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Bitter" panose="020B0604020202020204" charset="0"/>
      <p:regular r:id="rId13"/>
    </p:embeddedFont>
    <p:embeddedFont>
      <p:font typeface="Dancing Script"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6642" autoAdjust="0"/>
  </p:normalViewPr>
  <p:slideViewPr>
    <p:cSldViewPr>
      <p:cViewPr varScale="1">
        <p:scale>
          <a:sx n="43" d="100"/>
          <a:sy n="43" d="100"/>
        </p:scale>
        <p:origin x="740"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9BD0C3-4A05-4D76-B382-E465D7F0B759}"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5712C-D1C6-4DB7-8576-63ADC99C2272}" type="slidenum">
              <a:rPr lang="en-GB" smtClean="0"/>
              <a:t>‹#›</a:t>
            </a:fld>
            <a:endParaRPr lang="en-GB"/>
          </a:p>
        </p:txBody>
      </p:sp>
    </p:spTree>
    <p:extLst>
      <p:ext uri="{BB962C8B-B14F-4D97-AF65-F5344CB8AC3E}">
        <p14:creationId xmlns:p14="http://schemas.microsoft.com/office/powerpoint/2010/main" val="372102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1</a:t>
            </a:fld>
            <a:endParaRPr lang="en-GB"/>
          </a:p>
        </p:txBody>
      </p:sp>
    </p:spTree>
    <p:extLst>
      <p:ext uri="{BB962C8B-B14F-4D97-AF65-F5344CB8AC3E}">
        <p14:creationId xmlns:p14="http://schemas.microsoft.com/office/powerpoint/2010/main" val="3621606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and overview of Green Haven Florists </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Structure of the presentation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will provide a clear and evidence-led understanding of the complications encountered by Green Haven Florists and ways to resolve the issues for ultimate recovery. It will depict the overview of the shop and its contexts, followed by an evaluation of the characteristics of the issues which impact the in-store sales. A 5W2H model will be applied to assess the problem in a structured format. Through analysing PESTLE factors, the presentation will outline the influence of external elements on the business. A fishbone diagram will further be constructed to showcase the root causes of sales decline.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Discussion of Green Haven Florists’ case scenario</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 Haven Florists is a small organisation that originated in 2016 in Norwich, UK </a:t>
            </a:r>
            <a:r>
              <a:rPr lang="en-US" sz="1200" kern="1200" dirty="0">
                <a:solidFill>
                  <a:schemeClr val="tx1"/>
                </a:solidFill>
                <a:effectLst/>
                <a:latin typeface="+mn-lt"/>
                <a:ea typeface="+mn-ea"/>
                <a:cs typeface="+mn-cs"/>
              </a:rPr>
              <a:t>(Touray, 2026)</a:t>
            </a:r>
            <a:r>
              <a:rPr lang="en-GB" sz="1200" kern="1200" dirty="0">
                <a:solidFill>
                  <a:schemeClr val="tx1"/>
                </a:solidFill>
                <a:effectLst/>
                <a:latin typeface="+mn-lt"/>
                <a:ea typeface="+mn-ea"/>
                <a:cs typeface="+mn-cs"/>
              </a:rPr>
              <a:t>. It has established a stronger reputation for floral arrangements and eco-friendly packaging; however, the enterprise has faced a 30% decline in its in-store sales over 12 months, which reflects broader retail complexities and competitive strain.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3</a:t>
            </a:fld>
            <a:endParaRPr lang="en-GB"/>
          </a:p>
        </p:txBody>
      </p:sp>
    </p:spTree>
    <p:extLst>
      <p:ext uri="{BB962C8B-B14F-4D97-AF65-F5344CB8AC3E}">
        <p14:creationId xmlns:p14="http://schemas.microsoft.com/office/powerpoint/2010/main" val="1388541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and scope of the issues faced by Green Haven Florists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shop is experiencing a decline in its in-store sales, which is mainly driven by external as well as internal elements. Reduction of high-street activities, increased flower import costs and intense competition from online retail firms and regional boutiques have affected customer loyalty </a:t>
            </a:r>
            <a:r>
              <a:rPr lang="en-US" sz="1200" kern="1200" dirty="0">
                <a:solidFill>
                  <a:schemeClr val="tx1"/>
                </a:solidFill>
                <a:effectLst/>
                <a:latin typeface="+mn-lt"/>
                <a:ea typeface="+mn-ea"/>
                <a:cs typeface="+mn-cs"/>
              </a:rPr>
              <a:t>(Hamilton, 2022)</a:t>
            </a:r>
            <a:r>
              <a:rPr lang="en-GB" sz="1200" kern="1200" dirty="0">
                <a:solidFill>
                  <a:schemeClr val="tx1"/>
                </a:solidFill>
                <a:effectLst/>
                <a:latin typeface="+mn-lt"/>
                <a:ea typeface="+mn-ea"/>
                <a:cs typeface="+mn-cs"/>
              </a:rPr>
              <a:t>. On the contrary, internal factors, such as traditional websites, limited delivery options and poor focus on digital marketing have hindered customer collaboration. Though online orders have boosted slightly, they remain inefficient in offsetting the 30% drop in foot traffic.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4</a:t>
            </a:fld>
            <a:endParaRPr lang="en-GB"/>
          </a:p>
        </p:txBody>
      </p:sp>
    </p:spTree>
    <p:extLst>
      <p:ext uri="{BB962C8B-B14F-4D97-AF65-F5344CB8AC3E}">
        <p14:creationId xmlns:p14="http://schemas.microsoft.com/office/powerpoint/2010/main" val="457302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of the 5W2H model    </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In-store sales declined by 30% over the last 12 months, along with unnoticed online growth to deal with this.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external and internal reasons are behind the issues faced by Green Haven Florists. These include a lack of high street activities, increased operational costs, supply chain disruptions, intense rivalry and limited digital presence </a:t>
            </a:r>
            <a:r>
              <a:rPr lang="en-US" sz="1200" kern="1200" dirty="0">
                <a:solidFill>
                  <a:schemeClr val="tx1"/>
                </a:solidFill>
                <a:effectLst/>
                <a:latin typeface="+mn-lt"/>
                <a:ea typeface="+mn-ea"/>
                <a:cs typeface="+mn-cs"/>
              </a:rPr>
              <a:t>(British Flowers Direct, 2024)</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Who</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Primary stakeholders of the business case are Liam and Priya, who are regarded as the owners. Additional involved parties entail customers, corporate clients, and the local community of Norwich.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Where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High Street of Norwich, UK, is the location which has noticed decreased activity due to closures of numerous neighbouring businesses and a shift of consumers to online shopping  </a:t>
            </a:r>
            <a:r>
              <a:rPr lang="en-US" sz="1200" kern="1200" dirty="0">
                <a:solidFill>
                  <a:schemeClr val="tx1"/>
                </a:solidFill>
                <a:effectLst/>
                <a:latin typeface="+mn-lt"/>
                <a:ea typeface="+mn-ea"/>
                <a:cs typeface="+mn-cs"/>
              </a:rPr>
              <a:t>(Touray, 2026)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5</a:t>
            </a:fld>
            <a:endParaRPr lang="en-GB"/>
          </a:p>
        </p:txBody>
      </p:sp>
    </p:spTree>
    <p:extLst>
      <p:ext uri="{BB962C8B-B14F-4D97-AF65-F5344CB8AC3E}">
        <p14:creationId xmlns:p14="http://schemas.microsoft.com/office/powerpoint/2010/main" val="2972905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When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sales decline indicates potential downturns of the firm, which started in the last 12 months. This relates to the inflation-led pressure and increased market competition in the sector.</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How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Customers nowadays have shifted to online shopping, which offers them convenience, discounts and fast delivery. </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Green Haven Florists has limited digital presence and outdated websites, which prevent it from boosting sales as it fails to capture consumers’ current demands (</a:t>
            </a:r>
            <a:r>
              <a:rPr lang="en-GB" sz="1200" kern="1200" dirty="0" err="1">
                <a:solidFill>
                  <a:schemeClr val="tx1"/>
                </a:solidFill>
                <a:effectLst/>
                <a:latin typeface="+mn-lt"/>
                <a:ea typeface="+mn-ea"/>
                <a:cs typeface="+mn-cs"/>
              </a:rPr>
              <a:t>NSch</a:t>
            </a:r>
            <a:r>
              <a:rPr lang="en-GB" sz="1200" kern="1200" dirty="0">
                <a:solidFill>
                  <a:schemeClr val="tx1"/>
                </a:solidFill>
                <a:effectLst/>
                <a:latin typeface="+mn-lt"/>
                <a:ea typeface="+mn-ea"/>
                <a:cs typeface="+mn-cs"/>
              </a:rPr>
              <a:t>, 2025).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How much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30% sales decline has been reported by the entity, and as reasons, the rise of import costs, and high expenses for sustainable packaging can be considered. Moreover, online growth is marginal and not sufficient to manage the lost balance.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6</a:t>
            </a:fld>
            <a:endParaRPr lang="en-GB"/>
          </a:p>
        </p:txBody>
      </p:sp>
    </p:spTree>
    <p:extLst>
      <p:ext uri="{BB962C8B-B14F-4D97-AF65-F5344CB8AC3E}">
        <p14:creationId xmlns:p14="http://schemas.microsoft.com/office/powerpoint/2010/main" val="106881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PESTLE Analysis of Green Haven Florists </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Political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Trade policies, transport expenses and Brexit-related supply chain disruptions have acted as a significant factor in the increase in the costs of imported flowers. The increase in imported flower prices up to 5% has been a concern </a:t>
            </a:r>
            <a:r>
              <a:rPr lang="en-US" sz="1200" kern="1200" dirty="0">
                <a:solidFill>
                  <a:schemeClr val="tx1"/>
                </a:solidFill>
                <a:effectLst/>
                <a:latin typeface="+mn-lt"/>
                <a:ea typeface="+mn-ea"/>
                <a:cs typeface="+mn-cs"/>
              </a:rPr>
              <a:t>(Euronews, 2024)</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Economic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Inflation (3.6% in 2025) has boosted operational costs, and the rise of fresh flower prices has also been noticed </a:t>
            </a:r>
            <a:r>
              <a:rPr lang="en-US" sz="1200" kern="1200" dirty="0">
                <a:solidFill>
                  <a:schemeClr val="tx1"/>
                </a:solidFill>
                <a:effectLst/>
                <a:latin typeface="+mn-lt"/>
                <a:ea typeface="+mn-ea"/>
                <a:cs typeface="+mn-cs"/>
              </a:rPr>
              <a:t>(ONS, 2025)</a:t>
            </a:r>
            <a:r>
              <a:rPr lang="en-GB" sz="1200" kern="1200" dirty="0">
                <a:solidFill>
                  <a:schemeClr val="tx1"/>
                </a:solidFill>
                <a:effectLst/>
                <a:latin typeface="+mn-lt"/>
                <a:ea typeface="+mn-ea"/>
                <a:cs typeface="+mn-cs"/>
              </a:rPr>
              <a:t>. Limited spending of consumers on such items limits sales, and as a result, the firm is experiencing a decline.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Social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Preferences of consumers have shifted towards convenience and tech-based activities that drive them to rely on online sellers </a:t>
            </a:r>
            <a:r>
              <a:rPr lang="en-US" sz="1200" kern="1200" dirty="0">
                <a:solidFill>
                  <a:schemeClr val="tx1"/>
                </a:solidFill>
                <a:effectLst/>
                <a:latin typeface="+mn-lt"/>
                <a:ea typeface="+mn-ea"/>
                <a:cs typeface="+mn-cs"/>
              </a:rPr>
              <a:t>(McKinsey, 2025)</a:t>
            </a:r>
            <a:r>
              <a:rPr lang="en-GB" sz="1200" kern="1200" dirty="0">
                <a:solidFill>
                  <a:schemeClr val="tx1"/>
                </a:solidFill>
                <a:effectLst/>
                <a:latin typeface="+mn-lt"/>
                <a:ea typeface="+mn-ea"/>
                <a:cs typeface="+mn-cs"/>
              </a:rPr>
              <a:t>. Specifically, young populations are switching to these advanced services, which is a key reason for the drop in sales for Green Haven Florists.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Technological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Strong digital presence is noticed among retailers in the UK, with the utilisation of social media platforms. The outdated website and limited delivery options of Green Haven Florists reduce its competitive advantages.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Legal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Consumer Rights Act 2015 and strict regulations for labour and ethical business practices pose challenges to the operations </a:t>
            </a:r>
            <a:r>
              <a:rPr lang="en-US" sz="1200" kern="1200" dirty="0">
                <a:solidFill>
                  <a:schemeClr val="tx1"/>
                </a:solidFill>
                <a:effectLst/>
                <a:latin typeface="+mn-lt"/>
                <a:ea typeface="+mn-ea"/>
                <a:cs typeface="+mn-cs"/>
              </a:rPr>
              <a:t>(Legislation.gov.uk, 2015)</a:t>
            </a:r>
            <a:r>
              <a:rPr lang="en-GB" sz="1200" kern="1200" dirty="0">
                <a:solidFill>
                  <a:schemeClr val="tx1"/>
                </a:solidFill>
                <a:effectLst/>
                <a:latin typeface="+mn-lt"/>
                <a:ea typeface="+mn-ea"/>
                <a:cs typeface="+mn-cs"/>
              </a:rPr>
              <a:t>. Also, increases in minimum wages (£12.21 since April, 2025) make it challenging for the firm to manage an efficient workforce </a:t>
            </a:r>
            <a:r>
              <a:rPr lang="en-US" sz="1200" kern="1200" dirty="0">
                <a:solidFill>
                  <a:schemeClr val="tx1"/>
                </a:solidFill>
                <a:effectLst/>
                <a:latin typeface="+mn-lt"/>
                <a:ea typeface="+mn-ea"/>
                <a:cs typeface="+mn-cs"/>
              </a:rPr>
              <a:t>(GOV.UK, 2026)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Environmental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Eco-friendly practices of Green Haven Florists align with the national sustainability standards, which is a positive side. However, embracing biodegradable packaging and locally sourced items is comparatively expensive, which creates budget strain.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7</a:t>
            </a:fld>
            <a:endParaRPr lang="en-GB"/>
          </a:p>
        </p:txBody>
      </p:sp>
    </p:spTree>
    <p:extLst>
      <p:ext uri="{BB962C8B-B14F-4D97-AF65-F5344CB8AC3E}">
        <p14:creationId xmlns:p14="http://schemas.microsoft.com/office/powerpoint/2010/main" val="1350954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Fishbone Diagram for the firm</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Figure: Fishbone Diagram</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(Source: Author)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fishbone diagram helps in comprehending the underlying causes of the sales decline at Green Haven Florists.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People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Owners are struggling due to limited digital marketing expertise and are dependent on word-of-mouth recommendations.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Processes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Conventional website structure, lack of subscription options and lack of limited-service delivery are the hidden causes of the issues. Lack of prioritisation of customer feedback and promotional campaigns hinders the reach to wider audiences  </a:t>
            </a:r>
            <a:r>
              <a:rPr lang="en-US" sz="1200" kern="1200" dirty="0">
                <a:solidFill>
                  <a:schemeClr val="tx1"/>
                </a:solidFill>
                <a:effectLst/>
                <a:latin typeface="+mn-lt"/>
                <a:ea typeface="+mn-ea"/>
                <a:cs typeface="+mn-cs"/>
              </a:rPr>
              <a:t>(McKinsey, 2021)</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Materials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Expensive eco-friendly packaging, supply chain complexities and increased costs of imported flowers are the fundamentals of sales decline </a:t>
            </a:r>
            <a:r>
              <a:rPr lang="en-US" sz="1200" kern="1200" dirty="0">
                <a:solidFill>
                  <a:schemeClr val="tx1"/>
                </a:solidFill>
                <a:effectLst/>
                <a:latin typeface="+mn-lt"/>
                <a:ea typeface="+mn-ea"/>
                <a:cs typeface="+mn-cs"/>
              </a:rPr>
              <a:t>(Saveth, 2023)</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Environment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Reduced high street activity, closure of nearby businesses and immense competition belong to environmental complications </a:t>
            </a:r>
            <a:r>
              <a:rPr lang="en-US" sz="1200" kern="1200" dirty="0">
                <a:solidFill>
                  <a:schemeClr val="tx1"/>
                </a:solidFill>
                <a:effectLst/>
                <a:latin typeface="+mn-lt"/>
                <a:ea typeface="+mn-ea"/>
                <a:cs typeface="+mn-cs"/>
              </a:rPr>
              <a:t>(Hamilton, 2022)</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Machine or technology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Machinery and technical limitations of Green Haven Florists include a poor online presence and a lack of investment in digital aspects, such as online payments and advanced logistics systems.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Measurement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 Haven Florists does not follow any specific strategy to track customer engagement and digital performance metrics. This lack restricts its knowledge of customer shifts, new trends in the market and ongoing demands.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8</a:t>
            </a:fld>
            <a:endParaRPr lang="en-GB"/>
          </a:p>
        </p:txBody>
      </p:sp>
    </p:spTree>
    <p:extLst>
      <p:ext uri="{BB962C8B-B14F-4D97-AF65-F5344CB8AC3E}">
        <p14:creationId xmlns:p14="http://schemas.microsoft.com/office/powerpoint/2010/main" val="3617920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 Haven Florists has faced a decline in its sales, caused by rising flower import costs, inflation and internal limitations. The shop has faced immense competition from online retailers and boutique florists.  It has an outdated website and limited options for delivery, which have been considered as internal drawbacks. The presentation has discussed the issue by using the 5W2H framework and the PESTLE tool. In addition, the Fishbone diagram has aided in demonstrating the circumstances in a visual format for clear comprehension. Through these, a detailed understanding of the complexities experienced by the shop has been presented.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9</a:t>
            </a:fld>
            <a:endParaRPr lang="en-GB"/>
          </a:p>
        </p:txBody>
      </p:sp>
    </p:spTree>
    <p:extLst>
      <p:ext uri="{BB962C8B-B14F-4D97-AF65-F5344CB8AC3E}">
        <p14:creationId xmlns:p14="http://schemas.microsoft.com/office/powerpoint/2010/main" val="1977238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British Flowers Direct, (2024). </a:t>
            </a:r>
            <a:r>
              <a:rPr lang="en-GB" sz="1200" i="1" kern="1200" dirty="0">
                <a:solidFill>
                  <a:schemeClr val="tx1"/>
                </a:solidFill>
                <a:effectLst/>
                <a:latin typeface="+mn-lt"/>
                <a:ea typeface="+mn-ea"/>
                <a:cs typeface="+mn-cs"/>
              </a:rPr>
              <a:t>Navigating Challenges in the Global Flower Industry: A Call to Action for Florists. </a:t>
            </a:r>
            <a:r>
              <a:rPr lang="en-GB" sz="1200" kern="1200" dirty="0">
                <a:solidFill>
                  <a:schemeClr val="tx1"/>
                </a:solidFill>
                <a:effectLst/>
                <a:latin typeface="+mn-lt"/>
                <a:ea typeface="+mn-ea"/>
                <a:cs typeface="+mn-cs"/>
              </a:rPr>
              <a:t>[Online] Available at: https://www.britishflowersdirect.com/blogs/the-british-flower-blog/navigating-challenges-in-the-global-flower-industry-a-call-to-action-for-florists?srsltid=AfmBOoojyrKbyhbxp4vbzSm3vW8HeMCyicZwvkax6BPO-UvO_DsRXDlp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Euronews, (2024). </a:t>
            </a:r>
            <a:r>
              <a:rPr lang="en-GB" sz="1200" i="1" kern="1200" dirty="0">
                <a:solidFill>
                  <a:schemeClr val="tx1"/>
                </a:solidFill>
                <a:effectLst/>
                <a:latin typeface="+mn-lt"/>
                <a:ea typeface="+mn-ea"/>
                <a:cs typeface="+mn-cs"/>
              </a:rPr>
              <a:t>Post-Brexit trade laws will drive imported flower prices up 5%, sellers warn. </a:t>
            </a:r>
            <a:r>
              <a:rPr lang="en-GB" sz="1200" kern="1200" dirty="0">
                <a:solidFill>
                  <a:schemeClr val="tx1"/>
                </a:solidFill>
                <a:effectLst/>
                <a:latin typeface="+mn-lt"/>
                <a:ea typeface="+mn-ea"/>
                <a:cs typeface="+mn-cs"/>
              </a:rPr>
              <a:t>[Online] Available at: https://www.euronews.com/my-europe/2024/04/30/post-brexit-trade-laws-will-drive-imported-flower-prices-up-5-sellers-warn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GOV.UK, (2026). </a:t>
            </a:r>
            <a:r>
              <a:rPr lang="en-GB" sz="1200" i="1" kern="1200" dirty="0">
                <a:solidFill>
                  <a:schemeClr val="tx1"/>
                </a:solidFill>
                <a:effectLst/>
                <a:latin typeface="+mn-lt"/>
                <a:ea typeface="+mn-ea"/>
                <a:cs typeface="+mn-cs"/>
              </a:rPr>
              <a:t>National Minimum Wage and National Living Wage rates. </a:t>
            </a:r>
            <a:r>
              <a:rPr lang="en-GB" sz="1200" kern="1200" dirty="0">
                <a:solidFill>
                  <a:schemeClr val="tx1"/>
                </a:solidFill>
                <a:effectLst/>
                <a:latin typeface="+mn-lt"/>
                <a:ea typeface="+mn-ea"/>
                <a:cs typeface="+mn-cs"/>
              </a:rPr>
              <a:t>[Online] Available at: https://www.gov.uk/national-minimum-wage-rates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Hamilton, J., (2022). </a:t>
            </a:r>
            <a:r>
              <a:rPr lang="en-GB" sz="1200" i="1" kern="1200" dirty="0">
                <a:solidFill>
                  <a:schemeClr val="tx1"/>
                </a:solidFill>
                <a:effectLst/>
                <a:latin typeface="+mn-lt"/>
                <a:ea typeface="+mn-ea"/>
                <a:cs typeface="+mn-cs"/>
              </a:rPr>
              <a:t>Floristry and Brexit: where have all the flowers gone?. </a:t>
            </a:r>
            <a:r>
              <a:rPr lang="en-GB" sz="1200" kern="1200" dirty="0">
                <a:solidFill>
                  <a:schemeClr val="tx1"/>
                </a:solidFill>
                <a:effectLst/>
                <a:latin typeface="+mn-lt"/>
                <a:ea typeface="+mn-ea"/>
                <a:cs typeface="+mn-cs"/>
              </a:rPr>
              <a:t>[Online] Available at: https://northeastbylines.co.uk/business/economy/floristry-and-brexit-where-have-all-the-flowers-gone/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Legislation.gov.uk, (2015). </a:t>
            </a:r>
            <a:r>
              <a:rPr lang="en-GB" sz="1200" i="1" kern="1200" dirty="0">
                <a:solidFill>
                  <a:schemeClr val="tx1"/>
                </a:solidFill>
                <a:effectLst/>
                <a:latin typeface="+mn-lt"/>
                <a:ea typeface="+mn-ea"/>
                <a:cs typeface="+mn-cs"/>
              </a:rPr>
              <a:t>Consumer Rights Act 2015. </a:t>
            </a:r>
            <a:r>
              <a:rPr lang="en-GB" sz="1200" kern="1200" dirty="0">
                <a:solidFill>
                  <a:schemeClr val="tx1"/>
                </a:solidFill>
                <a:effectLst/>
                <a:latin typeface="+mn-lt"/>
                <a:ea typeface="+mn-ea"/>
                <a:cs typeface="+mn-cs"/>
              </a:rPr>
              <a:t>[Online] Available at: https://www.legislation.gov.uk/ukpga/2015/15/contents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McKinsey, (2021). </a:t>
            </a:r>
            <a:r>
              <a:rPr lang="en-GB" sz="1200" i="1" kern="1200" dirty="0">
                <a:solidFill>
                  <a:schemeClr val="tx1"/>
                </a:solidFill>
                <a:effectLst/>
                <a:latin typeface="+mn-lt"/>
                <a:ea typeface="+mn-ea"/>
                <a:cs typeface="+mn-cs"/>
              </a:rPr>
              <a:t>The value of getting personalization right—or wrong—is multiplying. </a:t>
            </a:r>
            <a:r>
              <a:rPr lang="en-GB" sz="1200" kern="1200" dirty="0">
                <a:solidFill>
                  <a:schemeClr val="tx1"/>
                </a:solidFill>
                <a:effectLst/>
                <a:latin typeface="+mn-lt"/>
                <a:ea typeface="+mn-ea"/>
                <a:cs typeface="+mn-cs"/>
              </a:rPr>
              <a:t>[Online] Available at: https://www.mckinsey.com/capabilities/growth-marketing-and-sales/our-insights/the-value-of-getting-personalization-right-or-wrong-is-multiplying [Accessed 2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McKinsey, (2025). </a:t>
            </a:r>
            <a:r>
              <a:rPr lang="en-GB" sz="1200" i="1" kern="1200" dirty="0">
                <a:solidFill>
                  <a:schemeClr val="tx1"/>
                </a:solidFill>
                <a:effectLst/>
                <a:latin typeface="+mn-lt"/>
                <a:ea typeface="+mn-ea"/>
                <a:cs typeface="+mn-cs"/>
              </a:rPr>
              <a:t>State of the Consumer 2025: When disruption becomes permanent. </a:t>
            </a:r>
            <a:r>
              <a:rPr lang="en-GB" sz="1200" kern="1200" dirty="0">
                <a:solidFill>
                  <a:schemeClr val="tx1"/>
                </a:solidFill>
                <a:effectLst/>
                <a:latin typeface="+mn-lt"/>
                <a:ea typeface="+mn-ea"/>
                <a:cs typeface="+mn-cs"/>
              </a:rPr>
              <a:t>[Online] Available at: https://www.mckinsey.com/industries/consumer-packaged-goods/our-insights/state-of-consumer [Accessed 1 February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NSch</a:t>
            </a:r>
            <a:r>
              <a:rPr lang="en-GB" sz="1200" kern="1200" dirty="0">
                <a:solidFill>
                  <a:schemeClr val="tx1"/>
                </a:solidFill>
                <a:effectLst/>
                <a:latin typeface="+mn-lt"/>
                <a:ea typeface="+mn-ea"/>
                <a:cs typeface="+mn-cs"/>
              </a:rPr>
              <a:t>, R.T., (2025). Revival and Survival: Is the British cut flower industry prepared for a 2-degree warming world?.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ONS, (2025). </a:t>
            </a:r>
            <a:r>
              <a:rPr lang="en-GB" sz="1200" i="1" kern="1200" dirty="0">
                <a:solidFill>
                  <a:schemeClr val="tx1"/>
                </a:solidFill>
                <a:effectLst/>
                <a:latin typeface="+mn-lt"/>
                <a:ea typeface="+mn-ea"/>
                <a:cs typeface="+mn-cs"/>
              </a:rPr>
              <a:t>Inflation and price indices. </a:t>
            </a:r>
            <a:r>
              <a:rPr lang="en-GB" sz="1200" kern="1200" dirty="0">
                <a:solidFill>
                  <a:schemeClr val="tx1"/>
                </a:solidFill>
                <a:effectLst/>
                <a:latin typeface="+mn-lt"/>
                <a:ea typeface="+mn-ea"/>
                <a:cs typeface="+mn-cs"/>
              </a:rPr>
              <a:t>[Online] Available at: https://www.ons.gov.uk/economy/inflationandpriceindices [Accessed 1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Saveth, B., (2023). </a:t>
            </a:r>
            <a:r>
              <a:rPr lang="en-GB" sz="1200" i="1" kern="1200" dirty="0">
                <a:solidFill>
                  <a:schemeClr val="tx1"/>
                </a:solidFill>
                <a:effectLst/>
                <a:latin typeface="+mn-lt"/>
                <a:ea typeface="+mn-ea"/>
                <a:cs typeface="+mn-cs"/>
              </a:rPr>
              <a:t>Embracing Sustainability: The Rise Of Eco-Friendly Packaging Solutions. </a:t>
            </a:r>
            <a:r>
              <a:rPr lang="en-GB" sz="1200" kern="1200" dirty="0">
                <a:solidFill>
                  <a:schemeClr val="tx1"/>
                </a:solidFill>
                <a:effectLst/>
                <a:latin typeface="+mn-lt"/>
                <a:ea typeface="+mn-ea"/>
                <a:cs typeface="+mn-cs"/>
              </a:rPr>
              <a:t>[Online] Available at: https://www.forbes.com/councils/forbesbusinesscouncil/2023/06/23/embracing-sustainability-the-rise-of-eco-friendly-packaging-solutions/ [Accessed 2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Touray, M., (2026). </a:t>
            </a:r>
            <a:r>
              <a:rPr lang="en-GB" sz="1200" i="1" kern="1200" dirty="0">
                <a:solidFill>
                  <a:schemeClr val="tx1"/>
                </a:solidFill>
                <a:effectLst/>
                <a:latin typeface="+mn-lt"/>
                <a:ea typeface="+mn-ea"/>
                <a:cs typeface="+mn-cs"/>
              </a:rPr>
              <a:t>Revitalizing Green Haven Florists: A Strategic Analysis. </a:t>
            </a:r>
            <a:r>
              <a:rPr lang="en-GB" sz="1200" kern="1200" dirty="0">
                <a:solidFill>
                  <a:schemeClr val="tx1"/>
                </a:solidFill>
                <a:effectLst/>
                <a:latin typeface="+mn-lt"/>
                <a:ea typeface="+mn-ea"/>
                <a:cs typeface="+mn-cs"/>
              </a:rPr>
              <a:t>[Online] Available at: https://prezi.com/p/geku0akx4qm8/revitalizing-green-haven-florists-a-strategic-analysis/ [Accessed 1 February 2026].</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5712C-D1C6-4DB7-8576-63ADC99C2272}" type="slidenum">
              <a:rPr lang="en-GB" smtClean="0"/>
              <a:t>10</a:t>
            </a:fld>
            <a:endParaRPr lang="en-GB"/>
          </a:p>
        </p:txBody>
      </p:sp>
    </p:spTree>
    <p:extLst>
      <p:ext uri="{BB962C8B-B14F-4D97-AF65-F5344CB8AC3E}">
        <p14:creationId xmlns:p14="http://schemas.microsoft.com/office/powerpoint/2010/main" val="3282129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sv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9.png"/><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2.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7.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9.png"/><Relationship Id="rId10" Type="http://schemas.openxmlformats.org/officeDocument/2006/relationships/image" Target="../media/image22.png"/><Relationship Id="rId4" Type="http://schemas.openxmlformats.org/officeDocument/2006/relationships/image" Target="../media/image12.png"/><Relationship Id="rId9" Type="http://schemas.openxmlformats.org/officeDocument/2006/relationships/image" Target="../media/image21.sv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27.png"/><Relationship Id="rId18" Type="http://schemas.openxmlformats.org/officeDocument/2006/relationships/image" Target="../media/image15.png"/><Relationship Id="rId3" Type="http://schemas.openxmlformats.org/officeDocument/2006/relationships/image" Target="../media/image1.jpeg"/><Relationship Id="rId7" Type="http://schemas.openxmlformats.org/officeDocument/2006/relationships/image" Target="../media/image26.png"/><Relationship Id="rId12" Type="http://schemas.openxmlformats.org/officeDocument/2006/relationships/image" Target="../media/image11.png"/><Relationship Id="rId17" Type="http://schemas.openxmlformats.org/officeDocument/2006/relationships/image" Target="../media/image17.png"/><Relationship Id="rId2" Type="http://schemas.openxmlformats.org/officeDocument/2006/relationships/notesSlide" Target="../notesSlides/notesSlide4.xml"/><Relationship Id="rId16" Type="http://schemas.openxmlformats.org/officeDocument/2006/relationships/image" Target="../media/image30.png"/><Relationship Id="rId20"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25.jpeg"/><Relationship Id="rId11" Type="http://schemas.openxmlformats.org/officeDocument/2006/relationships/image" Target="../media/image10.png"/><Relationship Id="rId5" Type="http://schemas.openxmlformats.org/officeDocument/2006/relationships/image" Target="../media/image24.png"/><Relationship Id="rId15" Type="http://schemas.openxmlformats.org/officeDocument/2006/relationships/image" Target="../media/image29.svg"/><Relationship Id="rId10" Type="http://schemas.openxmlformats.org/officeDocument/2006/relationships/image" Target="../media/image8.png"/><Relationship Id="rId19" Type="http://schemas.openxmlformats.org/officeDocument/2006/relationships/image" Target="../media/image16.svg"/><Relationship Id="rId4" Type="http://schemas.openxmlformats.org/officeDocument/2006/relationships/image" Target="../media/image23.png"/><Relationship Id="rId9" Type="http://schemas.openxmlformats.org/officeDocument/2006/relationships/image" Target="../media/image7.pn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34.png"/><Relationship Id="rId12"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7.png"/><Relationship Id="rId5" Type="http://schemas.openxmlformats.org/officeDocument/2006/relationships/image" Target="../media/image33.png"/><Relationship Id="rId10" Type="http://schemas.openxmlformats.org/officeDocument/2006/relationships/image" Target="../media/image27.png"/><Relationship Id="rId4" Type="http://schemas.openxmlformats.org/officeDocument/2006/relationships/image" Target="../media/image32.pn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1.jpeg"/><Relationship Id="rId7"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0.png"/><Relationship Id="rId4" Type="http://schemas.openxmlformats.org/officeDocument/2006/relationships/image" Target="../media/image10.png"/><Relationship Id="rId9"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jpe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2.png"/><Relationship Id="rId10" Type="http://schemas.openxmlformats.org/officeDocument/2006/relationships/image" Target="../media/image41.png"/><Relationship Id="rId4" Type="http://schemas.openxmlformats.org/officeDocument/2006/relationships/image" Target="../media/image10.png"/><Relationship Id="rId9" Type="http://schemas.openxmlformats.org/officeDocument/2006/relationships/image" Target="../media/image16.svg"/></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2.png"/><Relationship Id="rId10" Type="http://schemas.openxmlformats.org/officeDocument/2006/relationships/image" Target="../media/image16.svg"/><Relationship Id="rId4" Type="http://schemas.openxmlformats.org/officeDocument/2006/relationships/image" Target="../media/image17.pn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jpeg"/><Relationship Id="rId7"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0.png"/><Relationship Id="rId10" Type="http://schemas.openxmlformats.org/officeDocument/2006/relationships/image" Target="../media/image16.svg"/><Relationship Id="rId4" Type="http://schemas.openxmlformats.org/officeDocument/2006/relationships/image" Target="../media/image9.png"/><Relationship Id="rId9"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grpSp>
        <p:nvGrpSpPr>
          <p:cNvPr id="3" name="Group 3"/>
          <p:cNvGrpSpPr>
            <a:grpSpLocks noChangeAspect="1"/>
          </p:cNvGrpSpPr>
          <p:nvPr/>
        </p:nvGrpSpPr>
        <p:grpSpPr>
          <a:xfrm>
            <a:off x="2640477" y="0"/>
            <a:ext cx="1636514" cy="2311271"/>
            <a:chOff x="0" y="0"/>
            <a:chExt cx="3267456" cy="4614672"/>
          </a:xfrm>
        </p:grpSpPr>
        <p:sp>
          <p:nvSpPr>
            <p:cNvPr id="4" name="Freeform 4"/>
            <p:cNvSpPr/>
            <p:nvPr/>
          </p:nvSpPr>
          <p:spPr>
            <a:xfrm>
              <a:off x="0" y="0"/>
              <a:ext cx="3267456" cy="4618736"/>
            </a:xfrm>
            <a:custGeom>
              <a:avLst/>
              <a:gdLst/>
              <a:ahLst/>
              <a:cxnLst/>
              <a:rect l="l" t="t" r="r" b="b"/>
              <a:pathLst>
                <a:path w="3267456" h="4618736">
                  <a:moveTo>
                    <a:pt x="3267456" y="4618736"/>
                  </a:moveTo>
                  <a:lnTo>
                    <a:pt x="0" y="4618736"/>
                  </a:lnTo>
                  <a:lnTo>
                    <a:pt x="0" y="0"/>
                  </a:lnTo>
                  <a:lnTo>
                    <a:pt x="3267456" y="0"/>
                  </a:lnTo>
                  <a:lnTo>
                    <a:pt x="3267456" y="4618736"/>
                  </a:lnTo>
                  <a:close/>
                </a:path>
              </a:pathLst>
            </a:custGeom>
            <a:blipFill>
              <a:blip r:embed="rId4"/>
              <a:stretch>
                <a:fillRect l="-4" r="-4"/>
              </a:stretch>
            </a:blipFill>
          </p:spPr>
          <p:txBody>
            <a:bodyPr/>
            <a:lstStyle/>
            <a:p>
              <a:endParaRPr lang="en-GB"/>
            </a:p>
          </p:txBody>
        </p:sp>
        <p:sp>
          <p:nvSpPr>
            <p:cNvPr id="5" name="Freeform 5" descr="an image of a yellow paper pinned to the paper background"/>
            <p:cNvSpPr/>
            <p:nvPr/>
          </p:nvSpPr>
          <p:spPr>
            <a:xfrm>
              <a:off x="56770" y="48203"/>
              <a:ext cx="3142190" cy="3592604"/>
            </a:xfrm>
            <a:custGeom>
              <a:avLst/>
              <a:gdLst/>
              <a:ahLst/>
              <a:cxnLst/>
              <a:rect l="l" t="t" r="r" b="b"/>
              <a:pathLst>
                <a:path w="3142190" h="3592604">
                  <a:moveTo>
                    <a:pt x="3142190" y="35325"/>
                  </a:moveTo>
                  <a:lnTo>
                    <a:pt x="3106219" y="3592604"/>
                  </a:lnTo>
                  <a:lnTo>
                    <a:pt x="0" y="3558211"/>
                  </a:lnTo>
                  <a:lnTo>
                    <a:pt x="28183" y="0"/>
                  </a:lnTo>
                  <a:lnTo>
                    <a:pt x="3142190" y="35325"/>
                  </a:lnTo>
                  <a:close/>
                </a:path>
              </a:pathLst>
            </a:custGeom>
            <a:solidFill>
              <a:srgbClr val="E2AB30"/>
            </a:solidFill>
          </p:spPr>
          <p:txBody>
            <a:bodyPr/>
            <a:lstStyle/>
            <a:p>
              <a:endParaRPr lang="en-GB"/>
            </a:p>
          </p:txBody>
        </p:sp>
      </p:grpSp>
      <p:sp>
        <p:nvSpPr>
          <p:cNvPr id="6" name="Freeform 6" descr="an image of a hand pressed dried leaf "/>
          <p:cNvSpPr/>
          <p:nvPr/>
        </p:nvSpPr>
        <p:spPr>
          <a:xfrm rot="-1039191">
            <a:off x="466867" y="162344"/>
            <a:ext cx="3086190" cy="5333473"/>
          </a:xfrm>
          <a:custGeom>
            <a:avLst/>
            <a:gdLst/>
            <a:ahLst/>
            <a:cxnLst/>
            <a:rect l="l" t="t" r="r" b="b"/>
            <a:pathLst>
              <a:path w="3740953" h="5333473">
                <a:moveTo>
                  <a:pt x="0" y="0"/>
                </a:moveTo>
                <a:lnTo>
                  <a:pt x="3740953" y="0"/>
                </a:lnTo>
                <a:lnTo>
                  <a:pt x="3740953" y="5333473"/>
                </a:lnTo>
                <a:lnTo>
                  <a:pt x="0" y="5333473"/>
                </a:lnTo>
                <a:lnTo>
                  <a:pt x="0" y="0"/>
                </a:lnTo>
                <a:close/>
              </a:path>
            </a:pathLst>
          </a:custGeom>
          <a:blipFill>
            <a:blip r:embed="rId5"/>
            <a:stretch>
              <a:fillRect l="-879" r="-879"/>
            </a:stretch>
          </a:blipFill>
        </p:spPr>
        <p:txBody>
          <a:bodyPr/>
          <a:lstStyle/>
          <a:p>
            <a:endParaRPr lang="en-GB"/>
          </a:p>
        </p:txBody>
      </p:sp>
      <p:sp>
        <p:nvSpPr>
          <p:cNvPr id="7" name="AutoShape 7" descr="a beige rectangle shape"/>
          <p:cNvSpPr/>
          <p:nvPr/>
        </p:nvSpPr>
        <p:spPr>
          <a:xfrm>
            <a:off x="3939002" y="2177372"/>
            <a:ext cx="10409996" cy="5932255"/>
          </a:xfrm>
          <a:prstGeom prst="rect">
            <a:avLst/>
          </a:prstGeom>
          <a:solidFill>
            <a:srgbClr val="EDE9DE"/>
          </a:solidFill>
        </p:spPr>
        <p:txBody>
          <a:bodyPr/>
          <a:lstStyle/>
          <a:p>
            <a:endParaRPr lang="en-GB"/>
          </a:p>
        </p:txBody>
      </p:sp>
      <p:grpSp>
        <p:nvGrpSpPr>
          <p:cNvPr id="11" name="Group 11"/>
          <p:cNvGrpSpPr>
            <a:grpSpLocks noChangeAspect="1"/>
          </p:cNvGrpSpPr>
          <p:nvPr/>
        </p:nvGrpSpPr>
        <p:grpSpPr>
          <a:xfrm>
            <a:off x="808033" y="5185936"/>
            <a:ext cx="3001398" cy="4238915"/>
            <a:chOff x="0" y="0"/>
            <a:chExt cx="3267456" cy="4614672"/>
          </a:xfrm>
        </p:grpSpPr>
        <p:sp>
          <p:nvSpPr>
            <p:cNvPr id="12" name="Freeform 12"/>
            <p:cNvSpPr/>
            <p:nvPr/>
          </p:nvSpPr>
          <p:spPr>
            <a:xfrm>
              <a:off x="0" y="0"/>
              <a:ext cx="3267456" cy="4618736"/>
            </a:xfrm>
            <a:custGeom>
              <a:avLst/>
              <a:gdLst/>
              <a:ahLst/>
              <a:cxnLst/>
              <a:rect l="l" t="t" r="r" b="b"/>
              <a:pathLst>
                <a:path w="3267456" h="4618736">
                  <a:moveTo>
                    <a:pt x="3267456" y="4618736"/>
                  </a:moveTo>
                  <a:lnTo>
                    <a:pt x="0" y="4618736"/>
                  </a:lnTo>
                  <a:lnTo>
                    <a:pt x="0" y="0"/>
                  </a:lnTo>
                  <a:lnTo>
                    <a:pt x="3267456" y="0"/>
                  </a:lnTo>
                  <a:lnTo>
                    <a:pt x="3267456" y="4618736"/>
                  </a:lnTo>
                  <a:close/>
                </a:path>
              </a:pathLst>
            </a:custGeom>
            <a:blipFill>
              <a:blip r:embed="rId4"/>
              <a:stretch>
                <a:fillRect l="-4" r="-4"/>
              </a:stretch>
            </a:blipFill>
          </p:spPr>
          <p:txBody>
            <a:bodyPr/>
            <a:lstStyle/>
            <a:p>
              <a:endParaRPr lang="en-GB"/>
            </a:p>
          </p:txBody>
        </p:sp>
        <p:sp>
          <p:nvSpPr>
            <p:cNvPr id="13" name="Freeform 13" descr="a close-up polaroid image of a white flower with a blue background"/>
            <p:cNvSpPr/>
            <p:nvPr/>
          </p:nvSpPr>
          <p:spPr>
            <a:xfrm>
              <a:off x="56770" y="48203"/>
              <a:ext cx="3142190" cy="3592604"/>
            </a:xfrm>
            <a:custGeom>
              <a:avLst/>
              <a:gdLst/>
              <a:ahLst/>
              <a:cxnLst/>
              <a:rect l="l" t="t" r="r" b="b"/>
              <a:pathLst>
                <a:path w="3142190" h="3592604">
                  <a:moveTo>
                    <a:pt x="3142190" y="35325"/>
                  </a:moveTo>
                  <a:lnTo>
                    <a:pt x="3106219" y="3592604"/>
                  </a:lnTo>
                  <a:lnTo>
                    <a:pt x="0" y="3558211"/>
                  </a:lnTo>
                  <a:lnTo>
                    <a:pt x="28183" y="0"/>
                  </a:lnTo>
                  <a:lnTo>
                    <a:pt x="3142190" y="35325"/>
                  </a:lnTo>
                  <a:close/>
                </a:path>
              </a:pathLst>
            </a:custGeom>
            <a:blipFill>
              <a:blip r:embed="rId6"/>
              <a:stretch>
                <a:fillRect l="-35724" r="-35724"/>
              </a:stretch>
            </a:blipFill>
          </p:spPr>
          <p:txBody>
            <a:bodyPr/>
            <a:lstStyle/>
            <a:p>
              <a:endParaRPr lang="en-GB"/>
            </a:p>
          </p:txBody>
        </p:sp>
      </p:grpSp>
      <p:sp>
        <p:nvSpPr>
          <p:cNvPr id="14" name="Freeform 14">
            <a:extLst>
              <a:ext uri="{C183D7F6-B498-43B3-948B-1728B52AA6E4}">
                <adec:decorative xmlns:adec="http://schemas.microsoft.com/office/drawing/2017/decorative" val="1"/>
              </a:ext>
            </a:extLst>
          </p:cNvPr>
          <p:cNvSpPr/>
          <p:nvPr/>
        </p:nvSpPr>
        <p:spPr>
          <a:xfrm>
            <a:off x="3681041" y="4953000"/>
            <a:ext cx="515922" cy="525780"/>
          </a:xfrm>
          <a:custGeom>
            <a:avLst/>
            <a:gdLst/>
            <a:ahLst/>
            <a:cxnLst/>
            <a:rect l="l" t="t" r="r" b="b"/>
            <a:pathLst>
              <a:path w="515922" h="525780">
                <a:moveTo>
                  <a:pt x="0" y="0"/>
                </a:moveTo>
                <a:lnTo>
                  <a:pt x="515922" y="0"/>
                </a:lnTo>
                <a:lnTo>
                  <a:pt x="515922" y="525780"/>
                </a:lnTo>
                <a:lnTo>
                  <a:pt x="0" y="525780"/>
                </a:lnTo>
                <a:lnTo>
                  <a:pt x="0" y="0"/>
                </a:lnTo>
                <a:close/>
              </a:path>
            </a:pathLst>
          </a:custGeom>
          <a:blipFill>
            <a:blip r:embed="rId7"/>
            <a:stretch>
              <a:fillRect/>
            </a:stretch>
          </a:blipFill>
        </p:spPr>
        <p:txBody>
          <a:bodyPr/>
          <a:lstStyle/>
          <a:p>
            <a:endParaRPr lang="en-GB"/>
          </a:p>
        </p:txBody>
      </p:sp>
      <p:sp>
        <p:nvSpPr>
          <p:cNvPr id="15" name="Freeform 15">
            <a:extLst>
              <a:ext uri="{C183D7F6-B498-43B3-948B-1728B52AA6E4}">
                <adec:decorative xmlns:adec="http://schemas.microsoft.com/office/drawing/2017/decorative" val="1"/>
              </a:ext>
            </a:extLst>
          </p:cNvPr>
          <p:cNvSpPr/>
          <p:nvPr/>
        </p:nvSpPr>
        <p:spPr>
          <a:xfrm>
            <a:off x="14091037" y="765810"/>
            <a:ext cx="515922" cy="525780"/>
          </a:xfrm>
          <a:custGeom>
            <a:avLst/>
            <a:gdLst/>
            <a:ahLst/>
            <a:cxnLst/>
            <a:rect l="l" t="t" r="r" b="b"/>
            <a:pathLst>
              <a:path w="515922" h="525780">
                <a:moveTo>
                  <a:pt x="0" y="0"/>
                </a:moveTo>
                <a:lnTo>
                  <a:pt x="515922" y="0"/>
                </a:lnTo>
                <a:lnTo>
                  <a:pt x="515922" y="525780"/>
                </a:lnTo>
                <a:lnTo>
                  <a:pt x="0" y="525780"/>
                </a:lnTo>
                <a:lnTo>
                  <a:pt x="0" y="0"/>
                </a:lnTo>
                <a:close/>
              </a:path>
            </a:pathLst>
          </a:custGeom>
          <a:blipFill>
            <a:blip r:embed="rId7"/>
            <a:stretch>
              <a:fillRect/>
            </a:stretch>
          </a:blipFill>
        </p:spPr>
        <p:txBody>
          <a:bodyPr/>
          <a:lstStyle/>
          <a:p>
            <a:endParaRPr lang="en-GB"/>
          </a:p>
        </p:txBody>
      </p:sp>
      <p:sp>
        <p:nvSpPr>
          <p:cNvPr id="16" name="Freeform 16" descr="a hand pressed dried yellow flower"/>
          <p:cNvSpPr/>
          <p:nvPr/>
        </p:nvSpPr>
        <p:spPr>
          <a:xfrm>
            <a:off x="14606959" y="1291698"/>
            <a:ext cx="3955541" cy="8371691"/>
          </a:xfrm>
          <a:custGeom>
            <a:avLst/>
            <a:gdLst/>
            <a:ahLst/>
            <a:cxnLst/>
            <a:rect l="l" t="t" r="r" b="b"/>
            <a:pathLst>
              <a:path w="3955541" h="9475036">
                <a:moveTo>
                  <a:pt x="0" y="0"/>
                </a:moveTo>
                <a:lnTo>
                  <a:pt x="3955541" y="0"/>
                </a:lnTo>
                <a:lnTo>
                  <a:pt x="3955541" y="9475036"/>
                </a:lnTo>
                <a:lnTo>
                  <a:pt x="0" y="9475036"/>
                </a:lnTo>
                <a:lnTo>
                  <a:pt x="0" y="0"/>
                </a:lnTo>
                <a:close/>
              </a:path>
            </a:pathLst>
          </a:custGeom>
          <a:blipFill>
            <a:blip r:embed="rId8"/>
            <a:stretch>
              <a:fillRect l="-49112"/>
            </a:stretch>
          </a:blipFill>
        </p:spPr>
        <p:txBody>
          <a:bodyPr/>
          <a:lstStyle/>
          <a:p>
            <a:endParaRPr lang="en-GB"/>
          </a:p>
        </p:txBody>
      </p:sp>
      <p:sp>
        <p:nvSpPr>
          <p:cNvPr id="18" name="Freeform 18" descr="a tape cut-out"/>
          <p:cNvSpPr/>
          <p:nvPr/>
        </p:nvSpPr>
        <p:spPr>
          <a:xfrm rot="-4845883">
            <a:off x="16844108" y="8153177"/>
            <a:ext cx="993233" cy="1757935"/>
          </a:xfrm>
          <a:custGeom>
            <a:avLst/>
            <a:gdLst/>
            <a:ahLst/>
            <a:cxnLst/>
            <a:rect l="l" t="t" r="r" b="b"/>
            <a:pathLst>
              <a:path w="993233" h="1757935">
                <a:moveTo>
                  <a:pt x="0" y="0"/>
                </a:moveTo>
                <a:lnTo>
                  <a:pt x="993233" y="0"/>
                </a:lnTo>
                <a:lnTo>
                  <a:pt x="993233" y="1757935"/>
                </a:lnTo>
                <a:lnTo>
                  <a:pt x="0" y="1757935"/>
                </a:lnTo>
                <a:lnTo>
                  <a:pt x="0" y="0"/>
                </a:lnTo>
                <a:close/>
              </a:path>
            </a:pathLst>
          </a:custGeom>
          <a:blipFill>
            <a:blip r:embed="rId9"/>
            <a:stretch>
              <a:fillRect/>
            </a:stretch>
          </a:blipFill>
        </p:spPr>
        <p:txBody>
          <a:bodyPr/>
          <a:lstStyle/>
          <a:p>
            <a:endParaRPr lang="en-GB"/>
          </a:p>
        </p:txBody>
      </p:sp>
      <p:sp>
        <p:nvSpPr>
          <p:cNvPr id="19" name="Freeform 19" descr="a tape cut-out"/>
          <p:cNvSpPr/>
          <p:nvPr/>
        </p:nvSpPr>
        <p:spPr>
          <a:xfrm rot="-5400000">
            <a:off x="8679574" y="1068659"/>
            <a:ext cx="928853" cy="2485225"/>
          </a:xfrm>
          <a:custGeom>
            <a:avLst/>
            <a:gdLst/>
            <a:ahLst/>
            <a:cxnLst/>
            <a:rect l="l" t="t" r="r" b="b"/>
            <a:pathLst>
              <a:path w="928853" h="2485225">
                <a:moveTo>
                  <a:pt x="0" y="0"/>
                </a:moveTo>
                <a:lnTo>
                  <a:pt x="928852" y="0"/>
                </a:lnTo>
                <a:lnTo>
                  <a:pt x="928852" y="2485225"/>
                </a:lnTo>
                <a:lnTo>
                  <a:pt x="0" y="2485225"/>
                </a:lnTo>
                <a:lnTo>
                  <a:pt x="0" y="0"/>
                </a:lnTo>
                <a:close/>
              </a:path>
            </a:pathLst>
          </a:custGeom>
          <a:blipFill>
            <a:blip r:embed="rId10"/>
            <a:stretch>
              <a:fillRect/>
            </a:stretch>
          </a:blipFill>
        </p:spPr>
        <p:txBody>
          <a:bodyPr/>
          <a:lstStyle/>
          <a:p>
            <a:endParaRPr lang="en-GB"/>
          </a:p>
        </p:txBody>
      </p:sp>
      <p:sp>
        <p:nvSpPr>
          <p:cNvPr id="20" name="Freeform 20" descr="a hand pressed dried flower"/>
          <p:cNvSpPr/>
          <p:nvPr/>
        </p:nvSpPr>
        <p:spPr>
          <a:xfrm>
            <a:off x="14129137" y="6292541"/>
            <a:ext cx="1194734" cy="3634173"/>
          </a:xfrm>
          <a:custGeom>
            <a:avLst/>
            <a:gdLst/>
            <a:ahLst/>
            <a:cxnLst/>
            <a:rect l="l" t="t" r="r" b="b"/>
            <a:pathLst>
              <a:path w="1194734" h="3634173">
                <a:moveTo>
                  <a:pt x="0" y="0"/>
                </a:moveTo>
                <a:lnTo>
                  <a:pt x="1194734" y="0"/>
                </a:lnTo>
                <a:lnTo>
                  <a:pt x="1194734" y="3634173"/>
                </a:lnTo>
                <a:lnTo>
                  <a:pt x="0" y="3634173"/>
                </a:lnTo>
                <a:lnTo>
                  <a:pt x="0" y="0"/>
                </a:lnTo>
                <a:close/>
              </a:path>
            </a:pathLst>
          </a:custGeom>
          <a:blipFill>
            <a:blip r:embed="rId11"/>
            <a:stretch>
              <a:fillRect/>
            </a:stretch>
          </a:blipFill>
        </p:spPr>
        <p:txBody>
          <a:bodyPr/>
          <a:lstStyle/>
          <a:p>
            <a:endParaRPr lang="en-GB"/>
          </a:p>
        </p:txBody>
      </p:sp>
      <p:sp>
        <p:nvSpPr>
          <p:cNvPr id="21" name="Freeform 21" descr="a tape cut-out"/>
          <p:cNvSpPr/>
          <p:nvPr/>
        </p:nvSpPr>
        <p:spPr>
          <a:xfrm rot="-5400000">
            <a:off x="14448924" y="8309824"/>
            <a:ext cx="758240" cy="1652839"/>
          </a:xfrm>
          <a:custGeom>
            <a:avLst/>
            <a:gdLst/>
            <a:ahLst/>
            <a:cxnLst/>
            <a:rect l="l" t="t" r="r" b="b"/>
            <a:pathLst>
              <a:path w="758240" h="1652839">
                <a:moveTo>
                  <a:pt x="0" y="0"/>
                </a:moveTo>
                <a:lnTo>
                  <a:pt x="758240" y="0"/>
                </a:lnTo>
                <a:lnTo>
                  <a:pt x="758240" y="1652840"/>
                </a:lnTo>
                <a:lnTo>
                  <a:pt x="0" y="1652840"/>
                </a:lnTo>
                <a:lnTo>
                  <a:pt x="0" y="0"/>
                </a:lnTo>
                <a:close/>
              </a:path>
            </a:pathLst>
          </a:custGeom>
          <a:blipFill>
            <a:blip r:embed="rId12"/>
            <a:stretch>
              <a:fillRect/>
            </a:stretch>
          </a:blipFill>
        </p:spPr>
        <p:txBody>
          <a:bodyPr/>
          <a:lstStyle/>
          <a:p>
            <a:endParaRPr lang="en-GB"/>
          </a:p>
        </p:txBody>
      </p:sp>
      <p:sp>
        <p:nvSpPr>
          <p:cNvPr id="22" name="TextBox 22"/>
          <p:cNvSpPr txBox="1"/>
          <p:nvPr/>
        </p:nvSpPr>
        <p:spPr>
          <a:xfrm>
            <a:off x="4741598" y="2775698"/>
            <a:ext cx="9349439" cy="5082160"/>
          </a:xfrm>
          <a:prstGeom prst="rect">
            <a:avLst/>
          </a:prstGeom>
        </p:spPr>
        <p:txBody>
          <a:bodyPr wrap="square" lIns="0" tIns="0" rIns="0" bIns="0" rtlCol="0" anchor="t">
            <a:spAutoFit/>
          </a:bodyPr>
          <a:lstStyle/>
          <a:p>
            <a:pPr algn="ctr">
              <a:lnSpc>
                <a:spcPct val="150000"/>
              </a:lnSpc>
            </a:pPr>
            <a:r>
              <a:rPr lang="en-GB" sz="3200" b="1" dirty="0">
                <a:latin typeface="Times New Roman" panose="02020603050405020304" pitchFamily="18" charset="0"/>
                <a:cs typeface="Times New Roman" panose="02020603050405020304" pitchFamily="18" charset="0"/>
              </a:rPr>
              <a:t>Module Name: Problem Solving and Decision Making</a:t>
            </a:r>
            <a:endParaRPr lang="en-US" sz="3200" dirty="0">
              <a:latin typeface="Times New Roman" panose="02020603050405020304" pitchFamily="18" charset="0"/>
              <a:cs typeface="Times New Roman" panose="02020603050405020304" pitchFamily="18" charset="0"/>
            </a:endParaRPr>
          </a:p>
          <a:p>
            <a:pPr algn="ctr">
              <a:lnSpc>
                <a:spcPct val="150000"/>
              </a:lnSpc>
            </a:pPr>
            <a:r>
              <a:rPr lang="en-GB" sz="3200" b="1" dirty="0">
                <a:latin typeface="Times New Roman" panose="02020603050405020304" pitchFamily="18" charset="0"/>
                <a:cs typeface="Times New Roman" panose="02020603050405020304" pitchFamily="18" charset="0"/>
              </a:rPr>
              <a:t>Module Code: LCLM4004</a:t>
            </a:r>
            <a:endParaRPr lang="en-US" sz="3200" dirty="0">
              <a:latin typeface="Times New Roman" panose="02020603050405020304" pitchFamily="18" charset="0"/>
              <a:cs typeface="Times New Roman" panose="02020603050405020304" pitchFamily="18" charset="0"/>
            </a:endParaRPr>
          </a:p>
          <a:p>
            <a:pPr algn="ctr">
              <a:lnSpc>
                <a:spcPct val="150000"/>
              </a:lnSpc>
            </a:pPr>
            <a:r>
              <a:rPr lang="en-GB" sz="3200" b="1" dirty="0">
                <a:latin typeface="Times New Roman" panose="02020603050405020304" pitchFamily="18" charset="0"/>
                <a:cs typeface="Times New Roman" panose="02020603050405020304" pitchFamily="18" charset="0"/>
              </a:rPr>
              <a:t>Module Leader: Dr Mucahit Ozden</a:t>
            </a:r>
          </a:p>
          <a:p>
            <a:pPr algn="ctr">
              <a:lnSpc>
                <a:spcPct val="150000"/>
              </a:lnSpc>
            </a:pPr>
            <a:r>
              <a:rPr lang="en-GB" sz="3200" b="1" i="1" dirty="0">
                <a:latin typeface="Times New Roman" panose="02020603050405020304" pitchFamily="18" charset="0"/>
                <a:cs typeface="Times New Roman" panose="02020603050405020304" pitchFamily="18" charset="0"/>
              </a:rPr>
              <a:t>Assignment Title: Component 1: Individual Presentation on Green Haven Florists</a:t>
            </a:r>
            <a:endParaRPr lang="en-US" sz="3200" dirty="0">
              <a:latin typeface="Times New Roman" panose="02020603050405020304" pitchFamily="18" charset="0"/>
              <a:cs typeface="Times New Roman" panose="02020603050405020304" pitchFamily="18" charset="0"/>
            </a:endParaRPr>
          </a:p>
          <a:p>
            <a:pPr algn="ctr">
              <a:lnSpc>
                <a:spcPct val="150000"/>
              </a:lnSpc>
            </a:pPr>
            <a:r>
              <a:rPr lang="en-GB" sz="3200" dirty="0">
                <a:latin typeface="Times New Roman" panose="02020603050405020304" pitchFamily="18" charset="0"/>
                <a:cs typeface="Times New Roman" panose="02020603050405020304" pitchFamily="18" charset="0"/>
              </a:rPr>
              <a:t>Student Name: Andrian Sanduta</a:t>
            </a:r>
            <a:endParaRPr lang="en-US" sz="3200" dirty="0">
              <a:latin typeface="Times New Roman" panose="02020603050405020304" pitchFamily="18" charset="0"/>
              <a:cs typeface="Times New Roman" panose="02020603050405020304" pitchFamily="18" charset="0"/>
            </a:endParaRPr>
          </a:p>
          <a:p>
            <a:pPr algn="ctr">
              <a:lnSpc>
                <a:spcPct val="150000"/>
              </a:lnSpc>
            </a:pPr>
            <a:r>
              <a:rPr lang="en-GB" sz="3200" dirty="0">
                <a:latin typeface="Times New Roman" panose="02020603050405020304" pitchFamily="18" charset="0"/>
                <a:cs typeface="Times New Roman" panose="02020603050405020304" pitchFamily="18" charset="0"/>
              </a:rPr>
              <a:t>Student ID: 2513304</a:t>
            </a:r>
            <a:endParaRPr lang="en-US" sz="3200" dirty="0">
              <a:latin typeface="Times New Roman" panose="02020603050405020304" pitchFamily="18" charset="0"/>
              <a:cs typeface="Times New Roman" panose="02020603050405020304" pitchFamily="18" charset="0"/>
            </a:endParaRPr>
          </a:p>
        </p:txBody>
      </p:sp>
      <p:sp>
        <p:nvSpPr>
          <p:cNvPr id="23" name="Freeform 23" descr="a single dried yellow daisy "/>
          <p:cNvSpPr/>
          <p:nvPr/>
        </p:nvSpPr>
        <p:spPr>
          <a:xfrm>
            <a:off x="1110923" y="7730979"/>
            <a:ext cx="2062603" cy="2052290"/>
          </a:xfrm>
          <a:custGeom>
            <a:avLst/>
            <a:gdLst/>
            <a:ahLst/>
            <a:cxnLst/>
            <a:rect l="l" t="t" r="r" b="b"/>
            <a:pathLst>
              <a:path w="2062603" h="2052290">
                <a:moveTo>
                  <a:pt x="0" y="0"/>
                </a:moveTo>
                <a:lnTo>
                  <a:pt x="2062604" y="0"/>
                </a:lnTo>
                <a:lnTo>
                  <a:pt x="2062604" y="2052290"/>
                </a:lnTo>
                <a:lnTo>
                  <a:pt x="0" y="2052290"/>
                </a:lnTo>
                <a:lnTo>
                  <a:pt x="0" y="0"/>
                </a:lnTo>
                <a:close/>
              </a:path>
            </a:pathLst>
          </a:custGeom>
          <a:blipFill>
            <a:blip r:embed="rId13"/>
            <a:stretch>
              <a:fillRect/>
            </a:stretch>
          </a:blipFill>
        </p:spPr>
        <p:txBody>
          <a:bodyPr/>
          <a:lstStyle/>
          <a:p>
            <a:endParaRPr lang="en-GB"/>
          </a:p>
        </p:txBody>
      </p:sp>
      <p:sp>
        <p:nvSpPr>
          <p:cNvPr id="24" name="Freeform 24" descr="a tape cut-out"/>
          <p:cNvSpPr/>
          <p:nvPr/>
        </p:nvSpPr>
        <p:spPr>
          <a:xfrm rot="-6707707">
            <a:off x="2056395" y="3758871"/>
            <a:ext cx="650632" cy="1684485"/>
          </a:xfrm>
          <a:custGeom>
            <a:avLst/>
            <a:gdLst/>
            <a:ahLst/>
            <a:cxnLst/>
            <a:rect l="l" t="t" r="r" b="b"/>
            <a:pathLst>
              <a:path w="650632" h="1684485">
                <a:moveTo>
                  <a:pt x="0" y="0"/>
                </a:moveTo>
                <a:lnTo>
                  <a:pt x="650632" y="0"/>
                </a:lnTo>
                <a:lnTo>
                  <a:pt x="650632" y="1684485"/>
                </a:lnTo>
                <a:lnTo>
                  <a:pt x="0" y="1684485"/>
                </a:lnTo>
                <a:lnTo>
                  <a:pt x="0" y="0"/>
                </a:lnTo>
                <a:close/>
              </a:path>
            </a:pathLst>
          </a:custGeom>
          <a:blipFill>
            <a:blip r:embed="rId14"/>
            <a:stretch>
              <a:fillRect/>
            </a:stretch>
          </a:blipFill>
        </p:spPr>
        <p:txBody>
          <a:bodyPr/>
          <a:lstStyle/>
          <a:p>
            <a:endParaRPr lang="en-GB"/>
          </a:p>
        </p:txBody>
      </p:sp>
      <p:sp>
        <p:nvSpPr>
          <p:cNvPr id="25" name="Freeform 25" descr="a line art illustration of a globe and location pin"/>
          <p:cNvSpPr/>
          <p:nvPr/>
        </p:nvSpPr>
        <p:spPr>
          <a:xfrm>
            <a:off x="12478805" y="7730979"/>
            <a:ext cx="1416922" cy="1495791"/>
          </a:xfrm>
          <a:custGeom>
            <a:avLst/>
            <a:gdLst/>
            <a:ahLst/>
            <a:cxnLst/>
            <a:rect l="l" t="t" r="r" b="b"/>
            <a:pathLst>
              <a:path w="1416922" h="1495791">
                <a:moveTo>
                  <a:pt x="0" y="0"/>
                </a:moveTo>
                <a:lnTo>
                  <a:pt x="1416922" y="0"/>
                </a:lnTo>
                <a:lnTo>
                  <a:pt x="1416922" y="1495791"/>
                </a:lnTo>
                <a:lnTo>
                  <a:pt x="0" y="1495791"/>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6" name="Freeform 26">
            <a:extLst>
              <a:ext uri="{C183D7F6-B498-43B3-948B-1728B52AA6E4}">
                <adec:decorative xmlns:adec="http://schemas.microsoft.com/office/drawing/2017/decorative" val="1"/>
              </a:ext>
            </a:extLst>
          </p:cNvPr>
          <p:cNvSpPr/>
          <p:nvPr/>
        </p:nvSpPr>
        <p:spPr>
          <a:xfrm>
            <a:off x="12992156" y="7085409"/>
            <a:ext cx="390220" cy="502695"/>
          </a:xfrm>
          <a:custGeom>
            <a:avLst/>
            <a:gdLst/>
            <a:ahLst/>
            <a:cxnLst/>
            <a:rect l="l" t="t" r="r" b="b"/>
            <a:pathLst>
              <a:path w="390220" h="502695">
                <a:moveTo>
                  <a:pt x="0" y="0"/>
                </a:moveTo>
                <a:lnTo>
                  <a:pt x="390220" y="0"/>
                </a:lnTo>
                <a:lnTo>
                  <a:pt x="390220" y="502695"/>
                </a:lnTo>
                <a:lnTo>
                  <a:pt x="0" y="502695"/>
                </a:lnTo>
                <a:lnTo>
                  <a:pt x="0" y="0"/>
                </a:lnTo>
                <a:close/>
              </a:path>
            </a:pathLst>
          </a:custGeom>
          <a:blipFill>
            <a:blip r:embed="rId17">
              <a:extLst>
                <a:ext uri="{96DAC541-7B7A-43D3-8B79-37D633B846F1}">
                  <asvg:svgBlip xmlns:asvg="http://schemas.microsoft.com/office/drawing/2016/SVG/main" r:embed="rId18"/>
                </a:ext>
              </a:extLst>
            </a:blip>
            <a:stretch>
              <a:fillRect b="-26529"/>
            </a:stretch>
          </a:blipFill>
        </p:spPr>
        <p:txBody>
          <a:bodyPr/>
          <a:lstStyle/>
          <a:p>
            <a:endParaRPr lang="en-GB"/>
          </a:p>
        </p:txBody>
      </p:sp>
      <p:sp>
        <p:nvSpPr>
          <p:cNvPr id="27" name="Freeform 27">
            <a:extLst>
              <a:ext uri="{C183D7F6-B498-43B3-948B-1728B52AA6E4}">
                <adec:decorative xmlns:adec="http://schemas.microsoft.com/office/drawing/2017/decorative" val="1"/>
              </a:ext>
            </a:extLst>
          </p:cNvPr>
          <p:cNvSpPr/>
          <p:nvPr/>
        </p:nvSpPr>
        <p:spPr>
          <a:xfrm>
            <a:off x="3263624" y="-118978"/>
            <a:ext cx="390220" cy="502695"/>
          </a:xfrm>
          <a:custGeom>
            <a:avLst/>
            <a:gdLst/>
            <a:ahLst/>
            <a:cxnLst/>
            <a:rect l="l" t="t" r="r" b="b"/>
            <a:pathLst>
              <a:path w="390220" h="502695">
                <a:moveTo>
                  <a:pt x="0" y="0"/>
                </a:moveTo>
                <a:lnTo>
                  <a:pt x="390221" y="0"/>
                </a:lnTo>
                <a:lnTo>
                  <a:pt x="390221" y="502694"/>
                </a:lnTo>
                <a:lnTo>
                  <a:pt x="0" y="502694"/>
                </a:lnTo>
                <a:lnTo>
                  <a:pt x="0" y="0"/>
                </a:lnTo>
                <a:close/>
              </a:path>
            </a:pathLst>
          </a:custGeom>
          <a:blipFill>
            <a:blip r:embed="rId17">
              <a:extLst>
                <a:ext uri="{96DAC541-7B7A-43D3-8B79-37D633B846F1}">
                  <asvg:svgBlip xmlns:asvg="http://schemas.microsoft.com/office/drawing/2016/SVG/main" r:embed="rId18"/>
                </a:ext>
              </a:extLst>
            </a:blip>
            <a:stretch>
              <a:fillRect b="-26529"/>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3111" b="-13111"/>
            </a:stretch>
          </a:blipFill>
        </p:spPr>
        <p:txBody>
          <a:bodyPr/>
          <a:lstStyle/>
          <a:p>
            <a:endParaRPr lang="en-GB"/>
          </a:p>
        </p:txBody>
      </p:sp>
      <p:sp>
        <p:nvSpPr>
          <p:cNvPr id="3" name="AutoShape 3" descr="a beige rectangle shape"/>
          <p:cNvSpPr/>
          <p:nvPr/>
        </p:nvSpPr>
        <p:spPr>
          <a:xfrm>
            <a:off x="2342019" y="1808847"/>
            <a:ext cx="13191813" cy="7812205"/>
          </a:xfrm>
          <a:prstGeom prst="rect">
            <a:avLst/>
          </a:prstGeom>
          <a:solidFill>
            <a:srgbClr val="EDE9DE"/>
          </a:solidFill>
        </p:spPr>
        <p:txBody>
          <a:bodyPr/>
          <a:lstStyle/>
          <a:p>
            <a:endParaRPr lang="en-GB"/>
          </a:p>
        </p:txBody>
      </p:sp>
      <p:sp>
        <p:nvSpPr>
          <p:cNvPr id="4" name="Freeform 4" descr="a hand pressed dried flower"/>
          <p:cNvSpPr/>
          <p:nvPr/>
        </p:nvSpPr>
        <p:spPr>
          <a:xfrm>
            <a:off x="15430724" y="621150"/>
            <a:ext cx="1828576" cy="5562209"/>
          </a:xfrm>
          <a:custGeom>
            <a:avLst/>
            <a:gdLst/>
            <a:ahLst/>
            <a:cxnLst/>
            <a:rect l="l" t="t" r="r" b="b"/>
            <a:pathLst>
              <a:path w="1828576" h="5562209">
                <a:moveTo>
                  <a:pt x="0" y="0"/>
                </a:moveTo>
                <a:lnTo>
                  <a:pt x="1828576" y="0"/>
                </a:lnTo>
                <a:lnTo>
                  <a:pt x="1828576" y="5562209"/>
                </a:lnTo>
                <a:lnTo>
                  <a:pt x="0" y="5562209"/>
                </a:lnTo>
                <a:lnTo>
                  <a:pt x="0" y="0"/>
                </a:lnTo>
                <a:close/>
              </a:path>
            </a:pathLst>
          </a:custGeom>
          <a:blipFill>
            <a:blip r:embed="rId3"/>
            <a:stretch>
              <a:fillRect/>
            </a:stretch>
          </a:blipFill>
        </p:spPr>
        <p:txBody>
          <a:bodyPr/>
          <a:lstStyle/>
          <a:p>
            <a:endParaRPr lang="en-GB"/>
          </a:p>
        </p:txBody>
      </p:sp>
      <p:sp>
        <p:nvSpPr>
          <p:cNvPr id="5" name="Freeform 5" descr="a tape cut-out"/>
          <p:cNvSpPr/>
          <p:nvPr/>
        </p:nvSpPr>
        <p:spPr>
          <a:xfrm rot="-5400000">
            <a:off x="15965892" y="4525778"/>
            <a:ext cx="758240" cy="1652839"/>
          </a:xfrm>
          <a:custGeom>
            <a:avLst/>
            <a:gdLst/>
            <a:ahLst/>
            <a:cxnLst/>
            <a:rect l="l" t="t" r="r" b="b"/>
            <a:pathLst>
              <a:path w="758240" h="1652839">
                <a:moveTo>
                  <a:pt x="0" y="0"/>
                </a:moveTo>
                <a:lnTo>
                  <a:pt x="758240" y="0"/>
                </a:lnTo>
                <a:lnTo>
                  <a:pt x="758240" y="1652839"/>
                </a:lnTo>
                <a:lnTo>
                  <a:pt x="0" y="1652839"/>
                </a:lnTo>
                <a:lnTo>
                  <a:pt x="0" y="0"/>
                </a:lnTo>
                <a:close/>
              </a:path>
            </a:pathLst>
          </a:custGeom>
          <a:blipFill>
            <a:blip r:embed="rId4"/>
            <a:stretch>
              <a:fillRect/>
            </a:stretch>
          </a:blipFill>
        </p:spPr>
        <p:txBody>
          <a:bodyPr/>
          <a:lstStyle/>
          <a:p>
            <a:endParaRPr lang="en-GB"/>
          </a:p>
        </p:txBody>
      </p:sp>
      <p:sp>
        <p:nvSpPr>
          <p:cNvPr id="12" name="Freeform 12" descr="a tape cut-out"/>
          <p:cNvSpPr/>
          <p:nvPr/>
        </p:nvSpPr>
        <p:spPr>
          <a:xfrm rot="-5400000">
            <a:off x="13895227" y="3350654"/>
            <a:ext cx="650632" cy="1684485"/>
          </a:xfrm>
          <a:custGeom>
            <a:avLst/>
            <a:gdLst/>
            <a:ahLst/>
            <a:cxnLst/>
            <a:rect l="l" t="t" r="r" b="b"/>
            <a:pathLst>
              <a:path w="650632" h="1684485">
                <a:moveTo>
                  <a:pt x="0" y="0"/>
                </a:moveTo>
                <a:lnTo>
                  <a:pt x="650632" y="0"/>
                </a:lnTo>
                <a:lnTo>
                  <a:pt x="650632" y="1684485"/>
                </a:lnTo>
                <a:lnTo>
                  <a:pt x="0" y="1684485"/>
                </a:lnTo>
                <a:lnTo>
                  <a:pt x="0" y="0"/>
                </a:lnTo>
                <a:close/>
              </a:path>
            </a:pathLst>
          </a:custGeom>
          <a:blipFill>
            <a:blip r:embed="rId5"/>
            <a:stretch>
              <a:fillRect/>
            </a:stretch>
          </a:blipFill>
        </p:spPr>
        <p:txBody>
          <a:bodyPr/>
          <a:lstStyle/>
          <a:p>
            <a:endParaRPr lang="en-GB"/>
          </a:p>
        </p:txBody>
      </p:sp>
      <p:sp>
        <p:nvSpPr>
          <p:cNvPr id="13" name="Freeform 13" descr="a piece of brown textured paper"/>
          <p:cNvSpPr/>
          <p:nvPr/>
        </p:nvSpPr>
        <p:spPr>
          <a:xfrm rot="-5400000">
            <a:off x="5936312" y="-3953391"/>
            <a:ext cx="1544655" cy="11359878"/>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6"/>
            <a:stretch>
              <a:fillRect r="-464443"/>
            </a:stretch>
          </a:blipFill>
        </p:spPr>
        <p:txBody>
          <a:bodyPr/>
          <a:lstStyle/>
          <a:p>
            <a:endParaRPr lang="en-GB"/>
          </a:p>
        </p:txBody>
      </p:sp>
      <p:sp>
        <p:nvSpPr>
          <p:cNvPr id="14" name="Freeform 14" descr="a hand pressed dried flower"/>
          <p:cNvSpPr/>
          <p:nvPr/>
        </p:nvSpPr>
        <p:spPr>
          <a:xfrm>
            <a:off x="16600340" y="4493611"/>
            <a:ext cx="1828576" cy="5562209"/>
          </a:xfrm>
          <a:custGeom>
            <a:avLst/>
            <a:gdLst/>
            <a:ahLst/>
            <a:cxnLst/>
            <a:rect l="l" t="t" r="r" b="b"/>
            <a:pathLst>
              <a:path w="1828576" h="5562209">
                <a:moveTo>
                  <a:pt x="0" y="0"/>
                </a:moveTo>
                <a:lnTo>
                  <a:pt x="1828576" y="0"/>
                </a:lnTo>
                <a:lnTo>
                  <a:pt x="1828576" y="5562209"/>
                </a:lnTo>
                <a:lnTo>
                  <a:pt x="0" y="5562209"/>
                </a:lnTo>
                <a:lnTo>
                  <a:pt x="0" y="0"/>
                </a:lnTo>
                <a:close/>
              </a:path>
            </a:pathLst>
          </a:custGeom>
          <a:blipFill>
            <a:blip r:embed="rId3"/>
            <a:stretch>
              <a:fillRect/>
            </a:stretch>
          </a:blipFill>
        </p:spPr>
        <p:txBody>
          <a:bodyPr/>
          <a:lstStyle/>
          <a:p>
            <a:endParaRPr lang="en-GB"/>
          </a:p>
        </p:txBody>
      </p:sp>
      <p:sp>
        <p:nvSpPr>
          <p:cNvPr id="16" name="Freeform 16" descr="a tape cut-out"/>
          <p:cNvSpPr/>
          <p:nvPr/>
        </p:nvSpPr>
        <p:spPr>
          <a:xfrm rot="-4164121">
            <a:off x="1115350" y="8021444"/>
            <a:ext cx="792748" cy="2052423"/>
          </a:xfrm>
          <a:custGeom>
            <a:avLst/>
            <a:gdLst/>
            <a:ahLst/>
            <a:cxnLst/>
            <a:rect l="l" t="t" r="r" b="b"/>
            <a:pathLst>
              <a:path w="792748" h="2052423">
                <a:moveTo>
                  <a:pt x="0" y="0"/>
                </a:moveTo>
                <a:lnTo>
                  <a:pt x="792749" y="0"/>
                </a:lnTo>
                <a:lnTo>
                  <a:pt x="792749" y="2052423"/>
                </a:lnTo>
                <a:lnTo>
                  <a:pt x="0" y="2052423"/>
                </a:lnTo>
                <a:lnTo>
                  <a:pt x="0" y="0"/>
                </a:lnTo>
                <a:close/>
              </a:path>
            </a:pathLst>
          </a:custGeom>
          <a:blipFill>
            <a:blip r:embed="rId5"/>
            <a:stretch>
              <a:fillRect/>
            </a:stretch>
          </a:blipFill>
        </p:spPr>
        <p:txBody>
          <a:bodyPr/>
          <a:lstStyle/>
          <a:p>
            <a:endParaRPr lang="en-GB"/>
          </a:p>
        </p:txBody>
      </p:sp>
      <p:sp>
        <p:nvSpPr>
          <p:cNvPr id="19" name="TextBox 19"/>
          <p:cNvSpPr txBox="1"/>
          <p:nvPr/>
        </p:nvSpPr>
        <p:spPr>
          <a:xfrm>
            <a:off x="1511725" y="4307182"/>
            <a:ext cx="10876854" cy="372859"/>
          </a:xfrm>
          <a:prstGeom prst="rect">
            <a:avLst/>
          </a:prstGeom>
        </p:spPr>
        <p:txBody>
          <a:bodyPr lIns="0" tIns="0" rIns="0" bIns="0" rtlCol="0" anchor="t">
            <a:spAutoFit/>
          </a:bodyPr>
          <a:lstStyle/>
          <a:p>
            <a:pPr marL="474979" lvl="1" indent="-237490" algn="l">
              <a:lnSpc>
                <a:spcPts val="3079"/>
              </a:lnSpc>
              <a:buAutoNum type="arabicPeriod"/>
            </a:pPr>
            <a:endParaRPr lang="en-US" sz="2199" dirty="0">
              <a:solidFill>
                <a:srgbClr val="2B2926"/>
              </a:solidFill>
              <a:latin typeface="Bitter"/>
              <a:ea typeface="Bitter"/>
              <a:cs typeface="Bitter"/>
              <a:sym typeface="Bitter"/>
            </a:endParaRPr>
          </a:p>
        </p:txBody>
      </p:sp>
      <p:sp>
        <p:nvSpPr>
          <p:cNvPr id="20" name="TextBox 20"/>
          <p:cNvSpPr txBox="1"/>
          <p:nvPr/>
        </p:nvSpPr>
        <p:spPr>
          <a:xfrm>
            <a:off x="2017653" y="1316973"/>
            <a:ext cx="9524167" cy="866775"/>
          </a:xfrm>
          <a:prstGeom prst="rect">
            <a:avLst/>
          </a:prstGeom>
        </p:spPr>
        <p:txBody>
          <a:bodyPr lIns="0" tIns="0" rIns="0" bIns="0" rtlCol="0" anchor="t">
            <a:spAutoFit/>
          </a:bodyPr>
          <a:lstStyle/>
          <a:p>
            <a:pPr algn="ctr">
              <a:lnSpc>
                <a:spcPts val="6600"/>
              </a:lnSpc>
            </a:pPr>
            <a:r>
              <a:rPr lang="en-US" sz="6000" b="1" dirty="0">
                <a:solidFill>
                  <a:srgbClr val="2B2926"/>
                </a:solidFill>
                <a:latin typeface="Times New Roman" panose="02020603050405020304" pitchFamily="18" charset="0"/>
                <a:ea typeface="Dancing Script"/>
                <a:cs typeface="Times New Roman" panose="02020603050405020304" pitchFamily="18" charset="0"/>
                <a:sym typeface="Dancing Script"/>
              </a:rPr>
              <a:t>Table of contents</a:t>
            </a:r>
          </a:p>
        </p:txBody>
      </p:sp>
      <p:sp>
        <p:nvSpPr>
          <p:cNvPr id="21" name="Freeform 21">
            <a:extLst>
              <a:ext uri="{C183D7F6-B498-43B3-948B-1728B52AA6E4}">
                <adec:decorative xmlns:adec="http://schemas.microsoft.com/office/drawing/2017/decorative" val="1"/>
              </a:ext>
            </a:extLst>
          </p:cNvPr>
          <p:cNvSpPr/>
          <p:nvPr/>
        </p:nvSpPr>
        <p:spPr>
          <a:xfrm>
            <a:off x="1511725" y="742934"/>
            <a:ext cx="545833" cy="703160"/>
          </a:xfrm>
          <a:custGeom>
            <a:avLst/>
            <a:gdLst/>
            <a:ahLst/>
            <a:cxnLst/>
            <a:rect l="l" t="t" r="r" b="b"/>
            <a:pathLst>
              <a:path w="545833" h="703160">
                <a:moveTo>
                  <a:pt x="0" y="0"/>
                </a:moveTo>
                <a:lnTo>
                  <a:pt x="545833" y="0"/>
                </a:lnTo>
                <a:lnTo>
                  <a:pt x="545833" y="703161"/>
                </a:lnTo>
                <a:lnTo>
                  <a:pt x="0" y="703161"/>
                </a:lnTo>
                <a:lnTo>
                  <a:pt x="0" y="0"/>
                </a:lnTo>
                <a:close/>
              </a:path>
            </a:pathLst>
          </a:custGeom>
          <a:blipFill>
            <a:blip r:embed="rId7">
              <a:extLst>
                <a:ext uri="{96DAC541-7B7A-43D3-8B79-37D633B846F1}">
                  <asvg:svgBlip xmlns:asvg="http://schemas.microsoft.com/office/drawing/2016/SVG/main" r:embed="rId8"/>
                </a:ext>
              </a:extLst>
            </a:blip>
            <a:stretch>
              <a:fillRect b="-26529"/>
            </a:stretch>
          </a:blipFill>
        </p:spPr>
        <p:txBody>
          <a:bodyPr/>
          <a:lstStyle/>
          <a:p>
            <a:endParaRPr lang="en-GB"/>
          </a:p>
        </p:txBody>
      </p:sp>
      <p:sp>
        <p:nvSpPr>
          <p:cNvPr id="22" name="Freeform 22">
            <a:extLst>
              <a:ext uri="{C183D7F6-B498-43B3-948B-1728B52AA6E4}">
                <adec:decorative xmlns:adec="http://schemas.microsoft.com/office/drawing/2017/decorative" val="1"/>
              </a:ext>
            </a:extLst>
          </p:cNvPr>
          <p:cNvSpPr/>
          <p:nvPr/>
        </p:nvSpPr>
        <p:spPr>
          <a:xfrm>
            <a:off x="11541820" y="742934"/>
            <a:ext cx="545833" cy="703160"/>
          </a:xfrm>
          <a:custGeom>
            <a:avLst/>
            <a:gdLst/>
            <a:ahLst/>
            <a:cxnLst/>
            <a:rect l="l" t="t" r="r" b="b"/>
            <a:pathLst>
              <a:path w="545833" h="703160">
                <a:moveTo>
                  <a:pt x="0" y="0"/>
                </a:moveTo>
                <a:lnTo>
                  <a:pt x="545833" y="0"/>
                </a:lnTo>
                <a:lnTo>
                  <a:pt x="545833" y="703161"/>
                </a:lnTo>
                <a:lnTo>
                  <a:pt x="0" y="703161"/>
                </a:lnTo>
                <a:lnTo>
                  <a:pt x="0" y="0"/>
                </a:lnTo>
                <a:close/>
              </a:path>
            </a:pathLst>
          </a:custGeom>
          <a:blipFill>
            <a:blip r:embed="rId7">
              <a:extLst>
                <a:ext uri="{96DAC541-7B7A-43D3-8B79-37D633B846F1}">
                  <asvg:svgBlip xmlns:asvg="http://schemas.microsoft.com/office/drawing/2016/SVG/main" r:embed="rId8"/>
                </a:ext>
              </a:extLst>
            </a:blip>
            <a:stretch>
              <a:fillRect b="-26529"/>
            </a:stretch>
          </a:blipFill>
        </p:spPr>
        <p:txBody>
          <a:bodyPr/>
          <a:lstStyle/>
          <a:p>
            <a:endParaRPr lang="en-GB"/>
          </a:p>
        </p:txBody>
      </p:sp>
      <p:sp>
        <p:nvSpPr>
          <p:cNvPr id="23" name="Freeform 23">
            <a:extLst>
              <a:ext uri="{C183D7F6-B498-43B3-948B-1728B52AA6E4}">
                <adec:decorative xmlns:adec="http://schemas.microsoft.com/office/drawing/2017/decorative" val="1"/>
              </a:ext>
            </a:extLst>
          </p:cNvPr>
          <p:cNvSpPr/>
          <p:nvPr/>
        </p:nvSpPr>
        <p:spPr>
          <a:xfrm>
            <a:off x="15993622" y="8027197"/>
            <a:ext cx="463740" cy="597406"/>
          </a:xfrm>
          <a:custGeom>
            <a:avLst/>
            <a:gdLst/>
            <a:ahLst/>
            <a:cxnLst/>
            <a:rect l="l" t="t" r="r" b="b"/>
            <a:pathLst>
              <a:path w="463740" h="597406">
                <a:moveTo>
                  <a:pt x="0" y="0"/>
                </a:moveTo>
                <a:lnTo>
                  <a:pt x="463740" y="0"/>
                </a:lnTo>
                <a:lnTo>
                  <a:pt x="463740" y="597406"/>
                </a:lnTo>
                <a:lnTo>
                  <a:pt x="0" y="597406"/>
                </a:lnTo>
                <a:lnTo>
                  <a:pt x="0" y="0"/>
                </a:lnTo>
                <a:close/>
              </a:path>
            </a:pathLst>
          </a:custGeom>
          <a:blipFill>
            <a:blip r:embed="rId7">
              <a:extLst>
                <a:ext uri="{96DAC541-7B7A-43D3-8B79-37D633B846F1}">
                  <asvg:svgBlip xmlns:asvg="http://schemas.microsoft.com/office/drawing/2016/SVG/main" r:embed="rId8"/>
                </a:ext>
              </a:extLst>
            </a:blip>
            <a:stretch>
              <a:fillRect b="-26529"/>
            </a:stretch>
          </a:blipFill>
        </p:spPr>
        <p:txBody>
          <a:bodyPr/>
          <a:lstStyle/>
          <a:p>
            <a:endParaRPr lang="en-GB"/>
          </a:p>
        </p:txBody>
      </p:sp>
      <p:sp>
        <p:nvSpPr>
          <p:cNvPr id="25" name="TextBox 24">
            <a:extLst>
              <a:ext uri="{FF2B5EF4-FFF2-40B4-BE49-F238E27FC236}">
                <a16:creationId xmlns:a16="http://schemas.microsoft.com/office/drawing/2014/main" id="{AD90F9A3-F556-3F1D-73F5-0EA4DA31C028}"/>
              </a:ext>
            </a:extLst>
          </p:cNvPr>
          <p:cNvSpPr txBox="1"/>
          <p:nvPr/>
        </p:nvSpPr>
        <p:spPr>
          <a:xfrm>
            <a:off x="3290007" y="3884534"/>
            <a:ext cx="10165080" cy="3885936"/>
          </a:xfrm>
          <a:prstGeom prst="rect">
            <a:avLst/>
          </a:prstGeom>
          <a:noFill/>
        </p:spPr>
        <p:txBody>
          <a:bodyPr wrap="square">
            <a:spAutoFit/>
          </a:bodyPr>
          <a:lstStyle/>
          <a:p>
            <a:pPr marL="0" marR="0" algn="just">
              <a:lnSpc>
                <a:spcPct val="200000"/>
              </a:lnSpc>
              <a:buNone/>
            </a:pPr>
            <a:r>
              <a:rPr lang="en-GB" b="1" kern="0" dirty="0">
                <a:effectLst/>
                <a:latin typeface="Times New Roman" panose="02020603050405020304" pitchFamily="18" charset="0"/>
                <a:ea typeface="Times New Roman" panose="02020603050405020304" pitchFamily="18" charset="0"/>
              </a:rPr>
              <a:t>Introduction and overview of Green Haven Florists……………………………………………03 </a:t>
            </a:r>
            <a:endParaRPr lang="en-US" b="1" kern="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b="1" kern="0" dirty="0">
                <a:effectLst/>
                <a:latin typeface="Times New Roman" panose="02020603050405020304" pitchFamily="18" charset="0"/>
                <a:ea typeface="Times New Roman" panose="02020603050405020304" pitchFamily="18" charset="0"/>
              </a:rPr>
              <a:t>Nature and scope of the issues faced by Green Haven Florists………………………………..04 </a:t>
            </a:r>
            <a:endParaRPr lang="en-US" b="1" kern="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b="1" kern="0" dirty="0">
                <a:effectLst/>
                <a:latin typeface="Times New Roman" panose="02020603050405020304" pitchFamily="18" charset="0"/>
                <a:ea typeface="Times New Roman" panose="02020603050405020304" pitchFamily="18" charset="0"/>
              </a:rPr>
              <a:t>Application of the 5W2H model……………………………………………………………….05-06    </a:t>
            </a:r>
            <a:endParaRPr lang="en-US" b="1" kern="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b="1" kern="0" dirty="0">
                <a:effectLst/>
                <a:latin typeface="Times New Roman" panose="02020603050405020304" pitchFamily="18" charset="0"/>
                <a:ea typeface="Times New Roman" panose="02020603050405020304" pitchFamily="18" charset="0"/>
              </a:rPr>
              <a:t>PESTLE Analysis of Green Haven Florists………………………………………………............07 </a:t>
            </a:r>
            <a:endParaRPr lang="en-US" b="1" kern="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b="1" kern="0" dirty="0">
                <a:effectLst/>
                <a:latin typeface="Times New Roman" panose="02020603050405020304" pitchFamily="18" charset="0"/>
                <a:ea typeface="Times New Roman" panose="02020603050405020304" pitchFamily="18" charset="0"/>
              </a:rPr>
              <a:t>Fishbone Diagram for the firm…………………………………………………………………….08</a:t>
            </a:r>
            <a:endParaRPr lang="en-US" b="1" kern="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b="1" dirty="0">
                <a:effectLst/>
                <a:latin typeface="Times New Roman" panose="02020603050405020304" pitchFamily="18" charset="0"/>
                <a:ea typeface="Arial" panose="020B0604020202020204" pitchFamily="34" charset="0"/>
                <a:cs typeface="Arial" panose="020B0604020202020204" pitchFamily="34" charset="0"/>
              </a:rPr>
              <a:t>Conclusion…………………………………………………………………………………………..09</a:t>
            </a:r>
            <a:endParaRPr lang="en-US" b="1"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b="1" dirty="0">
                <a:effectLst/>
                <a:latin typeface="Times New Roman" panose="02020603050405020304" pitchFamily="18" charset="0"/>
                <a:ea typeface="Arial" panose="020B0604020202020204" pitchFamily="34" charset="0"/>
                <a:cs typeface="Arial" panose="020B0604020202020204" pitchFamily="34" charset="0"/>
              </a:rPr>
              <a:t>References</a:t>
            </a:r>
            <a:r>
              <a:rPr lang="en-GB" b="1" dirty="0">
                <a:latin typeface="Times New Roman" panose="02020603050405020304" pitchFamily="18" charset="0"/>
                <a:ea typeface="Arial" panose="020B0604020202020204" pitchFamily="34" charset="0"/>
                <a:cs typeface="Arial" panose="020B0604020202020204" pitchFamily="34" charset="0"/>
              </a:rPr>
              <a:t>…………………………………………………………………………………………….10</a:t>
            </a:r>
            <a:r>
              <a:rPr lang="en-GB" b="1" dirty="0">
                <a:effectLst/>
                <a:latin typeface="Times New Roman" panose="02020603050405020304" pitchFamily="18" charset="0"/>
                <a:ea typeface="Arial" panose="020B0604020202020204" pitchFamily="34" charset="0"/>
                <a:cs typeface="Arial" panose="020B0604020202020204" pitchFamily="34" charset="0"/>
              </a:rPr>
              <a:t> </a:t>
            </a:r>
            <a:endParaRPr lang="en-US" b="1"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beige rectangle shape"/>
          <p:cNvSpPr/>
          <p:nvPr/>
        </p:nvSpPr>
        <p:spPr>
          <a:xfrm>
            <a:off x="853238" y="1446095"/>
            <a:ext cx="13191813" cy="7812205"/>
          </a:xfrm>
          <a:prstGeom prst="rect">
            <a:avLst/>
          </a:prstGeom>
          <a:solidFill>
            <a:srgbClr val="EDE9DE"/>
          </a:solidFill>
        </p:spPr>
        <p:txBody>
          <a:bodyPr/>
          <a:lstStyle/>
          <a:p>
            <a:endParaRPr lang="en-GB"/>
          </a:p>
        </p:txBody>
      </p:sp>
      <p:sp>
        <p:nvSpPr>
          <p:cNvPr id="5" name="Freeform 5" descr="a piece of brown textured paper"/>
          <p:cNvSpPr/>
          <p:nvPr/>
        </p:nvSpPr>
        <p:spPr>
          <a:xfrm rot="-5400000">
            <a:off x="5712841" y="-4176862"/>
            <a:ext cx="1991598" cy="11359878"/>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4"/>
            <a:stretch>
              <a:fillRect r="-464443"/>
            </a:stretch>
          </a:blipFill>
        </p:spPr>
        <p:txBody>
          <a:bodyPr/>
          <a:lstStyle/>
          <a:p>
            <a:endParaRPr lang="en-GB"/>
          </a:p>
        </p:txBody>
      </p:sp>
      <p:sp>
        <p:nvSpPr>
          <p:cNvPr id="6" name="TextBox 6"/>
          <p:cNvSpPr txBox="1"/>
          <p:nvPr/>
        </p:nvSpPr>
        <p:spPr>
          <a:xfrm>
            <a:off x="1028701" y="789154"/>
            <a:ext cx="11497129" cy="1613455"/>
          </a:xfrm>
          <a:prstGeom prst="rect">
            <a:avLst/>
          </a:prstGeom>
        </p:spPr>
        <p:txBody>
          <a:bodyPr wrap="square" lIns="0" tIns="0" rIns="0" bIns="0" rtlCol="0" anchor="t">
            <a:spAutoFit/>
          </a:bodyPr>
          <a:lstStyle/>
          <a:p>
            <a:pPr algn="ctr">
              <a:lnSpc>
                <a:spcPts val="6600"/>
              </a:lnSpc>
            </a:pPr>
            <a:r>
              <a:rPr lang="en-US" sz="4400" b="1" dirty="0">
                <a:solidFill>
                  <a:srgbClr val="2B2926"/>
                </a:solidFill>
                <a:latin typeface="Times New Roman" panose="02020603050405020304" pitchFamily="18" charset="0"/>
                <a:ea typeface="Dancing Script"/>
                <a:cs typeface="Times New Roman" panose="02020603050405020304" pitchFamily="18" charset="0"/>
                <a:sym typeface="Dancing Script"/>
              </a:rPr>
              <a:t>Introduction and overview of Green Haven Florists </a:t>
            </a:r>
          </a:p>
        </p:txBody>
      </p:sp>
      <p:sp>
        <p:nvSpPr>
          <p:cNvPr id="8" name="Freeform 8" descr="a tape cut-out"/>
          <p:cNvSpPr/>
          <p:nvPr/>
        </p:nvSpPr>
        <p:spPr>
          <a:xfrm rot="-4845883">
            <a:off x="1516059" y="8720488"/>
            <a:ext cx="993233" cy="1757935"/>
          </a:xfrm>
          <a:custGeom>
            <a:avLst/>
            <a:gdLst/>
            <a:ahLst/>
            <a:cxnLst/>
            <a:rect l="l" t="t" r="r" b="b"/>
            <a:pathLst>
              <a:path w="993233" h="1757935">
                <a:moveTo>
                  <a:pt x="0" y="0"/>
                </a:moveTo>
                <a:lnTo>
                  <a:pt x="993233" y="0"/>
                </a:lnTo>
                <a:lnTo>
                  <a:pt x="993233" y="1757935"/>
                </a:lnTo>
                <a:lnTo>
                  <a:pt x="0" y="1757935"/>
                </a:lnTo>
                <a:lnTo>
                  <a:pt x="0" y="0"/>
                </a:lnTo>
                <a:close/>
              </a:path>
            </a:pathLst>
          </a:custGeom>
          <a:blipFill>
            <a:blip r:embed="rId5"/>
            <a:stretch>
              <a:fillRect/>
            </a:stretch>
          </a:blipFill>
        </p:spPr>
        <p:txBody>
          <a:bodyPr/>
          <a:lstStyle/>
          <a:p>
            <a:endParaRPr lang="en-GB"/>
          </a:p>
        </p:txBody>
      </p:sp>
      <p:sp>
        <p:nvSpPr>
          <p:cNvPr id="9" name="TextBox 9"/>
          <p:cNvSpPr txBox="1"/>
          <p:nvPr/>
        </p:nvSpPr>
        <p:spPr>
          <a:xfrm>
            <a:off x="1579944" y="3700098"/>
            <a:ext cx="12602357" cy="1477328"/>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GB" sz="2400" b="1" i="1" dirty="0">
                <a:latin typeface="Times New Roman" panose="02020603050405020304" pitchFamily="18" charset="0"/>
                <a:cs typeface="Times New Roman" panose="02020603050405020304" pitchFamily="18" charset="0"/>
              </a:rPr>
              <a:t>Structure of the presentation</a:t>
            </a:r>
          </a:p>
          <a:p>
            <a:pPr marL="342900" indent="-34290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presentation will provide a clear and evidence-led understanding of the complications encountered by Green Haven Florists and ways to resolve the issues for ultimate recovery. </a:t>
            </a:r>
            <a:endParaRPr lang="en-US" sz="3600" dirty="0">
              <a:solidFill>
                <a:srgbClr val="2B2926"/>
              </a:solidFill>
              <a:latin typeface="Times New Roman" panose="02020603050405020304" pitchFamily="18" charset="0"/>
              <a:ea typeface="Bitter"/>
              <a:cs typeface="Times New Roman" panose="02020603050405020304" pitchFamily="18" charset="0"/>
              <a:sym typeface="Bitter"/>
            </a:endParaRPr>
          </a:p>
        </p:txBody>
      </p:sp>
      <p:sp>
        <p:nvSpPr>
          <p:cNvPr id="7" name="Freeform 7" descr="a hand pressed dried yellow flower"/>
          <p:cNvSpPr/>
          <p:nvPr/>
        </p:nvSpPr>
        <p:spPr>
          <a:xfrm>
            <a:off x="13961254" y="342750"/>
            <a:ext cx="3488748" cy="9320639"/>
          </a:xfrm>
          <a:custGeom>
            <a:avLst/>
            <a:gdLst/>
            <a:ahLst/>
            <a:cxnLst/>
            <a:rect l="l" t="t" r="r" b="b"/>
            <a:pathLst>
              <a:path w="3955541" h="9475036">
                <a:moveTo>
                  <a:pt x="0" y="0"/>
                </a:moveTo>
                <a:lnTo>
                  <a:pt x="3955541" y="0"/>
                </a:lnTo>
                <a:lnTo>
                  <a:pt x="3955541" y="9475036"/>
                </a:lnTo>
                <a:lnTo>
                  <a:pt x="0" y="9475036"/>
                </a:lnTo>
                <a:lnTo>
                  <a:pt x="0" y="0"/>
                </a:lnTo>
                <a:close/>
              </a:path>
            </a:pathLst>
          </a:custGeom>
          <a:blipFill>
            <a:blip r:embed="rId6"/>
            <a:stretch>
              <a:fillRect l="-49112"/>
            </a:stretch>
          </a:blipFill>
        </p:spPr>
        <p:txBody>
          <a:bodyPr/>
          <a:lstStyle/>
          <a:p>
            <a:endParaRPr lang="en-GB"/>
          </a:p>
        </p:txBody>
      </p:sp>
      <p:sp>
        <p:nvSpPr>
          <p:cNvPr id="13" name="Freeform 13" descr="a single dried yellow daisy "/>
          <p:cNvSpPr/>
          <p:nvPr/>
        </p:nvSpPr>
        <p:spPr>
          <a:xfrm>
            <a:off x="14330846" y="5403294"/>
            <a:ext cx="2062603" cy="2052290"/>
          </a:xfrm>
          <a:custGeom>
            <a:avLst/>
            <a:gdLst/>
            <a:ahLst/>
            <a:cxnLst/>
            <a:rect l="l" t="t" r="r" b="b"/>
            <a:pathLst>
              <a:path w="2062603" h="2052290">
                <a:moveTo>
                  <a:pt x="0" y="0"/>
                </a:moveTo>
                <a:lnTo>
                  <a:pt x="2062604" y="0"/>
                </a:lnTo>
                <a:lnTo>
                  <a:pt x="2062604" y="2052290"/>
                </a:lnTo>
                <a:lnTo>
                  <a:pt x="0" y="2052290"/>
                </a:lnTo>
                <a:lnTo>
                  <a:pt x="0" y="0"/>
                </a:lnTo>
                <a:close/>
              </a:path>
            </a:pathLst>
          </a:custGeom>
          <a:blipFill>
            <a:blip r:embed="rId7"/>
            <a:stretch>
              <a:fillRect/>
            </a:stretch>
          </a:blipFill>
        </p:spPr>
        <p:txBody>
          <a:bodyPr/>
          <a:lstStyle/>
          <a:p>
            <a:endParaRPr lang="en-GB"/>
          </a:p>
        </p:txBody>
      </p:sp>
      <p:sp>
        <p:nvSpPr>
          <p:cNvPr id="17" name="TextBox 16">
            <a:extLst>
              <a:ext uri="{FF2B5EF4-FFF2-40B4-BE49-F238E27FC236}">
                <a16:creationId xmlns:a16="http://schemas.microsoft.com/office/drawing/2014/main" id="{C06F0EF1-828D-473F-8D18-21030EEAF76E}"/>
              </a:ext>
            </a:extLst>
          </p:cNvPr>
          <p:cNvSpPr txBox="1"/>
          <p:nvPr/>
        </p:nvSpPr>
        <p:spPr>
          <a:xfrm>
            <a:off x="4370321" y="7187052"/>
            <a:ext cx="9808451" cy="1569660"/>
          </a:xfrm>
          <a:prstGeom prst="rect">
            <a:avLst/>
          </a:prstGeom>
          <a:noFill/>
        </p:spPr>
        <p:txBody>
          <a:bodyPr wrap="square">
            <a:spAutoFit/>
          </a:bodyPr>
          <a:lstStyle/>
          <a:p>
            <a:pPr marL="342900" marR="0" indent="-342900" algn="just">
              <a:lnSpc>
                <a:spcPct val="200000"/>
              </a:lnSpc>
              <a:buFont typeface="Arial" panose="020B0604020202020204" pitchFamily="34" charset="0"/>
              <a:buChar char="•"/>
            </a:pPr>
            <a:r>
              <a:rPr lang="en-GB" sz="2400" b="1" i="1" dirty="0">
                <a:effectLst/>
                <a:latin typeface="Times New Roman" panose="02020603050405020304" pitchFamily="18" charset="0"/>
                <a:ea typeface="Times New Roman" panose="02020603050405020304" pitchFamily="18" charset="0"/>
                <a:cs typeface="Times New Roman" panose="02020603050405020304" pitchFamily="18" charset="0"/>
              </a:rPr>
              <a:t>Discussion of Green Haven Florists’ case scenario</a:t>
            </a:r>
            <a:endParaRPr lang="en-US" sz="24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Times New Roman" panose="02020603050405020304" pitchFamily="18" charset="0"/>
                <a:ea typeface="Arial" panose="020B0604020202020204" pitchFamily="34" charset="0"/>
                <a:cs typeface="Times New Roman" panose="02020603050405020304" pitchFamily="18" charset="0"/>
              </a:rPr>
              <a:t>Green Haven Florists is a small organisation that originated in 2016 in Norwich, UK</a:t>
            </a:r>
            <a:endParaRPr lang="en-GB" sz="24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7CA14EAC-E9A1-7F6F-EA86-5846CFA7C5A5}"/>
              </a:ext>
            </a:extLst>
          </p:cNvPr>
          <p:cNvSpPr txBox="1"/>
          <p:nvPr/>
        </p:nvSpPr>
        <p:spPr>
          <a:xfrm>
            <a:off x="1312991" y="9432387"/>
            <a:ext cx="9281160" cy="369332"/>
          </a:xfrm>
          <a:prstGeom prst="rect">
            <a:avLst/>
          </a:prstGeom>
          <a:noFill/>
        </p:spPr>
        <p:txBody>
          <a:bodyPr wrap="square">
            <a:spAutoFit/>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dirty="0">
                <a:effectLst/>
                <a:latin typeface="Times New Roman" panose="02020603050405020304" pitchFamily="18" charset="0"/>
                <a:ea typeface="Arial" panose="020B0604020202020204" pitchFamily="34" charset="0"/>
                <a:cs typeface="Arial" panose="020B0604020202020204" pitchFamily="34" charset="0"/>
              </a:rPr>
              <a:t>(Touray, 2026)</a:t>
            </a:r>
            <a:endParaRPr lang="en-GB" dirty="0"/>
          </a:p>
        </p:txBody>
      </p:sp>
      <p:pic>
        <p:nvPicPr>
          <p:cNvPr id="21" name="Picture 20">
            <a:extLst>
              <a:ext uri="{FF2B5EF4-FFF2-40B4-BE49-F238E27FC236}">
                <a16:creationId xmlns:a16="http://schemas.microsoft.com/office/drawing/2014/main" id="{400E81DD-DCD7-3A72-78F0-AEC79BC020EE}"/>
              </a:ext>
            </a:extLst>
          </p:cNvPr>
          <p:cNvPicPr>
            <a:picLocks noChangeAspect="1"/>
          </p:cNvPicPr>
          <p:nvPr/>
        </p:nvPicPr>
        <p:blipFill>
          <a:blip r:embed="rId8"/>
          <a:stretch>
            <a:fillRect/>
          </a:stretch>
        </p:blipFill>
        <p:spPr>
          <a:xfrm>
            <a:off x="228600" y="5326627"/>
            <a:ext cx="3855926" cy="38924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beige rectangle shape"/>
          <p:cNvSpPr/>
          <p:nvPr/>
        </p:nvSpPr>
        <p:spPr>
          <a:xfrm>
            <a:off x="853238" y="1446095"/>
            <a:ext cx="13191813" cy="7812205"/>
          </a:xfrm>
          <a:prstGeom prst="rect">
            <a:avLst/>
          </a:prstGeom>
          <a:solidFill>
            <a:srgbClr val="EDE9DE"/>
          </a:solidFill>
        </p:spPr>
        <p:txBody>
          <a:bodyPr/>
          <a:lstStyle/>
          <a:p>
            <a:endParaRPr lang="en-GB"/>
          </a:p>
        </p:txBody>
      </p:sp>
      <p:sp>
        <p:nvSpPr>
          <p:cNvPr id="4" name="Freeform 4" descr="a tape cut-out"/>
          <p:cNvSpPr/>
          <p:nvPr/>
        </p:nvSpPr>
        <p:spPr>
          <a:xfrm rot="-4164121">
            <a:off x="1115350" y="8021444"/>
            <a:ext cx="792748" cy="2052423"/>
          </a:xfrm>
          <a:custGeom>
            <a:avLst/>
            <a:gdLst/>
            <a:ahLst/>
            <a:cxnLst/>
            <a:rect l="l" t="t" r="r" b="b"/>
            <a:pathLst>
              <a:path w="792748" h="2052423">
                <a:moveTo>
                  <a:pt x="0" y="0"/>
                </a:moveTo>
                <a:lnTo>
                  <a:pt x="792749" y="0"/>
                </a:lnTo>
                <a:lnTo>
                  <a:pt x="792749" y="2052423"/>
                </a:lnTo>
                <a:lnTo>
                  <a:pt x="0" y="2052423"/>
                </a:lnTo>
                <a:lnTo>
                  <a:pt x="0" y="0"/>
                </a:lnTo>
                <a:close/>
              </a:path>
            </a:pathLst>
          </a:custGeom>
          <a:blipFill>
            <a:blip r:embed="rId4"/>
            <a:stretch>
              <a:fillRect/>
            </a:stretch>
          </a:blipFill>
        </p:spPr>
        <p:txBody>
          <a:bodyPr/>
          <a:lstStyle/>
          <a:p>
            <a:endParaRPr lang="en-GB"/>
          </a:p>
        </p:txBody>
      </p:sp>
      <p:sp>
        <p:nvSpPr>
          <p:cNvPr id="5" name="Freeform 5" descr="a hand pressed dried yellow flower"/>
          <p:cNvSpPr/>
          <p:nvPr/>
        </p:nvSpPr>
        <p:spPr>
          <a:xfrm>
            <a:off x="12083642" y="-712086"/>
            <a:ext cx="6204358" cy="10287000"/>
          </a:xfrm>
          <a:custGeom>
            <a:avLst/>
            <a:gdLst/>
            <a:ahLst/>
            <a:cxnLst/>
            <a:rect l="l" t="t" r="r" b="b"/>
            <a:pathLst>
              <a:path w="6799262" h="11238450">
                <a:moveTo>
                  <a:pt x="0" y="0"/>
                </a:moveTo>
                <a:lnTo>
                  <a:pt x="6799262" y="0"/>
                </a:lnTo>
                <a:lnTo>
                  <a:pt x="6799262" y="11238450"/>
                </a:lnTo>
                <a:lnTo>
                  <a:pt x="0" y="11238450"/>
                </a:lnTo>
                <a:lnTo>
                  <a:pt x="0" y="0"/>
                </a:lnTo>
                <a:close/>
              </a:path>
            </a:pathLst>
          </a:custGeom>
          <a:blipFill>
            <a:blip r:embed="rId5"/>
            <a:stretch>
              <a:fillRect/>
            </a:stretch>
          </a:blipFill>
        </p:spPr>
        <p:txBody>
          <a:bodyPr/>
          <a:lstStyle/>
          <a:p>
            <a:endParaRPr lang="en-GB"/>
          </a:p>
        </p:txBody>
      </p:sp>
      <p:sp>
        <p:nvSpPr>
          <p:cNvPr id="6" name="Freeform 6" descr="a piece of brown textured paper"/>
          <p:cNvSpPr/>
          <p:nvPr/>
        </p:nvSpPr>
        <p:spPr>
          <a:xfrm rot="-5400000">
            <a:off x="8009723" y="-6026803"/>
            <a:ext cx="1544655" cy="15506701"/>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6"/>
            <a:stretch>
              <a:fillRect r="-464443"/>
            </a:stretch>
          </a:blipFill>
        </p:spPr>
        <p:txBody>
          <a:bodyPr/>
          <a:lstStyle/>
          <a:p>
            <a:endParaRPr lang="en-GB"/>
          </a:p>
        </p:txBody>
      </p:sp>
      <p:sp>
        <p:nvSpPr>
          <p:cNvPr id="7" name="Freeform 7" descr="a tape cut-out"/>
          <p:cNvSpPr/>
          <p:nvPr/>
        </p:nvSpPr>
        <p:spPr>
          <a:xfrm rot="-4845883">
            <a:off x="15358716" y="6045017"/>
            <a:ext cx="993233" cy="1757935"/>
          </a:xfrm>
          <a:custGeom>
            <a:avLst/>
            <a:gdLst/>
            <a:ahLst/>
            <a:cxnLst/>
            <a:rect l="l" t="t" r="r" b="b"/>
            <a:pathLst>
              <a:path w="993233" h="1757935">
                <a:moveTo>
                  <a:pt x="0" y="0"/>
                </a:moveTo>
                <a:lnTo>
                  <a:pt x="993233" y="0"/>
                </a:lnTo>
                <a:lnTo>
                  <a:pt x="993233" y="1757935"/>
                </a:lnTo>
                <a:lnTo>
                  <a:pt x="0" y="1757935"/>
                </a:lnTo>
                <a:lnTo>
                  <a:pt x="0" y="0"/>
                </a:lnTo>
                <a:close/>
              </a:path>
            </a:pathLst>
          </a:custGeom>
          <a:blipFill>
            <a:blip r:embed="rId7"/>
            <a:stretch>
              <a:fillRect/>
            </a:stretch>
          </a:blipFill>
        </p:spPr>
        <p:txBody>
          <a:bodyPr/>
          <a:lstStyle/>
          <a:p>
            <a:endParaRPr lang="en-GB"/>
          </a:p>
        </p:txBody>
      </p:sp>
      <p:sp>
        <p:nvSpPr>
          <p:cNvPr id="11" name="TextBox 11"/>
          <p:cNvSpPr txBox="1"/>
          <p:nvPr/>
        </p:nvSpPr>
        <p:spPr>
          <a:xfrm>
            <a:off x="2258693" y="1028700"/>
            <a:ext cx="14060547" cy="1354217"/>
          </a:xfrm>
          <a:prstGeom prst="rect">
            <a:avLst/>
          </a:prstGeom>
        </p:spPr>
        <p:txBody>
          <a:bodyPr wrap="square" lIns="0" tIns="0" rIns="0" bIns="0" rtlCol="0" anchor="t">
            <a:spAutoFit/>
          </a:bodyPr>
          <a:lstStyle/>
          <a:p>
            <a:r>
              <a:rPr lang="en-GB" sz="4400" b="1" dirty="0">
                <a:latin typeface="Times New Roman" panose="02020603050405020304" pitchFamily="18" charset="0"/>
                <a:cs typeface="Times New Roman" panose="02020603050405020304" pitchFamily="18" charset="0"/>
              </a:rPr>
              <a:t>Nature and scope of the issues faced by Green Haven Florists </a:t>
            </a:r>
            <a:endParaRPr lang="en-US" sz="4400" b="1" dirty="0">
              <a:latin typeface="Times New Roman" panose="02020603050405020304" pitchFamily="18" charset="0"/>
              <a:cs typeface="Times New Roman" panose="02020603050405020304" pitchFamily="18" charset="0"/>
            </a:endParaRPr>
          </a:p>
        </p:txBody>
      </p:sp>
      <p:sp>
        <p:nvSpPr>
          <p:cNvPr id="13" name="Freeform 13"/>
          <p:cNvSpPr/>
          <p:nvPr/>
        </p:nvSpPr>
        <p:spPr>
          <a:xfrm>
            <a:off x="1802916" y="3717714"/>
            <a:ext cx="214738" cy="429475"/>
          </a:xfrm>
          <a:custGeom>
            <a:avLst/>
            <a:gdLst/>
            <a:ahLst/>
            <a:cxnLst/>
            <a:rect l="l" t="t" r="r" b="b"/>
            <a:pathLst>
              <a:path w="286317" h="572633">
                <a:moveTo>
                  <a:pt x="0" y="0"/>
                </a:moveTo>
                <a:lnTo>
                  <a:pt x="286317" y="0"/>
                </a:lnTo>
                <a:lnTo>
                  <a:pt x="286317" y="572634"/>
                </a:lnTo>
                <a:lnTo>
                  <a:pt x="0" y="57263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p:cNvSpPr/>
          <p:nvPr/>
        </p:nvSpPr>
        <p:spPr>
          <a:xfrm>
            <a:off x="1802916" y="5667089"/>
            <a:ext cx="214738" cy="429475"/>
          </a:xfrm>
          <a:custGeom>
            <a:avLst/>
            <a:gdLst/>
            <a:ahLst/>
            <a:cxnLst/>
            <a:rect l="l" t="t" r="r" b="b"/>
            <a:pathLst>
              <a:path w="286317" h="572633">
                <a:moveTo>
                  <a:pt x="0" y="0"/>
                </a:moveTo>
                <a:lnTo>
                  <a:pt x="286317" y="0"/>
                </a:lnTo>
                <a:lnTo>
                  <a:pt x="286317" y="572634"/>
                </a:lnTo>
                <a:lnTo>
                  <a:pt x="0" y="57263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TextBox 30">
            <a:extLst>
              <a:ext uri="{FF2B5EF4-FFF2-40B4-BE49-F238E27FC236}">
                <a16:creationId xmlns:a16="http://schemas.microsoft.com/office/drawing/2014/main" id="{D55505B1-1B9E-1F9A-34E4-3EE7BECE29F6}"/>
              </a:ext>
            </a:extLst>
          </p:cNvPr>
          <p:cNvSpPr txBox="1"/>
          <p:nvPr/>
        </p:nvSpPr>
        <p:spPr>
          <a:xfrm>
            <a:off x="1779182" y="3326002"/>
            <a:ext cx="9797708" cy="4893647"/>
          </a:xfrm>
          <a:prstGeom prst="rect">
            <a:avLst/>
          </a:prstGeom>
          <a:noFill/>
        </p:spPr>
        <p:txBody>
          <a:bodyPr wrap="square">
            <a:spAutoFit/>
          </a:bodyPr>
          <a:lstStyle/>
          <a:p>
            <a:pPr marL="285750" indent="-28575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The shop is experiencing a decline in its in-store sales, which is mainly driven by external as well as internal elements. </a:t>
            </a:r>
          </a:p>
          <a:p>
            <a:pPr marL="285750" indent="-285750" algn="just">
              <a:buFont typeface="Arial" panose="020B0604020202020204" pitchFamily="34" charset="0"/>
              <a:buChar char="•"/>
            </a:pPr>
            <a:endParaRPr lang="en-GB" sz="2400" dirty="0">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24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2400" dirty="0">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Reduction of high-street activities, increased flower import costs and intense competition from online retail firms and regional boutiques have affected customer loyalty.</a:t>
            </a:r>
          </a:p>
          <a:p>
            <a:pPr marL="285750" indent="-285750" algn="just">
              <a:buFont typeface="Arial" panose="020B0604020202020204" pitchFamily="34" charset="0"/>
              <a:buChar char="•"/>
            </a:pPr>
            <a:endParaRPr lang="en-GB" sz="2400" dirty="0">
              <a:latin typeface="Times New Roman" panose="02020603050405020304" pitchFamily="18" charset="0"/>
            </a:endParaRPr>
          </a:p>
          <a:p>
            <a:pPr marL="285750" indent="-285750" algn="just">
              <a:buFont typeface="Arial" panose="020B0604020202020204" pitchFamily="34" charset="0"/>
              <a:buChar char="•"/>
            </a:pPr>
            <a:endParaRPr lang="en-GB" sz="2400" dirty="0">
              <a:latin typeface="Times New Roman" panose="02020603050405020304" pitchFamily="18" charset="0"/>
            </a:endParaRPr>
          </a:p>
          <a:p>
            <a:pPr marL="285750" indent="-285750" algn="just">
              <a:buFont typeface="Arial" panose="020B0604020202020204" pitchFamily="34" charset="0"/>
              <a:buChar char="•"/>
            </a:pPr>
            <a:endParaRPr lang="en-GB" sz="2400" dirty="0">
              <a:latin typeface="Times New Roman" panose="02020603050405020304" pitchFamily="18" charset="0"/>
            </a:endParaRP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Though online orders have boosted slightly, they remain inefficient in offsetting the 30% drop in foot traffic. </a:t>
            </a:r>
            <a:endParaRPr lang="en-GB" sz="2400" dirty="0">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A1600959-D8DA-23C9-9AFD-A18B01DC0475}"/>
              </a:ext>
            </a:extLst>
          </p:cNvPr>
          <p:cNvPicPr>
            <a:picLocks noChangeAspect="1"/>
          </p:cNvPicPr>
          <p:nvPr/>
        </p:nvPicPr>
        <p:blipFill>
          <a:blip r:embed="rId10"/>
          <a:stretch>
            <a:fillRect/>
          </a:stretch>
        </p:blipFill>
        <p:spPr>
          <a:xfrm>
            <a:off x="12083642" y="4914900"/>
            <a:ext cx="4134155" cy="38662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5" name="TextBox 34">
            <a:extLst>
              <a:ext uri="{FF2B5EF4-FFF2-40B4-BE49-F238E27FC236}">
                <a16:creationId xmlns:a16="http://schemas.microsoft.com/office/drawing/2014/main" id="{DAA98579-68BB-C4EB-3A21-C6EB24647232}"/>
              </a:ext>
            </a:extLst>
          </p:cNvPr>
          <p:cNvSpPr txBox="1"/>
          <p:nvPr/>
        </p:nvSpPr>
        <p:spPr>
          <a:xfrm>
            <a:off x="12120306" y="8903663"/>
            <a:ext cx="21336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(Hamilton, 2022)</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Freeform 3" descr="a hand pressed dried yellow flower"/>
          <p:cNvSpPr/>
          <p:nvPr/>
        </p:nvSpPr>
        <p:spPr>
          <a:xfrm>
            <a:off x="2252853" y="765810"/>
            <a:ext cx="2674620" cy="5148083"/>
          </a:xfrm>
          <a:custGeom>
            <a:avLst/>
            <a:gdLst/>
            <a:ahLst/>
            <a:cxnLst/>
            <a:rect l="l" t="t" r="r" b="b"/>
            <a:pathLst>
              <a:path w="2674620" h="5148083">
                <a:moveTo>
                  <a:pt x="0" y="0"/>
                </a:moveTo>
                <a:lnTo>
                  <a:pt x="2674620" y="0"/>
                </a:lnTo>
                <a:lnTo>
                  <a:pt x="2674620" y="5148083"/>
                </a:lnTo>
                <a:lnTo>
                  <a:pt x="0" y="5148083"/>
                </a:lnTo>
                <a:lnTo>
                  <a:pt x="0" y="0"/>
                </a:lnTo>
                <a:close/>
              </a:path>
            </a:pathLst>
          </a:custGeom>
          <a:blipFill>
            <a:blip r:embed="rId4"/>
            <a:stretch>
              <a:fillRect b="-59857"/>
            </a:stretch>
          </a:blipFill>
        </p:spPr>
        <p:txBody>
          <a:bodyPr/>
          <a:lstStyle/>
          <a:p>
            <a:endParaRPr lang="en-GB"/>
          </a:p>
        </p:txBody>
      </p:sp>
      <p:sp>
        <p:nvSpPr>
          <p:cNvPr id="4" name="AutoShape 4" descr="a beige rectangle shape"/>
          <p:cNvSpPr/>
          <p:nvPr/>
        </p:nvSpPr>
        <p:spPr>
          <a:xfrm>
            <a:off x="428859" y="1939981"/>
            <a:ext cx="10409996" cy="5932255"/>
          </a:xfrm>
          <a:prstGeom prst="rect">
            <a:avLst/>
          </a:prstGeom>
          <a:solidFill>
            <a:srgbClr val="EDE9DE"/>
          </a:solidFill>
        </p:spPr>
        <p:txBody>
          <a:bodyPr/>
          <a:lstStyle/>
          <a:p>
            <a:endParaRPr lang="en-GB"/>
          </a:p>
        </p:txBody>
      </p:sp>
      <p:sp>
        <p:nvSpPr>
          <p:cNvPr id="5" name="Freeform 5" descr="a cut-out of dried leaf"/>
          <p:cNvSpPr/>
          <p:nvPr/>
        </p:nvSpPr>
        <p:spPr>
          <a:xfrm rot="18964584">
            <a:off x="4044025" y="6445179"/>
            <a:ext cx="3806767" cy="4033965"/>
          </a:xfrm>
          <a:custGeom>
            <a:avLst/>
            <a:gdLst/>
            <a:ahLst/>
            <a:cxnLst/>
            <a:rect l="l" t="t" r="r" b="b"/>
            <a:pathLst>
              <a:path w="3806767" h="5333473">
                <a:moveTo>
                  <a:pt x="0" y="0"/>
                </a:moveTo>
                <a:lnTo>
                  <a:pt x="3806767" y="0"/>
                </a:lnTo>
                <a:lnTo>
                  <a:pt x="3806767" y="5333473"/>
                </a:lnTo>
                <a:lnTo>
                  <a:pt x="0" y="5333473"/>
                </a:lnTo>
                <a:lnTo>
                  <a:pt x="0" y="0"/>
                </a:lnTo>
                <a:close/>
              </a:path>
            </a:pathLst>
          </a:custGeom>
          <a:blipFill>
            <a:blip r:embed="rId5"/>
            <a:stretch>
              <a:fillRect/>
            </a:stretch>
          </a:blipFill>
        </p:spPr>
        <p:txBody>
          <a:bodyPr/>
          <a:lstStyle/>
          <a:p>
            <a:endParaRPr lang="en-GB"/>
          </a:p>
        </p:txBody>
      </p:sp>
      <p:grpSp>
        <p:nvGrpSpPr>
          <p:cNvPr id="6" name="Group 6"/>
          <p:cNvGrpSpPr>
            <a:grpSpLocks noChangeAspect="1"/>
          </p:cNvGrpSpPr>
          <p:nvPr/>
        </p:nvGrpSpPr>
        <p:grpSpPr>
          <a:xfrm>
            <a:off x="12738882" y="992713"/>
            <a:ext cx="3220232" cy="4486067"/>
            <a:chOff x="0" y="0"/>
            <a:chExt cx="4494403" cy="6261100"/>
          </a:xfrm>
        </p:grpSpPr>
        <p:sp>
          <p:nvSpPr>
            <p:cNvPr id="7" name="Freeform 7" descr="an image of green plants and a mirror on a white contemporary room"/>
            <p:cNvSpPr/>
            <p:nvPr/>
          </p:nvSpPr>
          <p:spPr>
            <a:xfrm>
              <a:off x="526923" y="203200"/>
              <a:ext cx="3765677" cy="5765800"/>
            </a:xfrm>
            <a:custGeom>
              <a:avLst/>
              <a:gdLst/>
              <a:ahLst/>
              <a:cxnLst/>
              <a:rect l="l" t="t" r="r" b="b"/>
              <a:pathLst>
                <a:path w="3765677" h="5765800">
                  <a:moveTo>
                    <a:pt x="3765677" y="5765800"/>
                  </a:moveTo>
                  <a:lnTo>
                    <a:pt x="0" y="5765800"/>
                  </a:lnTo>
                  <a:lnTo>
                    <a:pt x="0" y="0"/>
                  </a:lnTo>
                  <a:lnTo>
                    <a:pt x="3765677" y="0"/>
                  </a:lnTo>
                  <a:lnTo>
                    <a:pt x="3765677" y="5765800"/>
                  </a:lnTo>
                  <a:lnTo>
                    <a:pt x="3765677" y="5765800"/>
                  </a:lnTo>
                  <a:close/>
                </a:path>
              </a:pathLst>
            </a:custGeom>
            <a:blipFill>
              <a:blip r:embed="rId6"/>
              <a:stretch>
                <a:fillRect l="-1101" r="-1101"/>
              </a:stretch>
            </a:blipFill>
          </p:spPr>
          <p:txBody>
            <a:bodyPr/>
            <a:lstStyle/>
            <a:p>
              <a:endParaRPr lang="en-GB"/>
            </a:p>
          </p:txBody>
        </p:sp>
        <p:sp>
          <p:nvSpPr>
            <p:cNvPr id="8" name="Freeform 8"/>
            <p:cNvSpPr/>
            <p:nvPr/>
          </p:nvSpPr>
          <p:spPr>
            <a:xfrm>
              <a:off x="0" y="0"/>
              <a:ext cx="4494403" cy="6261100"/>
            </a:xfrm>
            <a:custGeom>
              <a:avLst/>
              <a:gdLst/>
              <a:ahLst/>
              <a:cxnLst/>
              <a:rect l="l" t="t" r="r" b="b"/>
              <a:pathLst>
                <a:path w="4494403" h="6261100">
                  <a:moveTo>
                    <a:pt x="4494403" y="6261100"/>
                  </a:moveTo>
                  <a:lnTo>
                    <a:pt x="0" y="6261100"/>
                  </a:lnTo>
                  <a:lnTo>
                    <a:pt x="0" y="0"/>
                  </a:lnTo>
                  <a:lnTo>
                    <a:pt x="4494403" y="0"/>
                  </a:lnTo>
                  <a:lnTo>
                    <a:pt x="4494403" y="6261100"/>
                  </a:lnTo>
                  <a:close/>
                </a:path>
              </a:pathLst>
            </a:custGeom>
            <a:blipFill>
              <a:blip r:embed="rId7"/>
              <a:stretch>
                <a:fillRect t="-285" b="-285"/>
              </a:stretch>
            </a:blipFill>
          </p:spPr>
          <p:txBody>
            <a:bodyPr/>
            <a:lstStyle/>
            <a:p>
              <a:endParaRPr lang="en-GB"/>
            </a:p>
          </p:txBody>
        </p:sp>
      </p:grpSp>
      <p:sp>
        <p:nvSpPr>
          <p:cNvPr id="13" name="Freeform 13">
            <a:extLst>
              <a:ext uri="{C183D7F6-B498-43B3-948B-1728B52AA6E4}">
                <adec:decorative xmlns:adec="http://schemas.microsoft.com/office/drawing/2017/decorative" val="1"/>
              </a:ext>
            </a:extLst>
          </p:cNvPr>
          <p:cNvSpPr/>
          <p:nvPr/>
        </p:nvSpPr>
        <p:spPr>
          <a:xfrm>
            <a:off x="3668033" y="5651003"/>
            <a:ext cx="515922" cy="525780"/>
          </a:xfrm>
          <a:custGeom>
            <a:avLst/>
            <a:gdLst/>
            <a:ahLst/>
            <a:cxnLst/>
            <a:rect l="l" t="t" r="r" b="b"/>
            <a:pathLst>
              <a:path w="515922" h="525780">
                <a:moveTo>
                  <a:pt x="0" y="0"/>
                </a:moveTo>
                <a:lnTo>
                  <a:pt x="515921" y="0"/>
                </a:lnTo>
                <a:lnTo>
                  <a:pt x="515921" y="525780"/>
                </a:lnTo>
                <a:lnTo>
                  <a:pt x="0" y="525780"/>
                </a:lnTo>
                <a:lnTo>
                  <a:pt x="0" y="0"/>
                </a:lnTo>
                <a:close/>
              </a:path>
            </a:pathLst>
          </a:custGeom>
          <a:blipFill>
            <a:blip r:embed="rId8"/>
            <a:stretch>
              <a:fillRect/>
            </a:stretch>
          </a:blipFill>
        </p:spPr>
        <p:txBody>
          <a:bodyPr/>
          <a:lstStyle/>
          <a:p>
            <a:endParaRPr lang="en-GB"/>
          </a:p>
        </p:txBody>
      </p:sp>
      <p:sp>
        <p:nvSpPr>
          <p:cNvPr id="14" name="Freeform 14">
            <a:extLst>
              <a:ext uri="{C183D7F6-B498-43B3-948B-1728B52AA6E4}">
                <adec:decorative xmlns:adec="http://schemas.microsoft.com/office/drawing/2017/decorative" val="1"/>
              </a:ext>
            </a:extLst>
          </p:cNvPr>
          <p:cNvSpPr/>
          <p:nvPr/>
        </p:nvSpPr>
        <p:spPr>
          <a:xfrm>
            <a:off x="14091037" y="765810"/>
            <a:ext cx="515922" cy="525780"/>
          </a:xfrm>
          <a:custGeom>
            <a:avLst/>
            <a:gdLst/>
            <a:ahLst/>
            <a:cxnLst/>
            <a:rect l="l" t="t" r="r" b="b"/>
            <a:pathLst>
              <a:path w="515922" h="525780">
                <a:moveTo>
                  <a:pt x="0" y="0"/>
                </a:moveTo>
                <a:lnTo>
                  <a:pt x="515922" y="0"/>
                </a:lnTo>
                <a:lnTo>
                  <a:pt x="515922" y="525780"/>
                </a:lnTo>
                <a:lnTo>
                  <a:pt x="0" y="525780"/>
                </a:lnTo>
                <a:lnTo>
                  <a:pt x="0" y="0"/>
                </a:lnTo>
                <a:close/>
              </a:path>
            </a:pathLst>
          </a:custGeom>
          <a:blipFill>
            <a:blip r:embed="rId8"/>
            <a:stretch>
              <a:fillRect/>
            </a:stretch>
          </a:blipFill>
        </p:spPr>
        <p:txBody>
          <a:bodyPr/>
          <a:lstStyle/>
          <a:p>
            <a:endParaRPr lang="en-GB"/>
          </a:p>
        </p:txBody>
      </p:sp>
      <p:sp>
        <p:nvSpPr>
          <p:cNvPr id="15" name="Freeform 15" descr="a tape cut-out"/>
          <p:cNvSpPr/>
          <p:nvPr/>
        </p:nvSpPr>
        <p:spPr>
          <a:xfrm rot="-4845883">
            <a:off x="15546524" y="5231056"/>
            <a:ext cx="993233" cy="1757935"/>
          </a:xfrm>
          <a:custGeom>
            <a:avLst/>
            <a:gdLst/>
            <a:ahLst/>
            <a:cxnLst/>
            <a:rect l="l" t="t" r="r" b="b"/>
            <a:pathLst>
              <a:path w="993233" h="1757935">
                <a:moveTo>
                  <a:pt x="0" y="0"/>
                </a:moveTo>
                <a:lnTo>
                  <a:pt x="993233" y="0"/>
                </a:lnTo>
                <a:lnTo>
                  <a:pt x="993233" y="1757935"/>
                </a:lnTo>
                <a:lnTo>
                  <a:pt x="0" y="1757935"/>
                </a:lnTo>
                <a:lnTo>
                  <a:pt x="0" y="0"/>
                </a:lnTo>
                <a:close/>
              </a:path>
            </a:pathLst>
          </a:custGeom>
          <a:blipFill>
            <a:blip r:embed="rId9"/>
            <a:stretch>
              <a:fillRect/>
            </a:stretch>
          </a:blipFill>
        </p:spPr>
        <p:txBody>
          <a:bodyPr/>
          <a:lstStyle/>
          <a:p>
            <a:endParaRPr lang="en-GB"/>
          </a:p>
        </p:txBody>
      </p:sp>
      <p:sp>
        <p:nvSpPr>
          <p:cNvPr id="16" name="Freeform 16" descr="a tape cut-out"/>
          <p:cNvSpPr/>
          <p:nvPr/>
        </p:nvSpPr>
        <p:spPr>
          <a:xfrm rot="-5400000">
            <a:off x="8679574" y="1068659"/>
            <a:ext cx="928853" cy="2485225"/>
          </a:xfrm>
          <a:custGeom>
            <a:avLst/>
            <a:gdLst/>
            <a:ahLst/>
            <a:cxnLst/>
            <a:rect l="l" t="t" r="r" b="b"/>
            <a:pathLst>
              <a:path w="928853" h="2485225">
                <a:moveTo>
                  <a:pt x="0" y="0"/>
                </a:moveTo>
                <a:lnTo>
                  <a:pt x="928852" y="0"/>
                </a:lnTo>
                <a:lnTo>
                  <a:pt x="928852" y="2485225"/>
                </a:lnTo>
                <a:lnTo>
                  <a:pt x="0" y="2485225"/>
                </a:lnTo>
                <a:lnTo>
                  <a:pt x="0" y="0"/>
                </a:lnTo>
                <a:close/>
              </a:path>
            </a:pathLst>
          </a:custGeom>
          <a:blipFill>
            <a:blip r:embed="rId10"/>
            <a:stretch>
              <a:fillRect/>
            </a:stretch>
          </a:blipFill>
        </p:spPr>
        <p:txBody>
          <a:bodyPr/>
          <a:lstStyle/>
          <a:p>
            <a:endParaRPr lang="en-GB"/>
          </a:p>
        </p:txBody>
      </p:sp>
      <p:sp>
        <p:nvSpPr>
          <p:cNvPr id="17" name="Freeform 17">
            <a:extLst>
              <a:ext uri="{C183D7F6-B498-43B3-948B-1728B52AA6E4}">
                <adec:decorative xmlns:adec="http://schemas.microsoft.com/office/drawing/2017/decorative" val="1"/>
              </a:ext>
            </a:extLst>
          </p:cNvPr>
          <p:cNvSpPr/>
          <p:nvPr/>
        </p:nvSpPr>
        <p:spPr>
          <a:xfrm rot="-5400000">
            <a:off x="11154465" y="7765525"/>
            <a:ext cx="758240" cy="1652839"/>
          </a:xfrm>
          <a:custGeom>
            <a:avLst/>
            <a:gdLst/>
            <a:ahLst/>
            <a:cxnLst/>
            <a:rect l="l" t="t" r="r" b="b"/>
            <a:pathLst>
              <a:path w="758240" h="1652839">
                <a:moveTo>
                  <a:pt x="0" y="0"/>
                </a:moveTo>
                <a:lnTo>
                  <a:pt x="758241" y="0"/>
                </a:lnTo>
                <a:lnTo>
                  <a:pt x="758241" y="1652840"/>
                </a:lnTo>
                <a:lnTo>
                  <a:pt x="0" y="1652840"/>
                </a:lnTo>
                <a:lnTo>
                  <a:pt x="0" y="0"/>
                </a:lnTo>
                <a:close/>
              </a:path>
            </a:pathLst>
          </a:custGeom>
          <a:blipFill>
            <a:blip r:embed="rId11"/>
            <a:stretch>
              <a:fillRect/>
            </a:stretch>
          </a:blipFill>
        </p:spPr>
        <p:txBody>
          <a:bodyPr/>
          <a:lstStyle/>
          <a:p>
            <a:endParaRPr lang="en-GB"/>
          </a:p>
        </p:txBody>
      </p:sp>
      <p:sp>
        <p:nvSpPr>
          <p:cNvPr id="18" name="Freeform 18" descr="a single dried yellow daisy  "/>
          <p:cNvSpPr/>
          <p:nvPr/>
        </p:nvSpPr>
        <p:spPr>
          <a:xfrm>
            <a:off x="14927812" y="3861602"/>
            <a:ext cx="2062603" cy="2052290"/>
          </a:xfrm>
          <a:custGeom>
            <a:avLst/>
            <a:gdLst/>
            <a:ahLst/>
            <a:cxnLst/>
            <a:rect l="l" t="t" r="r" b="b"/>
            <a:pathLst>
              <a:path w="2062603" h="2052290">
                <a:moveTo>
                  <a:pt x="0" y="0"/>
                </a:moveTo>
                <a:lnTo>
                  <a:pt x="2062604" y="0"/>
                </a:lnTo>
                <a:lnTo>
                  <a:pt x="2062604" y="2052291"/>
                </a:lnTo>
                <a:lnTo>
                  <a:pt x="0" y="2052291"/>
                </a:lnTo>
                <a:lnTo>
                  <a:pt x="0" y="0"/>
                </a:lnTo>
                <a:close/>
              </a:path>
            </a:pathLst>
          </a:custGeom>
          <a:blipFill>
            <a:blip r:embed="rId12"/>
            <a:stretch>
              <a:fillRect/>
            </a:stretch>
          </a:blipFill>
        </p:spPr>
        <p:txBody>
          <a:bodyPr/>
          <a:lstStyle/>
          <a:p>
            <a:endParaRPr lang="en-GB"/>
          </a:p>
        </p:txBody>
      </p:sp>
      <p:sp>
        <p:nvSpPr>
          <p:cNvPr id="20" name="Freeform 20" descr="a tape cut-out"/>
          <p:cNvSpPr/>
          <p:nvPr/>
        </p:nvSpPr>
        <p:spPr>
          <a:xfrm>
            <a:off x="1602441" y="9382415"/>
            <a:ext cx="1375645" cy="690114"/>
          </a:xfrm>
          <a:custGeom>
            <a:avLst/>
            <a:gdLst/>
            <a:ahLst/>
            <a:cxnLst/>
            <a:rect l="l" t="t" r="r" b="b"/>
            <a:pathLst>
              <a:path w="1375645" h="690114">
                <a:moveTo>
                  <a:pt x="0" y="0"/>
                </a:moveTo>
                <a:lnTo>
                  <a:pt x="1375645" y="0"/>
                </a:lnTo>
                <a:lnTo>
                  <a:pt x="1375645" y="690114"/>
                </a:lnTo>
                <a:lnTo>
                  <a:pt x="0" y="690114"/>
                </a:lnTo>
                <a:lnTo>
                  <a:pt x="0" y="0"/>
                </a:lnTo>
                <a:close/>
              </a:path>
            </a:pathLst>
          </a:custGeom>
          <a:blipFill>
            <a:blip r:embed="rId13"/>
            <a:stretch>
              <a:fillRect r="-82423"/>
            </a:stretch>
          </a:blipFill>
        </p:spPr>
        <p:txBody>
          <a:bodyPr/>
          <a:lstStyle/>
          <a:p>
            <a:endParaRPr lang="en-GB"/>
          </a:p>
        </p:txBody>
      </p:sp>
      <p:sp>
        <p:nvSpPr>
          <p:cNvPr id="21" name="Freeform 21" descr="a line art illustration of an airplane"/>
          <p:cNvSpPr/>
          <p:nvPr/>
        </p:nvSpPr>
        <p:spPr>
          <a:xfrm>
            <a:off x="11533586" y="7623193"/>
            <a:ext cx="1252296" cy="1347872"/>
          </a:xfrm>
          <a:custGeom>
            <a:avLst/>
            <a:gdLst/>
            <a:ahLst/>
            <a:cxnLst/>
            <a:rect l="l" t="t" r="r" b="b"/>
            <a:pathLst>
              <a:path w="1252296" h="1347872">
                <a:moveTo>
                  <a:pt x="0" y="0"/>
                </a:moveTo>
                <a:lnTo>
                  <a:pt x="1252296" y="0"/>
                </a:lnTo>
                <a:lnTo>
                  <a:pt x="1252296" y="1347872"/>
                </a:lnTo>
                <a:lnTo>
                  <a:pt x="0" y="134787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2" name="Freeform 22" descr="a cut-out of dried leaf"/>
          <p:cNvSpPr/>
          <p:nvPr/>
        </p:nvSpPr>
        <p:spPr>
          <a:xfrm>
            <a:off x="12532027" y="5747865"/>
            <a:ext cx="2334439" cy="3510435"/>
          </a:xfrm>
          <a:custGeom>
            <a:avLst/>
            <a:gdLst/>
            <a:ahLst/>
            <a:cxnLst/>
            <a:rect l="l" t="t" r="r" b="b"/>
            <a:pathLst>
              <a:path w="2334439" h="3510435">
                <a:moveTo>
                  <a:pt x="0" y="0"/>
                </a:moveTo>
                <a:lnTo>
                  <a:pt x="2334439" y="0"/>
                </a:lnTo>
                <a:lnTo>
                  <a:pt x="2334439" y="3510435"/>
                </a:lnTo>
                <a:lnTo>
                  <a:pt x="0" y="3510435"/>
                </a:lnTo>
                <a:lnTo>
                  <a:pt x="0" y="0"/>
                </a:lnTo>
                <a:close/>
              </a:path>
            </a:pathLst>
          </a:custGeom>
          <a:blipFill>
            <a:blip r:embed="rId16"/>
            <a:stretch>
              <a:fillRect/>
            </a:stretch>
          </a:blipFill>
        </p:spPr>
        <p:txBody>
          <a:bodyPr/>
          <a:lstStyle/>
          <a:p>
            <a:endParaRPr lang="en-GB"/>
          </a:p>
        </p:txBody>
      </p:sp>
      <p:sp>
        <p:nvSpPr>
          <p:cNvPr id="25" name="Freeform 6" descr="a piece of brown textured paper">
            <a:extLst>
              <a:ext uri="{FF2B5EF4-FFF2-40B4-BE49-F238E27FC236}">
                <a16:creationId xmlns:a16="http://schemas.microsoft.com/office/drawing/2014/main" id="{DE4E0AFE-D8D4-DCAA-58CC-06CF0FFA163E}"/>
              </a:ext>
            </a:extLst>
          </p:cNvPr>
          <p:cNvSpPr/>
          <p:nvPr/>
        </p:nvSpPr>
        <p:spPr>
          <a:xfrm rot="-5400000">
            <a:off x="7397452" y="-6295474"/>
            <a:ext cx="1544655" cy="15506701"/>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17"/>
            <a:stretch>
              <a:fillRect r="-464443"/>
            </a:stretch>
          </a:blipFill>
        </p:spPr>
        <p:txBody>
          <a:bodyPr/>
          <a:lstStyle/>
          <a:p>
            <a:endParaRPr lang="en-GB"/>
          </a:p>
        </p:txBody>
      </p:sp>
      <p:sp>
        <p:nvSpPr>
          <p:cNvPr id="23" name="TextBox 23"/>
          <p:cNvSpPr txBox="1"/>
          <p:nvPr/>
        </p:nvSpPr>
        <p:spPr>
          <a:xfrm>
            <a:off x="870900" y="1057373"/>
            <a:ext cx="10791129" cy="677108"/>
          </a:xfrm>
          <a:prstGeom prst="rect">
            <a:avLst/>
          </a:prstGeom>
        </p:spPr>
        <p:txBody>
          <a:bodyPr wrap="square" lIns="0" tIns="0" rIns="0" bIns="0" rtlCol="0" anchor="t">
            <a:spAutoFit/>
          </a:bodyPr>
          <a:lstStyle/>
          <a:p>
            <a:r>
              <a:rPr lang="en-GB" sz="4400" b="1" dirty="0">
                <a:latin typeface="Times New Roman" panose="02020603050405020304" pitchFamily="18" charset="0"/>
                <a:cs typeface="Times New Roman" panose="02020603050405020304" pitchFamily="18" charset="0"/>
              </a:rPr>
              <a:t>Application of the 5W2H model    </a:t>
            </a:r>
            <a:endParaRPr lang="en-US" sz="4400" b="1" dirty="0">
              <a:latin typeface="Times New Roman" panose="02020603050405020304" pitchFamily="18" charset="0"/>
              <a:cs typeface="Times New Roman" panose="02020603050405020304" pitchFamily="18" charset="0"/>
            </a:endParaRPr>
          </a:p>
        </p:txBody>
      </p:sp>
      <p:sp>
        <p:nvSpPr>
          <p:cNvPr id="24" name="Freeform 24">
            <a:extLst>
              <a:ext uri="{C183D7F6-B498-43B3-948B-1728B52AA6E4}">
                <adec:decorative xmlns:adec="http://schemas.microsoft.com/office/drawing/2017/decorative" val="1"/>
              </a:ext>
            </a:extLst>
          </p:cNvPr>
          <p:cNvSpPr/>
          <p:nvPr/>
        </p:nvSpPr>
        <p:spPr>
          <a:xfrm>
            <a:off x="11843473" y="6741267"/>
            <a:ext cx="429992" cy="553930"/>
          </a:xfrm>
          <a:custGeom>
            <a:avLst/>
            <a:gdLst/>
            <a:ahLst/>
            <a:cxnLst/>
            <a:rect l="l" t="t" r="r" b="b"/>
            <a:pathLst>
              <a:path w="429992" h="553930">
                <a:moveTo>
                  <a:pt x="0" y="0"/>
                </a:moveTo>
                <a:lnTo>
                  <a:pt x="429992" y="0"/>
                </a:lnTo>
                <a:lnTo>
                  <a:pt x="429992" y="553930"/>
                </a:lnTo>
                <a:lnTo>
                  <a:pt x="0" y="553930"/>
                </a:lnTo>
                <a:lnTo>
                  <a:pt x="0" y="0"/>
                </a:lnTo>
                <a:close/>
              </a:path>
            </a:pathLst>
          </a:custGeom>
          <a:blipFill>
            <a:blip r:embed="rId18">
              <a:extLst>
                <a:ext uri="{96DAC541-7B7A-43D3-8B79-37D633B846F1}">
                  <asvg:svgBlip xmlns:asvg="http://schemas.microsoft.com/office/drawing/2016/SVG/main" r:embed="rId19"/>
                </a:ext>
              </a:extLst>
            </a:blip>
            <a:stretch>
              <a:fillRect b="-26529"/>
            </a:stretch>
          </a:blipFill>
        </p:spPr>
        <p:txBody>
          <a:bodyPr/>
          <a:lstStyle/>
          <a:p>
            <a:endParaRPr lang="en-GB"/>
          </a:p>
        </p:txBody>
      </p:sp>
      <p:sp>
        <p:nvSpPr>
          <p:cNvPr id="27" name="TextBox 26">
            <a:extLst>
              <a:ext uri="{FF2B5EF4-FFF2-40B4-BE49-F238E27FC236}">
                <a16:creationId xmlns:a16="http://schemas.microsoft.com/office/drawing/2014/main" id="{4FCD2432-BF36-73D4-F54B-DBC625E15D32}"/>
              </a:ext>
            </a:extLst>
          </p:cNvPr>
          <p:cNvSpPr txBox="1"/>
          <p:nvPr/>
        </p:nvSpPr>
        <p:spPr>
          <a:xfrm>
            <a:off x="1161710" y="3013282"/>
            <a:ext cx="9144000" cy="3785652"/>
          </a:xfrm>
          <a:prstGeom prst="rect">
            <a:avLst/>
          </a:prstGeom>
          <a:noFill/>
        </p:spPr>
        <p:txBody>
          <a:bodyPr wrap="square">
            <a:spAutoFit/>
          </a:bodyPr>
          <a:lstStyle/>
          <a:p>
            <a:pPr marL="342900" marR="0" indent="-342900" algn="just">
              <a:buFont typeface="Arial" panose="020B0604020202020204" pitchFamily="34" charset="0"/>
              <a:buChar char="•"/>
            </a:pPr>
            <a:r>
              <a:rPr lang="en-GB" sz="2400" b="1" i="1" dirty="0">
                <a:effectLst/>
                <a:latin typeface="Times New Roman" panose="02020603050405020304" pitchFamily="18" charset="0"/>
                <a:ea typeface="Times New Roman" panose="02020603050405020304" pitchFamily="18" charset="0"/>
                <a:cs typeface="Times New Roman" panose="02020603050405020304" pitchFamily="18" charset="0"/>
              </a:rPr>
              <a:t>What</a:t>
            </a:r>
          </a:p>
          <a:p>
            <a:pPr marL="342900" marR="0" indent="-342900" algn="just">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In-store sales declined by 30% over the last 12 months, along with unnoticed online growth to deal with this.</a:t>
            </a:r>
          </a:p>
          <a:p>
            <a:pPr marL="342900" marR="0" indent="-342900" algn="just">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400" b="1" i="1" dirty="0">
                <a:effectLst/>
                <a:latin typeface="Times New Roman" panose="02020603050405020304" pitchFamily="18" charset="0"/>
                <a:ea typeface="Times New Roman" panose="02020603050405020304" pitchFamily="18" charset="0"/>
                <a:cs typeface="Times New Roman" panose="02020603050405020304" pitchFamily="18" charset="0"/>
              </a:rPr>
              <a:t>Why </a:t>
            </a:r>
          </a:p>
          <a:p>
            <a:pPr marL="342900" marR="0" indent="-342900" algn="just">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Both external and internal reasons are behind the issues faced by Green Haven Florists. </a:t>
            </a:r>
            <a:endParaRPr lang="en-GB" sz="2400" dirty="0"/>
          </a:p>
        </p:txBody>
      </p:sp>
      <p:pic>
        <p:nvPicPr>
          <p:cNvPr id="2050" name="Picture 2" descr="What Does 5W2H Mean and How to Apply">
            <a:extLst>
              <a:ext uri="{FF2B5EF4-FFF2-40B4-BE49-F238E27FC236}">
                <a16:creationId xmlns:a16="http://schemas.microsoft.com/office/drawing/2014/main" id="{255B48C0-44FF-AF2B-D971-CF3312293B67}"/>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0838854" y="2230205"/>
            <a:ext cx="7461575" cy="805679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4" name="Freeform 4" descr="a blank note sheet with torn edges"/>
          <p:cNvSpPr/>
          <p:nvPr/>
        </p:nvSpPr>
        <p:spPr>
          <a:xfrm>
            <a:off x="4256393" y="1018034"/>
            <a:ext cx="12577601" cy="8820322"/>
          </a:xfrm>
          <a:custGeom>
            <a:avLst/>
            <a:gdLst/>
            <a:ahLst/>
            <a:cxnLst/>
            <a:rect l="l" t="t" r="r" b="b"/>
            <a:pathLst>
              <a:path w="7310320" h="8820322">
                <a:moveTo>
                  <a:pt x="0" y="0"/>
                </a:moveTo>
                <a:lnTo>
                  <a:pt x="7310320" y="0"/>
                </a:lnTo>
                <a:lnTo>
                  <a:pt x="7310320" y="8820322"/>
                </a:lnTo>
                <a:lnTo>
                  <a:pt x="0" y="8820322"/>
                </a:lnTo>
                <a:lnTo>
                  <a:pt x="0" y="0"/>
                </a:lnTo>
                <a:close/>
              </a:path>
            </a:pathLst>
          </a:custGeom>
          <a:blipFill>
            <a:blip r:embed="rId4"/>
            <a:stretch>
              <a:fillRect b="-14317"/>
            </a:stretch>
          </a:blipFill>
        </p:spPr>
        <p:txBody>
          <a:bodyPr/>
          <a:lstStyle/>
          <a:p>
            <a:endParaRPr lang="en-GB"/>
          </a:p>
        </p:txBody>
      </p:sp>
      <p:sp>
        <p:nvSpPr>
          <p:cNvPr id="9" name="Freeform 9" descr="a hand pressed dried flower "/>
          <p:cNvSpPr/>
          <p:nvPr/>
        </p:nvSpPr>
        <p:spPr>
          <a:xfrm>
            <a:off x="14606959" y="2685938"/>
            <a:ext cx="3898773" cy="8229600"/>
          </a:xfrm>
          <a:custGeom>
            <a:avLst/>
            <a:gdLst/>
            <a:ahLst/>
            <a:cxnLst/>
            <a:rect l="l" t="t" r="r" b="b"/>
            <a:pathLst>
              <a:path w="3898773" h="8229600">
                <a:moveTo>
                  <a:pt x="0" y="0"/>
                </a:moveTo>
                <a:lnTo>
                  <a:pt x="3898773" y="0"/>
                </a:lnTo>
                <a:lnTo>
                  <a:pt x="3898773" y="8229600"/>
                </a:lnTo>
                <a:lnTo>
                  <a:pt x="0" y="8229600"/>
                </a:lnTo>
                <a:lnTo>
                  <a:pt x="0" y="0"/>
                </a:lnTo>
                <a:close/>
              </a:path>
            </a:pathLst>
          </a:custGeom>
          <a:blipFill>
            <a:blip r:embed="rId5"/>
            <a:stretch>
              <a:fillRect/>
            </a:stretch>
          </a:blipFill>
        </p:spPr>
        <p:txBody>
          <a:bodyPr/>
          <a:lstStyle/>
          <a:p>
            <a:endParaRPr lang="en-GB"/>
          </a:p>
        </p:txBody>
      </p:sp>
      <p:sp>
        <p:nvSpPr>
          <p:cNvPr id="10" name="Freeform 10" descr="a tape cut-out "/>
          <p:cNvSpPr/>
          <p:nvPr/>
        </p:nvSpPr>
        <p:spPr>
          <a:xfrm rot="-5400000">
            <a:off x="13401419" y="537777"/>
            <a:ext cx="758240" cy="1652839"/>
          </a:xfrm>
          <a:custGeom>
            <a:avLst/>
            <a:gdLst/>
            <a:ahLst/>
            <a:cxnLst/>
            <a:rect l="l" t="t" r="r" b="b"/>
            <a:pathLst>
              <a:path w="758240" h="1652839">
                <a:moveTo>
                  <a:pt x="0" y="0"/>
                </a:moveTo>
                <a:lnTo>
                  <a:pt x="758240" y="0"/>
                </a:lnTo>
                <a:lnTo>
                  <a:pt x="758240" y="1652839"/>
                </a:lnTo>
                <a:lnTo>
                  <a:pt x="0" y="1652839"/>
                </a:lnTo>
                <a:lnTo>
                  <a:pt x="0" y="0"/>
                </a:lnTo>
                <a:close/>
              </a:path>
            </a:pathLst>
          </a:custGeom>
          <a:blipFill>
            <a:blip r:embed="rId6"/>
            <a:stretch>
              <a:fillRect/>
            </a:stretch>
          </a:blipFill>
        </p:spPr>
        <p:txBody>
          <a:bodyPr/>
          <a:lstStyle/>
          <a:p>
            <a:endParaRPr lang="en-GB"/>
          </a:p>
        </p:txBody>
      </p:sp>
      <p:sp>
        <p:nvSpPr>
          <p:cNvPr id="11" name="Freeform 11" descr="a hand pressed dried yellow flower"/>
          <p:cNvSpPr/>
          <p:nvPr/>
        </p:nvSpPr>
        <p:spPr>
          <a:xfrm rot="-866340">
            <a:off x="4920044" y="6664240"/>
            <a:ext cx="2149050" cy="3681456"/>
          </a:xfrm>
          <a:custGeom>
            <a:avLst/>
            <a:gdLst/>
            <a:ahLst/>
            <a:cxnLst/>
            <a:rect l="l" t="t" r="r" b="b"/>
            <a:pathLst>
              <a:path w="2149050" h="3681456">
                <a:moveTo>
                  <a:pt x="0" y="0"/>
                </a:moveTo>
                <a:lnTo>
                  <a:pt x="2149051" y="0"/>
                </a:lnTo>
                <a:lnTo>
                  <a:pt x="2149051" y="3681456"/>
                </a:lnTo>
                <a:lnTo>
                  <a:pt x="0" y="3681456"/>
                </a:lnTo>
                <a:lnTo>
                  <a:pt x="0" y="0"/>
                </a:lnTo>
                <a:close/>
              </a:path>
            </a:pathLst>
          </a:custGeom>
          <a:blipFill>
            <a:blip r:embed="rId7"/>
            <a:stretch>
              <a:fillRect/>
            </a:stretch>
          </a:blipFill>
        </p:spPr>
        <p:txBody>
          <a:bodyPr/>
          <a:lstStyle/>
          <a:p>
            <a:endParaRPr lang="en-GB"/>
          </a:p>
        </p:txBody>
      </p:sp>
      <p:sp>
        <p:nvSpPr>
          <p:cNvPr id="12" name="Freeform 12" descr="a tape cut-out"/>
          <p:cNvSpPr/>
          <p:nvPr/>
        </p:nvSpPr>
        <p:spPr>
          <a:xfrm rot="-5952219">
            <a:off x="5570169" y="8560079"/>
            <a:ext cx="848801" cy="1502303"/>
          </a:xfrm>
          <a:custGeom>
            <a:avLst/>
            <a:gdLst/>
            <a:ahLst/>
            <a:cxnLst/>
            <a:rect l="l" t="t" r="r" b="b"/>
            <a:pathLst>
              <a:path w="848801" h="1502303">
                <a:moveTo>
                  <a:pt x="0" y="0"/>
                </a:moveTo>
                <a:lnTo>
                  <a:pt x="848801" y="0"/>
                </a:lnTo>
                <a:lnTo>
                  <a:pt x="848801" y="1502303"/>
                </a:lnTo>
                <a:lnTo>
                  <a:pt x="0" y="1502303"/>
                </a:lnTo>
                <a:lnTo>
                  <a:pt x="0" y="0"/>
                </a:lnTo>
                <a:close/>
              </a:path>
            </a:pathLst>
          </a:custGeom>
          <a:blipFill>
            <a:blip r:embed="rId8"/>
            <a:stretch>
              <a:fillRect/>
            </a:stretch>
          </a:blipFill>
        </p:spPr>
        <p:txBody>
          <a:bodyPr/>
          <a:lstStyle/>
          <a:p>
            <a:endParaRPr lang="en-GB"/>
          </a:p>
        </p:txBody>
      </p:sp>
      <p:sp>
        <p:nvSpPr>
          <p:cNvPr id="13" name="Freeform 13" descr="a tape cut-out"/>
          <p:cNvSpPr/>
          <p:nvPr/>
        </p:nvSpPr>
        <p:spPr>
          <a:xfrm rot="-5400000">
            <a:off x="2132070" y="7946866"/>
            <a:ext cx="700105" cy="3548541"/>
          </a:xfrm>
          <a:custGeom>
            <a:avLst/>
            <a:gdLst/>
            <a:ahLst/>
            <a:cxnLst/>
            <a:rect l="l" t="t" r="r" b="b"/>
            <a:pathLst>
              <a:path w="700105" h="1873192">
                <a:moveTo>
                  <a:pt x="0" y="0"/>
                </a:moveTo>
                <a:lnTo>
                  <a:pt x="700106" y="0"/>
                </a:lnTo>
                <a:lnTo>
                  <a:pt x="700106" y="1873192"/>
                </a:lnTo>
                <a:lnTo>
                  <a:pt x="0" y="1873192"/>
                </a:lnTo>
                <a:lnTo>
                  <a:pt x="0" y="0"/>
                </a:lnTo>
                <a:close/>
              </a:path>
            </a:pathLst>
          </a:custGeom>
          <a:blipFill>
            <a:blip r:embed="rId9"/>
            <a:stretch>
              <a:fillRect/>
            </a:stretch>
          </a:blipFill>
        </p:spPr>
        <p:txBody>
          <a:bodyPr/>
          <a:lstStyle/>
          <a:p>
            <a:endParaRPr lang="en-GB"/>
          </a:p>
        </p:txBody>
      </p:sp>
      <p:sp>
        <p:nvSpPr>
          <p:cNvPr id="14" name="Freeform 14" descr="a tape cut-out"/>
          <p:cNvSpPr/>
          <p:nvPr/>
        </p:nvSpPr>
        <p:spPr>
          <a:xfrm>
            <a:off x="15180700" y="9865372"/>
            <a:ext cx="1375645" cy="690114"/>
          </a:xfrm>
          <a:custGeom>
            <a:avLst/>
            <a:gdLst/>
            <a:ahLst/>
            <a:cxnLst/>
            <a:rect l="l" t="t" r="r" b="b"/>
            <a:pathLst>
              <a:path w="1375645" h="690114">
                <a:moveTo>
                  <a:pt x="0" y="0"/>
                </a:moveTo>
                <a:lnTo>
                  <a:pt x="1375645" y="0"/>
                </a:lnTo>
                <a:lnTo>
                  <a:pt x="1375645" y="690115"/>
                </a:lnTo>
                <a:lnTo>
                  <a:pt x="0" y="690115"/>
                </a:lnTo>
                <a:lnTo>
                  <a:pt x="0" y="0"/>
                </a:lnTo>
                <a:close/>
              </a:path>
            </a:pathLst>
          </a:custGeom>
          <a:blipFill>
            <a:blip r:embed="rId10"/>
            <a:stretch>
              <a:fillRect r="-82423"/>
            </a:stretch>
          </a:blipFill>
        </p:spPr>
        <p:txBody>
          <a:bodyPr/>
          <a:lstStyle/>
          <a:p>
            <a:endParaRPr lang="en-GB"/>
          </a:p>
        </p:txBody>
      </p:sp>
      <p:sp>
        <p:nvSpPr>
          <p:cNvPr id="16" name="TextBox 16"/>
          <p:cNvSpPr txBox="1"/>
          <p:nvPr/>
        </p:nvSpPr>
        <p:spPr>
          <a:xfrm>
            <a:off x="6223189" y="3116444"/>
            <a:ext cx="5841621" cy="850233"/>
          </a:xfrm>
          <a:prstGeom prst="rect">
            <a:avLst/>
          </a:prstGeom>
        </p:spPr>
        <p:txBody>
          <a:bodyPr lIns="0" tIns="0" rIns="0" bIns="0" rtlCol="0" anchor="t">
            <a:spAutoFit/>
          </a:bodyPr>
          <a:lstStyle/>
          <a:p>
            <a:pPr algn="ctr">
              <a:lnSpc>
                <a:spcPts val="6600"/>
              </a:lnSpc>
            </a:pPr>
            <a:endParaRPr lang="en-US" sz="6000" dirty="0">
              <a:solidFill>
                <a:srgbClr val="2B2926"/>
              </a:solidFill>
              <a:latin typeface="Dancing Script"/>
              <a:ea typeface="Dancing Script"/>
              <a:cs typeface="Dancing Script"/>
              <a:sym typeface="Dancing Script"/>
            </a:endParaRPr>
          </a:p>
        </p:txBody>
      </p:sp>
      <p:sp>
        <p:nvSpPr>
          <p:cNvPr id="22" name="TextBox 21">
            <a:extLst>
              <a:ext uri="{FF2B5EF4-FFF2-40B4-BE49-F238E27FC236}">
                <a16:creationId xmlns:a16="http://schemas.microsoft.com/office/drawing/2014/main" id="{31E89358-7765-CEF2-6DB4-6BB12158A0DE}"/>
              </a:ext>
            </a:extLst>
          </p:cNvPr>
          <p:cNvSpPr txBox="1"/>
          <p:nvPr/>
        </p:nvSpPr>
        <p:spPr>
          <a:xfrm>
            <a:off x="5638875" y="3149002"/>
            <a:ext cx="9252064" cy="4401205"/>
          </a:xfrm>
          <a:prstGeom prst="rect">
            <a:avLst/>
          </a:prstGeom>
          <a:noFill/>
        </p:spPr>
        <p:txBody>
          <a:bodyPr wrap="square">
            <a:spAutoFit/>
          </a:bodyPr>
          <a:lstStyle/>
          <a:p>
            <a:pPr marL="342900" marR="0" indent="-342900" algn="just">
              <a:buFont typeface="Arial" panose="020B0604020202020204" pitchFamily="34" charset="0"/>
              <a:buChar char="•"/>
            </a:pPr>
            <a:r>
              <a:rPr lang="en-GB" sz="2800" b="1" i="1" dirty="0">
                <a:effectLst/>
                <a:latin typeface="Times New Roman" panose="02020603050405020304" pitchFamily="18" charset="0"/>
                <a:ea typeface="Times New Roman" panose="02020603050405020304" pitchFamily="18" charset="0"/>
                <a:cs typeface="Times New Roman" panose="02020603050405020304" pitchFamily="18" charset="0"/>
              </a:rPr>
              <a:t>How </a:t>
            </a:r>
          </a:p>
          <a:p>
            <a:pPr marL="342900" marR="0" indent="-342900" algn="just">
              <a:buFont typeface="Arial" panose="020B0604020202020204" pitchFamily="34" charset="0"/>
              <a:buChar char="•"/>
            </a:pP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Customers nowadays have shifted to online shopping, which offers them convenience, discounts and fast delivery. </a:t>
            </a:r>
          </a:p>
          <a:p>
            <a:pPr marL="342900" marR="0" indent="-342900" algn="just">
              <a:buFont typeface="Arial" panose="020B0604020202020204" pitchFamily="34" charset="0"/>
              <a:buChar char="•"/>
            </a:pP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800" b="1" i="1" dirty="0">
                <a:effectLst/>
                <a:latin typeface="Times New Roman" panose="02020603050405020304" pitchFamily="18" charset="0"/>
                <a:ea typeface="Times New Roman" panose="02020603050405020304" pitchFamily="18" charset="0"/>
                <a:cs typeface="Times New Roman" panose="02020603050405020304" pitchFamily="18" charset="0"/>
              </a:rPr>
              <a:t>How much</a:t>
            </a:r>
          </a:p>
          <a:p>
            <a:pPr marL="342900" marR="0" indent="-342900" algn="just">
              <a:buFont typeface="Arial" panose="020B0604020202020204" pitchFamily="34" charset="0"/>
              <a:buChar char="•"/>
            </a:pP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30% sales decline has been reported by the entity, and as reasons, the rise of import costs, and high expenses for sustainable packaging can be considered. </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23" name="Freeform 6" descr="a piece of brown textured paper">
            <a:extLst>
              <a:ext uri="{FF2B5EF4-FFF2-40B4-BE49-F238E27FC236}">
                <a16:creationId xmlns:a16="http://schemas.microsoft.com/office/drawing/2014/main" id="{1AD48E2E-535A-258F-E853-A5E400C7E8D5}"/>
              </a:ext>
            </a:extLst>
          </p:cNvPr>
          <p:cNvSpPr/>
          <p:nvPr/>
        </p:nvSpPr>
        <p:spPr>
          <a:xfrm rot="-5400000">
            <a:off x="7397452" y="-6295474"/>
            <a:ext cx="1544655" cy="15506701"/>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11"/>
            <a:stretch>
              <a:fillRect r="-464443"/>
            </a:stretch>
          </a:blipFill>
        </p:spPr>
        <p:txBody>
          <a:bodyPr/>
          <a:lstStyle/>
          <a:p>
            <a:endParaRPr lang="en-GB"/>
          </a:p>
        </p:txBody>
      </p:sp>
      <p:sp>
        <p:nvSpPr>
          <p:cNvPr id="25" name="TextBox 24">
            <a:extLst>
              <a:ext uri="{FF2B5EF4-FFF2-40B4-BE49-F238E27FC236}">
                <a16:creationId xmlns:a16="http://schemas.microsoft.com/office/drawing/2014/main" id="{BD632383-D20A-A373-233F-632B42F334BD}"/>
              </a:ext>
            </a:extLst>
          </p:cNvPr>
          <p:cNvSpPr txBox="1"/>
          <p:nvPr/>
        </p:nvSpPr>
        <p:spPr>
          <a:xfrm>
            <a:off x="707850" y="959584"/>
            <a:ext cx="9252064" cy="769441"/>
          </a:xfrm>
          <a:prstGeom prst="rect">
            <a:avLst/>
          </a:prstGeom>
          <a:noFill/>
        </p:spPr>
        <p:txBody>
          <a:bodyPr wrap="square">
            <a:spAutoFit/>
          </a:bodyPr>
          <a:lstStyle/>
          <a:p>
            <a:r>
              <a:rPr lang="en-GB" sz="4400" b="1" dirty="0">
                <a:effectLst/>
                <a:latin typeface="Times New Roman" panose="02020603050405020304" pitchFamily="18" charset="0"/>
                <a:ea typeface="Times New Roman" panose="02020603050405020304" pitchFamily="18" charset="0"/>
              </a:rPr>
              <a:t>Contd…</a:t>
            </a:r>
            <a:endParaRPr lang="en-GB" sz="4400" b="1" dirty="0"/>
          </a:p>
        </p:txBody>
      </p:sp>
      <p:pic>
        <p:nvPicPr>
          <p:cNvPr id="27" name="Picture 26">
            <a:extLst>
              <a:ext uri="{FF2B5EF4-FFF2-40B4-BE49-F238E27FC236}">
                <a16:creationId xmlns:a16="http://schemas.microsoft.com/office/drawing/2014/main" id="{9B915044-2F63-C605-4151-8FCF56A69607}"/>
              </a:ext>
            </a:extLst>
          </p:cNvPr>
          <p:cNvPicPr>
            <a:picLocks noChangeAspect="1"/>
          </p:cNvPicPr>
          <p:nvPr/>
        </p:nvPicPr>
        <p:blipFill>
          <a:blip r:embed="rId12"/>
          <a:stretch>
            <a:fillRect/>
          </a:stretch>
        </p:blipFill>
        <p:spPr>
          <a:xfrm>
            <a:off x="330170" y="2225063"/>
            <a:ext cx="4221846" cy="7102353"/>
          </a:xfrm>
          <a:prstGeom prst="rect">
            <a:avLst/>
          </a:prstGeom>
        </p:spPr>
      </p:pic>
      <p:sp>
        <p:nvSpPr>
          <p:cNvPr id="29" name="TextBox 28">
            <a:extLst>
              <a:ext uri="{FF2B5EF4-FFF2-40B4-BE49-F238E27FC236}">
                <a16:creationId xmlns:a16="http://schemas.microsoft.com/office/drawing/2014/main" id="{C633E7C3-52BE-0488-B495-832E7B175516}"/>
              </a:ext>
            </a:extLst>
          </p:cNvPr>
          <p:cNvSpPr txBox="1"/>
          <p:nvPr/>
        </p:nvSpPr>
        <p:spPr>
          <a:xfrm>
            <a:off x="707850" y="9505073"/>
            <a:ext cx="925068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(British Flowers Direct, 2024)</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white rectangle shape"/>
          <p:cNvSpPr/>
          <p:nvPr/>
        </p:nvSpPr>
        <p:spPr>
          <a:xfrm>
            <a:off x="838200" y="1028700"/>
            <a:ext cx="16421100" cy="8229600"/>
          </a:xfrm>
          <a:prstGeom prst="rect">
            <a:avLst/>
          </a:prstGeom>
          <a:solidFill>
            <a:srgbClr val="FFFFFF"/>
          </a:solidFill>
        </p:spPr>
        <p:txBody>
          <a:bodyPr/>
          <a:lstStyle/>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Political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Trade policies, transport expenses and Brexit-related supply chain disruptions have acted as a significant factor in the increase in the costs of imported flowers. </a:t>
            </a:r>
          </a:p>
          <a:p>
            <a:endParaRPr lang="en-GB"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Economic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Inflation (3.6% in 2025) has boosted operational costs, and the rise of fresh flower prices has also been noticed </a:t>
            </a:r>
            <a:r>
              <a:rPr lang="en-US" sz="2400" dirty="0">
                <a:latin typeface="Times New Roman" panose="02020603050405020304" pitchFamily="18" charset="0"/>
                <a:cs typeface="Times New Roman" panose="02020603050405020304" pitchFamily="18" charset="0"/>
              </a:rPr>
              <a:t>(ONS, 2025)</a:t>
            </a:r>
            <a:r>
              <a:rPr lang="en-GB" sz="2400" dirty="0">
                <a:latin typeface="Times New Roman" panose="02020603050405020304" pitchFamily="18" charset="0"/>
                <a:cs typeface="Times New Roman" panose="02020603050405020304" pitchFamily="18" charset="0"/>
              </a:rPr>
              <a:t>. </a:t>
            </a: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endParaRPr lang="en-GB"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Legal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Consumer Rights Act 2015 and strict regulations for labour and ethical business practices pose challenges to the operations </a:t>
            </a:r>
            <a:r>
              <a:rPr lang="en-US" sz="2400" dirty="0">
                <a:latin typeface="Times New Roman" panose="02020603050405020304" pitchFamily="18" charset="0"/>
                <a:cs typeface="Times New Roman" panose="02020603050405020304" pitchFamily="18" charset="0"/>
              </a:rPr>
              <a:t>(Legislation.gov.uk, 2015)</a:t>
            </a:r>
            <a:r>
              <a:rPr lang="en-GB" sz="2400" dirty="0">
                <a:latin typeface="Times New Roman" panose="02020603050405020304" pitchFamily="18" charset="0"/>
                <a:cs typeface="Times New Roman" panose="02020603050405020304" pitchFamily="18" charset="0"/>
              </a:rPr>
              <a:t>. </a:t>
            </a:r>
          </a:p>
          <a:p>
            <a:endParaRPr lang="en-GB" sz="2400" b="1" i="1" dirty="0">
              <a:latin typeface="Times New Roman" panose="02020603050405020304" pitchFamily="18" charset="0"/>
              <a:cs typeface="Times New Roman" panose="02020603050405020304" pitchFamily="18" charset="0"/>
            </a:endParaRPr>
          </a:p>
        </p:txBody>
      </p:sp>
      <p:sp>
        <p:nvSpPr>
          <p:cNvPr id="6" name="Freeform 6" descr="a tape cut-out"/>
          <p:cNvSpPr/>
          <p:nvPr/>
        </p:nvSpPr>
        <p:spPr>
          <a:xfrm rot="-5400000">
            <a:off x="649580" y="8603659"/>
            <a:ext cx="758240" cy="1652839"/>
          </a:xfrm>
          <a:custGeom>
            <a:avLst/>
            <a:gdLst/>
            <a:ahLst/>
            <a:cxnLst/>
            <a:rect l="l" t="t" r="r" b="b"/>
            <a:pathLst>
              <a:path w="758240" h="1652839">
                <a:moveTo>
                  <a:pt x="0" y="0"/>
                </a:moveTo>
                <a:lnTo>
                  <a:pt x="758240" y="0"/>
                </a:lnTo>
                <a:lnTo>
                  <a:pt x="758240" y="1652840"/>
                </a:lnTo>
                <a:lnTo>
                  <a:pt x="0" y="1652840"/>
                </a:lnTo>
                <a:lnTo>
                  <a:pt x="0" y="0"/>
                </a:lnTo>
                <a:close/>
              </a:path>
            </a:pathLst>
          </a:custGeom>
          <a:blipFill>
            <a:blip r:embed="rId4"/>
            <a:stretch>
              <a:fillRect/>
            </a:stretch>
          </a:blipFill>
        </p:spPr>
        <p:txBody>
          <a:bodyPr/>
          <a:lstStyle/>
          <a:p>
            <a:endParaRPr lang="en-GB"/>
          </a:p>
        </p:txBody>
      </p:sp>
      <p:sp>
        <p:nvSpPr>
          <p:cNvPr id="9" name="TextBox 9"/>
          <p:cNvSpPr txBox="1"/>
          <p:nvPr/>
        </p:nvSpPr>
        <p:spPr>
          <a:xfrm>
            <a:off x="3608646" y="7719455"/>
            <a:ext cx="11070707" cy="478631"/>
          </a:xfrm>
          <a:prstGeom prst="rect">
            <a:avLst/>
          </a:prstGeom>
        </p:spPr>
        <p:txBody>
          <a:bodyPr lIns="0" tIns="0" rIns="0" bIns="0" rtlCol="0" anchor="t">
            <a:spAutoFit/>
          </a:bodyPr>
          <a:lstStyle/>
          <a:p>
            <a:pPr algn="ctr">
              <a:lnSpc>
                <a:spcPts val="3900"/>
              </a:lnSpc>
            </a:pPr>
            <a:r>
              <a:rPr lang="en-US" sz="3000">
                <a:solidFill>
                  <a:srgbClr val="FFFFFF"/>
                </a:solidFill>
                <a:latin typeface="Bitter"/>
                <a:ea typeface="Bitter"/>
                <a:cs typeface="Bitter"/>
                <a:sym typeface="Bitter"/>
              </a:rPr>
              <a:t>Elaborate on what you want to discuss. </a:t>
            </a:r>
          </a:p>
        </p:txBody>
      </p:sp>
      <p:sp>
        <p:nvSpPr>
          <p:cNvPr id="11" name="Freeform 11" descr="a line art illustration of a cosmic planet with sparkles"/>
          <p:cNvSpPr/>
          <p:nvPr/>
        </p:nvSpPr>
        <p:spPr>
          <a:xfrm>
            <a:off x="8324984" y="1780354"/>
            <a:ext cx="4705073" cy="4114800"/>
          </a:xfrm>
          <a:custGeom>
            <a:avLst/>
            <a:gdLst/>
            <a:ahLst/>
            <a:cxnLst/>
            <a:rect l="l" t="t" r="r" b="b"/>
            <a:pathLst>
              <a:path w="4705073" h="4114800">
                <a:moveTo>
                  <a:pt x="0" y="0"/>
                </a:moveTo>
                <a:lnTo>
                  <a:pt x="4705073" y="0"/>
                </a:lnTo>
                <a:lnTo>
                  <a:pt x="470507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descr="a line art illustration of a rocket ship"/>
          <p:cNvSpPr/>
          <p:nvPr/>
        </p:nvSpPr>
        <p:spPr>
          <a:xfrm rot="430416">
            <a:off x="5392376" y="3397548"/>
            <a:ext cx="2297060" cy="2297060"/>
          </a:xfrm>
          <a:custGeom>
            <a:avLst/>
            <a:gdLst/>
            <a:ahLst/>
            <a:cxnLst/>
            <a:rect l="l" t="t" r="r" b="b"/>
            <a:pathLst>
              <a:path w="2297060" h="2297060">
                <a:moveTo>
                  <a:pt x="0" y="0"/>
                </a:moveTo>
                <a:lnTo>
                  <a:pt x="2297061" y="0"/>
                </a:lnTo>
                <a:lnTo>
                  <a:pt x="2297061" y="2297061"/>
                </a:lnTo>
                <a:lnTo>
                  <a:pt x="0" y="22970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6" descr="a piece of brown textured paper">
            <a:extLst>
              <a:ext uri="{FF2B5EF4-FFF2-40B4-BE49-F238E27FC236}">
                <a16:creationId xmlns:a16="http://schemas.microsoft.com/office/drawing/2014/main" id="{9F5A8485-CCA4-59D7-91EC-556364FF6853}"/>
              </a:ext>
            </a:extLst>
          </p:cNvPr>
          <p:cNvSpPr/>
          <p:nvPr/>
        </p:nvSpPr>
        <p:spPr>
          <a:xfrm rot="-5400000">
            <a:off x="7362023" y="-6647688"/>
            <a:ext cx="1544655" cy="15506701"/>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9"/>
            <a:stretch>
              <a:fillRect r="-464443"/>
            </a:stretch>
          </a:blipFill>
        </p:spPr>
        <p:txBody>
          <a:bodyPr/>
          <a:lstStyle/>
          <a:p>
            <a:endParaRPr lang="en-GB"/>
          </a:p>
        </p:txBody>
      </p:sp>
      <p:sp>
        <p:nvSpPr>
          <p:cNvPr id="15" name="TextBox 14">
            <a:extLst>
              <a:ext uri="{FF2B5EF4-FFF2-40B4-BE49-F238E27FC236}">
                <a16:creationId xmlns:a16="http://schemas.microsoft.com/office/drawing/2014/main" id="{41513747-5DD8-430A-BDCA-642D576D1054}"/>
              </a:ext>
            </a:extLst>
          </p:cNvPr>
          <p:cNvSpPr txBox="1"/>
          <p:nvPr/>
        </p:nvSpPr>
        <p:spPr>
          <a:xfrm>
            <a:off x="495157" y="765553"/>
            <a:ext cx="12534900" cy="769441"/>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PESTLE Analysis of Green Haven Florists </a:t>
            </a:r>
            <a:endParaRPr lang="en-US" sz="4400" b="1"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92627D1C-DA58-AF0A-D883-B85E748D3AD7}"/>
              </a:ext>
            </a:extLst>
          </p:cNvPr>
          <p:cNvPicPr>
            <a:picLocks noChangeAspect="1"/>
          </p:cNvPicPr>
          <p:nvPr/>
        </p:nvPicPr>
        <p:blipFill>
          <a:blip r:embed="rId10"/>
          <a:stretch>
            <a:fillRect/>
          </a:stretch>
        </p:blipFill>
        <p:spPr>
          <a:xfrm>
            <a:off x="6552336" y="4734978"/>
            <a:ext cx="4244708" cy="25224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9" name="TextBox 18">
            <a:extLst>
              <a:ext uri="{FF2B5EF4-FFF2-40B4-BE49-F238E27FC236}">
                <a16:creationId xmlns:a16="http://schemas.microsoft.com/office/drawing/2014/main" id="{CAD46F8F-E97D-A8DC-25AB-4AD6621F5174}"/>
              </a:ext>
            </a:extLst>
          </p:cNvPr>
          <p:cNvSpPr txBox="1"/>
          <p:nvPr/>
        </p:nvSpPr>
        <p:spPr>
          <a:xfrm>
            <a:off x="8339360" y="7482464"/>
            <a:ext cx="184023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(ONS, 2025)</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beige rectangle shape"/>
          <p:cNvSpPr/>
          <p:nvPr/>
        </p:nvSpPr>
        <p:spPr>
          <a:xfrm>
            <a:off x="342759" y="2049277"/>
            <a:ext cx="12337623" cy="6575326"/>
          </a:xfrm>
          <a:prstGeom prst="rect">
            <a:avLst/>
          </a:prstGeom>
          <a:solidFill>
            <a:srgbClr val="EDE9DE"/>
          </a:solidFill>
        </p:spPr>
        <p:txBody>
          <a:bodyPr/>
          <a:lstStyle/>
          <a:p>
            <a:endParaRPr lang="en-GB"/>
          </a:p>
        </p:txBody>
      </p:sp>
      <p:sp>
        <p:nvSpPr>
          <p:cNvPr id="5" name="Freeform 5" descr="a tape cut-out"/>
          <p:cNvSpPr/>
          <p:nvPr/>
        </p:nvSpPr>
        <p:spPr>
          <a:xfrm rot="-5400000">
            <a:off x="15965892" y="4525778"/>
            <a:ext cx="758240" cy="1652839"/>
          </a:xfrm>
          <a:custGeom>
            <a:avLst/>
            <a:gdLst/>
            <a:ahLst/>
            <a:cxnLst/>
            <a:rect l="l" t="t" r="r" b="b"/>
            <a:pathLst>
              <a:path w="758240" h="1652839">
                <a:moveTo>
                  <a:pt x="0" y="0"/>
                </a:moveTo>
                <a:lnTo>
                  <a:pt x="758240" y="0"/>
                </a:lnTo>
                <a:lnTo>
                  <a:pt x="758240" y="1652839"/>
                </a:lnTo>
                <a:lnTo>
                  <a:pt x="0" y="1652839"/>
                </a:lnTo>
                <a:lnTo>
                  <a:pt x="0" y="0"/>
                </a:lnTo>
                <a:close/>
              </a:path>
            </a:pathLst>
          </a:custGeom>
          <a:blipFill>
            <a:blip r:embed="rId4"/>
            <a:stretch>
              <a:fillRect/>
            </a:stretch>
          </a:blipFill>
        </p:spPr>
        <p:txBody>
          <a:bodyPr/>
          <a:lstStyle/>
          <a:p>
            <a:endParaRPr lang="en-GB"/>
          </a:p>
        </p:txBody>
      </p:sp>
      <p:sp>
        <p:nvSpPr>
          <p:cNvPr id="12" name="Freeform 12" descr="a tape cut-out "/>
          <p:cNvSpPr/>
          <p:nvPr/>
        </p:nvSpPr>
        <p:spPr>
          <a:xfrm rot="-5400000">
            <a:off x="13895227" y="3350654"/>
            <a:ext cx="650632" cy="1684485"/>
          </a:xfrm>
          <a:custGeom>
            <a:avLst/>
            <a:gdLst/>
            <a:ahLst/>
            <a:cxnLst/>
            <a:rect l="l" t="t" r="r" b="b"/>
            <a:pathLst>
              <a:path w="650632" h="1684485">
                <a:moveTo>
                  <a:pt x="0" y="0"/>
                </a:moveTo>
                <a:lnTo>
                  <a:pt x="650632" y="0"/>
                </a:lnTo>
                <a:lnTo>
                  <a:pt x="650632" y="1684485"/>
                </a:lnTo>
                <a:lnTo>
                  <a:pt x="0" y="1684485"/>
                </a:lnTo>
                <a:lnTo>
                  <a:pt x="0" y="0"/>
                </a:lnTo>
                <a:close/>
              </a:path>
            </a:pathLst>
          </a:custGeom>
          <a:blipFill>
            <a:blip r:embed="rId5"/>
            <a:stretch>
              <a:fillRect/>
            </a:stretch>
          </a:blipFill>
        </p:spPr>
        <p:txBody>
          <a:bodyPr/>
          <a:lstStyle/>
          <a:p>
            <a:endParaRPr lang="en-GB"/>
          </a:p>
        </p:txBody>
      </p:sp>
      <p:sp>
        <p:nvSpPr>
          <p:cNvPr id="13" name="Freeform 13" descr="a piece of brown textured paper"/>
          <p:cNvSpPr/>
          <p:nvPr/>
        </p:nvSpPr>
        <p:spPr>
          <a:xfrm rot="-5400000">
            <a:off x="5936312" y="-3953391"/>
            <a:ext cx="1544655" cy="11359878"/>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6"/>
            <a:stretch>
              <a:fillRect r="-464443"/>
            </a:stretch>
          </a:blipFill>
        </p:spPr>
        <p:txBody>
          <a:bodyPr/>
          <a:lstStyle/>
          <a:p>
            <a:endParaRPr lang="en-GB"/>
          </a:p>
        </p:txBody>
      </p:sp>
      <p:sp>
        <p:nvSpPr>
          <p:cNvPr id="15" name="Freeform 15" descr="a tape cut-out "/>
          <p:cNvSpPr/>
          <p:nvPr/>
        </p:nvSpPr>
        <p:spPr>
          <a:xfrm>
            <a:off x="13799917" y="8967435"/>
            <a:ext cx="3076743" cy="846104"/>
          </a:xfrm>
          <a:custGeom>
            <a:avLst/>
            <a:gdLst/>
            <a:ahLst/>
            <a:cxnLst/>
            <a:rect l="l" t="t" r="r" b="b"/>
            <a:pathLst>
              <a:path w="3076743" h="846104">
                <a:moveTo>
                  <a:pt x="0" y="0"/>
                </a:moveTo>
                <a:lnTo>
                  <a:pt x="3076743" y="0"/>
                </a:lnTo>
                <a:lnTo>
                  <a:pt x="3076743" y="846104"/>
                </a:lnTo>
                <a:lnTo>
                  <a:pt x="0" y="846104"/>
                </a:lnTo>
                <a:lnTo>
                  <a:pt x="0" y="0"/>
                </a:lnTo>
                <a:close/>
              </a:path>
            </a:pathLst>
          </a:custGeom>
          <a:blipFill>
            <a:blip r:embed="rId7"/>
            <a:stretch>
              <a:fillRect/>
            </a:stretch>
          </a:blipFill>
        </p:spPr>
        <p:txBody>
          <a:bodyPr/>
          <a:lstStyle/>
          <a:p>
            <a:endParaRPr lang="en-GB"/>
          </a:p>
        </p:txBody>
      </p:sp>
      <p:sp>
        <p:nvSpPr>
          <p:cNvPr id="16" name="Freeform 16" descr="a tape cut-out "/>
          <p:cNvSpPr/>
          <p:nvPr/>
        </p:nvSpPr>
        <p:spPr>
          <a:xfrm rot="-4164121">
            <a:off x="1115350" y="8021444"/>
            <a:ext cx="792748" cy="2052423"/>
          </a:xfrm>
          <a:custGeom>
            <a:avLst/>
            <a:gdLst/>
            <a:ahLst/>
            <a:cxnLst/>
            <a:rect l="l" t="t" r="r" b="b"/>
            <a:pathLst>
              <a:path w="792748" h="2052423">
                <a:moveTo>
                  <a:pt x="0" y="0"/>
                </a:moveTo>
                <a:lnTo>
                  <a:pt x="792749" y="0"/>
                </a:lnTo>
                <a:lnTo>
                  <a:pt x="792749" y="2052423"/>
                </a:lnTo>
                <a:lnTo>
                  <a:pt x="0" y="2052423"/>
                </a:lnTo>
                <a:lnTo>
                  <a:pt x="0" y="0"/>
                </a:lnTo>
                <a:close/>
              </a:path>
            </a:pathLst>
          </a:custGeom>
          <a:blipFill>
            <a:blip r:embed="rId5"/>
            <a:stretch>
              <a:fillRect/>
            </a:stretch>
          </a:blipFill>
        </p:spPr>
        <p:txBody>
          <a:bodyPr/>
          <a:lstStyle/>
          <a:p>
            <a:endParaRPr lang="en-GB"/>
          </a:p>
        </p:txBody>
      </p:sp>
      <p:sp>
        <p:nvSpPr>
          <p:cNvPr id="17" name="TextBox 17"/>
          <p:cNvSpPr txBox="1"/>
          <p:nvPr/>
        </p:nvSpPr>
        <p:spPr>
          <a:xfrm>
            <a:off x="2017653" y="1316973"/>
            <a:ext cx="9524167" cy="677108"/>
          </a:xfrm>
          <a:prstGeom prst="rect">
            <a:avLst/>
          </a:prstGeom>
        </p:spPr>
        <p:txBody>
          <a:bodyPr lIns="0" tIns="0" rIns="0" bIns="0" rtlCol="0" anchor="t">
            <a:spAutoFit/>
          </a:bodyPr>
          <a:lstStyle/>
          <a:p>
            <a:r>
              <a:rPr lang="en-GB" sz="4400" b="1" dirty="0">
                <a:latin typeface="Times New Roman" panose="02020603050405020304" pitchFamily="18" charset="0"/>
                <a:cs typeface="Times New Roman" panose="02020603050405020304" pitchFamily="18" charset="0"/>
              </a:rPr>
              <a:t>Fishbone Diagram for the firm</a:t>
            </a:r>
            <a:endParaRPr lang="en-US" sz="4400" b="1" dirty="0">
              <a:latin typeface="Times New Roman" panose="02020603050405020304" pitchFamily="18" charset="0"/>
              <a:cs typeface="Times New Roman" panose="02020603050405020304" pitchFamily="18" charset="0"/>
            </a:endParaRPr>
          </a:p>
        </p:txBody>
      </p:sp>
      <p:sp>
        <p:nvSpPr>
          <p:cNvPr id="26" name="Freeform 26">
            <a:extLst>
              <a:ext uri="{C183D7F6-B498-43B3-948B-1728B52AA6E4}">
                <adec:decorative xmlns:adec="http://schemas.microsoft.com/office/drawing/2017/decorative" val="1"/>
              </a:ext>
            </a:extLst>
          </p:cNvPr>
          <p:cNvSpPr/>
          <p:nvPr/>
        </p:nvSpPr>
        <p:spPr>
          <a:xfrm>
            <a:off x="15993622" y="8027197"/>
            <a:ext cx="463740" cy="597406"/>
          </a:xfrm>
          <a:custGeom>
            <a:avLst/>
            <a:gdLst/>
            <a:ahLst/>
            <a:cxnLst/>
            <a:rect l="l" t="t" r="r" b="b"/>
            <a:pathLst>
              <a:path w="463740" h="597406">
                <a:moveTo>
                  <a:pt x="0" y="0"/>
                </a:moveTo>
                <a:lnTo>
                  <a:pt x="463740" y="0"/>
                </a:lnTo>
                <a:lnTo>
                  <a:pt x="463740" y="597406"/>
                </a:lnTo>
                <a:lnTo>
                  <a:pt x="0" y="597406"/>
                </a:lnTo>
                <a:lnTo>
                  <a:pt x="0" y="0"/>
                </a:lnTo>
                <a:close/>
              </a:path>
            </a:pathLst>
          </a:custGeom>
          <a:blipFill>
            <a:blip r:embed="rId8">
              <a:extLst>
                <a:ext uri="{96DAC541-7B7A-43D3-8B79-37D633B846F1}">
                  <asvg:svgBlip xmlns:asvg="http://schemas.microsoft.com/office/drawing/2016/SVG/main" r:embed="rId9"/>
                </a:ext>
              </a:extLst>
            </a:blip>
            <a:stretch>
              <a:fillRect b="-26529"/>
            </a:stretch>
          </a:blipFill>
        </p:spPr>
        <p:txBody>
          <a:bodyPr/>
          <a:lstStyle/>
          <a:p>
            <a:endParaRPr lang="en-GB"/>
          </a:p>
        </p:txBody>
      </p:sp>
      <p:pic>
        <p:nvPicPr>
          <p:cNvPr id="27" name="Picture 26">
            <a:extLst>
              <a:ext uri="{FF2B5EF4-FFF2-40B4-BE49-F238E27FC236}">
                <a16:creationId xmlns:a16="http://schemas.microsoft.com/office/drawing/2014/main" id="{9FE4DCE0-C062-3BD1-10A0-1DD17FBA4023}"/>
              </a:ext>
            </a:extLst>
          </p:cNvPr>
          <p:cNvPicPr>
            <a:picLocks noChangeAspect="1"/>
          </p:cNvPicPr>
          <p:nvPr/>
        </p:nvPicPr>
        <p:blipFill>
          <a:blip r:embed="rId10"/>
          <a:stretch>
            <a:fillRect/>
          </a:stretch>
        </p:blipFill>
        <p:spPr>
          <a:xfrm>
            <a:off x="12807230" y="1845710"/>
            <a:ext cx="5062119" cy="6804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9" name="TextBox 28">
            <a:extLst>
              <a:ext uri="{FF2B5EF4-FFF2-40B4-BE49-F238E27FC236}">
                <a16:creationId xmlns:a16="http://schemas.microsoft.com/office/drawing/2014/main" id="{90D5A0CD-5519-7110-9C55-1135C56C9CFD}"/>
              </a:ext>
            </a:extLst>
          </p:cNvPr>
          <p:cNvSpPr txBox="1"/>
          <p:nvPr/>
        </p:nvSpPr>
        <p:spPr>
          <a:xfrm>
            <a:off x="1404184" y="3107545"/>
            <a:ext cx="9797216" cy="1569660"/>
          </a:xfrm>
          <a:prstGeom prst="rect">
            <a:avLst/>
          </a:prstGeom>
          <a:noFill/>
        </p:spPr>
        <p:txBody>
          <a:bodyPr wrap="square">
            <a:spAutoFit/>
          </a:bodyPr>
          <a:lstStyle/>
          <a:p>
            <a:pPr marL="342900" marR="0" indent="-342900" algn="just">
              <a:buFont typeface="Arial" panose="020B0604020202020204" pitchFamily="34" charset="0"/>
              <a:buChar char="•"/>
            </a:pPr>
            <a:r>
              <a:rPr lang="en-GB" sz="2400" b="1" i="1" dirty="0">
                <a:effectLst/>
                <a:latin typeface="Times New Roman" panose="02020603050405020304" pitchFamily="18" charset="0"/>
                <a:ea typeface="Times New Roman" panose="02020603050405020304" pitchFamily="18" charset="0"/>
                <a:cs typeface="Times New Roman" panose="02020603050405020304" pitchFamily="18" charset="0"/>
              </a:rPr>
              <a:t>People</a:t>
            </a:r>
          </a:p>
          <a:p>
            <a:pPr marL="342900" marR="0" indent="-342900" algn="just">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marR="0" indent="-34290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Owners are struggling due to limited digital marketing expertise and are dependent on word-of-mouth recommendations.</a:t>
            </a: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5ADC55A3-375F-4FAD-3088-00E30D6B2824}"/>
              </a:ext>
            </a:extLst>
          </p:cNvPr>
          <p:cNvSpPr txBox="1"/>
          <p:nvPr/>
        </p:nvSpPr>
        <p:spPr>
          <a:xfrm>
            <a:off x="1437265" y="6204707"/>
            <a:ext cx="9957977" cy="2308324"/>
          </a:xfrm>
          <a:prstGeom prst="rect">
            <a:avLst/>
          </a:prstGeom>
          <a:noFill/>
        </p:spPr>
        <p:txBody>
          <a:bodyPr wrap="square">
            <a:spAutoFit/>
          </a:bodyPr>
          <a:lstStyle/>
          <a:p>
            <a:pPr marL="342900" marR="0" indent="-342900" algn="just">
              <a:lnSpc>
                <a:spcPct val="200000"/>
              </a:lnSpc>
              <a:buFont typeface="Arial" panose="020B0604020202020204" pitchFamily="34" charset="0"/>
              <a:buChar char="•"/>
            </a:pPr>
            <a:r>
              <a:rPr lang="en-GB" sz="2400" b="1" i="1" dirty="0">
                <a:effectLst/>
                <a:latin typeface="Times New Roman" panose="02020603050405020304" pitchFamily="18" charset="0"/>
                <a:ea typeface="Times New Roman" panose="02020603050405020304" pitchFamily="18" charset="0"/>
                <a:cs typeface="Times New Roman" panose="02020603050405020304" pitchFamily="18" charset="0"/>
              </a:rPr>
              <a:t>Processes</a:t>
            </a:r>
          </a:p>
          <a:p>
            <a:pPr marL="342900" marR="0" indent="-342900" algn="just">
              <a:lnSpc>
                <a:spcPct val="200000"/>
              </a:lnSpc>
              <a:buFont typeface="Arial" panose="020B0604020202020204" pitchFamily="34" charset="0"/>
              <a:buChar char="•"/>
            </a:pP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Conventional website structure, lack of subscription options and lack of limited-service delivery are the hidden causes of the issues. </a:t>
            </a:r>
            <a:endParaRPr lang="en-GB" sz="2400" dirty="0"/>
          </a:p>
        </p:txBody>
      </p:sp>
      <p:sp>
        <p:nvSpPr>
          <p:cNvPr id="33" name="TextBox 32">
            <a:extLst>
              <a:ext uri="{FF2B5EF4-FFF2-40B4-BE49-F238E27FC236}">
                <a16:creationId xmlns:a16="http://schemas.microsoft.com/office/drawing/2014/main" id="{9F8DBA02-281E-E2BD-F7BD-11A07C78DC44}"/>
              </a:ext>
            </a:extLst>
          </p:cNvPr>
          <p:cNvSpPr txBox="1"/>
          <p:nvPr/>
        </p:nvSpPr>
        <p:spPr>
          <a:xfrm>
            <a:off x="14283182" y="9038081"/>
            <a:ext cx="2174180" cy="561949"/>
          </a:xfrm>
          <a:prstGeom prst="rect">
            <a:avLst/>
          </a:prstGeom>
          <a:noFill/>
        </p:spPr>
        <p:txBody>
          <a:bodyPr wrap="square">
            <a:spAutoFit/>
          </a:bodyPr>
          <a:lstStyle/>
          <a:p>
            <a:pPr marL="0" marR="0" algn="ctr">
              <a:lnSpc>
                <a:spcPct val="200000"/>
              </a:lnSpc>
              <a:buNone/>
            </a:pPr>
            <a:r>
              <a:rPr lang="en-GB" sz="1800" dirty="0">
                <a:effectLst/>
                <a:latin typeface="Times New Roman" panose="02020603050405020304" pitchFamily="18" charset="0"/>
                <a:ea typeface="Arial" panose="020B0604020202020204" pitchFamily="34" charset="0"/>
                <a:cs typeface="Arial" panose="020B0604020202020204" pitchFamily="34" charset="0"/>
              </a:rPr>
              <a:t>(Source: Author)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beige rectangle shape"/>
          <p:cNvSpPr/>
          <p:nvPr/>
        </p:nvSpPr>
        <p:spPr>
          <a:xfrm>
            <a:off x="853238" y="1446095"/>
            <a:ext cx="14193986" cy="7812205"/>
          </a:xfrm>
          <a:prstGeom prst="rect">
            <a:avLst/>
          </a:prstGeom>
          <a:solidFill>
            <a:srgbClr val="EDE9DE"/>
          </a:solidFill>
        </p:spPr>
        <p:txBody>
          <a:bodyPr/>
          <a:lstStyle/>
          <a:p>
            <a:endParaRPr lang="en-GB"/>
          </a:p>
        </p:txBody>
      </p:sp>
      <p:sp>
        <p:nvSpPr>
          <p:cNvPr id="4" name="Freeform 4" descr="a piece of brown textured paper"/>
          <p:cNvSpPr/>
          <p:nvPr/>
        </p:nvSpPr>
        <p:spPr>
          <a:xfrm rot="-5400000">
            <a:off x="5936312" y="-3953391"/>
            <a:ext cx="1544655" cy="11359878"/>
          </a:xfrm>
          <a:custGeom>
            <a:avLst/>
            <a:gdLst/>
            <a:ahLst/>
            <a:cxnLst/>
            <a:rect l="l" t="t" r="r" b="b"/>
            <a:pathLst>
              <a:path w="1544655" h="11359878">
                <a:moveTo>
                  <a:pt x="0" y="0"/>
                </a:moveTo>
                <a:lnTo>
                  <a:pt x="1544655" y="0"/>
                </a:lnTo>
                <a:lnTo>
                  <a:pt x="1544655" y="11359878"/>
                </a:lnTo>
                <a:lnTo>
                  <a:pt x="0" y="11359878"/>
                </a:lnTo>
                <a:lnTo>
                  <a:pt x="0" y="0"/>
                </a:lnTo>
                <a:close/>
              </a:path>
            </a:pathLst>
          </a:custGeom>
          <a:blipFill>
            <a:blip r:embed="rId4"/>
            <a:stretch>
              <a:fillRect r="-464443"/>
            </a:stretch>
          </a:blipFill>
        </p:spPr>
        <p:txBody>
          <a:bodyPr/>
          <a:lstStyle/>
          <a:p>
            <a:endParaRPr lang="en-GB"/>
          </a:p>
        </p:txBody>
      </p:sp>
      <p:sp>
        <p:nvSpPr>
          <p:cNvPr id="5" name="Freeform 5" descr="a tape cut-out "/>
          <p:cNvSpPr/>
          <p:nvPr/>
        </p:nvSpPr>
        <p:spPr>
          <a:xfrm rot="-3762333">
            <a:off x="697343" y="8042480"/>
            <a:ext cx="792748" cy="2052423"/>
          </a:xfrm>
          <a:custGeom>
            <a:avLst/>
            <a:gdLst/>
            <a:ahLst/>
            <a:cxnLst/>
            <a:rect l="l" t="t" r="r" b="b"/>
            <a:pathLst>
              <a:path w="792748" h="2052423">
                <a:moveTo>
                  <a:pt x="0" y="0"/>
                </a:moveTo>
                <a:lnTo>
                  <a:pt x="792749" y="0"/>
                </a:lnTo>
                <a:lnTo>
                  <a:pt x="792749" y="2052423"/>
                </a:lnTo>
                <a:lnTo>
                  <a:pt x="0" y="2052423"/>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2017653" y="1316973"/>
            <a:ext cx="9524167" cy="677108"/>
          </a:xfrm>
          <a:prstGeom prst="rect">
            <a:avLst/>
          </a:prstGeom>
        </p:spPr>
        <p:txBody>
          <a:bodyPr lIns="0" tIns="0" rIns="0" bIns="0" rtlCol="0" anchor="t">
            <a:spAutoFit/>
          </a:bodyPr>
          <a:lstStyle/>
          <a:p>
            <a:r>
              <a:rPr lang="en-GB" sz="4400"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18" name="Freeform 18" descr="a single dried yellow daisy "/>
          <p:cNvSpPr/>
          <p:nvPr/>
        </p:nvSpPr>
        <p:spPr>
          <a:xfrm>
            <a:off x="14211641" y="385013"/>
            <a:ext cx="2696552" cy="2683069"/>
          </a:xfrm>
          <a:custGeom>
            <a:avLst/>
            <a:gdLst/>
            <a:ahLst/>
            <a:cxnLst/>
            <a:rect l="l" t="t" r="r" b="b"/>
            <a:pathLst>
              <a:path w="2696552" h="2683069">
                <a:moveTo>
                  <a:pt x="0" y="0"/>
                </a:moveTo>
                <a:lnTo>
                  <a:pt x="2696552" y="0"/>
                </a:lnTo>
                <a:lnTo>
                  <a:pt x="2696552" y="2683069"/>
                </a:lnTo>
                <a:lnTo>
                  <a:pt x="0" y="2683069"/>
                </a:lnTo>
                <a:lnTo>
                  <a:pt x="0" y="0"/>
                </a:lnTo>
                <a:close/>
              </a:path>
            </a:pathLst>
          </a:custGeom>
          <a:blipFill>
            <a:blip r:embed="rId6"/>
            <a:stretch>
              <a:fillRect/>
            </a:stretch>
          </a:blipFill>
        </p:spPr>
        <p:txBody>
          <a:bodyPr/>
          <a:lstStyle/>
          <a:p>
            <a:endParaRPr lang="en-GB"/>
          </a:p>
        </p:txBody>
      </p:sp>
      <p:sp>
        <p:nvSpPr>
          <p:cNvPr id="19" name="Freeform 19" descr="a hand pressed dried flower "/>
          <p:cNvSpPr/>
          <p:nvPr/>
        </p:nvSpPr>
        <p:spPr>
          <a:xfrm>
            <a:off x="15559917" y="2183748"/>
            <a:ext cx="2613671" cy="7950330"/>
          </a:xfrm>
          <a:custGeom>
            <a:avLst/>
            <a:gdLst/>
            <a:ahLst/>
            <a:cxnLst/>
            <a:rect l="l" t="t" r="r" b="b"/>
            <a:pathLst>
              <a:path w="2613671" h="7950330">
                <a:moveTo>
                  <a:pt x="0" y="0"/>
                </a:moveTo>
                <a:lnTo>
                  <a:pt x="2613671" y="0"/>
                </a:lnTo>
                <a:lnTo>
                  <a:pt x="2613671" y="7950330"/>
                </a:lnTo>
                <a:lnTo>
                  <a:pt x="0" y="7950330"/>
                </a:lnTo>
                <a:lnTo>
                  <a:pt x="0" y="0"/>
                </a:lnTo>
                <a:close/>
              </a:path>
            </a:pathLst>
          </a:custGeom>
          <a:blipFill>
            <a:blip r:embed="rId7"/>
            <a:stretch>
              <a:fillRect/>
            </a:stretch>
          </a:blipFill>
        </p:spPr>
        <p:txBody>
          <a:bodyPr/>
          <a:lstStyle/>
          <a:p>
            <a:endParaRPr lang="en-GB"/>
          </a:p>
        </p:txBody>
      </p:sp>
      <p:sp>
        <p:nvSpPr>
          <p:cNvPr id="20" name="Freeform 20" descr="a tape cut-out "/>
          <p:cNvSpPr/>
          <p:nvPr/>
        </p:nvSpPr>
        <p:spPr>
          <a:xfrm rot="-5400000">
            <a:off x="16714812" y="8154771"/>
            <a:ext cx="838522" cy="1827842"/>
          </a:xfrm>
          <a:custGeom>
            <a:avLst/>
            <a:gdLst/>
            <a:ahLst/>
            <a:cxnLst/>
            <a:rect l="l" t="t" r="r" b="b"/>
            <a:pathLst>
              <a:path w="838522" h="1827842">
                <a:moveTo>
                  <a:pt x="0" y="0"/>
                </a:moveTo>
                <a:lnTo>
                  <a:pt x="838522" y="0"/>
                </a:lnTo>
                <a:lnTo>
                  <a:pt x="838522" y="1827841"/>
                </a:lnTo>
                <a:lnTo>
                  <a:pt x="0" y="1827841"/>
                </a:lnTo>
                <a:lnTo>
                  <a:pt x="0" y="0"/>
                </a:lnTo>
                <a:close/>
              </a:path>
            </a:pathLst>
          </a:custGeom>
          <a:blipFill>
            <a:blip r:embed="rId8"/>
            <a:stretch>
              <a:fillRect/>
            </a:stretch>
          </a:blipFill>
        </p:spPr>
        <p:txBody>
          <a:bodyPr/>
          <a:lstStyle/>
          <a:p>
            <a:endParaRPr lang="en-GB"/>
          </a:p>
        </p:txBody>
      </p:sp>
      <p:sp>
        <p:nvSpPr>
          <p:cNvPr id="21" name="Freeform 21">
            <a:extLst>
              <a:ext uri="{C183D7F6-B498-43B3-948B-1728B52AA6E4}">
                <adec:decorative xmlns:adec="http://schemas.microsoft.com/office/drawing/2017/decorative" val="1"/>
              </a:ext>
            </a:extLst>
          </p:cNvPr>
          <p:cNvSpPr/>
          <p:nvPr/>
        </p:nvSpPr>
        <p:spPr>
          <a:xfrm>
            <a:off x="1511725" y="742934"/>
            <a:ext cx="545833" cy="703160"/>
          </a:xfrm>
          <a:custGeom>
            <a:avLst/>
            <a:gdLst/>
            <a:ahLst/>
            <a:cxnLst/>
            <a:rect l="l" t="t" r="r" b="b"/>
            <a:pathLst>
              <a:path w="545833" h="703160">
                <a:moveTo>
                  <a:pt x="0" y="0"/>
                </a:moveTo>
                <a:lnTo>
                  <a:pt x="545833" y="0"/>
                </a:lnTo>
                <a:lnTo>
                  <a:pt x="545833" y="703161"/>
                </a:lnTo>
                <a:lnTo>
                  <a:pt x="0" y="703161"/>
                </a:lnTo>
                <a:lnTo>
                  <a:pt x="0" y="0"/>
                </a:lnTo>
                <a:close/>
              </a:path>
            </a:pathLst>
          </a:custGeom>
          <a:blipFill>
            <a:blip r:embed="rId9">
              <a:extLst>
                <a:ext uri="{96DAC541-7B7A-43D3-8B79-37D633B846F1}">
                  <asvg:svgBlip xmlns:asvg="http://schemas.microsoft.com/office/drawing/2016/SVG/main" r:embed="rId10"/>
                </a:ext>
              </a:extLst>
            </a:blip>
            <a:stretch>
              <a:fillRect b="-26529"/>
            </a:stretch>
          </a:blipFill>
        </p:spPr>
        <p:txBody>
          <a:bodyPr/>
          <a:lstStyle/>
          <a:p>
            <a:endParaRPr lang="en-GB"/>
          </a:p>
        </p:txBody>
      </p:sp>
      <p:sp>
        <p:nvSpPr>
          <p:cNvPr id="22" name="Freeform 22">
            <a:extLst>
              <a:ext uri="{C183D7F6-B498-43B3-948B-1728B52AA6E4}">
                <adec:decorative xmlns:adec="http://schemas.microsoft.com/office/drawing/2017/decorative" val="1"/>
              </a:ext>
            </a:extLst>
          </p:cNvPr>
          <p:cNvSpPr/>
          <p:nvPr/>
        </p:nvSpPr>
        <p:spPr>
          <a:xfrm>
            <a:off x="11541820" y="742934"/>
            <a:ext cx="545833" cy="703160"/>
          </a:xfrm>
          <a:custGeom>
            <a:avLst/>
            <a:gdLst/>
            <a:ahLst/>
            <a:cxnLst/>
            <a:rect l="l" t="t" r="r" b="b"/>
            <a:pathLst>
              <a:path w="545833" h="703160">
                <a:moveTo>
                  <a:pt x="0" y="0"/>
                </a:moveTo>
                <a:lnTo>
                  <a:pt x="545833" y="0"/>
                </a:lnTo>
                <a:lnTo>
                  <a:pt x="545833" y="703161"/>
                </a:lnTo>
                <a:lnTo>
                  <a:pt x="0" y="703161"/>
                </a:lnTo>
                <a:lnTo>
                  <a:pt x="0" y="0"/>
                </a:lnTo>
                <a:close/>
              </a:path>
            </a:pathLst>
          </a:custGeom>
          <a:blipFill>
            <a:blip r:embed="rId9">
              <a:extLst>
                <a:ext uri="{96DAC541-7B7A-43D3-8B79-37D633B846F1}">
                  <asvg:svgBlip xmlns:asvg="http://schemas.microsoft.com/office/drawing/2016/SVG/main" r:embed="rId10"/>
                </a:ext>
              </a:extLst>
            </a:blip>
            <a:stretch>
              <a:fillRect b="-26529"/>
            </a:stretch>
          </a:blipFill>
        </p:spPr>
        <p:txBody>
          <a:bodyPr/>
          <a:lstStyle/>
          <a:p>
            <a:endParaRPr lang="en-GB"/>
          </a:p>
        </p:txBody>
      </p:sp>
      <p:sp>
        <p:nvSpPr>
          <p:cNvPr id="24" name="TextBox 23">
            <a:extLst>
              <a:ext uri="{FF2B5EF4-FFF2-40B4-BE49-F238E27FC236}">
                <a16:creationId xmlns:a16="http://schemas.microsoft.com/office/drawing/2014/main" id="{2996047D-0CD2-4F66-7A3D-9A4DC8375526}"/>
              </a:ext>
            </a:extLst>
          </p:cNvPr>
          <p:cNvSpPr txBox="1"/>
          <p:nvPr/>
        </p:nvSpPr>
        <p:spPr>
          <a:xfrm>
            <a:off x="1364566" y="3024677"/>
            <a:ext cx="10827433" cy="830997"/>
          </a:xfrm>
          <a:prstGeom prst="rect">
            <a:avLst/>
          </a:prstGeom>
          <a:noFill/>
        </p:spPr>
        <p:txBody>
          <a:bodyPr wrap="square">
            <a:spAutoFit/>
          </a:bodyPr>
          <a:lstStyle/>
          <a:p>
            <a:pPr marL="285750" indent="-285750">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Green Haven Florists has faced a decline in its sales, caused by rising flower import costs, inflation and internal limitations. </a:t>
            </a:r>
            <a:endParaRPr lang="en-GB" sz="2400" dirty="0"/>
          </a:p>
        </p:txBody>
      </p:sp>
      <p:sp>
        <p:nvSpPr>
          <p:cNvPr id="26" name="TextBox 25">
            <a:extLst>
              <a:ext uri="{FF2B5EF4-FFF2-40B4-BE49-F238E27FC236}">
                <a16:creationId xmlns:a16="http://schemas.microsoft.com/office/drawing/2014/main" id="{689D0FDA-D30C-C7D1-3B66-54575E2270F9}"/>
              </a:ext>
            </a:extLst>
          </p:cNvPr>
          <p:cNvSpPr txBox="1"/>
          <p:nvPr/>
        </p:nvSpPr>
        <p:spPr>
          <a:xfrm>
            <a:off x="4083865" y="5574699"/>
            <a:ext cx="9144000" cy="830997"/>
          </a:xfrm>
          <a:prstGeom prst="rect">
            <a:avLst/>
          </a:prstGeom>
          <a:noFill/>
        </p:spPr>
        <p:txBody>
          <a:bodyPr wrap="square">
            <a:spAutoFit/>
          </a:bodyPr>
          <a:lstStyle/>
          <a:p>
            <a:pPr marL="342900" indent="-342900">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It has an outdated website and limited options for delivery, which have been considered as internal drawbacks. </a:t>
            </a:r>
            <a:endParaRPr lang="en-GB" sz="2400" dirty="0"/>
          </a:p>
        </p:txBody>
      </p:sp>
      <p:sp>
        <p:nvSpPr>
          <p:cNvPr id="28" name="TextBox 27">
            <a:extLst>
              <a:ext uri="{FF2B5EF4-FFF2-40B4-BE49-F238E27FC236}">
                <a16:creationId xmlns:a16="http://schemas.microsoft.com/office/drawing/2014/main" id="{4C22795F-55D6-50C3-0989-E58A63C491BF}"/>
              </a:ext>
            </a:extLst>
          </p:cNvPr>
          <p:cNvSpPr txBox="1"/>
          <p:nvPr/>
        </p:nvSpPr>
        <p:spPr>
          <a:xfrm>
            <a:off x="5818958" y="8016453"/>
            <a:ext cx="9144000" cy="830997"/>
          </a:xfrm>
          <a:prstGeom prst="rect">
            <a:avLst/>
          </a:prstGeom>
          <a:noFill/>
        </p:spPr>
        <p:txBody>
          <a:bodyPr wrap="square">
            <a:spAutoFit/>
          </a:bodyPr>
          <a:lstStyle/>
          <a:p>
            <a:pPr marL="342900" indent="-342900" algn="jus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The presentation has discussed the issue by using the 5W2H framework and the PESTLE tool.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111" b="-13111"/>
            </a:stretch>
          </a:blipFill>
        </p:spPr>
        <p:txBody>
          <a:bodyPr/>
          <a:lstStyle/>
          <a:p>
            <a:endParaRPr lang="en-GB"/>
          </a:p>
        </p:txBody>
      </p:sp>
      <p:sp>
        <p:nvSpPr>
          <p:cNvPr id="3" name="AutoShape 3" descr="a white rectangle shape "/>
          <p:cNvSpPr/>
          <p:nvPr/>
        </p:nvSpPr>
        <p:spPr>
          <a:xfrm>
            <a:off x="1028700" y="1028700"/>
            <a:ext cx="16230600" cy="8229600"/>
          </a:xfrm>
          <a:prstGeom prst="rect">
            <a:avLst/>
          </a:prstGeom>
          <a:solidFill>
            <a:srgbClr val="FFFFFF"/>
          </a:solidFill>
        </p:spPr>
        <p:txBody>
          <a:bodyPr/>
          <a:lstStyle/>
          <a:p>
            <a:endParaRPr lang="en-GB"/>
          </a:p>
        </p:txBody>
      </p:sp>
      <p:sp>
        <p:nvSpPr>
          <p:cNvPr id="5" name="Freeform 5" descr="a hand pressed dried flower "/>
          <p:cNvSpPr/>
          <p:nvPr/>
        </p:nvSpPr>
        <p:spPr>
          <a:xfrm>
            <a:off x="76201" y="0"/>
            <a:ext cx="1506429" cy="5562209"/>
          </a:xfrm>
          <a:custGeom>
            <a:avLst/>
            <a:gdLst/>
            <a:ahLst/>
            <a:cxnLst/>
            <a:rect l="l" t="t" r="r" b="b"/>
            <a:pathLst>
              <a:path w="1828576" h="5562209">
                <a:moveTo>
                  <a:pt x="0" y="0"/>
                </a:moveTo>
                <a:lnTo>
                  <a:pt x="1828576" y="0"/>
                </a:lnTo>
                <a:lnTo>
                  <a:pt x="1828576" y="5562209"/>
                </a:lnTo>
                <a:lnTo>
                  <a:pt x="0" y="5562209"/>
                </a:lnTo>
                <a:lnTo>
                  <a:pt x="0" y="0"/>
                </a:lnTo>
                <a:close/>
              </a:path>
            </a:pathLst>
          </a:custGeom>
          <a:blipFill>
            <a:blip r:embed="rId4"/>
            <a:stretch>
              <a:fillRect/>
            </a:stretch>
          </a:blipFill>
        </p:spPr>
        <p:txBody>
          <a:bodyPr/>
          <a:lstStyle/>
          <a:p>
            <a:endParaRPr lang="en-GB"/>
          </a:p>
        </p:txBody>
      </p:sp>
      <p:sp>
        <p:nvSpPr>
          <p:cNvPr id="6" name="Freeform 6" descr="a tape cut-out "/>
          <p:cNvSpPr/>
          <p:nvPr/>
        </p:nvSpPr>
        <p:spPr>
          <a:xfrm rot="-5400000">
            <a:off x="406363" y="4021766"/>
            <a:ext cx="758240" cy="1418561"/>
          </a:xfrm>
          <a:custGeom>
            <a:avLst/>
            <a:gdLst/>
            <a:ahLst/>
            <a:cxnLst/>
            <a:rect l="l" t="t" r="r" b="b"/>
            <a:pathLst>
              <a:path w="758240" h="1652839">
                <a:moveTo>
                  <a:pt x="0" y="0"/>
                </a:moveTo>
                <a:lnTo>
                  <a:pt x="758240" y="0"/>
                </a:lnTo>
                <a:lnTo>
                  <a:pt x="758240" y="1652840"/>
                </a:lnTo>
                <a:lnTo>
                  <a:pt x="0" y="1652840"/>
                </a:lnTo>
                <a:lnTo>
                  <a:pt x="0" y="0"/>
                </a:lnTo>
                <a:close/>
              </a:path>
            </a:pathLst>
          </a:custGeom>
          <a:blipFill>
            <a:blip r:embed="rId5"/>
            <a:stretch>
              <a:fillRect/>
            </a:stretch>
          </a:blipFill>
        </p:spPr>
        <p:txBody>
          <a:bodyPr/>
          <a:lstStyle/>
          <a:p>
            <a:endParaRPr lang="en-GB"/>
          </a:p>
        </p:txBody>
      </p:sp>
      <p:sp>
        <p:nvSpPr>
          <p:cNvPr id="7" name="Freeform 7" descr="a piece of brown textured paper"/>
          <p:cNvSpPr/>
          <p:nvPr/>
        </p:nvSpPr>
        <p:spPr>
          <a:xfrm rot="-5400000">
            <a:off x="8371672" y="-4019081"/>
            <a:ext cx="1544655" cy="11359878"/>
          </a:xfrm>
          <a:custGeom>
            <a:avLst/>
            <a:gdLst/>
            <a:ahLst/>
            <a:cxnLst/>
            <a:rect l="l" t="t" r="r" b="b"/>
            <a:pathLst>
              <a:path w="1544655" h="11359878">
                <a:moveTo>
                  <a:pt x="0" y="0"/>
                </a:moveTo>
                <a:lnTo>
                  <a:pt x="1544656" y="0"/>
                </a:lnTo>
                <a:lnTo>
                  <a:pt x="1544656" y="11359878"/>
                </a:lnTo>
                <a:lnTo>
                  <a:pt x="0" y="11359878"/>
                </a:lnTo>
                <a:lnTo>
                  <a:pt x="0" y="0"/>
                </a:lnTo>
                <a:close/>
              </a:path>
            </a:pathLst>
          </a:custGeom>
          <a:blipFill>
            <a:blip r:embed="rId6"/>
            <a:stretch>
              <a:fillRect r="-464443"/>
            </a:stretch>
          </a:blipFill>
        </p:spPr>
        <p:txBody>
          <a:bodyPr/>
          <a:lstStyle/>
          <a:p>
            <a:endParaRPr lang="en-GB"/>
          </a:p>
        </p:txBody>
      </p:sp>
      <p:sp>
        <p:nvSpPr>
          <p:cNvPr id="8" name="TextBox 8"/>
          <p:cNvSpPr txBox="1"/>
          <p:nvPr/>
        </p:nvSpPr>
        <p:spPr>
          <a:xfrm>
            <a:off x="3953519" y="1251283"/>
            <a:ext cx="10380962" cy="866775"/>
          </a:xfrm>
          <a:prstGeom prst="rect">
            <a:avLst/>
          </a:prstGeom>
        </p:spPr>
        <p:txBody>
          <a:bodyPr lIns="0" tIns="0" rIns="0" bIns="0" rtlCol="0" anchor="t">
            <a:spAutoFit/>
          </a:bodyPr>
          <a:lstStyle/>
          <a:p>
            <a:pPr algn="ctr">
              <a:lnSpc>
                <a:spcPts val="6600"/>
              </a:lnSpc>
            </a:pPr>
            <a:r>
              <a:rPr lang="en-US" sz="6000" b="1" dirty="0">
                <a:solidFill>
                  <a:srgbClr val="2B2926"/>
                </a:solidFill>
                <a:latin typeface="Times New Roman" panose="02020603050405020304" pitchFamily="18" charset="0"/>
                <a:ea typeface="Dancing Script"/>
                <a:cs typeface="Times New Roman" panose="02020603050405020304" pitchFamily="18" charset="0"/>
                <a:sym typeface="Dancing Script"/>
              </a:rPr>
              <a:t>References</a:t>
            </a:r>
          </a:p>
        </p:txBody>
      </p:sp>
      <p:sp>
        <p:nvSpPr>
          <p:cNvPr id="9" name="Freeform 9" descr="an image of a hand pressed dried leaf  "/>
          <p:cNvSpPr/>
          <p:nvPr/>
        </p:nvSpPr>
        <p:spPr>
          <a:xfrm>
            <a:off x="16412246" y="3835870"/>
            <a:ext cx="2722808" cy="5422430"/>
          </a:xfrm>
          <a:custGeom>
            <a:avLst/>
            <a:gdLst/>
            <a:ahLst/>
            <a:cxnLst/>
            <a:rect l="l" t="t" r="r" b="b"/>
            <a:pathLst>
              <a:path w="3898773" h="8229600">
                <a:moveTo>
                  <a:pt x="0" y="0"/>
                </a:moveTo>
                <a:lnTo>
                  <a:pt x="3898773" y="0"/>
                </a:lnTo>
                <a:lnTo>
                  <a:pt x="3898773" y="8229600"/>
                </a:lnTo>
                <a:lnTo>
                  <a:pt x="0" y="8229600"/>
                </a:lnTo>
                <a:lnTo>
                  <a:pt x="0" y="0"/>
                </a:lnTo>
                <a:close/>
              </a:path>
            </a:pathLst>
          </a:custGeom>
          <a:blipFill>
            <a:blip r:embed="rId7"/>
            <a:stretch>
              <a:fillRect/>
            </a:stretch>
          </a:blipFill>
        </p:spPr>
        <p:txBody>
          <a:bodyPr/>
          <a:lstStyle/>
          <a:p>
            <a:endParaRPr lang="en-GB"/>
          </a:p>
        </p:txBody>
      </p:sp>
      <p:sp>
        <p:nvSpPr>
          <p:cNvPr id="10" name="Freeform 10" descr="a tape cut-out "/>
          <p:cNvSpPr/>
          <p:nvPr/>
        </p:nvSpPr>
        <p:spPr>
          <a:xfrm>
            <a:off x="16634143" y="8466727"/>
            <a:ext cx="1375645" cy="690114"/>
          </a:xfrm>
          <a:custGeom>
            <a:avLst/>
            <a:gdLst/>
            <a:ahLst/>
            <a:cxnLst/>
            <a:rect l="l" t="t" r="r" b="b"/>
            <a:pathLst>
              <a:path w="1375645" h="690114">
                <a:moveTo>
                  <a:pt x="0" y="0"/>
                </a:moveTo>
                <a:lnTo>
                  <a:pt x="1375646" y="0"/>
                </a:lnTo>
                <a:lnTo>
                  <a:pt x="1375646" y="690114"/>
                </a:lnTo>
                <a:lnTo>
                  <a:pt x="0" y="690114"/>
                </a:lnTo>
                <a:lnTo>
                  <a:pt x="0" y="0"/>
                </a:lnTo>
                <a:close/>
              </a:path>
            </a:pathLst>
          </a:custGeom>
          <a:blipFill>
            <a:blip r:embed="rId8"/>
            <a:stretch>
              <a:fillRect r="-82423"/>
            </a:stretch>
          </a:blipFill>
        </p:spPr>
        <p:txBody>
          <a:bodyPr/>
          <a:lstStyle/>
          <a:p>
            <a:endParaRPr lang="en-GB"/>
          </a:p>
        </p:txBody>
      </p:sp>
      <p:sp>
        <p:nvSpPr>
          <p:cNvPr id="11" name="Freeform 11">
            <a:extLst>
              <a:ext uri="{C183D7F6-B498-43B3-948B-1728B52AA6E4}">
                <adec:decorative xmlns:adec="http://schemas.microsoft.com/office/drawing/2017/decorative" val="1"/>
              </a:ext>
            </a:extLst>
          </p:cNvPr>
          <p:cNvSpPr/>
          <p:nvPr/>
        </p:nvSpPr>
        <p:spPr>
          <a:xfrm>
            <a:off x="8871084" y="536950"/>
            <a:ext cx="545833" cy="703160"/>
          </a:xfrm>
          <a:custGeom>
            <a:avLst/>
            <a:gdLst/>
            <a:ahLst/>
            <a:cxnLst/>
            <a:rect l="l" t="t" r="r" b="b"/>
            <a:pathLst>
              <a:path w="545833" h="703160">
                <a:moveTo>
                  <a:pt x="0" y="0"/>
                </a:moveTo>
                <a:lnTo>
                  <a:pt x="545832" y="0"/>
                </a:lnTo>
                <a:lnTo>
                  <a:pt x="545832" y="703160"/>
                </a:lnTo>
                <a:lnTo>
                  <a:pt x="0" y="703160"/>
                </a:lnTo>
                <a:lnTo>
                  <a:pt x="0" y="0"/>
                </a:lnTo>
                <a:close/>
              </a:path>
            </a:pathLst>
          </a:custGeom>
          <a:blipFill>
            <a:blip r:embed="rId9">
              <a:extLst>
                <a:ext uri="{96DAC541-7B7A-43D3-8B79-37D633B846F1}">
                  <asvg:svgBlip xmlns:asvg="http://schemas.microsoft.com/office/drawing/2016/SVG/main" r:embed="rId10"/>
                </a:ext>
              </a:extLst>
            </a:blip>
            <a:stretch>
              <a:fillRect b="-26529"/>
            </a:stretch>
          </a:blipFill>
        </p:spPr>
        <p:txBody>
          <a:bodyPr/>
          <a:lstStyle/>
          <a:p>
            <a:endParaRPr lang="en-GB"/>
          </a:p>
        </p:txBody>
      </p:sp>
      <p:sp>
        <p:nvSpPr>
          <p:cNvPr id="13" name="TextBox 12">
            <a:extLst>
              <a:ext uri="{FF2B5EF4-FFF2-40B4-BE49-F238E27FC236}">
                <a16:creationId xmlns:a16="http://schemas.microsoft.com/office/drawing/2014/main" id="{B7E57D07-D654-3B97-61BD-41DA3818BB22}"/>
              </a:ext>
            </a:extLst>
          </p:cNvPr>
          <p:cNvSpPr txBox="1"/>
          <p:nvPr/>
        </p:nvSpPr>
        <p:spPr>
          <a:xfrm>
            <a:off x="1757042" y="2677244"/>
            <a:ext cx="14877101" cy="6186309"/>
          </a:xfrm>
          <a:prstGeom prst="rect">
            <a:avLst/>
          </a:prstGeom>
          <a:noFill/>
        </p:spPr>
        <p:txBody>
          <a:bodyPr wrap="square">
            <a:spAutoFit/>
          </a:bodyPr>
          <a:lstStyle/>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British Flowers Direct, (2024). </a:t>
            </a:r>
            <a:r>
              <a:rPr lang="en-GB" i="1" dirty="0">
                <a:effectLst/>
                <a:latin typeface="Times New Roman" panose="02020603050405020304" pitchFamily="18" charset="0"/>
                <a:ea typeface="Arial" panose="020B0604020202020204" pitchFamily="34" charset="0"/>
                <a:cs typeface="Arial" panose="020B0604020202020204" pitchFamily="34" charset="0"/>
              </a:rPr>
              <a:t>Navigating Challenges in the Global Flower Industry: A Call to Action for Florists.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https://www.britishflowersdirect.com/blogs/the-british-flower-blog/navigating-challenges-in-the-global-flower-industry-a-call-to-action-for-florists?srsltid=AfmBOoojyrKbyhbxp4vbzSm3vW8HeMCyicZwvkax6BPO-UvO_DsRXDlp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Euronews, (2024). </a:t>
            </a:r>
            <a:r>
              <a:rPr lang="en-GB" i="1" dirty="0">
                <a:effectLst/>
                <a:latin typeface="Times New Roman" panose="02020603050405020304" pitchFamily="18" charset="0"/>
                <a:ea typeface="Arial" panose="020B0604020202020204" pitchFamily="34" charset="0"/>
                <a:cs typeface="Arial" panose="020B0604020202020204" pitchFamily="34" charset="0"/>
              </a:rPr>
              <a:t>Post-Brexit trade laws will drive imported flower prices up 5%, sellers warn.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https://www.euronews.com/my-europe/2024/04/30/post-brexit-trade-laws-will-drive-imported-flower-prices-up-5-sellers-warn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GOV.UK, (2026). </a:t>
            </a:r>
            <a:r>
              <a:rPr lang="en-GB" i="1" dirty="0">
                <a:effectLst/>
                <a:latin typeface="Times New Roman" panose="02020603050405020304" pitchFamily="18" charset="0"/>
                <a:ea typeface="Arial" panose="020B0604020202020204" pitchFamily="34" charset="0"/>
                <a:cs typeface="Arial" panose="020B0604020202020204" pitchFamily="34" charset="0"/>
              </a:rPr>
              <a:t>National Minimum Wage and National Living Wage rates.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https://www.gov.uk/national-minimum-wage-rates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Hamilton, J., (2022). </a:t>
            </a:r>
            <a:r>
              <a:rPr lang="en-GB" i="1" dirty="0">
                <a:effectLst/>
                <a:latin typeface="Times New Roman" panose="02020603050405020304" pitchFamily="18" charset="0"/>
                <a:ea typeface="Arial" panose="020B0604020202020204" pitchFamily="34" charset="0"/>
                <a:cs typeface="Arial" panose="020B0604020202020204" pitchFamily="34" charset="0"/>
              </a:rPr>
              <a:t>Floristry and Brexit: where have all the flowers gone?.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https://northeastbylines.co.uk/business/economy/floristry-and-brexit-where-have-all-the-flowers-gone/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Legislation.gov.uk, (2015). </a:t>
            </a:r>
            <a:r>
              <a:rPr lang="en-GB" i="1" dirty="0">
                <a:effectLst/>
                <a:latin typeface="Times New Roman" panose="02020603050405020304" pitchFamily="18" charset="0"/>
                <a:ea typeface="Arial" panose="020B0604020202020204" pitchFamily="34" charset="0"/>
                <a:cs typeface="Arial" panose="020B0604020202020204" pitchFamily="34" charset="0"/>
              </a:rPr>
              <a:t>Consumer Rights Act 2015.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https://www.legislation.gov.uk/ukpga/2015/15/contents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McKinsey, (2021). </a:t>
            </a:r>
            <a:r>
              <a:rPr lang="en-GB" i="1" dirty="0">
                <a:effectLst/>
                <a:latin typeface="Times New Roman" panose="02020603050405020304" pitchFamily="18" charset="0"/>
                <a:ea typeface="Arial" panose="020B0604020202020204" pitchFamily="34" charset="0"/>
                <a:cs typeface="Arial" panose="020B0604020202020204" pitchFamily="34" charset="0"/>
              </a:rPr>
              <a:t>The value of getting personalization right—or wrong—is multiplying.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https://www.mckinsey.com/capabilities/growth-marketing-and-sales/our-insights/the-value-of-getting-personalization-right-or-wrong-is-multiplying [Accessed 2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McKinsey, (2025). </a:t>
            </a:r>
            <a:r>
              <a:rPr lang="en-GB" i="1" dirty="0">
                <a:effectLst/>
                <a:latin typeface="Times New Roman" panose="02020603050405020304" pitchFamily="18" charset="0"/>
                <a:ea typeface="Arial" panose="020B0604020202020204" pitchFamily="34" charset="0"/>
                <a:cs typeface="Arial" panose="020B0604020202020204" pitchFamily="34" charset="0"/>
              </a:rPr>
              <a:t>State of the Consumer 2025: When disruption becomes permanent.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https://www.mckinsey.com/industries/consumer-packaged-goods/our-insights/state-of-consumer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err="1">
                <a:effectLst/>
                <a:latin typeface="Times New Roman" panose="02020603050405020304" pitchFamily="18" charset="0"/>
                <a:ea typeface="Times New Roman" panose="02020603050405020304" pitchFamily="18" charset="0"/>
                <a:cs typeface="Times New Roman" panose="02020603050405020304" pitchFamily="18" charset="0"/>
              </a:rPr>
              <a:t>NSch</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R.T., (2025). Revival and Survival: Is the British cut flower industry prepared for a 2-degree warming world?.</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ONS, (2025). </a:t>
            </a:r>
            <a:r>
              <a:rPr lang="en-GB" i="1" dirty="0">
                <a:effectLst/>
                <a:latin typeface="Times New Roman" panose="02020603050405020304" pitchFamily="18" charset="0"/>
                <a:ea typeface="Arial" panose="020B0604020202020204" pitchFamily="34" charset="0"/>
                <a:cs typeface="Arial" panose="020B0604020202020204" pitchFamily="34" charset="0"/>
              </a:rPr>
              <a:t>Inflation and price indices.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https://www.ons.gov.uk/economy/inflationandpriceindices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Saveth, B., (2023). </a:t>
            </a:r>
            <a:r>
              <a:rPr lang="en-GB" i="1" dirty="0">
                <a:effectLst/>
                <a:latin typeface="Times New Roman" panose="02020603050405020304" pitchFamily="18" charset="0"/>
                <a:ea typeface="Arial" panose="020B0604020202020204" pitchFamily="34" charset="0"/>
                <a:cs typeface="Arial" panose="020B0604020202020204" pitchFamily="34" charset="0"/>
              </a:rPr>
              <a:t>Embracing Sustainability: The Rise Of Eco-Friendly Packaging Solutions.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https://www.forbes.com/councils/forbesbusinesscouncil/2023/06/23/embracing-sustainability-the-rise-of-eco-friendly-packaging-solutions/ [Accessed 2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r>
              <a:rPr lang="en-GB" dirty="0">
                <a:effectLst/>
                <a:latin typeface="Times New Roman" panose="02020603050405020304" pitchFamily="18" charset="0"/>
                <a:ea typeface="Arial" panose="020B0604020202020204" pitchFamily="34" charset="0"/>
                <a:cs typeface="Arial" panose="020B0604020202020204" pitchFamily="34" charset="0"/>
              </a:rPr>
              <a:t>Touray, M., (2026). </a:t>
            </a:r>
            <a:r>
              <a:rPr lang="en-GB" i="1" dirty="0">
                <a:effectLst/>
                <a:latin typeface="Times New Roman" panose="02020603050405020304" pitchFamily="18" charset="0"/>
                <a:ea typeface="Arial" panose="020B0604020202020204" pitchFamily="34" charset="0"/>
                <a:cs typeface="Arial" panose="020B0604020202020204" pitchFamily="34" charset="0"/>
              </a:rPr>
              <a:t>Revitalizing Green Haven Florists: A Strategic Analysis. </a:t>
            </a:r>
            <a:r>
              <a:rPr lang="en-GB" dirty="0">
                <a:effectLst/>
                <a:latin typeface="Times New Roman" panose="02020603050405020304" pitchFamily="18" charset="0"/>
                <a:ea typeface="Arial" panose="020B0604020202020204" pitchFamily="34" charset="0"/>
                <a:cs typeface="Arial" panose="020B0604020202020204" pitchFamily="34" charset="0"/>
              </a:rPr>
              <a:t>[Online] Available at: https://prezi.com/p/geku0akx4qm8/revitalizing-green-haven-florists-a-strategic-analysis/ [Accessed 1 February 2026].</a:t>
            </a:r>
            <a:endParaRPr lang="en-US"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2664</Words>
  <Application>Microsoft Office PowerPoint</Application>
  <PresentationFormat>Custom</PresentationFormat>
  <Paragraphs>170</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Times New Roman</vt:lpstr>
      <vt:lpstr>Bitter</vt:lpstr>
      <vt:lpstr>Arial</vt:lpstr>
      <vt:lpstr>Dancing Script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2026-02-04T12:53:15Z</dcterms:created>
  <dcterms:modified xsi:type="dcterms:W3CDTF">2026-02-11T09:31:35Z</dcterms:modified>
  <dc:identifier/>
</cp:coreProperties>
</file>