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42"/>
  </p:notesMasterIdLst>
  <p:sldIdLst>
    <p:sldId id="258" r:id="rId2"/>
    <p:sldId id="421" r:id="rId3"/>
    <p:sldId id="382" r:id="rId4"/>
    <p:sldId id="346" r:id="rId5"/>
    <p:sldId id="384" r:id="rId6"/>
    <p:sldId id="426" r:id="rId7"/>
    <p:sldId id="385" r:id="rId8"/>
    <p:sldId id="423" r:id="rId9"/>
    <p:sldId id="415" r:id="rId10"/>
    <p:sldId id="386" r:id="rId11"/>
    <p:sldId id="418" r:id="rId12"/>
    <p:sldId id="388" r:id="rId13"/>
    <p:sldId id="391" r:id="rId14"/>
    <p:sldId id="412" r:id="rId15"/>
    <p:sldId id="413" r:id="rId16"/>
    <p:sldId id="414" r:id="rId17"/>
    <p:sldId id="424" r:id="rId18"/>
    <p:sldId id="397" r:id="rId19"/>
    <p:sldId id="281" r:id="rId20"/>
    <p:sldId id="427" r:id="rId21"/>
    <p:sldId id="403" r:id="rId22"/>
    <p:sldId id="372" r:id="rId23"/>
    <p:sldId id="373" r:id="rId24"/>
    <p:sldId id="411" r:id="rId25"/>
    <p:sldId id="410" r:id="rId26"/>
    <p:sldId id="326" r:id="rId27"/>
    <p:sldId id="327" r:id="rId28"/>
    <p:sldId id="366" r:id="rId29"/>
    <p:sldId id="285" r:id="rId30"/>
    <p:sldId id="420" r:id="rId31"/>
    <p:sldId id="286" r:id="rId32"/>
    <p:sldId id="288" r:id="rId33"/>
    <p:sldId id="294" r:id="rId34"/>
    <p:sldId id="425" r:id="rId35"/>
    <p:sldId id="296" r:id="rId36"/>
    <p:sldId id="343" r:id="rId37"/>
    <p:sldId id="348" r:id="rId38"/>
    <p:sldId id="300" r:id="rId39"/>
    <p:sldId id="311" r:id="rId40"/>
    <p:sldId id="422" r:id="rId41"/>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E1FF"/>
    <a:srgbClr val="007DC3"/>
    <a:srgbClr val="8A8AA3"/>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A1B56-D29A-408B-86AF-771CF3359CB9}" v="2" dt="2025-09-16T08:09:43.6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664" autoAdjust="0"/>
  </p:normalViewPr>
  <p:slideViewPr>
    <p:cSldViewPr>
      <p:cViewPr varScale="1">
        <p:scale>
          <a:sx n="73" d="100"/>
          <a:sy n="73" d="100"/>
        </p:scale>
        <p:origin x="994"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B67E8A-C788-4A37-B1D6-D5B8EC0FF547}"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9DF31AB1-F24C-4608-8069-C22E91F61FD4}">
      <dgm:prSet phldrT="[Text]" custT="1"/>
      <dgm:spPr/>
      <dgm:t>
        <a:bodyPr/>
        <a:lstStyle/>
        <a:p>
          <a:pPr algn="ctr"/>
          <a:r>
            <a:rPr lang="en-GB" sz="2400" dirty="0">
              <a:latin typeface="+mj-lt"/>
              <a:cs typeface="Calibri" pitchFamily="34" charset="0"/>
            </a:rPr>
            <a:t>Business set-up</a:t>
          </a:r>
        </a:p>
      </dgm:t>
    </dgm:pt>
    <dgm:pt modelId="{B85E2E0D-6A42-4E1B-8F31-2608718A3608}" type="parTrans" cxnId="{C7130C72-C8E9-42EF-AA8E-4507C2D97BB9}">
      <dgm:prSet/>
      <dgm:spPr/>
      <dgm:t>
        <a:bodyPr/>
        <a:lstStyle/>
        <a:p>
          <a:endParaRPr lang="en-GB">
            <a:latin typeface="Calibri" pitchFamily="34" charset="0"/>
            <a:cs typeface="Calibri" pitchFamily="34" charset="0"/>
          </a:endParaRPr>
        </a:p>
      </dgm:t>
    </dgm:pt>
    <dgm:pt modelId="{95497459-953B-4B42-BAE5-9D754919F9C7}" type="sibTrans" cxnId="{C7130C72-C8E9-42EF-AA8E-4507C2D97BB9}">
      <dgm:prSet/>
      <dgm:spPr/>
      <dgm:t>
        <a:bodyPr/>
        <a:lstStyle/>
        <a:p>
          <a:endParaRPr lang="en-GB">
            <a:latin typeface="Calibri" pitchFamily="34" charset="0"/>
            <a:cs typeface="Calibri" pitchFamily="34" charset="0"/>
          </a:endParaRPr>
        </a:p>
      </dgm:t>
    </dgm:pt>
    <dgm:pt modelId="{A805D7CB-7D52-4C1C-8F0A-9E1260BE8E7F}">
      <dgm:prSet phldrT="[Text]" custT="1"/>
      <dgm:spPr/>
      <dgm:t>
        <a:bodyPr/>
        <a:lstStyle/>
        <a:p>
          <a:pPr algn="ctr"/>
          <a:r>
            <a:rPr lang="en-GB" sz="2000" dirty="0">
              <a:latin typeface="+mj-lt"/>
              <a:cs typeface="Calibri" pitchFamily="34" charset="0"/>
            </a:rPr>
            <a:t>Day-to-day trading [working capital management]</a:t>
          </a:r>
        </a:p>
      </dgm:t>
    </dgm:pt>
    <dgm:pt modelId="{41955BDF-4DE0-4AC4-BF57-C5D8CFCF45FF}" type="parTrans" cxnId="{552EFD82-5534-4EDF-A84C-9FFAD119CB25}">
      <dgm:prSet/>
      <dgm:spPr/>
      <dgm:t>
        <a:bodyPr/>
        <a:lstStyle/>
        <a:p>
          <a:endParaRPr lang="en-GB">
            <a:latin typeface="Calibri" pitchFamily="34" charset="0"/>
            <a:cs typeface="Calibri" pitchFamily="34" charset="0"/>
          </a:endParaRPr>
        </a:p>
      </dgm:t>
    </dgm:pt>
    <dgm:pt modelId="{80336701-7033-48B3-8373-774C5F1EECF5}" type="sibTrans" cxnId="{552EFD82-5534-4EDF-A84C-9FFAD119CB25}">
      <dgm:prSet/>
      <dgm:spPr/>
      <dgm:t>
        <a:bodyPr/>
        <a:lstStyle/>
        <a:p>
          <a:endParaRPr lang="en-GB">
            <a:latin typeface="Calibri" pitchFamily="34" charset="0"/>
            <a:cs typeface="Calibri" pitchFamily="34" charset="0"/>
          </a:endParaRPr>
        </a:p>
      </dgm:t>
    </dgm:pt>
    <dgm:pt modelId="{E652EA5A-AAFC-44BA-9E4C-C50DEC903529}">
      <dgm:prSet phldrT="[Text]"/>
      <dgm:spPr/>
      <dgm:t>
        <a:bodyPr/>
        <a:lstStyle/>
        <a:p>
          <a:pPr algn="ctr"/>
          <a:r>
            <a:rPr lang="en-GB" dirty="0">
              <a:latin typeface="+mj-lt"/>
              <a:cs typeface="Calibri" pitchFamily="34" charset="0"/>
            </a:rPr>
            <a:t>Business growth</a:t>
          </a:r>
        </a:p>
      </dgm:t>
    </dgm:pt>
    <dgm:pt modelId="{6DF73681-F105-42D1-82E8-B53F2381D194}" type="parTrans" cxnId="{22169875-AD67-4251-8590-7F36BCDC53D4}">
      <dgm:prSet/>
      <dgm:spPr/>
      <dgm:t>
        <a:bodyPr/>
        <a:lstStyle/>
        <a:p>
          <a:endParaRPr lang="en-GB">
            <a:latin typeface="Calibri" pitchFamily="34" charset="0"/>
            <a:cs typeface="Calibri" pitchFamily="34" charset="0"/>
          </a:endParaRPr>
        </a:p>
      </dgm:t>
    </dgm:pt>
    <dgm:pt modelId="{95338A10-FE0B-45BA-9000-05B3F3683D7C}" type="sibTrans" cxnId="{22169875-AD67-4251-8590-7F36BCDC53D4}">
      <dgm:prSet/>
      <dgm:spPr/>
      <dgm:t>
        <a:bodyPr/>
        <a:lstStyle/>
        <a:p>
          <a:endParaRPr lang="en-GB">
            <a:latin typeface="Calibri" pitchFamily="34" charset="0"/>
            <a:cs typeface="Calibri" pitchFamily="34" charset="0"/>
          </a:endParaRPr>
        </a:p>
      </dgm:t>
    </dgm:pt>
    <dgm:pt modelId="{BA6B1CAB-D0CF-4837-84B4-DE908309F3AA}" type="pres">
      <dgm:prSet presAssocID="{2CB67E8A-C788-4A37-B1D6-D5B8EC0FF547}" presName="linear" presStyleCnt="0">
        <dgm:presLayoutVars>
          <dgm:dir/>
          <dgm:animLvl val="lvl"/>
          <dgm:resizeHandles val="exact"/>
        </dgm:presLayoutVars>
      </dgm:prSet>
      <dgm:spPr/>
    </dgm:pt>
    <dgm:pt modelId="{786B66A9-6D1A-4174-A84F-05AD0BCA0DC6}" type="pres">
      <dgm:prSet presAssocID="{9DF31AB1-F24C-4608-8069-C22E91F61FD4}" presName="parentLin" presStyleCnt="0"/>
      <dgm:spPr/>
    </dgm:pt>
    <dgm:pt modelId="{950D287C-2D6E-4C4B-B31F-1187030866CA}" type="pres">
      <dgm:prSet presAssocID="{9DF31AB1-F24C-4608-8069-C22E91F61FD4}" presName="parentLeftMargin" presStyleLbl="node1" presStyleIdx="0" presStyleCnt="3"/>
      <dgm:spPr/>
    </dgm:pt>
    <dgm:pt modelId="{2FBFCD3A-B57B-406B-89AA-5CFC59756079}" type="pres">
      <dgm:prSet presAssocID="{9DF31AB1-F24C-4608-8069-C22E91F61FD4}" presName="parentText" presStyleLbl="node1" presStyleIdx="0" presStyleCnt="3" custLinFactNeighborX="-7641" custLinFactNeighborY="-6326">
        <dgm:presLayoutVars>
          <dgm:chMax val="0"/>
          <dgm:bulletEnabled val="1"/>
        </dgm:presLayoutVars>
      </dgm:prSet>
      <dgm:spPr/>
    </dgm:pt>
    <dgm:pt modelId="{F34E58AB-EC11-494E-AF3B-DFA0CDD5081D}" type="pres">
      <dgm:prSet presAssocID="{9DF31AB1-F24C-4608-8069-C22E91F61FD4}" presName="negativeSpace" presStyleCnt="0"/>
      <dgm:spPr/>
    </dgm:pt>
    <dgm:pt modelId="{DFD4F888-F288-40A1-B0AF-40A40FE3FA9B}" type="pres">
      <dgm:prSet presAssocID="{9DF31AB1-F24C-4608-8069-C22E91F61FD4}" presName="childText" presStyleLbl="conFgAcc1" presStyleIdx="0" presStyleCnt="3">
        <dgm:presLayoutVars>
          <dgm:bulletEnabled val="1"/>
        </dgm:presLayoutVars>
      </dgm:prSet>
      <dgm:spPr/>
    </dgm:pt>
    <dgm:pt modelId="{35629767-5574-4D7E-9C24-DDBD7F013665}" type="pres">
      <dgm:prSet presAssocID="{95497459-953B-4B42-BAE5-9D754919F9C7}" presName="spaceBetweenRectangles" presStyleCnt="0"/>
      <dgm:spPr/>
    </dgm:pt>
    <dgm:pt modelId="{6256C33F-FDCC-4D0E-8437-3469E4A1C2E5}" type="pres">
      <dgm:prSet presAssocID="{A805D7CB-7D52-4C1C-8F0A-9E1260BE8E7F}" presName="parentLin" presStyleCnt="0"/>
      <dgm:spPr/>
    </dgm:pt>
    <dgm:pt modelId="{90115252-3DB5-4BE9-8613-F52D4B570D11}" type="pres">
      <dgm:prSet presAssocID="{A805D7CB-7D52-4C1C-8F0A-9E1260BE8E7F}" presName="parentLeftMargin" presStyleLbl="node1" presStyleIdx="0" presStyleCnt="3"/>
      <dgm:spPr/>
    </dgm:pt>
    <dgm:pt modelId="{3E14DBDE-1C59-4781-9C80-A74B59E6A4D0}" type="pres">
      <dgm:prSet presAssocID="{A805D7CB-7D52-4C1C-8F0A-9E1260BE8E7F}" presName="parentText" presStyleLbl="node1" presStyleIdx="1" presStyleCnt="3">
        <dgm:presLayoutVars>
          <dgm:chMax val="0"/>
          <dgm:bulletEnabled val="1"/>
        </dgm:presLayoutVars>
      </dgm:prSet>
      <dgm:spPr/>
    </dgm:pt>
    <dgm:pt modelId="{EC3BB028-F522-4F71-9CA7-919A7BDF1EB6}" type="pres">
      <dgm:prSet presAssocID="{A805D7CB-7D52-4C1C-8F0A-9E1260BE8E7F}" presName="negativeSpace" presStyleCnt="0"/>
      <dgm:spPr/>
    </dgm:pt>
    <dgm:pt modelId="{8D8271DE-4FE6-4F69-879B-B68D0DBA47BA}" type="pres">
      <dgm:prSet presAssocID="{A805D7CB-7D52-4C1C-8F0A-9E1260BE8E7F}" presName="childText" presStyleLbl="conFgAcc1" presStyleIdx="1" presStyleCnt="3">
        <dgm:presLayoutVars>
          <dgm:bulletEnabled val="1"/>
        </dgm:presLayoutVars>
      </dgm:prSet>
      <dgm:spPr/>
    </dgm:pt>
    <dgm:pt modelId="{B206493D-BCA1-410B-B989-65EE2E8FB5D9}" type="pres">
      <dgm:prSet presAssocID="{80336701-7033-48B3-8373-774C5F1EECF5}" presName="spaceBetweenRectangles" presStyleCnt="0"/>
      <dgm:spPr/>
    </dgm:pt>
    <dgm:pt modelId="{42ABC1A0-4D21-4609-BFCA-E7F1D7D1336E}" type="pres">
      <dgm:prSet presAssocID="{E652EA5A-AAFC-44BA-9E4C-C50DEC903529}" presName="parentLin" presStyleCnt="0"/>
      <dgm:spPr/>
    </dgm:pt>
    <dgm:pt modelId="{81D2EDE3-33B6-4C3F-9151-BEBF0793CD5C}" type="pres">
      <dgm:prSet presAssocID="{E652EA5A-AAFC-44BA-9E4C-C50DEC903529}" presName="parentLeftMargin" presStyleLbl="node1" presStyleIdx="1" presStyleCnt="3"/>
      <dgm:spPr/>
    </dgm:pt>
    <dgm:pt modelId="{AF54796D-12C4-4A64-AB8B-2F043F7837D1}" type="pres">
      <dgm:prSet presAssocID="{E652EA5A-AAFC-44BA-9E4C-C50DEC903529}" presName="parentText" presStyleLbl="node1" presStyleIdx="2" presStyleCnt="3">
        <dgm:presLayoutVars>
          <dgm:chMax val="0"/>
          <dgm:bulletEnabled val="1"/>
        </dgm:presLayoutVars>
      </dgm:prSet>
      <dgm:spPr/>
    </dgm:pt>
    <dgm:pt modelId="{4A6590F4-C5D5-4CF6-B183-B508F2443109}" type="pres">
      <dgm:prSet presAssocID="{E652EA5A-AAFC-44BA-9E4C-C50DEC903529}" presName="negativeSpace" presStyleCnt="0"/>
      <dgm:spPr/>
    </dgm:pt>
    <dgm:pt modelId="{55C9AE6C-6BD3-419A-984E-CDB5EA9D611E}" type="pres">
      <dgm:prSet presAssocID="{E652EA5A-AAFC-44BA-9E4C-C50DEC903529}" presName="childText" presStyleLbl="conFgAcc1" presStyleIdx="2" presStyleCnt="3">
        <dgm:presLayoutVars>
          <dgm:bulletEnabled val="1"/>
        </dgm:presLayoutVars>
      </dgm:prSet>
      <dgm:spPr/>
    </dgm:pt>
  </dgm:ptLst>
  <dgm:cxnLst>
    <dgm:cxn modelId="{C1CC3707-D02C-4711-969E-50B77F9B9F3B}" type="presOf" srcId="{A805D7CB-7D52-4C1C-8F0A-9E1260BE8E7F}" destId="{3E14DBDE-1C59-4781-9C80-A74B59E6A4D0}" srcOrd="1" destOrd="0" presId="urn:microsoft.com/office/officeart/2005/8/layout/list1"/>
    <dgm:cxn modelId="{528B8B1C-AB66-42B9-98D5-36D7E3165261}" type="presOf" srcId="{A805D7CB-7D52-4C1C-8F0A-9E1260BE8E7F}" destId="{90115252-3DB5-4BE9-8613-F52D4B570D11}" srcOrd="0" destOrd="0" presId="urn:microsoft.com/office/officeart/2005/8/layout/list1"/>
    <dgm:cxn modelId="{CE5AD46D-C408-4C06-8C4A-B6141792358A}" type="presOf" srcId="{9DF31AB1-F24C-4608-8069-C22E91F61FD4}" destId="{2FBFCD3A-B57B-406B-89AA-5CFC59756079}" srcOrd="1" destOrd="0" presId="urn:microsoft.com/office/officeart/2005/8/layout/list1"/>
    <dgm:cxn modelId="{C7130C72-C8E9-42EF-AA8E-4507C2D97BB9}" srcId="{2CB67E8A-C788-4A37-B1D6-D5B8EC0FF547}" destId="{9DF31AB1-F24C-4608-8069-C22E91F61FD4}" srcOrd="0" destOrd="0" parTransId="{B85E2E0D-6A42-4E1B-8F31-2608718A3608}" sibTransId="{95497459-953B-4B42-BAE5-9D754919F9C7}"/>
    <dgm:cxn modelId="{22169875-AD67-4251-8590-7F36BCDC53D4}" srcId="{2CB67E8A-C788-4A37-B1D6-D5B8EC0FF547}" destId="{E652EA5A-AAFC-44BA-9E4C-C50DEC903529}" srcOrd="2" destOrd="0" parTransId="{6DF73681-F105-42D1-82E8-B53F2381D194}" sibTransId="{95338A10-FE0B-45BA-9000-05B3F3683D7C}"/>
    <dgm:cxn modelId="{1CCB0378-1913-4BBE-B7DB-754BA76063BA}" type="presOf" srcId="{2CB67E8A-C788-4A37-B1D6-D5B8EC0FF547}" destId="{BA6B1CAB-D0CF-4837-84B4-DE908309F3AA}" srcOrd="0" destOrd="0" presId="urn:microsoft.com/office/officeart/2005/8/layout/list1"/>
    <dgm:cxn modelId="{1889987C-A0DD-45D4-B6D7-56C5E35DE7D0}" type="presOf" srcId="{E652EA5A-AAFC-44BA-9E4C-C50DEC903529}" destId="{AF54796D-12C4-4A64-AB8B-2F043F7837D1}" srcOrd="1" destOrd="0" presId="urn:microsoft.com/office/officeart/2005/8/layout/list1"/>
    <dgm:cxn modelId="{552EFD82-5534-4EDF-A84C-9FFAD119CB25}" srcId="{2CB67E8A-C788-4A37-B1D6-D5B8EC0FF547}" destId="{A805D7CB-7D52-4C1C-8F0A-9E1260BE8E7F}" srcOrd="1" destOrd="0" parTransId="{41955BDF-4DE0-4AC4-BF57-C5D8CFCF45FF}" sibTransId="{80336701-7033-48B3-8373-774C5F1EECF5}"/>
    <dgm:cxn modelId="{FA849796-76DC-4A0C-817B-5EC68753A009}" type="presOf" srcId="{9DF31AB1-F24C-4608-8069-C22E91F61FD4}" destId="{950D287C-2D6E-4C4B-B31F-1187030866CA}" srcOrd="0" destOrd="0" presId="urn:microsoft.com/office/officeart/2005/8/layout/list1"/>
    <dgm:cxn modelId="{2E78F9C4-91BC-4FFE-9E28-B74049A9051F}" type="presOf" srcId="{E652EA5A-AAFC-44BA-9E4C-C50DEC903529}" destId="{81D2EDE3-33B6-4C3F-9151-BEBF0793CD5C}" srcOrd="0" destOrd="0" presId="urn:microsoft.com/office/officeart/2005/8/layout/list1"/>
    <dgm:cxn modelId="{C2A37C8C-20DE-465D-AB57-00AF03A1FB51}" type="presParOf" srcId="{BA6B1CAB-D0CF-4837-84B4-DE908309F3AA}" destId="{786B66A9-6D1A-4174-A84F-05AD0BCA0DC6}" srcOrd="0" destOrd="0" presId="urn:microsoft.com/office/officeart/2005/8/layout/list1"/>
    <dgm:cxn modelId="{88DE07D8-EF88-4FED-B239-49DD1F31C87F}" type="presParOf" srcId="{786B66A9-6D1A-4174-A84F-05AD0BCA0DC6}" destId="{950D287C-2D6E-4C4B-B31F-1187030866CA}" srcOrd="0" destOrd="0" presId="urn:microsoft.com/office/officeart/2005/8/layout/list1"/>
    <dgm:cxn modelId="{110A8A26-1B7C-46DD-BF55-A9C9214A522E}" type="presParOf" srcId="{786B66A9-6D1A-4174-A84F-05AD0BCA0DC6}" destId="{2FBFCD3A-B57B-406B-89AA-5CFC59756079}" srcOrd="1" destOrd="0" presId="urn:microsoft.com/office/officeart/2005/8/layout/list1"/>
    <dgm:cxn modelId="{5F02EBE9-C718-4C3B-BDF4-D341722ED6A0}" type="presParOf" srcId="{BA6B1CAB-D0CF-4837-84B4-DE908309F3AA}" destId="{F34E58AB-EC11-494E-AF3B-DFA0CDD5081D}" srcOrd="1" destOrd="0" presId="urn:microsoft.com/office/officeart/2005/8/layout/list1"/>
    <dgm:cxn modelId="{C5BEED66-5EE4-440C-B904-2E9C5803C544}" type="presParOf" srcId="{BA6B1CAB-D0CF-4837-84B4-DE908309F3AA}" destId="{DFD4F888-F288-40A1-B0AF-40A40FE3FA9B}" srcOrd="2" destOrd="0" presId="urn:microsoft.com/office/officeart/2005/8/layout/list1"/>
    <dgm:cxn modelId="{233D05C8-2FEB-420E-A18A-BD9BB1CB57AB}" type="presParOf" srcId="{BA6B1CAB-D0CF-4837-84B4-DE908309F3AA}" destId="{35629767-5574-4D7E-9C24-DDBD7F013665}" srcOrd="3" destOrd="0" presId="urn:microsoft.com/office/officeart/2005/8/layout/list1"/>
    <dgm:cxn modelId="{D8B84518-0C20-42E4-8ECD-D40117BFDFD0}" type="presParOf" srcId="{BA6B1CAB-D0CF-4837-84B4-DE908309F3AA}" destId="{6256C33F-FDCC-4D0E-8437-3469E4A1C2E5}" srcOrd="4" destOrd="0" presId="urn:microsoft.com/office/officeart/2005/8/layout/list1"/>
    <dgm:cxn modelId="{6466AB35-DF77-4A58-B291-4853A71C6A0D}" type="presParOf" srcId="{6256C33F-FDCC-4D0E-8437-3469E4A1C2E5}" destId="{90115252-3DB5-4BE9-8613-F52D4B570D11}" srcOrd="0" destOrd="0" presId="urn:microsoft.com/office/officeart/2005/8/layout/list1"/>
    <dgm:cxn modelId="{B2B42B92-206B-4B2E-9A15-82136C51FEE1}" type="presParOf" srcId="{6256C33F-FDCC-4D0E-8437-3469E4A1C2E5}" destId="{3E14DBDE-1C59-4781-9C80-A74B59E6A4D0}" srcOrd="1" destOrd="0" presId="urn:microsoft.com/office/officeart/2005/8/layout/list1"/>
    <dgm:cxn modelId="{FCC6C228-9358-400A-8A69-65B47AF06415}" type="presParOf" srcId="{BA6B1CAB-D0CF-4837-84B4-DE908309F3AA}" destId="{EC3BB028-F522-4F71-9CA7-919A7BDF1EB6}" srcOrd="5" destOrd="0" presId="urn:microsoft.com/office/officeart/2005/8/layout/list1"/>
    <dgm:cxn modelId="{07EBE0C0-8958-424C-B35E-ED2781A18242}" type="presParOf" srcId="{BA6B1CAB-D0CF-4837-84B4-DE908309F3AA}" destId="{8D8271DE-4FE6-4F69-879B-B68D0DBA47BA}" srcOrd="6" destOrd="0" presId="urn:microsoft.com/office/officeart/2005/8/layout/list1"/>
    <dgm:cxn modelId="{BA7D29FE-0434-435E-BA22-5CD9C8968198}" type="presParOf" srcId="{BA6B1CAB-D0CF-4837-84B4-DE908309F3AA}" destId="{B206493D-BCA1-410B-B989-65EE2E8FB5D9}" srcOrd="7" destOrd="0" presId="urn:microsoft.com/office/officeart/2005/8/layout/list1"/>
    <dgm:cxn modelId="{700E2451-D59B-4EF6-AE7C-CB867C7D8CE9}" type="presParOf" srcId="{BA6B1CAB-D0CF-4837-84B4-DE908309F3AA}" destId="{42ABC1A0-4D21-4609-BFCA-E7F1D7D1336E}" srcOrd="8" destOrd="0" presId="urn:microsoft.com/office/officeart/2005/8/layout/list1"/>
    <dgm:cxn modelId="{F2213305-7B84-406C-9640-E192BD8441B1}" type="presParOf" srcId="{42ABC1A0-4D21-4609-BFCA-E7F1D7D1336E}" destId="{81D2EDE3-33B6-4C3F-9151-BEBF0793CD5C}" srcOrd="0" destOrd="0" presId="urn:microsoft.com/office/officeart/2005/8/layout/list1"/>
    <dgm:cxn modelId="{41032B30-21E7-40F5-899B-7B62DE92C4B6}" type="presParOf" srcId="{42ABC1A0-4D21-4609-BFCA-E7F1D7D1336E}" destId="{AF54796D-12C4-4A64-AB8B-2F043F7837D1}" srcOrd="1" destOrd="0" presId="urn:microsoft.com/office/officeart/2005/8/layout/list1"/>
    <dgm:cxn modelId="{3DC2B4C6-BBE5-47A6-8F99-86883EE5F04B}" type="presParOf" srcId="{BA6B1CAB-D0CF-4837-84B4-DE908309F3AA}" destId="{4A6590F4-C5D5-4CF6-B183-B508F2443109}" srcOrd="9" destOrd="0" presId="urn:microsoft.com/office/officeart/2005/8/layout/list1"/>
    <dgm:cxn modelId="{E5A9B72D-20DA-43B8-9B12-22B2633B3689}" type="presParOf" srcId="{BA6B1CAB-D0CF-4837-84B4-DE908309F3AA}" destId="{55C9AE6C-6BD3-419A-984E-CDB5EA9D611E}"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B4D5C2-770D-4552-A59F-37B88C4BB9E3}" type="doc">
      <dgm:prSet loTypeId="urn:microsoft.com/office/officeart/2005/8/layout/venn1" loCatId="relationship" qsTypeId="urn:microsoft.com/office/officeart/2005/8/quickstyle/simple1" qsCatId="simple" csTypeId="urn:microsoft.com/office/officeart/2005/8/colors/colorful5" csCatId="colorful" phldr="1"/>
      <dgm:spPr/>
    </dgm:pt>
    <dgm:pt modelId="{91D51257-D8A8-4A08-8F9C-48AB6981D147}">
      <dgm:prSet phldrT="[Text]"/>
      <dgm:spPr>
        <a:solidFill>
          <a:schemeClr val="tx2">
            <a:lumMod val="75000"/>
            <a:alpha val="50000"/>
          </a:schemeClr>
        </a:solidFill>
      </dgm:spPr>
      <dgm:t>
        <a:bodyPr/>
        <a:lstStyle/>
        <a:p>
          <a:r>
            <a:rPr lang="en-GB" dirty="0"/>
            <a:t>Debt </a:t>
          </a:r>
        </a:p>
      </dgm:t>
    </dgm:pt>
    <dgm:pt modelId="{B821ABE7-3B47-4B95-BACB-6C6B6B41F68A}" type="parTrans" cxnId="{241BB4FC-F14E-4771-B5DD-FE4FBC1C29A1}">
      <dgm:prSet/>
      <dgm:spPr/>
      <dgm:t>
        <a:bodyPr/>
        <a:lstStyle/>
        <a:p>
          <a:endParaRPr lang="en-GB"/>
        </a:p>
      </dgm:t>
    </dgm:pt>
    <dgm:pt modelId="{73275B4D-16D6-4380-9E1F-1180A740D804}" type="sibTrans" cxnId="{241BB4FC-F14E-4771-B5DD-FE4FBC1C29A1}">
      <dgm:prSet/>
      <dgm:spPr/>
      <dgm:t>
        <a:bodyPr/>
        <a:lstStyle/>
        <a:p>
          <a:endParaRPr lang="en-GB"/>
        </a:p>
      </dgm:t>
    </dgm:pt>
    <dgm:pt modelId="{DA1C09D2-3DDD-44C2-9C12-1E1F30EFBE89}">
      <dgm:prSet phldrT="[Text]"/>
      <dgm:spPr>
        <a:solidFill>
          <a:schemeClr val="tx2">
            <a:lumMod val="60000"/>
            <a:lumOff val="40000"/>
            <a:alpha val="50000"/>
          </a:schemeClr>
        </a:solidFill>
      </dgm:spPr>
      <dgm:t>
        <a:bodyPr/>
        <a:lstStyle/>
        <a:p>
          <a:r>
            <a:rPr lang="en-GB" dirty="0"/>
            <a:t>Equity</a:t>
          </a:r>
        </a:p>
      </dgm:t>
    </dgm:pt>
    <dgm:pt modelId="{D9F45766-1E81-42D1-878C-AC5EE840D25E}" type="parTrans" cxnId="{8D7BCF71-3E5A-49FE-BD74-E26FA0CFF332}">
      <dgm:prSet/>
      <dgm:spPr/>
      <dgm:t>
        <a:bodyPr/>
        <a:lstStyle/>
        <a:p>
          <a:endParaRPr lang="en-GB"/>
        </a:p>
      </dgm:t>
    </dgm:pt>
    <dgm:pt modelId="{CEA7AF5A-2DD9-4223-BBB0-30F06FE7CBC9}" type="sibTrans" cxnId="{8D7BCF71-3E5A-49FE-BD74-E26FA0CFF332}">
      <dgm:prSet/>
      <dgm:spPr/>
      <dgm:t>
        <a:bodyPr/>
        <a:lstStyle/>
        <a:p>
          <a:endParaRPr lang="en-GB"/>
        </a:p>
      </dgm:t>
    </dgm:pt>
    <dgm:pt modelId="{FBB5D684-183A-4C8E-8C41-9083C8B9C8CC}" type="pres">
      <dgm:prSet presAssocID="{ECB4D5C2-770D-4552-A59F-37B88C4BB9E3}" presName="compositeShape" presStyleCnt="0">
        <dgm:presLayoutVars>
          <dgm:chMax val="7"/>
          <dgm:dir/>
          <dgm:resizeHandles val="exact"/>
        </dgm:presLayoutVars>
      </dgm:prSet>
      <dgm:spPr/>
    </dgm:pt>
    <dgm:pt modelId="{9B80C8BD-7D4B-4D60-BA49-9708335C8207}" type="pres">
      <dgm:prSet presAssocID="{91D51257-D8A8-4A08-8F9C-48AB6981D147}" presName="circ1" presStyleLbl="vennNode1" presStyleIdx="0" presStyleCnt="2" custLinFactX="-24056" custLinFactNeighborX="-100000" custLinFactNeighborY="3226"/>
      <dgm:spPr/>
    </dgm:pt>
    <dgm:pt modelId="{6E8373C7-7CC9-4F99-921A-55E179F360AD}" type="pres">
      <dgm:prSet presAssocID="{91D51257-D8A8-4A08-8F9C-48AB6981D147}" presName="circ1Tx" presStyleLbl="revTx" presStyleIdx="0" presStyleCnt="0">
        <dgm:presLayoutVars>
          <dgm:chMax val="0"/>
          <dgm:chPref val="0"/>
          <dgm:bulletEnabled val="1"/>
        </dgm:presLayoutVars>
      </dgm:prSet>
      <dgm:spPr/>
    </dgm:pt>
    <dgm:pt modelId="{ECDFDFE4-D531-4074-9395-01096DFFE3F6}" type="pres">
      <dgm:prSet presAssocID="{DA1C09D2-3DDD-44C2-9C12-1E1F30EFBE89}" presName="circ2" presStyleLbl="vennNode1" presStyleIdx="1" presStyleCnt="2"/>
      <dgm:spPr/>
    </dgm:pt>
    <dgm:pt modelId="{1D4A24D6-22EF-4600-8BA4-A374D1EB6F68}" type="pres">
      <dgm:prSet presAssocID="{DA1C09D2-3DDD-44C2-9C12-1E1F30EFBE89}" presName="circ2Tx" presStyleLbl="revTx" presStyleIdx="0" presStyleCnt="0">
        <dgm:presLayoutVars>
          <dgm:chMax val="0"/>
          <dgm:chPref val="0"/>
          <dgm:bulletEnabled val="1"/>
        </dgm:presLayoutVars>
      </dgm:prSet>
      <dgm:spPr/>
    </dgm:pt>
  </dgm:ptLst>
  <dgm:cxnLst>
    <dgm:cxn modelId="{412FFA23-B6CD-493F-B838-0156D487B2F9}" type="presOf" srcId="{DA1C09D2-3DDD-44C2-9C12-1E1F30EFBE89}" destId="{ECDFDFE4-D531-4074-9395-01096DFFE3F6}" srcOrd="0" destOrd="0" presId="urn:microsoft.com/office/officeart/2005/8/layout/venn1"/>
    <dgm:cxn modelId="{5F1EDC35-76D6-46CB-AD11-F5B24B9206B6}" type="presOf" srcId="{91D51257-D8A8-4A08-8F9C-48AB6981D147}" destId="{9B80C8BD-7D4B-4D60-BA49-9708335C8207}" srcOrd="0" destOrd="0" presId="urn:microsoft.com/office/officeart/2005/8/layout/venn1"/>
    <dgm:cxn modelId="{0A23665C-11D2-4FA6-8911-0198D10C32B5}" type="presOf" srcId="{ECB4D5C2-770D-4552-A59F-37B88C4BB9E3}" destId="{FBB5D684-183A-4C8E-8C41-9083C8B9C8CC}" srcOrd="0" destOrd="0" presId="urn:microsoft.com/office/officeart/2005/8/layout/venn1"/>
    <dgm:cxn modelId="{8D7BCF71-3E5A-49FE-BD74-E26FA0CFF332}" srcId="{ECB4D5C2-770D-4552-A59F-37B88C4BB9E3}" destId="{DA1C09D2-3DDD-44C2-9C12-1E1F30EFBE89}" srcOrd="1" destOrd="0" parTransId="{D9F45766-1E81-42D1-878C-AC5EE840D25E}" sibTransId="{CEA7AF5A-2DD9-4223-BBB0-30F06FE7CBC9}"/>
    <dgm:cxn modelId="{11E817A1-6BE7-4EF5-B6DE-279DE894D092}" type="presOf" srcId="{91D51257-D8A8-4A08-8F9C-48AB6981D147}" destId="{6E8373C7-7CC9-4F99-921A-55E179F360AD}" srcOrd="1" destOrd="0" presId="urn:microsoft.com/office/officeart/2005/8/layout/venn1"/>
    <dgm:cxn modelId="{C6E9B8DA-F471-48EB-8C73-E63C0A14902A}" type="presOf" srcId="{DA1C09D2-3DDD-44C2-9C12-1E1F30EFBE89}" destId="{1D4A24D6-22EF-4600-8BA4-A374D1EB6F68}" srcOrd="1" destOrd="0" presId="urn:microsoft.com/office/officeart/2005/8/layout/venn1"/>
    <dgm:cxn modelId="{241BB4FC-F14E-4771-B5DD-FE4FBC1C29A1}" srcId="{ECB4D5C2-770D-4552-A59F-37B88C4BB9E3}" destId="{91D51257-D8A8-4A08-8F9C-48AB6981D147}" srcOrd="0" destOrd="0" parTransId="{B821ABE7-3B47-4B95-BACB-6C6B6B41F68A}" sibTransId="{73275B4D-16D6-4380-9E1F-1180A740D804}"/>
    <dgm:cxn modelId="{45B2FA9E-89B9-4DEE-9082-C90E47C25709}" type="presParOf" srcId="{FBB5D684-183A-4C8E-8C41-9083C8B9C8CC}" destId="{9B80C8BD-7D4B-4D60-BA49-9708335C8207}" srcOrd="0" destOrd="0" presId="urn:microsoft.com/office/officeart/2005/8/layout/venn1"/>
    <dgm:cxn modelId="{2A75B18C-9C2D-4896-8B2F-1C40C0C91B34}" type="presParOf" srcId="{FBB5D684-183A-4C8E-8C41-9083C8B9C8CC}" destId="{6E8373C7-7CC9-4F99-921A-55E179F360AD}" srcOrd="1" destOrd="0" presId="urn:microsoft.com/office/officeart/2005/8/layout/venn1"/>
    <dgm:cxn modelId="{16C8D21C-1351-474B-8442-8E2A53CE6E51}" type="presParOf" srcId="{FBB5D684-183A-4C8E-8C41-9083C8B9C8CC}" destId="{ECDFDFE4-D531-4074-9395-01096DFFE3F6}" srcOrd="2" destOrd="0" presId="urn:microsoft.com/office/officeart/2005/8/layout/venn1"/>
    <dgm:cxn modelId="{68B7CC12-8247-4291-B856-D49E757F76B9}" type="presParOf" srcId="{FBB5D684-183A-4C8E-8C41-9083C8B9C8CC}" destId="{1D4A24D6-22EF-4600-8BA4-A374D1EB6F68}"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B4D5C2-770D-4552-A59F-37B88C4BB9E3}" type="doc">
      <dgm:prSet loTypeId="urn:microsoft.com/office/officeart/2005/8/layout/venn1" loCatId="relationship" qsTypeId="urn:microsoft.com/office/officeart/2005/8/quickstyle/simple1" qsCatId="simple" csTypeId="urn:microsoft.com/office/officeart/2005/8/colors/colorful5" csCatId="colorful" phldr="1"/>
      <dgm:spPr/>
    </dgm:pt>
    <dgm:pt modelId="{FBB5D684-183A-4C8E-8C41-9083C8B9C8CC}" type="pres">
      <dgm:prSet presAssocID="{ECB4D5C2-770D-4552-A59F-37B88C4BB9E3}" presName="compositeShape" presStyleCnt="0">
        <dgm:presLayoutVars>
          <dgm:chMax val="7"/>
          <dgm:dir/>
          <dgm:resizeHandles val="exact"/>
        </dgm:presLayoutVars>
      </dgm:prSet>
      <dgm:spPr/>
    </dgm:pt>
  </dgm:ptLst>
  <dgm:cxnLst>
    <dgm:cxn modelId="{0A23665C-11D2-4FA6-8911-0198D10C32B5}" type="presOf" srcId="{ECB4D5C2-770D-4552-A59F-37B88C4BB9E3}" destId="{FBB5D684-183A-4C8E-8C41-9083C8B9C8CC}"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A2C073-AD08-439E-B5BC-E5C47352004B}" type="doc">
      <dgm:prSet loTypeId="urn:microsoft.com/office/officeart/2005/8/layout/hierarchy3" loCatId="list" qsTypeId="urn:microsoft.com/office/officeart/2005/8/quickstyle/simple1" qsCatId="simple" csTypeId="urn:microsoft.com/office/officeart/2005/8/colors/colorful3" csCatId="colorful" phldr="1"/>
      <dgm:spPr/>
      <dgm:t>
        <a:bodyPr/>
        <a:lstStyle/>
        <a:p>
          <a:endParaRPr lang="en-GB"/>
        </a:p>
      </dgm:t>
    </dgm:pt>
    <dgm:pt modelId="{11ABAC6B-B8F2-46F7-B3A2-00EBAC7A8800}">
      <dgm:prSet phldrT="[Text]" custT="1"/>
      <dgm:spPr>
        <a:solidFill>
          <a:schemeClr val="tx2">
            <a:lumMod val="20000"/>
            <a:lumOff val="80000"/>
          </a:schemeClr>
        </a:solidFill>
      </dgm:spPr>
      <dgm:t>
        <a:bodyPr/>
        <a:lstStyle/>
        <a:p>
          <a:r>
            <a:rPr lang="en-GB" sz="3600" b="0" i="0" dirty="0">
              <a:solidFill>
                <a:schemeClr val="tx2">
                  <a:lumMod val="75000"/>
                </a:schemeClr>
              </a:solidFill>
            </a:rPr>
            <a:t>Internal</a:t>
          </a:r>
        </a:p>
      </dgm:t>
    </dgm:pt>
    <dgm:pt modelId="{E4E3C33C-3F75-4787-8D09-43CC4EDCB962}" type="parTrans" cxnId="{74622800-3AD0-49EE-A655-00E84F7CD7E9}">
      <dgm:prSet/>
      <dgm:spPr/>
      <dgm:t>
        <a:bodyPr/>
        <a:lstStyle/>
        <a:p>
          <a:endParaRPr lang="en-GB" b="1"/>
        </a:p>
      </dgm:t>
    </dgm:pt>
    <dgm:pt modelId="{B373BFEB-1043-4B84-978C-C8ED60BD35E8}" type="sibTrans" cxnId="{74622800-3AD0-49EE-A655-00E84F7CD7E9}">
      <dgm:prSet/>
      <dgm:spPr/>
      <dgm:t>
        <a:bodyPr/>
        <a:lstStyle/>
        <a:p>
          <a:endParaRPr lang="en-GB" b="1"/>
        </a:p>
      </dgm:t>
    </dgm:pt>
    <dgm:pt modelId="{8E194DE4-A0DA-4FE6-B0E4-752BD8D39AFE}">
      <dgm:prSet phldrT="[Text]" custT="1"/>
      <dgm:spPr>
        <a:solidFill>
          <a:schemeClr val="tx2">
            <a:lumMod val="40000"/>
            <a:lumOff val="60000"/>
            <a:alpha val="90000"/>
          </a:schemeClr>
        </a:solidFill>
      </dgm:spPr>
      <dgm:t>
        <a:bodyPr/>
        <a:lstStyle/>
        <a:p>
          <a:pPr algn="l"/>
          <a:r>
            <a:rPr lang="en-GB" sz="2400" b="1" dirty="0">
              <a:latin typeface="+mj-lt"/>
              <a:cs typeface="Calibri" pitchFamily="34" charset="0"/>
            </a:rPr>
            <a:t>Retained Profits</a:t>
          </a:r>
        </a:p>
        <a:p>
          <a:pPr algn="l"/>
          <a:r>
            <a:rPr lang="en-GB" sz="2400" b="1" dirty="0">
              <a:latin typeface="+mj-lt"/>
              <a:cs typeface="Calibri" pitchFamily="34" charset="0"/>
            </a:rPr>
            <a:t>Sale of assets</a:t>
          </a:r>
        </a:p>
        <a:p>
          <a:pPr algn="l"/>
          <a:r>
            <a:rPr lang="en-GB" sz="2400" b="1" dirty="0">
              <a:latin typeface="+mj-lt"/>
              <a:cs typeface="Calibri" pitchFamily="34" charset="0"/>
            </a:rPr>
            <a:t>Sale and leaseback</a:t>
          </a:r>
        </a:p>
        <a:p>
          <a:pPr algn="l"/>
          <a:r>
            <a:rPr lang="en-GB" sz="2400" b="1" dirty="0">
              <a:latin typeface="+mj-lt"/>
              <a:cs typeface="Calibri" pitchFamily="34" charset="0"/>
            </a:rPr>
            <a:t>Depreciation</a:t>
          </a:r>
        </a:p>
        <a:p>
          <a:pPr algn="l"/>
          <a:endParaRPr lang="en-GB" sz="2400" b="1" dirty="0">
            <a:latin typeface="Calibri" pitchFamily="34" charset="0"/>
            <a:cs typeface="Calibri" pitchFamily="34" charset="0"/>
          </a:endParaRPr>
        </a:p>
      </dgm:t>
    </dgm:pt>
    <dgm:pt modelId="{21A6C1CC-C72A-4E10-B073-86796B2B8104}" type="parTrans" cxnId="{C29933CA-7171-4301-8E31-F4D6B555FE96}">
      <dgm:prSet/>
      <dgm:spPr>
        <a:ln>
          <a:noFill/>
        </a:ln>
      </dgm:spPr>
      <dgm:t>
        <a:bodyPr/>
        <a:lstStyle/>
        <a:p>
          <a:endParaRPr lang="en-GB" b="1"/>
        </a:p>
      </dgm:t>
    </dgm:pt>
    <dgm:pt modelId="{401D26B0-C76A-4FED-B19B-C23C03322292}" type="sibTrans" cxnId="{C29933CA-7171-4301-8E31-F4D6B555FE96}">
      <dgm:prSet/>
      <dgm:spPr/>
      <dgm:t>
        <a:bodyPr/>
        <a:lstStyle/>
        <a:p>
          <a:endParaRPr lang="en-GB" b="1"/>
        </a:p>
      </dgm:t>
    </dgm:pt>
    <dgm:pt modelId="{BE3C89AD-B9CD-42BD-BC61-3687ECE1DE40}" type="pres">
      <dgm:prSet presAssocID="{C7A2C073-AD08-439E-B5BC-E5C47352004B}" presName="diagram" presStyleCnt="0">
        <dgm:presLayoutVars>
          <dgm:chPref val="1"/>
          <dgm:dir/>
          <dgm:animOne val="branch"/>
          <dgm:animLvl val="lvl"/>
          <dgm:resizeHandles/>
        </dgm:presLayoutVars>
      </dgm:prSet>
      <dgm:spPr/>
    </dgm:pt>
    <dgm:pt modelId="{B5AFC169-6C1B-48CE-95FC-9B0EF0FCDE71}" type="pres">
      <dgm:prSet presAssocID="{11ABAC6B-B8F2-46F7-B3A2-00EBAC7A8800}" presName="root" presStyleCnt="0"/>
      <dgm:spPr/>
    </dgm:pt>
    <dgm:pt modelId="{CF383362-0A8F-4181-AA8B-66E6DB02D906}" type="pres">
      <dgm:prSet presAssocID="{11ABAC6B-B8F2-46F7-B3A2-00EBAC7A8800}" presName="rootComposite" presStyleCnt="0"/>
      <dgm:spPr/>
    </dgm:pt>
    <dgm:pt modelId="{01F22602-6A26-4F99-8DCB-2720C0966B3D}" type="pres">
      <dgm:prSet presAssocID="{11ABAC6B-B8F2-46F7-B3A2-00EBAC7A8800}" presName="rootText" presStyleLbl="node1" presStyleIdx="0" presStyleCnt="1" custScaleX="89534" custScaleY="44586" custLinFactNeighborX="5816" custLinFactNeighborY="-35593"/>
      <dgm:spPr/>
    </dgm:pt>
    <dgm:pt modelId="{D4BACF17-9BBC-49AF-880A-5A8279DA9C59}" type="pres">
      <dgm:prSet presAssocID="{11ABAC6B-B8F2-46F7-B3A2-00EBAC7A8800}" presName="rootConnector" presStyleLbl="node1" presStyleIdx="0" presStyleCnt="1"/>
      <dgm:spPr/>
    </dgm:pt>
    <dgm:pt modelId="{81B52CA6-477E-43AB-BFA9-130DD64FA8E6}" type="pres">
      <dgm:prSet presAssocID="{11ABAC6B-B8F2-46F7-B3A2-00EBAC7A8800}" presName="childShape" presStyleCnt="0"/>
      <dgm:spPr/>
    </dgm:pt>
    <dgm:pt modelId="{315C00EB-9B49-46A1-9463-E9C7C3A2E52D}" type="pres">
      <dgm:prSet presAssocID="{21A6C1CC-C72A-4E10-B073-86796B2B8104}" presName="Name13" presStyleLbl="parChTrans1D2" presStyleIdx="0" presStyleCnt="1"/>
      <dgm:spPr/>
    </dgm:pt>
    <dgm:pt modelId="{B44CBECA-BC50-41EF-9F12-BCCAD5E7A6EC}" type="pres">
      <dgm:prSet presAssocID="{8E194DE4-A0DA-4FE6-B0E4-752BD8D39AFE}" presName="childText" presStyleLbl="bgAcc1" presStyleIdx="0" presStyleCnt="1" custScaleX="112135" custScaleY="145343" custLinFactNeighborX="-14293" custLinFactNeighborY="-22892">
        <dgm:presLayoutVars>
          <dgm:bulletEnabled val="1"/>
        </dgm:presLayoutVars>
      </dgm:prSet>
      <dgm:spPr/>
    </dgm:pt>
  </dgm:ptLst>
  <dgm:cxnLst>
    <dgm:cxn modelId="{74622800-3AD0-49EE-A655-00E84F7CD7E9}" srcId="{C7A2C073-AD08-439E-B5BC-E5C47352004B}" destId="{11ABAC6B-B8F2-46F7-B3A2-00EBAC7A8800}" srcOrd="0" destOrd="0" parTransId="{E4E3C33C-3F75-4787-8D09-43CC4EDCB962}" sibTransId="{B373BFEB-1043-4B84-978C-C8ED60BD35E8}"/>
    <dgm:cxn modelId="{5F47F46E-8ACE-490B-880A-0976561192E9}" type="presOf" srcId="{21A6C1CC-C72A-4E10-B073-86796B2B8104}" destId="{315C00EB-9B49-46A1-9463-E9C7C3A2E52D}" srcOrd="0" destOrd="0" presId="urn:microsoft.com/office/officeart/2005/8/layout/hierarchy3"/>
    <dgm:cxn modelId="{D2CA2258-C635-4771-90CA-C3EDF0F37635}" type="presOf" srcId="{8E194DE4-A0DA-4FE6-B0E4-752BD8D39AFE}" destId="{B44CBECA-BC50-41EF-9F12-BCCAD5E7A6EC}" srcOrd="0" destOrd="0" presId="urn:microsoft.com/office/officeart/2005/8/layout/hierarchy3"/>
    <dgm:cxn modelId="{D0AE6C90-6908-498D-90FB-EC578DB5AB88}" type="presOf" srcId="{11ABAC6B-B8F2-46F7-B3A2-00EBAC7A8800}" destId="{D4BACF17-9BBC-49AF-880A-5A8279DA9C59}" srcOrd="1" destOrd="0" presId="urn:microsoft.com/office/officeart/2005/8/layout/hierarchy3"/>
    <dgm:cxn modelId="{4F3EF19E-68A8-4B74-8D42-F0C2CBCAA906}" type="presOf" srcId="{11ABAC6B-B8F2-46F7-B3A2-00EBAC7A8800}" destId="{01F22602-6A26-4F99-8DCB-2720C0966B3D}" srcOrd="0" destOrd="0" presId="urn:microsoft.com/office/officeart/2005/8/layout/hierarchy3"/>
    <dgm:cxn modelId="{825CFCAE-539C-4224-95EA-458CF2EC6048}" type="presOf" srcId="{C7A2C073-AD08-439E-B5BC-E5C47352004B}" destId="{BE3C89AD-B9CD-42BD-BC61-3687ECE1DE40}" srcOrd="0" destOrd="0" presId="urn:microsoft.com/office/officeart/2005/8/layout/hierarchy3"/>
    <dgm:cxn modelId="{C29933CA-7171-4301-8E31-F4D6B555FE96}" srcId="{11ABAC6B-B8F2-46F7-B3A2-00EBAC7A8800}" destId="{8E194DE4-A0DA-4FE6-B0E4-752BD8D39AFE}" srcOrd="0" destOrd="0" parTransId="{21A6C1CC-C72A-4E10-B073-86796B2B8104}" sibTransId="{401D26B0-C76A-4FED-B19B-C23C03322292}"/>
    <dgm:cxn modelId="{6B818132-BC19-437B-A04F-84ECBA1C1F3B}" type="presParOf" srcId="{BE3C89AD-B9CD-42BD-BC61-3687ECE1DE40}" destId="{B5AFC169-6C1B-48CE-95FC-9B0EF0FCDE71}" srcOrd="0" destOrd="0" presId="urn:microsoft.com/office/officeart/2005/8/layout/hierarchy3"/>
    <dgm:cxn modelId="{230E23F7-67BD-4829-B270-17A473F7AE36}" type="presParOf" srcId="{B5AFC169-6C1B-48CE-95FC-9B0EF0FCDE71}" destId="{CF383362-0A8F-4181-AA8B-66E6DB02D906}" srcOrd="0" destOrd="0" presId="urn:microsoft.com/office/officeart/2005/8/layout/hierarchy3"/>
    <dgm:cxn modelId="{0C8AF628-E844-4817-9F26-4D39FFEC2CA2}" type="presParOf" srcId="{CF383362-0A8F-4181-AA8B-66E6DB02D906}" destId="{01F22602-6A26-4F99-8DCB-2720C0966B3D}" srcOrd="0" destOrd="0" presId="urn:microsoft.com/office/officeart/2005/8/layout/hierarchy3"/>
    <dgm:cxn modelId="{DCA8E6F0-3463-4A37-86B0-AD70ED2D2EE5}" type="presParOf" srcId="{CF383362-0A8F-4181-AA8B-66E6DB02D906}" destId="{D4BACF17-9BBC-49AF-880A-5A8279DA9C59}" srcOrd="1" destOrd="0" presId="urn:microsoft.com/office/officeart/2005/8/layout/hierarchy3"/>
    <dgm:cxn modelId="{951BD101-A03A-42B3-8E7F-6F6F7D43DDAC}" type="presParOf" srcId="{B5AFC169-6C1B-48CE-95FC-9B0EF0FCDE71}" destId="{81B52CA6-477E-43AB-BFA9-130DD64FA8E6}" srcOrd="1" destOrd="0" presId="urn:microsoft.com/office/officeart/2005/8/layout/hierarchy3"/>
    <dgm:cxn modelId="{B431E28E-3F33-4A62-969A-499F62C0665A}" type="presParOf" srcId="{81B52CA6-477E-43AB-BFA9-130DD64FA8E6}" destId="{315C00EB-9B49-46A1-9463-E9C7C3A2E52D}" srcOrd="0" destOrd="0" presId="urn:microsoft.com/office/officeart/2005/8/layout/hierarchy3"/>
    <dgm:cxn modelId="{498CC9CF-F98B-40A1-A975-10AF192E7D8D}" type="presParOf" srcId="{81B52CA6-477E-43AB-BFA9-130DD64FA8E6}" destId="{B44CBECA-BC50-41EF-9F12-BCCAD5E7A6EC}"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AC2C68-1448-4AF2-8BED-C5C9BE1D60A6}" type="doc">
      <dgm:prSet loTypeId="urn:microsoft.com/office/officeart/2005/8/layout/hierarchy3" loCatId="list" qsTypeId="urn:microsoft.com/office/officeart/2005/8/quickstyle/simple1" qsCatId="simple" csTypeId="urn:microsoft.com/office/officeart/2005/8/colors/colorful4" csCatId="colorful" phldr="1"/>
      <dgm:spPr/>
      <dgm:t>
        <a:bodyPr/>
        <a:lstStyle/>
        <a:p>
          <a:endParaRPr lang="en-GB"/>
        </a:p>
      </dgm:t>
    </dgm:pt>
    <dgm:pt modelId="{45E34C4E-0939-4E9B-8D50-6F4DB655BA03}">
      <dgm:prSet phldrT="[Text]" custT="1"/>
      <dgm:spPr>
        <a:solidFill>
          <a:schemeClr val="tx2">
            <a:lumMod val="20000"/>
            <a:lumOff val="80000"/>
          </a:schemeClr>
        </a:solidFill>
      </dgm:spPr>
      <dgm:t>
        <a:bodyPr/>
        <a:lstStyle/>
        <a:p>
          <a:r>
            <a:rPr lang="en-GB" sz="3600" b="0" dirty="0">
              <a:solidFill>
                <a:schemeClr val="tx2">
                  <a:lumMod val="75000"/>
                </a:schemeClr>
              </a:solidFill>
              <a:latin typeface="Calibri" pitchFamily="34" charset="0"/>
              <a:cs typeface="Calibri" pitchFamily="34" charset="0"/>
            </a:rPr>
            <a:t>External</a:t>
          </a:r>
        </a:p>
      </dgm:t>
    </dgm:pt>
    <dgm:pt modelId="{32347580-93DA-4172-9FB0-7315DCF9A8CC}" type="parTrans" cxnId="{017A30B6-A042-47A8-95ED-415338248452}">
      <dgm:prSet/>
      <dgm:spPr/>
      <dgm:t>
        <a:bodyPr/>
        <a:lstStyle/>
        <a:p>
          <a:endParaRPr lang="en-GB" b="0">
            <a:solidFill>
              <a:schemeClr val="tx1"/>
            </a:solidFill>
          </a:endParaRPr>
        </a:p>
      </dgm:t>
    </dgm:pt>
    <dgm:pt modelId="{6C82278A-AD87-440A-B402-92EBFD87CD25}" type="sibTrans" cxnId="{017A30B6-A042-47A8-95ED-415338248452}">
      <dgm:prSet/>
      <dgm:spPr/>
      <dgm:t>
        <a:bodyPr/>
        <a:lstStyle/>
        <a:p>
          <a:endParaRPr lang="en-GB" b="0">
            <a:solidFill>
              <a:schemeClr val="tx1"/>
            </a:solidFill>
          </a:endParaRPr>
        </a:p>
      </dgm:t>
    </dgm:pt>
    <dgm:pt modelId="{58D1D245-E6A8-49EF-A09D-A4D5D33CEFCD}">
      <dgm:prSet phldrT="[Text]" custT="1"/>
      <dgm:spPr>
        <a:solidFill>
          <a:schemeClr val="tx2">
            <a:lumMod val="40000"/>
            <a:lumOff val="60000"/>
            <a:alpha val="90000"/>
          </a:schemeClr>
        </a:solidFill>
      </dgm:spPr>
      <dgm:t>
        <a:bodyPr/>
        <a:lstStyle/>
        <a:p>
          <a:r>
            <a:rPr lang="en-GB" sz="2400" b="1" dirty="0">
              <a:latin typeface="+mj-lt"/>
              <a:cs typeface="Calibri" pitchFamily="34" charset="0"/>
            </a:rPr>
            <a:t>Bank Overdraft</a:t>
          </a:r>
        </a:p>
        <a:p>
          <a:r>
            <a:rPr lang="en-GB" sz="2400" b="1" dirty="0">
              <a:latin typeface="+mj-lt"/>
              <a:cs typeface="Calibri" pitchFamily="34" charset="0"/>
            </a:rPr>
            <a:t>Loans</a:t>
          </a:r>
        </a:p>
        <a:p>
          <a:r>
            <a:rPr lang="en-GB" sz="2400" b="1" dirty="0">
              <a:latin typeface="+mj-lt"/>
              <a:cs typeface="Calibri" pitchFamily="34" charset="0"/>
            </a:rPr>
            <a:t>Bonds</a:t>
          </a:r>
        </a:p>
        <a:p>
          <a:r>
            <a:rPr lang="en-GB" sz="2400" b="1" dirty="0">
              <a:latin typeface="+mj-lt"/>
              <a:cs typeface="Calibri" pitchFamily="34" charset="0"/>
            </a:rPr>
            <a:t>Debentures</a:t>
          </a:r>
        </a:p>
        <a:p>
          <a:r>
            <a:rPr lang="en-GB" sz="2400" b="1" dirty="0">
              <a:latin typeface="+mj-lt"/>
              <a:cs typeface="Calibri" pitchFamily="34" charset="0"/>
            </a:rPr>
            <a:t>Ordinary shares</a:t>
          </a:r>
        </a:p>
        <a:p>
          <a:r>
            <a:rPr lang="en-GB" sz="2400" b="1" dirty="0">
              <a:latin typeface="+mj-lt"/>
              <a:cs typeface="Calibri" pitchFamily="34" charset="0"/>
            </a:rPr>
            <a:t>Preference shares</a:t>
          </a:r>
        </a:p>
        <a:p>
          <a:r>
            <a:rPr lang="en-GB" sz="2400" b="1" dirty="0">
              <a:latin typeface="+mj-lt"/>
              <a:cs typeface="Calibri" pitchFamily="34" charset="0"/>
            </a:rPr>
            <a:t>Venture Capital</a:t>
          </a:r>
        </a:p>
        <a:p>
          <a:r>
            <a:rPr lang="en-GB" sz="2400" b="1" dirty="0">
              <a:latin typeface="+mj-lt"/>
              <a:cs typeface="Calibri" pitchFamily="34" charset="0"/>
            </a:rPr>
            <a:t>Factoring</a:t>
          </a:r>
        </a:p>
        <a:p>
          <a:r>
            <a:rPr lang="en-GB" sz="2400" b="1" dirty="0">
              <a:latin typeface="+mj-lt"/>
              <a:cs typeface="Calibri" pitchFamily="34" charset="0"/>
            </a:rPr>
            <a:t>Warrants</a:t>
          </a:r>
        </a:p>
        <a:p>
          <a:r>
            <a:rPr lang="en-GB" sz="2400" b="1" dirty="0">
              <a:latin typeface="+mj-lt"/>
              <a:cs typeface="Calibri" pitchFamily="34" charset="0"/>
            </a:rPr>
            <a:t>Informal</a:t>
          </a:r>
        </a:p>
        <a:p>
          <a:endParaRPr lang="en-GB" sz="2400" b="1" dirty="0">
            <a:latin typeface="+mj-lt"/>
            <a:cs typeface="Calibri" pitchFamily="34" charset="0"/>
          </a:endParaRPr>
        </a:p>
        <a:p>
          <a:endParaRPr lang="en-GB" sz="2400" b="1" dirty="0">
            <a:latin typeface="Calibri" pitchFamily="34" charset="0"/>
            <a:cs typeface="Calibri" pitchFamily="34" charset="0"/>
          </a:endParaRPr>
        </a:p>
      </dgm:t>
    </dgm:pt>
    <dgm:pt modelId="{D8C198A1-A1DE-434D-A6C7-6DC30BF4BCCB}" type="parTrans" cxnId="{BBCBDC0E-C04A-45F7-AFCE-CD14811BBD0B}">
      <dgm:prSet/>
      <dgm:spPr>
        <a:ln>
          <a:noFill/>
        </a:ln>
      </dgm:spPr>
      <dgm:t>
        <a:bodyPr/>
        <a:lstStyle/>
        <a:p>
          <a:endParaRPr lang="en-GB" b="0">
            <a:solidFill>
              <a:schemeClr val="tx1"/>
            </a:solidFill>
          </a:endParaRPr>
        </a:p>
      </dgm:t>
    </dgm:pt>
    <dgm:pt modelId="{D97CED53-4951-4C9B-84A1-807FB32EDD0B}" type="sibTrans" cxnId="{BBCBDC0E-C04A-45F7-AFCE-CD14811BBD0B}">
      <dgm:prSet/>
      <dgm:spPr/>
      <dgm:t>
        <a:bodyPr/>
        <a:lstStyle/>
        <a:p>
          <a:endParaRPr lang="en-GB" b="0">
            <a:solidFill>
              <a:schemeClr val="tx1"/>
            </a:solidFill>
          </a:endParaRPr>
        </a:p>
      </dgm:t>
    </dgm:pt>
    <dgm:pt modelId="{53186BEB-E416-47E1-A50B-BC4B21D2B806}">
      <dgm:prSet phldrT="[Text]" custT="1"/>
      <dgm:spPr>
        <a:solidFill>
          <a:schemeClr val="tx2">
            <a:lumMod val="40000"/>
            <a:lumOff val="60000"/>
            <a:alpha val="90000"/>
          </a:schemeClr>
        </a:solidFill>
      </dgm:spPr>
      <dgm:t>
        <a:bodyPr/>
        <a:lstStyle/>
        <a:p>
          <a:endParaRPr lang="en-GB" sz="2400" b="1" dirty="0">
            <a:latin typeface="Calibri" pitchFamily="34" charset="0"/>
            <a:cs typeface="Calibri" pitchFamily="34" charset="0"/>
          </a:endParaRPr>
        </a:p>
      </dgm:t>
    </dgm:pt>
    <dgm:pt modelId="{278C5BC1-9C66-407C-B000-AEDC1F289078}" type="parTrans" cxnId="{93A14607-54FE-426E-92B0-22012A7947CB}">
      <dgm:prSet/>
      <dgm:spPr/>
      <dgm:t>
        <a:bodyPr/>
        <a:lstStyle/>
        <a:p>
          <a:endParaRPr lang="en-GB"/>
        </a:p>
      </dgm:t>
    </dgm:pt>
    <dgm:pt modelId="{EBD2066B-C4D6-45A4-8918-B51F1B303A2D}" type="sibTrans" cxnId="{93A14607-54FE-426E-92B0-22012A7947CB}">
      <dgm:prSet/>
      <dgm:spPr/>
      <dgm:t>
        <a:bodyPr/>
        <a:lstStyle/>
        <a:p>
          <a:endParaRPr lang="en-GB"/>
        </a:p>
      </dgm:t>
    </dgm:pt>
    <dgm:pt modelId="{E822E7E8-C98F-4DD4-A071-633C9FEEB171}" type="pres">
      <dgm:prSet presAssocID="{EAAC2C68-1448-4AF2-8BED-C5C9BE1D60A6}" presName="diagram" presStyleCnt="0">
        <dgm:presLayoutVars>
          <dgm:chPref val="1"/>
          <dgm:dir/>
          <dgm:animOne val="branch"/>
          <dgm:animLvl val="lvl"/>
          <dgm:resizeHandles/>
        </dgm:presLayoutVars>
      </dgm:prSet>
      <dgm:spPr/>
    </dgm:pt>
    <dgm:pt modelId="{6D19CDA1-0FEE-40BF-88C3-7C91F469C0C0}" type="pres">
      <dgm:prSet presAssocID="{45E34C4E-0939-4E9B-8D50-6F4DB655BA03}" presName="root" presStyleCnt="0"/>
      <dgm:spPr/>
    </dgm:pt>
    <dgm:pt modelId="{C58440BF-A0C2-49A2-A6DB-373685CCA61A}" type="pres">
      <dgm:prSet presAssocID="{45E34C4E-0939-4E9B-8D50-6F4DB655BA03}" presName="rootComposite" presStyleCnt="0"/>
      <dgm:spPr/>
    </dgm:pt>
    <dgm:pt modelId="{8350C771-640A-4256-AFAA-06D2883D7339}" type="pres">
      <dgm:prSet presAssocID="{45E34C4E-0939-4E9B-8D50-6F4DB655BA03}" presName="rootText" presStyleLbl="node1" presStyleIdx="0" presStyleCnt="1" custScaleX="130143" custScaleY="60476" custLinFactNeighborX="17952" custLinFactNeighborY="-43543"/>
      <dgm:spPr/>
    </dgm:pt>
    <dgm:pt modelId="{781FE004-DF92-4648-A5F6-AF22A7B7884F}" type="pres">
      <dgm:prSet presAssocID="{45E34C4E-0939-4E9B-8D50-6F4DB655BA03}" presName="rootConnector" presStyleLbl="node1" presStyleIdx="0" presStyleCnt="1"/>
      <dgm:spPr/>
    </dgm:pt>
    <dgm:pt modelId="{7386E6F4-44C9-4F2C-961E-3875294B367A}" type="pres">
      <dgm:prSet presAssocID="{45E34C4E-0939-4E9B-8D50-6F4DB655BA03}" presName="childShape" presStyleCnt="0"/>
      <dgm:spPr/>
    </dgm:pt>
    <dgm:pt modelId="{79AB5805-E299-4FD0-B2A8-7B276DD9C9D1}" type="pres">
      <dgm:prSet presAssocID="{D8C198A1-A1DE-434D-A6C7-6DC30BF4BCCB}" presName="Name13" presStyleLbl="parChTrans1D2" presStyleIdx="0" presStyleCnt="1"/>
      <dgm:spPr/>
    </dgm:pt>
    <dgm:pt modelId="{588ED757-4938-4702-976B-91292B680883}" type="pres">
      <dgm:prSet presAssocID="{58D1D245-E6A8-49EF-A09D-A4D5D33CEFCD}" presName="childText" presStyleLbl="bgAcc1" presStyleIdx="0" presStyleCnt="1" custScaleX="162814" custScaleY="345287" custLinFactNeighborX="-9958" custLinFactNeighborY="-7787">
        <dgm:presLayoutVars>
          <dgm:bulletEnabled val="1"/>
        </dgm:presLayoutVars>
      </dgm:prSet>
      <dgm:spPr/>
    </dgm:pt>
  </dgm:ptLst>
  <dgm:cxnLst>
    <dgm:cxn modelId="{C5033E06-3861-4390-B19D-D7D705380F7D}" type="presOf" srcId="{45E34C4E-0939-4E9B-8D50-6F4DB655BA03}" destId="{781FE004-DF92-4648-A5F6-AF22A7B7884F}" srcOrd="1" destOrd="0" presId="urn:microsoft.com/office/officeart/2005/8/layout/hierarchy3"/>
    <dgm:cxn modelId="{93A14607-54FE-426E-92B0-22012A7947CB}" srcId="{58D1D245-E6A8-49EF-A09D-A4D5D33CEFCD}" destId="{53186BEB-E416-47E1-A50B-BC4B21D2B806}" srcOrd="0" destOrd="0" parTransId="{278C5BC1-9C66-407C-B000-AEDC1F289078}" sibTransId="{EBD2066B-C4D6-45A4-8918-B51F1B303A2D}"/>
    <dgm:cxn modelId="{BBCBDC0E-C04A-45F7-AFCE-CD14811BBD0B}" srcId="{45E34C4E-0939-4E9B-8D50-6F4DB655BA03}" destId="{58D1D245-E6A8-49EF-A09D-A4D5D33CEFCD}" srcOrd="0" destOrd="0" parTransId="{D8C198A1-A1DE-434D-A6C7-6DC30BF4BCCB}" sibTransId="{D97CED53-4951-4C9B-84A1-807FB32EDD0B}"/>
    <dgm:cxn modelId="{298FE394-8C6D-4CA0-BF03-614348036AE3}" type="presOf" srcId="{58D1D245-E6A8-49EF-A09D-A4D5D33CEFCD}" destId="{588ED757-4938-4702-976B-91292B680883}" srcOrd="0" destOrd="0" presId="urn:microsoft.com/office/officeart/2005/8/layout/hierarchy3"/>
    <dgm:cxn modelId="{017A30B6-A042-47A8-95ED-415338248452}" srcId="{EAAC2C68-1448-4AF2-8BED-C5C9BE1D60A6}" destId="{45E34C4E-0939-4E9B-8D50-6F4DB655BA03}" srcOrd="0" destOrd="0" parTransId="{32347580-93DA-4172-9FB0-7315DCF9A8CC}" sibTransId="{6C82278A-AD87-440A-B402-92EBFD87CD25}"/>
    <dgm:cxn modelId="{DCD25ED5-EEF8-4B8F-8E27-9FF954DA4A44}" type="presOf" srcId="{EAAC2C68-1448-4AF2-8BED-C5C9BE1D60A6}" destId="{E822E7E8-C98F-4DD4-A071-633C9FEEB171}" srcOrd="0" destOrd="0" presId="urn:microsoft.com/office/officeart/2005/8/layout/hierarchy3"/>
    <dgm:cxn modelId="{8D46A6DF-C43C-4C73-BEA9-237EA65AF2B9}" type="presOf" srcId="{53186BEB-E416-47E1-A50B-BC4B21D2B806}" destId="{588ED757-4938-4702-976B-91292B680883}" srcOrd="0" destOrd="1" presId="urn:microsoft.com/office/officeart/2005/8/layout/hierarchy3"/>
    <dgm:cxn modelId="{3E947BE1-FCF3-40B3-8013-5954A05CCA07}" type="presOf" srcId="{D8C198A1-A1DE-434D-A6C7-6DC30BF4BCCB}" destId="{79AB5805-E299-4FD0-B2A8-7B276DD9C9D1}" srcOrd="0" destOrd="0" presId="urn:microsoft.com/office/officeart/2005/8/layout/hierarchy3"/>
    <dgm:cxn modelId="{65E84CFE-809F-48FE-920A-DA9DEB484E7B}" type="presOf" srcId="{45E34C4E-0939-4E9B-8D50-6F4DB655BA03}" destId="{8350C771-640A-4256-AFAA-06D2883D7339}" srcOrd="0" destOrd="0" presId="urn:microsoft.com/office/officeart/2005/8/layout/hierarchy3"/>
    <dgm:cxn modelId="{6DD2A22B-2ECA-4102-86B0-02F0C62028EA}" type="presParOf" srcId="{E822E7E8-C98F-4DD4-A071-633C9FEEB171}" destId="{6D19CDA1-0FEE-40BF-88C3-7C91F469C0C0}" srcOrd="0" destOrd="0" presId="urn:microsoft.com/office/officeart/2005/8/layout/hierarchy3"/>
    <dgm:cxn modelId="{3A3DE0C2-4641-401F-8018-E2436B4864E6}" type="presParOf" srcId="{6D19CDA1-0FEE-40BF-88C3-7C91F469C0C0}" destId="{C58440BF-A0C2-49A2-A6DB-373685CCA61A}" srcOrd="0" destOrd="0" presId="urn:microsoft.com/office/officeart/2005/8/layout/hierarchy3"/>
    <dgm:cxn modelId="{50C99240-40F1-4CC2-BC26-64FF6150C7F6}" type="presParOf" srcId="{C58440BF-A0C2-49A2-A6DB-373685CCA61A}" destId="{8350C771-640A-4256-AFAA-06D2883D7339}" srcOrd="0" destOrd="0" presId="urn:microsoft.com/office/officeart/2005/8/layout/hierarchy3"/>
    <dgm:cxn modelId="{598BA41F-33F4-4F59-A5FF-9F9E96A5C934}" type="presParOf" srcId="{C58440BF-A0C2-49A2-A6DB-373685CCA61A}" destId="{781FE004-DF92-4648-A5F6-AF22A7B7884F}" srcOrd="1" destOrd="0" presId="urn:microsoft.com/office/officeart/2005/8/layout/hierarchy3"/>
    <dgm:cxn modelId="{F0A08FD1-1BBD-416D-96E5-218868F00532}" type="presParOf" srcId="{6D19CDA1-0FEE-40BF-88C3-7C91F469C0C0}" destId="{7386E6F4-44C9-4F2C-961E-3875294B367A}" srcOrd="1" destOrd="0" presId="urn:microsoft.com/office/officeart/2005/8/layout/hierarchy3"/>
    <dgm:cxn modelId="{62DD967F-6783-4266-9D83-1DE4CC2676D4}" type="presParOf" srcId="{7386E6F4-44C9-4F2C-961E-3875294B367A}" destId="{79AB5805-E299-4FD0-B2A8-7B276DD9C9D1}" srcOrd="0" destOrd="0" presId="urn:microsoft.com/office/officeart/2005/8/layout/hierarchy3"/>
    <dgm:cxn modelId="{2BEC21C7-5918-4581-8F36-799B3C2837DA}" type="presParOf" srcId="{7386E6F4-44C9-4F2C-961E-3875294B367A}" destId="{588ED757-4938-4702-976B-91292B680883}" srcOrd="1"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D4F888-F288-40A1-B0AF-40A40FE3FA9B}">
      <dsp:nvSpPr>
        <dsp:cNvPr id="0" name=""/>
        <dsp:cNvSpPr/>
      </dsp:nvSpPr>
      <dsp:spPr>
        <a:xfrm>
          <a:off x="0" y="399639"/>
          <a:ext cx="6346825" cy="6804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FCD3A-B57B-406B-89AA-5CFC59756079}">
      <dsp:nvSpPr>
        <dsp:cNvPr id="0" name=""/>
        <dsp:cNvSpPr/>
      </dsp:nvSpPr>
      <dsp:spPr>
        <a:xfrm>
          <a:off x="293093" y="0"/>
          <a:ext cx="4442777" cy="7970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926" tIns="0" rIns="167926" bIns="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mj-lt"/>
              <a:cs typeface="Calibri" pitchFamily="34" charset="0"/>
            </a:rPr>
            <a:t>Business set-up</a:t>
          </a:r>
        </a:p>
      </dsp:txBody>
      <dsp:txXfrm>
        <a:off x="332001" y="38908"/>
        <a:ext cx="4364961" cy="719224"/>
      </dsp:txXfrm>
    </dsp:sp>
    <dsp:sp modelId="{8D8271DE-4FE6-4F69-879B-B68D0DBA47BA}">
      <dsp:nvSpPr>
        <dsp:cNvPr id="0" name=""/>
        <dsp:cNvSpPr/>
      </dsp:nvSpPr>
      <dsp:spPr>
        <a:xfrm>
          <a:off x="0" y="1624359"/>
          <a:ext cx="6346825" cy="6804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3E14DBDE-1C59-4781-9C80-A74B59E6A4D0}">
      <dsp:nvSpPr>
        <dsp:cNvPr id="0" name=""/>
        <dsp:cNvSpPr/>
      </dsp:nvSpPr>
      <dsp:spPr>
        <a:xfrm>
          <a:off x="317341" y="1225839"/>
          <a:ext cx="4442777" cy="79704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926" tIns="0" rIns="167926" bIns="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mj-lt"/>
              <a:cs typeface="Calibri" pitchFamily="34" charset="0"/>
            </a:rPr>
            <a:t>Day-to-day trading [working capital management]</a:t>
          </a:r>
        </a:p>
      </dsp:txBody>
      <dsp:txXfrm>
        <a:off x="356249" y="1264747"/>
        <a:ext cx="4364961" cy="719224"/>
      </dsp:txXfrm>
    </dsp:sp>
    <dsp:sp modelId="{55C9AE6C-6BD3-419A-984E-CDB5EA9D611E}">
      <dsp:nvSpPr>
        <dsp:cNvPr id="0" name=""/>
        <dsp:cNvSpPr/>
      </dsp:nvSpPr>
      <dsp:spPr>
        <a:xfrm>
          <a:off x="0" y="2849080"/>
          <a:ext cx="6346825" cy="6804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AF54796D-12C4-4A64-AB8B-2F043F7837D1}">
      <dsp:nvSpPr>
        <dsp:cNvPr id="0" name=""/>
        <dsp:cNvSpPr/>
      </dsp:nvSpPr>
      <dsp:spPr>
        <a:xfrm>
          <a:off x="317341" y="2450560"/>
          <a:ext cx="4442777" cy="79704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926" tIns="0" rIns="167926" bIns="0" numCol="1" spcCol="1270" anchor="ctr" anchorCtr="0">
          <a:noAutofit/>
        </a:bodyPr>
        <a:lstStyle/>
        <a:p>
          <a:pPr marL="0" lvl="0" indent="0" algn="ctr" defTabSz="1200150">
            <a:lnSpc>
              <a:spcPct val="90000"/>
            </a:lnSpc>
            <a:spcBef>
              <a:spcPct val="0"/>
            </a:spcBef>
            <a:spcAft>
              <a:spcPct val="35000"/>
            </a:spcAft>
            <a:buNone/>
          </a:pPr>
          <a:r>
            <a:rPr lang="en-GB" sz="2700" kern="1200" dirty="0">
              <a:latin typeface="+mj-lt"/>
              <a:cs typeface="Calibri" pitchFamily="34" charset="0"/>
            </a:rPr>
            <a:t>Business growth</a:t>
          </a:r>
        </a:p>
      </dsp:txBody>
      <dsp:txXfrm>
        <a:off x="356249" y="2489468"/>
        <a:ext cx="4364961" cy="719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80C8BD-7D4B-4D60-BA49-9708335C8207}">
      <dsp:nvSpPr>
        <dsp:cNvPr id="0" name=""/>
        <dsp:cNvSpPr/>
      </dsp:nvSpPr>
      <dsp:spPr>
        <a:xfrm>
          <a:off x="0" y="18405"/>
          <a:ext cx="3364874" cy="3364874"/>
        </a:xfrm>
        <a:prstGeom prst="ellipse">
          <a:avLst/>
        </a:prstGeom>
        <a:solidFill>
          <a:schemeClr val="tx2">
            <a:lumMod val="75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400300">
            <a:lnSpc>
              <a:spcPct val="90000"/>
            </a:lnSpc>
            <a:spcBef>
              <a:spcPct val="0"/>
            </a:spcBef>
            <a:spcAft>
              <a:spcPct val="35000"/>
            </a:spcAft>
            <a:buNone/>
          </a:pPr>
          <a:r>
            <a:rPr lang="en-GB" sz="5400" kern="1200" dirty="0"/>
            <a:t>Debt </a:t>
          </a:r>
        </a:p>
      </dsp:txBody>
      <dsp:txXfrm>
        <a:off x="469869" y="415196"/>
        <a:ext cx="1940108" cy="2571292"/>
      </dsp:txXfrm>
    </dsp:sp>
    <dsp:sp modelId="{ECDFDFE4-D531-4074-9395-01096DFFE3F6}">
      <dsp:nvSpPr>
        <dsp:cNvPr id="0" name=""/>
        <dsp:cNvSpPr/>
      </dsp:nvSpPr>
      <dsp:spPr>
        <a:xfrm>
          <a:off x="2730530" y="9202"/>
          <a:ext cx="3364874" cy="3364874"/>
        </a:xfrm>
        <a:prstGeom prst="ellipse">
          <a:avLst/>
        </a:prstGeom>
        <a:solidFill>
          <a:schemeClr val="tx2">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400300">
            <a:lnSpc>
              <a:spcPct val="90000"/>
            </a:lnSpc>
            <a:spcBef>
              <a:spcPct val="0"/>
            </a:spcBef>
            <a:spcAft>
              <a:spcPct val="35000"/>
            </a:spcAft>
            <a:buNone/>
          </a:pPr>
          <a:r>
            <a:rPr lang="en-GB" sz="5400" kern="1200" dirty="0"/>
            <a:t>Equity</a:t>
          </a:r>
        </a:p>
      </dsp:txBody>
      <dsp:txXfrm>
        <a:off x="3685427" y="405993"/>
        <a:ext cx="1940108" cy="25712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F22602-6A26-4F99-8DCB-2720C0966B3D}">
      <dsp:nvSpPr>
        <dsp:cNvPr id="0" name=""/>
        <dsp:cNvSpPr/>
      </dsp:nvSpPr>
      <dsp:spPr>
        <a:xfrm>
          <a:off x="211698" y="0"/>
          <a:ext cx="3241879" cy="807192"/>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GB" sz="3600" b="0" i="0" kern="1200" dirty="0">
              <a:solidFill>
                <a:schemeClr val="tx2">
                  <a:lumMod val="75000"/>
                </a:schemeClr>
              </a:solidFill>
            </a:rPr>
            <a:t>Internal</a:t>
          </a:r>
        </a:p>
      </dsp:txBody>
      <dsp:txXfrm>
        <a:off x="235340" y="23642"/>
        <a:ext cx="3194595" cy="759908"/>
      </dsp:txXfrm>
    </dsp:sp>
    <dsp:sp modelId="{315C00EB-9B49-46A1-9463-E9C7C3A2E52D}">
      <dsp:nvSpPr>
        <dsp:cNvPr id="0" name=""/>
        <dsp:cNvSpPr/>
      </dsp:nvSpPr>
      <dsp:spPr>
        <a:xfrm>
          <a:off x="235465" y="807192"/>
          <a:ext cx="300420" cy="1804608"/>
        </a:xfrm>
        <a:custGeom>
          <a:avLst/>
          <a:gdLst/>
          <a:ahLst/>
          <a:cxnLst/>
          <a:rect l="0" t="0" r="0" b="0"/>
          <a:pathLst>
            <a:path>
              <a:moveTo>
                <a:pt x="300420" y="0"/>
              </a:moveTo>
              <a:lnTo>
                <a:pt x="0" y="1804608"/>
              </a:lnTo>
            </a:path>
          </a:pathLst>
        </a:custGeom>
        <a:noFill/>
        <a:ln w="25400" cap="flat" cmpd="sng" algn="ctr">
          <a:noFill/>
          <a:prstDash val="solid"/>
        </a:ln>
        <a:effectLst/>
      </dsp:spPr>
      <dsp:style>
        <a:lnRef idx="2">
          <a:scrgbClr r="0" g="0" b="0"/>
        </a:lnRef>
        <a:fillRef idx="0">
          <a:scrgbClr r="0" g="0" b="0"/>
        </a:fillRef>
        <a:effectRef idx="0">
          <a:scrgbClr r="0" g="0" b="0"/>
        </a:effectRef>
        <a:fontRef idx="minor"/>
      </dsp:style>
    </dsp:sp>
    <dsp:sp modelId="{B44CBECA-BC50-41EF-9F12-BCCAD5E7A6EC}">
      <dsp:nvSpPr>
        <dsp:cNvPr id="0" name=""/>
        <dsp:cNvSpPr/>
      </dsp:nvSpPr>
      <dsp:spPr>
        <a:xfrm>
          <a:off x="235465" y="1296143"/>
          <a:ext cx="3248179" cy="2631315"/>
        </a:xfrm>
        <a:prstGeom prst="roundRect">
          <a:avLst>
            <a:gd name="adj" fmla="val 10000"/>
          </a:avLst>
        </a:prstGeom>
        <a:solidFill>
          <a:schemeClr val="tx2">
            <a:lumMod val="40000"/>
            <a:lumOff val="60000"/>
            <a:alpha val="9000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mj-lt"/>
              <a:cs typeface="Calibri" pitchFamily="34" charset="0"/>
            </a:rPr>
            <a:t>Retained Profits</a:t>
          </a:r>
        </a:p>
        <a:p>
          <a:pPr marL="0" lvl="0" indent="0" algn="l" defTabSz="1066800">
            <a:lnSpc>
              <a:spcPct val="90000"/>
            </a:lnSpc>
            <a:spcBef>
              <a:spcPct val="0"/>
            </a:spcBef>
            <a:spcAft>
              <a:spcPct val="35000"/>
            </a:spcAft>
            <a:buNone/>
          </a:pPr>
          <a:r>
            <a:rPr lang="en-GB" sz="2400" b="1" kern="1200" dirty="0">
              <a:latin typeface="+mj-lt"/>
              <a:cs typeface="Calibri" pitchFamily="34" charset="0"/>
            </a:rPr>
            <a:t>Sale of assets</a:t>
          </a:r>
        </a:p>
        <a:p>
          <a:pPr marL="0" lvl="0" indent="0" algn="l" defTabSz="1066800">
            <a:lnSpc>
              <a:spcPct val="90000"/>
            </a:lnSpc>
            <a:spcBef>
              <a:spcPct val="0"/>
            </a:spcBef>
            <a:spcAft>
              <a:spcPct val="35000"/>
            </a:spcAft>
            <a:buNone/>
          </a:pPr>
          <a:r>
            <a:rPr lang="en-GB" sz="2400" b="1" kern="1200" dirty="0">
              <a:latin typeface="+mj-lt"/>
              <a:cs typeface="Calibri" pitchFamily="34" charset="0"/>
            </a:rPr>
            <a:t>Sale and leaseback</a:t>
          </a:r>
        </a:p>
        <a:p>
          <a:pPr marL="0" lvl="0" indent="0" algn="l" defTabSz="1066800">
            <a:lnSpc>
              <a:spcPct val="90000"/>
            </a:lnSpc>
            <a:spcBef>
              <a:spcPct val="0"/>
            </a:spcBef>
            <a:spcAft>
              <a:spcPct val="35000"/>
            </a:spcAft>
            <a:buNone/>
          </a:pPr>
          <a:r>
            <a:rPr lang="en-GB" sz="2400" b="1" kern="1200" dirty="0">
              <a:latin typeface="+mj-lt"/>
              <a:cs typeface="Calibri" pitchFamily="34" charset="0"/>
            </a:rPr>
            <a:t>Depreciation</a:t>
          </a:r>
        </a:p>
        <a:p>
          <a:pPr marL="0" lvl="0" indent="0" algn="l" defTabSz="1066800">
            <a:lnSpc>
              <a:spcPct val="90000"/>
            </a:lnSpc>
            <a:spcBef>
              <a:spcPct val="0"/>
            </a:spcBef>
            <a:spcAft>
              <a:spcPct val="35000"/>
            </a:spcAft>
            <a:buNone/>
          </a:pPr>
          <a:endParaRPr lang="en-GB" sz="2400" b="1" kern="1200" dirty="0">
            <a:latin typeface="Calibri" pitchFamily="34" charset="0"/>
            <a:cs typeface="Calibri" pitchFamily="34" charset="0"/>
          </a:endParaRPr>
        </a:p>
      </dsp:txBody>
      <dsp:txXfrm>
        <a:off x="312534" y="1373212"/>
        <a:ext cx="3094041" cy="24771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50C771-640A-4256-AFAA-06D2883D7339}">
      <dsp:nvSpPr>
        <dsp:cNvPr id="0" name=""/>
        <dsp:cNvSpPr/>
      </dsp:nvSpPr>
      <dsp:spPr>
        <a:xfrm>
          <a:off x="527406" y="0"/>
          <a:ext cx="3295990" cy="765804"/>
        </a:xfrm>
        <a:prstGeom prst="roundRect">
          <a:avLst>
            <a:gd name="adj" fmla="val 10000"/>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GB" sz="3600" b="0" kern="1200" dirty="0">
              <a:solidFill>
                <a:schemeClr val="tx2">
                  <a:lumMod val="75000"/>
                </a:schemeClr>
              </a:solidFill>
              <a:latin typeface="Calibri" pitchFamily="34" charset="0"/>
              <a:cs typeface="Calibri" pitchFamily="34" charset="0"/>
            </a:rPr>
            <a:t>External</a:t>
          </a:r>
        </a:p>
      </dsp:txBody>
      <dsp:txXfrm>
        <a:off x="549836" y="22430"/>
        <a:ext cx="3251130" cy="720944"/>
      </dsp:txXfrm>
    </dsp:sp>
    <dsp:sp modelId="{79AB5805-E299-4FD0-B2A8-7B276DD9C9D1}">
      <dsp:nvSpPr>
        <dsp:cNvPr id="0" name=""/>
        <dsp:cNvSpPr/>
      </dsp:nvSpPr>
      <dsp:spPr>
        <a:xfrm>
          <a:off x="530196" y="765804"/>
          <a:ext cx="326808" cy="2406236"/>
        </a:xfrm>
        <a:custGeom>
          <a:avLst/>
          <a:gdLst/>
          <a:ahLst/>
          <a:cxnLst/>
          <a:rect l="0" t="0" r="0" b="0"/>
          <a:pathLst>
            <a:path>
              <a:moveTo>
                <a:pt x="326808" y="0"/>
              </a:moveTo>
              <a:lnTo>
                <a:pt x="0" y="2406236"/>
              </a:lnTo>
            </a:path>
          </a:pathLst>
        </a:custGeom>
        <a:noFill/>
        <a:ln w="25400" cap="flat" cmpd="sng" algn="ctr">
          <a:noFill/>
          <a:prstDash val="solid"/>
        </a:ln>
        <a:effectLst/>
      </dsp:spPr>
      <dsp:style>
        <a:lnRef idx="2">
          <a:scrgbClr r="0" g="0" b="0"/>
        </a:lnRef>
        <a:fillRef idx="0">
          <a:scrgbClr r="0" g="0" b="0"/>
        </a:fillRef>
        <a:effectRef idx="0">
          <a:scrgbClr r="0" g="0" b="0"/>
        </a:effectRef>
        <a:fontRef idx="minor"/>
      </dsp:style>
    </dsp:sp>
    <dsp:sp modelId="{588ED757-4938-4702-976B-91292B680883}">
      <dsp:nvSpPr>
        <dsp:cNvPr id="0" name=""/>
        <dsp:cNvSpPr/>
      </dsp:nvSpPr>
      <dsp:spPr>
        <a:xfrm>
          <a:off x="530196" y="985863"/>
          <a:ext cx="3298730" cy="4372354"/>
        </a:xfrm>
        <a:prstGeom prst="roundRect">
          <a:avLst>
            <a:gd name="adj" fmla="val 10000"/>
          </a:avLst>
        </a:prstGeom>
        <a:solidFill>
          <a:schemeClr val="tx2">
            <a:lumMod val="40000"/>
            <a:lumOff val="60000"/>
            <a:alpha val="9000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t" anchorCtr="0">
          <a:noAutofit/>
        </a:bodyPr>
        <a:lstStyle/>
        <a:p>
          <a:pPr marL="0" lvl="0" indent="0" algn="l" defTabSz="1066800">
            <a:lnSpc>
              <a:spcPct val="90000"/>
            </a:lnSpc>
            <a:spcBef>
              <a:spcPct val="0"/>
            </a:spcBef>
            <a:spcAft>
              <a:spcPct val="35000"/>
            </a:spcAft>
            <a:buNone/>
          </a:pPr>
          <a:r>
            <a:rPr lang="en-GB" sz="2400" b="1" kern="1200" dirty="0">
              <a:latin typeface="+mj-lt"/>
              <a:cs typeface="Calibri" pitchFamily="34" charset="0"/>
            </a:rPr>
            <a:t>Bank Overdraft</a:t>
          </a:r>
        </a:p>
        <a:p>
          <a:pPr marL="0" lvl="0" indent="0" algn="l" defTabSz="1066800">
            <a:lnSpc>
              <a:spcPct val="90000"/>
            </a:lnSpc>
            <a:spcBef>
              <a:spcPct val="0"/>
            </a:spcBef>
            <a:spcAft>
              <a:spcPct val="35000"/>
            </a:spcAft>
            <a:buNone/>
          </a:pPr>
          <a:r>
            <a:rPr lang="en-GB" sz="2400" b="1" kern="1200" dirty="0">
              <a:latin typeface="+mj-lt"/>
              <a:cs typeface="Calibri" pitchFamily="34" charset="0"/>
            </a:rPr>
            <a:t>Loans</a:t>
          </a:r>
        </a:p>
        <a:p>
          <a:pPr marL="0" lvl="0" indent="0" algn="l" defTabSz="1066800">
            <a:lnSpc>
              <a:spcPct val="90000"/>
            </a:lnSpc>
            <a:spcBef>
              <a:spcPct val="0"/>
            </a:spcBef>
            <a:spcAft>
              <a:spcPct val="35000"/>
            </a:spcAft>
            <a:buNone/>
          </a:pPr>
          <a:r>
            <a:rPr lang="en-GB" sz="2400" b="1" kern="1200" dirty="0">
              <a:latin typeface="+mj-lt"/>
              <a:cs typeface="Calibri" pitchFamily="34" charset="0"/>
            </a:rPr>
            <a:t>Bonds</a:t>
          </a:r>
        </a:p>
        <a:p>
          <a:pPr marL="0" lvl="0" indent="0" algn="l" defTabSz="1066800">
            <a:lnSpc>
              <a:spcPct val="90000"/>
            </a:lnSpc>
            <a:spcBef>
              <a:spcPct val="0"/>
            </a:spcBef>
            <a:spcAft>
              <a:spcPct val="35000"/>
            </a:spcAft>
            <a:buNone/>
          </a:pPr>
          <a:r>
            <a:rPr lang="en-GB" sz="2400" b="1" kern="1200" dirty="0">
              <a:latin typeface="+mj-lt"/>
              <a:cs typeface="Calibri" pitchFamily="34" charset="0"/>
            </a:rPr>
            <a:t>Debentures</a:t>
          </a:r>
        </a:p>
        <a:p>
          <a:pPr marL="0" lvl="0" indent="0" algn="l" defTabSz="1066800">
            <a:lnSpc>
              <a:spcPct val="90000"/>
            </a:lnSpc>
            <a:spcBef>
              <a:spcPct val="0"/>
            </a:spcBef>
            <a:spcAft>
              <a:spcPct val="35000"/>
            </a:spcAft>
            <a:buNone/>
          </a:pPr>
          <a:r>
            <a:rPr lang="en-GB" sz="2400" b="1" kern="1200" dirty="0">
              <a:latin typeface="+mj-lt"/>
              <a:cs typeface="Calibri" pitchFamily="34" charset="0"/>
            </a:rPr>
            <a:t>Ordinary shares</a:t>
          </a:r>
        </a:p>
        <a:p>
          <a:pPr marL="0" lvl="0" indent="0" algn="l" defTabSz="1066800">
            <a:lnSpc>
              <a:spcPct val="90000"/>
            </a:lnSpc>
            <a:spcBef>
              <a:spcPct val="0"/>
            </a:spcBef>
            <a:spcAft>
              <a:spcPct val="35000"/>
            </a:spcAft>
            <a:buNone/>
          </a:pPr>
          <a:r>
            <a:rPr lang="en-GB" sz="2400" b="1" kern="1200" dirty="0">
              <a:latin typeface="+mj-lt"/>
              <a:cs typeface="Calibri" pitchFamily="34" charset="0"/>
            </a:rPr>
            <a:t>Preference shares</a:t>
          </a:r>
        </a:p>
        <a:p>
          <a:pPr marL="0" lvl="0" indent="0" algn="l" defTabSz="1066800">
            <a:lnSpc>
              <a:spcPct val="90000"/>
            </a:lnSpc>
            <a:spcBef>
              <a:spcPct val="0"/>
            </a:spcBef>
            <a:spcAft>
              <a:spcPct val="35000"/>
            </a:spcAft>
            <a:buNone/>
          </a:pPr>
          <a:r>
            <a:rPr lang="en-GB" sz="2400" b="1" kern="1200" dirty="0">
              <a:latin typeface="+mj-lt"/>
              <a:cs typeface="Calibri" pitchFamily="34" charset="0"/>
            </a:rPr>
            <a:t>Venture Capital</a:t>
          </a:r>
        </a:p>
        <a:p>
          <a:pPr marL="0" lvl="0" indent="0" algn="l" defTabSz="1066800">
            <a:lnSpc>
              <a:spcPct val="90000"/>
            </a:lnSpc>
            <a:spcBef>
              <a:spcPct val="0"/>
            </a:spcBef>
            <a:spcAft>
              <a:spcPct val="35000"/>
            </a:spcAft>
            <a:buNone/>
          </a:pPr>
          <a:r>
            <a:rPr lang="en-GB" sz="2400" b="1" kern="1200" dirty="0">
              <a:latin typeface="+mj-lt"/>
              <a:cs typeface="Calibri" pitchFamily="34" charset="0"/>
            </a:rPr>
            <a:t>Factoring</a:t>
          </a:r>
        </a:p>
        <a:p>
          <a:pPr marL="0" lvl="0" indent="0" algn="l" defTabSz="1066800">
            <a:lnSpc>
              <a:spcPct val="90000"/>
            </a:lnSpc>
            <a:spcBef>
              <a:spcPct val="0"/>
            </a:spcBef>
            <a:spcAft>
              <a:spcPct val="35000"/>
            </a:spcAft>
            <a:buNone/>
          </a:pPr>
          <a:r>
            <a:rPr lang="en-GB" sz="2400" b="1" kern="1200" dirty="0">
              <a:latin typeface="+mj-lt"/>
              <a:cs typeface="Calibri" pitchFamily="34" charset="0"/>
            </a:rPr>
            <a:t>Warrants</a:t>
          </a:r>
        </a:p>
        <a:p>
          <a:pPr marL="0" lvl="0" indent="0" algn="l" defTabSz="1066800">
            <a:lnSpc>
              <a:spcPct val="90000"/>
            </a:lnSpc>
            <a:spcBef>
              <a:spcPct val="0"/>
            </a:spcBef>
            <a:spcAft>
              <a:spcPct val="35000"/>
            </a:spcAft>
            <a:buNone/>
          </a:pPr>
          <a:r>
            <a:rPr lang="en-GB" sz="2400" b="1" kern="1200" dirty="0">
              <a:latin typeface="+mj-lt"/>
              <a:cs typeface="Calibri" pitchFamily="34" charset="0"/>
            </a:rPr>
            <a:t>Informal</a:t>
          </a:r>
        </a:p>
        <a:p>
          <a:pPr marL="0" lvl="0" indent="0" algn="l" defTabSz="1066800">
            <a:lnSpc>
              <a:spcPct val="90000"/>
            </a:lnSpc>
            <a:spcBef>
              <a:spcPct val="0"/>
            </a:spcBef>
            <a:spcAft>
              <a:spcPct val="35000"/>
            </a:spcAft>
            <a:buNone/>
          </a:pPr>
          <a:endParaRPr lang="en-GB" sz="2400" b="1" kern="1200" dirty="0">
            <a:latin typeface="+mj-lt"/>
            <a:cs typeface="Calibri" pitchFamily="34" charset="0"/>
          </a:endParaRPr>
        </a:p>
        <a:p>
          <a:pPr marL="0" lvl="0" indent="0" algn="l" defTabSz="1066800">
            <a:lnSpc>
              <a:spcPct val="90000"/>
            </a:lnSpc>
            <a:spcBef>
              <a:spcPct val="0"/>
            </a:spcBef>
            <a:spcAft>
              <a:spcPct val="35000"/>
            </a:spcAft>
            <a:buNone/>
          </a:pPr>
          <a:endParaRPr lang="en-GB" sz="2400" b="1" kern="1200" dirty="0">
            <a:latin typeface="Calibri" pitchFamily="34" charset="0"/>
            <a:cs typeface="Calibri" pitchFamily="34" charset="0"/>
          </a:endParaRPr>
        </a:p>
        <a:p>
          <a:pPr marL="228600" lvl="1" indent="-228600" algn="l" defTabSz="1066800">
            <a:lnSpc>
              <a:spcPct val="90000"/>
            </a:lnSpc>
            <a:spcBef>
              <a:spcPct val="0"/>
            </a:spcBef>
            <a:spcAft>
              <a:spcPct val="15000"/>
            </a:spcAft>
            <a:buChar char="•"/>
          </a:pPr>
          <a:endParaRPr lang="en-GB" sz="2400" b="1" kern="1200" dirty="0">
            <a:latin typeface="Calibri" pitchFamily="34" charset="0"/>
            <a:cs typeface="Calibri" pitchFamily="34" charset="0"/>
          </a:endParaRPr>
        </a:p>
      </dsp:txBody>
      <dsp:txXfrm>
        <a:off x="626813" y="1082480"/>
        <a:ext cx="3105496" cy="41791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B7A126F7-C520-466E-8A08-C83A624AAD89}" type="datetimeFigureOut">
              <a:rPr lang="en-GB" smtClean="0"/>
              <a:pPr/>
              <a:t>18/05/2026</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dirty="0"/>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4E9693D-8BDC-3D26-049D-C44DBB0B6DD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D26BEA5A-CF12-632A-305C-F60336F7A2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43012" name="Slide Number Placeholder 3">
            <a:extLst>
              <a:ext uri="{FF2B5EF4-FFF2-40B4-BE49-F238E27FC236}">
                <a16:creationId xmlns:a16="http://schemas.microsoft.com/office/drawing/2014/main" id="{B79C991C-5998-F540-086A-5856A7328F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71BBC442-157B-4311-B747-C173B7F2C78D}" type="slidenum">
              <a:rPr lang="en-GB" altLang="en-US"/>
              <a:pPr/>
              <a:t>21</a:t>
            </a:fld>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20EFEAF7-A74C-EE22-F04A-29B413F9E58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84775857-B701-36B6-C10F-5F0254091E2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dirty="0"/>
          </a:p>
        </p:txBody>
      </p:sp>
      <p:sp>
        <p:nvSpPr>
          <p:cNvPr id="60420" name="Slide Number Placeholder 3">
            <a:extLst>
              <a:ext uri="{FF2B5EF4-FFF2-40B4-BE49-F238E27FC236}">
                <a16:creationId xmlns:a16="http://schemas.microsoft.com/office/drawing/2014/main" id="{C9895E87-7B5D-98D7-8F1A-67BEC82086B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F6D7E7CF-00D8-48BF-A2C8-BD15BD3B1ADF}" type="slidenum">
              <a:rPr lang="en-GB" altLang="en-US"/>
              <a:pPr/>
              <a:t>32</a:t>
            </a:fld>
            <a:endParaRPr lang="en-GB"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18/05/2026</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a:xfrm>
            <a:off x="457200" y="1600201"/>
            <a:ext cx="8229600" cy="3917032"/>
          </a:xfrm>
        </p:spPr>
        <p:txBody>
          <a:bodyPr>
            <a:normAutofit/>
          </a:bodyPr>
          <a:lstStyle>
            <a:lvl1pPr>
              <a:defRPr sz="20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D8E32E50-136A-4496-B4FF-7C83C21E682A}" type="datetime1">
              <a:rPr lang="en-GB" smtClean="0"/>
              <a:pPr/>
              <a:t>18/05/2026</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18/05/2026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18/05/2026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18/05/2026</a:t>
            </a:fld>
            <a:endParaRPr lang="en-GB" dirty="0"/>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18/05/2026</a:t>
            </a:fld>
            <a:endParaRPr lang="en-GB" dirty="0"/>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18/05/2026</a:t>
            </a:fld>
            <a:endParaRPr lang="en-GB" dirty="0"/>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18/05/2026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18/05/2026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18/05/2026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18/05/2026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18/05/2026</a:t>
            </a:fld>
            <a:endParaRPr lang="en-GB" dirty="0"/>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76200" y="609600"/>
            <a:ext cx="77724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76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0386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E3A8A35-5FF9-B73E-F060-7FD6D386294B}"/>
              </a:ext>
            </a:extLst>
          </p:cNvPr>
          <p:cNvSpPr>
            <a:spLocks noGrp="1"/>
          </p:cNvSpPr>
          <p:nvPr>
            <p:ph type="dt" sz="half" idx="10"/>
          </p:nvPr>
        </p:nvSpPr>
        <p:spPr/>
        <p:txBody>
          <a:bodyPr/>
          <a:lstStyle>
            <a:lvl1pPr>
              <a:defRPr/>
            </a:lvl1pPr>
          </a:lstStyle>
          <a:p>
            <a:pPr>
              <a:defRPr/>
            </a:pPr>
            <a:endParaRPr lang="en-GB" dirty="0"/>
          </a:p>
        </p:txBody>
      </p:sp>
      <p:sp>
        <p:nvSpPr>
          <p:cNvPr id="6" name="Footer Placeholder 4">
            <a:extLst>
              <a:ext uri="{FF2B5EF4-FFF2-40B4-BE49-F238E27FC236}">
                <a16:creationId xmlns:a16="http://schemas.microsoft.com/office/drawing/2014/main" id="{69FD1761-189C-CD5C-D66C-8FB67A449304}"/>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8461FB1F-F8C8-18E2-109F-46DD88ECAF5F}"/>
              </a:ext>
            </a:extLst>
          </p:cNvPr>
          <p:cNvSpPr>
            <a:spLocks noGrp="1"/>
          </p:cNvSpPr>
          <p:nvPr>
            <p:ph type="sldNum" sz="quarter" idx="12"/>
          </p:nvPr>
        </p:nvSpPr>
        <p:spPr/>
        <p:txBody>
          <a:bodyPr/>
          <a:lstStyle>
            <a:lvl1pPr>
              <a:defRPr/>
            </a:lvl1pPr>
          </a:lstStyle>
          <a:p>
            <a:pPr>
              <a:defRPr/>
            </a:pPr>
            <a:fld id="{6D16333C-5813-454A-815D-39D372ED0B8A}" type="slidenum">
              <a:rPr lang="en-GB" altLang="en-US"/>
              <a:pPr>
                <a:defRPr/>
              </a:pPr>
              <a:t>‹#›</a:t>
            </a:fld>
            <a:endParaRPr lang="en-GB" altLang="en-US" dirty="0"/>
          </a:p>
        </p:txBody>
      </p:sp>
    </p:spTree>
    <p:extLst>
      <p:ext uri="{BB962C8B-B14F-4D97-AF65-F5344CB8AC3E}">
        <p14:creationId xmlns:p14="http://schemas.microsoft.com/office/powerpoint/2010/main" val="3111399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18/05/2026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dirty="0"/>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 id="2147483687" r:id="rId13"/>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is4profit.com/" TargetMode="External"/><Relationship Id="rId2" Type="http://schemas.openxmlformats.org/officeDocument/2006/relationships/hyperlink" Target="http://www.businesslink.gov.uk/" TargetMode="External"/><Relationship Id="rId1" Type="http://schemas.openxmlformats.org/officeDocument/2006/relationships/slideLayout" Target="../slideLayouts/slideLayout2.xml"/><Relationship Id="rId5" Type="http://schemas.openxmlformats.org/officeDocument/2006/relationships/hyperlink" Target="http://www.smallbusiness.co.uk/" TargetMode="External"/><Relationship Id="rId4" Type="http://schemas.openxmlformats.org/officeDocument/2006/relationships/hyperlink" Target="http://www.bizhelp24.com/"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4800" dirty="0">
                <a:solidFill>
                  <a:srgbClr val="FFFF00"/>
                </a:solidFill>
              </a:rPr>
              <a:t>MBA</a:t>
            </a:r>
            <a:br>
              <a:rPr lang="en-GB" sz="4800" dirty="0">
                <a:solidFill>
                  <a:srgbClr val="FFFF00"/>
                </a:solidFill>
              </a:rPr>
            </a:br>
            <a:r>
              <a:rPr lang="en-GB" sz="4800" dirty="0">
                <a:solidFill>
                  <a:srgbClr val="FFFF00"/>
                </a:solidFill>
              </a:rPr>
              <a:t> Financial Management</a:t>
            </a:r>
          </a:p>
        </p:txBody>
      </p:sp>
      <p:sp>
        <p:nvSpPr>
          <p:cNvPr id="3" name="Subtitle 2"/>
          <p:cNvSpPr>
            <a:spLocks noGrp="1"/>
          </p:cNvSpPr>
          <p:nvPr>
            <p:ph type="subTitle" idx="1"/>
          </p:nvPr>
        </p:nvSpPr>
        <p:spPr>
          <a:xfrm>
            <a:off x="323528" y="3717032"/>
            <a:ext cx="8496944" cy="1752600"/>
          </a:xfrm>
        </p:spPr>
        <p:txBody>
          <a:bodyPr>
            <a:normAutofit/>
          </a:bodyPr>
          <a:lstStyle/>
          <a:p>
            <a:r>
              <a:rPr lang="en-GB" sz="4000" dirty="0">
                <a:solidFill>
                  <a:schemeClr val="bg1"/>
                </a:solidFill>
              </a:rPr>
              <a:t>Sources of finance</a:t>
            </a:r>
          </a:p>
        </p:txBody>
      </p:sp>
      <p:sp>
        <p:nvSpPr>
          <p:cNvPr id="4" name="Slide Number Placeholder 3"/>
          <p:cNvSpPr>
            <a:spLocks noGrp="1"/>
          </p:cNvSpPr>
          <p:nvPr>
            <p:ph type="sldNum" sz="quarter" idx="12"/>
          </p:nvPr>
        </p:nvSpPr>
        <p:spPr>
          <a:xfrm>
            <a:off x="8647272" y="6407944"/>
            <a:ext cx="365760" cy="365125"/>
          </a:xfrm>
          <a:prstGeom prst="rect">
            <a:avLst/>
          </a:prstGeom>
        </p:spPr>
        <p:txBody>
          <a:bodyPr/>
          <a:lstStyle/>
          <a:p>
            <a:fld id="{C2C2459C-41A3-4DEE-9162-AED796F61C72}" type="slidenum">
              <a:rPr lang="en-GB" smtClean="0"/>
              <a:pPr/>
              <a:t>1</a:t>
            </a:fld>
            <a:endParaRPr lang="en-GB" dirty="0"/>
          </a:p>
        </p:txBody>
      </p:sp>
    </p:spTree>
    <p:custDataLst>
      <p:tags r:id="rId1"/>
    </p:custDataLst>
    <p:extLst>
      <p:ext uri="{BB962C8B-B14F-4D97-AF65-F5344CB8AC3E}">
        <p14:creationId xmlns:p14="http://schemas.microsoft.com/office/powerpoint/2010/main" val="2048088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185B0-E797-6E64-C05A-15BF498E316D}"/>
            </a:ext>
          </a:extLst>
        </p:cNvPr>
        <p:cNvGrpSpPr/>
        <p:nvPr/>
      </p:nvGrpSpPr>
      <p:grpSpPr>
        <a:xfrm>
          <a:off x="0" y="0"/>
          <a:ext cx="0" cy="0"/>
          <a:chOff x="0" y="0"/>
          <a:chExt cx="0" cy="0"/>
        </a:xfrm>
      </p:grpSpPr>
      <p:sp>
        <p:nvSpPr>
          <p:cNvPr id="5125" name="Rectangle 5">
            <a:extLst>
              <a:ext uri="{FF2B5EF4-FFF2-40B4-BE49-F238E27FC236}">
                <a16:creationId xmlns:a16="http://schemas.microsoft.com/office/drawing/2014/main" id="{234DBD1F-F7C6-263E-4665-A1C03771E7B4}"/>
              </a:ext>
            </a:extLst>
          </p:cNvPr>
          <p:cNvSpPr>
            <a:spLocks noChangeArrowheads="1"/>
          </p:cNvSpPr>
          <p:nvPr/>
        </p:nvSpPr>
        <p:spPr bwMode="auto">
          <a:xfrm>
            <a:off x="0" y="1150938"/>
            <a:ext cx="9144000" cy="4582318"/>
          </a:xfrm>
          <a:prstGeom prst="rect">
            <a:avLst/>
          </a:prstGeom>
          <a:solidFill>
            <a:schemeClr val="tx2">
              <a:lumMod val="75000"/>
            </a:schemeClr>
          </a:solidFill>
          <a:ln>
            <a:noFill/>
          </a:ln>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20000"/>
              </a:spcBef>
              <a:buClrTx/>
              <a:buSzTx/>
              <a:buFontTx/>
              <a:buChar char="•"/>
            </a:pPr>
            <a:endParaRPr kumimoji="1" lang="en-GB" altLang="en-US" sz="2800" b="1" i="1" dirty="0">
              <a:solidFill>
                <a:srgbClr val="0000FF"/>
              </a:solidFill>
              <a:latin typeface="+mj-lt"/>
              <a:cs typeface="Calibri" panose="020F0502020204030204" pitchFamily="34" charset="0"/>
            </a:endParaRPr>
          </a:p>
          <a:p>
            <a:pPr>
              <a:spcBef>
                <a:spcPct val="20000"/>
              </a:spcBef>
              <a:buClrTx/>
              <a:buSzTx/>
              <a:buFont typeface="Arial" panose="020B0604020202020204" pitchFamily="34" charset="0"/>
              <a:buChar char="•"/>
            </a:pPr>
            <a:r>
              <a:rPr kumimoji="1" lang="en-GB" altLang="en-US" sz="2800" i="1" dirty="0">
                <a:solidFill>
                  <a:srgbClr val="FFFF00"/>
                </a:solidFill>
                <a:latin typeface="+mj-lt"/>
                <a:cs typeface="Calibri" panose="020F0502020204030204" pitchFamily="34" charset="0"/>
              </a:rPr>
              <a:t>Identify the main sources of finance available to a business</a:t>
            </a:r>
          </a:p>
          <a:p>
            <a:pPr eaLnBrk="1" hangingPunct="1">
              <a:spcBef>
                <a:spcPct val="20000"/>
              </a:spcBef>
              <a:buClrTx/>
              <a:buSzTx/>
              <a:buFont typeface="Arial" panose="020B0604020202020204" pitchFamily="34" charset="0"/>
              <a:buChar char="•"/>
            </a:pPr>
            <a:endParaRPr kumimoji="1" lang="en-GB" altLang="en-US" sz="2800" i="1" dirty="0">
              <a:solidFill>
                <a:srgbClr val="FFFF00"/>
              </a:solidFill>
              <a:latin typeface="+mj-lt"/>
              <a:cs typeface="Calibri" panose="020F0502020204030204" pitchFamily="34" charset="0"/>
            </a:endParaRPr>
          </a:p>
          <a:p>
            <a:pPr eaLnBrk="1" hangingPunct="1">
              <a:spcBef>
                <a:spcPct val="20000"/>
              </a:spcBef>
              <a:buClrTx/>
              <a:buSzTx/>
              <a:buFont typeface="Arial" panose="020B0604020202020204" pitchFamily="34" charset="0"/>
              <a:buChar char="•"/>
            </a:pPr>
            <a:r>
              <a:rPr kumimoji="1" lang="en-GB" altLang="en-US" sz="2800" i="1" dirty="0">
                <a:solidFill>
                  <a:srgbClr val="FFFF00"/>
                </a:solidFill>
                <a:latin typeface="+mj-lt"/>
                <a:cs typeface="Calibri" panose="020F0502020204030204" pitchFamily="34" charset="0"/>
              </a:rPr>
              <a:t>Understand why</a:t>
            </a:r>
            <a:r>
              <a:rPr kumimoji="1" lang="en-GB" altLang="en-US" sz="2800" dirty="0">
                <a:solidFill>
                  <a:schemeClr val="tx2">
                    <a:lumMod val="20000"/>
                    <a:lumOff val="80000"/>
                  </a:schemeClr>
                </a:solidFill>
                <a:latin typeface="+mj-lt"/>
                <a:cs typeface="Calibri" panose="020F0502020204030204" pitchFamily="34" charset="0"/>
              </a:rPr>
              <a:t> </a:t>
            </a:r>
            <a:r>
              <a:rPr kumimoji="1" lang="en-GB" altLang="en-US" sz="2800" dirty="0">
                <a:solidFill>
                  <a:srgbClr val="FFFF00"/>
                </a:solidFill>
                <a:latin typeface="+mj-lt"/>
                <a:cs typeface="Calibri" panose="020F0502020204030204" pitchFamily="34" charset="0"/>
              </a:rPr>
              <a:t>businesses need finance</a:t>
            </a:r>
          </a:p>
          <a:p>
            <a:pPr eaLnBrk="1" hangingPunct="1">
              <a:spcBef>
                <a:spcPct val="20000"/>
              </a:spcBef>
              <a:buClrTx/>
              <a:buSzTx/>
              <a:buFontTx/>
              <a:buChar char="•"/>
            </a:pPr>
            <a:endParaRPr kumimoji="1" lang="en-GB" altLang="en-US" sz="2800" dirty="0">
              <a:solidFill>
                <a:srgbClr val="FFFF00"/>
              </a:solidFill>
              <a:latin typeface="+mj-lt"/>
              <a:cs typeface="Calibri" panose="020F0502020204030204" pitchFamily="34" charset="0"/>
            </a:endParaRPr>
          </a:p>
          <a:p>
            <a:pPr eaLnBrk="1" hangingPunct="1">
              <a:spcBef>
                <a:spcPct val="20000"/>
              </a:spcBef>
              <a:buClrTx/>
              <a:buSzTx/>
              <a:buFontTx/>
              <a:buChar char="•"/>
            </a:pPr>
            <a:r>
              <a:rPr kumimoji="1" lang="en-GB" altLang="en-US" sz="2800" i="1" dirty="0">
                <a:solidFill>
                  <a:srgbClr val="FFFF00"/>
                </a:solidFill>
                <a:latin typeface="+mj-lt"/>
                <a:cs typeface="Calibri" panose="020F0502020204030204" pitchFamily="34" charset="0"/>
              </a:rPr>
              <a:t>Explain the </a:t>
            </a:r>
            <a:r>
              <a:rPr kumimoji="1" lang="en-GB" altLang="en-US" sz="2800" dirty="0">
                <a:solidFill>
                  <a:srgbClr val="FFFF00"/>
                </a:solidFill>
                <a:latin typeface="+mj-lt"/>
                <a:cs typeface="Calibri" panose="020F0502020204030204" pitchFamily="34" charset="0"/>
              </a:rPr>
              <a:t>factors affecting the choice of finance</a:t>
            </a:r>
          </a:p>
        </p:txBody>
      </p:sp>
      <p:sp>
        <p:nvSpPr>
          <p:cNvPr id="5126" name="Rectangle 6">
            <a:extLst>
              <a:ext uri="{FF2B5EF4-FFF2-40B4-BE49-F238E27FC236}">
                <a16:creationId xmlns:a16="http://schemas.microsoft.com/office/drawing/2014/main" id="{F650166D-9FCE-9297-B8ED-1728A57FB68B}"/>
              </a:ext>
            </a:extLst>
          </p:cNvPr>
          <p:cNvSpPr>
            <a:spLocks noChangeArrowheads="1"/>
          </p:cNvSpPr>
          <p:nvPr/>
        </p:nvSpPr>
        <p:spPr bwMode="auto">
          <a:xfrm>
            <a:off x="-9858" y="8568"/>
            <a:ext cx="9144000" cy="1150938"/>
          </a:xfrm>
          <a:prstGeom prst="rect">
            <a:avLst/>
          </a:prstGeom>
          <a:solidFill>
            <a:schemeClr val="tx2">
              <a:lumMod val="20000"/>
              <a:lumOff val="80000"/>
            </a:schemeClr>
          </a:solidFill>
          <a:ln>
            <a:headEnd/>
            <a:tailEnd/>
          </a:ln>
        </p:spPr>
        <p:style>
          <a:lnRef idx="2">
            <a:schemeClr val="accent1">
              <a:shade val="50000"/>
            </a:schemeClr>
          </a:lnRef>
          <a:fillRef idx="1">
            <a:schemeClr val="accent1"/>
          </a:fillRef>
          <a:effectRef idx="0">
            <a:schemeClr val="accent1"/>
          </a:effectRef>
          <a:fontRef idx="minor">
            <a:schemeClr val="lt1"/>
          </a:fontRef>
        </p:style>
        <p:txBody>
          <a:bodyPr lIns="92075" tIns="46038" rIns="92075" bIns="46038" anchor="ctr"/>
          <a:lstStyle/>
          <a:p>
            <a:pPr algn="ctr">
              <a:defRPr/>
            </a:pPr>
            <a:r>
              <a:rPr lang="en-GB" sz="3200" dirty="0">
                <a:solidFill>
                  <a:schemeClr val="tx1"/>
                </a:solidFill>
              </a:rPr>
              <a:t>Learning outcomes</a:t>
            </a:r>
            <a:endParaRPr kumimoji="1" lang="en-GB" sz="3200" dirty="0">
              <a:solidFill>
                <a:schemeClr val="tx1"/>
              </a:solidFill>
              <a:cs typeface="Calibri" pitchFamily="34" charset="0"/>
            </a:endParaRPr>
          </a:p>
        </p:txBody>
      </p:sp>
      <p:sp>
        <p:nvSpPr>
          <p:cNvPr id="18436" name="Slide Number Placeholder 1">
            <a:extLst>
              <a:ext uri="{FF2B5EF4-FFF2-40B4-BE49-F238E27FC236}">
                <a16:creationId xmlns:a16="http://schemas.microsoft.com/office/drawing/2014/main" id="{DC2CF323-094F-1612-17D1-5D2492A7A5BE}"/>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3C7D0B3-8A0D-46EB-A67C-F23698821722}" type="slidenum">
              <a:rPr lang="en-GB" altLang="en-US">
                <a:solidFill>
                  <a:schemeClr val="bg1"/>
                </a:solidFill>
              </a:rPr>
              <a:pPr/>
              <a:t>2</a:t>
            </a:fld>
            <a:endParaRPr lang="en-GB" altLang="en-US" dirty="0">
              <a:solidFill>
                <a:schemeClr val="bg1"/>
              </a:solidFill>
            </a:endParaRPr>
          </a:p>
        </p:txBody>
      </p:sp>
    </p:spTree>
    <p:extLst>
      <p:ext uri="{BB962C8B-B14F-4D97-AF65-F5344CB8AC3E}">
        <p14:creationId xmlns:p14="http://schemas.microsoft.com/office/powerpoint/2010/main" val="18192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5">
                                            <p:txEl>
                                              <p:pRg st="3" end="3"/>
                                            </p:txEl>
                                          </p:spTgt>
                                        </p:tgtEl>
                                        <p:attrNameLst>
                                          <p:attrName>style.visibility</p:attrName>
                                        </p:attrNameLst>
                                      </p:cBhvr>
                                      <p:to>
                                        <p:strVal val="visible"/>
                                      </p:to>
                                    </p:set>
                                    <p:anim calcmode="lin" valueType="num">
                                      <p:cBhvr additive="base">
                                        <p:cTn id="7" dur="500" fill="hold"/>
                                        <p:tgtEl>
                                          <p:spTgt spid="512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5">
                                            <p:txEl>
                                              <p:pRg st="1" end="1"/>
                                            </p:txEl>
                                          </p:spTgt>
                                        </p:tgtEl>
                                        <p:attrNameLst>
                                          <p:attrName>style.visibility</p:attrName>
                                        </p:attrNameLst>
                                      </p:cBhvr>
                                      <p:to>
                                        <p:strVal val="visible"/>
                                      </p:to>
                                    </p:set>
                                    <p:anim calcmode="lin" valueType="num">
                                      <p:cBhvr additive="base">
                                        <p:cTn id="13" dur="500" fill="hold"/>
                                        <p:tgtEl>
                                          <p:spTgt spid="512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125">
                                            <p:txEl>
                                              <p:pRg st="5" end="5"/>
                                            </p:txEl>
                                          </p:spTgt>
                                        </p:tgtEl>
                                        <p:attrNameLst>
                                          <p:attrName>style.visibility</p:attrName>
                                        </p:attrNameLst>
                                      </p:cBhvr>
                                      <p:to>
                                        <p:strVal val="visible"/>
                                      </p:to>
                                    </p:set>
                                    <p:anim calcmode="lin" valueType="num">
                                      <p:cBhvr additive="base">
                                        <p:cTn id="19" dur="500" fill="hold"/>
                                        <p:tgtEl>
                                          <p:spTgt spid="5125">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E268B85-2EAD-DEBB-BA1B-61BC3C71DFDC}"/>
              </a:ext>
            </a:extLst>
          </p:cNvPr>
          <p:cNvSpPr>
            <a:spLocks noGrp="1" noChangeArrowheads="1"/>
          </p:cNvSpPr>
          <p:nvPr>
            <p:ph type="title"/>
          </p:nvPr>
        </p:nvSpPr>
        <p:spPr>
          <a:xfrm>
            <a:off x="0" y="0"/>
            <a:ext cx="9144000" cy="709613"/>
          </a:xfrm>
          <a:solidFill>
            <a:schemeClr val="tx2">
              <a:lumMod val="20000"/>
              <a:lumOff val="80000"/>
            </a:schemeClr>
          </a:solidFill>
        </p:spPr>
        <p:txBody>
          <a:bodyPr/>
          <a:lstStyle/>
          <a:p>
            <a:pPr eaLnBrk="1" hangingPunct="1"/>
            <a:r>
              <a:rPr lang="en-GB" altLang="en-US" sz="2800" dirty="0">
                <a:solidFill>
                  <a:schemeClr val="tx2">
                    <a:lumMod val="75000"/>
                  </a:schemeClr>
                </a:solidFill>
                <a:cs typeface="Calibri" panose="020F0502020204030204" pitchFamily="34" charset="0"/>
              </a:rPr>
              <a:t>Why do businesses need finance?</a:t>
            </a:r>
          </a:p>
        </p:txBody>
      </p:sp>
      <p:graphicFrame>
        <p:nvGraphicFramePr>
          <p:cNvPr id="4" name="Content Placeholder 3">
            <a:extLst>
              <a:ext uri="{FF2B5EF4-FFF2-40B4-BE49-F238E27FC236}">
                <a16:creationId xmlns:a16="http://schemas.microsoft.com/office/drawing/2014/main" id="{D28F595F-E125-DD68-6079-948D15F34964}"/>
              </a:ext>
            </a:extLst>
          </p:cNvPr>
          <p:cNvGraphicFramePr>
            <a:graphicFrameLocks noGrp="1"/>
          </p:cNvGraphicFramePr>
          <p:nvPr>
            <p:ph idx="1"/>
            <p:extLst>
              <p:ext uri="{D42A27DB-BD31-4B8C-83A1-F6EECF244321}">
                <p14:modId xmlns:p14="http://schemas.microsoft.com/office/powerpoint/2010/main" val="983394930"/>
              </p:ext>
            </p:extLst>
          </p:nvPr>
        </p:nvGraphicFramePr>
        <p:xfrm>
          <a:off x="1475656" y="1663700"/>
          <a:ext cx="6346825" cy="353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460" name="Slide Number Placeholder 1">
            <a:extLst>
              <a:ext uri="{FF2B5EF4-FFF2-40B4-BE49-F238E27FC236}">
                <a16:creationId xmlns:a16="http://schemas.microsoft.com/office/drawing/2014/main" id="{916F872E-658B-ACFA-334E-FC02ACAD9F69}"/>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51B60B00-4C32-4CD2-A84A-7FBF8C036C9E}" type="slidenum">
              <a:rPr lang="en-GB" altLang="en-US">
                <a:solidFill>
                  <a:schemeClr val="bg1"/>
                </a:solidFill>
              </a:rPr>
              <a:pPr/>
              <a:t>3</a:t>
            </a:fld>
            <a:endParaRPr lang="en-GB" altLang="en-US"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19EF866-1915-2BAF-D189-E0C9961AF5FD}"/>
              </a:ext>
            </a:extLst>
          </p:cNvPr>
          <p:cNvSpPr>
            <a:spLocks noGrp="1" noChangeArrowheads="1"/>
          </p:cNvSpPr>
          <p:nvPr>
            <p:ph type="title"/>
          </p:nvPr>
        </p:nvSpPr>
        <p:spPr>
          <a:xfrm>
            <a:off x="0" y="0"/>
            <a:ext cx="9144000" cy="1069057"/>
          </a:xfrm>
          <a:solidFill>
            <a:schemeClr val="tx2">
              <a:lumMod val="20000"/>
              <a:lumOff val="80000"/>
            </a:schemeClr>
          </a:solidFill>
        </p:spPr>
        <p:txBody>
          <a:bodyPr>
            <a:noAutofit/>
          </a:bodyPr>
          <a:lstStyle/>
          <a:p>
            <a:pPr eaLnBrk="1" hangingPunct="1"/>
            <a:r>
              <a:rPr lang="en-GB" altLang="en-US" sz="2800" dirty="0">
                <a:solidFill>
                  <a:schemeClr val="tx2">
                    <a:lumMod val="75000"/>
                  </a:schemeClr>
                </a:solidFill>
                <a:cs typeface="Calibri" panose="020F0502020204030204" pitchFamily="34" charset="0"/>
              </a:rPr>
              <a:t>What factors affect the choice of finance?</a:t>
            </a:r>
          </a:p>
        </p:txBody>
      </p:sp>
      <p:sp>
        <p:nvSpPr>
          <p:cNvPr id="5123" name="Content Placeholder 2">
            <a:extLst>
              <a:ext uri="{FF2B5EF4-FFF2-40B4-BE49-F238E27FC236}">
                <a16:creationId xmlns:a16="http://schemas.microsoft.com/office/drawing/2014/main" id="{3CCD42DB-5EE3-BEE3-FE4D-F99DBCC4EE2A}"/>
              </a:ext>
            </a:extLst>
          </p:cNvPr>
          <p:cNvSpPr>
            <a:spLocks noGrp="1"/>
          </p:cNvSpPr>
          <p:nvPr>
            <p:ph idx="1"/>
          </p:nvPr>
        </p:nvSpPr>
        <p:spPr>
          <a:xfrm>
            <a:off x="0" y="1069058"/>
            <a:ext cx="9144000" cy="4719886"/>
          </a:xfrm>
          <a:solidFill>
            <a:schemeClr val="tx2">
              <a:lumMod val="75000"/>
            </a:schemeClr>
          </a:solidFill>
        </p:spPr>
        <p:txBody>
          <a:bodyPr rtlCol="0">
            <a:normAutofit/>
          </a:bodyPr>
          <a:lstStyle/>
          <a:p>
            <a:pPr marL="514350" indent="-514350" eaLnBrk="1" fontAlgn="auto" hangingPunct="1">
              <a:spcAft>
                <a:spcPts val="0"/>
              </a:spcAft>
              <a:buFont typeface="Times New Roman" panose="02020603050405020304" pitchFamily="18" charset="0"/>
              <a:buAutoNum type="arabicPeriod"/>
              <a:defRPr/>
            </a:pPr>
            <a:endParaRPr lang="en-GB" altLang="en-US" sz="2400" dirty="0">
              <a:solidFill>
                <a:schemeClr val="tx2">
                  <a:lumMod val="20000"/>
                  <a:lumOff val="80000"/>
                </a:schemeClr>
              </a:solidFill>
              <a:cs typeface="Calibri" panose="020F0502020204030204" pitchFamily="34" charset="0"/>
            </a:endParaRP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Type of business</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Size of the business</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Stage of business development</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Current financial position</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Availability of security to guarantee loans</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Market conditions</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The terms of the finance</a:t>
            </a:r>
          </a:p>
          <a:p>
            <a:pPr marL="514350" indent="-514350" eaLnBrk="1" fontAlgn="auto" hangingPunct="1">
              <a:spcAft>
                <a:spcPts val="0"/>
              </a:spcAft>
              <a:buFont typeface="Times New Roman" panose="02020603050405020304" pitchFamily="18" charset="0"/>
              <a:buAutoNum type="arabicPeriod"/>
              <a:defRPr/>
            </a:pPr>
            <a:r>
              <a:rPr lang="en-GB" altLang="en-US" sz="2400" dirty="0">
                <a:solidFill>
                  <a:schemeClr val="tx2">
                    <a:lumMod val="20000"/>
                    <a:lumOff val="80000"/>
                  </a:schemeClr>
                </a:solidFill>
                <a:cs typeface="Calibri" panose="020F0502020204030204" pitchFamily="34" charset="0"/>
              </a:rPr>
              <a:t>Level of gearing and existing interest commitments</a:t>
            </a:r>
          </a:p>
        </p:txBody>
      </p:sp>
      <p:sp>
        <p:nvSpPr>
          <p:cNvPr id="20484" name="Slide Number Placeholder 1">
            <a:extLst>
              <a:ext uri="{FF2B5EF4-FFF2-40B4-BE49-F238E27FC236}">
                <a16:creationId xmlns:a16="http://schemas.microsoft.com/office/drawing/2014/main" id="{DD0E63C2-8CF1-91CC-13CE-0FF61949784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D0ED85D-5410-48C5-933E-0F69E38A4F7A}" type="slidenum">
              <a:rPr lang="en-GB" altLang="en-US">
                <a:solidFill>
                  <a:schemeClr val="bg1"/>
                </a:solidFill>
              </a:rPr>
              <a:pPr/>
              <a:t>4</a:t>
            </a:fld>
            <a:endParaRPr lang="en-GB" altLang="en-US"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a:extLst>
              <a:ext uri="{FF2B5EF4-FFF2-40B4-BE49-F238E27FC236}">
                <a16:creationId xmlns:a16="http://schemas.microsoft.com/office/drawing/2014/main" id="{6ABD34E7-E1BB-6057-A633-FAC13B86C1B2}"/>
              </a:ext>
            </a:extLst>
          </p:cNvPr>
          <p:cNvSpPr>
            <a:spLocks noGrp="1" noChangeArrowheads="1"/>
          </p:cNvSpPr>
          <p:nvPr>
            <p:ph type="title"/>
          </p:nvPr>
        </p:nvSpPr>
        <p:spPr>
          <a:xfrm>
            <a:off x="0" y="0"/>
            <a:ext cx="9144000" cy="1008112"/>
          </a:xfrm>
          <a:solidFill>
            <a:schemeClr val="tx2">
              <a:lumMod val="20000"/>
              <a:lumOff val="80000"/>
            </a:schemeClr>
          </a:solidFill>
        </p:spPr>
        <p:txBody>
          <a:bodyPr>
            <a:normAutofit/>
          </a:bodyPr>
          <a:lstStyle/>
          <a:p>
            <a:pPr algn="ctr" eaLnBrk="1" hangingPunct="1"/>
            <a:r>
              <a:rPr lang="en-GB" altLang="en-US" sz="2800" dirty="0">
                <a:solidFill>
                  <a:schemeClr val="tx2">
                    <a:lumMod val="75000"/>
                  </a:schemeClr>
                </a:solidFill>
                <a:latin typeface="Arial" panose="020B0604020202020204" pitchFamily="34" charset="0"/>
                <a:cs typeface="Arial" panose="020B0604020202020204" pitchFamily="34" charset="0"/>
              </a:rPr>
              <a:t>Most businesses have a combination of both equity and debt</a:t>
            </a:r>
          </a:p>
        </p:txBody>
      </p:sp>
      <p:graphicFrame>
        <p:nvGraphicFramePr>
          <p:cNvPr id="4" name="Content Placeholder 3">
            <a:extLst>
              <a:ext uri="{FF2B5EF4-FFF2-40B4-BE49-F238E27FC236}">
                <a16:creationId xmlns:a16="http://schemas.microsoft.com/office/drawing/2014/main" id="{0D558556-820D-8D60-1008-3D855D01E733}"/>
              </a:ext>
            </a:extLst>
          </p:cNvPr>
          <p:cNvGraphicFramePr>
            <a:graphicFrameLocks noGrp="1"/>
          </p:cNvGraphicFramePr>
          <p:nvPr>
            <p:ph idx="1"/>
            <p:extLst>
              <p:ext uri="{D42A27DB-BD31-4B8C-83A1-F6EECF244321}">
                <p14:modId xmlns:p14="http://schemas.microsoft.com/office/powerpoint/2010/main" val="3386334762"/>
              </p:ext>
            </p:extLst>
          </p:nvPr>
        </p:nvGraphicFramePr>
        <p:xfrm>
          <a:off x="1299592" y="1737360"/>
          <a:ext cx="6400800" cy="3383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4580" name="Slide Number Placeholder 1">
            <a:extLst>
              <a:ext uri="{FF2B5EF4-FFF2-40B4-BE49-F238E27FC236}">
                <a16:creationId xmlns:a16="http://schemas.microsoft.com/office/drawing/2014/main" id="{3DCF6D4C-252B-9943-4E98-63FCDD491BC8}"/>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AF411D9F-2346-43FC-9940-790896C53C68}" type="slidenum">
              <a:rPr lang="en-GB" altLang="en-US">
                <a:solidFill>
                  <a:schemeClr val="bg1"/>
                </a:solidFill>
              </a:rPr>
              <a:pPr/>
              <a:t>5</a:t>
            </a:fld>
            <a:endParaRPr lang="en-GB" altLang="en-US"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BC73D-851F-95A2-C4C7-376F42BC680B}"/>
            </a:ext>
          </a:extLst>
        </p:cNvPr>
        <p:cNvGrpSpPr/>
        <p:nvPr/>
      </p:nvGrpSpPr>
      <p:grpSpPr>
        <a:xfrm>
          <a:off x="0" y="0"/>
          <a:ext cx="0" cy="0"/>
          <a:chOff x="0" y="0"/>
          <a:chExt cx="0" cy="0"/>
        </a:xfrm>
      </p:grpSpPr>
      <p:sp>
        <p:nvSpPr>
          <p:cNvPr id="24578" name="Title 2">
            <a:extLst>
              <a:ext uri="{FF2B5EF4-FFF2-40B4-BE49-F238E27FC236}">
                <a16:creationId xmlns:a16="http://schemas.microsoft.com/office/drawing/2014/main" id="{F87E1193-A3EB-52A1-0E78-7C26C1ED9F37}"/>
              </a:ext>
            </a:extLst>
          </p:cNvPr>
          <p:cNvSpPr>
            <a:spLocks noGrp="1" noChangeArrowheads="1"/>
          </p:cNvSpPr>
          <p:nvPr>
            <p:ph type="title"/>
          </p:nvPr>
        </p:nvSpPr>
        <p:spPr>
          <a:xfrm>
            <a:off x="0" y="136524"/>
            <a:ext cx="9144000" cy="871587"/>
          </a:xfrm>
          <a:solidFill>
            <a:schemeClr val="tx2">
              <a:lumMod val="20000"/>
              <a:lumOff val="80000"/>
            </a:schemeClr>
          </a:solidFill>
        </p:spPr>
        <p:txBody>
          <a:bodyPr>
            <a:normAutofit/>
          </a:bodyPr>
          <a:lstStyle/>
          <a:p>
            <a:pPr algn="ctr" eaLnBrk="1" hangingPunct="1"/>
            <a:r>
              <a:rPr lang="en-GB" altLang="en-US" sz="2800" dirty="0">
                <a:solidFill>
                  <a:schemeClr val="tx2">
                    <a:lumMod val="75000"/>
                  </a:schemeClr>
                </a:solidFill>
                <a:latin typeface="Arial" panose="020B0604020202020204" pitchFamily="34" charset="0"/>
                <a:cs typeface="Arial" panose="020B0604020202020204" pitchFamily="34" charset="0"/>
              </a:rPr>
              <a:t>Difference between Equity and Debt</a:t>
            </a:r>
          </a:p>
        </p:txBody>
      </p:sp>
      <p:graphicFrame>
        <p:nvGraphicFramePr>
          <p:cNvPr id="4" name="Content Placeholder 3">
            <a:extLst>
              <a:ext uri="{FF2B5EF4-FFF2-40B4-BE49-F238E27FC236}">
                <a16:creationId xmlns:a16="http://schemas.microsoft.com/office/drawing/2014/main" id="{C77802BC-92AF-9B71-C450-0471D86420EA}"/>
              </a:ext>
            </a:extLst>
          </p:cNvPr>
          <p:cNvGraphicFramePr>
            <a:graphicFrameLocks noGrp="1"/>
          </p:cNvGraphicFramePr>
          <p:nvPr>
            <p:ph idx="1"/>
            <p:extLst>
              <p:ext uri="{D42A27DB-BD31-4B8C-83A1-F6EECF244321}">
                <p14:modId xmlns:p14="http://schemas.microsoft.com/office/powerpoint/2010/main" val="392030841"/>
              </p:ext>
            </p:extLst>
          </p:nvPr>
        </p:nvGraphicFramePr>
        <p:xfrm>
          <a:off x="6516216" y="3501008"/>
          <a:ext cx="1184176" cy="1619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4580" name="Slide Number Placeholder 1">
            <a:extLst>
              <a:ext uri="{FF2B5EF4-FFF2-40B4-BE49-F238E27FC236}">
                <a16:creationId xmlns:a16="http://schemas.microsoft.com/office/drawing/2014/main" id="{CEE3AEC1-B40F-E263-992C-3E50C4856F7C}"/>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AF411D9F-2346-43FC-9940-790896C53C68}" type="slidenum">
              <a:rPr lang="en-GB" altLang="en-US">
                <a:solidFill>
                  <a:schemeClr val="bg1"/>
                </a:solidFill>
              </a:rPr>
              <a:pPr/>
              <a:t>6</a:t>
            </a:fld>
            <a:endParaRPr lang="en-GB" altLang="en-US" dirty="0">
              <a:solidFill>
                <a:schemeClr val="bg1"/>
              </a:solidFill>
            </a:endParaRPr>
          </a:p>
        </p:txBody>
      </p:sp>
      <p:sp>
        <p:nvSpPr>
          <p:cNvPr id="3" name="TextBox 2">
            <a:extLst>
              <a:ext uri="{FF2B5EF4-FFF2-40B4-BE49-F238E27FC236}">
                <a16:creationId xmlns:a16="http://schemas.microsoft.com/office/drawing/2014/main" id="{117B31A6-13E5-0C7C-4E93-B7F248BE8EB2}"/>
              </a:ext>
            </a:extLst>
          </p:cNvPr>
          <p:cNvSpPr txBox="1"/>
          <p:nvPr/>
        </p:nvSpPr>
        <p:spPr>
          <a:xfrm rot="10800000" flipV="1">
            <a:off x="323528" y="1701970"/>
            <a:ext cx="8568952" cy="2677656"/>
          </a:xfrm>
          <a:prstGeom prst="rect">
            <a:avLst/>
          </a:prstGeom>
          <a:noFill/>
        </p:spPr>
        <p:txBody>
          <a:bodyPr wrap="square">
            <a:spAutoFit/>
          </a:bodyPr>
          <a:lstStyle/>
          <a:p>
            <a:pPr marL="457200" indent="-457200">
              <a:buFont typeface="Arial" panose="020B0604020202020204" pitchFamily="34" charset="0"/>
              <a:buChar char="•"/>
            </a:pPr>
            <a:r>
              <a:rPr lang="en-GB" sz="2800" dirty="0"/>
              <a:t>Equity finance means selling a stake, or shares, in your business.</a:t>
            </a:r>
          </a:p>
          <a:p>
            <a:pPr marL="457200" indent="-457200">
              <a:buFont typeface="Arial" panose="020B0604020202020204" pitchFamily="34" charset="0"/>
              <a:buChar char="•"/>
            </a:pPr>
            <a:r>
              <a:rPr lang="en-GB" sz="2800" dirty="0"/>
              <a:t>Equity represents ownership in a company</a:t>
            </a:r>
          </a:p>
          <a:p>
            <a:pPr marL="457200" indent="-457200">
              <a:buFont typeface="Arial" panose="020B0604020202020204" pitchFamily="34" charset="0"/>
              <a:buChar char="•"/>
            </a:pPr>
            <a:r>
              <a:rPr lang="en-GB" sz="2800" dirty="0"/>
              <a:t>Debt finance, in its simplest terms, is an arrangement between borrower and lender</a:t>
            </a:r>
          </a:p>
          <a:p>
            <a:pPr marL="457200" indent="-457200">
              <a:buFont typeface="Arial" panose="020B0604020202020204" pitchFamily="34" charset="0"/>
              <a:buChar char="•"/>
            </a:pPr>
            <a:r>
              <a:rPr lang="en-GB" sz="2800" dirty="0"/>
              <a:t>Debt must be repaid with interest</a:t>
            </a:r>
          </a:p>
        </p:txBody>
      </p:sp>
    </p:spTree>
    <p:extLst>
      <p:ext uri="{BB962C8B-B14F-4D97-AF65-F5344CB8AC3E}">
        <p14:creationId xmlns:p14="http://schemas.microsoft.com/office/powerpoint/2010/main" val="3509458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5602" name="Title 2">
            <a:extLst>
              <a:ext uri="{FF2B5EF4-FFF2-40B4-BE49-F238E27FC236}">
                <a16:creationId xmlns:a16="http://schemas.microsoft.com/office/drawing/2014/main" id="{0D4EB561-9B75-2437-1267-9FB54B2FA97D}"/>
              </a:ext>
            </a:extLst>
          </p:cNvPr>
          <p:cNvSpPr>
            <a:spLocks noGrp="1" noChangeArrowheads="1"/>
          </p:cNvSpPr>
          <p:nvPr>
            <p:ph type="title"/>
          </p:nvPr>
        </p:nvSpPr>
        <p:spPr>
          <a:xfrm>
            <a:off x="0" y="0"/>
            <a:ext cx="9144000" cy="868561"/>
          </a:xfrm>
          <a:solidFill>
            <a:schemeClr val="tx2">
              <a:lumMod val="20000"/>
              <a:lumOff val="80000"/>
            </a:schemeClr>
          </a:solidFill>
        </p:spPr>
        <p:txBody>
          <a:bodyPr/>
          <a:lstStyle/>
          <a:p>
            <a:pPr algn="ctr" eaLnBrk="1" hangingPunct="1"/>
            <a:r>
              <a:rPr lang="en-GB" altLang="en-US" sz="3600" dirty="0">
                <a:solidFill>
                  <a:schemeClr val="tx2">
                    <a:lumMod val="75000"/>
                  </a:schemeClr>
                </a:solidFill>
                <a:cs typeface="Calibri" panose="020F0502020204030204" pitchFamily="34" charset="0"/>
              </a:rPr>
              <a:t>Main ways to raise finance</a:t>
            </a:r>
          </a:p>
        </p:txBody>
      </p:sp>
      <p:graphicFrame>
        <p:nvGraphicFramePr>
          <p:cNvPr id="9" name="Content Placeholder 8">
            <a:extLst>
              <a:ext uri="{FF2B5EF4-FFF2-40B4-BE49-F238E27FC236}">
                <a16:creationId xmlns:a16="http://schemas.microsoft.com/office/drawing/2014/main" id="{24168D03-1A8C-AD30-DD3E-8A2528BBF8A5}"/>
              </a:ext>
            </a:extLst>
          </p:cNvPr>
          <p:cNvGraphicFramePr>
            <a:graphicFrameLocks noGrp="1"/>
          </p:cNvGraphicFramePr>
          <p:nvPr>
            <p:ph sz="half" idx="2"/>
            <p:extLst>
              <p:ext uri="{D42A27DB-BD31-4B8C-83A1-F6EECF244321}">
                <p14:modId xmlns:p14="http://schemas.microsoft.com/office/powerpoint/2010/main" val="3834581266"/>
              </p:ext>
            </p:extLst>
          </p:nvPr>
        </p:nvGraphicFramePr>
        <p:xfrm>
          <a:off x="323528" y="1228423"/>
          <a:ext cx="3898776" cy="47926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Content Placeholder 9">
            <a:extLst>
              <a:ext uri="{FF2B5EF4-FFF2-40B4-BE49-F238E27FC236}">
                <a16:creationId xmlns:a16="http://schemas.microsoft.com/office/drawing/2014/main" id="{CCE385F0-40C3-4122-80A3-17004F871636}"/>
              </a:ext>
            </a:extLst>
          </p:cNvPr>
          <p:cNvGraphicFramePr>
            <a:graphicFrameLocks noGrp="1"/>
          </p:cNvGraphicFramePr>
          <p:nvPr>
            <p:ph sz="quarter" idx="4"/>
            <p:extLst>
              <p:ext uri="{D42A27DB-BD31-4B8C-83A1-F6EECF244321}">
                <p14:modId xmlns:p14="http://schemas.microsoft.com/office/powerpoint/2010/main" val="1524817262"/>
              </p:ext>
            </p:extLst>
          </p:nvPr>
        </p:nvGraphicFramePr>
        <p:xfrm>
          <a:off x="4427984" y="1138436"/>
          <a:ext cx="4103439" cy="54589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5605" name="Slide Number Placeholder 1">
            <a:extLst>
              <a:ext uri="{FF2B5EF4-FFF2-40B4-BE49-F238E27FC236}">
                <a16:creationId xmlns:a16="http://schemas.microsoft.com/office/drawing/2014/main" id="{82C28C99-2B9A-C5AF-DF22-B5234CFEAE02}"/>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05851A79-8E36-48B6-AA39-3B1F95BA854B}" type="slidenum">
              <a:rPr lang="en-GB" altLang="en-US">
                <a:solidFill>
                  <a:schemeClr val="bg1"/>
                </a:solidFill>
              </a:rPr>
              <a:pPr/>
              <a:t>7</a:t>
            </a:fld>
            <a:endParaRPr lang="en-GB" altLang="en-US"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327CA-9D83-E1D7-06CE-33B89681460A}"/>
            </a:ext>
          </a:extLst>
        </p:cNvPr>
        <p:cNvGrpSpPr/>
        <p:nvPr/>
      </p:nvGrpSpPr>
      <p:grpSpPr>
        <a:xfrm>
          <a:off x="0" y="0"/>
          <a:ext cx="0" cy="0"/>
          <a:chOff x="0" y="0"/>
          <a:chExt cx="0" cy="0"/>
        </a:xfrm>
      </p:grpSpPr>
      <p:sp>
        <p:nvSpPr>
          <p:cNvPr id="24578" name="Title 2">
            <a:extLst>
              <a:ext uri="{FF2B5EF4-FFF2-40B4-BE49-F238E27FC236}">
                <a16:creationId xmlns:a16="http://schemas.microsoft.com/office/drawing/2014/main" id="{5744FCAD-C07F-A927-ED1C-5F138CF6B103}"/>
              </a:ext>
            </a:extLst>
          </p:cNvPr>
          <p:cNvSpPr>
            <a:spLocks noGrp="1" noChangeArrowheads="1"/>
          </p:cNvSpPr>
          <p:nvPr>
            <p:ph type="title"/>
          </p:nvPr>
        </p:nvSpPr>
        <p:spPr>
          <a:xfrm>
            <a:off x="0" y="0"/>
            <a:ext cx="9144000" cy="1008112"/>
          </a:xfrm>
          <a:solidFill>
            <a:schemeClr val="tx2">
              <a:lumMod val="20000"/>
              <a:lumOff val="80000"/>
            </a:schemeClr>
          </a:solidFill>
        </p:spPr>
        <p:txBody>
          <a:bodyPr>
            <a:normAutofit/>
          </a:bodyPr>
          <a:lstStyle/>
          <a:p>
            <a:pPr algn="ctr" eaLnBrk="1" hangingPunct="1"/>
            <a:r>
              <a:rPr lang="en-GB" altLang="en-US" sz="2800" dirty="0">
                <a:solidFill>
                  <a:schemeClr val="tx2">
                    <a:lumMod val="75000"/>
                  </a:schemeClr>
                </a:solidFill>
                <a:latin typeface="Arial" panose="020B0604020202020204" pitchFamily="34" charset="0"/>
                <a:cs typeface="Arial" panose="020B0604020202020204" pitchFamily="34" charset="0"/>
              </a:rPr>
              <a:t>Short and long-term internal sources of finance</a:t>
            </a:r>
          </a:p>
        </p:txBody>
      </p:sp>
      <p:sp>
        <p:nvSpPr>
          <p:cNvPr id="24580" name="Slide Number Placeholder 1">
            <a:extLst>
              <a:ext uri="{FF2B5EF4-FFF2-40B4-BE49-F238E27FC236}">
                <a16:creationId xmlns:a16="http://schemas.microsoft.com/office/drawing/2014/main" id="{EA686C5E-8C34-B1E7-6316-849614D3F250}"/>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AF411D9F-2346-43FC-9940-790896C53C68}" type="slidenum">
              <a:rPr lang="en-GB" altLang="en-US">
                <a:solidFill>
                  <a:schemeClr val="bg1"/>
                </a:solidFill>
              </a:rPr>
              <a:pPr/>
              <a:t>8</a:t>
            </a:fld>
            <a:endParaRPr lang="en-GB" altLang="en-US" dirty="0">
              <a:solidFill>
                <a:schemeClr val="bg1"/>
              </a:solidFill>
            </a:endParaRPr>
          </a:p>
        </p:txBody>
      </p:sp>
      <p:pic>
        <p:nvPicPr>
          <p:cNvPr id="5" name="Content Placeholder 4">
            <a:extLst>
              <a:ext uri="{FF2B5EF4-FFF2-40B4-BE49-F238E27FC236}">
                <a16:creationId xmlns:a16="http://schemas.microsoft.com/office/drawing/2014/main" id="{DC0E0A0C-ED5C-3548-6CC0-6F0C7D506C65}"/>
              </a:ext>
            </a:extLst>
          </p:cNvPr>
          <p:cNvPicPr>
            <a:picLocks noGrp="1" noChangeAspect="1"/>
          </p:cNvPicPr>
          <p:nvPr>
            <p:ph idx="1"/>
          </p:nvPr>
        </p:nvPicPr>
        <p:blipFill>
          <a:blip r:embed="rId2"/>
          <a:stretch>
            <a:fillRect/>
          </a:stretch>
        </p:blipFill>
        <p:spPr>
          <a:xfrm>
            <a:off x="2076450" y="2110581"/>
            <a:ext cx="4991100" cy="2895600"/>
          </a:xfrm>
          <a:prstGeom prst="rect">
            <a:avLst/>
          </a:prstGeom>
        </p:spPr>
      </p:pic>
    </p:spTree>
    <p:extLst>
      <p:ext uri="{BB962C8B-B14F-4D97-AF65-F5344CB8AC3E}">
        <p14:creationId xmlns:p14="http://schemas.microsoft.com/office/powerpoint/2010/main" val="1065281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92E63-358E-31FE-04B1-FB0718689A79}"/>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8B19ECAA-E3BC-D292-CF80-869EC80CB918}"/>
              </a:ext>
            </a:extLst>
          </p:cNvPr>
          <p:cNvSpPr>
            <a:spLocks noGrp="1" noChangeArrowheads="1"/>
          </p:cNvSpPr>
          <p:nvPr>
            <p:ph type="title"/>
          </p:nvPr>
        </p:nvSpPr>
        <p:spPr>
          <a:xfrm>
            <a:off x="0" y="-315416"/>
            <a:ext cx="9144000" cy="720080"/>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Internal sources  finance</a:t>
            </a:r>
          </a:p>
        </p:txBody>
      </p:sp>
      <p:sp>
        <p:nvSpPr>
          <p:cNvPr id="29699" name="Content Placeholder 1">
            <a:extLst>
              <a:ext uri="{FF2B5EF4-FFF2-40B4-BE49-F238E27FC236}">
                <a16:creationId xmlns:a16="http://schemas.microsoft.com/office/drawing/2014/main" id="{C97A5E45-D77F-B070-512D-3FE81FCBF9E4}"/>
              </a:ext>
            </a:extLst>
          </p:cNvPr>
          <p:cNvSpPr>
            <a:spLocks noGrp="1" noChangeArrowheads="1"/>
          </p:cNvSpPr>
          <p:nvPr>
            <p:ph idx="1"/>
          </p:nvPr>
        </p:nvSpPr>
        <p:spPr>
          <a:xfrm>
            <a:off x="0" y="404664"/>
            <a:ext cx="9144000" cy="5438584"/>
          </a:xfrm>
          <a:solidFill>
            <a:schemeClr val="tx2">
              <a:lumMod val="75000"/>
            </a:schemeClr>
          </a:solidFill>
        </p:spPr>
        <p:txBody>
          <a:bodyPr/>
          <a:lstStyle/>
          <a:p>
            <a:pPr eaLnBrk="1" hangingPunct="1">
              <a:defRPr/>
            </a:pPr>
            <a:endParaRPr lang="en-GB" altLang="en-US" sz="2800" dirty="0">
              <a:solidFill>
                <a:schemeClr val="tx2">
                  <a:lumMod val="20000"/>
                  <a:lumOff val="80000"/>
                </a:schemeClr>
              </a:solidFill>
              <a:cs typeface="Calibri" panose="020F0502020204030204" pitchFamily="34" charset="0"/>
            </a:endParaRPr>
          </a:p>
          <a:p>
            <a:pPr marL="0" indent="0"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buFont typeface="Wingdings 3" panose="05040102010807070707" pitchFamily="18" charset="2"/>
              <a:buNone/>
              <a:defRPr/>
            </a:pPr>
            <a:endParaRPr lang="en-GB" altLang="en-US" sz="2800" dirty="0">
              <a:cs typeface="Calibri" panose="020F0502020204030204" pitchFamily="34" charset="0"/>
            </a:endParaRPr>
          </a:p>
        </p:txBody>
      </p:sp>
      <p:sp>
        <p:nvSpPr>
          <p:cNvPr id="30724" name="Slide Number Placeholder 1">
            <a:extLst>
              <a:ext uri="{FF2B5EF4-FFF2-40B4-BE49-F238E27FC236}">
                <a16:creationId xmlns:a16="http://schemas.microsoft.com/office/drawing/2014/main" id="{1F1B8102-6005-CF05-4B71-25DF9BB0FA34}"/>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A3824BA-30F4-42B8-9135-7ADBF5B67764}" type="slidenum">
              <a:rPr kumimoji="0" lang="en-GB" altLang="en-US" sz="12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alt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2" name="TextBox 1">
            <a:extLst>
              <a:ext uri="{FF2B5EF4-FFF2-40B4-BE49-F238E27FC236}">
                <a16:creationId xmlns:a16="http://schemas.microsoft.com/office/drawing/2014/main" id="{6A005CA3-F1AB-BB09-8D66-E8F439E30FCB}"/>
              </a:ext>
            </a:extLst>
          </p:cNvPr>
          <p:cNvSpPr txBox="1"/>
          <p:nvPr/>
        </p:nvSpPr>
        <p:spPr>
          <a:xfrm>
            <a:off x="3923928" y="836712"/>
            <a:ext cx="1368152" cy="432048"/>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502093E5-E377-71F5-65BF-E0CBC6A894CB}"/>
              </a:ext>
            </a:extLst>
          </p:cNvPr>
          <p:cNvSpPr txBox="1"/>
          <p:nvPr/>
        </p:nvSpPr>
        <p:spPr>
          <a:xfrm>
            <a:off x="3707904" y="836712"/>
            <a:ext cx="1368152" cy="432048"/>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AC4850FF-FA5C-C959-A557-6872A2029D09}"/>
              </a:ext>
            </a:extLst>
          </p:cNvPr>
          <p:cNvSpPr txBox="1"/>
          <p:nvPr/>
        </p:nvSpPr>
        <p:spPr>
          <a:xfrm>
            <a:off x="3707904" y="692696"/>
            <a:ext cx="1368152" cy="432048"/>
          </a:xfrm>
          <a:prstGeom prst="rect">
            <a:avLst/>
          </a:prstGeom>
          <a:noFill/>
        </p:spPr>
        <p:txBody>
          <a:bodyPr wrap="square" rtlCol="0">
            <a:spAutoFit/>
          </a:bodyPr>
          <a:lstStyle/>
          <a:p>
            <a:endParaRPr lang="en-GB" dirty="0"/>
          </a:p>
        </p:txBody>
      </p:sp>
      <p:sp>
        <p:nvSpPr>
          <p:cNvPr id="6" name="TextBox 5">
            <a:extLst>
              <a:ext uri="{FF2B5EF4-FFF2-40B4-BE49-F238E27FC236}">
                <a16:creationId xmlns:a16="http://schemas.microsoft.com/office/drawing/2014/main" id="{F880DD0A-BD9E-8860-76A9-EF8E4CFD3617}"/>
              </a:ext>
            </a:extLst>
          </p:cNvPr>
          <p:cNvSpPr txBox="1"/>
          <p:nvPr/>
        </p:nvSpPr>
        <p:spPr>
          <a:xfrm>
            <a:off x="3887924" y="564649"/>
            <a:ext cx="1368152" cy="400110"/>
          </a:xfrm>
          <a:prstGeom prst="rect">
            <a:avLst/>
          </a:prstGeom>
          <a:noFill/>
        </p:spPr>
        <p:txBody>
          <a:bodyPr wrap="square" rtlCol="0">
            <a:spAutoFit/>
          </a:bodyPr>
          <a:lstStyle/>
          <a:p>
            <a:pPr algn="ctr"/>
            <a:r>
              <a:rPr lang="en-GB" sz="2000" dirty="0">
                <a:solidFill>
                  <a:srgbClr val="FFFF00"/>
                </a:solidFill>
              </a:rPr>
              <a:t>Capital</a:t>
            </a:r>
          </a:p>
        </p:txBody>
      </p:sp>
      <p:sp>
        <p:nvSpPr>
          <p:cNvPr id="8" name="TextBox 7">
            <a:extLst>
              <a:ext uri="{FF2B5EF4-FFF2-40B4-BE49-F238E27FC236}">
                <a16:creationId xmlns:a16="http://schemas.microsoft.com/office/drawing/2014/main" id="{7DC27D63-B596-E7B4-6CC3-84FD39FDF3B1}"/>
              </a:ext>
            </a:extLst>
          </p:cNvPr>
          <p:cNvSpPr txBox="1"/>
          <p:nvPr/>
        </p:nvSpPr>
        <p:spPr>
          <a:xfrm>
            <a:off x="715595" y="1777235"/>
            <a:ext cx="1368152" cy="707886"/>
          </a:xfrm>
          <a:prstGeom prst="rect">
            <a:avLst/>
          </a:prstGeom>
          <a:noFill/>
        </p:spPr>
        <p:txBody>
          <a:bodyPr wrap="square" rtlCol="0">
            <a:spAutoFit/>
          </a:bodyPr>
          <a:lstStyle/>
          <a:p>
            <a:pPr algn="ctr"/>
            <a:r>
              <a:rPr lang="en-GB" sz="2000" dirty="0">
                <a:solidFill>
                  <a:srgbClr val="FFFF00"/>
                </a:solidFill>
              </a:rPr>
              <a:t>Retained</a:t>
            </a:r>
          </a:p>
          <a:p>
            <a:pPr algn="ctr"/>
            <a:r>
              <a:rPr lang="en-GB" sz="2000" dirty="0">
                <a:solidFill>
                  <a:srgbClr val="FFFF00"/>
                </a:solidFill>
              </a:rPr>
              <a:t>profits </a:t>
            </a:r>
          </a:p>
        </p:txBody>
      </p:sp>
      <p:sp>
        <p:nvSpPr>
          <p:cNvPr id="9" name="TextBox 8">
            <a:extLst>
              <a:ext uri="{FF2B5EF4-FFF2-40B4-BE49-F238E27FC236}">
                <a16:creationId xmlns:a16="http://schemas.microsoft.com/office/drawing/2014/main" id="{63D82544-F12D-644A-5D25-BA05983A06D2}"/>
              </a:ext>
            </a:extLst>
          </p:cNvPr>
          <p:cNvSpPr txBox="1"/>
          <p:nvPr/>
        </p:nvSpPr>
        <p:spPr>
          <a:xfrm>
            <a:off x="2483768" y="1700808"/>
            <a:ext cx="1800199" cy="707886"/>
          </a:xfrm>
          <a:prstGeom prst="rect">
            <a:avLst/>
          </a:prstGeom>
          <a:noFill/>
        </p:spPr>
        <p:txBody>
          <a:bodyPr wrap="square" rtlCol="0">
            <a:spAutoFit/>
          </a:bodyPr>
          <a:lstStyle/>
          <a:p>
            <a:pPr algn="ctr"/>
            <a:r>
              <a:rPr lang="en-GB" sz="2000" dirty="0">
                <a:solidFill>
                  <a:srgbClr val="FFFF00"/>
                </a:solidFill>
              </a:rPr>
              <a:t>Sale of owned assets</a:t>
            </a:r>
          </a:p>
        </p:txBody>
      </p:sp>
      <p:sp>
        <p:nvSpPr>
          <p:cNvPr id="10" name="TextBox 9">
            <a:extLst>
              <a:ext uri="{FF2B5EF4-FFF2-40B4-BE49-F238E27FC236}">
                <a16:creationId xmlns:a16="http://schemas.microsoft.com/office/drawing/2014/main" id="{20F7E1A0-8AD0-BFCE-EECA-BA0C5F054038}"/>
              </a:ext>
            </a:extLst>
          </p:cNvPr>
          <p:cNvSpPr txBox="1"/>
          <p:nvPr/>
        </p:nvSpPr>
        <p:spPr>
          <a:xfrm>
            <a:off x="4371736" y="1684175"/>
            <a:ext cx="1800199" cy="1015663"/>
          </a:xfrm>
          <a:prstGeom prst="rect">
            <a:avLst/>
          </a:prstGeom>
          <a:noFill/>
        </p:spPr>
        <p:txBody>
          <a:bodyPr wrap="square" rtlCol="0">
            <a:spAutoFit/>
          </a:bodyPr>
          <a:lstStyle/>
          <a:p>
            <a:pPr algn="ctr"/>
            <a:r>
              <a:rPr lang="en-GB" sz="2000" dirty="0">
                <a:solidFill>
                  <a:srgbClr val="FFFF00"/>
                </a:solidFill>
              </a:rPr>
              <a:t>Sale and leaseback  of owned assets</a:t>
            </a:r>
          </a:p>
        </p:txBody>
      </p:sp>
      <p:sp>
        <p:nvSpPr>
          <p:cNvPr id="11" name="TextBox 10">
            <a:extLst>
              <a:ext uri="{FF2B5EF4-FFF2-40B4-BE49-F238E27FC236}">
                <a16:creationId xmlns:a16="http://schemas.microsoft.com/office/drawing/2014/main" id="{B7AF0044-C307-40B0-FFBD-0C39479A7AD8}"/>
              </a:ext>
            </a:extLst>
          </p:cNvPr>
          <p:cNvSpPr txBox="1"/>
          <p:nvPr/>
        </p:nvSpPr>
        <p:spPr>
          <a:xfrm>
            <a:off x="6494309" y="1723343"/>
            <a:ext cx="1800199" cy="400110"/>
          </a:xfrm>
          <a:prstGeom prst="rect">
            <a:avLst/>
          </a:prstGeom>
          <a:noFill/>
        </p:spPr>
        <p:txBody>
          <a:bodyPr wrap="square" rtlCol="0">
            <a:spAutoFit/>
          </a:bodyPr>
          <a:lstStyle/>
          <a:p>
            <a:pPr algn="ctr"/>
            <a:r>
              <a:rPr lang="en-GB" sz="2000" dirty="0">
                <a:solidFill>
                  <a:srgbClr val="FFFF00"/>
                </a:solidFill>
              </a:rPr>
              <a:t>Depreciation</a:t>
            </a:r>
          </a:p>
        </p:txBody>
      </p:sp>
      <p:cxnSp>
        <p:nvCxnSpPr>
          <p:cNvPr id="16" name="Straight Connector 15">
            <a:extLst>
              <a:ext uri="{FF2B5EF4-FFF2-40B4-BE49-F238E27FC236}">
                <a16:creationId xmlns:a16="http://schemas.microsoft.com/office/drawing/2014/main" id="{A6DDEE6D-E3A7-A4BF-5817-5CA7707869C1}"/>
              </a:ext>
            </a:extLst>
          </p:cNvPr>
          <p:cNvCxnSpPr/>
          <p:nvPr/>
        </p:nvCxnSpPr>
        <p:spPr>
          <a:xfrm>
            <a:off x="1583668" y="126876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66F74A2-D15D-5B31-AB94-6BB880341712}"/>
              </a:ext>
            </a:extLst>
          </p:cNvPr>
          <p:cNvCxnSpPr>
            <a:cxnSpLocks/>
          </p:cNvCxnSpPr>
          <p:nvPr/>
        </p:nvCxnSpPr>
        <p:spPr>
          <a:xfrm>
            <a:off x="1403648" y="1484784"/>
            <a:ext cx="594001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9FA02EE-A2C3-C644-5868-0E42D7383E6E}"/>
              </a:ext>
            </a:extLst>
          </p:cNvPr>
          <p:cNvCxnSpPr/>
          <p:nvPr/>
        </p:nvCxnSpPr>
        <p:spPr>
          <a:xfrm>
            <a:off x="1403648" y="1484784"/>
            <a:ext cx="0" cy="222589"/>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01FA8AF-B754-0CE4-3422-394D0EF5EB52}"/>
              </a:ext>
            </a:extLst>
          </p:cNvPr>
          <p:cNvCxnSpPr/>
          <p:nvPr/>
        </p:nvCxnSpPr>
        <p:spPr>
          <a:xfrm>
            <a:off x="3383867" y="1500754"/>
            <a:ext cx="0" cy="222589"/>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DEB4CAE-DD23-E182-731C-E5544574E2F5}"/>
              </a:ext>
            </a:extLst>
          </p:cNvPr>
          <p:cNvCxnSpPr>
            <a:cxnSpLocks/>
          </p:cNvCxnSpPr>
          <p:nvPr/>
        </p:nvCxnSpPr>
        <p:spPr>
          <a:xfrm>
            <a:off x="5264175" y="1484784"/>
            <a:ext cx="0" cy="2790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EE23439-01C9-4ADF-307E-A541C3A7140D}"/>
              </a:ext>
            </a:extLst>
          </p:cNvPr>
          <p:cNvCxnSpPr>
            <a:cxnSpLocks/>
          </p:cNvCxnSpPr>
          <p:nvPr/>
        </p:nvCxnSpPr>
        <p:spPr>
          <a:xfrm>
            <a:off x="7343658" y="1484784"/>
            <a:ext cx="0" cy="24967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A47A297-228E-060A-5184-7C9B0CECF281}"/>
              </a:ext>
            </a:extLst>
          </p:cNvPr>
          <p:cNvCxnSpPr>
            <a:cxnSpLocks/>
            <a:stCxn id="6" idx="2"/>
          </p:cNvCxnSpPr>
          <p:nvPr/>
        </p:nvCxnSpPr>
        <p:spPr>
          <a:xfrm>
            <a:off x="4572000" y="964759"/>
            <a:ext cx="0" cy="53599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5575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E68102B-C814-DFBE-EC86-CE446DFCB251}"/>
              </a:ext>
            </a:extLst>
          </p:cNvPr>
          <p:cNvSpPr>
            <a:spLocks noGrp="1" noChangeArrowheads="1"/>
          </p:cNvSpPr>
          <p:nvPr>
            <p:ph type="title"/>
          </p:nvPr>
        </p:nvSpPr>
        <p:spPr>
          <a:xfrm>
            <a:off x="0" y="12998"/>
            <a:ext cx="9144000" cy="1143000"/>
          </a:xfrm>
          <a:solidFill>
            <a:schemeClr val="tx2">
              <a:lumMod val="20000"/>
              <a:lumOff val="80000"/>
            </a:schemeClr>
          </a:solidFill>
        </p:spPr>
        <p:txBody>
          <a:bodyPr/>
          <a:lstStyle/>
          <a:p>
            <a:pPr algn="ctr" eaLnBrk="1" hangingPunct="1"/>
            <a:r>
              <a:rPr lang="en-GB" altLang="en-US" dirty="0">
                <a:solidFill>
                  <a:schemeClr val="tx2">
                    <a:lumMod val="75000"/>
                  </a:schemeClr>
                </a:solidFill>
                <a:cs typeface="Calibri" panose="020F0502020204030204" pitchFamily="34" charset="0"/>
              </a:rPr>
              <a:t>Retained profits</a:t>
            </a:r>
          </a:p>
        </p:txBody>
      </p:sp>
      <p:sp>
        <p:nvSpPr>
          <p:cNvPr id="26629" name="Slide Number Placeholder 1">
            <a:extLst>
              <a:ext uri="{FF2B5EF4-FFF2-40B4-BE49-F238E27FC236}">
                <a16:creationId xmlns:a16="http://schemas.microsoft.com/office/drawing/2014/main" id="{21A29618-23B6-C329-B83E-17925BBE10F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AF85B16-FB62-4C5F-987E-6D29F332DEA2}" type="slidenum">
              <a:rPr lang="en-GB" altLang="en-US">
                <a:solidFill>
                  <a:schemeClr val="bg1"/>
                </a:solidFill>
              </a:rPr>
              <a:pPr/>
              <a:t>10</a:t>
            </a:fld>
            <a:endParaRPr lang="en-GB" altLang="en-US" dirty="0">
              <a:solidFill>
                <a:schemeClr val="bg1"/>
              </a:solidFill>
            </a:endParaRPr>
          </a:p>
        </p:txBody>
      </p:sp>
      <p:sp>
        <p:nvSpPr>
          <p:cNvPr id="26627" name="Rectangle 4">
            <a:extLst>
              <a:ext uri="{FF2B5EF4-FFF2-40B4-BE49-F238E27FC236}">
                <a16:creationId xmlns:a16="http://schemas.microsoft.com/office/drawing/2014/main" id="{A1846C70-C076-A853-0903-F8DF87DFB24F}"/>
              </a:ext>
            </a:extLst>
          </p:cNvPr>
          <p:cNvSpPr>
            <a:spLocks noChangeArrowheads="1"/>
          </p:cNvSpPr>
          <p:nvPr/>
        </p:nvSpPr>
        <p:spPr bwMode="auto">
          <a:xfrm>
            <a:off x="4211960" y="1120385"/>
            <a:ext cx="4901555" cy="4893647"/>
          </a:xfrm>
          <a:prstGeom prst="rect">
            <a:avLst/>
          </a:prstGeom>
          <a:solidFill>
            <a:schemeClr val="tx2">
              <a:lumMod val="75000"/>
            </a:schemeClr>
          </a:solidFill>
          <a:ln>
            <a:noFill/>
          </a:ln>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dirty="0">
                <a:solidFill>
                  <a:schemeClr val="tx2">
                    <a:lumMod val="20000"/>
                    <a:lumOff val="80000"/>
                  </a:schemeClr>
                </a:solidFill>
                <a:latin typeface="Arial" panose="020B0604020202020204" pitchFamily="34" charset="0"/>
                <a:cs typeface="Arial" panose="020B0604020202020204" pitchFamily="34" charset="0"/>
              </a:rPr>
              <a:t>Retained profit is the profit kept in the company rather than paid out to shareholders as a dividend.  Retained profit is widely regarded as the most important long-term source of finance for a business</a:t>
            </a:r>
          </a:p>
          <a:p>
            <a:pPr marL="342900" indent="-342900" eaLnBrk="1" hangingPunct="1">
              <a:buFont typeface="Arial" panose="020B0604020202020204" pitchFamily="34" charset="0"/>
              <a:buChar char="•"/>
            </a:pPr>
            <a:endParaRPr lang="en-GB" altLang="en-US"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dirty="0">
                <a:solidFill>
                  <a:schemeClr val="tx2">
                    <a:lumMod val="20000"/>
                    <a:lumOff val="80000"/>
                  </a:schemeClr>
                </a:solidFill>
                <a:latin typeface="Arial" panose="020B0604020202020204" pitchFamily="34" charset="0"/>
                <a:cs typeface="Arial" panose="020B0604020202020204" pitchFamily="34" charset="0"/>
              </a:rPr>
              <a:t>It involves a decision by the directors of how much dividend to pay out to shareholders and how much to retain for the future growth of the business</a:t>
            </a:r>
          </a:p>
          <a:p>
            <a:pPr marL="342900" indent="-342900" eaLnBrk="1" hangingPunct="1">
              <a:buFont typeface="Arial" panose="020B0604020202020204" pitchFamily="34" charset="0"/>
              <a:buChar char="•"/>
            </a:pPr>
            <a:endParaRPr lang="en-GB" altLang="en-US"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dirty="0">
                <a:solidFill>
                  <a:schemeClr val="tx2">
                    <a:lumMod val="20000"/>
                    <a:lumOff val="80000"/>
                  </a:schemeClr>
                </a:solidFill>
                <a:latin typeface="Arial" panose="020B0604020202020204" pitchFamily="34" charset="0"/>
                <a:cs typeface="Arial" panose="020B0604020202020204" pitchFamily="34" charset="0"/>
              </a:rPr>
              <a:t>The directors are not obliged to pay any dividend</a:t>
            </a:r>
          </a:p>
          <a:p>
            <a:pPr marL="342900" indent="-342900" eaLnBrk="1" hangingPunct="1">
              <a:buFont typeface="Arial" panose="020B0604020202020204" pitchFamily="34" charset="0"/>
              <a:buChar char="•"/>
            </a:pPr>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p:txBody>
      </p:sp>
      <p:pic>
        <p:nvPicPr>
          <p:cNvPr id="26628" name="Picture 5" descr="retained_profit.gif">
            <a:extLst>
              <a:ext uri="{FF2B5EF4-FFF2-40B4-BE49-F238E27FC236}">
                <a16:creationId xmlns:a16="http://schemas.microsoft.com/office/drawing/2014/main" id="{B89426D8-E87A-8B37-4D30-4DF9F8797E0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4" y="1988840"/>
            <a:ext cx="3672408" cy="266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4301-1922-0FA4-80F3-FF5D3902C0FE}"/>
              </a:ext>
            </a:extLst>
          </p:cNvPr>
          <p:cNvSpPr>
            <a:spLocks noGrp="1"/>
          </p:cNvSpPr>
          <p:nvPr>
            <p:ph type="title"/>
          </p:nvPr>
        </p:nvSpPr>
        <p:spPr/>
        <p:txBody>
          <a:bodyPr/>
          <a:lstStyle/>
          <a:p>
            <a:r>
              <a:rPr lang="en-GB" dirty="0"/>
              <a:t>Activity (5mins)</a:t>
            </a:r>
          </a:p>
        </p:txBody>
      </p:sp>
      <p:sp>
        <p:nvSpPr>
          <p:cNvPr id="3" name="Content Placeholder 2">
            <a:extLst>
              <a:ext uri="{FF2B5EF4-FFF2-40B4-BE49-F238E27FC236}">
                <a16:creationId xmlns:a16="http://schemas.microsoft.com/office/drawing/2014/main" id="{6FF5B0E9-4560-BFD9-1CF4-30F6037433E9}"/>
              </a:ext>
            </a:extLst>
          </p:cNvPr>
          <p:cNvSpPr>
            <a:spLocks noGrp="1"/>
          </p:cNvSpPr>
          <p:nvPr>
            <p:ph idx="1"/>
          </p:nvPr>
        </p:nvSpPr>
        <p:spPr/>
        <p:txBody>
          <a:bodyPr/>
          <a:lstStyle/>
          <a:p>
            <a:endParaRPr lang="en-GB" dirty="0"/>
          </a:p>
          <a:p>
            <a:endParaRPr lang="en-GB" dirty="0"/>
          </a:p>
          <a:p>
            <a:pPr marL="0" indent="0">
              <a:buNone/>
            </a:pPr>
            <a:r>
              <a:rPr lang="en-GB" dirty="0"/>
              <a:t>Are retained earnings a free source of finance for the business? Explain.</a:t>
            </a:r>
          </a:p>
          <a:p>
            <a:pPr marL="0" indent="0">
              <a:buNone/>
            </a:pPr>
            <a:r>
              <a:rPr lang="en-GB" dirty="0"/>
              <a:t>Discuss in a group of five (5)</a:t>
            </a:r>
          </a:p>
        </p:txBody>
      </p:sp>
      <p:sp>
        <p:nvSpPr>
          <p:cNvPr id="4" name="Slide Number Placeholder 3">
            <a:extLst>
              <a:ext uri="{FF2B5EF4-FFF2-40B4-BE49-F238E27FC236}">
                <a16:creationId xmlns:a16="http://schemas.microsoft.com/office/drawing/2014/main" id="{D65FA12F-898A-B399-45B5-25AD8F193409}"/>
              </a:ext>
            </a:extLst>
          </p:cNvPr>
          <p:cNvSpPr>
            <a:spLocks noGrp="1"/>
          </p:cNvSpPr>
          <p:nvPr>
            <p:ph type="sldNum" sz="quarter" idx="12"/>
          </p:nvPr>
        </p:nvSpPr>
        <p:spPr/>
        <p:txBody>
          <a:bodyPr/>
          <a:lstStyle/>
          <a:p>
            <a:fld id="{C3F65BB1-9206-4D7F-97F9-47DCC7DC6334}" type="slidenum">
              <a:rPr lang="en-GB" smtClean="0"/>
              <a:pPr/>
              <a:t>11</a:t>
            </a:fld>
            <a:endParaRPr lang="en-GB" dirty="0"/>
          </a:p>
        </p:txBody>
      </p:sp>
    </p:spTree>
    <p:extLst>
      <p:ext uri="{BB962C8B-B14F-4D97-AF65-F5344CB8AC3E}">
        <p14:creationId xmlns:p14="http://schemas.microsoft.com/office/powerpoint/2010/main" val="2496388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3E33C17E-29F7-F808-A0BF-E6FB060CD74C}"/>
              </a:ext>
            </a:extLst>
          </p:cNvPr>
          <p:cNvSpPr>
            <a:spLocks noGrp="1" noChangeArrowheads="1"/>
          </p:cNvSpPr>
          <p:nvPr>
            <p:ph type="title"/>
          </p:nvPr>
        </p:nvSpPr>
        <p:spPr>
          <a:xfrm>
            <a:off x="0" y="0"/>
            <a:ext cx="9144000" cy="999417"/>
          </a:xfrm>
          <a:solidFill>
            <a:schemeClr val="tx2">
              <a:lumMod val="20000"/>
              <a:lumOff val="80000"/>
            </a:schemeClr>
          </a:solidFill>
        </p:spPr>
        <p:txBody>
          <a:bodyPr>
            <a:normAutofit/>
          </a:bodyPr>
          <a:lstStyle/>
          <a:p>
            <a:pPr algn="ctr" eaLnBrk="1" hangingPunct="1"/>
            <a:r>
              <a:rPr lang="en-GB" altLang="en-US" dirty="0">
                <a:solidFill>
                  <a:schemeClr val="tx2">
                    <a:lumMod val="75000"/>
                  </a:schemeClr>
                </a:solidFill>
                <a:cs typeface="Calibri" panose="020F0502020204030204" pitchFamily="34" charset="0"/>
              </a:rPr>
              <a:t>Sale of assets</a:t>
            </a:r>
          </a:p>
        </p:txBody>
      </p:sp>
      <p:sp>
        <p:nvSpPr>
          <p:cNvPr id="12291" name="Content Placeholder 1">
            <a:extLst>
              <a:ext uri="{FF2B5EF4-FFF2-40B4-BE49-F238E27FC236}">
                <a16:creationId xmlns:a16="http://schemas.microsoft.com/office/drawing/2014/main" id="{608E8730-8F69-F9C2-CCBC-CA45CEBA5F87}"/>
              </a:ext>
            </a:extLst>
          </p:cNvPr>
          <p:cNvSpPr>
            <a:spLocks noGrp="1"/>
          </p:cNvSpPr>
          <p:nvPr>
            <p:ph idx="1"/>
          </p:nvPr>
        </p:nvSpPr>
        <p:spPr>
          <a:xfrm>
            <a:off x="539552" y="1268760"/>
            <a:ext cx="8229600" cy="4248472"/>
          </a:xfrm>
        </p:spPr>
        <p:txBody>
          <a:bodyPr rtlCol="0">
            <a:normAutofit fontScale="47500" lnSpcReduction="20000"/>
          </a:bodyPr>
          <a:lstStyle/>
          <a:p>
            <a:pPr>
              <a:defRPr/>
            </a:pPr>
            <a:r>
              <a:rPr lang="en-GB" altLang="en-US" sz="7000" dirty="0">
                <a:solidFill>
                  <a:schemeClr val="tx2">
                    <a:lumMod val="20000"/>
                    <a:lumOff val="80000"/>
                  </a:schemeClr>
                </a:solidFill>
                <a:cs typeface="Calibri" panose="020F0502020204030204" pitchFamily="34" charset="0"/>
              </a:rPr>
              <a:t>Businesses can raise finance by selling off unwanted or unused fixed assets</a:t>
            </a:r>
          </a:p>
          <a:p>
            <a:pPr>
              <a:defRPr/>
            </a:pPr>
            <a:endParaRPr lang="en-GB" altLang="en-US" sz="7000" dirty="0">
              <a:solidFill>
                <a:schemeClr val="tx2">
                  <a:lumMod val="20000"/>
                  <a:lumOff val="80000"/>
                </a:schemeClr>
              </a:solidFill>
              <a:cs typeface="Calibri" panose="020F0502020204030204" pitchFamily="34" charset="0"/>
            </a:endParaRPr>
          </a:p>
          <a:p>
            <a:pPr>
              <a:defRPr/>
            </a:pPr>
            <a:endParaRPr lang="en-GB" altLang="en-US" sz="7000" dirty="0">
              <a:solidFill>
                <a:schemeClr val="tx2">
                  <a:lumMod val="20000"/>
                  <a:lumOff val="80000"/>
                </a:schemeClr>
              </a:solidFill>
              <a:cs typeface="Calibri" panose="020F0502020204030204" pitchFamily="34" charset="0"/>
            </a:endParaRPr>
          </a:p>
          <a:p>
            <a:pPr>
              <a:defRPr/>
            </a:pPr>
            <a:r>
              <a:rPr lang="en-GB" altLang="en-US" sz="7000" dirty="0">
                <a:solidFill>
                  <a:schemeClr val="tx2">
                    <a:lumMod val="20000"/>
                    <a:lumOff val="80000"/>
                  </a:schemeClr>
                </a:solidFill>
                <a:cs typeface="Calibri" panose="020F0502020204030204" pitchFamily="34" charset="0"/>
              </a:rPr>
              <a:t>For example, land, surplus or obsolete equipment</a:t>
            </a:r>
          </a:p>
          <a:p>
            <a:pPr>
              <a:defRPr/>
            </a:pPr>
            <a:endParaRPr lang="en-GB" altLang="en-US" sz="7000" dirty="0">
              <a:solidFill>
                <a:schemeClr val="tx2">
                  <a:lumMod val="20000"/>
                  <a:lumOff val="80000"/>
                </a:schemeClr>
              </a:solidFill>
              <a:cs typeface="Calibri" panose="020F0502020204030204" pitchFamily="34" charset="0"/>
            </a:endParaRPr>
          </a:p>
          <a:p>
            <a:pPr>
              <a:defRPr/>
            </a:pPr>
            <a:r>
              <a:rPr lang="en-GB" altLang="en-US" sz="7000" dirty="0">
                <a:solidFill>
                  <a:schemeClr val="tx2">
                    <a:lumMod val="20000"/>
                    <a:lumOff val="80000"/>
                  </a:schemeClr>
                </a:solidFill>
                <a:cs typeface="Calibri" panose="020F0502020204030204" pitchFamily="34" charset="0"/>
              </a:rPr>
              <a:t>However, not all businesses will have spare assets</a:t>
            </a:r>
          </a:p>
          <a:p>
            <a:pPr>
              <a:defRPr/>
            </a:pPr>
            <a:endParaRPr lang="en-GB" altLang="en-US" sz="3600" dirty="0">
              <a:solidFill>
                <a:schemeClr val="tx2">
                  <a:lumMod val="20000"/>
                  <a:lumOff val="80000"/>
                </a:schemeClr>
              </a:solidFill>
              <a:cs typeface="Calibri" panose="020F0502020204030204" pitchFamily="34" charset="0"/>
            </a:endParaRPr>
          </a:p>
          <a:p>
            <a:pPr eaLnBrk="1" fontAlgn="auto" hangingPunct="1">
              <a:spcAft>
                <a:spcPts val="0"/>
              </a:spcAft>
              <a:buFont typeface="Wingdings 3" panose="05040102010807070707" pitchFamily="18" charset="2"/>
              <a:buNone/>
              <a:defRPr/>
            </a:pPr>
            <a:endParaRPr lang="en-GB" altLang="en-US" sz="2800" dirty="0">
              <a:solidFill>
                <a:schemeClr val="tx1">
                  <a:lumMod val="75000"/>
                  <a:lumOff val="25000"/>
                </a:schemeClr>
              </a:solidFill>
              <a:cs typeface="Calibri" panose="020F0502020204030204" pitchFamily="34" charset="0"/>
            </a:endParaRPr>
          </a:p>
          <a:p>
            <a:pPr eaLnBrk="1" fontAlgn="auto" hangingPunct="1">
              <a:spcAft>
                <a:spcPts val="0"/>
              </a:spcAft>
              <a:buFont typeface="Wingdings 3" panose="05040102010807070707" pitchFamily="18" charset="2"/>
              <a:buNone/>
              <a:defRPr/>
            </a:pPr>
            <a:endParaRPr lang="en-GB" altLang="en-US" sz="2800" dirty="0">
              <a:solidFill>
                <a:schemeClr val="tx1">
                  <a:lumMod val="75000"/>
                  <a:lumOff val="25000"/>
                </a:schemeClr>
              </a:solidFill>
              <a:cs typeface="Calibri" panose="020F0502020204030204" pitchFamily="34" charset="0"/>
            </a:endParaRPr>
          </a:p>
          <a:p>
            <a:pPr eaLnBrk="1" fontAlgn="auto" hangingPunct="1">
              <a:spcAft>
                <a:spcPts val="0"/>
              </a:spcAft>
              <a:buFont typeface="Wingdings 3" charset="2"/>
              <a:buChar char=""/>
              <a:defRPr/>
            </a:pPr>
            <a:endParaRPr lang="en-GB" altLang="en-US" sz="2800" dirty="0">
              <a:solidFill>
                <a:schemeClr val="tx1">
                  <a:lumMod val="75000"/>
                  <a:lumOff val="25000"/>
                </a:schemeClr>
              </a:solidFill>
            </a:endParaRPr>
          </a:p>
        </p:txBody>
      </p:sp>
      <p:sp>
        <p:nvSpPr>
          <p:cNvPr id="27653" name="Slide Number Placeholder 1">
            <a:extLst>
              <a:ext uri="{FF2B5EF4-FFF2-40B4-BE49-F238E27FC236}">
                <a16:creationId xmlns:a16="http://schemas.microsoft.com/office/drawing/2014/main" id="{D5BFA68A-341E-86D2-DF45-BEB12E6BA21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663E95D-6858-4F73-A945-18DA6538A28A}" type="slidenum">
              <a:rPr lang="en-GB" altLang="en-US">
                <a:solidFill>
                  <a:schemeClr val="bg1"/>
                </a:solidFill>
              </a:rPr>
              <a:pPr/>
              <a:t>12</a:t>
            </a:fld>
            <a:endParaRPr lang="en-GB" altLang="en-US"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0E8457F7-40E0-988B-95D8-5233CE565498}"/>
              </a:ext>
            </a:extLst>
          </p:cNvPr>
          <p:cNvSpPr>
            <a:spLocks noGrp="1" noChangeArrowheads="1"/>
          </p:cNvSpPr>
          <p:nvPr>
            <p:ph type="title"/>
          </p:nvPr>
        </p:nvSpPr>
        <p:spPr>
          <a:xfrm>
            <a:off x="0" y="0"/>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Sale and lease-back</a:t>
            </a:r>
          </a:p>
        </p:txBody>
      </p:sp>
      <p:sp>
        <p:nvSpPr>
          <p:cNvPr id="29699" name="Content Placeholder 1">
            <a:extLst>
              <a:ext uri="{FF2B5EF4-FFF2-40B4-BE49-F238E27FC236}">
                <a16:creationId xmlns:a16="http://schemas.microsoft.com/office/drawing/2014/main" id="{31D57BF1-C7B0-3934-C415-E87876567424}"/>
              </a:ext>
            </a:extLst>
          </p:cNvPr>
          <p:cNvSpPr>
            <a:spLocks noGrp="1" noChangeArrowheads="1"/>
          </p:cNvSpPr>
          <p:nvPr>
            <p:ph idx="1"/>
          </p:nvPr>
        </p:nvSpPr>
        <p:spPr>
          <a:xfrm>
            <a:off x="0" y="709613"/>
            <a:ext cx="9144000" cy="5023643"/>
          </a:xfrm>
          <a:solidFill>
            <a:schemeClr val="tx2">
              <a:lumMod val="75000"/>
            </a:schemeClr>
          </a:solidFill>
        </p:spPr>
        <p:txBody>
          <a:bodyPr/>
          <a:lstStyle/>
          <a:p>
            <a:pPr eaLnBrk="1" hangingPunct="1">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Business sells tangible assets and then leases them back from the new owner</a:t>
            </a:r>
          </a:p>
          <a:p>
            <a:pPr marL="0" indent="0"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Business acquires an immediate and substantial capital sum</a:t>
            </a:r>
          </a:p>
          <a:p>
            <a:pPr marL="0" indent="0"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Disadvantages?</a:t>
            </a:r>
          </a:p>
          <a:p>
            <a:pPr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buFont typeface="Wingdings 3" panose="05040102010807070707" pitchFamily="18" charset="2"/>
              <a:buNone/>
              <a:defRPr/>
            </a:pPr>
            <a:endParaRPr lang="en-GB" altLang="en-US" sz="2800" dirty="0">
              <a:cs typeface="Calibri" panose="020F0502020204030204" pitchFamily="34" charset="0"/>
            </a:endParaRPr>
          </a:p>
        </p:txBody>
      </p:sp>
      <p:sp>
        <p:nvSpPr>
          <p:cNvPr id="30724" name="Slide Number Placeholder 1">
            <a:extLst>
              <a:ext uri="{FF2B5EF4-FFF2-40B4-BE49-F238E27FC236}">
                <a16:creationId xmlns:a16="http://schemas.microsoft.com/office/drawing/2014/main" id="{0121DE59-95E3-3F79-DAFF-9356C35A8DB7}"/>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A3824BA-30F4-42B8-9135-7ADBF5B67764}" type="slidenum">
              <a:rPr lang="en-GB" altLang="en-US">
                <a:solidFill>
                  <a:schemeClr val="bg1"/>
                </a:solidFill>
              </a:rPr>
              <a:pPr/>
              <a:t>13</a:t>
            </a:fld>
            <a:endParaRPr lang="en-GB" altLang="en-US"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F6B55-7B96-A0DA-F4D5-97C8CF2EAB56}"/>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510BDDBF-0C12-7EFA-790E-AB353B5BFC6A}"/>
              </a:ext>
            </a:extLst>
          </p:cNvPr>
          <p:cNvSpPr>
            <a:spLocks noGrp="1" noChangeArrowheads="1"/>
          </p:cNvSpPr>
          <p:nvPr>
            <p:ph type="title"/>
          </p:nvPr>
        </p:nvSpPr>
        <p:spPr>
          <a:xfrm>
            <a:off x="0" y="0"/>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Depreciation 1</a:t>
            </a:r>
          </a:p>
        </p:txBody>
      </p:sp>
      <p:sp>
        <p:nvSpPr>
          <p:cNvPr id="29699" name="Content Placeholder 1">
            <a:extLst>
              <a:ext uri="{FF2B5EF4-FFF2-40B4-BE49-F238E27FC236}">
                <a16:creationId xmlns:a16="http://schemas.microsoft.com/office/drawing/2014/main" id="{AC923B71-A4EC-E8A9-ED13-AFA08CA7B614}"/>
              </a:ext>
            </a:extLst>
          </p:cNvPr>
          <p:cNvSpPr>
            <a:spLocks noGrp="1" noChangeArrowheads="1"/>
          </p:cNvSpPr>
          <p:nvPr>
            <p:ph idx="1"/>
          </p:nvPr>
        </p:nvSpPr>
        <p:spPr>
          <a:xfrm>
            <a:off x="0" y="709613"/>
            <a:ext cx="9144000" cy="5023643"/>
          </a:xfrm>
          <a:solidFill>
            <a:schemeClr val="tx2">
              <a:lumMod val="75000"/>
            </a:schemeClr>
          </a:solidFill>
        </p:spPr>
        <p:txBody>
          <a:bodyPr>
            <a:normAutofit fontScale="85000" lnSpcReduction="20000"/>
          </a:bodyPr>
          <a:lstStyle/>
          <a:p>
            <a:pPr eaLnBrk="1" hangingPunct="1">
              <a:defRPr/>
            </a:pPr>
            <a:r>
              <a:rPr lang="en-GB" altLang="en-US" sz="2800" dirty="0">
                <a:solidFill>
                  <a:schemeClr val="tx2">
                    <a:lumMod val="20000"/>
                    <a:lumOff val="80000"/>
                  </a:schemeClr>
                </a:solidFill>
                <a:cs typeface="Calibri" panose="020F0502020204030204" pitchFamily="34" charset="0"/>
              </a:rPr>
              <a:t>Depreciation of tangible assets (Amortisation of intangible assets) is the charge made against profits to reflect the wearing-out, obsolescence, diminishing utility, or outdated technology of am organisation’s assets.</a:t>
            </a:r>
          </a:p>
          <a:p>
            <a:pPr eaLnBrk="1" hangingPunct="1">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The annual charges for these assets are recorded in the income statement as an expense, and effectively reduces the profit available for distribution, and so retains the amount within the business.</a:t>
            </a:r>
          </a:p>
          <a:p>
            <a:pPr eaLnBrk="1" hangingPunct="1">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This amount, so retained, both increases the cash available for working capital, and also for longer-term investment</a:t>
            </a:r>
          </a:p>
          <a:p>
            <a:pPr eaLnBrk="1" hangingPunct="1">
              <a:defRPr/>
            </a:pPr>
            <a:endParaRPr lang="en-GB" altLang="en-US" sz="2800" dirty="0">
              <a:solidFill>
                <a:schemeClr val="tx2">
                  <a:lumMod val="20000"/>
                  <a:lumOff val="80000"/>
                </a:schemeClr>
              </a:solidFill>
              <a:cs typeface="Calibri" panose="020F0502020204030204" pitchFamily="34" charset="0"/>
            </a:endParaRPr>
          </a:p>
          <a:p>
            <a:pPr eaLnBrk="1" hangingPunct="1">
              <a:defRPr/>
            </a:pPr>
            <a:r>
              <a:rPr lang="en-GB" altLang="en-US" sz="2800" dirty="0">
                <a:solidFill>
                  <a:schemeClr val="tx2">
                    <a:lumMod val="20000"/>
                    <a:lumOff val="80000"/>
                  </a:schemeClr>
                </a:solidFill>
                <a:cs typeface="Calibri" panose="020F0502020204030204" pitchFamily="34" charset="0"/>
              </a:rPr>
              <a:t>Therefore, in some ways depreciation can be considered as similar to retained profits as a source of internal income</a:t>
            </a:r>
          </a:p>
          <a:p>
            <a:pPr eaLnBrk="1" hangingPunct="1">
              <a:buFont typeface="Wingdings 3" panose="05040102010807070707" pitchFamily="18" charset="2"/>
              <a:buNone/>
              <a:defRPr/>
            </a:pPr>
            <a:endParaRPr lang="en-GB" altLang="en-US" sz="2800" dirty="0">
              <a:solidFill>
                <a:schemeClr val="tx2">
                  <a:lumMod val="20000"/>
                  <a:lumOff val="80000"/>
                </a:schemeClr>
              </a:solidFill>
              <a:cs typeface="Calibri" panose="020F0502020204030204" pitchFamily="34" charset="0"/>
            </a:endParaRPr>
          </a:p>
          <a:p>
            <a:pPr eaLnBrk="1" hangingPunct="1">
              <a:buFont typeface="Wingdings 3" panose="05040102010807070707" pitchFamily="18" charset="2"/>
              <a:buNone/>
              <a:defRPr/>
            </a:pPr>
            <a:endParaRPr lang="en-GB" altLang="en-US" sz="2800" dirty="0">
              <a:cs typeface="Calibri" panose="020F0502020204030204" pitchFamily="34" charset="0"/>
            </a:endParaRPr>
          </a:p>
        </p:txBody>
      </p:sp>
      <p:sp>
        <p:nvSpPr>
          <p:cNvPr id="30724" name="Slide Number Placeholder 1">
            <a:extLst>
              <a:ext uri="{FF2B5EF4-FFF2-40B4-BE49-F238E27FC236}">
                <a16:creationId xmlns:a16="http://schemas.microsoft.com/office/drawing/2014/main" id="{8617C0D7-F203-D5D5-5A0C-E1FB1ADBFE3E}"/>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A3824BA-30F4-42B8-9135-7ADBF5B67764}" type="slidenum">
              <a:rPr lang="en-GB" altLang="en-US">
                <a:solidFill>
                  <a:schemeClr val="bg1"/>
                </a:solidFill>
              </a:rPr>
              <a:pPr/>
              <a:t>14</a:t>
            </a:fld>
            <a:endParaRPr lang="en-GB" altLang="en-US" dirty="0">
              <a:solidFill>
                <a:schemeClr val="bg1"/>
              </a:solidFill>
            </a:endParaRPr>
          </a:p>
        </p:txBody>
      </p:sp>
    </p:spTree>
    <p:extLst>
      <p:ext uri="{BB962C8B-B14F-4D97-AF65-F5344CB8AC3E}">
        <p14:creationId xmlns:p14="http://schemas.microsoft.com/office/powerpoint/2010/main" val="691491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DACFF-5CE3-76B2-82BA-7E19E690E364}"/>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B489BC73-3858-FC38-8A37-B57BE4D1FC24}"/>
              </a:ext>
            </a:extLst>
          </p:cNvPr>
          <p:cNvSpPr>
            <a:spLocks noGrp="1" noChangeArrowheads="1"/>
          </p:cNvSpPr>
          <p:nvPr>
            <p:ph type="title"/>
          </p:nvPr>
        </p:nvSpPr>
        <p:spPr>
          <a:xfrm>
            <a:off x="0" y="0"/>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Depreciation 2</a:t>
            </a:r>
          </a:p>
        </p:txBody>
      </p:sp>
      <p:sp>
        <p:nvSpPr>
          <p:cNvPr id="29699" name="Content Placeholder 1">
            <a:extLst>
              <a:ext uri="{FF2B5EF4-FFF2-40B4-BE49-F238E27FC236}">
                <a16:creationId xmlns:a16="http://schemas.microsoft.com/office/drawing/2014/main" id="{F82D5B84-7536-A0D7-017C-FE6B71DE06F1}"/>
              </a:ext>
            </a:extLst>
          </p:cNvPr>
          <p:cNvSpPr>
            <a:spLocks noGrp="1" noChangeArrowheads="1"/>
          </p:cNvSpPr>
          <p:nvPr>
            <p:ph idx="1"/>
          </p:nvPr>
        </p:nvSpPr>
        <p:spPr>
          <a:xfrm>
            <a:off x="0" y="709613"/>
            <a:ext cx="9144000" cy="5023643"/>
          </a:xfrm>
          <a:solidFill>
            <a:schemeClr val="tx2">
              <a:lumMod val="75000"/>
            </a:schemeClr>
          </a:solidFill>
        </p:spPr>
        <p:txBody>
          <a:bodyPr>
            <a:normAutofit fontScale="85000" lnSpcReduction="10000"/>
          </a:bodyPr>
          <a:lstStyle/>
          <a:p>
            <a:pPr>
              <a:defRPr/>
            </a:pPr>
            <a:r>
              <a:rPr lang="en-GB" altLang="en-US" sz="2800" dirty="0">
                <a:solidFill>
                  <a:schemeClr val="tx2">
                    <a:lumMod val="20000"/>
                    <a:lumOff val="80000"/>
                  </a:schemeClr>
                </a:solidFill>
                <a:cs typeface="Calibri" panose="020F0502020204030204" pitchFamily="34" charset="0"/>
              </a:rPr>
              <a:t>However, when new assets are acquired or older assets are disposed of, adjustments are made to the income statement to reflect either the gain or loss on disposals, or maybe overall increases in the annual charge for new acquisitions</a:t>
            </a:r>
          </a:p>
          <a:p>
            <a:pPr marL="0" indent="0">
              <a:buNone/>
              <a:defRPr/>
            </a:pPr>
            <a:endParaRPr lang="en-GB" altLang="en-US" sz="2800" dirty="0">
              <a:solidFill>
                <a:schemeClr val="tx2">
                  <a:lumMod val="20000"/>
                  <a:lumOff val="80000"/>
                </a:schemeClr>
              </a:solidFill>
              <a:cs typeface="Calibri" panose="020F0502020204030204" pitchFamily="34" charset="0"/>
            </a:endParaRPr>
          </a:p>
          <a:p>
            <a:pPr>
              <a:defRPr/>
            </a:pPr>
            <a:r>
              <a:rPr lang="en-GB" altLang="en-US" sz="2800" dirty="0">
                <a:solidFill>
                  <a:schemeClr val="tx2">
                    <a:lumMod val="20000"/>
                    <a:lumOff val="80000"/>
                  </a:schemeClr>
                </a:solidFill>
                <a:cs typeface="Calibri" panose="020F0502020204030204" pitchFamily="34" charset="0"/>
              </a:rPr>
              <a:t>Amortisation, is effectively a depreciation charge for intangible assets, for example brand valuation, goodwill, licences, and registered patents</a:t>
            </a:r>
          </a:p>
          <a:p>
            <a:pPr>
              <a:defRPr/>
            </a:pPr>
            <a:endParaRPr lang="en-GB" altLang="en-US" sz="2800" dirty="0">
              <a:solidFill>
                <a:schemeClr val="tx2">
                  <a:lumMod val="20000"/>
                  <a:lumOff val="80000"/>
                </a:schemeClr>
              </a:solidFill>
              <a:cs typeface="Calibri" panose="020F0502020204030204" pitchFamily="34" charset="0"/>
            </a:endParaRPr>
          </a:p>
          <a:p>
            <a:pPr>
              <a:defRPr/>
            </a:pPr>
            <a:r>
              <a:rPr lang="en-GB" altLang="en-US" sz="2800" dirty="0">
                <a:solidFill>
                  <a:schemeClr val="tx2">
                    <a:lumMod val="20000"/>
                    <a:lumOff val="80000"/>
                  </a:schemeClr>
                </a:solidFill>
                <a:cs typeface="Calibri" panose="020F0502020204030204" pitchFamily="34" charset="0"/>
              </a:rPr>
              <a:t>Although firms decide on the method, type, and amounts of charge to make, there are a number of technical accounting issues legal restraints, and  taxation implications that companies have to address, not least of which are where different national regulatory frameworks are involved  </a:t>
            </a:r>
            <a:endParaRPr lang="en-GB" altLang="en-US" sz="2800" dirty="0">
              <a:cs typeface="Calibri" panose="020F0502020204030204" pitchFamily="34" charset="0"/>
            </a:endParaRPr>
          </a:p>
        </p:txBody>
      </p:sp>
      <p:sp>
        <p:nvSpPr>
          <p:cNvPr id="30724" name="Slide Number Placeholder 1">
            <a:extLst>
              <a:ext uri="{FF2B5EF4-FFF2-40B4-BE49-F238E27FC236}">
                <a16:creationId xmlns:a16="http://schemas.microsoft.com/office/drawing/2014/main" id="{3A71F9AB-9595-B115-ECD3-0290D9C148FB}"/>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A3824BA-30F4-42B8-9135-7ADBF5B67764}" type="slidenum">
              <a:rPr lang="en-GB" altLang="en-US">
                <a:solidFill>
                  <a:schemeClr val="bg1"/>
                </a:solidFill>
              </a:rPr>
              <a:pPr/>
              <a:t>15</a:t>
            </a:fld>
            <a:endParaRPr lang="en-GB" altLang="en-US" dirty="0">
              <a:solidFill>
                <a:schemeClr val="bg1"/>
              </a:solidFill>
            </a:endParaRPr>
          </a:p>
        </p:txBody>
      </p:sp>
    </p:spTree>
    <p:extLst>
      <p:ext uri="{BB962C8B-B14F-4D97-AF65-F5344CB8AC3E}">
        <p14:creationId xmlns:p14="http://schemas.microsoft.com/office/powerpoint/2010/main" val="1911163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FD3D3-C696-76D9-5F9B-F155B2F92206}"/>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1FA0EDDE-2E50-384D-7374-450DD8F85C64}"/>
              </a:ext>
            </a:extLst>
          </p:cNvPr>
          <p:cNvSpPr>
            <a:spLocks noGrp="1" noChangeArrowheads="1"/>
          </p:cNvSpPr>
          <p:nvPr>
            <p:ph type="title"/>
          </p:nvPr>
        </p:nvSpPr>
        <p:spPr>
          <a:xfrm>
            <a:off x="0" y="0"/>
            <a:ext cx="9144000" cy="610257"/>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Sources of external finance</a:t>
            </a:r>
          </a:p>
        </p:txBody>
      </p:sp>
      <p:sp>
        <p:nvSpPr>
          <p:cNvPr id="29699" name="Content Placeholder 1">
            <a:extLst>
              <a:ext uri="{FF2B5EF4-FFF2-40B4-BE49-F238E27FC236}">
                <a16:creationId xmlns:a16="http://schemas.microsoft.com/office/drawing/2014/main" id="{93EB25D0-9F83-E34A-153E-0CADD1E1D343}"/>
              </a:ext>
            </a:extLst>
          </p:cNvPr>
          <p:cNvSpPr>
            <a:spLocks noGrp="1" noChangeArrowheads="1"/>
          </p:cNvSpPr>
          <p:nvPr>
            <p:ph idx="1"/>
          </p:nvPr>
        </p:nvSpPr>
        <p:spPr>
          <a:xfrm>
            <a:off x="0" y="610257"/>
            <a:ext cx="9213885" cy="5069597"/>
          </a:xfrm>
          <a:solidFill>
            <a:schemeClr val="tx2">
              <a:lumMod val="75000"/>
            </a:schemeClr>
          </a:solidFill>
        </p:spPr>
        <p:txBody>
          <a:bodyPr>
            <a:normAutofit/>
          </a:bodyPr>
          <a:lstStyle/>
          <a:p>
            <a:pPr marL="0" indent="0">
              <a:buNone/>
              <a:defRPr/>
            </a:pPr>
            <a:endParaRPr lang="en-GB" altLang="en-US" sz="2800" dirty="0">
              <a:cs typeface="Calibri" panose="020F0502020204030204" pitchFamily="34" charset="0"/>
            </a:endParaRPr>
          </a:p>
          <a:p>
            <a:pPr marL="0" indent="0">
              <a:buNone/>
              <a:defRPr/>
            </a:pPr>
            <a:endParaRPr lang="en-GB" altLang="en-US" sz="2800" dirty="0">
              <a:cs typeface="Calibri" panose="020F0502020204030204" pitchFamily="34" charset="0"/>
            </a:endParaRPr>
          </a:p>
          <a:p>
            <a:pPr marL="0" indent="0">
              <a:buNone/>
              <a:defRPr/>
            </a:pPr>
            <a:endParaRPr lang="en-GB" altLang="en-US" sz="2800" dirty="0">
              <a:cs typeface="Calibri" panose="020F0502020204030204" pitchFamily="34" charset="0"/>
            </a:endParaRPr>
          </a:p>
        </p:txBody>
      </p:sp>
      <p:sp>
        <p:nvSpPr>
          <p:cNvPr id="30724" name="Slide Number Placeholder 1">
            <a:extLst>
              <a:ext uri="{FF2B5EF4-FFF2-40B4-BE49-F238E27FC236}">
                <a16:creationId xmlns:a16="http://schemas.microsoft.com/office/drawing/2014/main" id="{B8EDBB33-22A3-E29F-18FE-DE1A02B6AD68}"/>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A3824BA-30F4-42B8-9135-7ADBF5B67764}" type="slidenum">
              <a:rPr lang="en-GB" altLang="en-US">
                <a:solidFill>
                  <a:schemeClr val="bg1"/>
                </a:solidFill>
              </a:rPr>
              <a:pPr/>
              <a:t>16</a:t>
            </a:fld>
            <a:endParaRPr lang="en-GB" altLang="en-US" dirty="0">
              <a:solidFill>
                <a:schemeClr val="bg1"/>
              </a:solidFill>
            </a:endParaRPr>
          </a:p>
        </p:txBody>
      </p:sp>
      <p:sp>
        <p:nvSpPr>
          <p:cNvPr id="2" name="TextBox 1">
            <a:extLst>
              <a:ext uri="{FF2B5EF4-FFF2-40B4-BE49-F238E27FC236}">
                <a16:creationId xmlns:a16="http://schemas.microsoft.com/office/drawing/2014/main" id="{AC82A545-8A09-BCAF-B598-1414309ED771}"/>
              </a:ext>
            </a:extLst>
          </p:cNvPr>
          <p:cNvSpPr txBox="1"/>
          <p:nvPr/>
        </p:nvSpPr>
        <p:spPr>
          <a:xfrm>
            <a:off x="4572000" y="717439"/>
            <a:ext cx="1008112" cy="369332"/>
          </a:xfrm>
          <a:prstGeom prst="rect">
            <a:avLst/>
          </a:prstGeom>
          <a:noFill/>
        </p:spPr>
        <p:txBody>
          <a:bodyPr wrap="square" rtlCol="0">
            <a:spAutoFit/>
          </a:bodyPr>
          <a:lstStyle/>
          <a:p>
            <a:r>
              <a:rPr lang="en-GB" dirty="0">
                <a:solidFill>
                  <a:srgbClr val="FFFF00"/>
                </a:solidFill>
              </a:rPr>
              <a:t>Capital</a:t>
            </a:r>
          </a:p>
        </p:txBody>
      </p:sp>
      <p:sp>
        <p:nvSpPr>
          <p:cNvPr id="5" name="TextBox 4">
            <a:extLst>
              <a:ext uri="{FF2B5EF4-FFF2-40B4-BE49-F238E27FC236}">
                <a16:creationId xmlns:a16="http://schemas.microsoft.com/office/drawing/2014/main" id="{044B6817-E55E-CB3C-DC21-BAEC3B550531}"/>
              </a:ext>
            </a:extLst>
          </p:cNvPr>
          <p:cNvSpPr txBox="1"/>
          <p:nvPr/>
        </p:nvSpPr>
        <p:spPr>
          <a:xfrm>
            <a:off x="2129184" y="1414491"/>
            <a:ext cx="1296143" cy="369332"/>
          </a:xfrm>
          <a:prstGeom prst="rect">
            <a:avLst/>
          </a:prstGeom>
          <a:noFill/>
        </p:spPr>
        <p:txBody>
          <a:bodyPr wrap="square" rtlCol="0">
            <a:spAutoFit/>
          </a:bodyPr>
          <a:lstStyle/>
          <a:p>
            <a:pPr algn="ctr"/>
            <a:r>
              <a:rPr lang="en-GB" dirty="0">
                <a:solidFill>
                  <a:srgbClr val="FFFF00"/>
                </a:solidFill>
              </a:rPr>
              <a:t>Debt</a:t>
            </a:r>
          </a:p>
        </p:txBody>
      </p:sp>
      <p:sp>
        <p:nvSpPr>
          <p:cNvPr id="6" name="TextBox 5">
            <a:extLst>
              <a:ext uri="{FF2B5EF4-FFF2-40B4-BE49-F238E27FC236}">
                <a16:creationId xmlns:a16="http://schemas.microsoft.com/office/drawing/2014/main" id="{804811D7-786D-9193-495F-4090B97C7D32}"/>
              </a:ext>
            </a:extLst>
          </p:cNvPr>
          <p:cNvSpPr txBox="1"/>
          <p:nvPr/>
        </p:nvSpPr>
        <p:spPr>
          <a:xfrm>
            <a:off x="7914982" y="2545244"/>
            <a:ext cx="1269866" cy="1200329"/>
          </a:xfrm>
          <a:prstGeom prst="rect">
            <a:avLst/>
          </a:prstGeom>
          <a:noFill/>
        </p:spPr>
        <p:txBody>
          <a:bodyPr wrap="square" rtlCol="0">
            <a:spAutoFit/>
          </a:bodyPr>
          <a:lstStyle/>
          <a:p>
            <a:pPr algn="ctr"/>
            <a:r>
              <a:rPr lang="en-GB" dirty="0">
                <a:solidFill>
                  <a:srgbClr val="FFFF00"/>
                </a:solidFill>
              </a:rPr>
              <a:t>Warrants and similar contracts</a:t>
            </a:r>
          </a:p>
        </p:txBody>
      </p:sp>
      <p:sp>
        <p:nvSpPr>
          <p:cNvPr id="7" name="TextBox 6">
            <a:extLst>
              <a:ext uri="{FF2B5EF4-FFF2-40B4-BE49-F238E27FC236}">
                <a16:creationId xmlns:a16="http://schemas.microsoft.com/office/drawing/2014/main" id="{786EB44D-D28A-2C35-4617-C1CD446A1F4C}"/>
              </a:ext>
            </a:extLst>
          </p:cNvPr>
          <p:cNvSpPr txBox="1"/>
          <p:nvPr/>
        </p:nvSpPr>
        <p:spPr>
          <a:xfrm>
            <a:off x="1720" y="2462710"/>
            <a:ext cx="1296144" cy="923330"/>
          </a:xfrm>
          <a:prstGeom prst="rect">
            <a:avLst/>
          </a:prstGeom>
          <a:noFill/>
        </p:spPr>
        <p:txBody>
          <a:bodyPr wrap="square" rtlCol="0">
            <a:spAutoFit/>
          </a:bodyPr>
          <a:lstStyle/>
          <a:p>
            <a:pPr algn="ctr"/>
            <a:r>
              <a:rPr lang="en-GB" dirty="0">
                <a:solidFill>
                  <a:srgbClr val="FFFF00"/>
                </a:solidFill>
              </a:rPr>
              <a:t>Bank loans and overdrafts</a:t>
            </a:r>
          </a:p>
        </p:txBody>
      </p:sp>
      <p:sp>
        <p:nvSpPr>
          <p:cNvPr id="8" name="TextBox 7">
            <a:extLst>
              <a:ext uri="{FF2B5EF4-FFF2-40B4-BE49-F238E27FC236}">
                <a16:creationId xmlns:a16="http://schemas.microsoft.com/office/drawing/2014/main" id="{A9893A0B-8B60-062B-A01B-6716DC93314C}"/>
              </a:ext>
            </a:extLst>
          </p:cNvPr>
          <p:cNvSpPr txBox="1"/>
          <p:nvPr/>
        </p:nvSpPr>
        <p:spPr>
          <a:xfrm>
            <a:off x="1349750" y="2515584"/>
            <a:ext cx="1350167" cy="646331"/>
          </a:xfrm>
          <a:prstGeom prst="rect">
            <a:avLst/>
          </a:prstGeom>
          <a:noFill/>
        </p:spPr>
        <p:txBody>
          <a:bodyPr wrap="square" rtlCol="0">
            <a:spAutoFit/>
          </a:bodyPr>
          <a:lstStyle/>
          <a:p>
            <a:pPr algn="ctr"/>
            <a:r>
              <a:rPr lang="en-GB" dirty="0">
                <a:solidFill>
                  <a:srgbClr val="FFFF00"/>
                </a:solidFill>
              </a:rPr>
              <a:t>Bonds and debentures</a:t>
            </a:r>
          </a:p>
        </p:txBody>
      </p:sp>
      <p:sp>
        <p:nvSpPr>
          <p:cNvPr id="9" name="TextBox 8">
            <a:extLst>
              <a:ext uri="{FF2B5EF4-FFF2-40B4-BE49-F238E27FC236}">
                <a16:creationId xmlns:a16="http://schemas.microsoft.com/office/drawing/2014/main" id="{8A9359CF-2E0D-4DB4-6994-8AE6738C25D7}"/>
              </a:ext>
            </a:extLst>
          </p:cNvPr>
          <p:cNvSpPr txBox="1"/>
          <p:nvPr/>
        </p:nvSpPr>
        <p:spPr>
          <a:xfrm>
            <a:off x="2770054" y="2494852"/>
            <a:ext cx="1634829" cy="646331"/>
          </a:xfrm>
          <a:prstGeom prst="rect">
            <a:avLst/>
          </a:prstGeom>
          <a:noFill/>
        </p:spPr>
        <p:txBody>
          <a:bodyPr wrap="square" rtlCol="0">
            <a:spAutoFit/>
          </a:bodyPr>
          <a:lstStyle/>
          <a:p>
            <a:pPr algn="ctr"/>
            <a:r>
              <a:rPr lang="en-GB" dirty="0">
                <a:solidFill>
                  <a:srgbClr val="FFFF00"/>
                </a:solidFill>
              </a:rPr>
              <a:t>Factoring and invoicing</a:t>
            </a:r>
          </a:p>
        </p:txBody>
      </p:sp>
      <p:sp>
        <p:nvSpPr>
          <p:cNvPr id="10" name="TextBox 9">
            <a:extLst>
              <a:ext uri="{FF2B5EF4-FFF2-40B4-BE49-F238E27FC236}">
                <a16:creationId xmlns:a16="http://schemas.microsoft.com/office/drawing/2014/main" id="{64A93E5A-EFB0-8E13-9213-D56600CCB2D4}"/>
              </a:ext>
            </a:extLst>
          </p:cNvPr>
          <p:cNvSpPr txBox="1"/>
          <p:nvPr/>
        </p:nvSpPr>
        <p:spPr>
          <a:xfrm>
            <a:off x="4451947" y="2515584"/>
            <a:ext cx="1046405" cy="369332"/>
          </a:xfrm>
          <a:prstGeom prst="rect">
            <a:avLst/>
          </a:prstGeom>
          <a:noFill/>
        </p:spPr>
        <p:txBody>
          <a:bodyPr wrap="square" rtlCol="0">
            <a:spAutoFit/>
          </a:bodyPr>
          <a:lstStyle/>
          <a:p>
            <a:pPr algn="ctr"/>
            <a:r>
              <a:rPr lang="en-GB" dirty="0">
                <a:solidFill>
                  <a:srgbClr val="FFFF00"/>
                </a:solidFill>
              </a:rPr>
              <a:t>Leases</a:t>
            </a:r>
          </a:p>
        </p:txBody>
      </p:sp>
      <p:sp>
        <p:nvSpPr>
          <p:cNvPr id="11" name="TextBox 10">
            <a:extLst>
              <a:ext uri="{FF2B5EF4-FFF2-40B4-BE49-F238E27FC236}">
                <a16:creationId xmlns:a16="http://schemas.microsoft.com/office/drawing/2014/main" id="{E5BFCB69-6F09-3F35-BC7E-6D4FCCA80C5E}"/>
              </a:ext>
            </a:extLst>
          </p:cNvPr>
          <p:cNvSpPr txBox="1"/>
          <p:nvPr/>
        </p:nvSpPr>
        <p:spPr>
          <a:xfrm>
            <a:off x="6475749" y="1439853"/>
            <a:ext cx="1200001" cy="369332"/>
          </a:xfrm>
          <a:prstGeom prst="rect">
            <a:avLst/>
          </a:prstGeom>
          <a:noFill/>
        </p:spPr>
        <p:txBody>
          <a:bodyPr wrap="square" rtlCol="0">
            <a:spAutoFit/>
          </a:bodyPr>
          <a:lstStyle/>
          <a:p>
            <a:pPr algn="ctr"/>
            <a:r>
              <a:rPr lang="en-GB" dirty="0">
                <a:solidFill>
                  <a:srgbClr val="FFFF00"/>
                </a:solidFill>
              </a:rPr>
              <a:t>Equity</a:t>
            </a:r>
          </a:p>
        </p:txBody>
      </p:sp>
      <p:sp>
        <p:nvSpPr>
          <p:cNvPr id="12" name="TextBox 11">
            <a:extLst>
              <a:ext uri="{FF2B5EF4-FFF2-40B4-BE49-F238E27FC236}">
                <a16:creationId xmlns:a16="http://schemas.microsoft.com/office/drawing/2014/main" id="{84F25DCC-09E0-4BBC-7972-B525B5ED9EBB}"/>
              </a:ext>
            </a:extLst>
          </p:cNvPr>
          <p:cNvSpPr txBox="1"/>
          <p:nvPr/>
        </p:nvSpPr>
        <p:spPr>
          <a:xfrm>
            <a:off x="5246165" y="2770787"/>
            <a:ext cx="1122784" cy="646331"/>
          </a:xfrm>
          <a:prstGeom prst="rect">
            <a:avLst/>
          </a:prstGeom>
          <a:noFill/>
        </p:spPr>
        <p:txBody>
          <a:bodyPr wrap="square" rtlCol="0">
            <a:spAutoFit/>
          </a:bodyPr>
          <a:lstStyle/>
          <a:p>
            <a:pPr algn="ctr"/>
            <a:r>
              <a:rPr lang="en-GB" dirty="0">
                <a:solidFill>
                  <a:srgbClr val="FFFF00"/>
                </a:solidFill>
              </a:rPr>
              <a:t>Ordinary shares</a:t>
            </a:r>
          </a:p>
        </p:txBody>
      </p:sp>
      <p:sp>
        <p:nvSpPr>
          <p:cNvPr id="13" name="TextBox 12">
            <a:extLst>
              <a:ext uri="{FF2B5EF4-FFF2-40B4-BE49-F238E27FC236}">
                <a16:creationId xmlns:a16="http://schemas.microsoft.com/office/drawing/2014/main" id="{185E63CC-78AE-D028-CEDB-FC9CE66DAA74}"/>
              </a:ext>
            </a:extLst>
          </p:cNvPr>
          <p:cNvSpPr txBox="1"/>
          <p:nvPr/>
        </p:nvSpPr>
        <p:spPr>
          <a:xfrm>
            <a:off x="1621427" y="4167450"/>
            <a:ext cx="2340649" cy="1477328"/>
          </a:xfrm>
          <a:prstGeom prst="rect">
            <a:avLst/>
          </a:prstGeom>
          <a:noFill/>
        </p:spPr>
        <p:txBody>
          <a:bodyPr wrap="square" rtlCol="0">
            <a:spAutoFit/>
          </a:bodyPr>
          <a:lstStyle/>
          <a:p>
            <a:pPr algn="ctr"/>
            <a:r>
              <a:rPr lang="en-GB" dirty="0">
                <a:solidFill>
                  <a:srgbClr val="FFFF00"/>
                </a:solidFill>
              </a:rPr>
              <a:t>Informal </a:t>
            </a:r>
          </a:p>
          <a:p>
            <a:pPr algn="ctr"/>
            <a:r>
              <a:rPr lang="en-GB" dirty="0">
                <a:solidFill>
                  <a:srgbClr val="FFFF00"/>
                </a:solidFill>
              </a:rPr>
              <a:t>(Suppliers, moneylenders, family, and cooperatives)</a:t>
            </a:r>
          </a:p>
        </p:txBody>
      </p:sp>
      <p:sp>
        <p:nvSpPr>
          <p:cNvPr id="14" name="TextBox 13">
            <a:extLst>
              <a:ext uri="{FF2B5EF4-FFF2-40B4-BE49-F238E27FC236}">
                <a16:creationId xmlns:a16="http://schemas.microsoft.com/office/drawing/2014/main" id="{C8EEB01D-9DD8-EA05-306D-EAC1194B4884}"/>
              </a:ext>
            </a:extLst>
          </p:cNvPr>
          <p:cNvSpPr txBox="1"/>
          <p:nvPr/>
        </p:nvSpPr>
        <p:spPr>
          <a:xfrm>
            <a:off x="5608674" y="4339316"/>
            <a:ext cx="1705603" cy="1200329"/>
          </a:xfrm>
          <a:prstGeom prst="rect">
            <a:avLst/>
          </a:prstGeom>
          <a:noFill/>
        </p:spPr>
        <p:txBody>
          <a:bodyPr wrap="square" rtlCol="0">
            <a:spAutoFit/>
          </a:bodyPr>
          <a:lstStyle/>
          <a:p>
            <a:pPr algn="ctr"/>
            <a:r>
              <a:rPr lang="en-GB" dirty="0">
                <a:solidFill>
                  <a:srgbClr val="FFFF00"/>
                </a:solidFill>
              </a:rPr>
              <a:t>Informal (Suppliers, family, cooperatives)</a:t>
            </a:r>
          </a:p>
        </p:txBody>
      </p:sp>
      <p:sp>
        <p:nvSpPr>
          <p:cNvPr id="15" name="TextBox 14">
            <a:extLst>
              <a:ext uri="{FF2B5EF4-FFF2-40B4-BE49-F238E27FC236}">
                <a16:creationId xmlns:a16="http://schemas.microsoft.com/office/drawing/2014/main" id="{ED341A3B-C136-1EA2-E2A7-525F718453AB}"/>
              </a:ext>
            </a:extLst>
          </p:cNvPr>
          <p:cNvSpPr txBox="1"/>
          <p:nvPr/>
        </p:nvSpPr>
        <p:spPr>
          <a:xfrm>
            <a:off x="6455135" y="2764400"/>
            <a:ext cx="1387568" cy="646331"/>
          </a:xfrm>
          <a:prstGeom prst="rect">
            <a:avLst/>
          </a:prstGeom>
          <a:noFill/>
        </p:spPr>
        <p:txBody>
          <a:bodyPr wrap="square" rtlCol="0">
            <a:spAutoFit/>
          </a:bodyPr>
          <a:lstStyle/>
          <a:p>
            <a:pPr algn="ctr"/>
            <a:r>
              <a:rPr lang="en-GB" dirty="0">
                <a:solidFill>
                  <a:srgbClr val="FFFF00"/>
                </a:solidFill>
              </a:rPr>
              <a:t>Preference shares</a:t>
            </a:r>
          </a:p>
        </p:txBody>
      </p:sp>
      <p:cxnSp>
        <p:nvCxnSpPr>
          <p:cNvPr id="17" name="Straight Connector 16">
            <a:extLst>
              <a:ext uri="{FF2B5EF4-FFF2-40B4-BE49-F238E27FC236}">
                <a16:creationId xmlns:a16="http://schemas.microsoft.com/office/drawing/2014/main" id="{A72F3F8F-EF74-12B2-C3E3-C1F17879FE79}"/>
              </a:ext>
            </a:extLst>
          </p:cNvPr>
          <p:cNvCxnSpPr>
            <a:cxnSpLocks/>
          </p:cNvCxnSpPr>
          <p:nvPr/>
        </p:nvCxnSpPr>
        <p:spPr>
          <a:xfrm flipH="1" flipV="1">
            <a:off x="2777255" y="1183876"/>
            <a:ext cx="4298494" cy="5661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9617C6F-836E-0847-E002-6D1EF0521257}"/>
              </a:ext>
            </a:extLst>
          </p:cNvPr>
          <p:cNvCxnSpPr>
            <a:cxnSpLocks/>
          </p:cNvCxnSpPr>
          <p:nvPr/>
        </p:nvCxnSpPr>
        <p:spPr>
          <a:xfrm>
            <a:off x="2771800" y="1746631"/>
            <a:ext cx="0" cy="3693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9494854-C86D-2DCB-7A86-844682E1B133}"/>
              </a:ext>
            </a:extLst>
          </p:cNvPr>
          <p:cNvCxnSpPr>
            <a:cxnSpLocks/>
          </p:cNvCxnSpPr>
          <p:nvPr/>
        </p:nvCxnSpPr>
        <p:spPr>
          <a:xfrm flipH="1">
            <a:off x="7044478" y="2083767"/>
            <a:ext cx="19676" cy="7342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9DD2442-1EA4-A4A2-47C1-8FE84FF4E84F}"/>
              </a:ext>
            </a:extLst>
          </p:cNvPr>
          <p:cNvCxnSpPr>
            <a:cxnSpLocks/>
          </p:cNvCxnSpPr>
          <p:nvPr/>
        </p:nvCxnSpPr>
        <p:spPr>
          <a:xfrm flipV="1">
            <a:off x="667317" y="2088782"/>
            <a:ext cx="4336731" cy="133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75F0CA7-6E42-31C5-DE98-64FC85E6CD03}"/>
              </a:ext>
            </a:extLst>
          </p:cNvPr>
          <p:cNvCxnSpPr>
            <a:cxnSpLocks/>
          </p:cNvCxnSpPr>
          <p:nvPr/>
        </p:nvCxnSpPr>
        <p:spPr>
          <a:xfrm>
            <a:off x="5004048" y="2125590"/>
            <a:ext cx="0" cy="3693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79C1AF5-AA36-5F76-631E-B85DCBE5C31D}"/>
              </a:ext>
            </a:extLst>
          </p:cNvPr>
          <p:cNvCxnSpPr>
            <a:cxnSpLocks/>
          </p:cNvCxnSpPr>
          <p:nvPr/>
        </p:nvCxnSpPr>
        <p:spPr>
          <a:xfrm>
            <a:off x="3347864" y="2125590"/>
            <a:ext cx="0" cy="369332"/>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1C29A0D-BDE7-A5D2-B721-E61C9D922F9D}"/>
              </a:ext>
            </a:extLst>
          </p:cNvPr>
          <p:cNvCxnSpPr>
            <a:cxnSpLocks/>
          </p:cNvCxnSpPr>
          <p:nvPr/>
        </p:nvCxnSpPr>
        <p:spPr>
          <a:xfrm>
            <a:off x="667317" y="2125590"/>
            <a:ext cx="0" cy="36933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7394075-05D8-BBC5-2DBD-EADC1702C505}"/>
              </a:ext>
            </a:extLst>
          </p:cNvPr>
          <p:cNvCxnSpPr>
            <a:cxnSpLocks/>
          </p:cNvCxnSpPr>
          <p:nvPr/>
        </p:nvCxnSpPr>
        <p:spPr>
          <a:xfrm>
            <a:off x="2089952" y="2125590"/>
            <a:ext cx="0" cy="369332"/>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010C40D-C1EC-E6DF-1458-C0C637FDA7F6}"/>
              </a:ext>
            </a:extLst>
          </p:cNvPr>
          <p:cNvCxnSpPr>
            <a:cxnSpLocks/>
          </p:cNvCxnSpPr>
          <p:nvPr/>
        </p:nvCxnSpPr>
        <p:spPr>
          <a:xfrm flipH="1">
            <a:off x="2732886" y="2106303"/>
            <a:ext cx="38914" cy="2094774"/>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A33D404-F0A4-56C2-5DA4-7F61F97DA17A}"/>
              </a:ext>
            </a:extLst>
          </p:cNvPr>
          <p:cNvCxnSpPr>
            <a:cxnSpLocks/>
          </p:cNvCxnSpPr>
          <p:nvPr/>
        </p:nvCxnSpPr>
        <p:spPr>
          <a:xfrm>
            <a:off x="5807557" y="2087017"/>
            <a:ext cx="0" cy="613233"/>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D745CEE-32E0-702D-AFE1-F108145C9648}"/>
              </a:ext>
            </a:extLst>
          </p:cNvPr>
          <p:cNvCxnSpPr>
            <a:cxnSpLocks/>
          </p:cNvCxnSpPr>
          <p:nvPr/>
        </p:nvCxnSpPr>
        <p:spPr>
          <a:xfrm>
            <a:off x="8516179" y="2053959"/>
            <a:ext cx="0" cy="491285"/>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B1C04D8-FD53-11E3-9676-356332F234E6}"/>
              </a:ext>
            </a:extLst>
          </p:cNvPr>
          <p:cNvCxnSpPr>
            <a:cxnSpLocks/>
          </p:cNvCxnSpPr>
          <p:nvPr/>
        </p:nvCxnSpPr>
        <p:spPr>
          <a:xfrm flipV="1">
            <a:off x="5807557" y="2053959"/>
            <a:ext cx="2708622" cy="33058"/>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DF0F3E3-FD92-05B1-E5B3-4E978D4A679C}"/>
              </a:ext>
            </a:extLst>
          </p:cNvPr>
          <p:cNvCxnSpPr>
            <a:cxnSpLocks/>
          </p:cNvCxnSpPr>
          <p:nvPr/>
        </p:nvCxnSpPr>
        <p:spPr>
          <a:xfrm flipH="1">
            <a:off x="7054176" y="1828625"/>
            <a:ext cx="9978" cy="2368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B12E809-9F19-6B57-F803-9B1F75E5AD28}"/>
              </a:ext>
            </a:extLst>
          </p:cNvPr>
          <p:cNvCxnSpPr>
            <a:cxnSpLocks/>
          </p:cNvCxnSpPr>
          <p:nvPr/>
        </p:nvCxnSpPr>
        <p:spPr>
          <a:xfrm>
            <a:off x="7065772" y="1249811"/>
            <a:ext cx="0" cy="251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A9F930B-AA08-8FC6-3097-1D328FD85C3A}"/>
              </a:ext>
            </a:extLst>
          </p:cNvPr>
          <p:cNvCxnSpPr>
            <a:cxnSpLocks/>
          </p:cNvCxnSpPr>
          <p:nvPr/>
        </p:nvCxnSpPr>
        <p:spPr>
          <a:xfrm flipH="1">
            <a:off x="2777255" y="1181338"/>
            <a:ext cx="9845" cy="251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6B843B50-3608-BCAA-C2AA-6771D2D3D7FB}"/>
              </a:ext>
            </a:extLst>
          </p:cNvPr>
          <p:cNvCxnSpPr/>
          <p:nvPr/>
        </p:nvCxnSpPr>
        <p:spPr>
          <a:xfrm flipH="1">
            <a:off x="6461476" y="2106303"/>
            <a:ext cx="14273" cy="216956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29698" name="Straight Connector 29697">
            <a:extLst>
              <a:ext uri="{FF2B5EF4-FFF2-40B4-BE49-F238E27FC236}">
                <a16:creationId xmlns:a16="http://schemas.microsoft.com/office/drawing/2014/main" id="{77D2D34C-261D-A6EC-4BB5-18EDCE00BACA}"/>
              </a:ext>
            </a:extLst>
          </p:cNvPr>
          <p:cNvCxnSpPr>
            <a:cxnSpLocks/>
          </p:cNvCxnSpPr>
          <p:nvPr/>
        </p:nvCxnSpPr>
        <p:spPr>
          <a:xfrm>
            <a:off x="5076056" y="1022636"/>
            <a:ext cx="0" cy="158702"/>
          </a:xfrm>
          <a:prstGeom prst="line">
            <a:avLst/>
          </a:prstGeom>
        </p:spPr>
        <p:style>
          <a:lnRef idx="1">
            <a:schemeClr val="accent1"/>
          </a:lnRef>
          <a:fillRef idx="0">
            <a:schemeClr val="accent1"/>
          </a:fillRef>
          <a:effectRef idx="0">
            <a:schemeClr val="accent1"/>
          </a:effectRef>
          <a:fontRef idx="minor">
            <a:schemeClr val="tx1"/>
          </a:fontRef>
        </p:style>
      </p:cxnSp>
      <p:cxnSp>
        <p:nvCxnSpPr>
          <p:cNvPr id="29706" name="Straight Connector 29705">
            <a:extLst>
              <a:ext uri="{FF2B5EF4-FFF2-40B4-BE49-F238E27FC236}">
                <a16:creationId xmlns:a16="http://schemas.microsoft.com/office/drawing/2014/main" id="{8822A7C1-81CA-0601-A13D-790BCBD7E132}"/>
              </a:ext>
            </a:extLst>
          </p:cNvPr>
          <p:cNvCxnSpPr/>
          <p:nvPr/>
        </p:nvCxnSpPr>
        <p:spPr>
          <a:xfrm>
            <a:off x="1297864" y="2147982"/>
            <a:ext cx="0" cy="1519434"/>
          </a:xfrm>
          <a:prstGeom prst="line">
            <a:avLst/>
          </a:prstGeom>
        </p:spPr>
        <p:style>
          <a:lnRef idx="1">
            <a:schemeClr val="accent1"/>
          </a:lnRef>
          <a:fillRef idx="0">
            <a:schemeClr val="accent1"/>
          </a:fillRef>
          <a:effectRef idx="0">
            <a:schemeClr val="accent1"/>
          </a:effectRef>
          <a:fontRef idx="minor">
            <a:schemeClr val="tx1"/>
          </a:fontRef>
        </p:style>
      </p:cxnSp>
      <p:sp>
        <p:nvSpPr>
          <p:cNvPr id="29707" name="TextBox 29706">
            <a:extLst>
              <a:ext uri="{FF2B5EF4-FFF2-40B4-BE49-F238E27FC236}">
                <a16:creationId xmlns:a16="http://schemas.microsoft.com/office/drawing/2014/main" id="{6B2772EC-02E5-52C0-4561-A821D26DDC7A}"/>
              </a:ext>
            </a:extLst>
          </p:cNvPr>
          <p:cNvSpPr txBox="1"/>
          <p:nvPr/>
        </p:nvSpPr>
        <p:spPr>
          <a:xfrm>
            <a:off x="783463" y="3633063"/>
            <a:ext cx="1038339" cy="646331"/>
          </a:xfrm>
          <a:prstGeom prst="rect">
            <a:avLst/>
          </a:prstGeom>
          <a:noFill/>
        </p:spPr>
        <p:txBody>
          <a:bodyPr wrap="square" rtlCol="0">
            <a:spAutoFit/>
          </a:bodyPr>
          <a:lstStyle/>
          <a:p>
            <a:r>
              <a:rPr lang="en-GB" dirty="0">
                <a:solidFill>
                  <a:srgbClr val="FFFF00"/>
                </a:solidFill>
              </a:rPr>
              <a:t>Venture capital</a:t>
            </a:r>
          </a:p>
        </p:txBody>
      </p:sp>
      <p:cxnSp>
        <p:nvCxnSpPr>
          <p:cNvPr id="3" name="Straight Connector 2">
            <a:extLst>
              <a:ext uri="{FF2B5EF4-FFF2-40B4-BE49-F238E27FC236}">
                <a16:creationId xmlns:a16="http://schemas.microsoft.com/office/drawing/2014/main" id="{38B0957C-A83A-009A-AD67-C4DE6C1447C4}"/>
              </a:ext>
            </a:extLst>
          </p:cNvPr>
          <p:cNvCxnSpPr/>
          <p:nvPr/>
        </p:nvCxnSpPr>
        <p:spPr>
          <a:xfrm>
            <a:off x="4355976" y="2106303"/>
            <a:ext cx="0" cy="1519434"/>
          </a:xfrm>
          <a:prstGeom prst="line">
            <a:avLst/>
          </a:prstGeom>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540ECF2-D1A8-07E4-2135-1C7FFC05497B}"/>
              </a:ext>
            </a:extLst>
          </p:cNvPr>
          <p:cNvSpPr txBox="1"/>
          <p:nvPr/>
        </p:nvSpPr>
        <p:spPr>
          <a:xfrm>
            <a:off x="3623606" y="3625737"/>
            <a:ext cx="1472541" cy="646331"/>
          </a:xfrm>
          <a:prstGeom prst="rect">
            <a:avLst/>
          </a:prstGeom>
          <a:noFill/>
        </p:spPr>
        <p:txBody>
          <a:bodyPr wrap="square" rtlCol="0">
            <a:spAutoFit/>
          </a:bodyPr>
          <a:lstStyle/>
          <a:p>
            <a:pPr algn="ctr"/>
            <a:r>
              <a:rPr lang="en-GB" dirty="0">
                <a:solidFill>
                  <a:srgbClr val="FFFF00"/>
                </a:solidFill>
              </a:rPr>
              <a:t>Commercial paper</a:t>
            </a:r>
          </a:p>
        </p:txBody>
      </p:sp>
    </p:spTree>
    <p:extLst>
      <p:ext uri="{BB962C8B-B14F-4D97-AF65-F5344CB8AC3E}">
        <p14:creationId xmlns:p14="http://schemas.microsoft.com/office/powerpoint/2010/main" val="3987374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26252-9A13-7448-75F1-6AD56E4B97C8}"/>
            </a:ext>
          </a:extLst>
        </p:cNvPr>
        <p:cNvGrpSpPr/>
        <p:nvPr/>
      </p:nvGrpSpPr>
      <p:grpSpPr>
        <a:xfrm>
          <a:off x="0" y="0"/>
          <a:ext cx="0" cy="0"/>
          <a:chOff x="0" y="0"/>
          <a:chExt cx="0" cy="0"/>
        </a:xfrm>
      </p:grpSpPr>
      <p:sp>
        <p:nvSpPr>
          <p:cNvPr id="24578" name="Title 2">
            <a:extLst>
              <a:ext uri="{FF2B5EF4-FFF2-40B4-BE49-F238E27FC236}">
                <a16:creationId xmlns:a16="http://schemas.microsoft.com/office/drawing/2014/main" id="{841439E9-CF0E-9BA7-EEA3-0319256478A6}"/>
              </a:ext>
            </a:extLst>
          </p:cNvPr>
          <p:cNvSpPr>
            <a:spLocks noGrp="1" noChangeArrowheads="1"/>
          </p:cNvSpPr>
          <p:nvPr>
            <p:ph type="title"/>
          </p:nvPr>
        </p:nvSpPr>
        <p:spPr>
          <a:xfrm>
            <a:off x="0" y="0"/>
            <a:ext cx="9144000" cy="1008112"/>
          </a:xfrm>
          <a:solidFill>
            <a:schemeClr val="tx2">
              <a:lumMod val="20000"/>
              <a:lumOff val="80000"/>
            </a:schemeClr>
          </a:solidFill>
        </p:spPr>
        <p:txBody>
          <a:bodyPr>
            <a:normAutofit/>
          </a:bodyPr>
          <a:lstStyle/>
          <a:p>
            <a:pPr algn="ctr" eaLnBrk="1" hangingPunct="1"/>
            <a:r>
              <a:rPr lang="en-GB" altLang="en-US" sz="2800" dirty="0">
                <a:solidFill>
                  <a:schemeClr val="tx2">
                    <a:lumMod val="75000"/>
                  </a:schemeClr>
                </a:solidFill>
                <a:latin typeface="Arial" panose="020B0604020202020204" pitchFamily="34" charset="0"/>
                <a:cs typeface="Arial" panose="020B0604020202020204" pitchFamily="34" charset="0"/>
              </a:rPr>
              <a:t>Short and long-term external sources of finance</a:t>
            </a:r>
          </a:p>
        </p:txBody>
      </p:sp>
      <p:sp>
        <p:nvSpPr>
          <p:cNvPr id="24580" name="Slide Number Placeholder 1">
            <a:extLst>
              <a:ext uri="{FF2B5EF4-FFF2-40B4-BE49-F238E27FC236}">
                <a16:creationId xmlns:a16="http://schemas.microsoft.com/office/drawing/2014/main" id="{11ACCCA5-ECB3-E4F7-7358-EE1FD07D06EF}"/>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AF411D9F-2346-43FC-9940-790896C53C68}" type="slidenum">
              <a:rPr lang="en-GB" altLang="en-US">
                <a:solidFill>
                  <a:schemeClr val="bg1"/>
                </a:solidFill>
              </a:rPr>
              <a:pPr/>
              <a:t>17</a:t>
            </a:fld>
            <a:endParaRPr lang="en-GB" altLang="en-US" dirty="0">
              <a:solidFill>
                <a:schemeClr val="bg1"/>
              </a:solidFill>
            </a:endParaRPr>
          </a:p>
        </p:txBody>
      </p:sp>
      <p:pic>
        <p:nvPicPr>
          <p:cNvPr id="8" name="Content Placeholder 7">
            <a:extLst>
              <a:ext uri="{FF2B5EF4-FFF2-40B4-BE49-F238E27FC236}">
                <a16:creationId xmlns:a16="http://schemas.microsoft.com/office/drawing/2014/main" id="{CA26673F-D26C-46C1-8FA7-D887A7B8EF56}"/>
              </a:ext>
            </a:extLst>
          </p:cNvPr>
          <p:cNvPicPr>
            <a:picLocks noGrp="1" noChangeAspect="1"/>
          </p:cNvPicPr>
          <p:nvPr>
            <p:ph idx="1"/>
          </p:nvPr>
        </p:nvPicPr>
        <p:blipFill>
          <a:blip r:embed="rId2"/>
          <a:stretch>
            <a:fillRect/>
          </a:stretch>
        </p:blipFill>
        <p:spPr>
          <a:xfrm>
            <a:off x="971600" y="1672877"/>
            <a:ext cx="7128791" cy="3916363"/>
          </a:xfrm>
          <a:prstGeom prst="rect">
            <a:avLst/>
          </a:prstGeom>
        </p:spPr>
      </p:pic>
    </p:spTree>
    <p:extLst>
      <p:ext uri="{BB962C8B-B14F-4D97-AF65-F5344CB8AC3E}">
        <p14:creationId xmlns:p14="http://schemas.microsoft.com/office/powerpoint/2010/main" val="4002171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E9C8257D-ADB7-6A09-4B4E-61A8EBC4E6AC}"/>
              </a:ext>
            </a:extLst>
          </p:cNvPr>
          <p:cNvSpPr>
            <a:spLocks noGrp="1" noChangeArrowheads="1"/>
          </p:cNvSpPr>
          <p:nvPr>
            <p:ph type="title"/>
          </p:nvPr>
        </p:nvSpPr>
        <p:spPr>
          <a:xfrm>
            <a:off x="0" y="1"/>
            <a:ext cx="9144000" cy="980728"/>
          </a:xfrm>
          <a:solidFill>
            <a:schemeClr val="tx2">
              <a:lumMod val="20000"/>
              <a:lumOff val="80000"/>
            </a:schemeClr>
          </a:solidFill>
        </p:spPr>
        <p:txBody>
          <a:bodyPr>
            <a:normAutofit/>
          </a:bodyPr>
          <a:lstStyle/>
          <a:p>
            <a:pPr eaLnBrk="1" hangingPunct="1"/>
            <a:r>
              <a:rPr lang="en-GB" altLang="en-US" sz="3600" dirty="0">
                <a:solidFill>
                  <a:schemeClr val="tx2">
                    <a:lumMod val="75000"/>
                  </a:schemeClr>
                </a:solidFill>
                <a:cs typeface="Calibri" panose="020F0502020204030204" pitchFamily="34" charset="0"/>
              </a:rPr>
              <a:t>Bank borrowing- overdraft versus bank loan</a:t>
            </a:r>
          </a:p>
        </p:txBody>
      </p:sp>
      <p:sp>
        <p:nvSpPr>
          <p:cNvPr id="19459" name="Text Placeholder 4">
            <a:extLst>
              <a:ext uri="{FF2B5EF4-FFF2-40B4-BE49-F238E27FC236}">
                <a16:creationId xmlns:a16="http://schemas.microsoft.com/office/drawing/2014/main" id="{7C8CD37E-CE29-448C-FEDB-A3E0FA027A69}"/>
              </a:ext>
            </a:extLst>
          </p:cNvPr>
          <p:cNvSpPr>
            <a:spLocks noGrp="1"/>
          </p:cNvSpPr>
          <p:nvPr>
            <p:ph type="body" idx="1"/>
          </p:nvPr>
        </p:nvSpPr>
        <p:spPr>
          <a:xfrm>
            <a:off x="107504" y="1219462"/>
            <a:ext cx="4501008" cy="758825"/>
          </a:xfrm>
          <a:solidFill>
            <a:schemeClr val="tx2">
              <a:lumMod val="60000"/>
              <a:lumOff val="40000"/>
            </a:schemeClr>
          </a:solidFill>
        </p:spPr>
        <p:txBody>
          <a:bodyPr rtlCol="0"/>
          <a:lstStyle/>
          <a:p>
            <a:pPr algn="ctr" eaLnBrk="1" fontAlgn="auto" hangingPunct="1">
              <a:spcAft>
                <a:spcPts val="0"/>
              </a:spcAft>
              <a:buFont typeface="Wingdings 3" charset="2"/>
              <a:buNone/>
              <a:defRPr/>
            </a:pPr>
            <a:r>
              <a:rPr lang="en-GB" altLang="en-US" dirty="0">
                <a:solidFill>
                  <a:schemeClr val="bg1"/>
                </a:solidFill>
                <a:cs typeface="Calibri" panose="020F0502020204030204" pitchFamily="34" charset="0"/>
              </a:rPr>
              <a:t>Bank overdraft</a:t>
            </a:r>
          </a:p>
        </p:txBody>
      </p:sp>
      <p:sp>
        <p:nvSpPr>
          <p:cNvPr id="43011" name="Rectangle 3">
            <a:extLst>
              <a:ext uri="{FF2B5EF4-FFF2-40B4-BE49-F238E27FC236}">
                <a16:creationId xmlns:a16="http://schemas.microsoft.com/office/drawing/2014/main" id="{AF5AF3E2-8B38-5916-9DAC-0834AACA24CB}"/>
              </a:ext>
            </a:extLst>
          </p:cNvPr>
          <p:cNvSpPr>
            <a:spLocks noGrp="1" noChangeArrowheads="1"/>
          </p:cNvSpPr>
          <p:nvPr>
            <p:ph sz="half" idx="2"/>
          </p:nvPr>
        </p:nvSpPr>
        <p:spPr>
          <a:xfrm>
            <a:off x="107504" y="2217020"/>
            <a:ext cx="4501008" cy="3444228"/>
          </a:xfrm>
          <a:solidFill>
            <a:schemeClr val="tx2">
              <a:lumMod val="75000"/>
            </a:schemeClr>
          </a:solidFill>
          <a:ln>
            <a:solidFill>
              <a:srgbClr val="0000FF"/>
            </a:solidFill>
          </a:ln>
        </p:spPr>
        <p:txBody>
          <a:bodyPr rtlCol="0">
            <a:normAutofit fontScale="25000" lnSpcReduction="20000"/>
          </a:bodyPr>
          <a:lstStyle/>
          <a:p>
            <a:pPr marL="365760" indent="-256032" eaLnBrk="1" fontAlgn="auto" hangingPunct="1">
              <a:lnSpc>
                <a:spcPct val="90000"/>
              </a:lnSpc>
              <a:spcAft>
                <a:spcPts val="0"/>
              </a:spcAft>
              <a:buFontTx/>
              <a:buNone/>
              <a:defRPr/>
            </a:pPr>
            <a:endParaRPr lang="en-GB" altLang="en-US" sz="2800" dirty="0">
              <a:solidFill>
                <a:schemeClr val="tx1">
                  <a:lumMod val="75000"/>
                  <a:lumOff val="25000"/>
                </a:schemeClr>
              </a:solidFill>
              <a:cs typeface="Calibri" pitchFamily="34" charset="0"/>
            </a:endParaRPr>
          </a:p>
          <a:p>
            <a:pPr marL="365760" indent="-256032" eaLnBrk="1" fontAlgn="auto" hangingPunct="1">
              <a:lnSpc>
                <a:spcPct val="170000"/>
              </a:lnSpc>
              <a:spcBef>
                <a:spcPts val="0"/>
              </a:spcBef>
              <a:spcAft>
                <a:spcPts val="0"/>
              </a:spcAft>
              <a:buFont typeface="Wingdings 3"/>
              <a:buNone/>
              <a:defRPr/>
            </a:pPr>
            <a:r>
              <a:rPr lang="en-GB" altLang="en-US" sz="2800" dirty="0">
                <a:solidFill>
                  <a:schemeClr val="tx1">
                    <a:lumMod val="75000"/>
                    <a:lumOff val="25000"/>
                  </a:schemeClr>
                </a:solidFill>
                <a:cs typeface="Calibri" pitchFamily="34" charset="0"/>
              </a:rPr>
              <a:t>	</a:t>
            </a:r>
            <a:r>
              <a:rPr lang="en-GB" altLang="en-US" sz="7200" dirty="0">
                <a:solidFill>
                  <a:schemeClr val="tx2">
                    <a:lumMod val="20000"/>
                    <a:lumOff val="80000"/>
                  </a:schemeClr>
                </a:solidFill>
                <a:cs typeface="Calibri" pitchFamily="34" charset="0"/>
              </a:rPr>
              <a:t>These are a form of loan, whereby the business is allowed to draw out more money from the bank than they have in their account. Bank overdrafts usually have an upper limit and the amount overdrawn can usually be called in at any time. </a:t>
            </a:r>
          </a:p>
        </p:txBody>
      </p:sp>
      <p:sp>
        <p:nvSpPr>
          <p:cNvPr id="19461" name="Text Placeholder 5">
            <a:extLst>
              <a:ext uri="{FF2B5EF4-FFF2-40B4-BE49-F238E27FC236}">
                <a16:creationId xmlns:a16="http://schemas.microsoft.com/office/drawing/2014/main" id="{DD52D735-A8BF-AAB5-1744-AD905176B8A6}"/>
              </a:ext>
            </a:extLst>
          </p:cNvPr>
          <p:cNvSpPr>
            <a:spLocks noGrp="1"/>
          </p:cNvSpPr>
          <p:nvPr>
            <p:ph type="body" sz="quarter" idx="3"/>
          </p:nvPr>
        </p:nvSpPr>
        <p:spPr>
          <a:xfrm>
            <a:off x="4793024" y="1210195"/>
            <a:ext cx="4243472" cy="757238"/>
          </a:xfrm>
          <a:solidFill>
            <a:schemeClr val="tx2">
              <a:lumMod val="60000"/>
              <a:lumOff val="40000"/>
            </a:schemeClr>
          </a:solidFill>
        </p:spPr>
        <p:txBody>
          <a:bodyPr rtlCol="0"/>
          <a:lstStyle/>
          <a:p>
            <a:pPr algn="ctr" eaLnBrk="1" fontAlgn="auto" hangingPunct="1">
              <a:spcAft>
                <a:spcPts val="0"/>
              </a:spcAft>
              <a:buFont typeface="Wingdings 3" charset="2"/>
              <a:buNone/>
              <a:defRPr/>
            </a:pPr>
            <a:r>
              <a:rPr lang="en-GB" altLang="en-US" dirty="0">
                <a:solidFill>
                  <a:schemeClr val="bg1"/>
                </a:solidFill>
                <a:cs typeface="Calibri" panose="020F0502020204030204" pitchFamily="34" charset="0"/>
              </a:rPr>
              <a:t>Bank loan</a:t>
            </a:r>
          </a:p>
        </p:txBody>
      </p:sp>
      <p:sp>
        <p:nvSpPr>
          <p:cNvPr id="8" name="Rectangle 3">
            <a:extLst>
              <a:ext uri="{FF2B5EF4-FFF2-40B4-BE49-F238E27FC236}">
                <a16:creationId xmlns:a16="http://schemas.microsoft.com/office/drawing/2014/main" id="{CECDDF90-8F9A-6A46-E877-64FC5200E48B}"/>
              </a:ext>
            </a:extLst>
          </p:cNvPr>
          <p:cNvSpPr>
            <a:spLocks noGrp="1" noChangeArrowheads="1"/>
          </p:cNvSpPr>
          <p:nvPr>
            <p:ph sz="quarter" idx="4"/>
          </p:nvPr>
        </p:nvSpPr>
        <p:spPr>
          <a:xfrm>
            <a:off x="4793024" y="2196899"/>
            <a:ext cx="4243472" cy="3444227"/>
          </a:xfrm>
          <a:solidFill>
            <a:schemeClr val="tx2">
              <a:lumMod val="75000"/>
            </a:schemeClr>
          </a:solidFill>
          <a:ln>
            <a:solidFill>
              <a:srgbClr val="0000FF"/>
            </a:solidFill>
          </a:ln>
        </p:spPr>
        <p:txBody>
          <a:bodyPr rtlCol="0">
            <a:normAutofit fontScale="25000" lnSpcReduction="20000"/>
          </a:bodyPr>
          <a:lstStyle/>
          <a:p>
            <a:pPr marL="365760" indent="-256032" eaLnBrk="1" fontAlgn="auto" hangingPunct="1">
              <a:lnSpc>
                <a:spcPct val="90000"/>
              </a:lnSpc>
              <a:spcAft>
                <a:spcPts val="0"/>
              </a:spcAft>
              <a:buFontTx/>
              <a:buNone/>
              <a:defRPr/>
            </a:pPr>
            <a:endParaRPr lang="en-GB" altLang="en-US" sz="2800" dirty="0">
              <a:solidFill>
                <a:schemeClr val="tx1">
                  <a:lumMod val="75000"/>
                  <a:lumOff val="25000"/>
                </a:schemeClr>
              </a:solidFill>
              <a:cs typeface="Calibri" pitchFamily="34" charset="0"/>
            </a:endParaRPr>
          </a:p>
          <a:p>
            <a:pPr marL="365760" indent="-256032" eaLnBrk="1" fontAlgn="auto" hangingPunct="1">
              <a:lnSpc>
                <a:spcPct val="170000"/>
              </a:lnSpc>
              <a:spcBef>
                <a:spcPts val="0"/>
              </a:spcBef>
              <a:spcAft>
                <a:spcPts val="0"/>
              </a:spcAft>
              <a:buFont typeface="Wingdings 3"/>
              <a:buNone/>
              <a:defRPr/>
            </a:pPr>
            <a:r>
              <a:rPr lang="en-GB" altLang="en-US" sz="2800" dirty="0">
                <a:solidFill>
                  <a:schemeClr val="tx1">
                    <a:lumMod val="75000"/>
                    <a:lumOff val="25000"/>
                  </a:schemeClr>
                </a:solidFill>
                <a:cs typeface="Calibri" pitchFamily="34" charset="0"/>
              </a:rPr>
              <a:t>	</a:t>
            </a:r>
            <a:r>
              <a:rPr lang="en-GB" altLang="en-US" sz="7200" dirty="0">
                <a:solidFill>
                  <a:schemeClr val="tx2">
                    <a:lumMod val="20000"/>
                    <a:lumOff val="80000"/>
                  </a:schemeClr>
                </a:solidFill>
                <a:cs typeface="Calibri" pitchFamily="34" charset="0"/>
              </a:rPr>
              <a:t>A bank loan is a fixed amount for a fixed term with regular fixed repayments. The loan may be secured on the company’s assets. . Regular repayments of both the capital and the interest will be expected</a:t>
            </a:r>
            <a:r>
              <a:rPr lang="en-GB" altLang="en-US" sz="7200" dirty="0">
                <a:solidFill>
                  <a:schemeClr val="tx2">
                    <a:lumMod val="75000"/>
                  </a:schemeClr>
                </a:solidFill>
                <a:cs typeface="Calibri" pitchFamily="34" charset="0"/>
              </a:rPr>
              <a:t>. </a:t>
            </a:r>
          </a:p>
        </p:txBody>
      </p:sp>
      <p:sp>
        <p:nvSpPr>
          <p:cNvPr id="33799" name="Slide Number Placeholder 1">
            <a:extLst>
              <a:ext uri="{FF2B5EF4-FFF2-40B4-BE49-F238E27FC236}">
                <a16:creationId xmlns:a16="http://schemas.microsoft.com/office/drawing/2014/main" id="{C3F79B9D-A505-87C9-EA9A-93D0CF630226}"/>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D282244-A858-4E75-B247-9951D3EE270B}" type="slidenum">
              <a:rPr lang="en-GB" altLang="en-US">
                <a:solidFill>
                  <a:schemeClr val="bg1"/>
                </a:solidFill>
              </a:rPr>
              <a:pPr/>
              <a:t>18</a:t>
            </a:fld>
            <a:endParaRPr lang="en-GB" alt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3011">
                                            <p:bg/>
                                          </p:spTgt>
                                        </p:tgtEl>
                                        <p:attrNameLst>
                                          <p:attrName>style.visibility</p:attrName>
                                        </p:attrNameLst>
                                      </p:cBhvr>
                                      <p:to>
                                        <p:strVal val="visible"/>
                                      </p:to>
                                    </p:set>
                                    <p:anim calcmode="lin" valueType="num">
                                      <p:cBhvr additive="base">
                                        <p:cTn id="7" dur="500" fill="hold"/>
                                        <p:tgtEl>
                                          <p:spTgt spid="4301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3011">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3011">
                                            <p:txEl>
                                              <p:pRg st="1" end="1"/>
                                            </p:txEl>
                                          </p:spTgt>
                                        </p:tgtEl>
                                        <p:attrNameLst>
                                          <p:attrName>style.visibility</p:attrName>
                                        </p:attrNameLst>
                                      </p:cBhvr>
                                      <p:to>
                                        <p:strVal val="visible"/>
                                      </p:to>
                                    </p:set>
                                    <p:anim calcmode="lin" valueType="num">
                                      <p:cBhvr additive="base">
                                        <p:cTn id="13" dur="500" fill="hold"/>
                                        <p:tgtEl>
                                          <p:spTgt spid="430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30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
                                            <p:bg/>
                                          </p:spTgt>
                                        </p:tgtEl>
                                        <p:attrNameLst>
                                          <p:attrName>style.visibility</p:attrName>
                                        </p:attrNameLst>
                                      </p:cBhvr>
                                      <p:to>
                                        <p:strVal val="visible"/>
                                      </p:to>
                                    </p:set>
                                    <p:anim calcmode="lin" valueType="num">
                                      <p:cBhvr additive="base">
                                        <p:cTn id="19" dur="500" fill="hold"/>
                                        <p:tgtEl>
                                          <p:spTgt spid="8">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animBg="1"/>
      <p:bldP spid="8"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7E6F22A1-ECEF-3FCC-670F-763AD9C5230E}"/>
              </a:ext>
            </a:extLst>
          </p:cNvPr>
          <p:cNvSpPr>
            <a:spLocks noGrp="1" noChangeArrowheads="1"/>
          </p:cNvSpPr>
          <p:nvPr>
            <p:ph type="title"/>
          </p:nvPr>
        </p:nvSpPr>
        <p:spPr>
          <a:xfrm>
            <a:off x="0" y="0"/>
            <a:ext cx="9144000" cy="1008111"/>
          </a:xfrm>
          <a:solidFill>
            <a:schemeClr val="tx2">
              <a:lumMod val="20000"/>
              <a:lumOff val="80000"/>
            </a:schemeClr>
          </a:solidFill>
        </p:spPr>
        <p:txBody>
          <a:bodyPr>
            <a:normAutofit/>
          </a:bodyPr>
          <a:lstStyle/>
          <a:p>
            <a:pPr algn="ctr" eaLnBrk="1" hangingPunct="1"/>
            <a:r>
              <a:rPr lang="en-GB" altLang="en-US" dirty="0">
                <a:solidFill>
                  <a:schemeClr val="tx2">
                    <a:lumMod val="75000"/>
                  </a:schemeClr>
                </a:solidFill>
                <a:cs typeface="Calibri" panose="020F0502020204030204" pitchFamily="34" charset="0"/>
              </a:rPr>
              <a:t>Share capital - 1</a:t>
            </a:r>
          </a:p>
        </p:txBody>
      </p:sp>
      <p:sp>
        <p:nvSpPr>
          <p:cNvPr id="26627" name="Rectangle 3">
            <a:extLst>
              <a:ext uri="{FF2B5EF4-FFF2-40B4-BE49-F238E27FC236}">
                <a16:creationId xmlns:a16="http://schemas.microsoft.com/office/drawing/2014/main" id="{CBD58DCB-69BD-0C73-4877-E1D173065B1C}"/>
              </a:ext>
            </a:extLst>
          </p:cNvPr>
          <p:cNvSpPr>
            <a:spLocks noGrp="1" noChangeArrowheads="1"/>
          </p:cNvSpPr>
          <p:nvPr>
            <p:ph idx="1"/>
          </p:nvPr>
        </p:nvSpPr>
        <p:spPr>
          <a:xfrm>
            <a:off x="0" y="1008111"/>
            <a:ext cx="9144000" cy="4725145"/>
          </a:xfrm>
          <a:solidFill>
            <a:schemeClr val="tx2">
              <a:lumMod val="75000"/>
            </a:schemeClr>
          </a:solidFill>
        </p:spPr>
        <p:txBody>
          <a:bodyPr rtlCol="0">
            <a:normAutofit/>
          </a:bodyPr>
          <a:lstStyle/>
          <a:p>
            <a:pPr eaLnBrk="1" fontAlgn="auto" hangingPunct="1">
              <a:spcAft>
                <a:spcPts val="0"/>
              </a:spcAft>
              <a:defRPr/>
            </a:pPr>
            <a:endParaRPr lang="en-GB" altLang="en-US" sz="2800" dirty="0">
              <a:solidFill>
                <a:schemeClr val="tx2">
                  <a:lumMod val="20000"/>
                  <a:lumOff val="80000"/>
                </a:schemeClr>
              </a:solidFill>
              <a:cs typeface="Calibri" panose="020F0502020204030204" pitchFamily="34" charset="0"/>
            </a:endParaRPr>
          </a:p>
          <a:p>
            <a:pPr eaLnBrk="1" fontAlgn="auto" hangingPunct="1">
              <a:spcAft>
                <a:spcPts val="0"/>
              </a:spcAft>
              <a:defRPr/>
            </a:pPr>
            <a:r>
              <a:rPr lang="en-GB" altLang="en-US" sz="2800" dirty="0">
                <a:solidFill>
                  <a:schemeClr val="tx2">
                    <a:lumMod val="20000"/>
                    <a:lumOff val="80000"/>
                  </a:schemeClr>
                </a:solidFill>
                <a:cs typeface="Calibri" panose="020F0502020204030204" pitchFamily="34" charset="0"/>
              </a:rPr>
              <a:t>Involves a business issuing and selling new shares on the stock market</a:t>
            </a:r>
          </a:p>
          <a:p>
            <a:pPr eaLnBrk="1" fontAlgn="auto" hangingPunct="1">
              <a:spcAft>
                <a:spcPts val="0"/>
              </a:spcAft>
              <a:defRPr/>
            </a:pPr>
            <a:endParaRPr lang="en-GB" altLang="en-US" sz="2800" dirty="0">
              <a:solidFill>
                <a:schemeClr val="tx2">
                  <a:lumMod val="20000"/>
                  <a:lumOff val="80000"/>
                </a:schemeClr>
              </a:solidFill>
              <a:cs typeface="Calibri" panose="020F0502020204030204" pitchFamily="34" charset="0"/>
            </a:endParaRPr>
          </a:p>
          <a:p>
            <a:pPr eaLnBrk="1" fontAlgn="auto" hangingPunct="1">
              <a:spcAft>
                <a:spcPts val="0"/>
              </a:spcAft>
              <a:defRPr/>
            </a:pPr>
            <a:r>
              <a:rPr lang="en-GB" altLang="en-US" sz="2800" dirty="0">
                <a:solidFill>
                  <a:schemeClr val="tx2">
                    <a:lumMod val="20000"/>
                    <a:lumOff val="80000"/>
                  </a:schemeClr>
                </a:solidFill>
                <a:cs typeface="Calibri" panose="020F0502020204030204" pitchFamily="34" charset="0"/>
              </a:rPr>
              <a:t>Commonly used to raise large sums of capital for expansion</a:t>
            </a:r>
          </a:p>
          <a:p>
            <a:pPr eaLnBrk="1" fontAlgn="auto" hangingPunct="1">
              <a:spcAft>
                <a:spcPts val="0"/>
              </a:spcAft>
              <a:defRPr/>
            </a:pPr>
            <a:endParaRPr lang="en-GB" altLang="en-US" sz="2800" dirty="0">
              <a:solidFill>
                <a:schemeClr val="tx2">
                  <a:lumMod val="20000"/>
                  <a:lumOff val="80000"/>
                </a:schemeClr>
              </a:solidFill>
              <a:cs typeface="Calibri" panose="020F0502020204030204" pitchFamily="34" charset="0"/>
            </a:endParaRPr>
          </a:p>
          <a:p>
            <a:pPr eaLnBrk="1" fontAlgn="auto" hangingPunct="1">
              <a:spcAft>
                <a:spcPts val="0"/>
              </a:spcAft>
              <a:defRPr/>
            </a:pPr>
            <a:r>
              <a:rPr lang="en-GB" altLang="en-US" sz="2800" dirty="0">
                <a:solidFill>
                  <a:schemeClr val="tx2">
                    <a:lumMod val="20000"/>
                    <a:lumOff val="80000"/>
                  </a:schemeClr>
                </a:solidFill>
                <a:cs typeface="Calibri" panose="020F0502020204030204" pitchFamily="34" charset="0"/>
              </a:rPr>
              <a:t>Ordinary and Preference shares issued</a:t>
            </a:r>
          </a:p>
        </p:txBody>
      </p:sp>
      <p:sp>
        <p:nvSpPr>
          <p:cNvPr id="40964" name="Slide Number Placeholder 1">
            <a:extLst>
              <a:ext uri="{FF2B5EF4-FFF2-40B4-BE49-F238E27FC236}">
                <a16:creationId xmlns:a16="http://schemas.microsoft.com/office/drawing/2014/main" id="{BC3B8687-3D42-98D3-613C-1E7C0DB96417}"/>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77A3D21E-C5A4-4B00-8CCA-C2718946828E}" type="slidenum">
              <a:rPr lang="en-GB" altLang="en-US">
                <a:solidFill>
                  <a:schemeClr val="bg1"/>
                </a:solidFill>
              </a:rPr>
              <a:pPr/>
              <a:t>19</a:t>
            </a:fld>
            <a:endParaRPr lang="en-GB" altLang="en-US"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4AC3A-D169-2866-EC1E-065734C2BF00}"/>
              </a:ext>
            </a:extLst>
          </p:cNvPr>
          <p:cNvSpPr>
            <a:spLocks noGrp="1"/>
          </p:cNvSpPr>
          <p:nvPr>
            <p:ph type="title"/>
          </p:nvPr>
        </p:nvSpPr>
        <p:spPr/>
        <p:txBody>
          <a:bodyPr>
            <a:normAutofit fontScale="90000"/>
          </a:bodyPr>
          <a:lstStyle/>
          <a:p>
            <a:r>
              <a:rPr lang="en-GB" dirty="0"/>
              <a:t>ACTIVITY 2</a:t>
            </a:r>
            <a:br>
              <a:rPr lang="en-GB" dirty="0"/>
            </a:br>
            <a:r>
              <a:rPr lang="en-GB" dirty="0"/>
              <a:t>10 minutes</a:t>
            </a:r>
          </a:p>
        </p:txBody>
      </p:sp>
      <p:sp>
        <p:nvSpPr>
          <p:cNvPr id="3" name="Content Placeholder 2">
            <a:extLst>
              <a:ext uri="{FF2B5EF4-FFF2-40B4-BE49-F238E27FC236}">
                <a16:creationId xmlns:a16="http://schemas.microsoft.com/office/drawing/2014/main" id="{1ED58ACE-E235-B336-6DA5-B80D4A612064}"/>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sz="2800" dirty="0"/>
              <a:t>In a group of five, discuss the differences between ordinary shareholders and preference shareholders</a:t>
            </a:r>
          </a:p>
        </p:txBody>
      </p:sp>
      <p:sp>
        <p:nvSpPr>
          <p:cNvPr id="4" name="Slide Number Placeholder 3">
            <a:extLst>
              <a:ext uri="{FF2B5EF4-FFF2-40B4-BE49-F238E27FC236}">
                <a16:creationId xmlns:a16="http://schemas.microsoft.com/office/drawing/2014/main" id="{5B2128F1-26CF-A84E-5BBB-4C9EAD6717DE}"/>
              </a:ext>
            </a:extLst>
          </p:cNvPr>
          <p:cNvSpPr>
            <a:spLocks noGrp="1"/>
          </p:cNvSpPr>
          <p:nvPr>
            <p:ph type="sldNum" sz="quarter" idx="12"/>
          </p:nvPr>
        </p:nvSpPr>
        <p:spPr/>
        <p:txBody>
          <a:bodyPr/>
          <a:lstStyle/>
          <a:p>
            <a:fld id="{C3F65BB1-9206-4D7F-97F9-47DCC7DC6334}" type="slidenum">
              <a:rPr lang="en-GB" smtClean="0"/>
              <a:pPr/>
              <a:t>20</a:t>
            </a:fld>
            <a:endParaRPr lang="en-GB" dirty="0"/>
          </a:p>
        </p:txBody>
      </p:sp>
    </p:spTree>
    <p:extLst>
      <p:ext uri="{BB962C8B-B14F-4D97-AF65-F5344CB8AC3E}">
        <p14:creationId xmlns:p14="http://schemas.microsoft.com/office/powerpoint/2010/main" val="1481150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09" name="Rectangle 2">
            <a:extLst>
              <a:ext uri="{FF2B5EF4-FFF2-40B4-BE49-F238E27FC236}">
                <a16:creationId xmlns:a16="http://schemas.microsoft.com/office/drawing/2014/main" id="{CD6C239A-DAAE-829E-A78B-D76529E5D22F}"/>
              </a:ext>
            </a:extLst>
          </p:cNvPr>
          <p:cNvSpPr>
            <a:spLocks noGrp="1" noChangeArrowheads="1"/>
          </p:cNvSpPr>
          <p:nvPr>
            <p:ph type="title"/>
          </p:nvPr>
        </p:nvSpPr>
        <p:spPr>
          <a:xfrm>
            <a:off x="-11460" y="14303"/>
            <a:ext cx="9143999"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Share capital - 2</a:t>
            </a:r>
          </a:p>
        </p:txBody>
      </p:sp>
      <p:graphicFrame>
        <p:nvGraphicFramePr>
          <p:cNvPr id="7" name="Content Placeholder 6">
            <a:extLst>
              <a:ext uri="{FF2B5EF4-FFF2-40B4-BE49-F238E27FC236}">
                <a16:creationId xmlns:a16="http://schemas.microsoft.com/office/drawing/2014/main" id="{0B10F5E4-9836-0B82-0D3E-6AE18FF2CCA5}"/>
              </a:ext>
            </a:extLst>
          </p:cNvPr>
          <p:cNvGraphicFramePr>
            <a:graphicFrameLocks noGrp="1"/>
          </p:cNvGraphicFramePr>
          <p:nvPr>
            <p:ph idx="1"/>
            <p:extLst>
              <p:ext uri="{D42A27DB-BD31-4B8C-83A1-F6EECF244321}">
                <p14:modId xmlns:p14="http://schemas.microsoft.com/office/powerpoint/2010/main" val="2666921834"/>
              </p:ext>
            </p:extLst>
          </p:nvPr>
        </p:nvGraphicFramePr>
        <p:xfrm>
          <a:off x="-11460" y="723916"/>
          <a:ext cx="9155460" cy="5009339"/>
        </p:xfrm>
        <a:graphic>
          <a:graphicData uri="http://schemas.openxmlformats.org/drawingml/2006/table">
            <a:tbl>
              <a:tblPr firstRow="1" bandRow="1">
                <a:tableStyleId>{5C22544A-7EE6-4342-B048-85BDC9FD1C3A}</a:tableStyleId>
              </a:tblPr>
              <a:tblGrid>
                <a:gridCol w="1845802">
                  <a:extLst>
                    <a:ext uri="{9D8B030D-6E8A-4147-A177-3AD203B41FA5}">
                      <a16:colId xmlns:a16="http://schemas.microsoft.com/office/drawing/2014/main" val="20000"/>
                    </a:ext>
                  </a:extLst>
                </a:gridCol>
                <a:gridCol w="3962739">
                  <a:extLst>
                    <a:ext uri="{9D8B030D-6E8A-4147-A177-3AD203B41FA5}">
                      <a16:colId xmlns:a16="http://schemas.microsoft.com/office/drawing/2014/main" val="20001"/>
                    </a:ext>
                  </a:extLst>
                </a:gridCol>
                <a:gridCol w="3346919">
                  <a:extLst>
                    <a:ext uri="{9D8B030D-6E8A-4147-A177-3AD203B41FA5}">
                      <a16:colId xmlns:a16="http://schemas.microsoft.com/office/drawing/2014/main" val="20002"/>
                    </a:ext>
                  </a:extLst>
                </a:gridCol>
              </a:tblGrid>
              <a:tr h="1140174">
                <a:tc>
                  <a:txBody>
                    <a:bodyPr/>
                    <a:lstStyle/>
                    <a:p>
                      <a:pPr algn="ctr"/>
                      <a:endParaRPr lang="en-GB" sz="1800" dirty="0">
                        <a:solidFill>
                          <a:schemeClr val="tx2">
                            <a:lumMod val="40000"/>
                            <a:lumOff val="60000"/>
                          </a:schemeClr>
                        </a:solidFill>
                      </a:endParaRPr>
                    </a:p>
                  </a:txBody>
                  <a:tcPr marL="91444" marR="91444" marT="45719" marB="45719">
                    <a:solidFill>
                      <a:schemeClr val="tx2">
                        <a:lumMod val="75000"/>
                      </a:schemeClr>
                    </a:solidFill>
                  </a:tcPr>
                </a:tc>
                <a:tc>
                  <a:txBody>
                    <a:bodyPr/>
                    <a:lstStyle/>
                    <a:p>
                      <a:pPr algn="ctr"/>
                      <a:r>
                        <a:rPr lang="en-GB" sz="2800" dirty="0">
                          <a:solidFill>
                            <a:schemeClr val="tx2">
                              <a:lumMod val="20000"/>
                              <a:lumOff val="80000"/>
                            </a:schemeClr>
                          </a:solidFill>
                        </a:rPr>
                        <a:t>Ordinary</a:t>
                      </a:r>
                    </a:p>
                    <a:p>
                      <a:pPr algn="ctr"/>
                      <a:r>
                        <a:rPr lang="en-GB" sz="2800" dirty="0">
                          <a:solidFill>
                            <a:schemeClr val="tx2">
                              <a:lumMod val="20000"/>
                              <a:lumOff val="80000"/>
                            </a:schemeClr>
                          </a:solidFill>
                        </a:rPr>
                        <a:t> shares</a:t>
                      </a:r>
                    </a:p>
                  </a:txBody>
                  <a:tcPr marL="91444" marR="91444" marT="45719" marB="45719">
                    <a:solidFill>
                      <a:schemeClr val="tx2">
                        <a:lumMod val="75000"/>
                      </a:schemeClr>
                    </a:solidFill>
                  </a:tcPr>
                </a:tc>
                <a:tc>
                  <a:txBody>
                    <a:bodyPr/>
                    <a:lstStyle/>
                    <a:p>
                      <a:pPr algn="ctr"/>
                      <a:r>
                        <a:rPr lang="en-GB" sz="2800" dirty="0">
                          <a:solidFill>
                            <a:schemeClr val="tx2">
                              <a:lumMod val="20000"/>
                              <a:lumOff val="80000"/>
                            </a:schemeClr>
                          </a:solidFill>
                        </a:rPr>
                        <a:t>Preference shares</a:t>
                      </a:r>
                    </a:p>
                  </a:txBody>
                  <a:tcPr marL="91444" marR="91444" marT="45719" marB="45719">
                    <a:solidFill>
                      <a:schemeClr val="tx2">
                        <a:lumMod val="75000"/>
                      </a:schemeClr>
                    </a:solidFill>
                  </a:tcPr>
                </a:tc>
                <a:extLst>
                  <a:ext uri="{0D108BD9-81ED-4DB2-BD59-A6C34878D82A}">
                    <a16:rowId xmlns:a16="http://schemas.microsoft.com/office/drawing/2014/main" val="10000"/>
                  </a:ext>
                </a:extLst>
              </a:tr>
              <a:tr h="1434413">
                <a:tc>
                  <a:txBody>
                    <a:bodyPr/>
                    <a:lstStyle/>
                    <a:p>
                      <a:r>
                        <a:rPr lang="en-GB" sz="1800" dirty="0">
                          <a:latin typeface="+mj-lt"/>
                          <a:cs typeface="Calibri" panose="020F0502020204030204" pitchFamily="34" charset="0"/>
                        </a:rPr>
                        <a:t>Dividends</a:t>
                      </a:r>
                    </a:p>
                  </a:txBody>
                  <a:tcPr marL="91444" marR="91444" marT="45719" marB="45719"/>
                </a:tc>
                <a:tc>
                  <a:txBody>
                    <a:bodyPr/>
                    <a:lstStyle/>
                    <a:p>
                      <a:r>
                        <a:rPr lang="en-GB" sz="1800" dirty="0">
                          <a:latin typeface="+mj-lt"/>
                          <a:cs typeface="Calibri" panose="020F0502020204030204" pitchFamily="34" charset="0"/>
                        </a:rPr>
                        <a:t>Dividends vary according to profits and what the board of directors decide to pay. Dividends do not have to be paid</a:t>
                      </a:r>
                    </a:p>
                  </a:txBody>
                  <a:tcPr marL="91444" marR="91444" marT="45719" marB="45719"/>
                </a:tc>
                <a:tc>
                  <a:txBody>
                    <a:bodyPr/>
                    <a:lstStyle/>
                    <a:p>
                      <a:r>
                        <a:rPr lang="en-GB" sz="1800" dirty="0">
                          <a:latin typeface="+mj-lt"/>
                          <a:cs typeface="Calibri" panose="020F0502020204030204" pitchFamily="34" charset="0"/>
                        </a:rPr>
                        <a:t>Dividends are fixed. For example, a £1, 7% preference share would yield £1 x 1.07 = £1.07</a:t>
                      </a:r>
                    </a:p>
                  </a:txBody>
                  <a:tcPr marL="91444" marR="91444" marT="45719" marB="45719"/>
                </a:tc>
                <a:extLst>
                  <a:ext uri="{0D108BD9-81ED-4DB2-BD59-A6C34878D82A}">
                    <a16:rowId xmlns:a16="http://schemas.microsoft.com/office/drawing/2014/main" val="10001"/>
                  </a:ext>
                </a:extLst>
              </a:tr>
              <a:tr h="1000339">
                <a:tc>
                  <a:txBody>
                    <a:bodyPr/>
                    <a:lstStyle/>
                    <a:p>
                      <a:r>
                        <a:rPr lang="en-GB" sz="1800" dirty="0">
                          <a:latin typeface="+mj-lt"/>
                          <a:cs typeface="Calibri" panose="020F0502020204030204" pitchFamily="34" charset="0"/>
                        </a:rPr>
                        <a:t>Voting rights</a:t>
                      </a:r>
                    </a:p>
                  </a:txBody>
                  <a:tcPr marL="91444" marR="91444" marT="45719" marB="45719"/>
                </a:tc>
                <a:tc>
                  <a:txBody>
                    <a:bodyPr/>
                    <a:lstStyle/>
                    <a:p>
                      <a:r>
                        <a:rPr lang="en-GB" sz="1800" dirty="0">
                          <a:latin typeface="+mj-lt"/>
                          <a:cs typeface="Calibri" panose="020F0502020204030204" pitchFamily="34" charset="0"/>
                        </a:rPr>
                        <a:t>Normally carry voting rights of one vote per share</a:t>
                      </a:r>
                    </a:p>
                  </a:txBody>
                  <a:tcPr marL="91444" marR="91444" marT="45719" marB="45719"/>
                </a:tc>
                <a:tc>
                  <a:txBody>
                    <a:bodyPr/>
                    <a:lstStyle/>
                    <a:p>
                      <a:r>
                        <a:rPr lang="en-GB" sz="1800" dirty="0">
                          <a:latin typeface="+mj-lt"/>
                          <a:cs typeface="Calibri" panose="020F0502020204030204" pitchFamily="34" charset="0"/>
                        </a:rPr>
                        <a:t>Normally have no voting rights</a:t>
                      </a:r>
                    </a:p>
                  </a:txBody>
                  <a:tcPr marL="91444" marR="91444" marT="45719" marB="45719"/>
                </a:tc>
                <a:extLst>
                  <a:ext uri="{0D108BD9-81ED-4DB2-BD59-A6C34878D82A}">
                    <a16:rowId xmlns:a16="http://schemas.microsoft.com/office/drawing/2014/main" val="10002"/>
                  </a:ext>
                </a:extLst>
              </a:tr>
              <a:tr h="1434413">
                <a:tc>
                  <a:txBody>
                    <a:bodyPr/>
                    <a:lstStyle/>
                    <a:p>
                      <a:r>
                        <a:rPr lang="en-GB" sz="1800" dirty="0">
                          <a:latin typeface="+mj-lt"/>
                          <a:cs typeface="Calibri" panose="020F0502020204030204" pitchFamily="34" charset="0"/>
                        </a:rPr>
                        <a:t>Market price</a:t>
                      </a:r>
                    </a:p>
                  </a:txBody>
                  <a:tcPr marL="91444" marR="91444" marT="45719" marB="45719"/>
                </a:tc>
                <a:tc>
                  <a:txBody>
                    <a:bodyPr/>
                    <a:lstStyle/>
                    <a:p>
                      <a:r>
                        <a:rPr lang="en-GB" sz="1800" dirty="0">
                          <a:latin typeface="+mj-lt"/>
                          <a:cs typeface="Calibri" panose="020F0502020204030204" pitchFamily="34" charset="0"/>
                        </a:rPr>
                        <a:t>Market prices will rise and fall according to investors’ perceptions, which is often the subject of supply and demand</a:t>
                      </a:r>
                    </a:p>
                  </a:txBody>
                  <a:tcPr marL="91444" marR="91444" marT="45719" marB="45719"/>
                </a:tc>
                <a:tc>
                  <a:txBody>
                    <a:bodyPr/>
                    <a:lstStyle/>
                    <a:p>
                      <a:r>
                        <a:rPr lang="en-GB" sz="1800" dirty="0">
                          <a:latin typeface="+mj-lt"/>
                          <a:cs typeface="Calibri" panose="020F0502020204030204" pitchFamily="34" charset="0"/>
                        </a:rPr>
                        <a:t>Market prices usually stable, showing little variation over time</a:t>
                      </a:r>
                    </a:p>
                  </a:txBody>
                  <a:tcPr marL="91444" marR="91444" marT="45719" marB="45719"/>
                </a:tc>
                <a:extLst>
                  <a:ext uri="{0D108BD9-81ED-4DB2-BD59-A6C34878D82A}">
                    <a16:rowId xmlns:a16="http://schemas.microsoft.com/office/drawing/2014/main" val="10003"/>
                  </a:ext>
                </a:extLst>
              </a:tr>
            </a:tbl>
          </a:graphicData>
        </a:graphic>
      </p:graphicFrame>
      <p:sp>
        <p:nvSpPr>
          <p:cNvPr id="41986" name="Slide Number Placeholder 1">
            <a:extLst>
              <a:ext uri="{FF2B5EF4-FFF2-40B4-BE49-F238E27FC236}">
                <a16:creationId xmlns:a16="http://schemas.microsoft.com/office/drawing/2014/main" id="{9E85BD3E-69B3-0C33-9D44-103CF8438EE4}"/>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0F576E3-0D5C-4212-BAA3-D155BD46950E}" type="slidenum">
              <a:rPr lang="en-GB" altLang="en-US">
                <a:solidFill>
                  <a:schemeClr val="bg1"/>
                </a:solidFill>
              </a:rPr>
              <a:pPr/>
              <a:t>21</a:t>
            </a:fld>
            <a:endParaRPr lang="en-GB" altLang="en-US"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6" name="Rectangle 2">
            <a:extLst>
              <a:ext uri="{FF2B5EF4-FFF2-40B4-BE49-F238E27FC236}">
                <a16:creationId xmlns:a16="http://schemas.microsoft.com/office/drawing/2014/main" id="{A17BDA0D-367C-019D-2CD6-1A5C211AFA44}"/>
              </a:ext>
            </a:extLst>
          </p:cNvPr>
          <p:cNvSpPr>
            <a:spLocks noGrp="1" noChangeArrowheads="1"/>
          </p:cNvSpPr>
          <p:nvPr>
            <p:ph type="title"/>
          </p:nvPr>
        </p:nvSpPr>
        <p:spPr>
          <a:xfrm>
            <a:off x="0" y="0"/>
            <a:ext cx="9144000" cy="982063"/>
          </a:xfrm>
          <a:solidFill>
            <a:schemeClr val="tx2">
              <a:lumMod val="20000"/>
              <a:lumOff val="80000"/>
            </a:schemeClr>
          </a:solidFill>
        </p:spPr>
        <p:txBody>
          <a:bodyPr>
            <a:normAutofit/>
          </a:bodyPr>
          <a:lstStyle/>
          <a:p>
            <a:pPr algn="ctr" eaLnBrk="1" hangingPunct="1"/>
            <a:r>
              <a:rPr lang="en-GB" altLang="en-US" dirty="0">
                <a:solidFill>
                  <a:schemeClr val="tx2">
                    <a:lumMod val="75000"/>
                  </a:schemeClr>
                </a:solidFill>
                <a:cs typeface="Calibri" panose="020F0502020204030204" pitchFamily="34" charset="0"/>
              </a:rPr>
              <a:t>Share capital - 3</a:t>
            </a:r>
          </a:p>
        </p:txBody>
      </p:sp>
      <p:graphicFrame>
        <p:nvGraphicFramePr>
          <p:cNvPr id="5" name="Content Placeholder 4">
            <a:extLst>
              <a:ext uri="{FF2B5EF4-FFF2-40B4-BE49-F238E27FC236}">
                <a16:creationId xmlns:a16="http://schemas.microsoft.com/office/drawing/2014/main" id="{10953460-ADCF-0AF6-2931-1B8B912E2E08}"/>
              </a:ext>
            </a:extLst>
          </p:cNvPr>
          <p:cNvGraphicFramePr>
            <a:graphicFrameLocks noGrp="1"/>
          </p:cNvGraphicFramePr>
          <p:nvPr>
            <p:ph idx="1"/>
            <p:extLst>
              <p:ext uri="{D42A27DB-BD31-4B8C-83A1-F6EECF244321}">
                <p14:modId xmlns:p14="http://schemas.microsoft.com/office/powerpoint/2010/main" val="767244373"/>
              </p:ext>
            </p:extLst>
          </p:nvPr>
        </p:nvGraphicFramePr>
        <p:xfrm>
          <a:off x="0" y="982063"/>
          <a:ext cx="9144000" cy="4751193"/>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67200">
                <a:tc>
                  <a:txBody>
                    <a:bodyPr/>
                    <a:lstStyle/>
                    <a:p>
                      <a:pPr marL="457200" algn="ctr">
                        <a:lnSpc>
                          <a:spcPct val="115000"/>
                        </a:lnSpc>
                        <a:spcAft>
                          <a:spcPts val="0"/>
                        </a:spcAft>
                      </a:pPr>
                      <a:r>
                        <a:rPr lang="en-GB" sz="2800" b="1" dirty="0">
                          <a:solidFill>
                            <a:schemeClr val="tx2">
                              <a:lumMod val="20000"/>
                              <a:lumOff val="80000"/>
                            </a:schemeClr>
                          </a:solidFill>
                          <a:effectLst/>
                          <a:latin typeface="+mj-lt"/>
                          <a:ea typeface="Times New Roman"/>
                          <a:cs typeface="Times New Roman"/>
                        </a:rPr>
                        <a:t>Ordinary shares</a:t>
                      </a:r>
                    </a:p>
                    <a:p>
                      <a:pPr marL="457200" algn="ctr">
                        <a:lnSpc>
                          <a:spcPct val="115000"/>
                        </a:lnSpc>
                        <a:spcAft>
                          <a:spcPts val="0"/>
                        </a:spcAft>
                      </a:pPr>
                      <a:r>
                        <a:rPr lang="en-GB" sz="2400" b="1" dirty="0">
                          <a:solidFill>
                            <a:schemeClr val="tx1"/>
                          </a:solidFill>
                          <a:effectLst/>
                          <a:latin typeface="+mj-lt"/>
                          <a:ea typeface="Times New Roman"/>
                          <a:cs typeface="Times New Roman"/>
                        </a:rPr>
                        <a:t> </a:t>
                      </a:r>
                    </a:p>
                  </a:txBody>
                  <a:tcPr marL="68584" marR="68584" marT="0" marB="0">
                    <a:solidFill>
                      <a:schemeClr val="tx2">
                        <a:lumMod val="75000"/>
                      </a:schemeClr>
                    </a:solidFill>
                  </a:tcPr>
                </a:tc>
                <a:tc>
                  <a:txBody>
                    <a:bodyPr/>
                    <a:lstStyle/>
                    <a:p>
                      <a:pPr marL="457200" algn="ctr">
                        <a:lnSpc>
                          <a:spcPct val="115000"/>
                        </a:lnSpc>
                        <a:spcAft>
                          <a:spcPts val="0"/>
                        </a:spcAft>
                      </a:pPr>
                      <a:r>
                        <a:rPr lang="en-GB" sz="2800" b="1" dirty="0">
                          <a:solidFill>
                            <a:schemeClr val="tx2">
                              <a:lumMod val="20000"/>
                              <a:lumOff val="80000"/>
                            </a:schemeClr>
                          </a:solidFill>
                          <a:effectLst/>
                          <a:latin typeface="+mj-lt"/>
                          <a:ea typeface="Times New Roman"/>
                          <a:cs typeface="Times New Roman"/>
                        </a:rPr>
                        <a:t>Preference shares</a:t>
                      </a:r>
                    </a:p>
                  </a:txBody>
                  <a:tcPr marL="68584" marR="68584" marT="0" marB="0">
                    <a:solidFill>
                      <a:schemeClr val="tx2">
                        <a:lumMod val="75000"/>
                      </a:schemeClr>
                    </a:solidFill>
                  </a:tcPr>
                </a:tc>
                <a:extLst>
                  <a:ext uri="{0D108BD9-81ED-4DB2-BD59-A6C34878D82A}">
                    <a16:rowId xmlns:a16="http://schemas.microsoft.com/office/drawing/2014/main" val="10000"/>
                  </a:ext>
                </a:extLst>
              </a:tr>
              <a:tr h="3783993">
                <a:tc>
                  <a:txBody>
                    <a:bodyPr/>
                    <a:lstStyle/>
                    <a:p>
                      <a:pPr marL="457200">
                        <a:lnSpc>
                          <a:spcPct val="115000"/>
                        </a:lnSpc>
                        <a:spcAft>
                          <a:spcPts val="0"/>
                        </a:spcAft>
                      </a:pPr>
                      <a:r>
                        <a:rPr lang="en-GB" sz="1800" b="1" dirty="0">
                          <a:solidFill>
                            <a:schemeClr val="tx1"/>
                          </a:solidFill>
                          <a:effectLst/>
                          <a:latin typeface="+mj-lt"/>
                          <a:ea typeface="Times New Roman"/>
                          <a:cs typeface="Times New Roman"/>
                        </a:rPr>
                        <a:t>More risky for the shareholder</a:t>
                      </a:r>
                      <a:r>
                        <a:rPr lang="en-GB" sz="1800" dirty="0">
                          <a:solidFill>
                            <a:schemeClr val="tx1"/>
                          </a:solidFill>
                          <a:effectLst/>
                          <a:latin typeface="+mj-lt"/>
                          <a:ea typeface="Times New Roman"/>
                          <a:cs typeface="Times New Roman"/>
                        </a:rPr>
                        <a:t> </a:t>
                      </a:r>
                      <a:r>
                        <a:rPr lang="en-GB" sz="1800" b="1" dirty="0">
                          <a:solidFill>
                            <a:schemeClr val="tx1"/>
                          </a:solidFill>
                          <a:effectLst/>
                          <a:latin typeface="+mj-lt"/>
                          <a:ea typeface="Times New Roman"/>
                          <a:cs typeface="Times New Roman"/>
                        </a:rPr>
                        <a:t>because…</a:t>
                      </a:r>
                    </a:p>
                    <a:p>
                      <a:pPr marL="457200">
                        <a:lnSpc>
                          <a:spcPct val="115000"/>
                        </a:lnSpc>
                        <a:spcAft>
                          <a:spcPts val="0"/>
                        </a:spcAft>
                      </a:pPr>
                      <a:r>
                        <a:rPr lang="en-GB" sz="1800" dirty="0">
                          <a:solidFill>
                            <a:schemeClr val="tx1"/>
                          </a:solidFill>
                          <a:effectLst/>
                          <a:latin typeface="+mj-lt"/>
                          <a:ea typeface="Times New Roman"/>
                          <a:cs typeface="Times New Roman"/>
                        </a:rPr>
                        <a:t> </a:t>
                      </a: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Dividends vary</a:t>
                      </a:r>
                    </a:p>
                    <a:p>
                      <a:pPr marL="0" lvl="0" indent="0">
                        <a:lnSpc>
                          <a:spcPct val="115000"/>
                        </a:lnSpc>
                        <a:spcAft>
                          <a:spcPts val="0"/>
                        </a:spcAft>
                        <a:buFont typeface="Arial" panose="020B0604020202020204" pitchFamily="34" charset="0"/>
                        <a:buNone/>
                      </a:pPr>
                      <a:endParaRPr lang="en-GB" sz="1800" dirty="0">
                        <a:solidFill>
                          <a:schemeClr val="tx1"/>
                        </a:solidFill>
                        <a:effectLst/>
                        <a:latin typeface="+mj-lt"/>
                        <a:ea typeface="Times New Roman"/>
                        <a:cs typeface="Times New Roman"/>
                      </a:endParaRP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Dividends cannot be paid until all preference dividends are paid</a:t>
                      </a:r>
                    </a:p>
                    <a:p>
                      <a:pPr marL="0" lvl="0" indent="0">
                        <a:lnSpc>
                          <a:spcPct val="115000"/>
                        </a:lnSpc>
                        <a:spcAft>
                          <a:spcPts val="0"/>
                        </a:spcAft>
                        <a:buFont typeface="Arial" panose="020B0604020202020204" pitchFamily="34" charset="0"/>
                        <a:buNone/>
                      </a:pPr>
                      <a:endParaRPr lang="en-GB" sz="1800" dirty="0">
                        <a:solidFill>
                          <a:schemeClr val="tx1"/>
                        </a:solidFill>
                        <a:effectLst/>
                        <a:latin typeface="+mj-lt"/>
                        <a:ea typeface="Times New Roman"/>
                        <a:cs typeface="Times New Roman"/>
                      </a:endParaRP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Equity shareholders are the last to be paid in the event of the company going into liquidation</a:t>
                      </a:r>
                    </a:p>
                  </a:txBody>
                  <a:tcPr marL="68584" marR="68584" marT="0" marB="0"/>
                </a:tc>
                <a:tc>
                  <a:txBody>
                    <a:bodyPr/>
                    <a:lstStyle/>
                    <a:p>
                      <a:pPr marL="457200">
                        <a:lnSpc>
                          <a:spcPct val="115000"/>
                        </a:lnSpc>
                        <a:spcAft>
                          <a:spcPts val="0"/>
                        </a:spcAft>
                      </a:pPr>
                      <a:r>
                        <a:rPr lang="en-GB" sz="1800" b="1" dirty="0">
                          <a:solidFill>
                            <a:schemeClr val="tx1"/>
                          </a:solidFill>
                          <a:effectLst/>
                          <a:latin typeface="+mj-lt"/>
                          <a:ea typeface="Times New Roman"/>
                          <a:cs typeface="Times New Roman"/>
                        </a:rPr>
                        <a:t>Less risky for the shareholder because…</a:t>
                      </a:r>
                    </a:p>
                    <a:p>
                      <a:pPr marL="457200">
                        <a:lnSpc>
                          <a:spcPct val="115000"/>
                        </a:lnSpc>
                        <a:spcAft>
                          <a:spcPts val="0"/>
                        </a:spcAft>
                      </a:pPr>
                      <a:endParaRPr lang="en-GB" sz="1800" b="0" dirty="0">
                        <a:solidFill>
                          <a:schemeClr val="tx1"/>
                        </a:solidFill>
                        <a:effectLst/>
                        <a:latin typeface="+mj-lt"/>
                        <a:ea typeface="Times New Roman"/>
                        <a:cs typeface="Times New Roman"/>
                      </a:endParaRP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Dividends are predictable</a:t>
                      </a:r>
                    </a:p>
                    <a:p>
                      <a:pPr marL="0" lvl="0" indent="0">
                        <a:lnSpc>
                          <a:spcPct val="115000"/>
                        </a:lnSpc>
                        <a:spcAft>
                          <a:spcPts val="0"/>
                        </a:spcAft>
                        <a:buFont typeface="Arial" panose="020B0604020202020204" pitchFamily="34" charset="0"/>
                        <a:buNone/>
                      </a:pPr>
                      <a:endParaRPr lang="en-GB" sz="1800" dirty="0">
                        <a:solidFill>
                          <a:schemeClr val="tx1"/>
                        </a:solidFill>
                        <a:effectLst/>
                        <a:latin typeface="+mj-lt"/>
                        <a:ea typeface="Times New Roman"/>
                        <a:cs typeface="Times New Roman"/>
                      </a:endParaRP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Dividends are paid before ordinary shareholders receive any</a:t>
                      </a:r>
                    </a:p>
                    <a:p>
                      <a:pPr marL="0" lvl="0" indent="0">
                        <a:lnSpc>
                          <a:spcPct val="115000"/>
                        </a:lnSpc>
                        <a:spcAft>
                          <a:spcPts val="0"/>
                        </a:spcAft>
                        <a:buFont typeface="Arial" panose="020B0604020202020204" pitchFamily="34" charset="0"/>
                        <a:buNone/>
                      </a:pPr>
                      <a:endParaRPr lang="en-GB" sz="1800" dirty="0">
                        <a:solidFill>
                          <a:schemeClr val="tx1"/>
                        </a:solidFill>
                        <a:effectLst/>
                        <a:latin typeface="+mj-lt"/>
                        <a:ea typeface="Times New Roman"/>
                        <a:cs typeface="Times New Roman"/>
                      </a:endParaRPr>
                    </a:p>
                    <a:p>
                      <a:pPr marL="285750" lvl="0" indent="-285750">
                        <a:lnSpc>
                          <a:spcPct val="115000"/>
                        </a:lnSpc>
                        <a:spcAft>
                          <a:spcPts val="0"/>
                        </a:spcAft>
                        <a:buFont typeface="Arial" panose="020B0604020202020204" pitchFamily="34" charset="0"/>
                        <a:buChar char="•"/>
                      </a:pPr>
                      <a:r>
                        <a:rPr lang="en-GB" sz="1800" dirty="0">
                          <a:solidFill>
                            <a:schemeClr val="tx1"/>
                          </a:solidFill>
                          <a:effectLst/>
                          <a:latin typeface="+mj-lt"/>
                          <a:ea typeface="Times New Roman"/>
                          <a:cs typeface="Times New Roman"/>
                        </a:rPr>
                        <a:t>In the event of liquidation, preference shareholders rank above ordinary shareholders</a:t>
                      </a:r>
                    </a:p>
                  </a:txBody>
                  <a:tcPr marL="68584" marR="68584" marT="0" marB="0"/>
                </a:tc>
                <a:extLst>
                  <a:ext uri="{0D108BD9-81ED-4DB2-BD59-A6C34878D82A}">
                    <a16:rowId xmlns:a16="http://schemas.microsoft.com/office/drawing/2014/main" val="10001"/>
                  </a:ext>
                </a:extLst>
              </a:tr>
            </a:tbl>
          </a:graphicData>
        </a:graphic>
      </p:graphicFrame>
      <p:sp>
        <p:nvSpPr>
          <p:cNvPr id="44045" name="Slide Number Placeholder 1">
            <a:extLst>
              <a:ext uri="{FF2B5EF4-FFF2-40B4-BE49-F238E27FC236}">
                <a16:creationId xmlns:a16="http://schemas.microsoft.com/office/drawing/2014/main" id="{DC306CE7-8C6A-8A63-1A8E-5BC7AC7D2D5E}"/>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079C1E2C-7F54-4A2F-BC0C-93E990496BC3}" type="slidenum">
              <a:rPr lang="en-GB" altLang="en-US">
                <a:solidFill>
                  <a:schemeClr val="bg1"/>
                </a:solidFill>
              </a:rPr>
              <a:pPr/>
              <a:t>22</a:t>
            </a:fld>
            <a:endParaRPr lang="en-GB" altLang="en-US"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CE5FEEAE-5D48-8FAE-D129-10C250166013}"/>
              </a:ext>
            </a:extLst>
          </p:cNvPr>
          <p:cNvSpPr>
            <a:spLocks noGrp="1" noChangeArrowheads="1"/>
          </p:cNvSpPr>
          <p:nvPr>
            <p:ph type="title"/>
          </p:nvPr>
        </p:nvSpPr>
        <p:spPr>
          <a:xfrm>
            <a:off x="0" y="0"/>
            <a:ext cx="9143999" cy="935667"/>
          </a:xfrm>
          <a:solidFill>
            <a:schemeClr val="tx2">
              <a:lumMod val="20000"/>
              <a:lumOff val="80000"/>
            </a:schemeClr>
          </a:solidFill>
        </p:spPr>
        <p:txBody>
          <a:bodyPr>
            <a:normAutofit/>
          </a:bodyPr>
          <a:lstStyle/>
          <a:p>
            <a:pPr algn="ctr" eaLnBrk="1" hangingPunct="1"/>
            <a:r>
              <a:rPr lang="en-GB" altLang="en-US" dirty="0">
                <a:solidFill>
                  <a:schemeClr val="tx2">
                    <a:lumMod val="75000"/>
                  </a:schemeClr>
                </a:solidFill>
                <a:cs typeface="Calibri" panose="020F0502020204030204" pitchFamily="34" charset="0"/>
              </a:rPr>
              <a:t>Share capital - 4</a:t>
            </a:r>
          </a:p>
        </p:txBody>
      </p:sp>
      <p:sp>
        <p:nvSpPr>
          <p:cNvPr id="45060" name="Slide Number Placeholder 1">
            <a:extLst>
              <a:ext uri="{FF2B5EF4-FFF2-40B4-BE49-F238E27FC236}">
                <a16:creationId xmlns:a16="http://schemas.microsoft.com/office/drawing/2014/main" id="{6C414D11-AC32-6B96-D5B2-D1D1E6E37AAD}"/>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EB85493-A7BA-4AFC-90E5-3F577D33B819}" type="slidenum">
              <a:rPr lang="en-GB" altLang="en-US">
                <a:solidFill>
                  <a:schemeClr val="bg1"/>
                </a:solidFill>
              </a:rPr>
              <a:pPr/>
              <a:t>23</a:t>
            </a:fld>
            <a:endParaRPr lang="en-GB" altLang="en-US" dirty="0">
              <a:solidFill>
                <a:schemeClr val="bg1"/>
              </a:solidFill>
            </a:endParaRPr>
          </a:p>
        </p:txBody>
      </p:sp>
      <p:sp>
        <p:nvSpPr>
          <p:cNvPr id="45059" name="Rectangle 2">
            <a:extLst>
              <a:ext uri="{FF2B5EF4-FFF2-40B4-BE49-F238E27FC236}">
                <a16:creationId xmlns:a16="http://schemas.microsoft.com/office/drawing/2014/main" id="{53FBE817-F548-38C6-E14E-65F7643542EF}"/>
              </a:ext>
            </a:extLst>
          </p:cNvPr>
          <p:cNvSpPr>
            <a:spLocks noChangeArrowheads="1"/>
          </p:cNvSpPr>
          <p:nvPr/>
        </p:nvSpPr>
        <p:spPr bwMode="auto">
          <a:xfrm>
            <a:off x="0" y="935668"/>
            <a:ext cx="9143999" cy="6124754"/>
          </a:xfrm>
          <a:prstGeom prst="rect">
            <a:avLst/>
          </a:prstGeom>
          <a:solidFill>
            <a:schemeClr val="tx2">
              <a:lumMod val="75000"/>
            </a:schemeClr>
          </a:solidFill>
          <a:ln>
            <a:noFill/>
          </a:ln>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endParaRPr lang="en-GB" altLang="en-US" sz="2800" b="1" dirty="0">
              <a:solidFill>
                <a:schemeClr val="tx2">
                  <a:lumMod val="60000"/>
                  <a:lumOff val="40000"/>
                </a:schemeClr>
              </a:solidFill>
              <a:latin typeface="Calibri" panose="020F0502020204030204" pitchFamily="34" charset="0"/>
            </a:endParaRPr>
          </a:p>
          <a:p>
            <a:pPr eaLnBrk="1" hangingPunct="1"/>
            <a:endParaRPr lang="en-GB" altLang="en-US" sz="2800" b="1" dirty="0">
              <a:solidFill>
                <a:schemeClr val="tx2">
                  <a:lumMod val="60000"/>
                  <a:lumOff val="40000"/>
                </a:schemeClr>
              </a:solidFill>
              <a:latin typeface="Calibri" panose="020F0502020204030204" pitchFamily="34" charset="0"/>
            </a:endParaRPr>
          </a:p>
          <a:p>
            <a:pPr eaLnBrk="1" hangingPunct="1"/>
            <a:r>
              <a:rPr lang="en-GB" altLang="en-US" sz="2800" b="1" dirty="0">
                <a:solidFill>
                  <a:schemeClr val="tx2">
                    <a:lumMod val="20000"/>
                    <a:lumOff val="80000"/>
                  </a:schemeClr>
                </a:solidFill>
                <a:latin typeface="+mj-lt"/>
              </a:rPr>
              <a:t>Ordinary Shares </a:t>
            </a:r>
            <a:r>
              <a:rPr lang="en-GB" altLang="en-US" sz="2800" dirty="0">
                <a:solidFill>
                  <a:schemeClr val="tx2">
                    <a:lumMod val="20000"/>
                    <a:lumOff val="80000"/>
                  </a:schemeClr>
                </a:solidFill>
                <a:latin typeface="+mj-lt"/>
              </a:rPr>
              <a:t>are usually regarded as being </a:t>
            </a:r>
            <a:r>
              <a:rPr lang="en-GB" altLang="en-US" sz="2800" b="1" dirty="0">
                <a:solidFill>
                  <a:srgbClr val="FFFF00"/>
                </a:solidFill>
                <a:latin typeface="+mj-lt"/>
              </a:rPr>
              <a:t>EQUITY</a:t>
            </a:r>
            <a:r>
              <a:rPr lang="en-GB" altLang="en-US" sz="2800" dirty="0">
                <a:solidFill>
                  <a:schemeClr val="tx2">
                    <a:lumMod val="20000"/>
                    <a:lumOff val="80000"/>
                  </a:schemeClr>
                </a:solidFill>
                <a:latin typeface="+mj-lt"/>
              </a:rPr>
              <a:t> capital</a:t>
            </a:r>
          </a:p>
          <a:p>
            <a:pPr eaLnBrk="1" hangingPunct="1"/>
            <a:r>
              <a:rPr lang="en-GB" altLang="en-US" sz="2800" dirty="0">
                <a:latin typeface="+mj-lt"/>
              </a:rPr>
              <a:t> </a:t>
            </a:r>
          </a:p>
          <a:p>
            <a:pPr eaLnBrk="1" hangingPunct="1"/>
            <a:r>
              <a:rPr lang="en-GB" altLang="en-US" sz="2800" b="1" dirty="0">
                <a:solidFill>
                  <a:schemeClr val="tx2">
                    <a:lumMod val="20000"/>
                    <a:lumOff val="80000"/>
                  </a:schemeClr>
                </a:solidFill>
                <a:latin typeface="+mj-lt"/>
              </a:rPr>
              <a:t>Preference Shares </a:t>
            </a:r>
            <a:r>
              <a:rPr lang="en-GB" altLang="en-US" sz="2800" dirty="0">
                <a:solidFill>
                  <a:schemeClr val="tx2">
                    <a:lumMod val="20000"/>
                    <a:lumOff val="80000"/>
                  </a:schemeClr>
                </a:solidFill>
                <a:latin typeface="+mj-lt"/>
              </a:rPr>
              <a:t>are usually regarded as being </a:t>
            </a:r>
            <a:r>
              <a:rPr lang="en-GB" altLang="en-US" sz="2800" b="1" dirty="0">
                <a:solidFill>
                  <a:srgbClr val="FFFF00"/>
                </a:solidFill>
                <a:latin typeface="+mj-lt"/>
              </a:rPr>
              <a:t>DEBT</a:t>
            </a:r>
            <a:r>
              <a:rPr lang="en-GB" altLang="en-US" sz="2800" dirty="0">
                <a:latin typeface="+mj-lt"/>
              </a:rPr>
              <a:t> </a:t>
            </a:r>
            <a:r>
              <a:rPr lang="en-GB" altLang="en-US" sz="2800" dirty="0">
                <a:solidFill>
                  <a:schemeClr val="tx2">
                    <a:lumMod val="20000"/>
                    <a:lumOff val="80000"/>
                  </a:schemeClr>
                </a:solidFill>
                <a:latin typeface="+mj-lt"/>
              </a:rPr>
              <a:t>capital</a:t>
            </a:r>
          </a:p>
          <a:p>
            <a:pPr eaLnBrk="1" hangingPunct="1"/>
            <a:r>
              <a:rPr lang="en-GB" altLang="en-US" sz="2800" dirty="0">
                <a:latin typeface="+mj-lt"/>
              </a:rPr>
              <a:t> </a:t>
            </a:r>
          </a:p>
          <a:p>
            <a:pPr eaLnBrk="1" hangingPunct="1"/>
            <a:r>
              <a:rPr lang="en-GB" altLang="en-US" sz="2800" dirty="0">
                <a:solidFill>
                  <a:schemeClr val="tx2">
                    <a:lumMod val="20000"/>
                    <a:lumOff val="80000"/>
                  </a:schemeClr>
                </a:solidFill>
                <a:latin typeface="+mj-lt"/>
              </a:rPr>
              <a:t>This has implications for  ratio analysis</a:t>
            </a:r>
          </a:p>
          <a:p>
            <a:pPr eaLnBrk="1" hangingPunct="1"/>
            <a:endParaRPr lang="en-GB" altLang="en-US" sz="2800" dirty="0">
              <a:latin typeface="Calibri" panose="020F0502020204030204" pitchFamily="34" charset="0"/>
            </a:endParaRPr>
          </a:p>
          <a:p>
            <a:pPr eaLnBrk="1" hangingPunct="1"/>
            <a:endParaRPr lang="en-GB" altLang="en-US" sz="2800" dirty="0">
              <a:latin typeface="Calibri" panose="020F0502020204030204" pitchFamily="34" charset="0"/>
            </a:endParaRPr>
          </a:p>
          <a:p>
            <a:pPr eaLnBrk="1" hangingPunct="1"/>
            <a:endParaRPr lang="en-GB" altLang="en-US" sz="2800" dirty="0">
              <a:latin typeface="Calibri" panose="020F0502020204030204" pitchFamily="34" charset="0"/>
            </a:endParaRPr>
          </a:p>
          <a:p>
            <a:pPr eaLnBrk="1" hangingPunct="1"/>
            <a:endParaRPr lang="en-GB" altLang="en-US" sz="2800" dirty="0">
              <a:latin typeface="Calibri" panose="020F0502020204030204" pitchFamily="34" charset="0"/>
            </a:endParaRPr>
          </a:p>
          <a:p>
            <a:pPr eaLnBrk="1" hangingPunct="1"/>
            <a:endParaRPr lang="en-GB" altLang="en-US" sz="2800" dirty="0">
              <a:latin typeface="Calibri" panose="020F050202020403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CE5FEEAE-5D48-8FAE-D129-10C250166013}"/>
              </a:ext>
            </a:extLst>
          </p:cNvPr>
          <p:cNvSpPr>
            <a:spLocks noGrp="1" noChangeArrowheads="1"/>
          </p:cNvSpPr>
          <p:nvPr>
            <p:ph type="title"/>
          </p:nvPr>
        </p:nvSpPr>
        <p:spPr>
          <a:xfrm>
            <a:off x="0" y="7057"/>
            <a:ext cx="9144000" cy="963203"/>
          </a:xfrm>
          <a:solidFill>
            <a:schemeClr val="tx2">
              <a:lumMod val="20000"/>
              <a:lumOff val="80000"/>
            </a:schemeClr>
          </a:solidFill>
        </p:spPr>
        <p:txBody>
          <a:bodyPr>
            <a:normAutofit/>
          </a:bodyPr>
          <a:lstStyle/>
          <a:p>
            <a:pPr algn="ctr" eaLnBrk="1" hangingPunct="1"/>
            <a:r>
              <a:rPr lang="en-GB" altLang="en-US" dirty="0">
                <a:solidFill>
                  <a:schemeClr val="tx2">
                    <a:lumMod val="75000"/>
                  </a:schemeClr>
                </a:solidFill>
                <a:cs typeface="Calibri" panose="020F0502020204030204" pitchFamily="34" charset="0"/>
              </a:rPr>
              <a:t>Bonds - 1</a:t>
            </a:r>
          </a:p>
        </p:txBody>
      </p:sp>
      <p:sp>
        <p:nvSpPr>
          <p:cNvPr id="45060" name="Slide Number Placeholder 1">
            <a:extLst>
              <a:ext uri="{FF2B5EF4-FFF2-40B4-BE49-F238E27FC236}">
                <a16:creationId xmlns:a16="http://schemas.microsoft.com/office/drawing/2014/main" id="{6C414D11-AC32-6B96-D5B2-D1D1E6E37AAD}"/>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EB85493-A7BA-4AFC-90E5-3F577D33B819}" type="slidenum">
              <a:rPr lang="en-GB" altLang="en-US">
                <a:solidFill>
                  <a:schemeClr val="bg1"/>
                </a:solidFill>
              </a:rPr>
              <a:pPr/>
              <a:t>24</a:t>
            </a:fld>
            <a:endParaRPr lang="en-GB" altLang="en-US" dirty="0">
              <a:solidFill>
                <a:schemeClr val="bg1"/>
              </a:solidFill>
            </a:endParaRPr>
          </a:p>
        </p:txBody>
      </p:sp>
      <p:sp>
        <p:nvSpPr>
          <p:cNvPr id="45059" name="Rectangle 2">
            <a:extLst>
              <a:ext uri="{FF2B5EF4-FFF2-40B4-BE49-F238E27FC236}">
                <a16:creationId xmlns:a16="http://schemas.microsoft.com/office/drawing/2014/main" id="{53FBE817-F548-38C6-E14E-65F7643542EF}"/>
              </a:ext>
            </a:extLst>
          </p:cNvPr>
          <p:cNvSpPr>
            <a:spLocks noChangeArrowheads="1"/>
          </p:cNvSpPr>
          <p:nvPr/>
        </p:nvSpPr>
        <p:spPr bwMode="auto">
          <a:xfrm>
            <a:off x="0" y="970261"/>
            <a:ext cx="9144000" cy="5078313"/>
          </a:xfrm>
          <a:prstGeom prst="rect">
            <a:avLst/>
          </a:prstGeom>
          <a:solidFill>
            <a:schemeClr val="tx2">
              <a:lumMod val="75000"/>
            </a:schemeClr>
          </a:solidFill>
          <a:ln>
            <a:noFill/>
          </a:ln>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marL="342900" indent="-342900" eaLnBrk="1" hangingPunct="1">
              <a:buFont typeface="Arial" panose="020B0604020202020204" pitchFamily="34" charset="0"/>
              <a:buChar char="•"/>
            </a:pPr>
            <a:r>
              <a:rPr lang="en-GB" altLang="en-US" sz="2200" dirty="0">
                <a:solidFill>
                  <a:schemeClr val="tx2">
                    <a:lumMod val="20000"/>
                    <a:lumOff val="80000"/>
                  </a:schemeClr>
                </a:solidFill>
                <a:latin typeface="Arial" panose="020B0604020202020204" pitchFamily="34" charset="0"/>
                <a:cs typeface="Arial" panose="020B0604020202020204" pitchFamily="34" charset="0"/>
              </a:rPr>
              <a:t>Bonds are issued by firms, national governments, and local governments to raise finance on both national and international markets</a:t>
            </a:r>
          </a:p>
          <a:p>
            <a:pPr eaLnBrk="1" hangingPunct="1"/>
            <a:endParaRPr lang="en-GB" altLang="en-US" sz="22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sz="2200" dirty="0">
                <a:solidFill>
                  <a:schemeClr val="tx2">
                    <a:lumMod val="20000"/>
                    <a:lumOff val="80000"/>
                  </a:schemeClr>
                </a:solidFill>
                <a:latin typeface="Arial" panose="020B0604020202020204" pitchFamily="34" charset="0"/>
                <a:cs typeface="Arial" panose="020B0604020202020204" pitchFamily="34" charset="0"/>
              </a:rPr>
              <a:t>Unlike debentures, bonds are a form of unsecured borrowing</a:t>
            </a:r>
          </a:p>
          <a:p>
            <a:pPr marL="342900" indent="-342900" eaLnBrk="1" hangingPunct="1">
              <a:buFont typeface="Arial" panose="020B0604020202020204" pitchFamily="34" charset="0"/>
              <a:buChar char="•"/>
            </a:pPr>
            <a:endParaRPr lang="en-GB" altLang="en-US" sz="22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sz="2200" dirty="0">
                <a:solidFill>
                  <a:schemeClr val="tx2">
                    <a:lumMod val="20000"/>
                    <a:lumOff val="80000"/>
                  </a:schemeClr>
                </a:solidFill>
                <a:latin typeface="Arial" panose="020B0604020202020204" pitchFamily="34" charset="0"/>
                <a:cs typeface="Arial" panose="020B0604020202020204" pitchFamily="34" charset="0"/>
              </a:rPr>
              <a:t>They are traded on specific bond markets, in a similar way to shares that are traded on stock markets</a:t>
            </a:r>
          </a:p>
          <a:p>
            <a:pPr marL="342900" indent="-342900" eaLnBrk="1" hangingPunct="1">
              <a:buFont typeface="Arial" panose="020B0604020202020204" pitchFamily="34" charset="0"/>
              <a:buChar char="•"/>
            </a:pPr>
            <a:endParaRPr lang="en-GB" altLang="en-US" sz="22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sz="2200" dirty="0">
                <a:solidFill>
                  <a:schemeClr val="tx2">
                    <a:lumMod val="20000"/>
                    <a:lumOff val="80000"/>
                  </a:schemeClr>
                </a:solidFill>
                <a:latin typeface="Arial" panose="020B0604020202020204" pitchFamily="34" charset="0"/>
                <a:cs typeface="Arial" panose="020B0604020202020204" pitchFamily="34" charset="0"/>
              </a:rPr>
              <a:t>They can short-term (under 12 months maturity), medium-term (1-3 years, or), long-term ( over 3 years</a:t>
            </a:r>
          </a:p>
          <a:p>
            <a:pPr eaLnBrk="1" hangingPunct="1"/>
            <a:endParaRPr lang="en-GB" altLang="en-US" sz="2200" dirty="0">
              <a:solidFill>
                <a:schemeClr val="tx2">
                  <a:lumMod val="20000"/>
                  <a:lumOff val="80000"/>
                </a:schemeClr>
              </a:solidFill>
              <a:latin typeface="Arial" panose="020B0604020202020204" pitchFamily="34" charset="0"/>
              <a:cs typeface="Arial" panose="020B0604020202020204" pitchFamily="34" charset="0"/>
            </a:endParaRPr>
          </a:p>
          <a:p>
            <a:pPr eaLnBrk="1" hangingPunct="1"/>
            <a:endParaRPr lang="en-GB" altLang="en-US" sz="2000" dirty="0">
              <a:latin typeface="Calibri" panose="020F0502020204030204" pitchFamily="34" charset="0"/>
            </a:endParaRPr>
          </a:p>
          <a:p>
            <a:pPr eaLnBrk="1" hangingPunct="1"/>
            <a:endParaRPr lang="en-GB" altLang="en-US" sz="2000" dirty="0">
              <a:latin typeface="Calibri" panose="020F0502020204030204" pitchFamily="34" charset="0"/>
            </a:endParaRPr>
          </a:p>
          <a:p>
            <a:pPr eaLnBrk="1" hangingPunct="1"/>
            <a:endParaRPr lang="en-GB" altLang="en-US" sz="2000" dirty="0">
              <a:latin typeface="Calibri" panose="020F0502020204030204" pitchFamily="34" charset="0"/>
            </a:endParaRPr>
          </a:p>
        </p:txBody>
      </p:sp>
    </p:spTree>
    <p:extLst>
      <p:ext uri="{BB962C8B-B14F-4D97-AF65-F5344CB8AC3E}">
        <p14:creationId xmlns:p14="http://schemas.microsoft.com/office/powerpoint/2010/main" val="1057100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CE5FEEAE-5D48-8FAE-D129-10C250166013}"/>
              </a:ext>
            </a:extLst>
          </p:cNvPr>
          <p:cNvSpPr>
            <a:spLocks noGrp="1" noChangeArrowheads="1"/>
          </p:cNvSpPr>
          <p:nvPr>
            <p:ph type="title"/>
          </p:nvPr>
        </p:nvSpPr>
        <p:spPr>
          <a:xfrm>
            <a:off x="0" y="0"/>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Bonds - 2</a:t>
            </a:r>
          </a:p>
        </p:txBody>
      </p:sp>
      <p:sp>
        <p:nvSpPr>
          <p:cNvPr id="45060" name="Slide Number Placeholder 1">
            <a:extLst>
              <a:ext uri="{FF2B5EF4-FFF2-40B4-BE49-F238E27FC236}">
                <a16:creationId xmlns:a16="http://schemas.microsoft.com/office/drawing/2014/main" id="{6C414D11-AC32-6B96-D5B2-D1D1E6E37AAD}"/>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EB85493-A7BA-4AFC-90E5-3F577D33B819}" type="slidenum">
              <a:rPr lang="en-GB" altLang="en-US">
                <a:solidFill>
                  <a:schemeClr val="bg1"/>
                </a:solidFill>
              </a:rPr>
              <a:pPr/>
              <a:t>25</a:t>
            </a:fld>
            <a:endParaRPr lang="en-GB" altLang="en-US" dirty="0">
              <a:solidFill>
                <a:schemeClr val="bg1"/>
              </a:solidFill>
            </a:endParaRPr>
          </a:p>
        </p:txBody>
      </p:sp>
      <p:sp>
        <p:nvSpPr>
          <p:cNvPr id="5" name="TextBox 4">
            <a:extLst>
              <a:ext uri="{FF2B5EF4-FFF2-40B4-BE49-F238E27FC236}">
                <a16:creationId xmlns:a16="http://schemas.microsoft.com/office/drawing/2014/main" id="{D855DF43-96C2-11A8-B08B-9A86F31AC1A9}"/>
              </a:ext>
            </a:extLst>
          </p:cNvPr>
          <p:cNvSpPr txBox="1"/>
          <p:nvPr/>
        </p:nvSpPr>
        <p:spPr>
          <a:xfrm>
            <a:off x="0" y="709613"/>
            <a:ext cx="9144000" cy="5232202"/>
          </a:xfrm>
          <a:prstGeom prst="rect">
            <a:avLst/>
          </a:prstGeom>
          <a:solidFill>
            <a:schemeClr val="tx2">
              <a:lumMod val="75000"/>
            </a:schemeClr>
          </a:solidFill>
        </p:spPr>
        <p:txBody>
          <a:bodyPr wrap="square">
            <a:spAutoFit/>
          </a:bodyPr>
          <a:lstStyle/>
          <a:p>
            <a:pPr marL="342900" indent="-342900" eaLnBrk="1" hangingPunct="1">
              <a:buFont typeface="Arial" panose="020B0604020202020204" pitchFamily="34" charset="0"/>
              <a:buChar char="•"/>
            </a:pPr>
            <a:endParaRPr lang="en-GB" altLang="en-US" sz="24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sz="2600" dirty="0">
                <a:solidFill>
                  <a:schemeClr val="tx2">
                    <a:lumMod val="20000"/>
                    <a:lumOff val="80000"/>
                  </a:schemeClr>
                </a:solidFill>
                <a:latin typeface="Arial" panose="020B0604020202020204" pitchFamily="34" charset="0"/>
                <a:cs typeface="Arial" panose="020B0604020202020204" pitchFamily="34" charset="0"/>
              </a:rPr>
              <a:t>Bonds vary considerably in terms of the coupon  payment, interest rate, maturity date, and yield (rate of return)</a:t>
            </a:r>
          </a:p>
          <a:p>
            <a:pPr marL="342900" indent="-342900" eaLnBrk="1" hangingPunct="1">
              <a:buFont typeface="Arial" panose="020B0604020202020204" pitchFamily="34" charset="0"/>
              <a:buChar char="•"/>
            </a:pPr>
            <a:endParaRPr lang="en-GB" altLang="en-US" sz="2600" dirty="0">
              <a:solidFill>
                <a:schemeClr val="tx2">
                  <a:lumMod val="20000"/>
                  <a:lumOff val="80000"/>
                </a:schemeClr>
              </a:solidFill>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r>
              <a:rPr lang="en-GB" altLang="en-US" sz="2600" dirty="0">
                <a:solidFill>
                  <a:schemeClr val="tx2">
                    <a:lumMod val="20000"/>
                    <a:lumOff val="80000"/>
                  </a:schemeClr>
                </a:solidFill>
                <a:latin typeface="Arial" panose="020B0604020202020204" pitchFamily="34" charset="0"/>
                <a:cs typeface="Arial" panose="020B0604020202020204" pitchFamily="34" charset="0"/>
              </a:rPr>
              <a:t>Here is a sample of Pearson plc’s issued bonds from 2003</a:t>
            </a:r>
          </a:p>
          <a:p>
            <a:pPr eaLnBrk="1" hangingPunct="1"/>
            <a:endParaRPr lang="en-GB" altLang="en-US" sz="2600" dirty="0">
              <a:latin typeface="Arial" panose="020B0604020202020204" pitchFamily="34" charset="0"/>
              <a:cs typeface="Arial" panose="020B0604020202020204" pitchFamily="34" charset="0"/>
            </a:endParaRPr>
          </a:p>
          <a:p>
            <a:pPr algn="ctr" eaLnBrk="1" hangingPunct="1"/>
            <a:r>
              <a:rPr lang="en-GB" altLang="en-US" sz="2600" dirty="0">
                <a:solidFill>
                  <a:srgbClr val="FFFF00"/>
                </a:solidFill>
                <a:latin typeface="Arial" panose="020B0604020202020204" pitchFamily="34" charset="0"/>
                <a:cs typeface="Arial" panose="020B0604020202020204" pitchFamily="34" charset="0"/>
              </a:rPr>
              <a:t>9.5% Sterling Bonds 2004        £108m</a:t>
            </a:r>
          </a:p>
          <a:p>
            <a:pPr algn="ctr" eaLnBrk="1" hangingPunct="1"/>
            <a:r>
              <a:rPr lang="en-GB" altLang="en-US" sz="2600" dirty="0">
                <a:solidFill>
                  <a:srgbClr val="FFFF00"/>
                </a:solidFill>
                <a:latin typeface="Arial" panose="020B0604020202020204" pitchFamily="34" charset="0"/>
                <a:cs typeface="Arial" panose="020B0604020202020204" pitchFamily="34" charset="0"/>
              </a:rPr>
              <a:t>6.125% Eurobonds 2007           £343m</a:t>
            </a:r>
          </a:p>
          <a:p>
            <a:pPr algn="ctr" eaLnBrk="1" hangingPunct="1"/>
            <a:r>
              <a:rPr lang="en-GB" altLang="en-US" sz="2600" dirty="0">
                <a:solidFill>
                  <a:srgbClr val="FFFF00"/>
                </a:solidFill>
                <a:latin typeface="Arial" panose="020B0604020202020204" pitchFamily="34" charset="0"/>
                <a:cs typeface="Arial" panose="020B0604020202020204" pitchFamily="34" charset="0"/>
              </a:rPr>
              <a:t>7% Global Dollar Bonds 2011    £278m</a:t>
            </a:r>
          </a:p>
          <a:p>
            <a:pPr algn="ctr" eaLnBrk="1" hangingPunct="1"/>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a:p>
            <a:pPr algn="ctr" eaLnBrk="1" hangingPunct="1"/>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a:p>
            <a:pPr algn="ctr" eaLnBrk="1" hangingPunct="1"/>
            <a:endParaRPr lang="en-GB" altLang="en-US" sz="2000" dirty="0">
              <a:solidFill>
                <a:schemeClr val="tx2">
                  <a:lumMod val="20000"/>
                  <a:lumOff val="80000"/>
                </a:schemeClr>
              </a:solidFill>
              <a:latin typeface="Arial" panose="020B0604020202020204" pitchFamily="34" charset="0"/>
              <a:cs typeface="Arial" panose="020B0604020202020204" pitchFamily="34" charset="0"/>
            </a:endParaRPr>
          </a:p>
          <a:p>
            <a:pPr eaLnBrk="1" hangingPunct="1"/>
            <a:endParaRPr lang="en-GB" altLang="en-US" sz="2400" dirty="0">
              <a:latin typeface="Arial" panose="020B0604020202020204" pitchFamily="34" charset="0"/>
              <a:cs typeface="Arial" panose="020B0604020202020204" pitchFamily="34" charset="0"/>
            </a:endParaRPr>
          </a:p>
          <a:p>
            <a:pPr marL="342900" indent="-342900" eaLnBrk="1" hangingPunct="1">
              <a:buFont typeface="Arial" panose="020B0604020202020204" pitchFamily="34" charset="0"/>
              <a:buChar char="•"/>
            </a:pPr>
            <a:endParaRPr lang="en-GB" altLang="en-US" dirty="0">
              <a:latin typeface="Calibri" panose="020F0502020204030204" pitchFamily="34" charset="0"/>
            </a:endParaRPr>
          </a:p>
        </p:txBody>
      </p:sp>
    </p:spTree>
    <p:extLst>
      <p:ext uri="{BB962C8B-B14F-4D97-AF65-F5344CB8AC3E}">
        <p14:creationId xmlns:p14="http://schemas.microsoft.com/office/powerpoint/2010/main" val="3544404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2E82A223-1DAB-D1D1-CD37-90890E99CFC3}"/>
              </a:ext>
            </a:extLst>
          </p:cNvPr>
          <p:cNvSpPr>
            <a:spLocks noGrp="1" noChangeArrowheads="1"/>
          </p:cNvSpPr>
          <p:nvPr>
            <p:ph type="title"/>
          </p:nvPr>
        </p:nvSpPr>
        <p:spPr>
          <a:xfrm>
            <a:off x="0" y="0"/>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Debentures - 1</a:t>
            </a:r>
          </a:p>
        </p:txBody>
      </p:sp>
      <p:sp>
        <p:nvSpPr>
          <p:cNvPr id="46083" name="Rectangle 3">
            <a:extLst>
              <a:ext uri="{FF2B5EF4-FFF2-40B4-BE49-F238E27FC236}">
                <a16:creationId xmlns:a16="http://schemas.microsoft.com/office/drawing/2014/main" id="{EF18800A-4979-7594-A71A-92AB30F03D9C}"/>
              </a:ext>
            </a:extLst>
          </p:cNvPr>
          <p:cNvSpPr>
            <a:spLocks noGrp="1" noChangeArrowheads="1"/>
          </p:cNvSpPr>
          <p:nvPr>
            <p:ph idx="1"/>
          </p:nvPr>
        </p:nvSpPr>
        <p:spPr>
          <a:xfrm>
            <a:off x="0" y="711548"/>
            <a:ext cx="9144000" cy="5021708"/>
          </a:xfrm>
          <a:solidFill>
            <a:schemeClr val="tx2">
              <a:lumMod val="75000"/>
            </a:schemeClr>
          </a:solidFill>
        </p:spPr>
        <p:txBody>
          <a:bodyPr>
            <a:normAutofit lnSpcReduction="10000"/>
          </a:bodyPr>
          <a:lstStyle/>
          <a:p>
            <a:endParaRPr lang="en-GB" altLang="en-US" sz="2800" dirty="0">
              <a:solidFill>
                <a:schemeClr val="tx2">
                  <a:lumMod val="20000"/>
                  <a:lumOff val="80000"/>
                </a:schemeClr>
              </a:solidFill>
              <a:latin typeface="Arial" panose="020B0604020202020204" pitchFamily="34" charset="0"/>
              <a:cs typeface="Arial" panose="020B0604020202020204" pitchFamily="34" charset="0"/>
            </a:endParaRPr>
          </a:p>
          <a:p>
            <a:r>
              <a:rPr lang="en-GB" altLang="en-US" sz="2800" dirty="0">
                <a:solidFill>
                  <a:schemeClr val="accent1">
                    <a:lumMod val="20000"/>
                    <a:lumOff val="80000"/>
                  </a:schemeClr>
                </a:solidFill>
                <a:latin typeface="Arial" panose="020B0604020202020204" pitchFamily="34" charset="0"/>
                <a:cs typeface="Arial" panose="020B0604020202020204" pitchFamily="34" charset="0"/>
              </a:rPr>
              <a:t>These are long-term loans, similar to bonds, that are not secured against assets, although are often related to specific projects of infrastructure, high-profile construction,  or similar ventures. They have a fixed rate of interest and are repayable at a fixed date</a:t>
            </a:r>
          </a:p>
          <a:p>
            <a:pPr marL="0" indent="0">
              <a:buNone/>
            </a:pPr>
            <a:endParaRPr lang="en-GB" altLang="en-US" sz="2800" dirty="0">
              <a:solidFill>
                <a:schemeClr val="accent1">
                  <a:lumMod val="20000"/>
                  <a:lumOff val="80000"/>
                </a:schemeClr>
              </a:solidFill>
              <a:latin typeface="Arial" panose="020B0604020202020204" pitchFamily="34" charset="0"/>
              <a:cs typeface="Arial" panose="020B0604020202020204" pitchFamily="34" charset="0"/>
            </a:endParaRPr>
          </a:p>
          <a:p>
            <a:pPr marL="0" indent="0">
              <a:buNone/>
            </a:pPr>
            <a:r>
              <a:rPr lang="en-GB" altLang="en-US" sz="2800" dirty="0">
                <a:solidFill>
                  <a:schemeClr val="accent1">
                    <a:lumMod val="20000"/>
                    <a:lumOff val="80000"/>
                  </a:schemeClr>
                </a:solidFill>
                <a:latin typeface="Arial" panose="020B0604020202020204" pitchFamily="34" charset="0"/>
                <a:cs typeface="Arial" panose="020B0604020202020204" pitchFamily="34" charset="0"/>
              </a:rPr>
              <a:t>    </a:t>
            </a:r>
            <a:r>
              <a:rPr lang="en-GB" altLang="en-US" sz="2800" dirty="0">
                <a:solidFill>
                  <a:srgbClr val="FFFF00"/>
                </a:solidFill>
                <a:latin typeface="Arial" panose="020B0604020202020204" pitchFamily="34" charset="0"/>
                <a:cs typeface="Arial" panose="020B0604020202020204" pitchFamily="34" charset="0"/>
              </a:rPr>
              <a:t>For example, 10% debentures 2016</a:t>
            </a:r>
          </a:p>
          <a:p>
            <a:pPr marL="0" indent="0">
              <a:buNone/>
            </a:pPr>
            <a:endParaRPr lang="en-GB" altLang="en-US" sz="2800" dirty="0">
              <a:solidFill>
                <a:schemeClr val="tx2">
                  <a:lumMod val="20000"/>
                  <a:lumOff val="80000"/>
                </a:schemeClr>
              </a:solidFill>
              <a:latin typeface="Arial" panose="020B0604020202020204" pitchFamily="34" charset="0"/>
              <a:cs typeface="Arial" panose="020B0604020202020204" pitchFamily="34" charset="0"/>
            </a:endParaRPr>
          </a:p>
          <a:p>
            <a:r>
              <a:rPr lang="en-GB" altLang="en-US" sz="2800" dirty="0">
                <a:solidFill>
                  <a:schemeClr val="tx2">
                    <a:lumMod val="20000"/>
                    <a:lumOff val="80000"/>
                  </a:schemeClr>
                </a:solidFill>
                <a:latin typeface="Arial" panose="020B0604020202020204" pitchFamily="34" charset="0"/>
                <a:cs typeface="Arial" panose="020B0604020202020204" pitchFamily="34" charset="0"/>
              </a:rPr>
              <a:t>Debenture holders have the right to receive interest payments before any dividend is paid to shareholders</a:t>
            </a:r>
          </a:p>
          <a:p>
            <a:pPr marL="0" indent="0">
              <a:buNone/>
            </a:pPr>
            <a:endParaRPr lang="en-GB" altLang="en-US" sz="2800" dirty="0">
              <a:solidFill>
                <a:schemeClr val="tx2">
                  <a:lumMod val="20000"/>
                  <a:lumOff val="80000"/>
                </a:schemeClr>
              </a:solidFill>
              <a:latin typeface="Arial" panose="020B0604020202020204" pitchFamily="34" charset="0"/>
              <a:cs typeface="Arial" panose="020B0604020202020204" pitchFamily="34" charset="0"/>
            </a:endParaRPr>
          </a:p>
        </p:txBody>
      </p:sp>
      <p:sp>
        <p:nvSpPr>
          <p:cNvPr id="46085" name="Slide Number Placeholder 1">
            <a:extLst>
              <a:ext uri="{FF2B5EF4-FFF2-40B4-BE49-F238E27FC236}">
                <a16:creationId xmlns:a16="http://schemas.microsoft.com/office/drawing/2014/main" id="{74BE14EA-4599-008A-CD21-7A613F82CC7B}"/>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F0896A2-6155-46BD-A3D4-2D040E022C48}" type="slidenum">
              <a:rPr lang="en-GB" altLang="en-US">
                <a:solidFill>
                  <a:schemeClr val="bg1"/>
                </a:solidFill>
              </a:rPr>
              <a:pPr/>
              <a:t>26</a:t>
            </a:fld>
            <a:endParaRPr lang="en-GB" altLang="en-US" dirty="0">
              <a:solidFill>
                <a:schemeClr val="bg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2">
            <a:extLst>
              <a:ext uri="{FF2B5EF4-FFF2-40B4-BE49-F238E27FC236}">
                <a16:creationId xmlns:a16="http://schemas.microsoft.com/office/drawing/2014/main" id="{1709BEB9-DFC7-B5CB-E11D-DB8C151AC453}"/>
              </a:ext>
            </a:extLst>
          </p:cNvPr>
          <p:cNvSpPr>
            <a:spLocks noGrp="1" noChangeArrowheads="1"/>
          </p:cNvSpPr>
          <p:nvPr>
            <p:ph type="title"/>
          </p:nvPr>
        </p:nvSpPr>
        <p:spPr>
          <a:xfrm>
            <a:off x="0" y="142081"/>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Debentures - 2</a:t>
            </a:r>
          </a:p>
        </p:txBody>
      </p:sp>
      <p:sp>
        <p:nvSpPr>
          <p:cNvPr id="31746" name="Content Placeholder 3">
            <a:extLst>
              <a:ext uri="{FF2B5EF4-FFF2-40B4-BE49-F238E27FC236}">
                <a16:creationId xmlns:a16="http://schemas.microsoft.com/office/drawing/2014/main" id="{11BB5C86-ACB5-C450-3313-D251E185E529}"/>
              </a:ext>
            </a:extLst>
          </p:cNvPr>
          <p:cNvSpPr>
            <a:spLocks noGrp="1"/>
          </p:cNvSpPr>
          <p:nvPr>
            <p:ph idx="1"/>
          </p:nvPr>
        </p:nvSpPr>
        <p:spPr>
          <a:xfrm>
            <a:off x="-31626" y="851694"/>
            <a:ext cx="9144000" cy="4881563"/>
          </a:xfrm>
          <a:solidFill>
            <a:schemeClr val="tx2">
              <a:lumMod val="75000"/>
            </a:schemeClr>
          </a:solidFill>
        </p:spPr>
        <p:txBody>
          <a:bodyPr rtlCol="0">
            <a:normAutofit/>
          </a:bodyPr>
          <a:lstStyle/>
          <a:p>
            <a:pPr marL="0" indent="0">
              <a:buNone/>
              <a:defRPr/>
            </a:pPr>
            <a:r>
              <a:rPr lang="en-GB" altLang="en-US" sz="2400" dirty="0">
                <a:solidFill>
                  <a:schemeClr val="tx2">
                    <a:lumMod val="20000"/>
                    <a:lumOff val="80000"/>
                  </a:schemeClr>
                </a:solidFill>
                <a:cs typeface="Calibri" panose="020F0502020204030204" pitchFamily="34" charset="0"/>
              </a:rPr>
              <a:t>Debenture holders are commonly used in relation to the financing of sports or leisure venues. In addition to receiving interest, holders usually receive privileges such as tickets or the use of facilities. The following  popular venues are largely funded by debentures		</a:t>
            </a:r>
          </a:p>
          <a:p>
            <a:pPr marL="0" indent="0">
              <a:buNone/>
              <a:defRPr/>
            </a:pPr>
            <a:r>
              <a:rPr lang="en-GB" altLang="en-US" sz="2400" dirty="0">
                <a:solidFill>
                  <a:schemeClr val="tx2">
                    <a:lumMod val="20000"/>
                    <a:lumOff val="80000"/>
                  </a:schemeClr>
                </a:solidFill>
                <a:cs typeface="Calibri" panose="020F0502020204030204" pitchFamily="34" charset="0"/>
              </a:rPr>
              <a:t>                      Millennium Stadium</a:t>
            </a:r>
          </a:p>
          <a:p>
            <a:pPr marL="0" indent="0">
              <a:buNone/>
              <a:defRPr/>
            </a:pPr>
            <a:r>
              <a:rPr lang="en-GB" altLang="en-US" sz="2400" dirty="0">
                <a:solidFill>
                  <a:schemeClr val="tx2">
                    <a:lumMod val="20000"/>
                    <a:lumOff val="80000"/>
                  </a:schemeClr>
                </a:solidFill>
                <a:cs typeface="Calibri" panose="020F0502020204030204" pitchFamily="34" charset="0"/>
              </a:rPr>
              <a:t>		Wembley Stadium</a:t>
            </a:r>
          </a:p>
          <a:p>
            <a:pPr marL="0" indent="0">
              <a:buNone/>
              <a:defRPr/>
            </a:pPr>
            <a:r>
              <a:rPr lang="en-GB" altLang="en-US" sz="2400" dirty="0">
                <a:solidFill>
                  <a:schemeClr val="tx2">
                    <a:lumMod val="20000"/>
                    <a:lumOff val="80000"/>
                  </a:schemeClr>
                </a:solidFill>
                <a:cs typeface="Calibri" panose="020F0502020204030204" pitchFamily="34" charset="0"/>
              </a:rPr>
              <a:t>		Wimbledon</a:t>
            </a:r>
          </a:p>
          <a:p>
            <a:pPr marL="0" indent="0">
              <a:buNone/>
              <a:defRPr/>
            </a:pPr>
            <a:r>
              <a:rPr lang="en-GB" altLang="en-US" sz="2400" dirty="0">
                <a:solidFill>
                  <a:schemeClr val="tx2">
                    <a:lumMod val="20000"/>
                    <a:lumOff val="80000"/>
                  </a:schemeClr>
                </a:solidFill>
                <a:cs typeface="Calibri" panose="020F0502020204030204" pitchFamily="34" charset="0"/>
              </a:rPr>
              <a:t>		Twickenham Stadium</a:t>
            </a:r>
          </a:p>
          <a:p>
            <a:pPr marL="0" indent="0">
              <a:buNone/>
              <a:defRPr/>
            </a:pPr>
            <a:r>
              <a:rPr lang="en-GB" altLang="en-US" sz="2400" dirty="0">
                <a:solidFill>
                  <a:schemeClr val="tx2">
                    <a:lumMod val="20000"/>
                    <a:lumOff val="80000"/>
                  </a:schemeClr>
                </a:solidFill>
                <a:cs typeface="Calibri" panose="020F0502020204030204" pitchFamily="34" charset="0"/>
              </a:rPr>
              <a:t>		Lord’s Cricket Ground</a:t>
            </a:r>
          </a:p>
          <a:p>
            <a:pPr marL="0" indent="0">
              <a:buNone/>
              <a:defRPr/>
            </a:pPr>
            <a:r>
              <a:rPr lang="en-GB" altLang="en-US" sz="2400" dirty="0">
                <a:solidFill>
                  <a:schemeClr val="tx2">
                    <a:lumMod val="20000"/>
                    <a:lumOff val="80000"/>
                  </a:schemeClr>
                </a:solidFill>
                <a:cs typeface="Calibri" panose="020F0502020204030204" pitchFamily="34" charset="0"/>
              </a:rPr>
              <a:t>		Royal Albert Hall</a:t>
            </a:r>
          </a:p>
          <a:p>
            <a:pPr eaLnBrk="1" fontAlgn="auto" hangingPunct="1">
              <a:spcAft>
                <a:spcPts val="0"/>
              </a:spcAft>
              <a:buFont typeface="Wingdings 3" panose="05040102010807070707" pitchFamily="18" charset="2"/>
              <a:buNone/>
              <a:defRPr/>
            </a:pPr>
            <a:endParaRPr lang="en-GB" altLang="en-US" dirty="0">
              <a:solidFill>
                <a:schemeClr val="tx1">
                  <a:lumMod val="75000"/>
                  <a:lumOff val="25000"/>
                </a:schemeClr>
              </a:solidFill>
            </a:endParaRPr>
          </a:p>
        </p:txBody>
      </p:sp>
      <p:sp>
        <p:nvSpPr>
          <p:cNvPr id="47107" name="Slide Number Placeholder 1">
            <a:extLst>
              <a:ext uri="{FF2B5EF4-FFF2-40B4-BE49-F238E27FC236}">
                <a16:creationId xmlns:a16="http://schemas.microsoft.com/office/drawing/2014/main" id="{A401A498-3DD0-D4C0-4FBD-771C595ED71B}"/>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8AF460E-17FB-4D85-994E-40DED09CFF0D}" type="slidenum">
              <a:rPr lang="en-GB" altLang="en-US">
                <a:solidFill>
                  <a:schemeClr val="bg1"/>
                </a:solidFill>
              </a:rPr>
              <a:pPr/>
              <a:t>27</a:t>
            </a:fld>
            <a:endParaRPr lang="en-GB" altLang="en-US" dirty="0">
              <a:solidFill>
                <a:schemeClr val="bg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A6783AA-DB23-F607-7AEF-B7E40599CA73}"/>
              </a:ext>
            </a:extLst>
          </p:cNvPr>
          <p:cNvSpPr>
            <a:spLocks noGrp="1" noChangeArrowheads="1"/>
          </p:cNvSpPr>
          <p:nvPr>
            <p:ph type="title"/>
          </p:nvPr>
        </p:nvSpPr>
        <p:spPr>
          <a:xfrm>
            <a:off x="0" y="-29294"/>
            <a:ext cx="9144000" cy="709613"/>
          </a:xfrm>
          <a:solidFill>
            <a:schemeClr val="tx2">
              <a:lumMod val="20000"/>
              <a:lumOff val="80000"/>
            </a:schemeClr>
          </a:solidFill>
        </p:spPr>
        <p:txBody>
          <a:bodyPr>
            <a:normAutofit fontScale="90000"/>
          </a:bodyPr>
          <a:lstStyle/>
          <a:p>
            <a:pPr algn="ctr" eaLnBrk="1" hangingPunct="1"/>
            <a:r>
              <a:rPr lang="en-GB" altLang="en-US" dirty="0">
                <a:solidFill>
                  <a:schemeClr val="tx2">
                    <a:lumMod val="75000"/>
                  </a:schemeClr>
                </a:solidFill>
                <a:cs typeface="Calibri" panose="020F0502020204030204" pitchFamily="34" charset="0"/>
              </a:rPr>
              <a:t>Venture capital</a:t>
            </a:r>
          </a:p>
        </p:txBody>
      </p:sp>
      <p:sp>
        <p:nvSpPr>
          <p:cNvPr id="35844" name="Slide Number Placeholder 1">
            <a:extLst>
              <a:ext uri="{FF2B5EF4-FFF2-40B4-BE49-F238E27FC236}">
                <a16:creationId xmlns:a16="http://schemas.microsoft.com/office/drawing/2014/main" id="{CF7B7643-DB30-72C6-4DFF-C35610016010}"/>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D5CBAEE-61A4-4248-B1E8-AEE11332AB7B}" type="slidenum">
              <a:rPr lang="en-GB" altLang="en-US">
                <a:solidFill>
                  <a:schemeClr val="bg1"/>
                </a:solidFill>
              </a:rPr>
              <a:pPr/>
              <a:t>28</a:t>
            </a:fld>
            <a:endParaRPr lang="en-GB" altLang="en-US" dirty="0">
              <a:solidFill>
                <a:schemeClr val="bg1"/>
              </a:solidFill>
            </a:endParaRPr>
          </a:p>
        </p:txBody>
      </p:sp>
      <p:sp>
        <p:nvSpPr>
          <p:cNvPr id="35843" name="Rectangle 1">
            <a:extLst>
              <a:ext uri="{FF2B5EF4-FFF2-40B4-BE49-F238E27FC236}">
                <a16:creationId xmlns:a16="http://schemas.microsoft.com/office/drawing/2014/main" id="{6FE70B43-2D29-4B92-4EA5-F11D5D6CFD12}"/>
              </a:ext>
            </a:extLst>
          </p:cNvPr>
          <p:cNvSpPr>
            <a:spLocks noChangeArrowheads="1"/>
          </p:cNvSpPr>
          <p:nvPr/>
        </p:nvSpPr>
        <p:spPr bwMode="auto">
          <a:xfrm>
            <a:off x="0" y="680319"/>
            <a:ext cx="9144000" cy="6001643"/>
          </a:xfrm>
          <a:prstGeom prst="rect">
            <a:avLst/>
          </a:prstGeom>
          <a:solidFill>
            <a:schemeClr val="tx2">
              <a:lumMod val="75000"/>
            </a:schemeClr>
          </a:solidFill>
          <a:ln>
            <a:noFill/>
          </a:ln>
        </p:spPr>
        <p:txBody>
          <a:bodyPr wrap="square">
            <a:spAutoFit/>
          </a:bodyPr>
          <a:lstStyle>
            <a:lvl1pPr marL="457200" indent="-457200">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defRPr/>
            </a:pPr>
            <a:endParaRPr lang="en-GB" altLang="en-US" sz="3200" dirty="0">
              <a:latin typeface="Calibri" panose="020F0502020204030204" pitchFamily="34" charset="0"/>
            </a:endParaRPr>
          </a:p>
          <a:p>
            <a:pPr eaLnBrk="1" hangingPunct="1">
              <a:defRPr/>
            </a:pPr>
            <a:r>
              <a:rPr lang="en-GB" altLang="en-US" sz="3200" dirty="0">
                <a:solidFill>
                  <a:schemeClr val="tx2">
                    <a:lumMod val="20000"/>
                    <a:lumOff val="80000"/>
                  </a:schemeClr>
                </a:solidFill>
                <a:latin typeface="+mj-lt"/>
              </a:rPr>
              <a:t>The main sources of venture capital in the UK are…</a:t>
            </a:r>
          </a:p>
          <a:p>
            <a:pPr eaLnBrk="1" hangingPunct="1">
              <a:defRPr/>
            </a:pPr>
            <a:endParaRPr lang="en-GB" altLang="en-US" sz="3200" dirty="0">
              <a:solidFill>
                <a:schemeClr val="tx2">
                  <a:lumMod val="20000"/>
                  <a:lumOff val="80000"/>
                </a:schemeClr>
              </a:solidFill>
              <a:latin typeface="+mj-lt"/>
            </a:endParaRPr>
          </a:p>
          <a:p>
            <a:pPr eaLnBrk="1" hangingPunct="1">
              <a:buFont typeface="Arial" panose="020B0604020202020204" pitchFamily="34" charset="0"/>
              <a:buChar char="•"/>
              <a:defRPr/>
            </a:pPr>
            <a:r>
              <a:rPr lang="en-GB" altLang="en-US" sz="3200" dirty="0">
                <a:solidFill>
                  <a:schemeClr val="tx2">
                    <a:lumMod val="20000"/>
                    <a:lumOff val="80000"/>
                  </a:schemeClr>
                </a:solidFill>
                <a:latin typeface="+mj-lt"/>
              </a:rPr>
              <a:t>Venture capital firms </a:t>
            </a:r>
            <a:r>
              <a:rPr lang="en-GB" altLang="en-US" sz="3200" dirty="0">
                <a:solidFill>
                  <a:schemeClr val="tx2">
                    <a:lumMod val="20000"/>
                    <a:lumOff val="80000"/>
                  </a:schemeClr>
                </a:solidFill>
                <a:latin typeface="+mj-lt"/>
                <a:cs typeface="Calibri" panose="020F0502020204030204" pitchFamily="34" charset="0"/>
              </a:rPr>
              <a:t>[managed by professional investors]</a:t>
            </a:r>
          </a:p>
          <a:p>
            <a:pPr marL="0" indent="0" eaLnBrk="1" hangingPunct="1">
              <a:defRPr/>
            </a:pPr>
            <a:endParaRPr lang="en-GB" altLang="en-US" sz="3200" dirty="0">
              <a:solidFill>
                <a:schemeClr val="tx2">
                  <a:lumMod val="20000"/>
                  <a:lumOff val="80000"/>
                </a:schemeClr>
              </a:solidFill>
              <a:latin typeface="+mj-lt"/>
              <a:cs typeface="Calibri" panose="020F0502020204030204" pitchFamily="34" charset="0"/>
            </a:endParaRPr>
          </a:p>
          <a:p>
            <a:pPr eaLnBrk="1" hangingPunct="1">
              <a:buFont typeface="Arial" panose="020B0604020202020204" pitchFamily="34" charset="0"/>
              <a:buChar char="•"/>
              <a:defRPr/>
            </a:pPr>
            <a:r>
              <a:rPr lang="en-GB" altLang="en-US" sz="3200" dirty="0">
                <a:solidFill>
                  <a:schemeClr val="tx2">
                    <a:lumMod val="20000"/>
                    <a:lumOff val="80000"/>
                  </a:schemeClr>
                </a:solidFill>
                <a:latin typeface="+mj-lt"/>
              </a:rPr>
              <a:t>Business angels [private investors]</a:t>
            </a:r>
          </a:p>
          <a:p>
            <a:pPr eaLnBrk="1" hangingPunct="1">
              <a:buFont typeface="Arial" panose="020B0604020202020204" pitchFamily="34" charset="0"/>
              <a:buChar char="•"/>
              <a:defRPr/>
            </a:pPr>
            <a:endParaRPr lang="en-GB" altLang="en-US" sz="3200" dirty="0">
              <a:latin typeface="Calibri" panose="020F0502020204030204" pitchFamily="34" charset="0"/>
            </a:endParaRPr>
          </a:p>
          <a:p>
            <a:pPr eaLnBrk="1" hangingPunct="1">
              <a:buFont typeface="Arial" panose="020B0604020202020204" pitchFamily="34" charset="0"/>
              <a:buChar char="•"/>
              <a:defRPr/>
            </a:pPr>
            <a:endParaRPr lang="en-GB" altLang="en-US" sz="3200" dirty="0">
              <a:latin typeface="Calibri" panose="020F0502020204030204" pitchFamily="34" charset="0"/>
            </a:endParaRPr>
          </a:p>
          <a:p>
            <a:pPr eaLnBrk="1" hangingPunct="1">
              <a:buFont typeface="Arial" panose="020B0604020202020204" pitchFamily="34" charset="0"/>
              <a:buChar char="•"/>
              <a:defRPr/>
            </a:pPr>
            <a:endParaRPr lang="en-GB" altLang="en-US" sz="3200" dirty="0">
              <a:latin typeface="Calibri" panose="020F0502020204030204" pitchFamily="34" charset="0"/>
            </a:endParaRPr>
          </a:p>
          <a:p>
            <a:pPr eaLnBrk="1" hangingPunct="1">
              <a:buFont typeface="Arial" panose="020B0604020202020204" pitchFamily="34" charset="0"/>
              <a:buChar char="•"/>
              <a:defRPr/>
            </a:pPr>
            <a:endParaRPr lang="en-GB" altLang="en-US" sz="3200" dirty="0">
              <a:latin typeface="Calibri" panose="020F050202020403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a:extLst>
              <a:ext uri="{FF2B5EF4-FFF2-40B4-BE49-F238E27FC236}">
                <a16:creationId xmlns:a16="http://schemas.microsoft.com/office/drawing/2014/main" id="{CA0F9C2A-05BA-DDA5-43B4-52F2A0DD0DFB}"/>
              </a:ext>
            </a:extLst>
          </p:cNvPr>
          <p:cNvSpPr>
            <a:spLocks noGrp="1" noChangeArrowheads="1"/>
          </p:cNvSpPr>
          <p:nvPr>
            <p:ph type="title"/>
          </p:nvPr>
        </p:nvSpPr>
        <p:spPr>
          <a:xfrm>
            <a:off x="865188" y="838200"/>
            <a:ext cx="6345237" cy="709613"/>
          </a:xfrm>
        </p:spPr>
        <p:txBody>
          <a:bodyPr>
            <a:normAutofit fontScale="90000"/>
          </a:bodyPr>
          <a:lstStyle/>
          <a:p>
            <a:pPr algn="ctr"/>
            <a:br>
              <a:rPr lang="en-GB" altLang="en-US" b="1" dirty="0">
                <a:latin typeface="Calibri" panose="020F0502020204030204" pitchFamily="34" charset="0"/>
                <a:cs typeface="Calibri" panose="020F0502020204030204" pitchFamily="34" charset="0"/>
              </a:rPr>
            </a:br>
            <a:br>
              <a:rPr lang="en-GB" altLang="en-US" b="1" dirty="0">
                <a:solidFill>
                  <a:srgbClr val="FFFF00"/>
                </a:solidFill>
                <a:latin typeface="Calibri" panose="020F0502020204030204" pitchFamily="34" charset="0"/>
                <a:cs typeface="Calibri" panose="020F0502020204030204" pitchFamily="34" charset="0"/>
              </a:rPr>
            </a:br>
            <a:endParaRPr lang="en-GB" altLang="en-US" b="1" dirty="0">
              <a:solidFill>
                <a:srgbClr val="FFFF00"/>
              </a:solidFill>
              <a:latin typeface="Calibri" panose="020F0502020204030204" pitchFamily="34" charset="0"/>
              <a:cs typeface="Calibri" panose="020F0502020204030204" pitchFamily="34" charset="0"/>
            </a:endParaRPr>
          </a:p>
        </p:txBody>
      </p:sp>
      <p:sp>
        <p:nvSpPr>
          <p:cNvPr id="57347" name="Rectangle 3">
            <a:extLst>
              <a:ext uri="{FF2B5EF4-FFF2-40B4-BE49-F238E27FC236}">
                <a16:creationId xmlns:a16="http://schemas.microsoft.com/office/drawing/2014/main" id="{8F46571A-C0F7-7C6D-C574-94481B32565C}"/>
              </a:ext>
            </a:extLst>
          </p:cNvPr>
          <p:cNvSpPr>
            <a:spLocks noGrp="1" noChangeArrowheads="1"/>
          </p:cNvSpPr>
          <p:nvPr>
            <p:ph idx="1"/>
          </p:nvPr>
        </p:nvSpPr>
        <p:spPr>
          <a:xfrm>
            <a:off x="0" y="712787"/>
            <a:ext cx="9144000" cy="5092477"/>
          </a:xfrm>
          <a:solidFill>
            <a:schemeClr val="tx2">
              <a:lumMod val="75000"/>
            </a:schemeClr>
          </a:solidFill>
        </p:spPr>
        <p:txBody>
          <a:bodyPr>
            <a:normAutofit/>
          </a:bodyPr>
          <a:lstStyle/>
          <a:p>
            <a:pPr marL="0" indent="0">
              <a:buNone/>
            </a:pPr>
            <a:endParaRPr lang="en-GB" altLang="en-US" sz="2800" dirty="0">
              <a:latin typeface="Calibri" panose="020F0502020204030204" pitchFamily="34" charset="0"/>
              <a:cs typeface="Calibri" panose="020F0502020204030204" pitchFamily="34" charset="0"/>
            </a:endParaRPr>
          </a:p>
          <a:p>
            <a:r>
              <a:rPr lang="en-GB" altLang="en-US" sz="3200" dirty="0">
                <a:solidFill>
                  <a:schemeClr val="tx2">
                    <a:lumMod val="20000"/>
                    <a:lumOff val="80000"/>
                  </a:schemeClr>
                </a:solidFill>
                <a:latin typeface="+mj-lt"/>
                <a:cs typeface="Calibri" panose="020F0502020204030204" pitchFamily="34" charset="0"/>
              </a:rPr>
              <a:t>A working capital method of raising finance</a:t>
            </a:r>
          </a:p>
          <a:p>
            <a:pPr marL="0" indent="0">
              <a:buNone/>
            </a:pPr>
            <a:endParaRPr lang="en-GB" altLang="en-US" sz="3200" dirty="0">
              <a:solidFill>
                <a:schemeClr val="tx2">
                  <a:lumMod val="20000"/>
                  <a:lumOff val="80000"/>
                </a:schemeClr>
              </a:solidFill>
              <a:latin typeface="+mj-lt"/>
              <a:cs typeface="Calibri" panose="020F0502020204030204" pitchFamily="34" charset="0"/>
            </a:endParaRPr>
          </a:p>
          <a:p>
            <a:r>
              <a:rPr lang="en-GB" altLang="en-US" sz="3200" dirty="0">
                <a:solidFill>
                  <a:schemeClr val="tx2">
                    <a:lumMod val="20000"/>
                    <a:lumOff val="80000"/>
                  </a:schemeClr>
                </a:solidFill>
                <a:latin typeface="+mj-lt"/>
                <a:cs typeface="Calibri" panose="020F0502020204030204" pitchFamily="34" charset="0"/>
              </a:rPr>
              <a:t>Goods are purchased from suppliers on credit terms.  By delaying payment, the business is able to use the finance for other purposes in the short-term.</a:t>
            </a:r>
          </a:p>
        </p:txBody>
      </p:sp>
      <p:sp>
        <p:nvSpPr>
          <p:cNvPr id="57349" name="Slide Number Placeholder 1">
            <a:extLst>
              <a:ext uri="{FF2B5EF4-FFF2-40B4-BE49-F238E27FC236}">
                <a16:creationId xmlns:a16="http://schemas.microsoft.com/office/drawing/2014/main" id="{93BE1750-2D4F-8260-1D6D-1C3B61B76E09}"/>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7CC207E7-A5DE-4D48-A7F9-8FEA5B15EA6F}" type="slidenum">
              <a:rPr lang="en-GB" altLang="en-US">
                <a:solidFill>
                  <a:schemeClr val="bg1"/>
                </a:solidFill>
              </a:rPr>
              <a:pPr/>
              <a:t>29</a:t>
            </a:fld>
            <a:endParaRPr lang="en-GB" altLang="en-US" dirty="0">
              <a:solidFill>
                <a:schemeClr val="bg1"/>
              </a:solidFill>
            </a:endParaRPr>
          </a:p>
        </p:txBody>
      </p:sp>
      <p:sp>
        <p:nvSpPr>
          <p:cNvPr id="57348" name="Rectangle 2">
            <a:extLst>
              <a:ext uri="{FF2B5EF4-FFF2-40B4-BE49-F238E27FC236}">
                <a16:creationId xmlns:a16="http://schemas.microsoft.com/office/drawing/2014/main" id="{2393D877-484E-675D-143C-0434BAC80D7A}"/>
              </a:ext>
            </a:extLst>
          </p:cNvPr>
          <p:cNvSpPr txBox="1">
            <a:spLocks noChangeArrowheads="1"/>
          </p:cNvSpPr>
          <p:nvPr/>
        </p:nvSpPr>
        <p:spPr bwMode="gray">
          <a:xfrm>
            <a:off x="0" y="3175"/>
            <a:ext cx="9144000" cy="709612"/>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Trade credit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F451-F1F9-0384-0A45-BB180D934F27}"/>
            </a:ext>
          </a:extLst>
        </p:cNvPr>
        <p:cNvGrpSpPr/>
        <p:nvPr/>
      </p:nvGrpSpPr>
      <p:grpSpPr>
        <a:xfrm>
          <a:off x="0" y="0"/>
          <a:ext cx="0" cy="0"/>
          <a:chOff x="0" y="0"/>
          <a:chExt cx="0" cy="0"/>
        </a:xfrm>
      </p:grpSpPr>
      <p:sp>
        <p:nvSpPr>
          <p:cNvPr id="58371" name="Rectangle 4">
            <a:extLst>
              <a:ext uri="{FF2B5EF4-FFF2-40B4-BE49-F238E27FC236}">
                <a16:creationId xmlns:a16="http://schemas.microsoft.com/office/drawing/2014/main" id="{4412EF97-E091-D984-8945-939195C24738}"/>
              </a:ext>
            </a:extLst>
          </p:cNvPr>
          <p:cNvSpPr>
            <a:spLocks noChangeArrowheads="1"/>
          </p:cNvSpPr>
          <p:nvPr/>
        </p:nvSpPr>
        <p:spPr bwMode="auto">
          <a:xfrm>
            <a:off x="0" y="970260"/>
            <a:ext cx="9144000" cy="4762996"/>
          </a:xfrm>
          <a:prstGeom prst="rect">
            <a:avLst/>
          </a:prstGeom>
          <a:solidFill>
            <a:schemeClr val="tx2">
              <a:lumMod val="75000"/>
            </a:schemeClr>
          </a:solidFill>
          <a:ln>
            <a:noFill/>
          </a:ln>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20000"/>
              </a:spcBef>
              <a:buClrTx/>
              <a:buSzTx/>
              <a:buFontTx/>
              <a:buNone/>
            </a:pPr>
            <a:endParaRPr kumimoji="1" lang="en-GB" altLang="en-US" sz="2800" dirty="0">
              <a:solidFill>
                <a:schemeClr val="tx1"/>
              </a:solidFill>
              <a:latin typeface="Calibri" panose="020F0502020204030204" pitchFamily="34" charset="0"/>
              <a:cs typeface="Calibri" panose="020F0502020204030204" pitchFamily="34" charset="0"/>
            </a:endParaRPr>
          </a:p>
          <a:p>
            <a:pPr>
              <a:spcBef>
                <a:spcPct val="20000"/>
              </a:spcBef>
              <a:buClrTx/>
              <a:buSzTx/>
              <a:buFont typeface="Arial" panose="020B0604020202020204" pitchFamily="34" charset="0"/>
              <a:buChar char="•"/>
            </a:pPr>
            <a:r>
              <a:rPr kumimoji="1" lang="en-GB" altLang="en-US" sz="2800" dirty="0">
                <a:solidFill>
                  <a:schemeClr val="tx2">
                    <a:lumMod val="20000"/>
                    <a:lumOff val="80000"/>
                  </a:schemeClr>
                </a:solidFill>
                <a:latin typeface="Arial" panose="020B0604020202020204" pitchFamily="34" charset="0"/>
                <a:cs typeface="Arial" panose="020B0604020202020204" pitchFamily="34" charset="0"/>
              </a:rPr>
              <a:t>Debt factoring is a service offered by financial institutions (known as ‘factors’), many of which are subsidiaries of commercial banks.</a:t>
            </a:r>
          </a:p>
          <a:p>
            <a:pPr>
              <a:spcBef>
                <a:spcPct val="20000"/>
              </a:spcBef>
              <a:buClrTx/>
              <a:buSzTx/>
              <a:buFont typeface="Arial" panose="020B0604020202020204" pitchFamily="34" charset="0"/>
              <a:buChar char="•"/>
            </a:pPr>
            <a:r>
              <a:rPr kumimoji="1" lang="en-GB" altLang="en-US" sz="2800" dirty="0">
                <a:solidFill>
                  <a:schemeClr val="tx2">
                    <a:lumMod val="20000"/>
                    <a:lumOff val="80000"/>
                  </a:schemeClr>
                </a:solidFill>
                <a:latin typeface="Arial" panose="020B0604020202020204" pitchFamily="34" charset="0"/>
                <a:cs typeface="Arial" panose="020B0604020202020204" pitchFamily="34" charset="0"/>
              </a:rPr>
              <a:t>It involves the factor taking over the trade receivables collection for a business. </a:t>
            </a:r>
          </a:p>
        </p:txBody>
      </p:sp>
      <p:sp>
        <p:nvSpPr>
          <p:cNvPr id="58372" name="Rectangle 2">
            <a:extLst>
              <a:ext uri="{FF2B5EF4-FFF2-40B4-BE49-F238E27FC236}">
                <a16:creationId xmlns:a16="http://schemas.microsoft.com/office/drawing/2014/main" id="{5ECCD074-873C-6151-524B-3BB848F47134}"/>
              </a:ext>
            </a:extLst>
          </p:cNvPr>
          <p:cNvSpPr txBox="1">
            <a:spLocks noChangeArrowheads="1"/>
          </p:cNvSpPr>
          <p:nvPr/>
        </p:nvSpPr>
        <p:spPr bwMode="gray">
          <a:xfrm>
            <a:off x="0" y="260648"/>
            <a:ext cx="9144000" cy="709612"/>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Debt factoring </a:t>
            </a:r>
          </a:p>
        </p:txBody>
      </p:sp>
      <p:sp>
        <p:nvSpPr>
          <p:cNvPr id="58373" name="Slide Number Placeholder 1">
            <a:extLst>
              <a:ext uri="{FF2B5EF4-FFF2-40B4-BE49-F238E27FC236}">
                <a16:creationId xmlns:a16="http://schemas.microsoft.com/office/drawing/2014/main" id="{AA4727B9-0DC1-1A92-D0CD-B8A5550A8B9E}"/>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4684380A-FF71-447E-A2A5-4FEE76288DE5}" type="slidenum">
              <a:rPr lang="en-GB" altLang="en-US">
                <a:solidFill>
                  <a:schemeClr val="bg1"/>
                </a:solidFill>
              </a:rPr>
              <a:pPr/>
              <a:t>30</a:t>
            </a:fld>
            <a:endParaRPr lang="en-GB" altLang="en-US" dirty="0">
              <a:solidFill>
                <a:schemeClr val="bg1"/>
              </a:solidFill>
            </a:endParaRPr>
          </a:p>
        </p:txBody>
      </p:sp>
    </p:spTree>
    <p:extLst>
      <p:ext uri="{BB962C8B-B14F-4D97-AF65-F5344CB8AC3E}">
        <p14:creationId xmlns:p14="http://schemas.microsoft.com/office/powerpoint/2010/main" val="1884429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4">
            <a:extLst>
              <a:ext uri="{FF2B5EF4-FFF2-40B4-BE49-F238E27FC236}">
                <a16:creationId xmlns:a16="http://schemas.microsoft.com/office/drawing/2014/main" id="{81A7B675-95C8-EADC-EDC3-49C61C14B80E}"/>
              </a:ext>
            </a:extLst>
          </p:cNvPr>
          <p:cNvSpPr>
            <a:spLocks noChangeArrowheads="1"/>
          </p:cNvSpPr>
          <p:nvPr/>
        </p:nvSpPr>
        <p:spPr bwMode="auto">
          <a:xfrm>
            <a:off x="0" y="970260"/>
            <a:ext cx="9144000" cy="4762996"/>
          </a:xfrm>
          <a:prstGeom prst="rect">
            <a:avLst/>
          </a:prstGeom>
          <a:solidFill>
            <a:schemeClr val="tx2">
              <a:lumMod val="75000"/>
            </a:schemeClr>
          </a:solidFill>
          <a:ln>
            <a:noFill/>
          </a:ln>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20000"/>
              </a:spcBef>
              <a:buClrTx/>
              <a:buSzTx/>
              <a:buFontTx/>
              <a:buNone/>
            </a:pPr>
            <a:endParaRPr kumimoji="1" lang="en-GB" altLang="en-US" sz="2800" dirty="0">
              <a:solidFill>
                <a:schemeClr val="tx1"/>
              </a:solidFill>
              <a:latin typeface="Calibri" panose="020F0502020204030204" pitchFamily="34" charset="0"/>
              <a:cs typeface="Calibri" panose="020F0502020204030204" pitchFamily="34" charset="0"/>
            </a:endParaRPr>
          </a:p>
          <a:p>
            <a:pPr>
              <a:spcBef>
                <a:spcPct val="20000"/>
              </a:spcBef>
              <a:buClrTx/>
              <a:buSzTx/>
              <a:buFont typeface="Arial" panose="020B0604020202020204" pitchFamily="34" charset="0"/>
              <a:buChar char="•"/>
            </a:pPr>
            <a:r>
              <a:rPr kumimoji="1" lang="en-GB" altLang="en-US" sz="2800" dirty="0">
                <a:solidFill>
                  <a:schemeClr val="tx2">
                    <a:lumMod val="20000"/>
                    <a:lumOff val="80000"/>
                  </a:schemeClr>
                </a:solidFill>
                <a:latin typeface="Arial" panose="020B0604020202020204" pitchFamily="34" charset="0"/>
                <a:cs typeface="Arial" panose="020B0604020202020204" pitchFamily="34" charset="0"/>
              </a:rPr>
              <a:t>Another working capital source of finance</a:t>
            </a:r>
          </a:p>
          <a:p>
            <a:pPr marL="0" indent="0">
              <a:spcBef>
                <a:spcPct val="20000"/>
              </a:spcBef>
              <a:buClrTx/>
              <a:buSzTx/>
              <a:buNone/>
            </a:pPr>
            <a:endParaRPr kumimoji="1" lang="en-GB" altLang="en-US" sz="2800" dirty="0">
              <a:solidFill>
                <a:schemeClr val="tx2">
                  <a:lumMod val="20000"/>
                  <a:lumOff val="80000"/>
                </a:schemeClr>
              </a:solidFill>
              <a:latin typeface="Arial" panose="020B0604020202020204" pitchFamily="34" charset="0"/>
              <a:cs typeface="Arial" panose="020B0604020202020204" pitchFamily="34" charset="0"/>
            </a:endParaRPr>
          </a:p>
          <a:p>
            <a:pPr eaLnBrk="1" hangingPunct="1">
              <a:spcBef>
                <a:spcPct val="20000"/>
              </a:spcBef>
              <a:buClrTx/>
              <a:buSzTx/>
              <a:buFont typeface="Arial" panose="020B0604020202020204" pitchFamily="34" charset="0"/>
              <a:buChar char="•"/>
            </a:pPr>
            <a:r>
              <a:rPr kumimoji="1" lang="en-GB" altLang="en-US" sz="2800" dirty="0">
                <a:solidFill>
                  <a:schemeClr val="tx2">
                    <a:lumMod val="20000"/>
                    <a:lumOff val="80000"/>
                  </a:schemeClr>
                </a:solidFill>
                <a:latin typeface="Arial" panose="020B0604020202020204" pitchFamily="34" charset="0"/>
                <a:cs typeface="Arial" panose="020B0604020202020204" pitchFamily="34" charset="0"/>
              </a:rPr>
              <a:t>This is where the firm passes on its trade debtors to a debt factoring company.</a:t>
            </a:r>
          </a:p>
          <a:p>
            <a:pPr eaLnBrk="1" hangingPunct="1">
              <a:spcBef>
                <a:spcPct val="20000"/>
              </a:spcBef>
              <a:buClrTx/>
              <a:buSzTx/>
              <a:buFont typeface="Arial" panose="020B0604020202020204" pitchFamily="34" charset="0"/>
              <a:buChar char="•"/>
            </a:pPr>
            <a:endParaRPr kumimoji="1" lang="en-GB" altLang="en-US" sz="2800" dirty="0">
              <a:solidFill>
                <a:schemeClr val="tx2">
                  <a:lumMod val="20000"/>
                  <a:lumOff val="80000"/>
                </a:schemeClr>
              </a:solidFill>
              <a:latin typeface="Arial" panose="020B0604020202020204" pitchFamily="34" charset="0"/>
              <a:cs typeface="Arial" panose="020B0604020202020204" pitchFamily="34" charset="0"/>
            </a:endParaRPr>
          </a:p>
          <a:p>
            <a:pPr eaLnBrk="1" hangingPunct="1">
              <a:spcBef>
                <a:spcPct val="20000"/>
              </a:spcBef>
              <a:buClrTx/>
              <a:buSzTx/>
              <a:buFont typeface="Arial" panose="020B0604020202020204" pitchFamily="34" charset="0"/>
              <a:buChar char="•"/>
            </a:pPr>
            <a:r>
              <a:rPr kumimoji="1" lang="en-GB" altLang="en-US" sz="2800" dirty="0">
                <a:solidFill>
                  <a:schemeClr val="tx2">
                    <a:lumMod val="20000"/>
                    <a:lumOff val="80000"/>
                  </a:schemeClr>
                </a:solidFill>
                <a:latin typeface="Arial" panose="020B0604020202020204" pitchFamily="34" charset="0"/>
                <a:cs typeface="Arial" panose="020B0604020202020204" pitchFamily="34" charset="0"/>
              </a:rPr>
              <a:t> The debt factoring company will collect the debt and charge a fee (up to 20%).  This speeds up the receipt of cash.</a:t>
            </a:r>
          </a:p>
        </p:txBody>
      </p:sp>
      <p:sp>
        <p:nvSpPr>
          <p:cNvPr id="58372" name="Rectangle 2">
            <a:extLst>
              <a:ext uri="{FF2B5EF4-FFF2-40B4-BE49-F238E27FC236}">
                <a16:creationId xmlns:a16="http://schemas.microsoft.com/office/drawing/2014/main" id="{EDB67522-763F-75B6-3313-ED3B0167FA9A}"/>
              </a:ext>
            </a:extLst>
          </p:cNvPr>
          <p:cNvSpPr txBox="1">
            <a:spLocks noChangeArrowheads="1"/>
          </p:cNvSpPr>
          <p:nvPr/>
        </p:nvSpPr>
        <p:spPr bwMode="gray">
          <a:xfrm>
            <a:off x="0" y="260648"/>
            <a:ext cx="9144000" cy="709612"/>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Debt factoring - 1</a:t>
            </a:r>
          </a:p>
        </p:txBody>
      </p:sp>
      <p:sp>
        <p:nvSpPr>
          <p:cNvPr id="58373" name="Slide Number Placeholder 1">
            <a:extLst>
              <a:ext uri="{FF2B5EF4-FFF2-40B4-BE49-F238E27FC236}">
                <a16:creationId xmlns:a16="http://schemas.microsoft.com/office/drawing/2014/main" id="{ECBB174B-A25D-6CC0-EC36-FE8E76E93373}"/>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4684380A-FF71-447E-A2A5-4FEE76288DE5}" type="slidenum">
              <a:rPr lang="en-GB" altLang="en-US">
                <a:solidFill>
                  <a:schemeClr val="bg1"/>
                </a:solidFill>
              </a:rPr>
              <a:pPr/>
              <a:t>31</a:t>
            </a:fld>
            <a:endParaRPr lang="en-GB" altLang="en-US" dirty="0">
              <a:solidFill>
                <a:schemeClr val="bg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a:extLst>
              <a:ext uri="{FF2B5EF4-FFF2-40B4-BE49-F238E27FC236}">
                <a16:creationId xmlns:a16="http://schemas.microsoft.com/office/drawing/2014/main" id="{E5368D22-F079-A3F6-120B-9521FAAAA44A}"/>
              </a:ext>
            </a:extLst>
          </p:cNvPr>
          <p:cNvSpPr txBox="1">
            <a:spLocks noChangeArrowheads="1"/>
          </p:cNvSpPr>
          <p:nvPr/>
        </p:nvSpPr>
        <p:spPr bwMode="auto">
          <a:xfrm>
            <a:off x="3326901" y="4360018"/>
            <a:ext cx="1777232" cy="1099369"/>
          </a:xfrm>
          <a:prstGeom prst="rect">
            <a:avLst/>
          </a:prstGeom>
          <a:solidFill>
            <a:schemeClr val="tx2">
              <a:lumMod val="75000"/>
            </a:schemeClr>
          </a:solidFill>
          <a:ln w="9525">
            <a:solidFill>
              <a:srgbClr val="000000"/>
            </a:solidFill>
            <a:miter lim="800000"/>
            <a:headEnd/>
            <a:tailEnd/>
          </a:ln>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defRPr/>
            </a:pPr>
            <a:endParaRPr lang="en-US" altLang="en-US" sz="2400" b="1" dirty="0">
              <a:solidFill>
                <a:srgbClr val="FFFF00"/>
              </a:solidFill>
              <a:latin typeface="Comic Sans MS" panose="030F0702030302020204" pitchFamily="66" charset="0"/>
            </a:endParaRPr>
          </a:p>
          <a:p>
            <a:pPr algn="ctr">
              <a:defRPr/>
            </a:pPr>
            <a:r>
              <a:rPr lang="en-US" altLang="en-US" sz="2400" b="1" dirty="0">
                <a:solidFill>
                  <a:schemeClr val="tx2">
                    <a:lumMod val="40000"/>
                    <a:lumOff val="60000"/>
                  </a:schemeClr>
                </a:solidFill>
                <a:latin typeface="Arial" panose="020B0604020202020204" pitchFamily="34" charset="0"/>
                <a:cs typeface="Arial" panose="020B0604020202020204" pitchFamily="34" charset="0"/>
              </a:rPr>
              <a:t>Factor</a:t>
            </a:r>
          </a:p>
        </p:txBody>
      </p:sp>
      <p:sp>
        <p:nvSpPr>
          <p:cNvPr id="41987" name="Text Box 3">
            <a:extLst>
              <a:ext uri="{FF2B5EF4-FFF2-40B4-BE49-F238E27FC236}">
                <a16:creationId xmlns:a16="http://schemas.microsoft.com/office/drawing/2014/main" id="{A380552B-5F5E-A29A-3239-F36F7C28B9FE}"/>
              </a:ext>
            </a:extLst>
          </p:cNvPr>
          <p:cNvSpPr txBox="1">
            <a:spLocks noChangeArrowheads="1"/>
          </p:cNvSpPr>
          <p:nvPr/>
        </p:nvSpPr>
        <p:spPr bwMode="auto">
          <a:xfrm>
            <a:off x="830263" y="1665288"/>
            <a:ext cx="1676400" cy="1133475"/>
          </a:xfrm>
          <a:prstGeom prst="rect">
            <a:avLst/>
          </a:prstGeom>
          <a:solidFill>
            <a:schemeClr val="tx2">
              <a:lumMod val="75000"/>
            </a:schemeClr>
          </a:solidFill>
          <a:ln w="9525">
            <a:solidFill>
              <a:srgbClr val="000000"/>
            </a:solidFill>
            <a:miter lim="800000"/>
            <a:headEnd/>
            <a:tailEnd/>
          </a:ln>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defRPr/>
            </a:pPr>
            <a:endParaRPr lang="en-US" altLang="en-US" sz="2400" b="1" dirty="0">
              <a:solidFill>
                <a:srgbClr val="FFFF00"/>
              </a:solidFill>
              <a:latin typeface="Comic Sans MS" panose="030F0702030302020204" pitchFamily="66" charset="0"/>
            </a:endParaRPr>
          </a:p>
          <a:p>
            <a:pPr algn="ctr">
              <a:defRPr/>
            </a:pPr>
            <a:r>
              <a:rPr lang="en-US" altLang="en-US" sz="2400" b="1" dirty="0">
                <a:solidFill>
                  <a:schemeClr val="tx2">
                    <a:lumMod val="40000"/>
                    <a:lumOff val="60000"/>
                  </a:schemeClr>
                </a:solidFill>
                <a:latin typeface="Arial" panose="020B0604020202020204" pitchFamily="34" charset="0"/>
                <a:cs typeface="Arial" panose="020B0604020202020204" pitchFamily="34" charset="0"/>
              </a:rPr>
              <a:t>Supplier</a:t>
            </a:r>
          </a:p>
        </p:txBody>
      </p:sp>
      <p:sp>
        <p:nvSpPr>
          <p:cNvPr id="41988" name="Text Box 4">
            <a:extLst>
              <a:ext uri="{FF2B5EF4-FFF2-40B4-BE49-F238E27FC236}">
                <a16:creationId xmlns:a16="http://schemas.microsoft.com/office/drawing/2014/main" id="{12935C8E-332B-88B2-9F9E-CDE6A77504F9}"/>
              </a:ext>
            </a:extLst>
          </p:cNvPr>
          <p:cNvSpPr txBox="1">
            <a:spLocks noChangeArrowheads="1"/>
          </p:cNvSpPr>
          <p:nvPr/>
        </p:nvSpPr>
        <p:spPr bwMode="auto">
          <a:xfrm>
            <a:off x="5937077" y="1665288"/>
            <a:ext cx="1981200" cy="1258887"/>
          </a:xfrm>
          <a:prstGeom prst="rect">
            <a:avLst/>
          </a:prstGeom>
          <a:solidFill>
            <a:schemeClr val="tx2">
              <a:lumMod val="75000"/>
            </a:schemeClr>
          </a:solidFill>
          <a:ln w="9525">
            <a:solidFill>
              <a:srgbClr val="000000"/>
            </a:solidFill>
            <a:miter lim="800000"/>
            <a:headEnd/>
            <a:tailEnd/>
          </a:ln>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defRPr/>
            </a:pPr>
            <a:endParaRPr lang="en-US" altLang="en-US" sz="2400" b="1" dirty="0">
              <a:solidFill>
                <a:srgbClr val="FFFF00"/>
              </a:solidFill>
              <a:latin typeface="Comic Sans MS" panose="030F0702030302020204" pitchFamily="66" charset="0"/>
            </a:endParaRPr>
          </a:p>
          <a:p>
            <a:pPr algn="ctr">
              <a:defRPr/>
            </a:pPr>
            <a:r>
              <a:rPr lang="en-US" altLang="en-US" sz="2400" b="1" dirty="0">
                <a:solidFill>
                  <a:schemeClr val="tx2">
                    <a:lumMod val="40000"/>
                    <a:lumOff val="60000"/>
                  </a:schemeClr>
                </a:solidFill>
                <a:latin typeface="Arial" panose="020B0604020202020204" pitchFamily="34" charset="0"/>
                <a:cs typeface="Arial" panose="020B0604020202020204" pitchFamily="34" charset="0"/>
              </a:rPr>
              <a:t>Customer</a:t>
            </a:r>
          </a:p>
        </p:txBody>
      </p:sp>
      <p:sp>
        <p:nvSpPr>
          <p:cNvPr id="40967" name="Line 7">
            <a:extLst>
              <a:ext uri="{FF2B5EF4-FFF2-40B4-BE49-F238E27FC236}">
                <a16:creationId xmlns:a16="http://schemas.microsoft.com/office/drawing/2014/main" id="{4B5983C9-725E-7A68-681D-C4BD1A5FCCB1}"/>
              </a:ext>
            </a:extLst>
          </p:cNvPr>
          <p:cNvSpPr>
            <a:spLocks noChangeShapeType="1"/>
          </p:cNvSpPr>
          <p:nvPr/>
        </p:nvSpPr>
        <p:spPr bwMode="auto">
          <a:xfrm flipH="1" flipV="1">
            <a:off x="1691680" y="2852935"/>
            <a:ext cx="0" cy="1973064"/>
          </a:xfrm>
          <a:prstGeom prst="line">
            <a:avLst/>
          </a:prstGeom>
          <a:noFill/>
          <a:ln w="38100">
            <a:solidFill>
              <a:schemeClr val="accent1">
                <a:lumMod val="60000"/>
                <a:lumOff val="40000"/>
              </a:schemeClr>
            </a:solidFill>
            <a:prstDash val="dash"/>
            <a:round/>
            <a:headEnd/>
            <a:tailEnd type="triangle" w="med" len="med"/>
          </a:ln>
        </p:spPr>
        <p:txBody>
          <a:bodyPr/>
          <a:lstStyle/>
          <a:p>
            <a:pPr>
              <a:defRPr/>
            </a:pPr>
            <a:endParaRPr lang="en-GB" dirty="0"/>
          </a:p>
        </p:txBody>
      </p:sp>
      <p:sp>
        <p:nvSpPr>
          <p:cNvPr id="40970" name="Text Box 10">
            <a:extLst>
              <a:ext uri="{FF2B5EF4-FFF2-40B4-BE49-F238E27FC236}">
                <a16:creationId xmlns:a16="http://schemas.microsoft.com/office/drawing/2014/main" id="{97919DB4-395A-5429-C100-0D89377A80C6}"/>
              </a:ext>
            </a:extLst>
          </p:cNvPr>
          <p:cNvSpPr txBox="1">
            <a:spLocks noChangeArrowheads="1"/>
          </p:cNvSpPr>
          <p:nvPr/>
        </p:nvSpPr>
        <p:spPr bwMode="auto">
          <a:xfrm>
            <a:off x="2590800" y="3200400"/>
            <a:ext cx="990600" cy="91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US" altLang="en-US" b="1" dirty="0">
                <a:solidFill>
                  <a:schemeClr val="bg1"/>
                </a:solidFill>
                <a:latin typeface="Comic Sans MS" panose="030F0702030302020204" pitchFamily="66" charset="0"/>
              </a:rPr>
              <a:t>80%</a:t>
            </a:r>
          </a:p>
          <a:p>
            <a:r>
              <a:rPr lang="en-US" altLang="en-US" b="1" dirty="0">
                <a:solidFill>
                  <a:schemeClr val="bg1"/>
                </a:solidFill>
                <a:latin typeface="Comic Sans MS" panose="030F0702030302020204" pitchFamily="66" charset="0"/>
              </a:rPr>
              <a:t>Invoice value</a:t>
            </a:r>
          </a:p>
        </p:txBody>
      </p:sp>
      <p:sp>
        <p:nvSpPr>
          <p:cNvPr id="40972" name="Line 12">
            <a:extLst>
              <a:ext uri="{FF2B5EF4-FFF2-40B4-BE49-F238E27FC236}">
                <a16:creationId xmlns:a16="http://schemas.microsoft.com/office/drawing/2014/main" id="{EF8DDCC3-45B6-9D9C-00E3-019F591AC604}"/>
              </a:ext>
            </a:extLst>
          </p:cNvPr>
          <p:cNvSpPr>
            <a:spLocks noChangeShapeType="1"/>
          </p:cNvSpPr>
          <p:nvPr/>
        </p:nvSpPr>
        <p:spPr bwMode="auto">
          <a:xfrm flipH="1">
            <a:off x="2761815" y="2508566"/>
            <a:ext cx="2734109" cy="54214"/>
          </a:xfrm>
          <a:prstGeom prst="line">
            <a:avLst/>
          </a:prstGeom>
          <a:noFill/>
          <a:ln w="38100">
            <a:solidFill>
              <a:schemeClr val="accent1">
                <a:lumMod val="75000"/>
              </a:schemeClr>
            </a:solidFill>
            <a:round/>
            <a:headEnd type="triangle" w="med" len="med"/>
            <a:tailEnd/>
          </a:ln>
        </p:spPr>
        <p:txBody>
          <a:bodyPr/>
          <a:lstStyle/>
          <a:p>
            <a:pPr>
              <a:defRPr/>
            </a:pPr>
            <a:endParaRPr lang="en-GB" dirty="0"/>
          </a:p>
        </p:txBody>
      </p:sp>
      <p:sp>
        <p:nvSpPr>
          <p:cNvPr id="59400" name="Rectangle 2">
            <a:extLst>
              <a:ext uri="{FF2B5EF4-FFF2-40B4-BE49-F238E27FC236}">
                <a16:creationId xmlns:a16="http://schemas.microsoft.com/office/drawing/2014/main" id="{AE38F99A-C2B4-1AE4-8AAD-B87584F166D7}"/>
              </a:ext>
            </a:extLst>
          </p:cNvPr>
          <p:cNvSpPr txBox="1">
            <a:spLocks noChangeArrowheads="1"/>
          </p:cNvSpPr>
          <p:nvPr/>
        </p:nvSpPr>
        <p:spPr bwMode="gray">
          <a:xfrm>
            <a:off x="1" y="28498"/>
            <a:ext cx="9143999" cy="709612"/>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Debt factoring - 2</a:t>
            </a:r>
          </a:p>
        </p:txBody>
      </p:sp>
      <p:sp>
        <p:nvSpPr>
          <p:cNvPr id="19" name="Line 8">
            <a:extLst>
              <a:ext uri="{FF2B5EF4-FFF2-40B4-BE49-F238E27FC236}">
                <a16:creationId xmlns:a16="http://schemas.microsoft.com/office/drawing/2014/main" id="{8C73ED4F-E2F3-5341-39DE-B4A960207F11}"/>
              </a:ext>
            </a:extLst>
          </p:cNvPr>
          <p:cNvSpPr>
            <a:spLocks noChangeShapeType="1"/>
          </p:cNvSpPr>
          <p:nvPr/>
        </p:nvSpPr>
        <p:spPr bwMode="auto">
          <a:xfrm flipH="1">
            <a:off x="2395301" y="5014118"/>
            <a:ext cx="882826" cy="23813"/>
          </a:xfrm>
          <a:prstGeom prst="line">
            <a:avLst/>
          </a:prstGeom>
          <a:noFill/>
          <a:ln w="38100">
            <a:solidFill>
              <a:schemeClr val="accent1">
                <a:lumMod val="60000"/>
                <a:lumOff val="40000"/>
              </a:schemeClr>
            </a:solidFill>
            <a:prstDash val="dash"/>
            <a:round/>
            <a:headEnd/>
            <a:tailEnd type="triangle"/>
          </a:ln>
        </p:spPr>
        <p:txBody>
          <a:bodyPr/>
          <a:lstStyle/>
          <a:p>
            <a:pPr>
              <a:defRPr/>
            </a:pPr>
            <a:endParaRPr lang="en-GB" dirty="0"/>
          </a:p>
        </p:txBody>
      </p:sp>
      <p:sp>
        <p:nvSpPr>
          <p:cNvPr id="20" name="Line 7">
            <a:extLst>
              <a:ext uri="{FF2B5EF4-FFF2-40B4-BE49-F238E27FC236}">
                <a16:creationId xmlns:a16="http://schemas.microsoft.com/office/drawing/2014/main" id="{DDCBEF94-540F-BF77-91CD-170480B7E159}"/>
              </a:ext>
            </a:extLst>
          </p:cNvPr>
          <p:cNvSpPr>
            <a:spLocks noChangeShapeType="1"/>
          </p:cNvSpPr>
          <p:nvPr/>
        </p:nvSpPr>
        <p:spPr bwMode="auto">
          <a:xfrm flipH="1">
            <a:off x="6952407" y="2952750"/>
            <a:ext cx="0" cy="1925638"/>
          </a:xfrm>
          <a:prstGeom prst="line">
            <a:avLst/>
          </a:prstGeom>
          <a:noFill/>
          <a:ln w="38100">
            <a:solidFill>
              <a:schemeClr val="accent1">
                <a:lumMod val="60000"/>
                <a:lumOff val="40000"/>
              </a:schemeClr>
            </a:solidFill>
            <a:prstDash val="dash"/>
            <a:round/>
            <a:headEnd/>
            <a:tailEnd type="triangle" w="med" len="med"/>
          </a:ln>
        </p:spPr>
        <p:txBody>
          <a:bodyPr/>
          <a:lstStyle/>
          <a:p>
            <a:pPr>
              <a:defRPr/>
            </a:pPr>
            <a:endParaRPr lang="en-GB" dirty="0"/>
          </a:p>
        </p:txBody>
      </p:sp>
      <p:sp>
        <p:nvSpPr>
          <p:cNvPr id="21" name="Line 8">
            <a:extLst>
              <a:ext uri="{FF2B5EF4-FFF2-40B4-BE49-F238E27FC236}">
                <a16:creationId xmlns:a16="http://schemas.microsoft.com/office/drawing/2014/main" id="{EE146AC5-B449-C040-1DA0-3CEDFB09D302}"/>
              </a:ext>
            </a:extLst>
          </p:cNvPr>
          <p:cNvSpPr>
            <a:spLocks noChangeShapeType="1"/>
          </p:cNvSpPr>
          <p:nvPr/>
        </p:nvSpPr>
        <p:spPr bwMode="auto">
          <a:xfrm flipH="1" flipV="1">
            <a:off x="5201682" y="5026025"/>
            <a:ext cx="1149051" cy="37623"/>
          </a:xfrm>
          <a:prstGeom prst="line">
            <a:avLst/>
          </a:prstGeom>
          <a:noFill/>
          <a:ln w="38100">
            <a:solidFill>
              <a:schemeClr val="accent1">
                <a:lumMod val="60000"/>
                <a:lumOff val="40000"/>
              </a:schemeClr>
            </a:solidFill>
            <a:prstDash val="dash"/>
            <a:round/>
            <a:headEnd/>
            <a:tailEnd type="triangle"/>
          </a:ln>
        </p:spPr>
        <p:txBody>
          <a:bodyPr/>
          <a:lstStyle/>
          <a:p>
            <a:pPr>
              <a:defRPr/>
            </a:pPr>
            <a:endParaRPr lang="en-GB" dirty="0"/>
          </a:p>
        </p:txBody>
      </p:sp>
      <p:sp>
        <p:nvSpPr>
          <p:cNvPr id="59404" name="TextBox 1">
            <a:extLst>
              <a:ext uri="{FF2B5EF4-FFF2-40B4-BE49-F238E27FC236}">
                <a16:creationId xmlns:a16="http://schemas.microsoft.com/office/drawing/2014/main" id="{411F52D0-AE9C-DCB8-12E4-0213D1E6E10B}"/>
              </a:ext>
            </a:extLst>
          </p:cNvPr>
          <p:cNvSpPr txBox="1">
            <a:spLocks noChangeArrowheads="1"/>
          </p:cNvSpPr>
          <p:nvPr/>
        </p:nvSpPr>
        <p:spPr bwMode="auto">
          <a:xfrm>
            <a:off x="3010793" y="2071211"/>
            <a:ext cx="241961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a:r>
              <a:rPr lang="en-GB" altLang="en-US" b="1" dirty="0">
                <a:latin typeface="+mj-lt"/>
              </a:rPr>
              <a:t>Original invoice</a:t>
            </a:r>
          </a:p>
        </p:txBody>
      </p:sp>
      <p:sp>
        <p:nvSpPr>
          <p:cNvPr id="23" name="Line 12">
            <a:extLst>
              <a:ext uri="{FF2B5EF4-FFF2-40B4-BE49-F238E27FC236}">
                <a16:creationId xmlns:a16="http://schemas.microsoft.com/office/drawing/2014/main" id="{CADC7D06-E7B3-97A7-A3E6-2786C129B3AD}"/>
              </a:ext>
            </a:extLst>
          </p:cNvPr>
          <p:cNvSpPr>
            <a:spLocks noChangeShapeType="1"/>
          </p:cNvSpPr>
          <p:nvPr/>
        </p:nvSpPr>
        <p:spPr bwMode="auto">
          <a:xfrm flipH="1">
            <a:off x="5104133" y="2995136"/>
            <a:ext cx="832944" cy="1258887"/>
          </a:xfrm>
          <a:prstGeom prst="line">
            <a:avLst/>
          </a:prstGeom>
          <a:noFill/>
          <a:ln w="38100">
            <a:solidFill>
              <a:schemeClr val="accent1">
                <a:lumMod val="75000"/>
              </a:schemeClr>
            </a:solidFill>
            <a:round/>
            <a:headEnd type="triangle" w="med" len="med"/>
            <a:tailEnd/>
          </a:ln>
        </p:spPr>
        <p:txBody>
          <a:bodyPr/>
          <a:lstStyle/>
          <a:p>
            <a:pPr>
              <a:defRPr/>
            </a:pPr>
            <a:endParaRPr lang="en-GB" dirty="0"/>
          </a:p>
        </p:txBody>
      </p:sp>
      <p:sp>
        <p:nvSpPr>
          <p:cNvPr id="59406" name="TextBox 23">
            <a:extLst>
              <a:ext uri="{FF2B5EF4-FFF2-40B4-BE49-F238E27FC236}">
                <a16:creationId xmlns:a16="http://schemas.microsoft.com/office/drawing/2014/main" id="{F3F412FA-B5B6-E60B-0553-537990BE4124}"/>
              </a:ext>
            </a:extLst>
          </p:cNvPr>
          <p:cNvSpPr txBox="1">
            <a:spLocks noChangeArrowheads="1"/>
          </p:cNvSpPr>
          <p:nvPr/>
        </p:nvSpPr>
        <p:spPr bwMode="auto">
          <a:xfrm>
            <a:off x="3581400" y="3513771"/>
            <a:ext cx="1914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a:r>
              <a:rPr lang="en-GB" altLang="en-US" b="1" dirty="0"/>
              <a:t>New  invoice</a:t>
            </a:r>
          </a:p>
        </p:txBody>
      </p:sp>
      <p:sp>
        <p:nvSpPr>
          <p:cNvPr id="59407" name="TextBox 24">
            <a:extLst>
              <a:ext uri="{FF2B5EF4-FFF2-40B4-BE49-F238E27FC236}">
                <a16:creationId xmlns:a16="http://schemas.microsoft.com/office/drawing/2014/main" id="{5308D6D1-7CFD-846E-5A1D-05F343B1CE91}"/>
              </a:ext>
            </a:extLst>
          </p:cNvPr>
          <p:cNvSpPr txBox="1">
            <a:spLocks noChangeArrowheads="1"/>
          </p:cNvSpPr>
          <p:nvPr/>
        </p:nvSpPr>
        <p:spPr bwMode="auto">
          <a:xfrm>
            <a:off x="6249988" y="4878388"/>
            <a:ext cx="1912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a:r>
              <a:rPr lang="en-GB" altLang="en-US" b="1" dirty="0">
                <a:latin typeface="+mj-lt"/>
              </a:rPr>
              <a:t>Full payment</a:t>
            </a:r>
          </a:p>
        </p:txBody>
      </p:sp>
      <p:sp>
        <p:nvSpPr>
          <p:cNvPr id="59408" name="TextBox 25">
            <a:extLst>
              <a:ext uri="{FF2B5EF4-FFF2-40B4-BE49-F238E27FC236}">
                <a16:creationId xmlns:a16="http://schemas.microsoft.com/office/drawing/2014/main" id="{FCBE9FB5-7DCB-D4AA-67C2-7ED95945FC6B}"/>
              </a:ext>
            </a:extLst>
          </p:cNvPr>
          <p:cNvSpPr txBox="1">
            <a:spLocks noChangeArrowheads="1"/>
          </p:cNvSpPr>
          <p:nvPr/>
        </p:nvSpPr>
        <p:spPr bwMode="auto">
          <a:xfrm>
            <a:off x="733188" y="4878388"/>
            <a:ext cx="1676401"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a:r>
              <a:rPr lang="en-GB" altLang="en-US" b="1" dirty="0"/>
              <a:t>Payment less </a:t>
            </a:r>
            <a:r>
              <a:rPr lang="en-GB" altLang="en-US" b="1" dirty="0">
                <a:latin typeface="+mj-lt"/>
              </a:rPr>
              <a:t>discount</a:t>
            </a:r>
          </a:p>
        </p:txBody>
      </p:sp>
      <p:sp>
        <p:nvSpPr>
          <p:cNvPr id="59409" name="Slide Number Placeholder 2">
            <a:extLst>
              <a:ext uri="{FF2B5EF4-FFF2-40B4-BE49-F238E27FC236}">
                <a16:creationId xmlns:a16="http://schemas.microsoft.com/office/drawing/2014/main" id="{01751CCC-9163-39B6-E11C-4F97D0C4704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51B4C62F-84C5-447F-8C69-5DFC8FCD616B}" type="slidenum">
              <a:rPr lang="en-GB" altLang="en-US">
                <a:solidFill>
                  <a:schemeClr val="bg1"/>
                </a:solidFill>
              </a:rPr>
              <a:pPr/>
              <a:t>32</a:t>
            </a:fld>
            <a:endParaRPr lang="en-GB" altLang="en-US" dirty="0">
              <a:solidFill>
                <a:schemeClr val="bg1"/>
              </a:solidFill>
            </a:endParaRPr>
          </a:p>
        </p:txBody>
      </p:sp>
    </p:spTree>
  </p:cSld>
  <p:clrMapOvr>
    <a:masterClrMapping/>
  </p:clrMapOvr>
  <p:transition>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4">
            <a:extLst>
              <a:ext uri="{FF2B5EF4-FFF2-40B4-BE49-F238E27FC236}">
                <a16:creationId xmlns:a16="http://schemas.microsoft.com/office/drawing/2014/main" id="{2ADE6BF2-C052-DA05-1CC4-81444A028E0F}"/>
              </a:ext>
            </a:extLst>
          </p:cNvPr>
          <p:cNvSpPr>
            <a:spLocks noGrp="1" noChangeArrowheads="1"/>
          </p:cNvSpPr>
          <p:nvPr>
            <p:ph type="title"/>
          </p:nvPr>
        </p:nvSpPr>
        <p:spPr>
          <a:xfrm>
            <a:off x="865188" y="927100"/>
            <a:ext cx="6345237" cy="709613"/>
          </a:xfrm>
        </p:spPr>
        <p:txBody>
          <a:bodyPr>
            <a:normAutofit fontScale="90000"/>
          </a:bodyPr>
          <a:lstStyle/>
          <a:p>
            <a:r>
              <a:rPr lang="en-GB" altLang="en-US" dirty="0">
                <a:solidFill>
                  <a:srgbClr val="FFFF00"/>
                </a:solidFill>
                <a:latin typeface="Calibri" panose="020F0502020204030204" pitchFamily="34" charset="0"/>
                <a:cs typeface="Calibri" panose="020F0502020204030204" pitchFamily="34" charset="0"/>
              </a:rPr>
              <a:t> </a:t>
            </a:r>
          </a:p>
        </p:txBody>
      </p:sp>
      <p:sp>
        <p:nvSpPr>
          <p:cNvPr id="38914" name="Rectangle 3">
            <a:extLst>
              <a:ext uri="{FF2B5EF4-FFF2-40B4-BE49-F238E27FC236}">
                <a16:creationId xmlns:a16="http://schemas.microsoft.com/office/drawing/2014/main" id="{B4263FA4-E637-2CA7-7C31-945E7E1AA690}"/>
              </a:ext>
            </a:extLst>
          </p:cNvPr>
          <p:cNvSpPr>
            <a:spLocks noGrp="1" noChangeArrowheads="1"/>
          </p:cNvSpPr>
          <p:nvPr>
            <p:ph idx="1"/>
          </p:nvPr>
        </p:nvSpPr>
        <p:spPr>
          <a:xfrm>
            <a:off x="0" y="709612"/>
            <a:ext cx="9122668" cy="4951636"/>
          </a:xfrm>
          <a:solidFill>
            <a:schemeClr val="tx2">
              <a:lumMod val="75000"/>
            </a:schemeClr>
          </a:solidFill>
        </p:spPr>
        <p:txBody>
          <a:bodyPr rtlCol="0">
            <a:normAutofit/>
          </a:bodyPr>
          <a:lstStyle/>
          <a:p>
            <a:pPr fontAlgn="auto">
              <a:lnSpc>
                <a:spcPct val="90000"/>
              </a:lnSpc>
              <a:spcAft>
                <a:spcPts val="0"/>
              </a:spcAft>
              <a:buFont typeface="Wingdings 3" charset="2"/>
              <a:buChar char=""/>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90000"/>
              </a:lnSpc>
              <a:spcAft>
                <a:spcPts val="0"/>
              </a:spcAft>
              <a:defRPr/>
            </a:pPr>
            <a:r>
              <a:rPr lang="en-GB" altLang="en-US" sz="2800" dirty="0">
                <a:solidFill>
                  <a:schemeClr val="tx2">
                    <a:lumMod val="20000"/>
                    <a:lumOff val="80000"/>
                  </a:schemeClr>
                </a:solidFill>
                <a:latin typeface="+mj-lt"/>
                <a:cs typeface="Calibri" panose="020F0502020204030204" pitchFamily="34" charset="0"/>
              </a:rPr>
              <a:t>The acquisition of assets is a major commitment for a business. Rather than paying for the asset outright, it can often make sense for businesses to acquire them using HP</a:t>
            </a:r>
          </a:p>
          <a:p>
            <a:pPr fontAlgn="auto">
              <a:lnSpc>
                <a:spcPct val="90000"/>
              </a:lnSpc>
              <a:spcAft>
                <a:spcPts val="0"/>
              </a:spcAft>
              <a:defRPr/>
            </a:pPr>
            <a:endParaRPr lang="en-GB" altLang="en-US" sz="2800" dirty="0">
              <a:solidFill>
                <a:schemeClr val="tx2">
                  <a:lumMod val="20000"/>
                  <a:lumOff val="80000"/>
                </a:schemeClr>
              </a:solidFill>
              <a:latin typeface="+mj-lt"/>
              <a:cs typeface="Calibri" panose="020F0502020204030204" pitchFamily="34" charset="0"/>
            </a:endParaRPr>
          </a:p>
          <a:p>
            <a:pPr fontAlgn="auto">
              <a:lnSpc>
                <a:spcPct val="90000"/>
              </a:lnSpc>
              <a:spcAft>
                <a:spcPts val="0"/>
              </a:spcAft>
              <a:defRPr/>
            </a:pPr>
            <a:r>
              <a:rPr lang="en-GB" altLang="en-US" sz="2800" dirty="0">
                <a:solidFill>
                  <a:schemeClr val="tx2">
                    <a:lumMod val="20000"/>
                    <a:lumOff val="80000"/>
                  </a:schemeClr>
                </a:solidFill>
                <a:latin typeface="+mj-lt"/>
                <a:cs typeface="Calibri" panose="020F0502020204030204" pitchFamily="34" charset="0"/>
              </a:rPr>
              <a:t>Typically, a hire purchase agreement allows the purchaser sole use of an asset for a period of time, after which they have the right to buy them, often for a small or nominal amount.</a:t>
            </a:r>
          </a:p>
          <a:p>
            <a:pPr fontAlgn="auto">
              <a:lnSpc>
                <a:spcPct val="90000"/>
              </a:lnSpc>
              <a:spcAft>
                <a:spcPts val="0"/>
              </a:spcAft>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90000"/>
              </a:lnSpc>
              <a:spcAft>
                <a:spcPts val="0"/>
              </a:spcAft>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a:p>
            <a:pPr>
              <a:lnSpc>
                <a:spcPct val="90000"/>
              </a:lnSpc>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90000"/>
              </a:lnSpc>
              <a:spcAft>
                <a:spcPts val="0"/>
              </a:spcAft>
              <a:buFontTx/>
              <a:buNone/>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2469" name="Slide Number Placeholder 1">
            <a:extLst>
              <a:ext uri="{FF2B5EF4-FFF2-40B4-BE49-F238E27FC236}">
                <a16:creationId xmlns:a16="http://schemas.microsoft.com/office/drawing/2014/main" id="{95E10E4F-939A-7D0B-AA3A-1C8E94F550A2}"/>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A16DBF1-B05B-49E3-A875-06DA7AA5DD28}" type="slidenum">
              <a:rPr lang="en-GB" altLang="en-US">
                <a:solidFill>
                  <a:schemeClr val="bg1"/>
                </a:solidFill>
              </a:rPr>
              <a:pPr/>
              <a:t>33</a:t>
            </a:fld>
            <a:endParaRPr lang="en-GB" altLang="en-US" dirty="0">
              <a:solidFill>
                <a:schemeClr val="bg1"/>
              </a:solidFill>
            </a:endParaRPr>
          </a:p>
        </p:txBody>
      </p:sp>
      <p:sp>
        <p:nvSpPr>
          <p:cNvPr id="62468" name="Rectangle 2">
            <a:extLst>
              <a:ext uri="{FF2B5EF4-FFF2-40B4-BE49-F238E27FC236}">
                <a16:creationId xmlns:a16="http://schemas.microsoft.com/office/drawing/2014/main" id="{8851D50E-E243-16E6-9129-11F86767D7E6}"/>
              </a:ext>
            </a:extLst>
          </p:cNvPr>
          <p:cNvSpPr txBox="1">
            <a:spLocks noChangeArrowheads="1"/>
          </p:cNvSpPr>
          <p:nvPr/>
        </p:nvSpPr>
        <p:spPr bwMode="gray">
          <a:xfrm>
            <a:off x="21332" y="0"/>
            <a:ext cx="9144000" cy="709612"/>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200" dirty="0">
                <a:solidFill>
                  <a:schemeClr val="tx2">
                    <a:lumMod val="75000"/>
                  </a:schemeClr>
                </a:solidFill>
                <a:latin typeface="+mj-lt"/>
                <a:cs typeface="Calibri" panose="020F0502020204030204" pitchFamily="34" charset="0"/>
              </a:rPr>
              <a:t>Hire purchase (HP)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5F103-A76C-A44D-A6DC-2AFF01314C0E}"/>
            </a:ext>
          </a:extLst>
        </p:cNvPr>
        <p:cNvGrpSpPr/>
        <p:nvPr/>
      </p:nvGrpSpPr>
      <p:grpSpPr>
        <a:xfrm>
          <a:off x="0" y="0"/>
          <a:ext cx="0" cy="0"/>
          <a:chOff x="0" y="0"/>
          <a:chExt cx="0" cy="0"/>
        </a:xfrm>
      </p:grpSpPr>
      <p:sp>
        <p:nvSpPr>
          <p:cNvPr id="70658" name="Rectangle 4">
            <a:extLst>
              <a:ext uri="{FF2B5EF4-FFF2-40B4-BE49-F238E27FC236}">
                <a16:creationId xmlns:a16="http://schemas.microsoft.com/office/drawing/2014/main" id="{16DB199A-A122-70C6-D1C7-2DE7EFDE154C}"/>
              </a:ext>
            </a:extLst>
          </p:cNvPr>
          <p:cNvSpPr>
            <a:spLocks noGrp="1" noChangeArrowheads="1"/>
          </p:cNvSpPr>
          <p:nvPr>
            <p:ph type="title"/>
          </p:nvPr>
        </p:nvSpPr>
        <p:spPr>
          <a:xfrm>
            <a:off x="865188" y="927100"/>
            <a:ext cx="6345237" cy="709613"/>
          </a:xfrm>
        </p:spPr>
        <p:txBody>
          <a:bodyPr>
            <a:normAutofit fontScale="90000"/>
          </a:bodyPr>
          <a:lstStyle/>
          <a:p>
            <a:br>
              <a:rPr lang="en-GB" altLang="en-US" dirty="0">
                <a:solidFill>
                  <a:srgbClr val="FFFF00"/>
                </a:solidFill>
                <a:latin typeface="Calibri" panose="020F0502020204030204" pitchFamily="34" charset="0"/>
                <a:cs typeface="Calibri" panose="020F0502020204030204" pitchFamily="34" charset="0"/>
              </a:rPr>
            </a:br>
            <a:endParaRPr lang="en-GB" altLang="en-US" dirty="0">
              <a:solidFill>
                <a:srgbClr val="FFFF00"/>
              </a:solidFill>
              <a:latin typeface="Calibri" panose="020F0502020204030204" pitchFamily="34" charset="0"/>
              <a:cs typeface="Calibri" panose="020F0502020204030204" pitchFamily="34" charset="0"/>
            </a:endParaRPr>
          </a:p>
        </p:txBody>
      </p:sp>
      <p:sp>
        <p:nvSpPr>
          <p:cNvPr id="70659" name="Rectangle 3">
            <a:extLst>
              <a:ext uri="{FF2B5EF4-FFF2-40B4-BE49-F238E27FC236}">
                <a16:creationId xmlns:a16="http://schemas.microsoft.com/office/drawing/2014/main" id="{F9DF14E6-18F3-D538-0841-BA82186C6062}"/>
              </a:ext>
            </a:extLst>
          </p:cNvPr>
          <p:cNvSpPr>
            <a:spLocks noGrp="1" noChangeArrowheads="1"/>
          </p:cNvSpPr>
          <p:nvPr>
            <p:ph idx="1"/>
          </p:nvPr>
        </p:nvSpPr>
        <p:spPr>
          <a:xfrm>
            <a:off x="0" y="690888"/>
            <a:ext cx="9144000" cy="5114375"/>
          </a:xfrm>
          <a:solidFill>
            <a:schemeClr val="tx2">
              <a:lumMod val="75000"/>
            </a:schemeClr>
          </a:solidFill>
        </p:spPr>
        <p:txBody>
          <a:bodyPr/>
          <a:lstStyle/>
          <a:p>
            <a:endParaRPr lang="en-GB" altLang="en-US" sz="2800" dirty="0">
              <a:latin typeface="Calibri" panose="020F0502020204030204" pitchFamily="34" charset="0"/>
              <a:cs typeface="Calibri" panose="020F0502020204030204" pitchFamily="34" charset="0"/>
            </a:endParaRPr>
          </a:p>
          <a:p>
            <a:endParaRPr lang="en-GB" altLang="en-US" sz="2800" dirty="0">
              <a:latin typeface="Calibri" panose="020F0502020204030204" pitchFamily="34" charset="0"/>
              <a:cs typeface="Calibri" panose="020F0502020204030204" pitchFamily="34" charset="0"/>
            </a:endParaRPr>
          </a:p>
          <a:p>
            <a:r>
              <a:rPr lang="en-GB" altLang="en-US" sz="2800" dirty="0">
                <a:latin typeface="Calibri" panose="020F0502020204030204" pitchFamily="34" charset="0"/>
                <a:cs typeface="Calibri" panose="020F0502020204030204" pitchFamily="34" charset="0"/>
              </a:rPr>
              <a:t>involves bundling together illiquid financial or physical assets of the same type so as to provide financial backing for an issue of bonds. ‘Illiquid’ in this sense means not readily able to be sold. This financing method was first used by US banks, which bundled together residential mortgage loans to provide asset backing for bonds issued to investors.</a:t>
            </a:r>
          </a:p>
        </p:txBody>
      </p:sp>
      <p:sp>
        <p:nvSpPr>
          <p:cNvPr id="70661" name="Slide Number Placeholder 1">
            <a:extLst>
              <a:ext uri="{FF2B5EF4-FFF2-40B4-BE49-F238E27FC236}">
                <a16:creationId xmlns:a16="http://schemas.microsoft.com/office/drawing/2014/main" id="{FE4313DA-741E-0352-0DC7-63BEF563830F}"/>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00FF9D1A-F2E1-470D-A185-48AB43E10A3B}" type="slidenum">
              <a:rPr lang="en-GB" altLang="en-US">
                <a:solidFill>
                  <a:schemeClr val="bg1"/>
                </a:solidFill>
              </a:rPr>
              <a:pPr/>
              <a:t>34</a:t>
            </a:fld>
            <a:endParaRPr lang="en-GB" altLang="en-US" dirty="0">
              <a:solidFill>
                <a:schemeClr val="bg1"/>
              </a:solidFill>
            </a:endParaRPr>
          </a:p>
        </p:txBody>
      </p:sp>
      <p:sp>
        <p:nvSpPr>
          <p:cNvPr id="70660" name="Rectangle 4">
            <a:extLst>
              <a:ext uri="{FF2B5EF4-FFF2-40B4-BE49-F238E27FC236}">
                <a16:creationId xmlns:a16="http://schemas.microsoft.com/office/drawing/2014/main" id="{ECBEB55C-F938-97E4-2150-241F8CB391B5}"/>
              </a:ext>
            </a:extLst>
          </p:cNvPr>
          <p:cNvSpPr txBox="1">
            <a:spLocks noChangeArrowheads="1"/>
          </p:cNvSpPr>
          <p:nvPr/>
        </p:nvSpPr>
        <p:spPr bwMode="auto">
          <a:xfrm>
            <a:off x="0" y="351391"/>
            <a:ext cx="9144000" cy="845361"/>
          </a:xfrm>
          <a:prstGeom prst="rect">
            <a:avLst/>
          </a:prstGeom>
          <a:solidFill>
            <a:schemeClr val="tx2">
              <a:lumMod val="20000"/>
              <a:lumOff val="80000"/>
            </a:schemeClr>
          </a:solid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Securitisation </a:t>
            </a:r>
          </a:p>
        </p:txBody>
      </p:sp>
    </p:spTree>
    <p:extLst>
      <p:ext uri="{BB962C8B-B14F-4D97-AF65-F5344CB8AC3E}">
        <p14:creationId xmlns:p14="http://schemas.microsoft.com/office/powerpoint/2010/main" val="2405460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4">
            <a:extLst>
              <a:ext uri="{FF2B5EF4-FFF2-40B4-BE49-F238E27FC236}">
                <a16:creationId xmlns:a16="http://schemas.microsoft.com/office/drawing/2014/main" id="{BE434F30-47A9-19D6-165E-91CCDA2F791A}"/>
              </a:ext>
            </a:extLst>
          </p:cNvPr>
          <p:cNvSpPr>
            <a:spLocks noGrp="1" noChangeArrowheads="1"/>
          </p:cNvSpPr>
          <p:nvPr>
            <p:ph type="title"/>
          </p:nvPr>
        </p:nvSpPr>
        <p:spPr>
          <a:xfrm>
            <a:off x="643731" y="264304"/>
            <a:ext cx="6345237" cy="709613"/>
          </a:xfrm>
        </p:spPr>
        <p:txBody>
          <a:bodyPr>
            <a:normAutofit fontScale="90000"/>
          </a:bodyPr>
          <a:lstStyle/>
          <a:p>
            <a:r>
              <a:rPr lang="en-GB" altLang="en-US" dirty="0">
                <a:solidFill>
                  <a:srgbClr val="FFFF00"/>
                </a:solidFill>
                <a:latin typeface="Calibri" panose="020F0502020204030204" pitchFamily="34" charset="0"/>
                <a:cs typeface="Calibri" panose="020F0502020204030204" pitchFamily="34" charset="0"/>
              </a:rPr>
              <a:t> </a:t>
            </a:r>
            <a:br>
              <a:rPr lang="en-GB" altLang="en-US" dirty="0">
                <a:solidFill>
                  <a:srgbClr val="FFFF00"/>
                </a:solidFill>
                <a:latin typeface="Calibri" panose="020F0502020204030204" pitchFamily="34" charset="0"/>
                <a:cs typeface="Calibri" panose="020F0502020204030204" pitchFamily="34" charset="0"/>
              </a:rPr>
            </a:br>
            <a:endParaRPr lang="en-GB" altLang="en-US" dirty="0">
              <a:solidFill>
                <a:srgbClr val="FFFF00"/>
              </a:solidFill>
              <a:latin typeface="Calibri" panose="020F0502020204030204" pitchFamily="34" charset="0"/>
              <a:cs typeface="Calibri" panose="020F0502020204030204" pitchFamily="34" charset="0"/>
            </a:endParaRPr>
          </a:p>
        </p:txBody>
      </p:sp>
      <p:sp>
        <p:nvSpPr>
          <p:cNvPr id="65539" name="Rectangle 3">
            <a:extLst>
              <a:ext uri="{FF2B5EF4-FFF2-40B4-BE49-F238E27FC236}">
                <a16:creationId xmlns:a16="http://schemas.microsoft.com/office/drawing/2014/main" id="{EB93ECE6-8633-6837-F5FF-CF21A2E2F5FB}"/>
              </a:ext>
            </a:extLst>
          </p:cNvPr>
          <p:cNvSpPr>
            <a:spLocks noGrp="1" noChangeArrowheads="1"/>
          </p:cNvSpPr>
          <p:nvPr>
            <p:ph idx="1"/>
          </p:nvPr>
        </p:nvSpPr>
        <p:spPr>
          <a:xfrm>
            <a:off x="0" y="973917"/>
            <a:ext cx="9144000" cy="4512483"/>
          </a:xfrm>
          <a:solidFill>
            <a:schemeClr val="tx2">
              <a:lumMod val="75000"/>
            </a:schemeClr>
          </a:solidFill>
        </p:spPr>
        <p:txBody>
          <a:bodyPr/>
          <a:lstStyle/>
          <a:p>
            <a:pPr marL="0" indent="0">
              <a:buNone/>
            </a:pPr>
            <a:endParaRPr lang="en-GB" altLang="en-US" sz="2800" dirty="0">
              <a:latin typeface="Calibri" panose="020F0502020204030204" pitchFamily="34" charset="0"/>
              <a:cs typeface="Calibri" panose="020F0502020204030204" pitchFamily="34" charset="0"/>
            </a:endParaRPr>
          </a:p>
          <a:p>
            <a:r>
              <a:rPr lang="en-GB" altLang="en-US" sz="2800" dirty="0">
                <a:solidFill>
                  <a:schemeClr val="tx2">
                    <a:lumMod val="20000"/>
                    <a:lumOff val="80000"/>
                  </a:schemeClr>
                </a:solidFill>
              </a:rPr>
              <a:t>This is where the company has use and control over the asset in exchange for regular payment, and at first sight leasing appears to be the same as HP. This is not the case, as the company never owns the asset</a:t>
            </a:r>
          </a:p>
          <a:p>
            <a:pPr marL="0" indent="0">
              <a:buNone/>
            </a:pPr>
            <a:endParaRPr lang="en-GB" altLang="en-US" sz="2800" dirty="0">
              <a:solidFill>
                <a:schemeClr val="tx2">
                  <a:lumMod val="20000"/>
                  <a:lumOff val="80000"/>
                </a:schemeClr>
              </a:solidFill>
            </a:endParaRPr>
          </a:p>
          <a:p>
            <a:r>
              <a:rPr lang="en-GB" altLang="en-US" sz="2800" dirty="0">
                <a:solidFill>
                  <a:schemeClr val="tx2">
                    <a:lumMod val="20000"/>
                    <a:lumOff val="80000"/>
                  </a:schemeClr>
                </a:solidFill>
                <a:latin typeface="+mj-lt"/>
                <a:cs typeface="Calibri" panose="020F0502020204030204" pitchFamily="34" charset="0"/>
              </a:rPr>
              <a:t>Why would a business consider leasing assets?</a:t>
            </a:r>
          </a:p>
          <a:p>
            <a:endParaRPr lang="en-GB" altLang="en-US" sz="2800" dirty="0">
              <a:solidFill>
                <a:schemeClr val="tx2">
                  <a:lumMod val="20000"/>
                  <a:lumOff val="80000"/>
                </a:schemeClr>
              </a:solidFill>
            </a:endParaRPr>
          </a:p>
        </p:txBody>
      </p:sp>
      <p:sp>
        <p:nvSpPr>
          <p:cNvPr id="65542" name="Slide Number Placeholder 1">
            <a:extLst>
              <a:ext uri="{FF2B5EF4-FFF2-40B4-BE49-F238E27FC236}">
                <a16:creationId xmlns:a16="http://schemas.microsoft.com/office/drawing/2014/main" id="{3A432DEE-E83B-910A-A2D5-A9C4506E66F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5FF4DB8-B728-4D65-AC8E-A24DEBCE9AD9}" type="slidenum">
              <a:rPr lang="en-GB" altLang="en-US">
                <a:solidFill>
                  <a:schemeClr val="bg1"/>
                </a:solidFill>
              </a:rPr>
              <a:pPr/>
              <a:t>35</a:t>
            </a:fld>
            <a:endParaRPr lang="en-GB" altLang="en-US" dirty="0">
              <a:solidFill>
                <a:schemeClr val="bg1"/>
              </a:solidFill>
            </a:endParaRPr>
          </a:p>
        </p:txBody>
      </p:sp>
      <p:sp>
        <p:nvSpPr>
          <p:cNvPr id="65541" name="Rectangle 2">
            <a:extLst>
              <a:ext uri="{FF2B5EF4-FFF2-40B4-BE49-F238E27FC236}">
                <a16:creationId xmlns:a16="http://schemas.microsoft.com/office/drawing/2014/main" id="{A48ABC0B-CC67-C713-3DAC-EB53A32D0C00}"/>
              </a:ext>
            </a:extLst>
          </p:cNvPr>
          <p:cNvSpPr txBox="1">
            <a:spLocks noChangeArrowheads="1"/>
          </p:cNvSpPr>
          <p:nvPr/>
        </p:nvSpPr>
        <p:spPr bwMode="gray">
          <a:xfrm>
            <a:off x="0" y="0"/>
            <a:ext cx="9144000" cy="973917"/>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Leasing - 1</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a:extLst>
              <a:ext uri="{FF2B5EF4-FFF2-40B4-BE49-F238E27FC236}">
                <a16:creationId xmlns:a16="http://schemas.microsoft.com/office/drawing/2014/main" id="{6263F5F2-93DA-F1EF-E309-EE8FE41E4C95}"/>
              </a:ext>
            </a:extLst>
          </p:cNvPr>
          <p:cNvSpPr>
            <a:spLocks noGrp="1" noChangeArrowheads="1"/>
          </p:cNvSpPr>
          <p:nvPr>
            <p:ph type="title"/>
          </p:nvPr>
        </p:nvSpPr>
        <p:spPr>
          <a:xfrm>
            <a:off x="865188" y="927100"/>
            <a:ext cx="6345237" cy="709613"/>
          </a:xfrm>
        </p:spPr>
        <p:txBody>
          <a:bodyPr>
            <a:normAutofit fontScale="90000"/>
          </a:bodyPr>
          <a:lstStyle/>
          <a:p>
            <a:r>
              <a:rPr lang="en-GB" altLang="en-US" dirty="0">
                <a:solidFill>
                  <a:srgbClr val="FFFF00"/>
                </a:solidFill>
                <a:latin typeface="Calibri" panose="020F0502020204030204" pitchFamily="34" charset="0"/>
                <a:cs typeface="Calibri" panose="020F0502020204030204" pitchFamily="34" charset="0"/>
              </a:rPr>
              <a:t> </a:t>
            </a:r>
            <a:br>
              <a:rPr lang="en-GB" altLang="en-US" dirty="0">
                <a:solidFill>
                  <a:srgbClr val="FFFF00"/>
                </a:solidFill>
                <a:latin typeface="Calibri" panose="020F0502020204030204" pitchFamily="34" charset="0"/>
                <a:cs typeface="Calibri" panose="020F0502020204030204" pitchFamily="34" charset="0"/>
              </a:rPr>
            </a:br>
            <a:endParaRPr lang="en-GB" altLang="en-US" dirty="0">
              <a:solidFill>
                <a:srgbClr val="FFFF00"/>
              </a:solidFill>
              <a:latin typeface="Calibri" panose="020F0502020204030204" pitchFamily="34" charset="0"/>
              <a:cs typeface="Calibri" panose="020F0502020204030204" pitchFamily="34" charset="0"/>
            </a:endParaRPr>
          </a:p>
        </p:txBody>
      </p:sp>
      <p:sp>
        <p:nvSpPr>
          <p:cNvPr id="66563" name="Rectangle 3">
            <a:extLst>
              <a:ext uri="{FF2B5EF4-FFF2-40B4-BE49-F238E27FC236}">
                <a16:creationId xmlns:a16="http://schemas.microsoft.com/office/drawing/2014/main" id="{57C5118A-F5D6-C368-D581-06FD54D03473}"/>
              </a:ext>
            </a:extLst>
          </p:cNvPr>
          <p:cNvSpPr>
            <a:spLocks noGrp="1" noChangeArrowheads="1"/>
          </p:cNvSpPr>
          <p:nvPr>
            <p:ph idx="1"/>
          </p:nvPr>
        </p:nvSpPr>
        <p:spPr>
          <a:xfrm>
            <a:off x="0" y="927100"/>
            <a:ext cx="9143999" cy="4878164"/>
          </a:xfrm>
          <a:solidFill>
            <a:schemeClr val="tx2">
              <a:lumMod val="75000"/>
            </a:schemeClr>
          </a:solidFill>
        </p:spPr>
        <p:txBody>
          <a:bodyPr/>
          <a:lstStyle/>
          <a:p>
            <a:endParaRPr lang="en-GB" altLang="en-US" sz="2800" dirty="0">
              <a:latin typeface="Calibri" panose="020F0502020204030204" pitchFamily="34" charset="0"/>
              <a:cs typeface="Calibri" panose="020F0502020204030204" pitchFamily="34" charset="0"/>
            </a:endParaRPr>
          </a:p>
          <a:p>
            <a:pPr>
              <a:buFontTx/>
              <a:buNone/>
            </a:pPr>
            <a:r>
              <a:rPr lang="en-GB" altLang="en-US" sz="4000" dirty="0">
                <a:solidFill>
                  <a:schemeClr val="tx2">
                    <a:lumMod val="20000"/>
                    <a:lumOff val="80000"/>
                  </a:schemeClr>
                </a:solidFill>
                <a:latin typeface="+mj-lt"/>
                <a:cs typeface="Calibri" panose="020F0502020204030204" pitchFamily="34" charset="0"/>
              </a:rPr>
              <a:t>Three main types of leasing…</a:t>
            </a:r>
          </a:p>
          <a:p>
            <a:pPr>
              <a:buFontTx/>
              <a:buNone/>
            </a:pPr>
            <a:endParaRPr lang="en-GB" altLang="en-US" sz="4000" dirty="0">
              <a:solidFill>
                <a:schemeClr val="tx2">
                  <a:lumMod val="20000"/>
                  <a:lumOff val="80000"/>
                </a:schemeClr>
              </a:solidFill>
              <a:latin typeface="+mj-lt"/>
              <a:cs typeface="Calibri" panose="020F0502020204030204" pitchFamily="34" charset="0"/>
            </a:endParaRPr>
          </a:p>
          <a:p>
            <a:r>
              <a:rPr lang="en-GB" altLang="en-US" sz="3600" dirty="0">
                <a:solidFill>
                  <a:schemeClr val="tx2">
                    <a:lumMod val="20000"/>
                    <a:lumOff val="80000"/>
                  </a:schemeClr>
                </a:solidFill>
                <a:latin typeface="+mj-lt"/>
                <a:cs typeface="Calibri" panose="020F0502020204030204" pitchFamily="34" charset="0"/>
              </a:rPr>
              <a:t>Finance leasing</a:t>
            </a:r>
          </a:p>
          <a:p>
            <a:r>
              <a:rPr lang="en-GB" altLang="en-US" sz="3600" dirty="0">
                <a:solidFill>
                  <a:schemeClr val="tx2">
                    <a:lumMod val="20000"/>
                    <a:lumOff val="80000"/>
                  </a:schemeClr>
                </a:solidFill>
                <a:latin typeface="+mj-lt"/>
                <a:cs typeface="Calibri" panose="020F0502020204030204" pitchFamily="34" charset="0"/>
              </a:rPr>
              <a:t>Operating leasing</a:t>
            </a:r>
          </a:p>
          <a:p>
            <a:r>
              <a:rPr lang="en-GB" altLang="en-US" sz="3600" dirty="0">
                <a:solidFill>
                  <a:schemeClr val="tx2">
                    <a:lumMod val="20000"/>
                    <a:lumOff val="80000"/>
                  </a:schemeClr>
                </a:solidFill>
                <a:latin typeface="+mj-lt"/>
                <a:cs typeface="Calibri" panose="020F0502020204030204" pitchFamily="34" charset="0"/>
              </a:rPr>
              <a:t>Contract Hire</a:t>
            </a:r>
          </a:p>
          <a:p>
            <a:endParaRPr lang="en-GB" altLang="en-US" sz="2800" dirty="0">
              <a:latin typeface="Calibri" panose="020F0502020204030204" pitchFamily="34" charset="0"/>
              <a:cs typeface="Calibri" panose="020F0502020204030204" pitchFamily="34" charset="0"/>
            </a:endParaRPr>
          </a:p>
        </p:txBody>
      </p:sp>
      <p:sp>
        <p:nvSpPr>
          <p:cNvPr id="66565" name="Slide Number Placeholder 1">
            <a:extLst>
              <a:ext uri="{FF2B5EF4-FFF2-40B4-BE49-F238E27FC236}">
                <a16:creationId xmlns:a16="http://schemas.microsoft.com/office/drawing/2014/main" id="{CC0ED287-908A-6AD3-5756-2E39972F0C75}"/>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1EDBDC8-99A6-4B46-B1F7-65BE6D8986D5}" type="slidenum">
              <a:rPr lang="en-GB" altLang="en-US">
                <a:solidFill>
                  <a:schemeClr val="bg1"/>
                </a:solidFill>
              </a:rPr>
              <a:pPr/>
              <a:t>36</a:t>
            </a:fld>
            <a:endParaRPr lang="en-GB" altLang="en-US" dirty="0">
              <a:solidFill>
                <a:schemeClr val="bg1"/>
              </a:solidFill>
            </a:endParaRPr>
          </a:p>
        </p:txBody>
      </p:sp>
      <p:sp>
        <p:nvSpPr>
          <p:cNvPr id="66564" name="Rectangle 2">
            <a:extLst>
              <a:ext uri="{FF2B5EF4-FFF2-40B4-BE49-F238E27FC236}">
                <a16:creationId xmlns:a16="http://schemas.microsoft.com/office/drawing/2014/main" id="{04AF51BE-8FFD-DA28-0E80-519EB917AA83}"/>
              </a:ext>
            </a:extLst>
          </p:cNvPr>
          <p:cNvSpPr txBox="1">
            <a:spLocks noChangeArrowheads="1"/>
          </p:cNvSpPr>
          <p:nvPr/>
        </p:nvSpPr>
        <p:spPr bwMode="gray">
          <a:xfrm>
            <a:off x="0" y="0"/>
            <a:ext cx="9143999" cy="927100"/>
          </a:xfrm>
          <a:prstGeom prst="rect">
            <a:avLst/>
          </a:prstGeom>
          <a:solidFill>
            <a:schemeClr val="tx2">
              <a:lumMod val="20000"/>
              <a:lumOff val="8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200" dirty="0">
                <a:solidFill>
                  <a:schemeClr val="tx2">
                    <a:lumMod val="75000"/>
                  </a:schemeClr>
                </a:solidFill>
                <a:cs typeface="Calibri" panose="020F0502020204030204" pitchFamily="34" charset="0"/>
              </a:rPr>
              <a:t>Leasing - 2</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gif">
            <a:extLst>
              <a:ext uri="{FF2B5EF4-FFF2-40B4-BE49-F238E27FC236}">
                <a16:creationId xmlns:a16="http://schemas.microsoft.com/office/drawing/2014/main" id="{9ED16887-331A-D548-F86D-F49415FEEEAA}"/>
              </a:ext>
            </a:extLst>
          </p:cNvPr>
          <p:cNvPicPr>
            <a:picLocks noChangeAspect="1"/>
          </p:cNvPicPr>
          <p:nvPr/>
        </p:nvPicPr>
        <p:blipFill>
          <a:blip r:embed="rId2" cstate="print"/>
          <a:stretch>
            <a:fillRect/>
          </a:stretch>
        </p:blipFill>
        <p:spPr>
          <a:xfrm>
            <a:off x="5005387" y="367635"/>
            <a:ext cx="3743325" cy="571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7587" name="TextBox 4">
            <a:extLst>
              <a:ext uri="{FF2B5EF4-FFF2-40B4-BE49-F238E27FC236}">
                <a16:creationId xmlns:a16="http://schemas.microsoft.com/office/drawing/2014/main" id="{64D97C77-5868-B1EC-937A-8F9B1629E108}"/>
              </a:ext>
            </a:extLst>
          </p:cNvPr>
          <p:cNvSpPr txBox="1">
            <a:spLocks noChangeArrowheads="1"/>
          </p:cNvSpPr>
          <p:nvPr/>
        </p:nvSpPr>
        <p:spPr bwMode="auto">
          <a:xfrm>
            <a:off x="539552" y="1575619"/>
            <a:ext cx="820916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200" dirty="0">
                <a:latin typeface="Calibri" panose="020F0502020204030204" pitchFamily="34" charset="0"/>
                <a:cs typeface="Calibri" panose="020F0502020204030204" pitchFamily="34" charset="0"/>
              </a:rPr>
              <a:t>Many airline businesses use hire purchase and finance leasing as a means of acquiring new aircraft. The financial statements for British Airways plc for 2010/11 show that nearly 40% of the asset values of the aircraft fleet has been acquired through these methods</a:t>
            </a:r>
          </a:p>
        </p:txBody>
      </p:sp>
      <p:sp>
        <p:nvSpPr>
          <p:cNvPr id="67588" name="TextBox 5">
            <a:extLst>
              <a:ext uri="{FF2B5EF4-FFF2-40B4-BE49-F238E27FC236}">
                <a16:creationId xmlns:a16="http://schemas.microsoft.com/office/drawing/2014/main" id="{E1B94A7D-A6E6-EF64-06E7-8D48998C7F1E}"/>
              </a:ext>
            </a:extLst>
          </p:cNvPr>
          <p:cNvSpPr txBox="1">
            <a:spLocks noChangeArrowheads="1"/>
          </p:cNvSpPr>
          <p:nvPr/>
        </p:nvSpPr>
        <p:spPr bwMode="auto">
          <a:xfrm>
            <a:off x="1475656" y="524126"/>
            <a:ext cx="3357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800" b="1" dirty="0">
                <a:solidFill>
                  <a:schemeClr val="bg1"/>
                </a:solidFill>
                <a:latin typeface="Calibri" panose="020F0502020204030204" pitchFamily="34" charset="0"/>
                <a:cs typeface="Calibri" panose="020F0502020204030204" pitchFamily="34" charset="0"/>
              </a:rPr>
              <a:t>Example</a:t>
            </a:r>
            <a:r>
              <a:rPr lang="en-GB" altLang="en-US" sz="2800" b="1" dirty="0">
                <a:solidFill>
                  <a:srgbClr val="FFFF00"/>
                </a:solidFill>
                <a:latin typeface="Calibri" panose="020F0502020204030204" pitchFamily="34" charset="0"/>
                <a:cs typeface="Calibri" panose="020F0502020204030204" pitchFamily="34" charset="0"/>
              </a:rPr>
              <a:t> </a:t>
            </a:r>
          </a:p>
        </p:txBody>
      </p:sp>
      <p:pic>
        <p:nvPicPr>
          <p:cNvPr id="67589" name="Picture 2">
            <a:extLst>
              <a:ext uri="{FF2B5EF4-FFF2-40B4-BE49-F238E27FC236}">
                <a16:creationId xmlns:a16="http://schemas.microsoft.com/office/drawing/2014/main" id="{95C7802E-D123-8E34-392C-0E7C2DB3C7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78" r="26591" b="38805"/>
          <a:stretch>
            <a:fillRect/>
          </a:stretch>
        </p:blipFill>
        <p:spPr bwMode="auto">
          <a:xfrm>
            <a:off x="571704" y="3011959"/>
            <a:ext cx="69850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BA92FFC3-5520-404A-CE2E-CAAB79C31234}"/>
              </a:ext>
            </a:extLst>
          </p:cNvPr>
          <p:cNvSpPr/>
          <p:nvPr/>
        </p:nvSpPr>
        <p:spPr>
          <a:xfrm>
            <a:off x="468313" y="5229225"/>
            <a:ext cx="6408737" cy="5032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2" name="Title 1">
            <a:extLst>
              <a:ext uri="{FF2B5EF4-FFF2-40B4-BE49-F238E27FC236}">
                <a16:creationId xmlns:a16="http://schemas.microsoft.com/office/drawing/2014/main" id="{1E55BE0C-0DCC-21E8-7350-D965A41F159F}"/>
              </a:ext>
            </a:extLst>
          </p:cNvPr>
          <p:cNvSpPr>
            <a:spLocks noGrp="1"/>
          </p:cNvSpPr>
          <p:nvPr>
            <p:ph type="title"/>
          </p:nvPr>
        </p:nvSpPr>
        <p:spPr>
          <a:xfrm>
            <a:off x="457200" y="274638"/>
            <a:ext cx="4042793" cy="1143000"/>
          </a:xfrm>
          <a:solidFill>
            <a:schemeClr val="tx2">
              <a:lumMod val="75000"/>
            </a:schemeClr>
          </a:solidFill>
        </p:spPr>
        <p:txBody>
          <a:bodyPr>
            <a:normAutofit fontScale="90000"/>
          </a:bodyPr>
          <a:lstStyle/>
          <a:p>
            <a:r>
              <a:rPr lang="en-GB" dirty="0">
                <a:solidFill>
                  <a:schemeClr val="tx2">
                    <a:lumMod val="40000"/>
                    <a:lumOff val="60000"/>
                  </a:schemeClr>
                </a:solidFill>
              </a:rPr>
              <a:t>Leasing example</a:t>
            </a:r>
          </a:p>
        </p:txBody>
      </p:sp>
      <p:sp>
        <p:nvSpPr>
          <p:cNvPr id="67591" name="Slide Number Placeholder 1">
            <a:extLst>
              <a:ext uri="{FF2B5EF4-FFF2-40B4-BE49-F238E27FC236}">
                <a16:creationId xmlns:a16="http://schemas.microsoft.com/office/drawing/2014/main" id="{6A17DF62-C7DA-FD6C-D54C-F239B6246063}"/>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2ADEC55-1796-4533-ACB8-D1E5026415E3}" type="slidenum">
              <a:rPr lang="en-GB" altLang="en-US">
                <a:solidFill>
                  <a:schemeClr val="bg1"/>
                </a:solidFill>
              </a:rPr>
              <a:pPr/>
              <a:t>37</a:t>
            </a:fld>
            <a:endParaRPr lang="en-GB" altLang="en-US" dirty="0">
              <a:solidFill>
                <a:schemeClr val="bg1"/>
              </a:solidFill>
            </a:endParaRPr>
          </a:p>
        </p:txBody>
      </p:sp>
    </p:spTree>
  </p:cSld>
  <p:clrMapOvr>
    <a:masterClrMapping/>
  </p:clrMapOvr>
  <p:transition>
    <p:dissolv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a:extLst>
              <a:ext uri="{FF2B5EF4-FFF2-40B4-BE49-F238E27FC236}">
                <a16:creationId xmlns:a16="http://schemas.microsoft.com/office/drawing/2014/main" id="{EAFB099B-05D7-771A-B433-A0E3D044744F}"/>
              </a:ext>
            </a:extLst>
          </p:cNvPr>
          <p:cNvSpPr>
            <a:spLocks noGrp="1" noChangeArrowheads="1"/>
          </p:cNvSpPr>
          <p:nvPr>
            <p:ph type="title"/>
          </p:nvPr>
        </p:nvSpPr>
        <p:spPr>
          <a:xfrm>
            <a:off x="865188" y="927100"/>
            <a:ext cx="6345237" cy="709613"/>
          </a:xfrm>
        </p:spPr>
        <p:txBody>
          <a:bodyPr>
            <a:normAutofit fontScale="90000"/>
          </a:bodyPr>
          <a:lstStyle/>
          <a:p>
            <a:br>
              <a:rPr lang="en-GB" altLang="en-US" dirty="0">
                <a:solidFill>
                  <a:srgbClr val="FFFF00"/>
                </a:solidFill>
                <a:latin typeface="Calibri" panose="020F0502020204030204" pitchFamily="34" charset="0"/>
                <a:cs typeface="Calibri" panose="020F0502020204030204" pitchFamily="34" charset="0"/>
              </a:rPr>
            </a:br>
            <a:endParaRPr lang="en-GB" altLang="en-US" dirty="0">
              <a:solidFill>
                <a:srgbClr val="FFFF00"/>
              </a:solidFill>
              <a:latin typeface="Calibri" panose="020F0502020204030204" pitchFamily="34" charset="0"/>
              <a:cs typeface="Calibri" panose="020F0502020204030204" pitchFamily="34" charset="0"/>
            </a:endParaRPr>
          </a:p>
        </p:txBody>
      </p:sp>
      <p:sp>
        <p:nvSpPr>
          <p:cNvPr id="70659" name="Rectangle 3">
            <a:extLst>
              <a:ext uri="{FF2B5EF4-FFF2-40B4-BE49-F238E27FC236}">
                <a16:creationId xmlns:a16="http://schemas.microsoft.com/office/drawing/2014/main" id="{E1FE4E09-9C95-BE53-CB7E-2816CA295408}"/>
              </a:ext>
            </a:extLst>
          </p:cNvPr>
          <p:cNvSpPr>
            <a:spLocks noGrp="1" noChangeArrowheads="1"/>
          </p:cNvSpPr>
          <p:nvPr>
            <p:ph idx="1"/>
          </p:nvPr>
        </p:nvSpPr>
        <p:spPr>
          <a:xfrm>
            <a:off x="0" y="690888"/>
            <a:ext cx="9144000" cy="5114375"/>
          </a:xfrm>
          <a:solidFill>
            <a:schemeClr val="tx2">
              <a:lumMod val="75000"/>
            </a:schemeClr>
          </a:solidFill>
        </p:spPr>
        <p:txBody>
          <a:bodyPr/>
          <a:lstStyle/>
          <a:p>
            <a:endParaRPr lang="en-GB" altLang="en-US" sz="2800" dirty="0">
              <a:latin typeface="Calibri" panose="020F0502020204030204" pitchFamily="34" charset="0"/>
              <a:cs typeface="Calibri" panose="020F0502020204030204" pitchFamily="34" charset="0"/>
            </a:endParaRPr>
          </a:p>
          <a:p>
            <a:r>
              <a:rPr lang="en-GB" altLang="en-US" sz="2800" dirty="0">
                <a:solidFill>
                  <a:schemeClr val="tx2">
                    <a:lumMod val="20000"/>
                    <a:lumOff val="80000"/>
                  </a:schemeClr>
                </a:solidFill>
                <a:latin typeface="+mj-lt"/>
                <a:cs typeface="Calibri" panose="020F0502020204030204" pitchFamily="34" charset="0"/>
              </a:rPr>
              <a:t>This is a long-term loan from either a bank or other financial institution, usually provided to buy premises or land</a:t>
            </a:r>
          </a:p>
          <a:p>
            <a:pPr marL="0" indent="0">
              <a:buNone/>
            </a:pPr>
            <a:r>
              <a:rPr lang="en-GB" altLang="en-US" sz="2800" dirty="0">
                <a:solidFill>
                  <a:schemeClr val="tx2">
                    <a:lumMod val="20000"/>
                    <a:lumOff val="80000"/>
                  </a:schemeClr>
                </a:solidFill>
                <a:latin typeface="+mj-lt"/>
                <a:cs typeface="Calibri" panose="020F0502020204030204" pitchFamily="34" charset="0"/>
              </a:rPr>
              <a:t> </a:t>
            </a:r>
          </a:p>
          <a:p>
            <a:r>
              <a:rPr lang="en-GB" altLang="en-US" sz="2800" dirty="0">
                <a:solidFill>
                  <a:schemeClr val="tx2">
                    <a:lumMod val="20000"/>
                    <a:lumOff val="80000"/>
                  </a:schemeClr>
                </a:solidFill>
                <a:latin typeface="+mj-lt"/>
                <a:cs typeface="Calibri" panose="020F0502020204030204" pitchFamily="34" charset="0"/>
              </a:rPr>
              <a:t> Normally, the land or property is used as security on the loan.</a:t>
            </a:r>
          </a:p>
        </p:txBody>
      </p:sp>
      <p:sp>
        <p:nvSpPr>
          <p:cNvPr id="70661" name="Slide Number Placeholder 1">
            <a:extLst>
              <a:ext uri="{FF2B5EF4-FFF2-40B4-BE49-F238E27FC236}">
                <a16:creationId xmlns:a16="http://schemas.microsoft.com/office/drawing/2014/main" id="{C7DF5C37-0E19-5929-1ED0-A2D15C5973AA}"/>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00FF9D1A-F2E1-470D-A185-48AB43E10A3B}" type="slidenum">
              <a:rPr lang="en-GB" altLang="en-US">
                <a:solidFill>
                  <a:schemeClr val="bg1"/>
                </a:solidFill>
              </a:rPr>
              <a:pPr/>
              <a:t>38</a:t>
            </a:fld>
            <a:endParaRPr lang="en-GB" altLang="en-US" dirty="0">
              <a:solidFill>
                <a:schemeClr val="bg1"/>
              </a:solidFill>
            </a:endParaRPr>
          </a:p>
        </p:txBody>
      </p:sp>
      <p:sp>
        <p:nvSpPr>
          <p:cNvPr id="70660" name="Rectangle 4">
            <a:extLst>
              <a:ext uri="{FF2B5EF4-FFF2-40B4-BE49-F238E27FC236}">
                <a16:creationId xmlns:a16="http://schemas.microsoft.com/office/drawing/2014/main" id="{81D24028-BBA9-67C5-C81F-00D6AC542CB4}"/>
              </a:ext>
            </a:extLst>
          </p:cNvPr>
          <p:cNvSpPr txBox="1">
            <a:spLocks noChangeArrowheads="1"/>
          </p:cNvSpPr>
          <p:nvPr/>
        </p:nvSpPr>
        <p:spPr bwMode="auto">
          <a:xfrm>
            <a:off x="0" y="-18724"/>
            <a:ext cx="9144000" cy="709613"/>
          </a:xfrm>
          <a:prstGeom prst="rect">
            <a:avLst/>
          </a:prstGeom>
          <a:solidFill>
            <a:schemeClr val="tx2">
              <a:lumMod val="20000"/>
              <a:lumOff val="80000"/>
            </a:schemeClr>
          </a:solid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mj-lt"/>
                <a:cs typeface="Calibri" panose="020F0502020204030204" pitchFamily="34" charset="0"/>
              </a:rPr>
              <a:t>Mortgage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4">
            <a:extLst>
              <a:ext uri="{FF2B5EF4-FFF2-40B4-BE49-F238E27FC236}">
                <a16:creationId xmlns:a16="http://schemas.microsoft.com/office/drawing/2014/main" id="{E46B48D7-9603-4DB6-7F3D-81848C9AEB6A}"/>
              </a:ext>
            </a:extLst>
          </p:cNvPr>
          <p:cNvSpPr>
            <a:spLocks noGrp="1" noChangeArrowheads="1"/>
          </p:cNvSpPr>
          <p:nvPr>
            <p:ph type="title"/>
          </p:nvPr>
        </p:nvSpPr>
        <p:spPr>
          <a:xfrm>
            <a:off x="0" y="1"/>
            <a:ext cx="9144000" cy="736462"/>
          </a:xfrm>
          <a:solidFill>
            <a:schemeClr val="tx2">
              <a:lumMod val="20000"/>
              <a:lumOff val="80000"/>
            </a:schemeClr>
          </a:solidFill>
        </p:spPr>
        <p:txBody>
          <a:bodyPr>
            <a:normAutofit fontScale="90000"/>
          </a:bodyPr>
          <a:lstStyle/>
          <a:p>
            <a:pPr algn="ctr"/>
            <a:r>
              <a:rPr lang="en-GB" altLang="en-US" dirty="0">
                <a:solidFill>
                  <a:schemeClr val="tx2">
                    <a:lumMod val="75000"/>
                  </a:schemeClr>
                </a:solidFill>
                <a:cs typeface="Calibri" panose="020F0502020204030204" pitchFamily="34" charset="0"/>
              </a:rPr>
              <a:t>Grants</a:t>
            </a:r>
          </a:p>
        </p:txBody>
      </p:sp>
      <p:sp>
        <p:nvSpPr>
          <p:cNvPr id="55299" name="Rectangle 3">
            <a:extLst>
              <a:ext uri="{FF2B5EF4-FFF2-40B4-BE49-F238E27FC236}">
                <a16:creationId xmlns:a16="http://schemas.microsoft.com/office/drawing/2014/main" id="{4159DDB5-A725-E498-6BCD-686754532BC6}"/>
              </a:ext>
            </a:extLst>
          </p:cNvPr>
          <p:cNvSpPr>
            <a:spLocks noGrp="1" noChangeArrowheads="1"/>
          </p:cNvSpPr>
          <p:nvPr>
            <p:ph idx="1"/>
          </p:nvPr>
        </p:nvSpPr>
        <p:spPr>
          <a:xfrm>
            <a:off x="0" y="736463"/>
            <a:ext cx="9144000" cy="4996793"/>
          </a:xfrm>
          <a:solidFill>
            <a:schemeClr val="tx2">
              <a:lumMod val="75000"/>
            </a:schemeClr>
          </a:solidFill>
        </p:spPr>
        <p:txBody>
          <a:bodyPr rtlCol="0">
            <a:normAutofit fontScale="85000" lnSpcReduction="10000"/>
          </a:bodyPr>
          <a:lstStyle/>
          <a:p>
            <a:pPr fontAlgn="auto">
              <a:lnSpc>
                <a:spcPct val="170000"/>
              </a:lnSpc>
              <a:spcBef>
                <a:spcPts val="0"/>
              </a:spcBef>
              <a:spcAft>
                <a:spcPts val="0"/>
              </a:spcAft>
              <a:defRPr/>
            </a:pPr>
            <a:r>
              <a:rPr lang="en-GB" altLang="en-US" sz="2800" dirty="0">
                <a:solidFill>
                  <a:schemeClr val="tx2">
                    <a:lumMod val="20000"/>
                    <a:lumOff val="80000"/>
                  </a:schemeClr>
                </a:solidFill>
                <a:latin typeface="Calibri" panose="020F0502020204030204" pitchFamily="34" charset="0"/>
                <a:cs typeface="Calibri" panose="020F0502020204030204" pitchFamily="34" charset="0"/>
              </a:rPr>
              <a:t> </a:t>
            </a:r>
            <a:r>
              <a:rPr lang="en-GB" altLang="en-US" sz="3100" dirty="0">
                <a:solidFill>
                  <a:schemeClr val="tx2">
                    <a:lumMod val="20000"/>
                    <a:lumOff val="80000"/>
                  </a:schemeClr>
                </a:solidFill>
              </a:rPr>
              <a:t>Business may be able to obtain grants, which are non-repayable, from the government, local authorities or other agencies and funding bodies.  Usually, grants would be awarded only in quite specific circumstances and may have strict conditions attached.</a:t>
            </a:r>
          </a:p>
          <a:p>
            <a:pPr>
              <a:lnSpc>
                <a:spcPct val="80000"/>
              </a:lnSpc>
              <a:defRPr/>
            </a:pPr>
            <a:endParaRPr lang="en-GB" altLang="en-US" sz="2800" dirty="0">
              <a:solidFill>
                <a:schemeClr val="tx2">
                  <a:lumMod val="20000"/>
                  <a:lumOff val="80000"/>
                </a:schemeClr>
              </a:solidFill>
              <a:latin typeface="Calibri" panose="020F0502020204030204" pitchFamily="34" charset="0"/>
              <a:cs typeface="Calibri" panose="020F0502020204030204" pitchFamily="34" charset="0"/>
            </a:endParaRPr>
          </a:p>
          <a:p>
            <a:pPr fontAlgn="auto">
              <a:lnSpc>
                <a:spcPct val="80000"/>
              </a:lnSpc>
              <a:spcAft>
                <a:spcPts val="0"/>
              </a:spcAft>
              <a:buFontTx/>
              <a:buNone/>
              <a:defRPr/>
            </a:pPr>
            <a:r>
              <a:rPr lang="en-GB" altLang="en-US" sz="2400" dirty="0">
                <a:solidFill>
                  <a:schemeClr val="tx2">
                    <a:lumMod val="20000"/>
                    <a:lumOff val="80000"/>
                  </a:schemeClr>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www.businesslink.gov.uk</a:t>
            </a:r>
            <a:endParaRPr lang="en-GB" altLang="en-US" sz="2400" dirty="0">
              <a:solidFill>
                <a:schemeClr val="tx2">
                  <a:lumMod val="20000"/>
                  <a:lumOff val="80000"/>
                </a:schemeClr>
              </a:solidFill>
              <a:latin typeface="Calibri" panose="020F0502020204030204" pitchFamily="34" charset="0"/>
              <a:cs typeface="Calibri" panose="020F0502020204030204" pitchFamily="34" charset="0"/>
            </a:endParaRPr>
          </a:p>
          <a:p>
            <a:pPr fontAlgn="auto">
              <a:lnSpc>
                <a:spcPct val="80000"/>
              </a:lnSpc>
              <a:spcAft>
                <a:spcPts val="0"/>
              </a:spcAft>
              <a:buFontTx/>
              <a:buNone/>
              <a:defRPr/>
            </a:pPr>
            <a:r>
              <a:rPr lang="en-GB" altLang="en-US" sz="2400" dirty="0">
                <a:solidFill>
                  <a:schemeClr val="tx2">
                    <a:lumMod val="20000"/>
                    <a:lumOff val="80000"/>
                  </a:schemeClr>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www.is4profit.com</a:t>
            </a:r>
            <a:endParaRPr lang="en-GB" altLang="en-US" sz="2400" dirty="0">
              <a:solidFill>
                <a:schemeClr val="tx2">
                  <a:lumMod val="20000"/>
                  <a:lumOff val="80000"/>
                </a:schemeClr>
              </a:solidFill>
              <a:latin typeface="Calibri" panose="020F0502020204030204" pitchFamily="34" charset="0"/>
              <a:cs typeface="Calibri" panose="020F0502020204030204" pitchFamily="34" charset="0"/>
            </a:endParaRPr>
          </a:p>
          <a:p>
            <a:pPr fontAlgn="auto">
              <a:lnSpc>
                <a:spcPct val="80000"/>
              </a:lnSpc>
              <a:spcAft>
                <a:spcPts val="0"/>
              </a:spcAft>
              <a:buFontTx/>
              <a:buNone/>
              <a:defRPr/>
            </a:pPr>
            <a:r>
              <a:rPr lang="en-GB" altLang="en-US" sz="2400" dirty="0">
                <a:solidFill>
                  <a:schemeClr val="tx2">
                    <a:lumMod val="20000"/>
                    <a:lumOff val="80000"/>
                  </a:schemeClr>
                </a:solidFill>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www.bizhelp24.com</a:t>
            </a:r>
            <a:endParaRPr lang="en-GB" altLang="en-US" sz="2400" dirty="0">
              <a:solidFill>
                <a:schemeClr val="tx2">
                  <a:lumMod val="20000"/>
                  <a:lumOff val="80000"/>
                </a:schemeClr>
              </a:solidFill>
              <a:latin typeface="Calibri" panose="020F0502020204030204" pitchFamily="34" charset="0"/>
              <a:cs typeface="Calibri" panose="020F0502020204030204" pitchFamily="34" charset="0"/>
            </a:endParaRPr>
          </a:p>
          <a:p>
            <a:pPr fontAlgn="auto">
              <a:lnSpc>
                <a:spcPct val="80000"/>
              </a:lnSpc>
              <a:spcAft>
                <a:spcPts val="0"/>
              </a:spcAft>
              <a:buFontTx/>
              <a:buNone/>
              <a:defRPr/>
            </a:pPr>
            <a:r>
              <a:rPr lang="en-GB" altLang="en-US" sz="2400" dirty="0">
                <a:solidFill>
                  <a:schemeClr val="tx2">
                    <a:lumMod val="20000"/>
                    <a:lumOff val="80000"/>
                  </a:schemeClr>
                </a:solidFill>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www.smallbusiness.co.uk</a:t>
            </a:r>
            <a:endParaRPr lang="en-GB" altLang="en-US" sz="2400" dirty="0">
              <a:solidFill>
                <a:schemeClr val="tx2">
                  <a:lumMod val="20000"/>
                  <a:lumOff val="80000"/>
                </a:schemeClr>
              </a:solidFill>
              <a:latin typeface="Calibri" panose="020F0502020204030204" pitchFamily="34" charset="0"/>
              <a:cs typeface="Calibri" panose="020F0502020204030204" pitchFamily="34" charset="0"/>
            </a:endParaRPr>
          </a:p>
          <a:p>
            <a:pPr fontAlgn="auto">
              <a:lnSpc>
                <a:spcPct val="80000"/>
              </a:lnSpc>
              <a:spcAft>
                <a:spcPts val="0"/>
              </a:spcAft>
              <a:buFontTx/>
              <a:buNone/>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72708" name="Slide Number Placeholder 1">
            <a:extLst>
              <a:ext uri="{FF2B5EF4-FFF2-40B4-BE49-F238E27FC236}">
                <a16:creationId xmlns:a16="http://schemas.microsoft.com/office/drawing/2014/main" id="{A41DF017-A6B1-0FDF-2382-6BAA6C9B2948}"/>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8CD93FF-E49A-46EB-A073-229D340CEFA6}" type="slidenum">
              <a:rPr lang="en-GB" altLang="en-US">
                <a:solidFill>
                  <a:schemeClr val="bg1"/>
                </a:solidFill>
              </a:rPr>
              <a:pPr/>
              <a:t>39</a:t>
            </a:fld>
            <a:endParaRPr lang="en-GB" altLang="en-US" dirty="0">
              <a:solidFill>
                <a:schemeClr val="bg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B8DB6-12E8-479C-B5A3-08F20AEC9A0E}"/>
            </a:ext>
          </a:extLst>
        </p:cNvPr>
        <p:cNvGrpSpPr/>
        <p:nvPr/>
      </p:nvGrpSpPr>
      <p:grpSpPr>
        <a:xfrm>
          <a:off x="0" y="0"/>
          <a:ext cx="0" cy="0"/>
          <a:chOff x="0" y="0"/>
          <a:chExt cx="0" cy="0"/>
        </a:xfrm>
      </p:grpSpPr>
      <p:sp>
        <p:nvSpPr>
          <p:cNvPr id="72707" name="Rectangle 4">
            <a:extLst>
              <a:ext uri="{FF2B5EF4-FFF2-40B4-BE49-F238E27FC236}">
                <a16:creationId xmlns:a16="http://schemas.microsoft.com/office/drawing/2014/main" id="{8D9A44B5-32A9-0CAE-0B46-D127B6A469A1}"/>
              </a:ext>
            </a:extLst>
          </p:cNvPr>
          <p:cNvSpPr>
            <a:spLocks noGrp="1" noChangeArrowheads="1"/>
          </p:cNvSpPr>
          <p:nvPr>
            <p:ph type="title"/>
          </p:nvPr>
        </p:nvSpPr>
        <p:spPr>
          <a:xfrm>
            <a:off x="0" y="1"/>
            <a:ext cx="9144000" cy="736462"/>
          </a:xfrm>
          <a:solidFill>
            <a:schemeClr val="tx2">
              <a:lumMod val="20000"/>
              <a:lumOff val="80000"/>
            </a:schemeClr>
          </a:solidFill>
        </p:spPr>
        <p:txBody>
          <a:bodyPr>
            <a:normAutofit fontScale="90000"/>
          </a:bodyPr>
          <a:lstStyle/>
          <a:p>
            <a:pPr algn="ctr"/>
            <a:r>
              <a:rPr lang="en-GB" altLang="en-US" dirty="0">
                <a:solidFill>
                  <a:schemeClr val="tx2">
                    <a:lumMod val="75000"/>
                  </a:schemeClr>
                </a:solidFill>
                <a:cs typeface="Calibri" panose="020F0502020204030204" pitchFamily="34" charset="0"/>
              </a:rPr>
              <a:t>References</a:t>
            </a:r>
          </a:p>
        </p:txBody>
      </p:sp>
      <p:sp>
        <p:nvSpPr>
          <p:cNvPr id="55299" name="Rectangle 3">
            <a:extLst>
              <a:ext uri="{FF2B5EF4-FFF2-40B4-BE49-F238E27FC236}">
                <a16:creationId xmlns:a16="http://schemas.microsoft.com/office/drawing/2014/main" id="{A49D0541-D42D-9B14-B23D-BADE89F74B3F}"/>
              </a:ext>
            </a:extLst>
          </p:cNvPr>
          <p:cNvSpPr>
            <a:spLocks noGrp="1" noChangeArrowheads="1"/>
          </p:cNvSpPr>
          <p:nvPr>
            <p:ph idx="1"/>
          </p:nvPr>
        </p:nvSpPr>
        <p:spPr>
          <a:xfrm>
            <a:off x="0" y="736463"/>
            <a:ext cx="9144000" cy="4996793"/>
          </a:xfrm>
          <a:solidFill>
            <a:schemeClr val="tx2">
              <a:lumMod val="75000"/>
            </a:schemeClr>
          </a:solidFill>
        </p:spPr>
        <p:txBody>
          <a:bodyPr rtlCol="0">
            <a:normAutofit/>
          </a:bodyPr>
          <a:lstStyle/>
          <a:p>
            <a:pPr fontAlgn="auto">
              <a:lnSpc>
                <a:spcPct val="170000"/>
              </a:lnSpc>
              <a:spcBef>
                <a:spcPts val="0"/>
              </a:spcBef>
              <a:spcAft>
                <a:spcPts val="0"/>
              </a:spcAft>
              <a:defRPr/>
            </a:pPr>
            <a:r>
              <a:rPr lang="en-GB" altLang="en-US" sz="2800" dirty="0">
                <a:solidFill>
                  <a:schemeClr val="tx2">
                    <a:lumMod val="20000"/>
                    <a:lumOff val="80000"/>
                  </a:schemeClr>
                </a:solidFill>
                <a:latin typeface="Calibri" panose="020F0502020204030204" pitchFamily="34" charset="0"/>
                <a:cs typeface="Calibri" panose="020F0502020204030204" pitchFamily="34" charset="0"/>
              </a:rPr>
              <a:t> Weetman, P (2013) Financial and Management Accounting, 6th edition, Pearson Education pp. 162-3</a:t>
            </a:r>
          </a:p>
          <a:p>
            <a:pPr fontAlgn="auto">
              <a:lnSpc>
                <a:spcPct val="170000"/>
              </a:lnSpc>
              <a:spcBef>
                <a:spcPts val="0"/>
              </a:spcBef>
              <a:spcAft>
                <a:spcPts val="0"/>
              </a:spcAft>
              <a:defRPr/>
            </a:pPr>
            <a:r>
              <a:rPr lang="en-GB" altLang="en-US" sz="2800" dirty="0" err="1">
                <a:solidFill>
                  <a:schemeClr val="tx2">
                    <a:lumMod val="20000"/>
                    <a:lumOff val="80000"/>
                  </a:schemeClr>
                </a:solidFill>
                <a:latin typeface="Calibri" panose="020F0502020204030204" pitchFamily="34" charset="0"/>
                <a:cs typeface="Calibri" panose="020F0502020204030204" pitchFamily="34" charset="0"/>
              </a:rPr>
              <a:t>Atrill</a:t>
            </a:r>
            <a:r>
              <a:rPr lang="en-GB" altLang="en-US" sz="2800" dirty="0">
                <a:solidFill>
                  <a:schemeClr val="tx2">
                    <a:lumMod val="20000"/>
                    <a:lumOff val="80000"/>
                  </a:schemeClr>
                </a:solidFill>
                <a:latin typeface="Calibri" panose="020F0502020204030204" pitchFamily="34" charset="0"/>
                <a:cs typeface="Calibri" panose="020F0502020204030204" pitchFamily="34" charset="0"/>
              </a:rPr>
              <a:t>, P. and McLaney, E.J., 20. Accounting and Finance for Non-specialists. Pearson Education.</a:t>
            </a:r>
          </a:p>
          <a:p>
            <a:pPr fontAlgn="auto">
              <a:lnSpc>
                <a:spcPct val="170000"/>
              </a:lnSpc>
              <a:spcBef>
                <a:spcPts val="0"/>
              </a:spcBef>
              <a:spcAft>
                <a:spcPts val="0"/>
              </a:spcAft>
              <a:defRPr/>
            </a:pPr>
            <a:endParaRPr lang="en-GB" altLang="en-US" sz="28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72708" name="Slide Number Placeholder 1">
            <a:extLst>
              <a:ext uri="{FF2B5EF4-FFF2-40B4-BE49-F238E27FC236}">
                <a16:creationId xmlns:a16="http://schemas.microsoft.com/office/drawing/2014/main" id="{B8F6331B-96D3-6A06-42D4-20A6B24192FB}"/>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8CD93FF-E49A-46EB-A073-229D340CEFA6}" type="slidenum">
              <a:rPr lang="en-GB" altLang="en-US">
                <a:solidFill>
                  <a:schemeClr val="bg1"/>
                </a:solidFill>
              </a:rPr>
              <a:pPr/>
              <a:t>40</a:t>
            </a:fld>
            <a:endParaRPr lang="en-GB" altLang="en-US" dirty="0">
              <a:solidFill>
                <a:schemeClr val="bg1"/>
              </a:solidFill>
            </a:endParaRPr>
          </a:p>
        </p:txBody>
      </p:sp>
    </p:spTree>
    <p:extLst>
      <p:ext uri="{BB962C8B-B14F-4D97-AF65-F5344CB8AC3E}">
        <p14:creationId xmlns:p14="http://schemas.microsoft.com/office/powerpoint/2010/main" val="1721927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1922</Words>
  <Application>Microsoft Office PowerPoint</Application>
  <PresentationFormat>On-screen Show (4:3)</PresentationFormat>
  <Paragraphs>342</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Century Gothic</vt:lpstr>
      <vt:lpstr>Comic Sans MS</vt:lpstr>
      <vt:lpstr>Times New Roman</vt:lpstr>
      <vt:lpstr>Wingdings 3</vt:lpstr>
      <vt:lpstr>20140311PresentationUWTSDTemplate</vt:lpstr>
      <vt:lpstr>MBA  Financial Management</vt:lpstr>
      <vt:lpstr>PowerPoint Presentation</vt:lpstr>
      <vt:lpstr>Why do businesses need finance?</vt:lpstr>
      <vt:lpstr>What factors affect the choice of finance?</vt:lpstr>
      <vt:lpstr>Most businesses have a combination of both equity and debt</vt:lpstr>
      <vt:lpstr>Difference between Equity and Debt</vt:lpstr>
      <vt:lpstr>Main ways to raise finance</vt:lpstr>
      <vt:lpstr>Short and long-term internal sources of finance</vt:lpstr>
      <vt:lpstr>Internal sources  finance</vt:lpstr>
      <vt:lpstr>Retained profits</vt:lpstr>
      <vt:lpstr>Activity (5mins)</vt:lpstr>
      <vt:lpstr>Sale of assets</vt:lpstr>
      <vt:lpstr>Sale and lease-back</vt:lpstr>
      <vt:lpstr>Depreciation 1</vt:lpstr>
      <vt:lpstr>Depreciation 2</vt:lpstr>
      <vt:lpstr>Sources of external finance</vt:lpstr>
      <vt:lpstr>Short and long-term external sources of finance</vt:lpstr>
      <vt:lpstr>Bank borrowing- overdraft versus bank loan</vt:lpstr>
      <vt:lpstr>Share capital - 1</vt:lpstr>
      <vt:lpstr>ACTIVITY 2 10 minutes</vt:lpstr>
      <vt:lpstr>Share capital - 2</vt:lpstr>
      <vt:lpstr>Share capital - 3</vt:lpstr>
      <vt:lpstr>Share capital - 4</vt:lpstr>
      <vt:lpstr>Bonds - 1</vt:lpstr>
      <vt:lpstr>Bonds - 2</vt:lpstr>
      <vt:lpstr>Debentures - 1</vt:lpstr>
      <vt:lpstr>Debentures - 2</vt:lpstr>
      <vt:lpstr>Venture capital</vt:lpstr>
      <vt:lpstr>  </vt:lpstr>
      <vt:lpstr>PowerPoint Presentation</vt:lpstr>
      <vt:lpstr>PowerPoint Presentation</vt:lpstr>
      <vt:lpstr>PowerPoint Presentation</vt:lpstr>
      <vt:lpstr> </vt:lpstr>
      <vt:lpstr> </vt:lpstr>
      <vt:lpstr>  </vt:lpstr>
      <vt:lpstr>  </vt:lpstr>
      <vt:lpstr>Leasing example</vt:lpstr>
      <vt:lpstr> </vt:lpstr>
      <vt:lpstr>Grants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Patrick Yeboah</cp:lastModifiedBy>
  <cp:revision>333</cp:revision>
  <cp:lastPrinted>2022-11-08T12:19:29Z</cp:lastPrinted>
  <dcterms:created xsi:type="dcterms:W3CDTF">2013-10-11T12:05:37Z</dcterms:created>
  <dcterms:modified xsi:type="dcterms:W3CDTF">2026-05-18T08:29:42Z</dcterms:modified>
</cp:coreProperties>
</file>