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embeddedFontLst>
    <p:embeddedFont>
      <p:font typeface="Quattrocento Sans" panose="020B0502050000020003" pitchFamily="34" charset="0"/>
      <p:regular r:id="rId18"/>
      <p:bold r:id="rId19"/>
      <p:italic r:id="rId20"/>
      <p:boldItalic r:id="rId21"/>
    </p:embeddedFont>
    <p:embeddedFont>
      <p:font typeface="Unna"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jira Zaman" initials="HZ" lastIdx="1" clrIdx="0">
    <p:extLst>
      <p:ext uri="{19B8F6BF-5375-455C-9EA6-DF929625EA0E}">
        <p15:presenceInfo xmlns:p15="http://schemas.microsoft.com/office/powerpoint/2012/main" userId="4f1643a29e90c49d"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7329" autoAdjust="0"/>
  </p:normalViewPr>
  <p:slideViewPr>
    <p:cSldViewPr snapToGrid="0" snapToObjects="1">
      <p:cViewPr varScale="1">
        <p:scale>
          <a:sx n="60" d="100"/>
          <a:sy n="60" d="100"/>
        </p:scale>
        <p:origin x="111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87455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Good morning/afternoon. My name is Hajira Zaman and today I will be presenting an evaluation of the NHS AI Lab and its impact on healthcare transformation in the UK.</a:t>
            </a:r>
          </a:p>
          <a:p>
            <a:endParaRPr lang="en-GB" dirty="0"/>
          </a:p>
          <a:p>
            <a:r>
              <a:rPr lang="en-GB" dirty="0"/>
              <a:t>This presentation critically examines how the NHS AI Lab has attempted to integrate artificial intelligence into healthcare systems. I will focus particularly on two areas: workforce transformation and patient experience.</a:t>
            </a:r>
          </a:p>
          <a:p>
            <a:endParaRPr lang="en-GB" dirty="0"/>
          </a:p>
          <a:p>
            <a:r>
              <a:rPr lang="en-GB" dirty="0"/>
              <a:t>To structure the evaluation, I will use a problem–solution–outcome framework. This allows us to examine the challenges the NHS faced, the interventions introduced through the AI Lab, and the outcomes that followed. Importantly, I will highlight both successes and limitations.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Artificial intelligence is increasingly shaping modern healthcare. AI systems can analyse large volumes of clinical data, assist with diagnostics, and automate routine tasks. This has the potential to improve both efficiency and patient outcomes.</a:t>
            </a:r>
          </a:p>
          <a:p>
            <a:endParaRPr lang="en-GB" dirty="0"/>
          </a:p>
          <a:p>
            <a:r>
              <a:rPr lang="en-GB" dirty="0"/>
              <a:t>However, translating AI from research into real clinical practice has proven difficult. Healthcare organisations often face infrastructure limitations, regulatory uncertainty, and workforce skill gaps.</a:t>
            </a:r>
          </a:p>
          <a:p>
            <a:endParaRPr lang="en-GB" dirty="0"/>
          </a:p>
          <a:p>
            <a:r>
              <a:rPr lang="en-GB" dirty="0"/>
              <a:t>In response to these challenges, the NHS launched the NHS AI Lab in 2019. The initiative aimed to support the safe, ethical and effective integration of AI technologies across the health system.</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Core mission:</a:t>
            </a:r>
          </a:p>
          <a:p>
            <a:r>
              <a:rPr lang="en-GB" dirty="0"/>
              <a:t>The NHS AI Lab represents the UK's first national programme dedicated to implementing artificial intelligence within healthcare.</a:t>
            </a:r>
          </a:p>
          <a:p>
            <a:endParaRPr lang="en-GB" dirty="0"/>
          </a:p>
          <a:p>
            <a:r>
              <a:rPr lang="en-GB" dirty="0"/>
              <a:t>Its primary objectives include building digital infrastructure, supporting regulatory approval pathways for AI technologies, and developing workforce capabilities.</a:t>
            </a:r>
          </a:p>
          <a:p>
            <a:endParaRPr lang="en-GB" dirty="0"/>
          </a:p>
          <a:p>
            <a:r>
              <a:rPr lang="en-GB" dirty="0"/>
              <a:t>A key aim was to address the well-known ‘valley of death’ in innovation, where promising technologies fail to transition from research to real clinical use.</a:t>
            </a:r>
          </a:p>
          <a:p>
            <a:endParaRPr lang="en-GB" dirty="0"/>
          </a:p>
          <a:p>
            <a:r>
              <a:rPr lang="en-GB" dirty="0"/>
              <a:t>While the initiative has achieved several successes, its effectiveness must be critically evaluated in relation to workforce readiness and patient equity.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Critical challenges: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Workforce Readiness: The Topol Review (2019) predicted 90% of NHS roles would need digital skills within 20 years (House of Commons Library, 2020).</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Algorithmic Accountability: AI risks undermining clinician expertise, worsening biases, and creating digital exclusion (Varnosfaderani and Forouzanfar, 2024).</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Implementation Barriers: Industry 4.0's cyber-physical systems demonstrate how unified digital-physical frameworks can help overcome gaps (Lee, Bagheri and Kao, 2015).</a:t>
            </a:r>
            <a:endParaRPr lang="en-GB" sz="1200" kern="1200" dirty="0">
              <a:solidFill>
                <a:schemeClr val="tx1"/>
              </a:solidFill>
              <a:effectLst/>
              <a:latin typeface="+mn-lt"/>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Key Finding: While the Lab successfully tackled technical infrastructure issues, it struggled with workforce readiness and algorithmic fairness, leading to significant returns on investment but highlighting ongoing disparities requiring urgent policy action.</a:t>
            </a:r>
            <a:endParaRPr lang="en-GB" sz="1200" kern="1200" dirty="0">
              <a:solidFill>
                <a:schemeClr val="tx1"/>
              </a:solidFill>
              <a:effectLst/>
              <a:latin typeface="+mn-lt"/>
              <a:ea typeface="+mn-ea"/>
              <a:cs typeface="+mn-cs"/>
            </a:endParaRPr>
          </a:p>
          <a:p>
            <a:endParaRPr lang="en-US" dirty="0"/>
          </a:p>
          <a:p>
            <a:r>
              <a:rPr lang="en-US" dirty="0"/>
              <a:t>Evaluation framework:</a:t>
            </a:r>
          </a:p>
          <a:p>
            <a:endParaRPr lang="en-US" dirty="0"/>
          </a:p>
          <a:p>
            <a:r>
              <a:rPr lang="en-GB" dirty="0"/>
              <a:t>First, we examine the problems that existed before the AI Lab was introduced. These include workforce skill gaps, diagnostic delays and lack of regulatory clarity.</a:t>
            </a:r>
          </a:p>
          <a:p>
            <a:endParaRPr lang="en-GB" dirty="0"/>
          </a:p>
          <a:p>
            <a:r>
              <a:rPr lang="en-GB" dirty="0"/>
              <a:t>Second, we consider the solutions implemented by the Lab, such as funding programmes, training initiatives and regulatory sandboxes.</a:t>
            </a:r>
          </a:p>
          <a:p>
            <a:endParaRPr lang="en-GB" dirty="0"/>
          </a:p>
          <a:p>
            <a:r>
              <a:rPr lang="en-GB" dirty="0"/>
              <a:t>Finally, we assess the outcomes, including improvements in clinical efficiency as well as persistent issues like algorithmic bias and workforce training gaps.</a:t>
            </a:r>
          </a:p>
          <a:p>
            <a:endParaRPr lang="en-GB" dirty="0"/>
          </a:p>
          <a:p>
            <a:r>
              <a:rPr lang="en-GB" dirty="0"/>
              <a:t>This framework helps highlight that technological innovation alone cannot solve systemic healthcare challenges.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Pre 2019 and Algorithmic anxiety:</a:t>
            </a:r>
          </a:p>
          <a:p>
            <a:r>
              <a:rPr lang="en-GB" dirty="0"/>
              <a:t>Before the introduction of the AI Lab, the NHS workforce was largely unprepared for widespread AI integration.</a:t>
            </a:r>
          </a:p>
          <a:p>
            <a:r>
              <a:rPr lang="en-GB" dirty="0"/>
              <a:t>Most clinical education programmes focused on traditional medical skills rather than digital competencies such as data analysis or algorithm interpretation.</a:t>
            </a:r>
          </a:p>
          <a:p>
            <a:r>
              <a:rPr lang="en-GB" dirty="0"/>
              <a:t>This created what researchers describe as “algorithmic anxiety”, where clinicians felt uncertain about relying on AI systems in decision‑making.</a:t>
            </a:r>
          </a:p>
          <a:p>
            <a:r>
              <a:rPr lang="en-GB" dirty="0"/>
              <a:t>Many practitioners were also unsure about legal responsibility if AI recommendations conflicted with clinical judgement. These concerns slowed adoption and created resistance to new technologies.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Systematic implementation barriers: </a:t>
            </a:r>
          </a:p>
          <a:p>
            <a:r>
              <a:rPr lang="en-GB" dirty="0"/>
              <a:t>Beyond skills gaps, there were also major organisational barriers.</a:t>
            </a:r>
          </a:p>
          <a:p>
            <a:r>
              <a:rPr lang="en-GB" dirty="0"/>
              <a:t>Traditional procurement systems in the NHS were not designed for rapidly evolving AI technologies. This created delays in adopting new tools.</a:t>
            </a:r>
          </a:p>
          <a:p>
            <a:r>
              <a:rPr lang="en-GB" dirty="0"/>
              <a:t>Technical integration also proved difficult. Many AI systems struggled to connect with existing electronic patient record systems, creating isolated digital solutions rather than integrated workflows.</a:t>
            </a:r>
          </a:p>
          <a:p>
            <a:r>
              <a:rPr lang="en-GB" dirty="0"/>
              <a:t>In addition, structural changes such as the closure of NHSX disrupted digital leadership, further complicating implementation.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Procurement Misalignment: </a:t>
            </a:r>
            <a:r>
              <a:rPr lang="en-US" sz="1200" dirty="0">
                <a:solidFill>
                  <a:srgbClr val="FFFFFF">
                    <a:alpha val="90000"/>
                  </a:srgbClr>
                </a:solidFill>
                <a:latin typeface="Quattrocento Sans" pitchFamily="34" charset="0"/>
                <a:ea typeface="Quattrocento Sans" pitchFamily="34" charset="-122"/>
                <a:cs typeface="Quattrocento Sans" pitchFamily="34" charset="-120"/>
              </a:rPr>
              <a:t>Procedures misaligned with AI development timelines, causing delays in acquiring rapidly evolving technologies</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latin typeface="Quattrocento Sans" pitchFamily="34" charset="0"/>
                <a:ea typeface="Quattrocento Sans" pitchFamily="34" charset="-122"/>
                <a:cs typeface="Quattrocento Sans" pitchFamily="34" charset="-120"/>
              </a:rPr>
              <a:t>Technical Integration: </a:t>
            </a:r>
            <a:r>
              <a:rPr lang="en-US" sz="1800" dirty="0">
                <a:solidFill>
                  <a:srgbClr val="FFFFFF">
                    <a:alpha val="90000"/>
                  </a:srgbClr>
                </a:solidFill>
                <a:latin typeface="Quattrocento Sans" pitchFamily="34" charset="0"/>
                <a:ea typeface="Quattrocento Sans" pitchFamily="34" charset="-122"/>
                <a:cs typeface="Quattrocento Sans" pitchFamily="34" charset="-120"/>
              </a:rPr>
              <a:t>Integrating with existing electronic patient record systems was technically difficult and expensive, creating 'digital islands' disrupting care pathways </a:t>
            </a:r>
            <a:r>
              <a:rPr lang="en-US" sz="1800" dirty="0">
                <a:solidFill>
                  <a:srgbClr val="FFFFFF">
                    <a:alpha val="70000"/>
                  </a:srgbClr>
                </a:solidFill>
                <a:latin typeface="Quattrocento Sans" pitchFamily="34" charset="0"/>
                <a:ea typeface="Quattrocento Sans" pitchFamily="34" charset="-122"/>
                <a:cs typeface="Quattrocento Sans" pitchFamily="34" charset="-120"/>
              </a:rPr>
              <a:t>(Mohona Gazi Tiva and Rahman, 2025)</a:t>
            </a: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FFFFFF"/>
                </a:solidFill>
                <a:latin typeface="Quattrocento Sans" pitchFamily="34" charset="0"/>
                <a:ea typeface="Quattrocento Sans" pitchFamily="34" charset="-122"/>
                <a:cs typeface="Quattrocento Sans" pitchFamily="34" charset="-120"/>
              </a:rPr>
              <a:t>Top-Down Perception: </a:t>
            </a:r>
            <a:r>
              <a:rPr lang="en-US" sz="2800" dirty="0">
                <a:solidFill>
                  <a:srgbClr val="FFFFFF">
                    <a:alpha val="90000"/>
                  </a:srgbClr>
                </a:solidFill>
                <a:latin typeface="Quattrocento Sans" pitchFamily="34" charset="0"/>
                <a:ea typeface="Quattrocento Sans" pitchFamily="34" charset="-122"/>
                <a:cs typeface="Quattrocento Sans" pitchFamily="34" charset="-120"/>
              </a:rPr>
              <a:t>Frontline staff viewed AI initiatives as mandates rather than collaborative solutions, increasing resistance during workforce strain and burnout</a:t>
            </a: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FFFFFF"/>
                </a:solidFill>
                <a:latin typeface="Quattrocento Sans" pitchFamily="34" charset="0"/>
                <a:ea typeface="Quattrocento Sans" pitchFamily="34" charset="-122"/>
                <a:cs typeface="Quattrocento Sans" pitchFamily="34" charset="-120"/>
              </a:rPr>
              <a:t>NHSX Disbandment (2022): </a:t>
            </a:r>
            <a:r>
              <a:rPr lang="en-US" sz="2800" dirty="0">
                <a:solidFill>
                  <a:srgbClr val="FFFFFF">
                    <a:alpha val="90000"/>
                  </a:srgbClr>
                </a:solidFill>
                <a:latin typeface="Quattrocento Sans" pitchFamily="34" charset="0"/>
                <a:ea typeface="Quattrocento Sans" pitchFamily="34" charset="-122"/>
                <a:cs typeface="Quattrocento Sans" pitchFamily="34" charset="-120"/>
              </a:rPr>
              <a:t>Severed vital digital leadership connections, resulting in loss of valuable expertise and fragmented support </a:t>
            </a:r>
            <a:r>
              <a:rPr lang="en-US" sz="2800" dirty="0">
                <a:solidFill>
                  <a:srgbClr val="FFFFFF">
                    <a:alpha val="70000"/>
                  </a:srgbClr>
                </a:solidFill>
                <a:latin typeface="Quattrocento Sans" pitchFamily="34" charset="0"/>
                <a:ea typeface="Quattrocento Sans" pitchFamily="34" charset="-122"/>
                <a:cs typeface="Quattrocento Sans" pitchFamily="34" charset="-120"/>
              </a:rPr>
              <a:t>(Cresswell et al., 2025)</a:t>
            </a:r>
            <a:endParaRPr lang="en-US" sz="4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1" dirty="0"/>
              <a:t>Ai Lab workforce solution:</a:t>
            </a:r>
          </a:p>
          <a:p>
            <a:r>
              <a:rPr lang="en-GB" dirty="0"/>
              <a:t>To address these challenges, the AI Lab introduced several workforce-focused initiatives.</a:t>
            </a:r>
          </a:p>
          <a:p>
            <a:r>
              <a:rPr lang="en-GB" dirty="0"/>
              <a:t>The AI in Health and Care Awards funded 86 projects aimed at developing and testing AI technologies within NHS settings.</a:t>
            </a:r>
          </a:p>
          <a:p>
            <a:r>
              <a:rPr lang="en-GB" dirty="0"/>
              <a:t>Importantly, these projects required collaboration with frontline clinicians to ensure technologies matched real clinical workflows rather than theoretical designs.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 in health and care awards: </a:t>
            </a:r>
            <a:r>
              <a:rPr lang="en-US" sz="1200" dirty="0">
                <a:solidFill>
                  <a:srgbClr val="FFFFFF"/>
                </a:solidFill>
                <a:latin typeface="Quattrocento Sans" pitchFamily="34" charset="0"/>
                <a:ea typeface="Quattrocento Sans" pitchFamily="34" charset="-122"/>
                <a:cs typeface="Quattrocento Sans" pitchFamily="34" charset="-120"/>
              </a:rPr>
              <a:t>This guaranteed AI tools were </a:t>
            </a:r>
            <a:r>
              <a:rPr lang="en-US" sz="1200" b="1" dirty="0">
                <a:solidFill>
                  <a:srgbClr val="FFFFFF"/>
                </a:solidFill>
                <a:latin typeface="Quattrocento Sans" pitchFamily="34" charset="0"/>
                <a:ea typeface="Quattrocento Sans" pitchFamily="34" charset="-122"/>
                <a:cs typeface="Quattrocento Sans" pitchFamily="34" charset="-120"/>
              </a:rPr>
              <a:t>created in collaboration with frontline staff</a:t>
            </a:r>
            <a:r>
              <a:rPr lang="en-US" sz="1200" dirty="0">
                <a:solidFill>
                  <a:srgbClr val="FFFFFF"/>
                </a:solidFill>
                <a:latin typeface="Quattrocento Sans" pitchFamily="34" charset="0"/>
                <a:ea typeface="Quattrocento Sans" pitchFamily="34" charset="-122"/>
                <a:cs typeface="Quattrocento Sans" pitchFamily="34" charset="-120"/>
              </a:rPr>
              <a:t>, rather than for them—effectively addressing the disparity between "work as imagined" and "work as done" stalling earlier digital initiatives.</a:t>
            </a:r>
            <a:endParaRPr lang="en-US" sz="1800"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Digital clinical Champions programme: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Digital Clinical Champions programme also aimed to develop professionals who could act as intermediaries between clinicians and technology developers. </a:t>
            </a:r>
            <a:r>
              <a:rPr lang="en-US" sz="1200" dirty="0">
                <a:solidFill>
                  <a:srgbClr val="231F20"/>
                </a:solidFill>
                <a:latin typeface="Quattrocento Sans" pitchFamily="34" charset="0"/>
                <a:ea typeface="Quattrocento Sans" pitchFamily="34" charset="-122"/>
                <a:cs typeface="Quattrocento Sans" pitchFamily="34" charset="-120"/>
              </a:rPr>
              <a:t>These champions offered </a:t>
            </a:r>
            <a:r>
              <a:rPr lang="en-US" sz="1200" b="1" dirty="0">
                <a:solidFill>
                  <a:srgbClr val="231F20"/>
                </a:solidFill>
                <a:latin typeface="Quattrocento Sans" pitchFamily="34" charset="0"/>
                <a:ea typeface="Quattrocento Sans" pitchFamily="34" charset="-122"/>
                <a:cs typeface="Quattrocento Sans" pitchFamily="34" charset="-120"/>
              </a:rPr>
              <a:t>peer support and advocacy</a:t>
            </a:r>
            <a:r>
              <a:rPr lang="en-US" sz="1200" dirty="0">
                <a:solidFill>
                  <a:srgbClr val="231F20"/>
                </a:solidFill>
                <a:latin typeface="Quattrocento Sans" pitchFamily="34" charset="0"/>
                <a:ea typeface="Quattrocento Sans" pitchFamily="34" charset="-122"/>
                <a:cs typeface="Quattrocento Sans" pitchFamily="34" charset="-120"/>
              </a:rPr>
              <a:t>, mitigating "algorithmic anxiety" through establishment of </a:t>
            </a:r>
            <a:r>
              <a:rPr lang="en-US" sz="1200" b="1" dirty="0">
                <a:solidFill>
                  <a:srgbClr val="231F20"/>
                </a:solidFill>
                <a:latin typeface="Quattrocento Sans" pitchFamily="34" charset="0"/>
                <a:ea typeface="Quattrocento Sans" pitchFamily="34" charset="-122"/>
                <a:cs typeface="Quattrocento Sans" pitchFamily="34" charset="-120"/>
              </a:rPr>
              <a:t>relational trust</a:t>
            </a:r>
            <a:r>
              <a:rPr lang="en-US" sz="1200" dirty="0">
                <a:solidFill>
                  <a:srgbClr val="231F20"/>
                </a:solidFill>
                <a:latin typeface="Quattrocento Sans" pitchFamily="34" charset="0"/>
                <a:ea typeface="Quattrocento Sans" pitchFamily="34" charset="-122"/>
                <a:cs typeface="Quattrocento Sans" pitchFamily="34" charset="-120"/>
              </a:rPr>
              <a:t> rather than relying solely on formal training </a:t>
            </a:r>
            <a:r>
              <a:rPr lang="en-US" sz="1200" b="1" dirty="0">
                <a:solidFill>
                  <a:srgbClr val="003087"/>
                </a:solidFill>
                <a:latin typeface="Quattrocento Sans" pitchFamily="34" charset="0"/>
                <a:ea typeface="Quattrocento Sans" pitchFamily="34" charset="-122"/>
                <a:cs typeface="Quattrocento Sans" pitchFamily="34" charset="-120"/>
              </a:rPr>
              <a:t>(Register et al., 2023)</a:t>
            </a:r>
            <a:r>
              <a:rPr lang="en-US" sz="1200" dirty="0">
                <a:solidFill>
                  <a:srgbClr val="231F20"/>
                </a:solidFill>
                <a:latin typeface="Quattrocento Sans" pitchFamily="34" charset="0"/>
                <a:ea typeface="Quattrocento Sans" pitchFamily="34" charset="-122"/>
                <a:cs typeface="Quattrocento Sans" pitchFamily="34" charset="-120"/>
              </a:rPr>
              <a:t>.</a:t>
            </a:r>
            <a:endParaRPr lang="en-US" sz="1800" dirty="0"/>
          </a:p>
          <a:p>
            <a:endParaRPr lang="en-GB" dirty="0"/>
          </a:p>
          <a:p>
            <a:endParaRPr lang="en-US" dirty="0"/>
          </a:p>
          <a:p>
            <a:r>
              <a:rPr lang="en-GB" b="1" dirty="0"/>
              <a:t>The AI Lab also addressed regulatory barriers.</a:t>
            </a:r>
          </a:p>
          <a:p>
            <a:r>
              <a:rPr lang="en-GB" dirty="0"/>
              <a:t>One key innovation was the AI Airlock regulatory sandbox, developed with the Medicines and Healthcare products Regulatory Agency.</a:t>
            </a:r>
          </a:p>
          <a:p>
            <a:r>
              <a:rPr lang="en-GB" dirty="0"/>
              <a:t>This allows AI technologies to be tested within simulated NHS environments before receiving full approval.</a:t>
            </a:r>
          </a:p>
          <a:p>
            <a:r>
              <a:rPr lang="en-GB" dirty="0"/>
              <a:t>Such regulatory experimentation helps balance two priorities: encouraging innovation while ensuring patient safety.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AI Deployment Platform: </a:t>
            </a:r>
            <a:r>
              <a:rPr lang="en-US" sz="1200" dirty="0">
                <a:solidFill>
                  <a:srgbClr val="231F20"/>
                </a:solidFill>
                <a:latin typeface="Quattrocento Sans" pitchFamily="34" charset="0"/>
                <a:ea typeface="Quattrocento Sans" pitchFamily="34" charset="-122"/>
                <a:cs typeface="Quattrocento Sans" pitchFamily="34" charset="-120"/>
              </a:rPr>
              <a:t>Streamlined platform for managing AI technology deployment across NHS settings</a:t>
            </a:r>
            <a:endParaRPr lang="en-US" sz="1800" dirty="0"/>
          </a:p>
          <a:p>
            <a:r>
              <a:rPr lang="en-US" dirty="0"/>
              <a:t>Ai Airlock (MHRA Collaboration: </a:t>
            </a:r>
            <a:r>
              <a:rPr lang="en-US" sz="1200" dirty="0">
                <a:solidFill>
                  <a:srgbClr val="231F20"/>
                </a:solidFill>
                <a:latin typeface="Quattrocento Sans" pitchFamily="34" charset="0"/>
                <a:ea typeface="Quattrocento Sans" pitchFamily="34" charset="-122"/>
                <a:cs typeface="Quattrocento Sans" pitchFamily="34" charset="-120"/>
              </a:rPr>
              <a:t>Regulatory sandbox" enabling manufacturers to trial technologies within </a:t>
            </a:r>
            <a:r>
              <a:rPr lang="en-US" sz="1200" b="1" dirty="0">
                <a:solidFill>
                  <a:srgbClr val="231F20"/>
                </a:solidFill>
                <a:latin typeface="Quattrocento Sans" pitchFamily="34" charset="0"/>
                <a:ea typeface="Quattrocento Sans" pitchFamily="34" charset="-122"/>
                <a:cs typeface="Quattrocento Sans" pitchFamily="34" charset="-120"/>
              </a:rPr>
              <a:t>simulated NHS settings</a:t>
            </a:r>
            <a:r>
              <a:rPr lang="en-US" sz="1200" dirty="0">
                <a:solidFill>
                  <a:srgbClr val="231F20"/>
                </a:solidFill>
                <a:latin typeface="Quattrocento Sans" pitchFamily="34" charset="0"/>
                <a:ea typeface="Quattrocento Sans" pitchFamily="34" charset="-122"/>
                <a:cs typeface="Quattrocento Sans" pitchFamily="34" charset="-120"/>
              </a:rPr>
              <a:t> prior to formal market authorization.</a:t>
            </a:r>
            <a:endParaRPr lang="en-US" dirty="0"/>
          </a:p>
          <a:p>
            <a:endParaRPr lang="en-US" dirty="0"/>
          </a:p>
          <a:p>
            <a:r>
              <a:rPr lang="en-US" dirty="0"/>
              <a:t>Radiology Ai implementation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latin typeface="Quattrocento Sans" pitchFamily="34" charset="0"/>
                <a:ea typeface="Quattrocento Sans" pitchFamily="34" charset="-122"/>
                <a:cs typeface="Quattrocento Sans" pitchFamily="34" charset="-120"/>
              </a:rPr>
              <a:t>Key Recognition:</a:t>
            </a:r>
            <a:r>
              <a:rPr lang="en-US" sz="1200" dirty="0">
                <a:solidFill>
                  <a:srgbClr val="FFFFFF"/>
                </a:solidFill>
                <a:latin typeface="Quattrocento Sans" pitchFamily="34" charset="0"/>
                <a:ea typeface="Quattrocento Sans" pitchFamily="34" charset="-122"/>
                <a:cs typeface="Quattrocento Sans" pitchFamily="34" charset="-120"/>
              </a:rPr>
              <a:t> For AI deployment to be sustainable, it must effectively tackle workforce challenges—not just technical ones.</a:t>
            </a:r>
            <a:endParaRPr lang="en-US" sz="18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Success criteria: </a:t>
            </a:r>
          </a:p>
          <a:p>
            <a:r>
              <a:rPr lang="en-GB" dirty="0"/>
              <a:t>In several areas, the AI Lab produced measurable improvements.</a:t>
            </a:r>
          </a:p>
          <a:p>
            <a:r>
              <a:rPr lang="en-GB" dirty="0"/>
              <a:t>For example, AI tools supporting stroke diagnosis helped increase mechanical thrombectomy treatment rates from 1 percent to over 10 percent.</a:t>
            </a:r>
          </a:p>
          <a:p>
            <a:r>
              <a:rPr lang="en-GB" dirty="0"/>
              <a:t>This improvement not only saved lives but also generated an estimated £44 million in economic value.</a:t>
            </a:r>
          </a:p>
          <a:p>
            <a:r>
              <a:rPr lang="en-GB" dirty="0"/>
              <a:t>In radiology, AI systems are helping automate routine tasks and reduce diagnostic backlogs.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Stroke Network Diagnostics: </a:t>
            </a:r>
            <a:r>
              <a:rPr lang="en-US" sz="1200" dirty="0">
                <a:solidFill>
                  <a:srgbClr val="FFFFFF"/>
                </a:solidFill>
                <a:latin typeface="Quattrocento Sans" pitchFamily="34" charset="0"/>
                <a:ea typeface="Quattrocento Sans" pitchFamily="34" charset="-122"/>
                <a:cs typeface="Quattrocento Sans" pitchFamily="34" charset="-120"/>
              </a:rPr>
              <a:t>Reduced cognitive load in high-pressure situations, allowing clinicians to focus on patient care rather than routine tasks.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FFFFFF"/>
              </a:solidFill>
              <a:latin typeface="Quattrocento Sans"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Quattrocento Sans" pitchFamily="34" charset="0"/>
              </a:rPr>
              <a:t>Automation bias threat: </a:t>
            </a:r>
            <a:r>
              <a:rPr lang="en-US" sz="1800" dirty="0">
                <a:solidFill>
                  <a:srgbClr val="231F20"/>
                </a:solidFill>
                <a:latin typeface="Quattrocento Sans" pitchFamily="34" charset="0"/>
                <a:ea typeface="Quattrocento Sans" pitchFamily="34" charset="-122"/>
                <a:cs typeface="Quattrocento Sans" pitchFamily="34" charset="-120"/>
              </a:rPr>
              <a:t>This threatens </a:t>
            </a:r>
            <a:r>
              <a:rPr lang="en-US" sz="1800" b="1" dirty="0">
                <a:solidFill>
                  <a:srgbClr val="231F20"/>
                </a:solidFill>
                <a:latin typeface="Quattrocento Sans" pitchFamily="34" charset="0"/>
                <a:ea typeface="Quattrocento Sans" pitchFamily="34" charset="-122"/>
                <a:cs typeface="Quattrocento Sans" pitchFamily="34" charset="-120"/>
              </a:rPr>
              <a:t>experiential learning and clinical judgment</a:t>
            </a:r>
            <a:r>
              <a:rPr lang="en-US" sz="1800" dirty="0">
                <a:solidFill>
                  <a:srgbClr val="231F20"/>
                </a:solidFill>
                <a:latin typeface="Quattrocento Sans" pitchFamily="34" charset="0"/>
                <a:ea typeface="Quattrocento Sans" pitchFamily="34" charset="-122"/>
                <a:cs typeface="Quattrocento Sans" pitchFamily="34" charset="-120"/>
              </a:rPr>
              <a:t>, leading to gradual decline in healthcare professionals' skills over time.</a:t>
            </a: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From the patient perspective, several problems existed before the AI Lab.</a:t>
            </a:r>
          </a:p>
          <a:p>
            <a:r>
              <a:rPr lang="en-GB" dirty="0"/>
              <a:t>Patients frequently experienced long waiting times for specialist diagnostics, particularly in fields such as dermatology and stroke care.</a:t>
            </a:r>
          </a:p>
          <a:p>
            <a:r>
              <a:rPr lang="en-GB" dirty="0"/>
              <a:t>Public trust in AI technologies also remained limited. Many patients were concerned about data privacy, transparency and potential commercial use of NHS data.</a:t>
            </a:r>
          </a:p>
          <a:p>
            <a:r>
              <a:rPr lang="en-GB" dirty="0"/>
              <a:t>Without addressing these trust issues, large‑scale AI adoption would remain difficult.</a:t>
            </a:r>
          </a:p>
          <a:p>
            <a:endParaRPr lang="en-US" dirty="0"/>
          </a:p>
          <a:p>
            <a:r>
              <a:rPr lang="en-US" dirty="0"/>
              <a:t>Data diversity crisis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31F20"/>
                </a:solidFill>
                <a:latin typeface="Quattrocento Sans" pitchFamily="34" charset="0"/>
                <a:ea typeface="Quattrocento Sans" pitchFamily="34" charset="-122"/>
                <a:cs typeface="Quattrocento Sans" pitchFamily="34" charset="-120"/>
              </a:rPr>
              <a:t>The NHS Race and Health Observatory (2024) notes that </a:t>
            </a:r>
            <a:r>
              <a:rPr lang="en-US" sz="1200" b="1" dirty="0">
                <a:solidFill>
                  <a:srgbClr val="231F20"/>
                </a:solidFill>
                <a:latin typeface="Quattrocento Sans" pitchFamily="34" charset="0"/>
                <a:ea typeface="Quattrocento Sans" pitchFamily="34" charset="-122"/>
                <a:cs typeface="Quattrocento Sans" pitchFamily="34" charset="-120"/>
              </a:rPr>
              <a:t>ethnic minority communities are largely excluded</a:t>
            </a:r>
            <a:r>
              <a:rPr lang="en-US" sz="1200" dirty="0">
                <a:solidFill>
                  <a:srgbClr val="231F20"/>
                </a:solidFill>
                <a:latin typeface="Quattrocento Sans" pitchFamily="34" charset="0"/>
                <a:ea typeface="Quattrocento Sans" pitchFamily="34" charset="-122"/>
                <a:cs typeface="Quattrocento Sans" pitchFamily="34" charset="-120"/>
              </a:rPr>
              <a:t> from genetic medicine research and AI risk prediction tools, showing minimal progress toward equitable representation.</a:t>
            </a:r>
            <a:endParaRPr lang="en-US" sz="1200" dirty="0"/>
          </a:p>
          <a:p>
            <a:endParaRPr lang="en-US" dirty="0"/>
          </a:p>
          <a:p>
            <a:r>
              <a:rPr lang="en-US" dirty="0"/>
              <a:t>Trust and Transparency Issues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alpha val="90000"/>
                  </a:srgbClr>
                </a:solidFill>
                <a:latin typeface="Quattrocento Sans" pitchFamily="34" charset="0"/>
                <a:ea typeface="Quattrocento Sans" pitchFamily="34" charset="-122"/>
                <a:cs typeface="Quattrocento Sans" pitchFamily="34" charset="-120"/>
              </a:rPr>
              <a:t>Patient trust in AI is low due to limited transparency. Patients rarely receive clear explanations of algorithmic suggestions, deterring informed consent for AI-influenced treatments </a:t>
            </a:r>
            <a:r>
              <a:rPr lang="en-US" sz="1200" dirty="0">
                <a:solidFill>
                  <a:srgbClr val="FFFFFF">
                    <a:alpha val="70000"/>
                  </a:srgbClr>
                </a:solidFill>
                <a:latin typeface="Quattrocento Sans" pitchFamily="34" charset="0"/>
                <a:ea typeface="Quattrocento Sans" pitchFamily="34" charset="-122"/>
                <a:cs typeface="Quattrocento Sans" pitchFamily="34" charset="-120"/>
              </a:rPr>
              <a:t>(Cox, 2025)</a:t>
            </a:r>
            <a:endParaRPr lang="en-US" sz="240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alpha val="90000"/>
                  </a:srgbClr>
                </a:solidFill>
                <a:latin typeface="Quattrocento Sans" pitchFamily="34" charset="0"/>
                <a:ea typeface="Quattrocento Sans" pitchFamily="34" charset="-122"/>
                <a:cs typeface="Quattrocento Sans" pitchFamily="34" charset="-120"/>
              </a:rPr>
              <a:t>Concerns about reduced human empathy in care fuel opposition to AI, particularly in mental health and palliative care, where relational continuity is crucial </a:t>
            </a:r>
            <a:r>
              <a:rPr lang="en-US" sz="1200" dirty="0">
                <a:solidFill>
                  <a:srgbClr val="FFFFFF">
                    <a:alpha val="70000"/>
                  </a:srgbClr>
                </a:solidFill>
                <a:latin typeface="Quattrocento Sans" pitchFamily="34" charset="0"/>
                <a:ea typeface="Quattrocento Sans" pitchFamily="34" charset="-122"/>
                <a:cs typeface="Quattrocento Sans" pitchFamily="34" charset="-120"/>
              </a:rPr>
              <a:t>(Erman Yıldız, 2025)</a:t>
            </a:r>
            <a:endParaRPr lang="en-US" sz="240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alpha val="90000"/>
                  </a:srgbClr>
                </a:solidFill>
                <a:latin typeface="Quattrocento Sans" pitchFamily="34" charset="0"/>
                <a:ea typeface="Quattrocento Sans" pitchFamily="34" charset="-122"/>
                <a:cs typeface="Quattrocento Sans" pitchFamily="34" charset="-120"/>
              </a:rPr>
              <a:t>Concerns about potential commercial misuse of NHS data, particularly amid recent controversies about patient data commercialization</a:t>
            </a:r>
            <a:endParaRPr lang="en-US" sz="24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AI Lab introduced several initiatives designed to improve patient access and outcomes.</a:t>
            </a:r>
          </a:p>
          <a:p>
            <a:r>
              <a:rPr lang="en-GB" dirty="0"/>
              <a:t>One example is the National COVID‑19 Chest Imaging Database, which provided a large dataset for developing diagnostic algorithms during the pandemic.</a:t>
            </a:r>
          </a:p>
          <a:p>
            <a:r>
              <a:rPr lang="en-GB" dirty="0"/>
              <a:t>AI dermatology tools have also enabled earlier skin cancer assessments within community settings.</a:t>
            </a:r>
          </a:p>
          <a:p>
            <a:r>
              <a:rPr lang="en-GB" dirty="0"/>
              <a:t>Meanwhile, digital consultation platforms such as eConsult allow patients to access GP services more efficiently.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latin typeface="Unna" pitchFamily="34" charset="0"/>
                <a:ea typeface="Unna" pitchFamily="34" charset="-122"/>
                <a:cs typeface="Unna" pitchFamily="34" charset="-120"/>
              </a:rPr>
              <a:t>National COVID-19 Chest Imaging Database (NCCID)</a:t>
            </a:r>
            <a:endParaRPr lang="en-US"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Quattrocento Sans" pitchFamily="34" charset="0"/>
                <a:ea typeface="Quattrocento Sans" pitchFamily="34" charset="-122"/>
                <a:cs typeface="Quattrocento Sans" pitchFamily="34" charset="-120"/>
              </a:rPr>
              <a:t>This initiative </a:t>
            </a:r>
            <a:r>
              <a:rPr lang="en-US" sz="1200" b="1" dirty="0">
                <a:solidFill>
                  <a:srgbClr val="FFFFFF"/>
                </a:solidFill>
                <a:latin typeface="Quattrocento Sans" pitchFamily="34" charset="0"/>
                <a:ea typeface="Quattrocento Sans" pitchFamily="34" charset="-122"/>
                <a:cs typeface="Quattrocento Sans" pitchFamily="34" charset="-120"/>
              </a:rPr>
              <a:t>improved data diversity</a:t>
            </a:r>
            <a:r>
              <a:rPr lang="en-US" sz="1200" dirty="0">
                <a:solidFill>
                  <a:srgbClr val="FFFFFF"/>
                </a:solidFill>
                <a:latin typeface="Quattrocento Sans" pitchFamily="34" charset="0"/>
                <a:ea typeface="Quattrocento Sans" pitchFamily="34" charset="-122"/>
                <a:cs typeface="Quattrocento Sans" pitchFamily="34" charset="-120"/>
              </a:rPr>
              <a:t> through multi-site training with different populations, though demographic representation remained biased towards hospitalized COVID-19 patients.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FFFFFF"/>
              </a:solidFill>
              <a:latin typeface="Quattrocento Sans"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Quattrocento Sans" pitchFamily="34" charset="0"/>
              </a:rPr>
              <a:t>AI Airlock and Ethical Framework: </a:t>
            </a:r>
            <a:r>
              <a:rPr lang="en-US" sz="1800" dirty="0">
                <a:solidFill>
                  <a:srgbClr val="231F20"/>
                </a:solidFill>
                <a:latin typeface="Quattrocento Sans" pitchFamily="34" charset="0"/>
                <a:ea typeface="Quattrocento Sans" pitchFamily="34" charset="-122"/>
                <a:cs typeface="Quattrocento Sans" pitchFamily="34" charset="-120"/>
              </a:rPr>
              <a:t>Called for </a:t>
            </a:r>
            <a:r>
              <a:rPr lang="en-US" sz="1800" b="1" dirty="0">
                <a:solidFill>
                  <a:srgbClr val="231F20"/>
                </a:solidFill>
                <a:latin typeface="Quattrocento Sans" pitchFamily="34" charset="0"/>
                <a:ea typeface="Quattrocento Sans" pitchFamily="34" charset="-122"/>
                <a:cs typeface="Quattrocento Sans" pitchFamily="34" charset="-120"/>
              </a:rPr>
              <a:t>diverse training data</a:t>
            </a:r>
            <a:r>
              <a:rPr lang="en-US" sz="1800" dirty="0">
                <a:solidFill>
                  <a:srgbClr val="231F20"/>
                </a:solidFill>
                <a:latin typeface="Quattrocento Sans" pitchFamily="34" charset="0"/>
                <a:ea typeface="Quattrocento Sans" pitchFamily="34" charset="-122"/>
                <a:cs typeface="Quattrocento Sans" pitchFamily="34" charset="-120"/>
              </a:rPr>
              <a:t> and </a:t>
            </a:r>
            <a:r>
              <a:rPr lang="en-US" sz="1800" b="1" dirty="0">
                <a:solidFill>
                  <a:srgbClr val="231F20"/>
                </a:solidFill>
                <a:latin typeface="Quattrocento Sans" pitchFamily="34" charset="0"/>
                <a:ea typeface="Quattrocento Sans" pitchFamily="34" charset="-122"/>
                <a:cs typeface="Quattrocento Sans" pitchFamily="34" charset="-120"/>
              </a:rPr>
              <a:t>performance monitoring across demographics</a:t>
            </a:r>
            <a:r>
              <a:rPr lang="en-US" sz="1800" dirty="0">
                <a:solidFill>
                  <a:srgbClr val="231F20"/>
                </a:solidFill>
                <a:latin typeface="Quattrocento Sans" pitchFamily="34" charset="0"/>
                <a:ea typeface="Quattrocento Sans" pitchFamily="34" charset="-122"/>
                <a:cs typeface="Quattrocento Sans" pitchFamily="34" charset="-120"/>
              </a:rPr>
              <a:t> addressing algorithmic bias, though enforcement mechanisms remain underdeveloped </a:t>
            </a:r>
            <a:r>
              <a:rPr lang="en-US" sz="1800" b="1" dirty="0">
                <a:solidFill>
                  <a:srgbClr val="003087"/>
                </a:solidFill>
                <a:latin typeface="Quattrocento Sans" pitchFamily="34" charset="0"/>
                <a:ea typeface="Quattrocento Sans" pitchFamily="34" charset="-122"/>
                <a:cs typeface="Quattrocento Sans" pitchFamily="34" charset="-120"/>
              </a:rPr>
              <a:t>(Medicines and Healthcare Products Regulatory Agency, 2025)</a:t>
            </a:r>
            <a:r>
              <a:rPr lang="en-US" sz="1800" dirty="0">
                <a:solidFill>
                  <a:srgbClr val="231F20"/>
                </a:solidFill>
                <a:latin typeface="Quattrocento Sans" pitchFamily="34" charset="0"/>
                <a:ea typeface="Quattrocento Sans" pitchFamily="34" charset="-122"/>
                <a:cs typeface="Quattrocento Sans" pitchFamily="34" charset="-120"/>
              </a:rPr>
              <a:t>.</a:t>
            </a: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003087"/>
                </a:solidFill>
                <a:latin typeface="Unna" pitchFamily="34" charset="0"/>
                <a:ea typeface="Unna" pitchFamily="34" charset="-122"/>
                <a:cs typeface="Unna" pitchFamily="34" charset="-120"/>
              </a:rPr>
              <a:t>Community-Focused AI Tools</a:t>
            </a:r>
            <a:endParaRPr lang="en-US" sz="140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31F20"/>
                </a:solidFill>
                <a:latin typeface="Quattrocento Sans" pitchFamily="34" charset="0"/>
                <a:ea typeface="Quattrocento Sans" pitchFamily="34" charset="-122"/>
                <a:cs typeface="Quattrocento Sans" pitchFamily="34" charset="-120"/>
              </a:rPr>
              <a:t>Skin Analytics: Dermatology tool developed with the Lab enables </a:t>
            </a:r>
            <a:r>
              <a:rPr lang="en-US" sz="1200" b="1" dirty="0">
                <a:solidFill>
                  <a:srgbClr val="231F20"/>
                </a:solidFill>
                <a:latin typeface="Quattrocento Sans" pitchFamily="34" charset="0"/>
                <a:ea typeface="Quattrocento Sans" pitchFamily="34" charset="-122"/>
                <a:cs typeface="Quattrocento Sans" pitchFamily="34" charset="-120"/>
              </a:rPr>
              <a:t>community assessments of skin cancer</a:t>
            </a:r>
            <a:r>
              <a:rPr lang="en-US" sz="1200" dirty="0">
                <a:solidFill>
                  <a:srgbClr val="231F20"/>
                </a:solidFill>
                <a:latin typeface="Quattrocento Sans" pitchFamily="34" charset="0"/>
                <a:ea typeface="Quattrocento Sans" pitchFamily="34" charset="-122"/>
                <a:cs typeface="Quattrocento Sans" pitchFamily="34" charset="-120"/>
              </a:rPr>
              <a:t>, reducing referral delays and travel issues for rural areas </a:t>
            </a:r>
            <a:r>
              <a:rPr lang="en-US" sz="1200" b="1" dirty="0">
                <a:solidFill>
                  <a:srgbClr val="003087"/>
                </a:solidFill>
                <a:latin typeface="Quattrocento Sans" pitchFamily="34" charset="0"/>
                <a:ea typeface="Quattrocento Sans" pitchFamily="34" charset="-122"/>
                <a:cs typeface="Quattrocento Sans" pitchFamily="34" charset="-120"/>
              </a:rPr>
              <a:t>(Compass Associates, 2025)</a:t>
            </a:r>
            <a:r>
              <a:rPr lang="en-US" sz="1200" dirty="0">
                <a:solidFill>
                  <a:srgbClr val="231F20"/>
                </a:solidFill>
                <a:latin typeface="Quattrocento Sans" pitchFamily="34" charset="0"/>
                <a:ea typeface="Quattrocento Sans" pitchFamily="34" charset="-122"/>
                <a:cs typeface="Quattrocento Sans" pitchFamily="34" charset="-12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231F20"/>
              </a:solidFill>
              <a:latin typeface="Quattrocento Sans"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31F20"/>
                </a:solidFill>
                <a:latin typeface="Quattrocento Sans" pitchFamily="34" charset="0"/>
              </a:rPr>
              <a:t>eConsult: </a:t>
            </a:r>
            <a:r>
              <a:rPr lang="en-US" sz="1800" dirty="0">
                <a:solidFill>
                  <a:srgbClr val="231F20"/>
                </a:solidFill>
                <a:latin typeface="Quattrocento Sans" pitchFamily="34" charset="0"/>
                <a:ea typeface="Quattrocento Sans" pitchFamily="34" charset="-122"/>
                <a:cs typeface="Quattrocento Sans" pitchFamily="34" charset="-120"/>
              </a:rPr>
              <a:t>Used by </a:t>
            </a:r>
            <a:r>
              <a:rPr lang="en-US" sz="1800" b="1" dirty="0">
                <a:solidFill>
                  <a:srgbClr val="231F20"/>
                </a:solidFill>
                <a:latin typeface="Quattrocento Sans" pitchFamily="34" charset="0"/>
                <a:ea typeface="Quattrocento Sans" pitchFamily="34" charset="-122"/>
                <a:cs typeface="Quattrocento Sans" pitchFamily="34" charset="-120"/>
              </a:rPr>
              <a:t>over 3,000 GP practices</a:t>
            </a:r>
            <a:r>
              <a:rPr lang="en-US" sz="1800" dirty="0">
                <a:solidFill>
                  <a:srgbClr val="231F20"/>
                </a:solidFill>
                <a:latin typeface="Quattrocento Sans" pitchFamily="34" charset="0"/>
                <a:ea typeface="Quattrocento Sans" pitchFamily="34" charset="-122"/>
                <a:cs typeface="Quattrocento Sans" pitchFamily="34" charset="-120"/>
              </a:rPr>
              <a:t>, employs AI to identify key symptoms before consultations, improving access and </a:t>
            </a:r>
            <a:r>
              <a:rPr lang="en-US" sz="1800" b="1" dirty="0">
                <a:solidFill>
                  <a:srgbClr val="231F20"/>
                </a:solidFill>
                <a:latin typeface="Quattrocento Sans" pitchFamily="34" charset="0"/>
                <a:ea typeface="Quattrocento Sans" pitchFamily="34" charset="-122"/>
                <a:cs typeface="Quattrocento Sans" pitchFamily="34" charset="-120"/>
              </a:rPr>
              <a:t>cutting administrative tasks by up to 40%</a:t>
            </a:r>
            <a:r>
              <a:rPr lang="en-US" sz="1800" b="1" dirty="0">
                <a:solidFill>
                  <a:srgbClr val="003087"/>
                </a:solidFill>
                <a:latin typeface="Quattrocento Sans" pitchFamily="34" charset="0"/>
                <a:ea typeface="Quattrocento Sans" pitchFamily="34" charset="-122"/>
                <a:cs typeface="Quattrocento Sans" pitchFamily="34" charset="-120"/>
              </a:rPr>
              <a:t>(Compass Associates, 2025)</a:t>
            </a:r>
            <a:r>
              <a:rPr lang="en-US" sz="1800" dirty="0">
                <a:solidFill>
                  <a:srgbClr val="231F20"/>
                </a:solidFill>
                <a:latin typeface="Quattrocento Sans" pitchFamily="34" charset="0"/>
                <a:ea typeface="Quattrocento Sans" pitchFamily="34" charset="-122"/>
                <a:cs typeface="Quattrocento Sans" pitchFamily="34" charset="-120"/>
              </a:rPr>
              <a:t>.</a:t>
            </a: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r>
              <a:rPr lang="en-US" dirty="0"/>
              <a:t>AI Awards: Patient Engagement Focus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Efficiency improvements</a:t>
            </a:r>
          </a:p>
          <a:p>
            <a:r>
              <a:rPr lang="en-GB" dirty="0"/>
              <a:t>Evidence suggests that many AI‑enabled tools have improved efficiency in patient care.</a:t>
            </a:r>
          </a:p>
          <a:p>
            <a:r>
              <a:rPr lang="en-GB" dirty="0"/>
              <a:t>Faster diagnostic systems can reduce waiting times and enable earlier treatment decisions.</a:t>
            </a:r>
          </a:p>
          <a:p>
            <a:r>
              <a:rPr lang="en-GB" dirty="0"/>
              <a:t>Patients with chronic conditions particularly benefit from predictive analytics that support proactive monitoring and care.</a:t>
            </a:r>
          </a:p>
          <a:p>
            <a:r>
              <a:rPr lang="en-GB" dirty="0"/>
              <a:t>However, efficiency improvements do not automatically translate into equitable healthcare outcomes.</a:t>
            </a:r>
          </a:p>
          <a:p>
            <a:endParaRPr lang="en-US" dirty="0"/>
          </a:p>
          <a:p>
            <a:endParaRPr lang="en-US" dirty="0"/>
          </a:p>
          <a:p>
            <a:r>
              <a:rPr lang="en-US" dirty="0"/>
              <a:t>Persistent inequalities:</a:t>
            </a:r>
          </a:p>
          <a:p>
            <a:r>
              <a:rPr lang="en-GB" dirty="0"/>
              <a:t>One of the most significant criticisms of healthcare AI relates to algorithmic bias.</a:t>
            </a:r>
          </a:p>
          <a:p>
            <a:r>
              <a:rPr lang="en-GB" dirty="0"/>
              <a:t>Many AI systems are trained on datasets that overrepresent white, male or older populations.</a:t>
            </a:r>
          </a:p>
          <a:p>
            <a:r>
              <a:rPr lang="en-GB" dirty="0"/>
              <a:t>As a result, diagnostic accuracy may be significantly lower for minority ethnic groups.</a:t>
            </a:r>
          </a:p>
          <a:p>
            <a:r>
              <a:rPr lang="en-GB" dirty="0"/>
              <a:t>Without proactive governance, AI technologies risk reinforcing existing healthcare inequalities rather than reducing them.</a:t>
            </a:r>
          </a:p>
          <a:p>
            <a:endParaRPr lang="en-GB" dirty="0"/>
          </a:p>
          <a:p>
            <a:endParaRPr lang="en-GB" dirty="0"/>
          </a:p>
          <a:p>
            <a:r>
              <a:rPr lang="en-GB" dirty="0"/>
              <a:t>Algorithmic Bias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31F20"/>
                </a:solidFill>
                <a:latin typeface="Quattrocento Sans" pitchFamily="34" charset="0"/>
                <a:ea typeface="Quattrocento Sans" pitchFamily="34" charset="-122"/>
                <a:cs typeface="Quattrocento Sans" pitchFamily="34" charset="-120"/>
              </a:rPr>
              <a:t>This </a:t>
            </a:r>
            <a:r>
              <a:rPr lang="en-US" sz="1200" b="1" dirty="0">
                <a:solidFill>
                  <a:srgbClr val="231F20"/>
                </a:solidFill>
                <a:latin typeface="Quattrocento Sans" pitchFamily="34" charset="0"/>
                <a:ea typeface="Quattrocento Sans" pitchFamily="34" charset="-122"/>
                <a:cs typeface="Quattrocento Sans" pitchFamily="34" charset="-120"/>
              </a:rPr>
              <a:t>'digital determinism'</a:t>
            </a:r>
            <a:r>
              <a:rPr lang="en-US" sz="1200" dirty="0">
                <a:solidFill>
                  <a:srgbClr val="231F20"/>
                </a:solidFill>
                <a:latin typeface="Quattrocento Sans" pitchFamily="34" charset="0"/>
                <a:ea typeface="Quattrocento Sans" pitchFamily="34" charset="-122"/>
                <a:cs typeface="Quattrocento Sans" pitchFamily="34" charset="-120"/>
              </a:rPr>
              <a:t> creates cycles of disadvantage, as ineffective AI tools for Black patients lead to delayed diagnoses and increased mortality disparities in marginalized communities.</a:t>
            </a:r>
            <a:endParaRPr lang="en-US" sz="1800" dirty="0"/>
          </a:p>
          <a:p>
            <a:endParaRPr lang="en-GB" dirty="0"/>
          </a:p>
          <a:p>
            <a:r>
              <a:rPr lang="en-US" dirty="0"/>
              <a:t>Mixed Trust Outcomes: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31F20"/>
                </a:solidFill>
                <a:latin typeface="Quattrocento Sans" pitchFamily="34" charset="0"/>
                <a:ea typeface="Quattrocento Sans" pitchFamily="34" charset="-122"/>
                <a:cs typeface="Quattrocento Sans" pitchFamily="34" charset="-120"/>
              </a:rPr>
              <a:t>Major barriers to acceptance included concerns over </a:t>
            </a:r>
            <a:r>
              <a:rPr lang="en-US" sz="1200" b="1" dirty="0">
                <a:solidFill>
                  <a:srgbClr val="231F20"/>
                </a:solidFill>
                <a:latin typeface="Quattrocento Sans" pitchFamily="34" charset="0"/>
                <a:ea typeface="Quattrocento Sans" pitchFamily="34" charset="-122"/>
                <a:cs typeface="Quattrocento Sans" pitchFamily="34" charset="-120"/>
              </a:rPr>
              <a:t>'profit-driven motives'</a:t>
            </a:r>
            <a:r>
              <a:rPr lang="en-US" sz="1200" dirty="0">
                <a:solidFill>
                  <a:srgbClr val="231F20"/>
                </a:solidFill>
                <a:latin typeface="Quattrocento Sans" pitchFamily="34" charset="0"/>
                <a:ea typeface="Quattrocento Sans" pitchFamily="34" charset="-122"/>
                <a:cs typeface="Quattrocento Sans" pitchFamily="34" charset="-120"/>
              </a:rPr>
              <a:t> and commercial use of NHS data.</a:t>
            </a:r>
            <a:endParaRPr lang="en-US" sz="1800" dirty="0"/>
          </a:p>
          <a:p>
            <a:endParaRPr lang="en-GB"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Key successes: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Financial Impact: </a:t>
            </a:r>
            <a:r>
              <a:rPr lang="en-US" sz="1200" dirty="0">
                <a:solidFill>
                  <a:srgbClr val="FFFFFF"/>
                </a:solidFill>
                <a:latin typeface="Quattrocento Sans" pitchFamily="34" charset="0"/>
                <a:ea typeface="Quattrocento Sans" pitchFamily="34" charset="-122"/>
                <a:cs typeface="Quattrocento Sans" pitchFamily="34" charset="-120"/>
              </a:rPr>
              <a:t>Saved </a:t>
            </a:r>
            <a:r>
              <a:rPr lang="en-US" sz="1200" b="1" dirty="0">
                <a:solidFill>
                  <a:srgbClr val="FFFFFF"/>
                </a:solidFill>
                <a:latin typeface="Quattrocento Sans" pitchFamily="34" charset="0"/>
                <a:ea typeface="Quattrocento Sans" pitchFamily="34" charset="-122"/>
                <a:cs typeface="Quattrocento Sans" pitchFamily="34" charset="-120"/>
              </a:rPr>
              <a:t>£44 million</a:t>
            </a:r>
            <a:r>
              <a:rPr lang="en-US" sz="1200" dirty="0">
                <a:solidFill>
                  <a:srgbClr val="FFFFFF"/>
                </a:solidFill>
                <a:latin typeface="Quattrocento Sans" pitchFamily="34" charset="0"/>
                <a:ea typeface="Quattrocento Sans" pitchFamily="34" charset="-122"/>
                <a:cs typeface="Quattrocento Sans" pitchFamily="34" charset="-120"/>
              </a:rPr>
              <a:t> in stroke diagnostics alone, demonstrating clear return on investment</a:t>
            </a: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Global Data Infrastructure: </a:t>
            </a:r>
            <a:r>
              <a:rPr lang="en-US" sz="1200" dirty="0">
                <a:solidFill>
                  <a:srgbClr val="FFFFFF"/>
                </a:solidFill>
                <a:latin typeface="Quattrocento Sans" pitchFamily="34" charset="0"/>
                <a:ea typeface="Quattrocento Sans" pitchFamily="34" charset="-122"/>
                <a:cs typeface="Quattrocento Sans" pitchFamily="34" charset="-120"/>
              </a:rPr>
              <a:t>Created </a:t>
            </a:r>
            <a:r>
              <a:rPr lang="en-US" sz="1200" b="1" dirty="0">
                <a:solidFill>
                  <a:srgbClr val="FFFFFF"/>
                </a:solidFill>
                <a:latin typeface="Quattrocento Sans" pitchFamily="34" charset="0"/>
                <a:ea typeface="Quattrocento Sans" pitchFamily="34" charset="-122"/>
                <a:cs typeface="Quattrocento Sans" pitchFamily="34" charset="-120"/>
              </a:rPr>
              <a:t>unique global data infrastructure</a:t>
            </a:r>
            <a:r>
              <a:rPr lang="en-US" sz="1200" dirty="0">
                <a:solidFill>
                  <a:srgbClr val="FFFFFF"/>
                </a:solidFill>
                <a:latin typeface="Quattrocento Sans" pitchFamily="34" charset="0"/>
                <a:ea typeface="Quattrocento Sans" pitchFamily="34" charset="-122"/>
                <a:cs typeface="Quattrocento Sans" pitchFamily="34" charset="-120"/>
              </a:rPr>
              <a:t> through NCCID, setting international precedent</a:t>
            </a: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Technical Infrastructure: </a:t>
            </a:r>
            <a:r>
              <a:rPr lang="en-US" sz="1200" dirty="0">
                <a:solidFill>
                  <a:srgbClr val="FFFFFF"/>
                </a:solidFill>
                <a:latin typeface="Quattrocento Sans" pitchFamily="34" charset="0"/>
                <a:ea typeface="Quattrocento Sans" pitchFamily="34" charset="-122"/>
                <a:cs typeface="Quattrocento Sans" pitchFamily="34" charset="-120"/>
              </a:rPr>
              <a:t>Successfully tackled </a:t>
            </a:r>
            <a:r>
              <a:rPr lang="en-US" sz="1200" b="1" dirty="0">
                <a:solidFill>
                  <a:srgbClr val="FFFFFF"/>
                </a:solidFill>
                <a:latin typeface="Quattrocento Sans" pitchFamily="34" charset="0"/>
                <a:ea typeface="Quattrocento Sans" pitchFamily="34" charset="-122"/>
                <a:cs typeface="Quattrocento Sans" pitchFamily="34" charset="-120"/>
              </a:rPr>
              <a:t>infrastructure and regulatory issues</a:t>
            </a:r>
            <a:r>
              <a:rPr lang="en-US" sz="1200" dirty="0">
                <a:solidFill>
                  <a:srgbClr val="FFFFFF"/>
                </a:solidFill>
                <a:latin typeface="Quattrocento Sans" pitchFamily="34" charset="0"/>
                <a:ea typeface="Quattrocento Sans" pitchFamily="34" charset="-122"/>
                <a:cs typeface="Quattrocento Sans" pitchFamily="34" charset="-120"/>
              </a:rPr>
              <a:t> through AI Airlock and deployment platforms</a:t>
            </a: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Clinical Outcomes: </a:t>
            </a:r>
            <a:r>
              <a:rPr lang="en-US" sz="1200" dirty="0">
                <a:solidFill>
                  <a:srgbClr val="FFFFFF"/>
                </a:solidFill>
                <a:latin typeface="Quattrocento Sans" pitchFamily="34" charset="0"/>
                <a:ea typeface="Quattrocento Sans" pitchFamily="34" charset="-122"/>
                <a:cs typeface="Quattrocento Sans" pitchFamily="34" charset="-120"/>
              </a:rPr>
              <a:t>Mechanical thrombectomy rates increased from </a:t>
            </a:r>
            <a:r>
              <a:rPr lang="en-US" sz="1200" b="1" dirty="0">
                <a:solidFill>
                  <a:srgbClr val="FFFFFF"/>
                </a:solidFill>
                <a:latin typeface="Quattrocento Sans" pitchFamily="34" charset="0"/>
                <a:ea typeface="Quattrocento Sans" pitchFamily="34" charset="-122"/>
                <a:cs typeface="Quattrocento Sans" pitchFamily="34" charset="-120"/>
              </a:rPr>
              <a:t>1% to over 10%</a:t>
            </a:r>
            <a:r>
              <a:rPr lang="en-US" sz="1200" dirty="0">
                <a:solidFill>
                  <a:srgbClr val="FFFFFF"/>
                </a:solidFill>
                <a:latin typeface="Quattrocento Sans" pitchFamily="34" charset="0"/>
                <a:ea typeface="Quattrocento Sans" pitchFamily="34" charset="-122"/>
                <a:cs typeface="Quattrocento Sans" pitchFamily="34" charset="-120"/>
              </a:rPr>
              <a:t>, significantly improving patient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FFFFFF"/>
              </a:solidFill>
              <a:latin typeface="Quattrocento Sans"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Quattrocento Sans" pitchFamily="34" charset="0"/>
              </a:rPr>
              <a:t>Critical limitations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FFFFFF"/>
                </a:solidFill>
                <a:latin typeface="Quattrocento Sans" pitchFamily="34" charset="0"/>
              </a:rPr>
              <a:t>Workforce readiness gap: </a:t>
            </a:r>
            <a:r>
              <a:rPr lang="en-US" sz="1800" dirty="0">
                <a:solidFill>
                  <a:srgbClr val="231F20"/>
                </a:solidFill>
                <a:latin typeface="Quattrocento Sans" pitchFamily="34" charset="0"/>
                <a:ea typeface="Quattrocento Sans" pitchFamily="34" charset="-122"/>
                <a:cs typeface="Quattrocento Sans" pitchFamily="34" charset="-120"/>
              </a:rPr>
              <a:t>Failed to close the </a:t>
            </a:r>
            <a:r>
              <a:rPr lang="en-US" sz="1800" b="1" dirty="0">
                <a:solidFill>
                  <a:srgbClr val="231F20"/>
                </a:solidFill>
                <a:latin typeface="Quattrocento Sans" pitchFamily="34" charset="0"/>
                <a:ea typeface="Quattrocento Sans" pitchFamily="34" charset="-122"/>
                <a:cs typeface="Quattrocento Sans" pitchFamily="34" charset="-120"/>
              </a:rPr>
              <a:t>skills gap</a:t>
            </a:r>
            <a:r>
              <a:rPr lang="en-US" sz="1800" dirty="0">
                <a:solidFill>
                  <a:srgbClr val="231F20"/>
                </a:solidFill>
                <a:latin typeface="Quattrocento Sans" pitchFamily="34" charset="0"/>
                <a:ea typeface="Quattrocento Sans" pitchFamily="34" charset="-122"/>
                <a:cs typeface="Quattrocento Sans" pitchFamily="34" charset="-120"/>
              </a:rPr>
              <a:t>—only 12% of physicians feel sufficiently trained in AI responsibilities. Training programs inadequate, failing to incorporate AI literacy into professional education with sufficient development time.</a:t>
            </a: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003087"/>
                </a:solidFill>
                <a:latin typeface="Quattrocento Sans" pitchFamily="34" charset="0"/>
                <a:ea typeface="Quattrocento Sans" pitchFamily="34" charset="-122"/>
                <a:cs typeface="Quattrocento Sans" pitchFamily="34" charset="-120"/>
              </a:rPr>
              <a:t>Algorithmic Bias Persistence: </a:t>
            </a:r>
            <a:r>
              <a:rPr lang="en-US" sz="2800" dirty="0">
                <a:solidFill>
                  <a:srgbClr val="231F20"/>
                </a:solidFill>
                <a:latin typeface="Quattrocento Sans" pitchFamily="34" charset="0"/>
                <a:ea typeface="Quattrocento Sans" pitchFamily="34" charset="-122"/>
                <a:cs typeface="Quattrocento Sans" pitchFamily="34" charset="-120"/>
              </a:rPr>
              <a:t>Failed to address </a:t>
            </a:r>
            <a:r>
              <a:rPr lang="en-US" sz="2800" b="1" dirty="0">
                <a:solidFill>
                  <a:srgbClr val="231F20"/>
                </a:solidFill>
                <a:latin typeface="Quattrocento Sans" pitchFamily="34" charset="0"/>
                <a:ea typeface="Quattrocento Sans" pitchFamily="34" charset="-122"/>
                <a:cs typeface="Quattrocento Sans" pitchFamily="34" charset="-120"/>
              </a:rPr>
              <a:t>algorithmic bias</a:t>
            </a:r>
            <a:r>
              <a:rPr lang="en-US" sz="2800" dirty="0">
                <a:solidFill>
                  <a:srgbClr val="231F20"/>
                </a:solidFill>
                <a:latin typeface="Quattrocento Sans" pitchFamily="34" charset="0"/>
                <a:ea typeface="Quattrocento Sans" pitchFamily="34" charset="-122"/>
                <a:cs typeface="Quattrocento Sans" pitchFamily="34" charset="-120"/>
              </a:rPr>
              <a:t> affecting equitable outcomes. 19% accuracy drop for Black patients in certain applications. "Digital determinism" creating cycles of disadvantage.</a:t>
            </a:r>
            <a:endParaRPr lang="en-US" sz="4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3087"/>
                </a:solidFill>
                <a:latin typeface="Quattrocento Sans" pitchFamily="34" charset="0"/>
                <a:ea typeface="Quattrocento Sans" pitchFamily="34" charset="-122"/>
                <a:cs typeface="Quattrocento Sans" pitchFamily="34" charset="-120"/>
              </a:rPr>
              <a:t>Co-Production Inadequacies: </a:t>
            </a:r>
            <a:r>
              <a:rPr lang="en-US" sz="4000" dirty="0">
                <a:solidFill>
                  <a:srgbClr val="231F20"/>
                </a:solidFill>
                <a:latin typeface="Quattrocento Sans" pitchFamily="34" charset="0"/>
                <a:ea typeface="Quattrocento Sans" pitchFamily="34" charset="-122"/>
                <a:cs typeface="Quattrocento Sans" pitchFamily="34" charset="-120"/>
              </a:rPr>
              <a:t>Focused on technical progress while </a:t>
            </a:r>
            <a:r>
              <a:rPr lang="en-US" sz="4000" b="1" dirty="0">
                <a:solidFill>
                  <a:srgbClr val="231F20"/>
                </a:solidFill>
                <a:latin typeface="Quattrocento Sans" pitchFamily="34" charset="0"/>
                <a:ea typeface="Quattrocento Sans" pitchFamily="34" charset="-122"/>
                <a:cs typeface="Quattrocento Sans" pitchFamily="34" charset="-120"/>
              </a:rPr>
              <a:t>overlooking patient and community involvement</a:t>
            </a:r>
            <a:r>
              <a:rPr lang="en-US" sz="4000" dirty="0">
                <a:solidFill>
                  <a:srgbClr val="231F20"/>
                </a:solidFill>
                <a:latin typeface="Quattrocento Sans" pitchFamily="34" charset="0"/>
                <a:ea typeface="Quattrocento Sans" pitchFamily="34" charset="-122"/>
                <a:cs typeface="Quattrocento Sans" pitchFamily="34" charset="-120"/>
              </a:rPr>
              <a:t>, particularly marginalized groups </a:t>
            </a:r>
            <a:r>
              <a:rPr lang="en-US" sz="4000" b="1" dirty="0">
                <a:solidFill>
                  <a:srgbClr val="003087"/>
                </a:solidFill>
                <a:latin typeface="Quattrocento Sans" pitchFamily="34" charset="0"/>
                <a:ea typeface="Quattrocento Sans" pitchFamily="34" charset="-122"/>
                <a:cs typeface="Quattrocento Sans" pitchFamily="34" charset="-120"/>
              </a:rPr>
              <a:t>(Marko, Neagu and Anand, 2025)</a:t>
            </a:r>
            <a:r>
              <a:rPr lang="en-US" sz="4000" dirty="0">
                <a:solidFill>
                  <a:srgbClr val="231F20"/>
                </a:solidFill>
                <a:latin typeface="Quattrocento Sans" pitchFamily="34" charset="0"/>
                <a:ea typeface="Quattrocento Sans" pitchFamily="34" charset="-122"/>
                <a:cs typeface="Quattrocento Sans" pitchFamily="34" charset="-120"/>
              </a:rPr>
              <a:t>.</a:t>
            </a:r>
            <a:endParaRPr lang="en-US" sz="5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4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4000" b="1" dirty="0">
                <a:solidFill>
                  <a:srgbClr val="003087"/>
                </a:solidFill>
                <a:latin typeface="Quattrocento Sans" pitchFamily="34" charset="0"/>
                <a:ea typeface="Quattrocento Sans" pitchFamily="34" charset="-122"/>
                <a:cs typeface="Quattrocento Sans" pitchFamily="34" charset="-120"/>
              </a:rPr>
              <a:t>Institutional Sustainability: </a:t>
            </a:r>
            <a:r>
              <a:rPr lang="en-US" sz="5400" dirty="0">
                <a:solidFill>
                  <a:srgbClr val="231F20"/>
                </a:solidFill>
                <a:latin typeface="Quattrocento Sans" pitchFamily="34" charset="0"/>
                <a:ea typeface="Quattrocento Sans" pitchFamily="34" charset="-122"/>
                <a:cs typeface="Quattrocento Sans" pitchFamily="34" charset="-120"/>
              </a:rPr>
              <a:t>Lab's </a:t>
            </a:r>
            <a:r>
              <a:rPr lang="en-US" sz="5400" b="1" dirty="0">
                <a:solidFill>
                  <a:srgbClr val="231F20"/>
                </a:solidFill>
                <a:latin typeface="Quattrocento Sans" pitchFamily="34" charset="0"/>
                <a:ea typeface="Quattrocento Sans" pitchFamily="34" charset="-122"/>
                <a:cs typeface="Quattrocento Sans" pitchFamily="34" charset="-120"/>
              </a:rPr>
              <a:t>closure in 2024</a:t>
            </a:r>
            <a:r>
              <a:rPr lang="en-US" sz="5400" dirty="0">
                <a:solidFill>
                  <a:srgbClr val="231F20"/>
                </a:solidFill>
                <a:latin typeface="Quattrocento Sans" pitchFamily="34" charset="0"/>
                <a:ea typeface="Quattrocento Sans" pitchFamily="34" charset="-122"/>
                <a:cs typeface="Quattrocento Sans" pitchFamily="34" charset="-120"/>
              </a:rPr>
              <a:t> and transition to smaller National AI Team raises concerns about sustaining equity-centered governance without strong institutional support, funding, and accountability </a:t>
            </a:r>
            <a:r>
              <a:rPr lang="en-US" sz="5400" b="1" dirty="0">
                <a:solidFill>
                  <a:srgbClr val="003087"/>
                </a:solidFill>
                <a:latin typeface="Quattrocento Sans" pitchFamily="34" charset="0"/>
                <a:ea typeface="Quattrocento Sans" pitchFamily="34" charset="-122"/>
                <a:cs typeface="Quattrocento Sans" pitchFamily="34" charset="-120"/>
              </a:rPr>
              <a:t>(Cresswell et al., 2025)</a:t>
            </a:r>
            <a:r>
              <a:rPr lang="en-US" sz="5400" dirty="0">
                <a:solidFill>
                  <a:srgbClr val="231F20"/>
                </a:solidFill>
                <a:latin typeface="Quattrocento Sans" pitchFamily="34" charset="0"/>
                <a:ea typeface="Quattrocento Sans" pitchFamily="34" charset="-122"/>
                <a:cs typeface="Quattrocento Sans" pitchFamily="34" charset="-120"/>
              </a:rPr>
              <a:t>.</a:t>
            </a:r>
            <a:endParaRPr lang="en-US" sz="7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5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4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latin typeface="Unna" pitchFamily="34" charset="0"/>
                <a:ea typeface="Unna" pitchFamily="34" charset="-122"/>
                <a:cs typeface="Unna" pitchFamily="34" charset="-120"/>
              </a:rPr>
              <a:t>Mandatory AI Literacy Training</a:t>
            </a:r>
            <a:endParaRPr lang="en-US"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latin typeface="Quattrocento Sans" pitchFamily="34" charset="0"/>
                <a:ea typeface="Quattrocento Sans" pitchFamily="34" charset="-122"/>
                <a:cs typeface="Quattrocento Sans" pitchFamily="34" charset="-120"/>
              </a:rPr>
              <a:t>Focus areas:</a:t>
            </a:r>
            <a:r>
              <a:rPr lang="en-US" sz="1200" dirty="0">
                <a:solidFill>
                  <a:srgbClr val="FFFFFF"/>
                </a:solidFill>
                <a:latin typeface="Quattrocento Sans" pitchFamily="34" charset="0"/>
                <a:ea typeface="Quattrocento Sans" pitchFamily="34" charset="-122"/>
                <a:cs typeface="Quattrocento Sans" pitchFamily="34" charset="-120"/>
              </a:rPr>
              <a:t> Algorithm interpretation, bias detection, accountability frameworks, and ethical AI use.</a:t>
            </a:r>
            <a:endParaRPr lang="en-US" sz="180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425563"/>
                </a:solidFill>
                <a:latin typeface="Unna" pitchFamily="34" charset="0"/>
                <a:ea typeface="Unna" pitchFamily="34" charset="-122"/>
                <a:cs typeface="Unna" pitchFamily="34" charset="-120"/>
              </a:rPr>
              <a:t>Strengthened Bias Enforcement</a:t>
            </a:r>
            <a:endParaRPr lang="en-US"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231F20"/>
                </a:solidFill>
                <a:latin typeface="Quattrocento Sans" pitchFamily="34" charset="0"/>
                <a:ea typeface="Quattrocento Sans" pitchFamily="34" charset="-122"/>
                <a:cs typeface="Quattrocento Sans" pitchFamily="34" charset="-120"/>
              </a:rPr>
              <a:t>Required:</a:t>
            </a:r>
            <a:r>
              <a:rPr lang="en-US" sz="1200" dirty="0">
                <a:solidFill>
                  <a:srgbClr val="231F20"/>
                </a:solidFill>
                <a:latin typeface="Quattrocento Sans" pitchFamily="34" charset="0"/>
                <a:ea typeface="Quattrocento Sans" pitchFamily="34" charset="-122"/>
                <a:cs typeface="Quattrocento Sans" pitchFamily="34" charset="-120"/>
              </a:rPr>
              <a:t> Mandatory diverse training datasets, ongoing performance monitoring across demographics, and transparent reporting of equity metrics.</a:t>
            </a:r>
            <a:endParaRPr lang="en-US" sz="180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latin typeface="Unna" pitchFamily="34" charset="0"/>
                <a:ea typeface="Unna" pitchFamily="34" charset="-122"/>
                <a:cs typeface="Unna" pitchFamily="34" charset="-120"/>
              </a:rPr>
              <a:t>Clear Accountability Frameworks</a:t>
            </a:r>
            <a:endParaRPr lang="en-US"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FFFFFF"/>
                </a:solidFill>
                <a:latin typeface="Quattrocento Sans" pitchFamily="34" charset="0"/>
                <a:ea typeface="Quattrocento Sans" pitchFamily="34" charset="-122"/>
                <a:cs typeface="Quattrocento Sans" pitchFamily="34" charset="-120"/>
              </a:rPr>
              <a:t>•</a:t>
            </a:r>
            <a:r>
              <a:rPr lang="en-US" sz="1200" dirty="0">
                <a:solidFill>
                  <a:srgbClr val="FFFFFF"/>
                </a:solidFill>
                <a:latin typeface="Quattrocento Sans" pitchFamily="34" charset="0"/>
                <a:ea typeface="Quattrocento Sans" pitchFamily="34" charset="-122"/>
                <a:cs typeface="Quattrocento Sans" pitchFamily="34" charset="-120"/>
              </a:rPr>
              <a:t> Clarify professional responsibility when AI suggestions conflict with clinical judgment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dirty="0">
                <a:solidFill>
                  <a:srgbClr val="FFFFFF"/>
                </a:solidFill>
                <a:latin typeface="Quattrocento Sans" pitchFamily="34" charset="0"/>
                <a:ea typeface="Quattrocento Sans" pitchFamily="34" charset="-122"/>
                <a:cs typeface="Quattrocento Sans" pitchFamily="34" charset="-120"/>
              </a:rPr>
              <a:t>•</a:t>
            </a:r>
            <a:r>
              <a:rPr lang="en-US" sz="1800" dirty="0">
                <a:solidFill>
                  <a:srgbClr val="FFFFFF"/>
                </a:solidFill>
                <a:latin typeface="Quattrocento Sans" pitchFamily="34" charset="0"/>
                <a:ea typeface="Quattrocento Sans" pitchFamily="34" charset="-122"/>
                <a:cs typeface="Quattrocento Sans" pitchFamily="34" charset="-120"/>
              </a:rPr>
              <a:t> Establish legal protections for clinicians making informed decisions against AI recommendations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FFFFFF"/>
                </a:solidFill>
                <a:latin typeface="Quattrocento Sans" pitchFamily="34" charset="0"/>
                <a:ea typeface="Quattrocento Sans" pitchFamily="34" charset="-122"/>
                <a:cs typeface="Quattrocento Sans" pitchFamily="34" charset="-120"/>
              </a:rPr>
              <a:t>•</a:t>
            </a:r>
            <a:r>
              <a:rPr lang="en-US" sz="2800" dirty="0">
                <a:solidFill>
                  <a:srgbClr val="FFFFFF"/>
                </a:solidFill>
                <a:latin typeface="Quattrocento Sans" pitchFamily="34" charset="0"/>
                <a:ea typeface="Quattrocento Sans" pitchFamily="34" charset="-122"/>
                <a:cs typeface="Quattrocento Sans" pitchFamily="34" charset="-120"/>
              </a:rPr>
              <a:t> Create transparent complaint and redress mechanisms for AI-related errors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solidFill>
                <a:srgbClr val="FFFFFF"/>
              </a:solidFill>
              <a:latin typeface="Quattrocento Sans"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FFFF"/>
                </a:solidFill>
                <a:latin typeface="Quattrocento Sans" pitchFamily="34" charset="0"/>
              </a:rPr>
              <a:t>Diverse Data Investment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4000" b="1" dirty="0">
                <a:solidFill>
                  <a:srgbClr val="231F20"/>
                </a:solidFill>
                <a:latin typeface="Quattrocento Sans" pitchFamily="34" charset="0"/>
                <a:ea typeface="Quattrocento Sans" pitchFamily="34" charset="-122"/>
                <a:cs typeface="Quattrocento Sans" pitchFamily="34" charset="-120"/>
              </a:rPr>
              <a:t>Priority:</a:t>
            </a:r>
            <a:r>
              <a:rPr lang="en-US" sz="4000" dirty="0">
                <a:solidFill>
                  <a:srgbClr val="231F20"/>
                </a:solidFill>
                <a:latin typeface="Quattrocento Sans" pitchFamily="34" charset="0"/>
                <a:ea typeface="Quattrocento Sans" pitchFamily="34" charset="-122"/>
                <a:cs typeface="Quattrocento Sans" pitchFamily="34" charset="-120"/>
              </a:rPr>
              <a:t> Proactive equity monitoring rather than retrospective fixes after disparities emerge.</a:t>
            </a:r>
            <a:endParaRPr lang="en-US" sz="5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4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conclusion, the NHS AI Lab represents an important step toward integrating artificial intelligence within healthcare systems.</a:t>
            </a:r>
          </a:p>
          <a:p>
            <a:r>
              <a:rPr lang="en-GB" dirty="0"/>
              <a:t>It has successfully strengthened digital infrastructure and supported the development of clinically valuable technologies.</a:t>
            </a:r>
          </a:p>
          <a:p>
            <a:r>
              <a:rPr lang="en-GB" dirty="0"/>
              <a:t>However, the initiative has been less successful in addressing workforce readiness and algorithmic fairness.</a:t>
            </a:r>
          </a:p>
          <a:p>
            <a:endParaRPr lang="en-GB" dirty="0"/>
          </a:p>
          <a:p>
            <a:r>
              <a:rPr lang="en-GB" dirty="0"/>
              <a:t>Future directions: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231F20"/>
                </a:solidFill>
                <a:latin typeface="Quattrocento Sans" pitchFamily="34" charset="0"/>
                <a:ea typeface="Quattrocento Sans" pitchFamily="34" charset="-122"/>
                <a:cs typeface="Quattrocento Sans" pitchFamily="34" charset="-120"/>
              </a:rPr>
              <a:t>Future digital transformation initiatives must </a:t>
            </a:r>
            <a:r>
              <a:rPr lang="en-US" sz="1200" b="1" dirty="0">
                <a:solidFill>
                  <a:srgbClr val="231F20"/>
                </a:solidFill>
                <a:latin typeface="Quattrocento Sans" pitchFamily="34" charset="0"/>
                <a:ea typeface="Quattrocento Sans" pitchFamily="34" charset="-122"/>
                <a:cs typeface="Quattrocento Sans" pitchFamily="34" charset="-120"/>
              </a:rPr>
              <a:t>prioritize workforce readiness, algorithmic fairness, and patient trust</a:t>
            </a:r>
            <a:r>
              <a:rPr lang="en-US" sz="1200" dirty="0">
                <a:solidFill>
                  <a:srgbClr val="231F20"/>
                </a:solidFill>
                <a:latin typeface="Quattrocento Sans" pitchFamily="34" charset="0"/>
                <a:ea typeface="Quattrocento Sans" pitchFamily="34" charset="-122"/>
                <a:cs typeface="Quattrocento Sans" pitchFamily="34" charset="-120"/>
              </a:rPr>
              <a:t> alongside technical innovation. Technical solutions alone cannot drive transformative 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231F20"/>
                </a:solidFill>
                <a:latin typeface="Quattrocento Sans" pitchFamily="34" charset="0"/>
                <a:ea typeface="Quattrocento Sans" pitchFamily="34" charset="-122"/>
                <a:cs typeface="Quattrocento Sans" pitchFamily="34" charset="-120"/>
              </a:rPr>
              <a:t>The NHS AI Lab provides </a:t>
            </a:r>
            <a:r>
              <a:rPr lang="en-US" sz="1800" b="1" dirty="0">
                <a:solidFill>
                  <a:srgbClr val="231F20"/>
                </a:solidFill>
                <a:latin typeface="Quattrocento Sans" pitchFamily="34" charset="0"/>
                <a:ea typeface="Quattrocento Sans" pitchFamily="34" charset="-122"/>
                <a:cs typeface="Quattrocento Sans" pitchFamily="34" charset="-120"/>
              </a:rPr>
              <a:t>valuable lessons for national healthcare AI implementation globally</a:t>
            </a:r>
            <a:r>
              <a:rPr lang="en-US" sz="1800" dirty="0">
                <a:solidFill>
                  <a:srgbClr val="231F20"/>
                </a:solidFill>
                <a:latin typeface="Quattrocento Sans" pitchFamily="34" charset="0"/>
                <a:ea typeface="Quattrocento Sans" pitchFamily="34" charset="-122"/>
                <a:cs typeface="Quattrocento Sans" pitchFamily="34" charset="-120"/>
              </a:rPr>
              <a:t>—demonstrating both the potential and pitfalls of large-scale digital transformation in complex healthcare systems.</a:t>
            </a: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p>
          <a:p>
            <a:endParaRPr lang="en-GB"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Final reflection: </a:t>
            </a:r>
            <a:r>
              <a:rPr lang="en-US" sz="1200" dirty="0">
                <a:solidFill>
                  <a:srgbClr val="FFFFFF"/>
                </a:solidFill>
                <a:latin typeface="Quattrocento Sans" pitchFamily="34" charset="0"/>
                <a:ea typeface="Quattrocento Sans" pitchFamily="34" charset="-122"/>
                <a:cs typeface="Quattrocento Sans" pitchFamily="34" charset="-120"/>
              </a:rPr>
              <a:t>"The journey of the NHS AI Lab demonstrates that digital transformation in healthcare is not merely a technical challenge—it is a </a:t>
            </a:r>
            <a:r>
              <a:rPr lang="en-US" sz="1200" b="1" dirty="0">
                <a:solidFill>
                  <a:srgbClr val="FFFFFF"/>
                </a:solidFill>
                <a:latin typeface="Quattrocento Sans" pitchFamily="34" charset="0"/>
                <a:ea typeface="Quattrocento Sans" pitchFamily="34" charset="-122"/>
                <a:cs typeface="Quattrocento Sans" pitchFamily="34" charset="-120"/>
              </a:rPr>
              <a:t>human, organizational, and ethical endeavor</a:t>
            </a:r>
            <a:r>
              <a:rPr lang="en-US" sz="1200" dirty="0">
                <a:solidFill>
                  <a:srgbClr val="FFFFFF"/>
                </a:solidFill>
                <a:latin typeface="Quattrocento Sans" pitchFamily="34" charset="0"/>
                <a:ea typeface="Quattrocento Sans" pitchFamily="34" charset="-122"/>
                <a:cs typeface="Quattrocento Sans" pitchFamily="34" charset="-120"/>
              </a:rPr>
              <a:t> requiring holistic approaches."</a:t>
            </a:r>
            <a:endParaRPr lang="en-US" sz="18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PTIST_MA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3087"/>
        </a:solidFill>
        <a:effectLst/>
      </p:bgPr>
    </p:bg>
    <p:spTree>
      <p:nvGrpSpPr>
        <p:cNvPr id="1" name=""/>
        <p:cNvGrpSpPr/>
        <p:nvPr/>
      </p:nvGrpSpPr>
      <p:grpSpPr>
        <a:xfrm>
          <a:off x="0" y="0"/>
          <a:ext cx="0" cy="0"/>
          <a:chOff x="0" y="0"/>
          <a:chExt cx="0" cy="0"/>
        </a:xfrm>
      </p:grpSpPr>
      <p:pic>
        <p:nvPicPr>
          <p:cNvPr id="2" name="Image 0" descr="https://kimi-web-img.moonshot.cn/img/www.bgosoftware.com/9e2f33446ea52ed155b1671fb3fdba39a7796179.png"/>
          <p:cNvPicPr>
            <a:picLocks noChangeAspect="1"/>
          </p:cNvPicPr>
          <p:nvPr/>
        </p:nvPicPr>
        <p:blipFill>
          <a:blip r:embed="rId3">
            <a:alphaModFix amt="30000"/>
          </a:blip>
          <a:srcRect t="7419" b="7419"/>
          <a:stretch/>
        </p:blipFill>
        <p:spPr>
          <a:xfrm>
            <a:off x="0" y="0"/>
            <a:ext cx="12192000" cy="6858000"/>
          </a:xfrm>
          <a:prstGeom prst="roundRect">
            <a:avLst>
              <a:gd name="adj" fmla="val 0"/>
            </a:avLst>
          </a:prstGeom>
        </p:spPr>
      </p:pic>
      <p:sp>
        <p:nvSpPr>
          <p:cNvPr id="3" name="Shape 0"/>
          <p:cNvSpPr/>
          <p:nvPr/>
        </p:nvSpPr>
        <p:spPr>
          <a:xfrm>
            <a:off x="-60722"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gradFill flip="none" rotWithShape="1">
            <a:gsLst>
              <a:gs pos="0">
                <a:srgbClr val="003087">
                  <a:alpha val="95000"/>
                </a:srgbClr>
              </a:gs>
              <a:gs pos="50000">
                <a:srgbClr val="003087">
                  <a:alpha val="85000"/>
                </a:srgbClr>
              </a:gs>
              <a:gs pos="100000">
                <a:srgbClr val="425563">
                  <a:alpha val="90000"/>
                </a:srgbClr>
              </a:gs>
            </a:gsLst>
            <a:lin ang="2700000" scaled="1"/>
          </a:gradFill>
          <a:ln/>
        </p:spPr>
        <p:txBody>
          <a:bodyPr/>
          <a:lstStyle/>
          <a:p>
            <a:endParaRPr lang="en-GB"/>
          </a:p>
        </p:txBody>
      </p:sp>
      <p:sp>
        <p:nvSpPr>
          <p:cNvPr id="4" name="Shape 1"/>
          <p:cNvSpPr/>
          <p:nvPr/>
        </p:nvSpPr>
        <p:spPr>
          <a:xfrm>
            <a:off x="381000" y="893862"/>
            <a:ext cx="6267450" cy="447675"/>
          </a:xfrm>
          <a:custGeom>
            <a:avLst/>
            <a:gdLst/>
            <a:ahLst/>
            <a:cxnLst/>
            <a:rect l="l" t="t" r="r" b="b"/>
            <a:pathLst>
              <a:path w="6267450" h="447675">
                <a:moveTo>
                  <a:pt x="80962" y="0"/>
                </a:moveTo>
                <a:lnTo>
                  <a:pt x="6186488" y="0"/>
                </a:lnTo>
                <a:cubicBezTo>
                  <a:pt x="6231202" y="0"/>
                  <a:pt x="6267450" y="36248"/>
                  <a:pt x="6267450" y="80962"/>
                </a:cubicBezTo>
                <a:lnTo>
                  <a:pt x="6267450" y="366713"/>
                </a:lnTo>
                <a:cubicBezTo>
                  <a:pt x="6267450" y="411427"/>
                  <a:pt x="6231202" y="447675"/>
                  <a:pt x="6186488" y="447675"/>
                </a:cubicBezTo>
                <a:lnTo>
                  <a:pt x="80962" y="447675"/>
                </a:lnTo>
                <a:cubicBezTo>
                  <a:pt x="36278" y="447675"/>
                  <a:pt x="0" y="411397"/>
                  <a:pt x="0" y="366713"/>
                </a:cubicBezTo>
                <a:lnTo>
                  <a:pt x="0" y="80962"/>
                </a:lnTo>
                <a:cubicBezTo>
                  <a:pt x="0" y="36278"/>
                  <a:pt x="36278" y="0"/>
                  <a:pt x="80962" y="0"/>
                </a:cubicBezTo>
                <a:close/>
              </a:path>
            </a:pathLst>
          </a:custGeom>
          <a:solidFill>
            <a:srgbClr val="FFFFFF">
              <a:alpha val="20000"/>
            </a:srgbClr>
          </a:solidFill>
          <a:ln/>
        </p:spPr>
        <p:txBody>
          <a:bodyPr/>
          <a:lstStyle/>
          <a:p>
            <a:endParaRPr lang="en-GB"/>
          </a:p>
        </p:txBody>
      </p:sp>
      <p:sp>
        <p:nvSpPr>
          <p:cNvPr id="5" name="Text 2"/>
          <p:cNvSpPr/>
          <p:nvPr/>
        </p:nvSpPr>
        <p:spPr>
          <a:xfrm>
            <a:off x="623888" y="974824"/>
            <a:ext cx="5872758" cy="285750"/>
          </a:xfrm>
          <a:prstGeom prst="rect">
            <a:avLst/>
          </a:prstGeom>
          <a:noFill/>
          <a:ln/>
        </p:spPr>
        <p:txBody>
          <a:bodyPr wrap="square" lIns="0" tIns="0" rIns="0" bIns="0" rtlCol="0" anchor="ctr"/>
          <a:lstStyle/>
          <a:p>
            <a:pPr>
              <a:lnSpc>
                <a:spcPct val="130000"/>
              </a:lnSpc>
            </a:pPr>
            <a:r>
              <a:rPr lang="en-US" sz="1434" b="1" kern="0" spc="72" dirty="0">
                <a:solidFill>
                  <a:srgbClr val="FFFFFF"/>
                </a:solidFill>
                <a:latin typeface="Quattrocento Sans" pitchFamily="34" charset="0"/>
                <a:ea typeface="Quattrocento Sans" pitchFamily="34" charset="-122"/>
                <a:cs typeface="Quattrocento Sans" pitchFamily="34" charset="-120"/>
              </a:rPr>
              <a:t>BMHP6026 | Digital Transformation in Health and Care Professions</a:t>
            </a:r>
            <a:endParaRPr lang="en-US" sz="1600" dirty="0"/>
          </a:p>
        </p:txBody>
      </p:sp>
      <p:sp>
        <p:nvSpPr>
          <p:cNvPr id="6" name="Text 3"/>
          <p:cNvSpPr/>
          <p:nvPr/>
        </p:nvSpPr>
        <p:spPr>
          <a:xfrm>
            <a:off x="381000" y="1582043"/>
            <a:ext cx="11794331" cy="914400"/>
          </a:xfrm>
          <a:prstGeom prst="rect">
            <a:avLst/>
          </a:prstGeom>
          <a:noFill/>
          <a:ln/>
        </p:spPr>
        <p:txBody>
          <a:bodyPr wrap="square" lIns="0" tIns="0" rIns="0" bIns="0" rtlCol="0" anchor="ctr"/>
          <a:lstStyle/>
          <a:p>
            <a:pPr>
              <a:lnSpc>
                <a:spcPct val="100000"/>
              </a:lnSpc>
            </a:pPr>
            <a:r>
              <a:rPr lang="en-US" sz="5738" b="1" dirty="0">
                <a:solidFill>
                  <a:srgbClr val="FFFFFF"/>
                </a:solidFill>
                <a:latin typeface="Unna" pitchFamily="34" charset="0"/>
                <a:ea typeface="Unna" pitchFamily="34" charset="-122"/>
                <a:cs typeface="Unna" pitchFamily="34" charset="-120"/>
              </a:rPr>
              <a:t>NHS AI Lab:</a:t>
            </a:r>
            <a:endParaRPr lang="en-US" sz="1600" dirty="0"/>
          </a:p>
        </p:txBody>
      </p:sp>
      <p:sp>
        <p:nvSpPr>
          <p:cNvPr id="7" name="Text 4"/>
          <p:cNvSpPr/>
          <p:nvPr/>
        </p:nvSpPr>
        <p:spPr>
          <a:xfrm>
            <a:off x="381000" y="2735759"/>
            <a:ext cx="11672888" cy="1219200"/>
          </a:xfrm>
          <a:prstGeom prst="rect">
            <a:avLst/>
          </a:prstGeom>
          <a:noFill/>
          <a:ln/>
        </p:spPr>
        <p:txBody>
          <a:bodyPr wrap="square" lIns="0" tIns="0" rIns="0" bIns="0" rtlCol="0" anchor="ctr"/>
          <a:lstStyle/>
          <a:p>
            <a:pPr>
              <a:lnSpc>
                <a:spcPct val="100000"/>
              </a:lnSpc>
            </a:pPr>
            <a:r>
              <a:rPr lang="en-US" sz="3825" b="1" dirty="0">
                <a:solidFill>
                  <a:srgbClr val="FFFFFF">
                    <a:alpha val="95000"/>
                  </a:srgbClr>
                </a:solidFill>
                <a:latin typeface="Unna" pitchFamily="34" charset="0"/>
                <a:ea typeface="Unna" pitchFamily="34" charset="-122"/>
                <a:cs typeface="Unna" pitchFamily="34" charset="-120"/>
              </a:rPr>
              <a:t>Evaluating Digital Transformation</a:t>
            </a:r>
            <a:endParaRPr lang="en-US" sz="1600" dirty="0"/>
          </a:p>
          <a:p>
            <a:pPr>
              <a:lnSpc>
                <a:spcPct val="100000"/>
              </a:lnSpc>
            </a:pPr>
            <a:r>
              <a:rPr lang="en-US" sz="3825" b="1" dirty="0">
                <a:solidFill>
                  <a:srgbClr val="FFFFFF">
                    <a:alpha val="95000"/>
                  </a:srgbClr>
                </a:solidFill>
                <a:latin typeface="Unna" pitchFamily="34" charset="0"/>
                <a:ea typeface="Unna" pitchFamily="34" charset="-122"/>
                <a:cs typeface="Unna" pitchFamily="34" charset="-120"/>
              </a:rPr>
              <a:t>in Healthcare</a:t>
            </a:r>
            <a:endParaRPr lang="en-US" sz="1600" dirty="0"/>
          </a:p>
        </p:txBody>
      </p:sp>
      <p:sp>
        <p:nvSpPr>
          <p:cNvPr id="8" name="Shape 5"/>
          <p:cNvSpPr/>
          <p:nvPr/>
        </p:nvSpPr>
        <p:spPr>
          <a:xfrm>
            <a:off x="381000" y="4274046"/>
            <a:ext cx="1295400" cy="38100"/>
          </a:xfrm>
          <a:custGeom>
            <a:avLst/>
            <a:gdLst/>
            <a:ahLst/>
            <a:cxnLst/>
            <a:rect l="l" t="t" r="r" b="b"/>
            <a:pathLst>
              <a:path w="1295400" h="38100">
                <a:moveTo>
                  <a:pt x="0" y="0"/>
                </a:moveTo>
                <a:lnTo>
                  <a:pt x="1295400" y="0"/>
                </a:lnTo>
                <a:lnTo>
                  <a:pt x="1295400" y="38100"/>
                </a:lnTo>
                <a:lnTo>
                  <a:pt x="0" y="38100"/>
                </a:lnTo>
                <a:lnTo>
                  <a:pt x="0" y="0"/>
                </a:lnTo>
                <a:close/>
              </a:path>
            </a:pathLst>
          </a:custGeom>
          <a:solidFill>
            <a:srgbClr val="FFFFFF"/>
          </a:solidFill>
          <a:ln/>
        </p:spPr>
        <p:txBody>
          <a:bodyPr/>
          <a:lstStyle/>
          <a:p>
            <a:endParaRPr lang="en-GB"/>
          </a:p>
        </p:txBody>
      </p:sp>
      <p:sp>
        <p:nvSpPr>
          <p:cNvPr id="9" name="Text 6"/>
          <p:cNvSpPr/>
          <p:nvPr/>
        </p:nvSpPr>
        <p:spPr>
          <a:xfrm>
            <a:off x="381000" y="4638377"/>
            <a:ext cx="9189244" cy="390525"/>
          </a:xfrm>
          <a:prstGeom prst="rect">
            <a:avLst/>
          </a:prstGeom>
          <a:noFill/>
          <a:ln/>
        </p:spPr>
        <p:txBody>
          <a:bodyPr wrap="square" lIns="0" tIns="0" rIns="0" bIns="0" rtlCol="0" anchor="ctr"/>
          <a:lstStyle/>
          <a:p>
            <a:pPr>
              <a:lnSpc>
                <a:spcPct val="140000"/>
              </a:lnSpc>
            </a:pPr>
            <a:r>
              <a:rPr lang="en-US" sz="1913" dirty="0">
                <a:solidFill>
                  <a:srgbClr val="FFFFFF">
                    <a:alpha val="90000"/>
                  </a:srgbClr>
                </a:solidFill>
                <a:latin typeface="Quattrocento Sans" pitchFamily="34" charset="0"/>
                <a:ea typeface="Quattrocento Sans" pitchFamily="34" charset="-122"/>
                <a:cs typeface="Quattrocento Sans" pitchFamily="34" charset="-120"/>
              </a:rPr>
              <a:t>A Critical Analysis of Workforce Transformation and Patient Experience</a:t>
            </a:r>
            <a:endParaRPr lang="en-US" sz="1600" dirty="0"/>
          </a:p>
        </p:txBody>
      </p:sp>
      <p:sp>
        <p:nvSpPr>
          <p:cNvPr id="10" name="Text 7"/>
          <p:cNvSpPr/>
          <p:nvPr/>
        </p:nvSpPr>
        <p:spPr>
          <a:xfrm>
            <a:off x="381000" y="5869781"/>
            <a:ext cx="5644158" cy="285750"/>
          </a:xfrm>
          <a:prstGeom prst="rect">
            <a:avLst/>
          </a:prstGeom>
          <a:noFill/>
          <a:ln/>
        </p:spPr>
        <p:txBody>
          <a:bodyPr wrap="square" lIns="0" tIns="0" rIns="0" bIns="0" rtlCol="0" anchor="ctr"/>
          <a:lstStyle/>
          <a:p>
            <a:pPr>
              <a:lnSpc>
                <a:spcPct val="130000"/>
              </a:lnSpc>
            </a:pPr>
            <a:r>
              <a:rPr lang="en-US" sz="1434" b="1" dirty="0">
                <a:solidFill>
                  <a:srgbClr val="FFFFFF"/>
                </a:solidFill>
                <a:latin typeface="Quattrocento Sans" pitchFamily="34" charset="0"/>
                <a:ea typeface="Quattrocento Sans" pitchFamily="34" charset="-122"/>
                <a:cs typeface="Quattrocento Sans" pitchFamily="34" charset="-120"/>
              </a:rPr>
              <a:t>Student Name</a:t>
            </a:r>
            <a:endParaRPr lang="en-US" sz="1600" dirty="0"/>
          </a:p>
        </p:txBody>
      </p:sp>
      <p:sp>
        <p:nvSpPr>
          <p:cNvPr id="11" name="Text 8"/>
          <p:cNvSpPr/>
          <p:nvPr/>
        </p:nvSpPr>
        <p:spPr>
          <a:xfrm>
            <a:off x="381000" y="6193631"/>
            <a:ext cx="5654278" cy="285750"/>
          </a:xfrm>
          <a:prstGeom prst="rect">
            <a:avLst/>
          </a:prstGeom>
          <a:noFill/>
          <a:ln/>
        </p:spPr>
        <p:txBody>
          <a:bodyPr wrap="square" lIns="0" tIns="0" rIns="0" bIns="0" rtlCol="0" anchor="ctr"/>
          <a:lstStyle/>
          <a:p>
            <a:pPr>
              <a:lnSpc>
                <a:spcPct val="120000"/>
              </a:lnSpc>
            </a:pPr>
            <a:r>
              <a:rPr lang="en-US" sz="1594" dirty="0">
                <a:solidFill>
                  <a:srgbClr val="FFFFFF"/>
                </a:solidFill>
                <a:latin typeface="Quattrocento Sans" pitchFamily="34" charset="0"/>
                <a:ea typeface="Quattrocento Sans" pitchFamily="34" charset="-122"/>
                <a:cs typeface="Quattrocento Sans" pitchFamily="34" charset="-120"/>
              </a:rPr>
              <a:t>Hajira Zaman</a:t>
            </a:r>
            <a:endParaRPr lang="en-US" sz="1600" dirty="0"/>
          </a:p>
        </p:txBody>
      </p:sp>
      <p:sp>
        <p:nvSpPr>
          <p:cNvPr id="12" name="Text 9"/>
          <p:cNvSpPr/>
          <p:nvPr/>
        </p:nvSpPr>
        <p:spPr>
          <a:xfrm>
            <a:off x="3273921" y="5822961"/>
            <a:ext cx="5644158" cy="285750"/>
          </a:xfrm>
          <a:prstGeom prst="rect">
            <a:avLst/>
          </a:prstGeom>
          <a:noFill/>
          <a:ln/>
        </p:spPr>
        <p:txBody>
          <a:bodyPr wrap="square" lIns="0" tIns="0" rIns="0" bIns="0" rtlCol="0" anchor="ctr"/>
          <a:lstStyle/>
          <a:p>
            <a:pPr>
              <a:lnSpc>
                <a:spcPct val="130000"/>
              </a:lnSpc>
            </a:pPr>
            <a:r>
              <a:rPr lang="en-US" sz="1434" b="1" dirty="0">
                <a:solidFill>
                  <a:srgbClr val="FFFFFF"/>
                </a:solidFill>
                <a:latin typeface="Quattrocento Sans" pitchFamily="34" charset="0"/>
                <a:ea typeface="Quattrocento Sans" pitchFamily="34" charset="-122"/>
                <a:cs typeface="Quattrocento Sans" pitchFamily="34" charset="-120"/>
              </a:rPr>
              <a:t>Student Number</a:t>
            </a:r>
            <a:endParaRPr lang="en-US" sz="1600" dirty="0"/>
          </a:p>
        </p:txBody>
      </p:sp>
      <p:sp>
        <p:nvSpPr>
          <p:cNvPr id="13" name="Text 10"/>
          <p:cNvSpPr/>
          <p:nvPr/>
        </p:nvSpPr>
        <p:spPr>
          <a:xfrm>
            <a:off x="3263801" y="6108711"/>
            <a:ext cx="5654278" cy="285750"/>
          </a:xfrm>
          <a:prstGeom prst="rect">
            <a:avLst/>
          </a:prstGeom>
          <a:noFill/>
          <a:ln/>
        </p:spPr>
        <p:txBody>
          <a:bodyPr wrap="square" lIns="0" tIns="0" rIns="0" bIns="0" rtlCol="0" anchor="ctr"/>
          <a:lstStyle/>
          <a:p>
            <a:pPr>
              <a:lnSpc>
                <a:spcPct val="120000"/>
              </a:lnSpc>
            </a:pPr>
            <a:r>
              <a:rPr lang="en-US" sz="1594" dirty="0">
                <a:solidFill>
                  <a:srgbClr val="FFFFFF"/>
                </a:solidFill>
                <a:latin typeface="Quattrocento Sans" pitchFamily="34" charset="0"/>
                <a:ea typeface="Quattrocento Sans" pitchFamily="34" charset="-122"/>
                <a:cs typeface="Quattrocento Sans" pitchFamily="34" charset="-120"/>
              </a:rPr>
              <a:t>2325655</a:t>
            </a:r>
            <a:endParaRPr lang="en-US" sz="1600" dirty="0"/>
          </a:p>
        </p:txBody>
      </p:sp>
      <p:sp>
        <p:nvSpPr>
          <p:cNvPr id="16" name="Text 9">
            <a:extLst>
              <a:ext uri="{FF2B5EF4-FFF2-40B4-BE49-F238E27FC236}">
                <a16:creationId xmlns:a16="http://schemas.microsoft.com/office/drawing/2014/main" id="{C3326706-6D61-1B0D-B795-0132BBE600F1}"/>
              </a:ext>
            </a:extLst>
          </p:cNvPr>
          <p:cNvSpPr/>
          <p:nvPr/>
        </p:nvSpPr>
        <p:spPr>
          <a:xfrm>
            <a:off x="6477000" y="5800576"/>
            <a:ext cx="5644158" cy="285750"/>
          </a:xfrm>
          <a:prstGeom prst="rect">
            <a:avLst/>
          </a:prstGeom>
          <a:noFill/>
          <a:ln/>
        </p:spPr>
        <p:txBody>
          <a:bodyPr wrap="square" lIns="0" tIns="0" rIns="0" bIns="0" rtlCol="0" anchor="ctr"/>
          <a:lstStyle/>
          <a:p>
            <a:pPr>
              <a:lnSpc>
                <a:spcPct val="130000"/>
              </a:lnSpc>
            </a:pPr>
            <a:r>
              <a:rPr lang="en-US" sz="1434" b="1" dirty="0">
                <a:solidFill>
                  <a:srgbClr val="FFFFFF"/>
                </a:solidFill>
                <a:latin typeface="Quattrocento Sans" pitchFamily="34" charset="0"/>
              </a:rPr>
              <a:t>Lecturer</a:t>
            </a:r>
            <a:endParaRPr lang="en-US" sz="1600" dirty="0"/>
          </a:p>
        </p:txBody>
      </p:sp>
      <p:sp>
        <p:nvSpPr>
          <p:cNvPr id="17" name="Text 10">
            <a:extLst>
              <a:ext uri="{FF2B5EF4-FFF2-40B4-BE49-F238E27FC236}">
                <a16:creationId xmlns:a16="http://schemas.microsoft.com/office/drawing/2014/main" id="{B66876D0-0480-987C-A5EC-72E5B221399A}"/>
              </a:ext>
            </a:extLst>
          </p:cNvPr>
          <p:cNvSpPr/>
          <p:nvPr/>
        </p:nvSpPr>
        <p:spPr>
          <a:xfrm>
            <a:off x="6461820" y="6073025"/>
            <a:ext cx="5654278" cy="285750"/>
          </a:xfrm>
          <a:prstGeom prst="rect">
            <a:avLst/>
          </a:prstGeom>
          <a:noFill/>
          <a:ln/>
        </p:spPr>
        <p:txBody>
          <a:bodyPr wrap="square" lIns="0" tIns="0" rIns="0" bIns="0" rtlCol="0" anchor="ctr"/>
          <a:lstStyle/>
          <a:p>
            <a:pPr>
              <a:lnSpc>
                <a:spcPct val="120000"/>
              </a:lnSpc>
            </a:pPr>
            <a:r>
              <a:rPr lang="en-US" sz="1594" dirty="0">
                <a:solidFill>
                  <a:srgbClr val="FFFFFF"/>
                </a:solidFill>
                <a:latin typeface="Quattrocento Sans" pitchFamily="34" charset="0"/>
              </a:rPr>
              <a:t>Martin Svejda</a:t>
            </a:r>
            <a:endParaRPr lang="en-US" sz="16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6536531"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Introduction: The NHS AI Lab Initiative</a:t>
            </a:r>
            <a:endParaRPr lang="en-US" sz="1600" dirty="0"/>
          </a:p>
        </p:txBody>
      </p:sp>
      <p:sp>
        <p:nvSpPr>
          <p:cNvPr id="4" name="Text 2"/>
          <p:cNvSpPr/>
          <p:nvPr/>
        </p:nvSpPr>
        <p:spPr>
          <a:xfrm>
            <a:off x="486172" y="823516"/>
            <a:ext cx="11466215" cy="238125"/>
          </a:xfrm>
          <a:prstGeom prst="rect">
            <a:avLst/>
          </a:prstGeom>
          <a:noFill/>
          <a:ln/>
        </p:spPr>
        <p:txBody>
          <a:bodyPr wrap="square" lIns="0" tIns="0" rIns="0" bIns="0" rtlCol="0" anchor="ctr"/>
          <a:lstStyle/>
          <a:p>
            <a:pPr>
              <a:lnSpc>
                <a:spcPct val="130000"/>
              </a:lnSpc>
            </a:pPr>
            <a:r>
              <a:rPr lang="en-US" b="1" dirty="0">
                <a:solidFill>
                  <a:srgbClr val="425563"/>
                </a:solidFill>
                <a:latin typeface="Quattrocento Sans" pitchFamily="34" charset="0"/>
                <a:ea typeface="Quattrocento Sans" pitchFamily="34" charset="-122"/>
                <a:cs typeface="Quattrocento Sans" pitchFamily="34" charset="-120"/>
              </a:rPr>
              <a:t>Context, Mission, and Evaluation Framework</a:t>
            </a:r>
            <a:endParaRPr lang="en-US" b="1" dirty="0"/>
          </a:p>
        </p:txBody>
      </p:sp>
      <p:sp>
        <p:nvSpPr>
          <p:cNvPr id="5" name="Shape 3"/>
          <p:cNvSpPr/>
          <p:nvPr/>
        </p:nvSpPr>
        <p:spPr>
          <a:xfrm>
            <a:off x="333375" y="1262063"/>
            <a:ext cx="5659438" cy="2470422"/>
          </a:xfrm>
          <a:custGeom>
            <a:avLst/>
            <a:gdLst/>
            <a:ahLst/>
            <a:cxnLst/>
            <a:rect l="l" t="t" r="r" b="b"/>
            <a:pathLst>
              <a:path w="5659438" h="1651000">
                <a:moveTo>
                  <a:pt x="31750" y="0"/>
                </a:moveTo>
                <a:lnTo>
                  <a:pt x="5591961" y="0"/>
                </a:lnTo>
                <a:cubicBezTo>
                  <a:pt x="5629227" y="0"/>
                  <a:pt x="5659438" y="30210"/>
                  <a:pt x="5659438" y="67476"/>
                </a:cubicBezTo>
                <a:lnTo>
                  <a:pt x="5659438" y="1583524"/>
                </a:lnTo>
                <a:cubicBezTo>
                  <a:pt x="5659438" y="1620790"/>
                  <a:pt x="5629227" y="1651000"/>
                  <a:pt x="5591961" y="1651000"/>
                </a:cubicBezTo>
                <a:lnTo>
                  <a:pt x="31750" y="1651000"/>
                </a:lnTo>
                <a:cubicBezTo>
                  <a:pt x="14227" y="1651000"/>
                  <a:pt x="0" y="1636773"/>
                  <a:pt x="0" y="1619250"/>
                </a:cubicBezTo>
                <a:lnTo>
                  <a:pt x="0" y="31750"/>
                </a:lnTo>
                <a:cubicBezTo>
                  <a:pt x="0" y="14227"/>
                  <a:pt x="14227" y="0"/>
                  <a:pt x="31750" y="0"/>
                </a:cubicBezTo>
                <a:close/>
              </a:path>
            </a:pathLst>
          </a:custGeom>
          <a:solidFill>
            <a:srgbClr val="003087">
              <a:alpha val="5098"/>
            </a:srgbClr>
          </a:solidFill>
          <a:ln/>
        </p:spPr>
        <p:txBody>
          <a:bodyPr/>
          <a:lstStyle/>
          <a:p>
            <a:endParaRPr lang="en-GB"/>
          </a:p>
        </p:txBody>
      </p:sp>
      <p:sp>
        <p:nvSpPr>
          <p:cNvPr id="6" name="Shape 4"/>
          <p:cNvSpPr/>
          <p:nvPr/>
        </p:nvSpPr>
        <p:spPr>
          <a:xfrm flipH="1">
            <a:off x="293688" y="1292695"/>
            <a:ext cx="55560" cy="2439789"/>
          </a:xfrm>
          <a:custGeom>
            <a:avLst/>
            <a:gdLst/>
            <a:ahLst/>
            <a:cxnLst/>
            <a:rect l="l" t="t" r="r" b="b"/>
            <a:pathLst>
              <a:path w="31750" h="1651000">
                <a:moveTo>
                  <a:pt x="31750" y="0"/>
                </a:moveTo>
                <a:lnTo>
                  <a:pt x="31750" y="0"/>
                </a:lnTo>
                <a:lnTo>
                  <a:pt x="31750" y="1651000"/>
                </a:lnTo>
                <a:lnTo>
                  <a:pt x="31750" y="1651000"/>
                </a:lnTo>
                <a:cubicBezTo>
                  <a:pt x="14227" y="1651000"/>
                  <a:pt x="0" y="1636773"/>
                  <a:pt x="0" y="1619250"/>
                </a:cubicBezTo>
                <a:lnTo>
                  <a:pt x="0" y="31750"/>
                </a:lnTo>
                <a:cubicBezTo>
                  <a:pt x="0" y="14227"/>
                  <a:pt x="14227" y="0"/>
                  <a:pt x="31750" y="0"/>
                </a:cubicBezTo>
                <a:close/>
              </a:path>
            </a:pathLst>
          </a:custGeom>
          <a:solidFill>
            <a:srgbClr val="003087"/>
          </a:solidFill>
          <a:ln/>
        </p:spPr>
        <p:txBody>
          <a:bodyPr/>
          <a:lstStyle/>
          <a:p>
            <a:endParaRPr lang="en-GB"/>
          </a:p>
        </p:txBody>
      </p:sp>
      <p:sp>
        <p:nvSpPr>
          <p:cNvPr id="7" name="Shape 5"/>
          <p:cNvSpPr/>
          <p:nvPr/>
        </p:nvSpPr>
        <p:spPr>
          <a:xfrm>
            <a:off x="540742" y="1390820"/>
            <a:ext cx="168672" cy="168672"/>
          </a:xfrm>
          <a:custGeom>
            <a:avLst/>
            <a:gdLst/>
            <a:ahLst/>
            <a:cxnLst/>
            <a:rect l="l" t="t" r="r" b="b"/>
            <a:pathLst>
              <a:path w="168672" h="168672">
                <a:moveTo>
                  <a:pt x="42168" y="105420"/>
                </a:moveTo>
                <a:lnTo>
                  <a:pt x="8071" y="105420"/>
                </a:lnTo>
                <a:cubicBezTo>
                  <a:pt x="-132" y="105420"/>
                  <a:pt x="-5172" y="96492"/>
                  <a:pt x="-955" y="89442"/>
                </a:cubicBezTo>
                <a:lnTo>
                  <a:pt x="16472" y="60386"/>
                </a:lnTo>
                <a:cubicBezTo>
                  <a:pt x="19338" y="55609"/>
                  <a:pt x="24477" y="52710"/>
                  <a:pt x="30045" y="52710"/>
                </a:cubicBezTo>
                <a:lnTo>
                  <a:pt x="61341" y="52710"/>
                </a:lnTo>
                <a:cubicBezTo>
                  <a:pt x="86411" y="10245"/>
                  <a:pt x="123803" y="8104"/>
                  <a:pt x="148807" y="11761"/>
                </a:cubicBezTo>
                <a:cubicBezTo>
                  <a:pt x="153024" y="12387"/>
                  <a:pt x="156318" y="15681"/>
                  <a:pt x="156911" y="19865"/>
                </a:cubicBezTo>
                <a:cubicBezTo>
                  <a:pt x="160568" y="44869"/>
                  <a:pt x="158426" y="82260"/>
                  <a:pt x="115962" y="107331"/>
                </a:cubicBezTo>
                <a:lnTo>
                  <a:pt x="115962" y="138627"/>
                </a:lnTo>
                <a:cubicBezTo>
                  <a:pt x="115962" y="144195"/>
                  <a:pt x="113063" y="149334"/>
                  <a:pt x="108286" y="152200"/>
                </a:cubicBezTo>
                <a:lnTo>
                  <a:pt x="79230" y="169627"/>
                </a:lnTo>
                <a:cubicBezTo>
                  <a:pt x="72213" y="173844"/>
                  <a:pt x="63252" y="168771"/>
                  <a:pt x="63252" y="160601"/>
                </a:cubicBezTo>
                <a:lnTo>
                  <a:pt x="63252" y="126504"/>
                </a:lnTo>
                <a:cubicBezTo>
                  <a:pt x="63252" y="114875"/>
                  <a:pt x="53797" y="105420"/>
                  <a:pt x="42168" y="105420"/>
                </a:cubicBezTo>
                <a:lnTo>
                  <a:pt x="42135" y="105420"/>
                </a:lnTo>
                <a:close/>
                <a:moveTo>
                  <a:pt x="131775" y="52710"/>
                </a:moveTo>
                <a:cubicBezTo>
                  <a:pt x="131775" y="43983"/>
                  <a:pt x="124689" y="36897"/>
                  <a:pt x="115962" y="36897"/>
                </a:cubicBezTo>
                <a:cubicBezTo>
                  <a:pt x="107234" y="36897"/>
                  <a:pt x="100149" y="43983"/>
                  <a:pt x="100149" y="52710"/>
                </a:cubicBezTo>
                <a:cubicBezTo>
                  <a:pt x="100149" y="61437"/>
                  <a:pt x="107234" y="68523"/>
                  <a:pt x="115962" y="68523"/>
                </a:cubicBezTo>
                <a:cubicBezTo>
                  <a:pt x="124689" y="68523"/>
                  <a:pt x="131775" y="61437"/>
                  <a:pt x="131775" y="52710"/>
                </a:cubicBezTo>
                <a:close/>
              </a:path>
            </a:pathLst>
          </a:custGeom>
          <a:solidFill>
            <a:srgbClr val="003087"/>
          </a:solidFill>
          <a:ln/>
        </p:spPr>
        <p:txBody>
          <a:bodyPr/>
          <a:lstStyle/>
          <a:p>
            <a:endParaRPr lang="en-GB"/>
          </a:p>
        </p:txBody>
      </p:sp>
      <p:sp>
        <p:nvSpPr>
          <p:cNvPr id="8" name="Text 6"/>
          <p:cNvSpPr/>
          <p:nvPr/>
        </p:nvSpPr>
        <p:spPr>
          <a:xfrm>
            <a:off x="732234" y="1345406"/>
            <a:ext cx="5180211" cy="238125"/>
          </a:xfrm>
          <a:prstGeom prst="rect">
            <a:avLst/>
          </a:prstGeom>
          <a:noFill/>
          <a:ln/>
        </p:spPr>
        <p:txBody>
          <a:bodyPr wrap="square" lIns="0" tIns="0" rIns="0" bIns="0" rtlCol="0" anchor="ctr"/>
          <a:lstStyle/>
          <a:p>
            <a:pPr>
              <a:lnSpc>
                <a:spcPct val="120000"/>
              </a:lnSpc>
            </a:pPr>
            <a:r>
              <a:rPr lang="en-US" sz="2000" b="1" dirty="0">
                <a:solidFill>
                  <a:srgbClr val="003087"/>
                </a:solidFill>
                <a:latin typeface="Unna" pitchFamily="34" charset="0"/>
                <a:ea typeface="Unna" pitchFamily="34" charset="-122"/>
                <a:cs typeface="Unna" pitchFamily="34" charset="-120"/>
              </a:rPr>
              <a:t>Launch and Funding</a:t>
            </a:r>
            <a:endParaRPr lang="en-US" sz="2000" dirty="0"/>
          </a:p>
        </p:txBody>
      </p:sp>
      <p:sp>
        <p:nvSpPr>
          <p:cNvPr id="9" name="Text 7"/>
          <p:cNvSpPr/>
          <p:nvPr/>
        </p:nvSpPr>
        <p:spPr>
          <a:xfrm>
            <a:off x="517922" y="1949586"/>
            <a:ext cx="5377656" cy="43656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The NHS AI Lab launched in </a:t>
            </a:r>
            <a:r>
              <a:rPr lang="en-US" sz="1400" b="1" dirty="0">
                <a:solidFill>
                  <a:srgbClr val="231F20"/>
                </a:solidFill>
                <a:latin typeface="Quattrocento Sans" pitchFamily="34" charset="0"/>
                <a:ea typeface="Quattrocento Sans" pitchFamily="34" charset="-122"/>
                <a:cs typeface="Quattrocento Sans" pitchFamily="34" charset="-120"/>
              </a:rPr>
              <a:t>2019</a:t>
            </a:r>
            <a:r>
              <a:rPr lang="en-US" sz="1400" dirty="0">
                <a:solidFill>
                  <a:srgbClr val="231F20"/>
                </a:solidFill>
                <a:latin typeface="Quattrocento Sans" pitchFamily="34" charset="0"/>
                <a:ea typeface="Quattrocento Sans" pitchFamily="34" charset="-122"/>
                <a:cs typeface="Quattrocento Sans" pitchFamily="34" charset="-120"/>
              </a:rPr>
              <a:t> with </a:t>
            </a:r>
            <a:r>
              <a:rPr lang="en-US" sz="1400" b="1" dirty="0">
                <a:solidFill>
                  <a:srgbClr val="231F20"/>
                </a:solidFill>
                <a:latin typeface="Quattrocento Sans" pitchFamily="34" charset="0"/>
                <a:ea typeface="Quattrocento Sans" pitchFamily="34" charset="-122"/>
                <a:cs typeface="Quattrocento Sans" pitchFamily="34" charset="-120"/>
              </a:rPr>
              <a:t>£250 million</a:t>
            </a:r>
            <a:r>
              <a:rPr lang="en-US" sz="1400" dirty="0">
                <a:solidFill>
                  <a:srgbClr val="231F20"/>
                </a:solidFill>
                <a:latin typeface="Quattrocento Sans" pitchFamily="34" charset="0"/>
                <a:ea typeface="Quattrocento Sans" pitchFamily="34" charset="-122"/>
                <a:cs typeface="Quattrocento Sans" pitchFamily="34" charset="-120"/>
              </a:rPr>
              <a:t> initial funding (later reduced to </a:t>
            </a:r>
            <a:r>
              <a:rPr lang="en-US" sz="1400" b="1" dirty="0">
                <a:solidFill>
                  <a:srgbClr val="231F20"/>
                </a:solidFill>
                <a:latin typeface="Quattrocento Sans" pitchFamily="34" charset="0"/>
                <a:ea typeface="Quattrocento Sans" pitchFamily="34" charset="-122"/>
                <a:cs typeface="Quattrocento Sans" pitchFamily="34" charset="-120"/>
              </a:rPr>
              <a:t>£143.5 million</a:t>
            </a:r>
            <a:r>
              <a:rPr lang="en-US" sz="1400" dirty="0">
                <a:solidFill>
                  <a:srgbClr val="231F20"/>
                </a:solidFill>
                <a:latin typeface="Quattrocento Sans" pitchFamily="34" charset="0"/>
                <a:ea typeface="Quattrocento Sans" pitchFamily="34" charset="-122"/>
                <a:cs typeface="Quattrocento Sans" pitchFamily="34" charset="-120"/>
              </a:rPr>
              <a:t>) as the first national initiative for safe AI integration in healthcare </a:t>
            </a:r>
            <a:r>
              <a:rPr lang="en-US" sz="1400" b="1" dirty="0">
                <a:solidFill>
                  <a:srgbClr val="003087"/>
                </a:solidFill>
                <a:latin typeface="Quattrocento Sans" pitchFamily="34" charset="0"/>
                <a:ea typeface="Quattrocento Sans" pitchFamily="34" charset="-122"/>
                <a:cs typeface="Quattrocento Sans" pitchFamily="34" charset="-120"/>
              </a:rPr>
              <a:t>(NHS, 2019)</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0" name="Text 8"/>
          <p:cNvSpPr/>
          <p:nvPr/>
        </p:nvSpPr>
        <p:spPr>
          <a:xfrm>
            <a:off x="498078" y="2925899"/>
            <a:ext cx="5377656" cy="43656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AI transformation faces obstacles: inadequate infrastructure, regulatory challenges, and shortage of trained staff </a:t>
            </a:r>
            <a:r>
              <a:rPr lang="en-US" sz="1400" b="1" dirty="0">
                <a:solidFill>
                  <a:srgbClr val="003087"/>
                </a:solidFill>
                <a:latin typeface="Quattrocento Sans" pitchFamily="34" charset="0"/>
                <a:ea typeface="Quattrocento Sans" pitchFamily="34" charset="-122"/>
                <a:cs typeface="Quattrocento Sans" pitchFamily="34" charset="-120"/>
              </a:rPr>
              <a:t>(Kiran Vutukuri, 2026)</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1" name="Shape 9"/>
          <p:cNvSpPr/>
          <p:nvPr/>
        </p:nvSpPr>
        <p:spPr>
          <a:xfrm>
            <a:off x="462398" y="3957446"/>
            <a:ext cx="5659438" cy="2344216"/>
          </a:xfrm>
          <a:custGeom>
            <a:avLst/>
            <a:gdLst/>
            <a:ahLst/>
            <a:cxnLst/>
            <a:rect l="l" t="t" r="r" b="b"/>
            <a:pathLst>
              <a:path w="5659438" h="1420813">
                <a:moveTo>
                  <a:pt x="31750" y="0"/>
                </a:moveTo>
                <a:lnTo>
                  <a:pt x="5591963" y="0"/>
                </a:lnTo>
                <a:cubicBezTo>
                  <a:pt x="5629228" y="0"/>
                  <a:pt x="5659438" y="30209"/>
                  <a:pt x="5659438" y="67474"/>
                </a:cubicBezTo>
                <a:lnTo>
                  <a:pt x="5659438" y="1353338"/>
                </a:lnTo>
                <a:cubicBezTo>
                  <a:pt x="5659438" y="1390603"/>
                  <a:pt x="5629228" y="1420812"/>
                  <a:pt x="5591963" y="1420813"/>
                </a:cubicBezTo>
                <a:lnTo>
                  <a:pt x="31750" y="1420813"/>
                </a:lnTo>
                <a:cubicBezTo>
                  <a:pt x="14227" y="1420813"/>
                  <a:pt x="0" y="1406586"/>
                  <a:pt x="0" y="1389063"/>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12" name="Shape 10"/>
          <p:cNvSpPr/>
          <p:nvPr/>
        </p:nvSpPr>
        <p:spPr>
          <a:xfrm>
            <a:off x="333375" y="3970485"/>
            <a:ext cx="45719" cy="2238499"/>
          </a:xfrm>
          <a:custGeom>
            <a:avLst/>
            <a:gdLst/>
            <a:ahLst/>
            <a:cxnLst/>
            <a:rect l="l" t="t" r="r" b="b"/>
            <a:pathLst>
              <a:path w="31750" h="1420813">
                <a:moveTo>
                  <a:pt x="31750" y="0"/>
                </a:moveTo>
                <a:lnTo>
                  <a:pt x="31750" y="0"/>
                </a:lnTo>
                <a:lnTo>
                  <a:pt x="31750" y="1420813"/>
                </a:lnTo>
                <a:lnTo>
                  <a:pt x="31750" y="1420813"/>
                </a:lnTo>
                <a:cubicBezTo>
                  <a:pt x="14227" y="1420813"/>
                  <a:pt x="0" y="1406586"/>
                  <a:pt x="0" y="1389063"/>
                </a:cubicBezTo>
                <a:lnTo>
                  <a:pt x="0" y="31750"/>
                </a:lnTo>
                <a:cubicBezTo>
                  <a:pt x="0" y="14227"/>
                  <a:pt x="14227" y="0"/>
                  <a:pt x="31750" y="0"/>
                </a:cubicBezTo>
                <a:close/>
              </a:path>
            </a:pathLst>
          </a:custGeom>
          <a:solidFill>
            <a:srgbClr val="425563"/>
          </a:solidFill>
          <a:ln/>
        </p:spPr>
        <p:txBody>
          <a:bodyPr/>
          <a:lstStyle/>
          <a:p>
            <a:endParaRPr lang="en-GB"/>
          </a:p>
        </p:txBody>
      </p:sp>
      <p:sp>
        <p:nvSpPr>
          <p:cNvPr id="13" name="Shape 11"/>
          <p:cNvSpPr/>
          <p:nvPr/>
        </p:nvSpPr>
        <p:spPr>
          <a:xfrm>
            <a:off x="596305" y="4321317"/>
            <a:ext cx="168672" cy="168672"/>
          </a:xfrm>
          <a:custGeom>
            <a:avLst/>
            <a:gdLst/>
            <a:ahLst/>
            <a:cxnLst/>
            <a:rect l="l" t="t" r="r" b="b"/>
            <a:pathLst>
              <a:path w="168672" h="168672">
                <a:moveTo>
                  <a:pt x="147588" y="84336"/>
                </a:moveTo>
                <a:cubicBezTo>
                  <a:pt x="147588" y="49426"/>
                  <a:pt x="119246" y="21084"/>
                  <a:pt x="84336" y="21084"/>
                </a:cubicBezTo>
                <a:cubicBezTo>
                  <a:pt x="49426" y="21084"/>
                  <a:pt x="21084" y="49426"/>
                  <a:pt x="21084" y="84336"/>
                </a:cubicBezTo>
                <a:cubicBezTo>
                  <a:pt x="21084" y="119246"/>
                  <a:pt x="49426" y="147588"/>
                  <a:pt x="84336" y="147588"/>
                </a:cubicBezTo>
                <a:cubicBezTo>
                  <a:pt x="119246" y="147588"/>
                  <a:pt x="147588" y="119246"/>
                  <a:pt x="147588" y="84336"/>
                </a:cubicBezTo>
                <a:close/>
                <a:moveTo>
                  <a:pt x="0" y="84336"/>
                </a:moveTo>
                <a:cubicBezTo>
                  <a:pt x="0" y="37790"/>
                  <a:pt x="37790" y="0"/>
                  <a:pt x="84336" y="0"/>
                </a:cubicBezTo>
                <a:cubicBezTo>
                  <a:pt x="130882" y="0"/>
                  <a:pt x="168672" y="37790"/>
                  <a:pt x="168672" y="84336"/>
                </a:cubicBezTo>
                <a:cubicBezTo>
                  <a:pt x="168672" y="130882"/>
                  <a:pt x="130882" y="168672"/>
                  <a:pt x="84336" y="168672"/>
                </a:cubicBezTo>
                <a:cubicBezTo>
                  <a:pt x="37790" y="168672"/>
                  <a:pt x="0" y="130882"/>
                  <a:pt x="0" y="84336"/>
                </a:cubicBezTo>
                <a:close/>
                <a:moveTo>
                  <a:pt x="84336" y="110691"/>
                </a:moveTo>
                <a:cubicBezTo>
                  <a:pt x="98882" y="110691"/>
                  <a:pt x="110691" y="98882"/>
                  <a:pt x="110691" y="84336"/>
                </a:cubicBezTo>
                <a:cubicBezTo>
                  <a:pt x="110691" y="69790"/>
                  <a:pt x="98882" y="57981"/>
                  <a:pt x="84336" y="57981"/>
                </a:cubicBezTo>
                <a:cubicBezTo>
                  <a:pt x="69790" y="57981"/>
                  <a:pt x="57981" y="69790"/>
                  <a:pt x="57981" y="84336"/>
                </a:cubicBezTo>
                <a:cubicBezTo>
                  <a:pt x="57981" y="98882"/>
                  <a:pt x="69790" y="110691"/>
                  <a:pt x="84336" y="110691"/>
                </a:cubicBezTo>
                <a:close/>
                <a:moveTo>
                  <a:pt x="84336" y="36897"/>
                </a:moveTo>
                <a:cubicBezTo>
                  <a:pt x="110518" y="36897"/>
                  <a:pt x="131775" y="58154"/>
                  <a:pt x="131775" y="84336"/>
                </a:cubicBezTo>
                <a:cubicBezTo>
                  <a:pt x="131775" y="110518"/>
                  <a:pt x="110518" y="131775"/>
                  <a:pt x="84336" y="131775"/>
                </a:cubicBezTo>
                <a:cubicBezTo>
                  <a:pt x="58154" y="131775"/>
                  <a:pt x="36897" y="110518"/>
                  <a:pt x="36897" y="84336"/>
                </a:cubicBezTo>
                <a:cubicBezTo>
                  <a:pt x="36897" y="58154"/>
                  <a:pt x="58154" y="36897"/>
                  <a:pt x="84336" y="36897"/>
                </a:cubicBezTo>
                <a:close/>
                <a:moveTo>
                  <a:pt x="73794" y="84336"/>
                </a:moveTo>
                <a:cubicBezTo>
                  <a:pt x="73794" y="78518"/>
                  <a:pt x="78518" y="73794"/>
                  <a:pt x="84336" y="73794"/>
                </a:cubicBezTo>
                <a:cubicBezTo>
                  <a:pt x="90154" y="73794"/>
                  <a:pt x="94878" y="78518"/>
                  <a:pt x="94878" y="84336"/>
                </a:cubicBezTo>
                <a:cubicBezTo>
                  <a:pt x="94878" y="90154"/>
                  <a:pt x="90154" y="94878"/>
                  <a:pt x="84336" y="94878"/>
                </a:cubicBezTo>
                <a:cubicBezTo>
                  <a:pt x="78518" y="94878"/>
                  <a:pt x="73794" y="90154"/>
                  <a:pt x="73794" y="84336"/>
                </a:cubicBezTo>
                <a:close/>
              </a:path>
            </a:pathLst>
          </a:custGeom>
          <a:solidFill>
            <a:srgbClr val="425563"/>
          </a:solidFill>
          <a:ln/>
        </p:spPr>
        <p:txBody>
          <a:bodyPr/>
          <a:lstStyle/>
          <a:p>
            <a:endParaRPr lang="en-GB"/>
          </a:p>
        </p:txBody>
      </p:sp>
      <p:sp>
        <p:nvSpPr>
          <p:cNvPr id="14" name="Text 12"/>
          <p:cNvSpPr/>
          <p:nvPr/>
        </p:nvSpPr>
        <p:spPr>
          <a:xfrm>
            <a:off x="787797" y="4245190"/>
            <a:ext cx="5180211" cy="238125"/>
          </a:xfrm>
          <a:prstGeom prst="rect">
            <a:avLst/>
          </a:prstGeom>
          <a:noFill/>
          <a:ln/>
        </p:spPr>
        <p:txBody>
          <a:bodyPr wrap="square" lIns="0" tIns="0" rIns="0" bIns="0" rtlCol="0" anchor="ctr"/>
          <a:lstStyle/>
          <a:p>
            <a:pPr>
              <a:lnSpc>
                <a:spcPct val="120000"/>
              </a:lnSpc>
            </a:pPr>
            <a:r>
              <a:rPr lang="en-US" sz="2000" b="1" dirty="0">
                <a:solidFill>
                  <a:srgbClr val="425563"/>
                </a:solidFill>
                <a:latin typeface="Unna" pitchFamily="34" charset="0"/>
                <a:ea typeface="Unna" pitchFamily="34" charset="-122"/>
                <a:cs typeface="Unna" pitchFamily="34" charset="-120"/>
              </a:rPr>
              <a:t>Core Mission</a:t>
            </a:r>
            <a:endParaRPr lang="en-US" sz="2000" dirty="0"/>
          </a:p>
        </p:txBody>
      </p:sp>
      <p:sp>
        <p:nvSpPr>
          <p:cNvPr id="15" name="Text 13"/>
          <p:cNvSpPr/>
          <p:nvPr/>
        </p:nvSpPr>
        <p:spPr>
          <a:xfrm>
            <a:off x="573485" y="4910212"/>
            <a:ext cx="115094" cy="206375"/>
          </a:xfrm>
          <a:prstGeom prst="rect">
            <a:avLst/>
          </a:prstGeom>
          <a:noFill/>
          <a:ln/>
        </p:spPr>
        <p:txBody>
          <a:bodyPr wrap="square" lIns="0" tIns="0" rIns="0" bIns="0" rtlCol="0" anchor="ctr"/>
          <a:lstStyle/>
          <a:p>
            <a:pPr>
              <a:lnSpc>
                <a:spcPct val="130000"/>
              </a:lnSpc>
            </a:pPr>
            <a:r>
              <a:rPr lang="en-US" sz="1063" b="1" dirty="0">
                <a:solidFill>
                  <a:srgbClr val="003087"/>
                </a:solidFill>
                <a:latin typeface="Quattrocento Sans" pitchFamily="34" charset="0"/>
                <a:ea typeface="Quattrocento Sans" pitchFamily="34" charset="-122"/>
                <a:cs typeface="Quattrocento Sans" pitchFamily="34" charset="-120"/>
              </a:rPr>
              <a:t>•</a:t>
            </a:r>
            <a:endParaRPr lang="en-US" sz="1600" dirty="0"/>
          </a:p>
        </p:txBody>
      </p:sp>
      <p:sp>
        <p:nvSpPr>
          <p:cNvPr id="16" name="Text 14"/>
          <p:cNvSpPr/>
          <p:nvPr/>
        </p:nvSpPr>
        <p:spPr>
          <a:xfrm>
            <a:off x="685230" y="4824566"/>
            <a:ext cx="5180210" cy="206375"/>
          </a:xfrm>
          <a:prstGeom prst="rect">
            <a:avLst/>
          </a:prstGeom>
          <a:noFill/>
          <a:ln/>
        </p:spPr>
        <p:txBody>
          <a:bodyPr wrap="square" lIns="0" tIns="0" rIns="0" bIns="0" rtlCol="0" anchor="ctr"/>
          <a:lstStyle/>
          <a:p>
            <a:pPr>
              <a:lnSpc>
                <a:spcPct val="130000"/>
              </a:lnSpc>
            </a:pPr>
            <a:r>
              <a:rPr lang="en-US" sz="1400" b="1" dirty="0">
                <a:solidFill>
                  <a:srgbClr val="231F20"/>
                </a:solidFill>
                <a:latin typeface="Quattrocento Sans" pitchFamily="34" charset="0"/>
                <a:ea typeface="Quattrocento Sans" pitchFamily="34" charset="-122"/>
                <a:cs typeface="Quattrocento Sans" pitchFamily="34" charset="-120"/>
              </a:rPr>
              <a:t>AI Infrastructure:</a:t>
            </a:r>
            <a:r>
              <a:rPr lang="en-US" sz="1400" dirty="0">
                <a:solidFill>
                  <a:srgbClr val="231F20"/>
                </a:solidFill>
                <a:latin typeface="Quattrocento Sans" pitchFamily="34" charset="0"/>
                <a:ea typeface="Quattrocento Sans" pitchFamily="34" charset="-122"/>
                <a:cs typeface="Quattrocento Sans" pitchFamily="34" charset="-120"/>
              </a:rPr>
              <a:t> Building robust technical foundations</a:t>
            </a:r>
            <a:endParaRPr lang="en-US" sz="1400" dirty="0"/>
          </a:p>
        </p:txBody>
      </p:sp>
      <p:sp>
        <p:nvSpPr>
          <p:cNvPr id="17" name="Text 15"/>
          <p:cNvSpPr/>
          <p:nvPr/>
        </p:nvSpPr>
        <p:spPr>
          <a:xfrm>
            <a:off x="573485" y="5180087"/>
            <a:ext cx="115094" cy="206375"/>
          </a:xfrm>
          <a:prstGeom prst="rect">
            <a:avLst/>
          </a:prstGeom>
          <a:noFill/>
          <a:ln/>
        </p:spPr>
        <p:txBody>
          <a:bodyPr wrap="square" lIns="0" tIns="0" rIns="0" bIns="0" rtlCol="0" anchor="ctr"/>
          <a:lstStyle/>
          <a:p>
            <a:pPr>
              <a:lnSpc>
                <a:spcPct val="130000"/>
              </a:lnSpc>
            </a:pPr>
            <a:r>
              <a:rPr lang="en-US" sz="1063" b="1" dirty="0">
                <a:solidFill>
                  <a:srgbClr val="003087"/>
                </a:solidFill>
                <a:latin typeface="Quattrocento Sans" pitchFamily="34" charset="0"/>
                <a:ea typeface="Quattrocento Sans" pitchFamily="34" charset="-122"/>
                <a:cs typeface="Quattrocento Sans" pitchFamily="34" charset="-120"/>
              </a:rPr>
              <a:t>•</a:t>
            </a:r>
            <a:endParaRPr lang="en-US" sz="1600" dirty="0"/>
          </a:p>
        </p:txBody>
      </p:sp>
      <p:sp>
        <p:nvSpPr>
          <p:cNvPr id="18" name="Text 16"/>
          <p:cNvSpPr/>
          <p:nvPr/>
        </p:nvSpPr>
        <p:spPr>
          <a:xfrm>
            <a:off x="685230" y="5219769"/>
            <a:ext cx="5180210" cy="176339"/>
          </a:xfrm>
          <a:prstGeom prst="rect">
            <a:avLst/>
          </a:prstGeom>
          <a:noFill/>
          <a:ln/>
        </p:spPr>
        <p:txBody>
          <a:bodyPr wrap="square" lIns="0" tIns="0" rIns="0" bIns="0" rtlCol="0" anchor="ctr"/>
          <a:lstStyle/>
          <a:p>
            <a:pPr>
              <a:lnSpc>
                <a:spcPct val="130000"/>
              </a:lnSpc>
            </a:pPr>
            <a:r>
              <a:rPr lang="en-US" sz="1400" b="1" dirty="0">
                <a:solidFill>
                  <a:srgbClr val="231F20"/>
                </a:solidFill>
                <a:latin typeface="Quattrocento Sans" pitchFamily="34" charset="0"/>
                <a:ea typeface="Quattrocento Sans" pitchFamily="34" charset="-122"/>
                <a:cs typeface="Quattrocento Sans" pitchFamily="34" charset="-120"/>
              </a:rPr>
              <a:t>Regulatory Pathways:</a:t>
            </a:r>
            <a:r>
              <a:rPr lang="en-US" sz="1400" dirty="0">
                <a:solidFill>
                  <a:srgbClr val="231F20"/>
                </a:solidFill>
                <a:latin typeface="Quattrocento Sans" pitchFamily="34" charset="0"/>
                <a:ea typeface="Quattrocento Sans" pitchFamily="34" charset="-122"/>
                <a:cs typeface="Quattrocento Sans" pitchFamily="34" charset="-120"/>
              </a:rPr>
              <a:t> Streamlining medical device approval</a:t>
            </a:r>
            <a:endParaRPr lang="en-US" sz="1400" dirty="0"/>
          </a:p>
        </p:txBody>
      </p:sp>
      <p:sp>
        <p:nvSpPr>
          <p:cNvPr id="19" name="Text 17"/>
          <p:cNvSpPr/>
          <p:nvPr/>
        </p:nvSpPr>
        <p:spPr>
          <a:xfrm>
            <a:off x="573485" y="5449962"/>
            <a:ext cx="115094" cy="206375"/>
          </a:xfrm>
          <a:prstGeom prst="rect">
            <a:avLst/>
          </a:prstGeom>
          <a:noFill/>
          <a:ln/>
        </p:spPr>
        <p:txBody>
          <a:bodyPr wrap="square" lIns="0" tIns="0" rIns="0" bIns="0" rtlCol="0" anchor="ctr"/>
          <a:lstStyle/>
          <a:p>
            <a:pPr>
              <a:lnSpc>
                <a:spcPct val="130000"/>
              </a:lnSpc>
            </a:pPr>
            <a:r>
              <a:rPr lang="en-US" sz="1063" b="1" dirty="0">
                <a:solidFill>
                  <a:srgbClr val="003087"/>
                </a:solidFill>
                <a:latin typeface="Quattrocento Sans" pitchFamily="34" charset="0"/>
                <a:ea typeface="Quattrocento Sans" pitchFamily="34" charset="-122"/>
                <a:cs typeface="Quattrocento Sans" pitchFamily="34" charset="-120"/>
              </a:rPr>
              <a:t>•</a:t>
            </a:r>
            <a:endParaRPr lang="en-US" sz="1600" dirty="0"/>
          </a:p>
        </p:txBody>
      </p:sp>
      <p:sp>
        <p:nvSpPr>
          <p:cNvPr id="20" name="Text 18"/>
          <p:cNvSpPr/>
          <p:nvPr/>
        </p:nvSpPr>
        <p:spPr>
          <a:xfrm>
            <a:off x="685229" y="5710191"/>
            <a:ext cx="5180209" cy="145975"/>
          </a:xfrm>
          <a:prstGeom prst="rect">
            <a:avLst/>
          </a:prstGeom>
          <a:noFill/>
          <a:ln/>
        </p:spPr>
        <p:txBody>
          <a:bodyPr wrap="square" lIns="0" tIns="0" rIns="0" bIns="0" rtlCol="0" anchor="ctr"/>
          <a:lstStyle/>
          <a:p>
            <a:pPr>
              <a:lnSpc>
                <a:spcPct val="130000"/>
              </a:lnSpc>
            </a:pPr>
            <a:r>
              <a:rPr lang="en-US" sz="1400" b="1" dirty="0">
                <a:solidFill>
                  <a:srgbClr val="231F20"/>
                </a:solidFill>
                <a:latin typeface="Quattrocento Sans" pitchFamily="34" charset="0"/>
                <a:ea typeface="Quattrocento Sans" pitchFamily="34" charset="-122"/>
                <a:cs typeface="Quattrocento Sans" pitchFamily="34" charset="-120"/>
              </a:rPr>
              <a:t>Workforce Training:</a:t>
            </a:r>
            <a:r>
              <a:rPr lang="en-US" sz="1400" dirty="0">
                <a:solidFill>
                  <a:srgbClr val="231F20"/>
                </a:solidFill>
                <a:latin typeface="Quattrocento Sans" pitchFamily="34" charset="0"/>
                <a:ea typeface="Quattrocento Sans" pitchFamily="34" charset="-122"/>
                <a:cs typeface="Quattrocento Sans" pitchFamily="34" charset="-120"/>
              </a:rPr>
              <a:t> Preparing professionals for algorithmic healthcare</a:t>
            </a:r>
            <a:endParaRPr lang="en-US" sz="1400" dirty="0"/>
          </a:p>
        </p:txBody>
      </p:sp>
      <p:sp>
        <p:nvSpPr>
          <p:cNvPr id="21" name="Shape 19"/>
          <p:cNvSpPr/>
          <p:nvPr/>
        </p:nvSpPr>
        <p:spPr>
          <a:xfrm>
            <a:off x="6157376" y="1232669"/>
            <a:ext cx="5675313" cy="2325688"/>
          </a:xfrm>
          <a:custGeom>
            <a:avLst/>
            <a:gdLst/>
            <a:ahLst/>
            <a:cxnLst/>
            <a:rect l="l" t="t" r="r" b="b"/>
            <a:pathLst>
              <a:path w="5675313" h="2325688">
                <a:moveTo>
                  <a:pt x="67468" y="0"/>
                </a:moveTo>
                <a:lnTo>
                  <a:pt x="5607844" y="0"/>
                </a:lnTo>
                <a:cubicBezTo>
                  <a:pt x="5645106" y="0"/>
                  <a:pt x="5675313" y="30207"/>
                  <a:pt x="5675313" y="67468"/>
                </a:cubicBezTo>
                <a:lnTo>
                  <a:pt x="5675313" y="2258219"/>
                </a:lnTo>
                <a:cubicBezTo>
                  <a:pt x="5675313" y="2295481"/>
                  <a:pt x="5645106" y="2325688"/>
                  <a:pt x="5607844" y="2325688"/>
                </a:cubicBezTo>
                <a:lnTo>
                  <a:pt x="67468" y="2325688"/>
                </a:lnTo>
                <a:cubicBezTo>
                  <a:pt x="30207" y="2325688"/>
                  <a:pt x="0" y="2295481"/>
                  <a:pt x="0" y="2258219"/>
                </a:cubicBezTo>
                <a:lnTo>
                  <a:pt x="0" y="67468"/>
                </a:lnTo>
                <a:cubicBezTo>
                  <a:pt x="0" y="30231"/>
                  <a:pt x="30231" y="0"/>
                  <a:pt x="67468" y="0"/>
                </a:cubicBezTo>
                <a:close/>
              </a:path>
            </a:pathLst>
          </a:custGeom>
          <a:gradFill flip="none" rotWithShape="1">
            <a:gsLst>
              <a:gs pos="0">
                <a:srgbClr val="003087"/>
              </a:gs>
              <a:gs pos="100000">
                <a:srgbClr val="425563"/>
              </a:gs>
            </a:gsLst>
            <a:lin ang="2700000" scaled="1"/>
          </a:gradFill>
          <a:ln/>
        </p:spPr>
        <p:txBody>
          <a:bodyPr/>
          <a:lstStyle/>
          <a:p>
            <a:endParaRPr lang="en-GB"/>
          </a:p>
        </p:txBody>
      </p:sp>
      <p:sp>
        <p:nvSpPr>
          <p:cNvPr id="22" name="Shape 20"/>
          <p:cNvSpPr/>
          <p:nvPr/>
        </p:nvSpPr>
        <p:spPr>
          <a:xfrm>
            <a:off x="6425406" y="1500063"/>
            <a:ext cx="202406" cy="202406"/>
          </a:xfrm>
          <a:custGeom>
            <a:avLst/>
            <a:gdLst/>
            <a:ahLst/>
            <a:cxnLst/>
            <a:rect l="l" t="t" r="r" b="b"/>
            <a:pathLst>
              <a:path w="202406" h="202406">
                <a:moveTo>
                  <a:pt x="101203" y="0"/>
                </a:moveTo>
                <a:cubicBezTo>
                  <a:pt x="107014" y="0"/>
                  <a:pt x="112351" y="3202"/>
                  <a:pt x="115119" y="8302"/>
                </a:cubicBezTo>
                <a:lnTo>
                  <a:pt x="200509" y="166432"/>
                </a:lnTo>
                <a:cubicBezTo>
                  <a:pt x="203157" y="171334"/>
                  <a:pt x="203039" y="177264"/>
                  <a:pt x="200192" y="182047"/>
                </a:cubicBezTo>
                <a:cubicBezTo>
                  <a:pt x="197346" y="186830"/>
                  <a:pt x="192167" y="189756"/>
                  <a:pt x="186593" y="189756"/>
                </a:cubicBezTo>
                <a:lnTo>
                  <a:pt x="15813" y="189756"/>
                </a:lnTo>
                <a:cubicBezTo>
                  <a:pt x="10239" y="189756"/>
                  <a:pt x="5100" y="186830"/>
                  <a:pt x="2214" y="182047"/>
                </a:cubicBezTo>
                <a:cubicBezTo>
                  <a:pt x="-672" y="177264"/>
                  <a:pt x="-751" y="171334"/>
                  <a:pt x="1898" y="166432"/>
                </a:cubicBezTo>
                <a:lnTo>
                  <a:pt x="87288" y="8302"/>
                </a:lnTo>
                <a:cubicBezTo>
                  <a:pt x="90055" y="3202"/>
                  <a:pt x="95392" y="0"/>
                  <a:pt x="101203" y="0"/>
                </a:cubicBezTo>
                <a:close/>
                <a:moveTo>
                  <a:pt x="101203" y="66415"/>
                </a:moveTo>
                <a:cubicBezTo>
                  <a:pt x="95945" y="66415"/>
                  <a:pt x="91715" y="70645"/>
                  <a:pt x="91715" y="75902"/>
                </a:cubicBezTo>
                <a:lnTo>
                  <a:pt x="91715" y="120179"/>
                </a:lnTo>
                <a:cubicBezTo>
                  <a:pt x="91715" y="125437"/>
                  <a:pt x="95945" y="129667"/>
                  <a:pt x="101203" y="129667"/>
                </a:cubicBezTo>
                <a:cubicBezTo>
                  <a:pt x="106461" y="129667"/>
                  <a:pt x="110691" y="125437"/>
                  <a:pt x="110691" y="120179"/>
                </a:cubicBezTo>
                <a:lnTo>
                  <a:pt x="110691" y="75902"/>
                </a:lnTo>
                <a:cubicBezTo>
                  <a:pt x="110691" y="70645"/>
                  <a:pt x="106461" y="66415"/>
                  <a:pt x="101203" y="66415"/>
                </a:cubicBezTo>
                <a:close/>
                <a:moveTo>
                  <a:pt x="111758" y="151805"/>
                </a:moveTo>
                <a:cubicBezTo>
                  <a:pt x="111998" y="147887"/>
                  <a:pt x="110045" y="144159"/>
                  <a:pt x="106686" y="142128"/>
                </a:cubicBezTo>
                <a:cubicBezTo>
                  <a:pt x="103327" y="140096"/>
                  <a:pt x="99119" y="140096"/>
                  <a:pt x="95760" y="142128"/>
                </a:cubicBezTo>
                <a:cubicBezTo>
                  <a:pt x="92401" y="144159"/>
                  <a:pt x="90447" y="147887"/>
                  <a:pt x="90687" y="151805"/>
                </a:cubicBezTo>
                <a:cubicBezTo>
                  <a:pt x="90447" y="155723"/>
                  <a:pt x="92401" y="159450"/>
                  <a:pt x="95760" y="161482"/>
                </a:cubicBezTo>
                <a:cubicBezTo>
                  <a:pt x="99119" y="163513"/>
                  <a:pt x="103327" y="163513"/>
                  <a:pt x="106686" y="161482"/>
                </a:cubicBezTo>
                <a:cubicBezTo>
                  <a:pt x="110045" y="159450"/>
                  <a:pt x="111998" y="155723"/>
                  <a:pt x="111758" y="151805"/>
                </a:cubicBezTo>
                <a:close/>
              </a:path>
            </a:pathLst>
          </a:custGeom>
          <a:solidFill>
            <a:srgbClr val="FFFFFF"/>
          </a:solidFill>
          <a:ln/>
        </p:spPr>
        <p:txBody>
          <a:bodyPr/>
          <a:lstStyle/>
          <a:p>
            <a:endParaRPr lang="en-GB"/>
          </a:p>
        </p:txBody>
      </p:sp>
      <p:sp>
        <p:nvSpPr>
          <p:cNvPr id="23" name="Text 21"/>
          <p:cNvSpPr/>
          <p:nvPr/>
        </p:nvSpPr>
        <p:spPr>
          <a:xfrm>
            <a:off x="6653609" y="1464469"/>
            <a:ext cx="5117703" cy="269875"/>
          </a:xfrm>
          <a:prstGeom prst="rect">
            <a:avLst/>
          </a:prstGeom>
          <a:noFill/>
          <a:ln/>
        </p:spPr>
        <p:txBody>
          <a:bodyPr wrap="square" lIns="0" tIns="0" rIns="0" bIns="0" rtlCol="0" anchor="ctr"/>
          <a:lstStyle/>
          <a:p>
            <a:pPr>
              <a:lnSpc>
                <a:spcPct val="110000"/>
              </a:lnSpc>
            </a:pPr>
            <a:r>
              <a:rPr lang="en-US" sz="2000" b="1" dirty="0">
                <a:solidFill>
                  <a:srgbClr val="FFFFFF"/>
                </a:solidFill>
                <a:latin typeface="Unna" pitchFamily="34" charset="0"/>
                <a:ea typeface="Unna" pitchFamily="34" charset="-122"/>
                <a:cs typeface="Unna" pitchFamily="34" charset="-120"/>
              </a:rPr>
              <a:t>Critical Challenges</a:t>
            </a:r>
            <a:endParaRPr lang="en-US" sz="2000" dirty="0"/>
          </a:p>
        </p:txBody>
      </p:sp>
      <p:sp>
        <p:nvSpPr>
          <p:cNvPr id="24" name="Text 22"/>
          <p:cNvSpPr/>
          <p:nvPr/>
        </p:nvSpPr>
        <p:spPr>
          <a:xfrm>
            <a:off x="6399609" y="1869157"/>
            <a:ext cx="5337969" cy="436563"/>
          </a:xfrm>
          <a:prstGeom prst="rect">
            <a:avLst/>
          </a:prstGeom>
          <a:noFill/>
          <a:ln/>
        </p:spPr>
        <p:txBody>
          <a:bodyPr wrap="square" lIns="0" tIns="0" rIns="0" bIns="0" rtlCol="0" anchor="ctr"/>
          <a:lstStyle/>
          <a:p>
            <a:pPr>
              <a:lnSpc>
                <a:spcPct val="140000"/>
              </a:lnSpc>
            </a:pPr>
            <a:r>
              <a:rPr lang="en-US" b="1" dirty="0">
                <a:solidFill>
                  <a:srgbClr val="FFFFFF"/>
                </a:solidFill>
                <a:latin typeface="Quattrocento Sans" pitchFamily="34" charset="0"/>
                <a:ea typeface="Quattrocento Sans" pitchFamily="34" charset="-122"/>
                <a:cs typeface="Quattrocento Sans" pitchFamily="34" charset="-120"/>
              </a:rPr>
              <a:t>Workforce Readiness</a:t>
            </a:r>
            <a:endParaRPr lang="en-US" dirty="0"/>
          </a:p>
        </p:txBody>
      </p:sp>
      <p:sp>
        <p:nvSpPr>
          <p:cNvPr id="25" name="Text 23"/>
          <p:cNvSpPr/>
          <p:nvPr/>
        </p:nvSpPr>
        <p:spPr>
          <a:xfrm>
            <a:off x="6399609" y="2408907"/>
            <a:ext cx="5337969" cy="436563"/>
          </a:xfrm>
          <a:prstGeom prst="rect">
            <a:avLst/>
          </a:prstGeom>
          <a:noFill/>
          <a:ln/>
        </p:spPr>
        <p:txBody>
          <a:bodyPr wrap="square" lIns="0" tIns="0" rIns="0" bIns="0" rtlCol="0" anchor="ctr"/>
          <a:lstStyle/>
          <a:p>
            <a:pPr>
              <a:lnSpc>
                <a:spcPct val="140000"/>
              </a:lnSpc>
            </a:pPr>
            <a:r>
              <a:rPr lang="en-US" b="1" dirty="0">
                <a:solidFill>
                  <a:srgbClr val="FFFFFF"/>
                </a:solidFill>
                <a:latin typeface="Quattrocento Sans" pitchFamily="34" charset="0"/>
                <a:ea typeface="Quattrocento Sans" pitchFamily="34" charset="-122"/>
                <a:cs typeface="Quattrocento Sans" pitchFamily="34" charset="-120"/>
              </a:rPr>
              <a:t>Algorithmic Accountability</a:t>
            </a:r>
            <a:endParaRPr lang="en-US" dirty="0"/>
          </a:p>
        </p:txBody>
      </p:sp>
      <p:sp>
        <p:nvSpPr>
          <p:cNvPr id="26" name="Text 24"/>
          <p:cNvSpPr/>
          <p:nvPr/>
        </p:nvSpPr>
        <p:spPr>
          <a:xfrm>
            <a:off x="6399609" y="2948657"/>
            <a:ext cx="5337969" cy="436563"/>
          </a:xfrm>
          <a:prstGeom prst="rect">
            <a:avLst/>
          </a:prstGeom>
          <a:noFill/>
          <a:ln/>
        </p:spPr>
        <p:txBody>
          <a:bodyPr wrap="square" lIns="0" tIns="0" rIns="0" bIns="0" rtlCol="0" anchor="ctr"/>
          <a:lstStyle/>
          <a:p>
            <a:pPr>
              <a:lnSpc>
                <a:spcPct val="140000"/>
              </a:lnSpc>
            </a:pPr>
            <a:r>
              <a:rPr lang="en-US" b="1" dirty="0">
                <a:solidFill>
                  <a:srgbClr val="FFFFFF"/>
                </a:solidFill>
                <a:latin typeface="Quattrocento Sans" pitchFamily="34" charset="0"/>
                <a:ea typeface="Quattrocento Sans" pitchFamily="34" charset="-122"/>
                <a:cs typeface="Quattrocento Sans" pitchFamily="34" charset="-120"/>
              </a:rPr>
              <a:t>Implementation Barriers</a:t>
            </a:r>
            <a:endParaRPr lang="en-US" dirty="0"/>
          </a:p>
        </p:txBody>
      </p:sp>
      <p:sp>
        <p:nvSpPr>
          <p:cNvPr id="27" name="Shape 25"/>
          <p:cNvSpPr/>
          <p:nvPr/>
        </p:nvSpPr>
        <p:spPr>
          <a:xfrm>
            <a:off x="6205141" y="3732485"/>
            <a:ext cx="5659438" cy="2476500"/>
          </a:xfrm>
          <a:custGeom>
            <a:avLst/>
            <a:gdLst/>
            <a:ahLst/>
            <a:cxnLst/>
            <a:rect l="l" t="t" r="r" b="b"/>
            <a:pathLst>
              <a:path w="5659438" h="2476500">
                <a:moveTo>
                  <a:pt x="67460" y="0"/>
                </a:moveTo>
                <a:lnTo>
                  <a:pt x="5591978" y="0"/>
                </a:lnTo>
                <a:cubicBezTo>
                  <a:pt x="5629235" y="0"/>
                  <a:pt x="5659438" y="30203"/>
                  <a:pt x="5659438" y="67460"/>
                </a:cubicBezTo>
                <a:lnTo>
                  <a:pt x="5659438" y="2409040"/>
                </a:lnTo>
                <a:cubicBezTo>
                  <a:pt x="5659438" y="2446297"/>
                  <a:pt x="5629235" y="2476500"/>
                  <a:pt x="5591978" y="2476500"/>
                </a:cubicBezTo>
                <a:lnTo>
                  <a:pt x="67460" y="2476500"/>
                </a:lnTo>
                <a:cubicBezTo>
                  <a:pt x="30203" y="2476500"/>
                  <a:pt x="0" y="2446297"/>
                  <a:pt x="0" y="2409040"/>
                </a:cubicBezTo>
                <a:lnTo>
                  <a:pt x="0" y="67460"/>
                </a:lnTo>
                <a:cubicBezTo>
                  <a:pt x="0" y="30228"/>
                  <a:pt x="30228" y="0"/>
                  <a:pt x="67460" y="0"/>
                </a:cubicBezTo>
                <a:close/>
              </a:path>
            </a:pathLst>
          </a:custGeom>
          <a:solidFill>
            <a:srgbClr val="768692">
              <a:alpha val="10196"/>
            </a:srgbClr>
          </a:solidFill>
          <a:ln w="25400">
            <a:solidFill>
              <a:srgbClr val="768692">
                <a:alpha val="30196"/>
              </a:srgbClr>
            </a:solidFill>
            <a:prstDash val="solid"/>
          </a:ln>
        </p:spPr>
        <p:txBody>
          <a:bodyPr/>
          <a:lstStyle/>
          <a:p>
            <a:endParaRPr lang="en-GB"/>
          </a:p>
        </p:txBody>
      </p:sp>
      <p:sp>
        <p:nvSpPr>
          <p:cNvPr id="28" name="Shape 26"/>
          <p:cNvSpPr/>
          <p:nvPr/>
        </p:nvSpPr>
        <p:spPr>
          <a:xfrm>
            <a:off x="6404570" y="3941837"/>
            <a:ext cx="168672" cy="168672"/>
          </a:xfrm>
          <a:custGeom>
            <a:avLst/>
            <a:gdLst/>
            <a:ahLst/>
            <a:cxnLst/>
            <a:rect l="l" t="t" r="r" b="b"/>
            <a:pathLst>
              <a:path w="168672" h="168672">
                <a:moveTo>
                  <a:pt x="57981" y="0"/>
                </a:moveTo>
                <a:cubicBezTo>
                  <a:pt x="49251" y="0"/>
                  <a:pt x="42168" y="7083"/>
                  <a:pt x="42168" y="15813"/>
                </a:cubicBezTo>
                <a:lnTo>
                  <a:pt x="42168" y="84336"/>
                </a:lnTo>
                <a:cubicBezTo>
                  <a:pt x="42168" y="93066"/>
                  <a:pt x="49251" y="100149"/>
                  <a:pt x="57981" y="100149"/>
                </a:cubicBezTo>
                <a:lnTo>
                  <a:pt x="79065" y="100149"/>
                </a:lnTo>
                <a:cubicBezTo>
                  <a:pt x="87795" y="100149"/>
                  <a:pt x="94878" y="93066"/>
                  <a:pt x="94878" y="84336"/>
                </a:cubicBezTo>
                <a:lnTo>
                  <a:pt x="94878" y="63252"/>
                </a:lnTo>
                <a:lnTo>
                  <a:pt x="105420" y="63252"/>
                </a:lnTo>
                <a:cubicBezTo>
                  <a:pt x="128711" y="63252"/>
                  <a:pt x="147588" y="82129"/>
                  <a:pt x="147588" y="105420"/>
                </a:cubicBezTo>
                <a:cubicBezTo>
                  <a:pt x="147588" y="128711"/>
                  <a:pt x="128711" y="147588"/>
                  <a:pt x="105420" y="147588"/>
                </a:cubicBezTo>
                <a:lnTo>
                  <a:pt x="10542" y="147588"/>
                </a:lnTo>
                <a:cubicBezTo>
                  <a:pt x="4711" y="147588"/>
                  <a:pt x="0" y="152299"/>
                  <a:pt x="0" y="158130"/>
                </a:cubicBezTo>
                <a:cubicBezTo>
                  <a:pt x="0" y="163961"/>
                  <a:pt x="4711" y="168672"/>
                  <a:pt x="10542" y="168672"/>
                </a:cubicBezTo>
                <a:lnTo>
                  <a:pt x="158130" y="168672"/>
                </a:lnTo>
                <a:cubicBezTo>
                  <a:pt x="163961" y="168672"/>
                  <a:pt x="168672" y="163961"/>
                  <a:pt x="168672" y="158130"/>
                </a:cubicBezTo>
                <a:cubicBezTo>
                  <a:pt x="168672" y="152299"/>
                  <a:pt x="163961" y="147588"/>
                  <a:pt x="158130" y="147588"/>
                </a:cubicBezTo>
                <a:lnTo>
                  <a:pt x="152562" y="147588"/>
                </a:lnTo>
                <a:cubicBezTo>
                  <a:pt x="162577" y="136387"/>
                  <a:pt x="168672" y="121628"/>
                  <a:pt x="168672" y="105420"/>
                </a:cubicBezTo>
                <a:cubicBezTo>
                  <a:pt x="168672" y="70500"/>
                  <a:pt x="140340" y="42168"/>
                  <a:pt x="105420" y="42168"/>
                </a:cubicBezTo>
                <a:lnTo>
                  <a:pt x="94878" y="42168"/>
                </a:lnTo>
                <a:lnTo>
                  <a:pt x="94878" y="15813"/>
                </a:lnTo>
                <a:cubicBezTo>
                  <a:pt x="94878" y="7083"/>
                  <a:pt x="87795" y="0"/>
                  <a:pt x="79065" y="0"/>
                </a:cubicBezTo>
                <a:lnTo>
                  <a:pt x="57981" y="0"/>
                </a:lnTo>
                <a:close/>
                <a:moveTo>
                  <a:pt x="39532" y="115962"/>
                </a:moveTo>
                <a:cubicBezTo>
                  <a:pt x="35151" y="115962"/>
                  <a:pt x="31626" y="119487"/>
                  <a:pt x="31626" y="123868"/>
                </a:cubicBezTo>
                <a:cubicBezTo>
                  <a:pt x="31626" y="128250"/>
                  <a:pt x="35151" y="131775"/>
                  <a:pt x="39532" y="131775"/>
                </a:cubicBezTo>
                <a:lnTo>
                  <a:pt x="97513" y="131775"/>
                </a:lnTo>
                <a:cubicBezTo>
                  <a:pt x="101895" y="131775"/>
                  <a:pt x="105420" y="128250"/>
                  <a:pt x="105420" y="123868"/>
                </a:cubicBezTo>
                <a:cubicBezTo>
                  <a:pt x="105420" y="119487"/>
                  <a:pt x="101895" y="115962"/>
                  <a:pt x="97513" y="115962"/>
                </a:cubicBezTo>
                <a:lnTo>
                  <a:pt x="39532" y="115962"/>
                </a:lnTo>
                <a:close/>
              </a:path>
            </a:pathLst>
          </a:custGeom>
          <a:solidFill>
            <a:srgbClr val="003087"/>
          </a:solidFill>
          <a:ln/>
        </p:spPr>
        <p:txBody>
          <a:bodyPr/>
          <a:lstStyle/>
          <a:p>
            <a:endParaRPr lang="en-GB"/>
          </a:p>
        </p:txBody>
      </p:sp>
      <p:sp>
        <p:nvSpPr>
          <p:cNvPr id="29" name="Text 27"/>
          <p:cNvSpPr/>
          <p:nvPr/>
        </p:nvSpPr>
        <p:spPr>
          <a:xfrm>
            <a:off x="6596063" y="3909095"/>
            <a:ext cx="5180211" cy="238125"/>
          </a:xfrm>
          <a:prstGeom prst="rect">
            <a:avLst/>
          </a:prstGeom>
          <a:noFill/>
          <a:ln/>
        </p:spPr>
        <p:txBody>
          <a:bodyPr wrap="square" lIns="0" tIns="0" rIns="0" bIns="0" rtlCol="0" anchor="ctr"/>
          <a:lstStyle/>
          <a:p>
            <a:pPr>
              <a:lnSpc>
                <a:spcPct val="120000"/>
              </a:lnSpc>
            </a:pPr>
            <a:r>
              <a:rPr lang="en-US" sz="2000" b="1" dirty="0">
                <a:solidFill>
                  <a:srgbClr val="003087"/>
                </a:solidFill>
                <a:latin typeface="Unna" pitchFamily="34" charset="0"/>
                <a:ea typeface="Unna" pitchFamily="34" charset="-122"/>
                <a:cs typeface="Unna" pitchFamily="34" charset="-120"/>
              </a:rPr>
              <a:t>Evaluation Framework</a:t>
            </a:r>
            <a:endParaRPr lang="en-US" sz="2000" dirty="0"/>
          </a:p>
        </p:txBody>
      </p:sp>
      <p:sp>
        <p:nvSpPr>
          <p:cNvPr id="30" name="Text 28"/>
          <p:cNvSpPr/>
          <p:nvPr/>
        </p:nvSpPr>
        <p:spPr>
          <a:xfrm>
            <a:off x="6351946" y="4848696"/>
            <a:ext cx="5377656" cy="658813"/>
          </a:xfrm>
          <a:prstGeom prst="rect">
            <a:avLst/>
          </a:prstGeom>
          <a:noFill/>
          <a:ln/>
        </p:spPr>
        <p:txBody>
          <a:bodyPr wrap="square" lIns="0" tIns="0" rIns="0" bIns="0" rtlCol="0" anchor="ctr"/>
          <a:lstStyle/>
          <a:p>
            <a:pPr>
              <a:lnSpc>
                <a:spcPct val="140000"/>
              </a:lnSpc>
            </a:pPr>
            <a:r>
              <a:rPr lang="en-US" sz="1600" b="1" dirty="0">
                <a:solidFill>
                  <a:srgbClr val="231F20"/>
                </a:solidFill>
                <a:latin typeface="Quattrocento Sans" pitchFamily="34" charset="0"/>
                <a:ea typeface="Quattrocento Sans" pitchFamily="34" charset="-122"/>
                <a:cs typeface="Quattrocento Sans" pitchFamily="34" charset="-120"/>
              </a:rPr>
              <a:t>Problem-Solution-Outcome Approach:</a:t>
            </a:r>
            <a:r>
              <a:rPr lang="en-US" sz="1600" dirty="0">
                <a:solidFill>
                  <a:srgbClr val="231F20"/>
                </a:solidFill>
                <a:latin typeface="Quattrocento Sans" pitchFamily="34" charset="0"/>
                <a:ea typeface="Quattrocento Sans" pitchFamily="34" charset="-122"/>
                <a:cs typeface="Quattrocento Sans" pitchFamily="34" charset="-120"/>
              </a:rPr>
              <a:t> Examining challenges the Lab sought to address, solutions implemented through infrastructure and governance investments, and measurable outcomes achieved </a:t>
            </a:r>
            <a:r>
              <a:rPr lang="en-US" sz="1600" b="1" dirty="0">
                <a:solidFill>
                  <a:srgbClr val="003087"/>
                </a:solidFill>
                <a:latin typeface="Quattrocento Sans" pitchFamily="34" charset="0"/>
                <a:ea typeface="Quattrocento Sans" pitchFamily="34" charset="-122"/>
                <a:cs typeface="Quattrocento Sans" pitchFamily="34" charset="-120"/>
              </a:rPr>
              <a:t>(The University of Edinburgh, 2025)</a:t>
            </a:r>
            <a:r>
              <a:rPr lang="en-US" sz="1600" dirty="0">
                <a:solidFill>
                  <a:srgbClr val="231F20"/>
                </a:solidFill>
                <a:latin typeface="Quattrocento Sans" pitchFamily="34" charset="0"/>
                <a:ea typeface="Quattrocento Sans" pitchFamily="34" charset="-122"/>
                <a:cs typeface="Quattrocento Sans" pitchFamily="34" charset="-120"/>
              </a:rPr>
              <a:t>.</a:t>
            </a:r>
            <a:endParaRPr lang="en-US" sz="16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6806406"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Workforce Transformation: The Problem</a:t>
            </a:r>
            <a:endParaRPr lang="en-US" sz="1600" dirty="0"/>
          </a:p>
        </p:txBody>
      </p:sp>
      <p:sp>
        <p:nvSpPr>
          <p:cNvPr id="4" name="Text 2"/>
          <p:cNvSpPr/>
          <p:nvPr/>
        </p:nvSpPr>
        <p:spPr>
          <a:xfrm>
            <a:off x="486172" y="823516"/>
            <a:ext cx="11466215" cy="238125"/>
          </a:xfrm>
          <a:prstGeom prst="rect">
            <a:avLst/>
          </a:prstGeom>
          <a:noFill/>
          <a:ln/>
        </p:spPr>
        <p:txBody>
          <a:bodyPr wrap="square" lIns="0" tIns="0" rIns="0" bIns="0" rtlCol="0" anchor="ctr"/>
          <a:lstStyle/>
          <a:p>
            <a:pPr>
              <a:lnSpc>
                <a:spcPct val="130000"/>
              </a:lnSpc>
            </a:pPr>
            <a:r>
              <a:rPr lang="en-US" sz="1195" dirty="0">
                <a:solidFill>
                  <a:srgbClr val="425563"/>
                </a:solidFill>
                <a:latin typeface="Quattrocento Sans" pitchFamily="34" charset="0"/>
                <a:ea typeface="Quattrocento Sans" pitchFamily="34" charset="-122"/>
                <a:cs typeface="Quattrocento Sans" pitchFamily="34" charset="-120"/>
              </a:rPr>
              <a:t>Skills Gaps, Implementation Barriers, and "Algorithmic Anxiety"</a:t>
            </a:r>
            <a:endParaRPr lang="en-US" sz="1600" dirty="0"/>
          </a:p>
        </p:txBody>
      </p:sp>
      <p:sp>
        <p:nvSpPr>
          <p:cNvPr id="5" name="Shape 3"/>
          <p:cNvSpPr/>
          <p:nvPr/>
        </p:nvSpPr>
        <p:spPr>
          <a:xfrm>
            <a:off x="333375" y="1228327"/>
            <a:ext cx="7643813" cy="2375297"/>
          </a:xfrm>
          <a:custGeom>
            <a:avLst/>
            <a:gdLst/>
            <a:ahLst/>
            <a:cxnLst/>
            <a:rect l="l" t="t" r="r" b="b"/>
            <a:pathLst>
              <a:path w="7643813" h="1873250">
                <a:moveTo>
                  <a:pt x="31750" y="0"/>
                </a:moveTo>
                <a:lnTo>
                  <a:pt x="7576338" y="0"/>
                </a:lnTo>
                <a:cubicBezTo>
                  <a:pt x="7613603" y="0"/>
                  <a:pt x="7643813" y="30209"/>
                  <a:pt x="7643813" y="67474"/>
                </a:cubicBezTo>
                <a:lnTo>
                  <a:pt x="7643813" y="1805776"/>
                </a:lnTo>
                <a:cubicBezTo>
                  <a:pt x="7643813" y="1843041"/>
                  <a:pt x="7613603" y="1873250"/>
                  <a:pt x="7576338" y="1873250"/>
                </a:cubicBezTo>
                <a:lnTo>
                  <a:pt x="31750" y="1873250"/>
                </a:lnTo>
                <a:cubicBezTo>
                  <a:pt x="14227" y="1873250"/>
                  <a:pt x="0" y="1859023"/>
                  <a:pt x="0" y="1841500"/>
                </a:cubicBezTo>
                <a:lnTo>
                  <a:pt x="0" y="31750"/>
                </a:lnTo>
                <a:cubicBezTo>
                  <a:pt x="0" y="14227"/>
                  <a:pt x="14227" y="0"/>
                  <a:pt x="31750" y="0"/>
                </a:cubicBezTo>
                <a:close/>
              </a:path>
            </a:pathLst>
          </a:custGeom>
          <a:solidFill>
            <a:srgbClr val="003087">
              <a:alpha val="5098"/>
            </a:srgbClr>
          </a:solidFill>
          <a:ln/>
        </p:spPr>
        <p:txBody>
          <a:bodyPr/>
          <a:lstStyle/>
          <a:p>
            <a:endParaRPr lang="en-GB"/>
          </a:p>
        </p:txBody>
      </p:sp>
      <p:sp>
        <p:nvSpPr>
          <p:cNvPr id="6" name="Shape 4"/>
          <p:cNvSpPr/>
          <p:nvPr/>
        </p:nvSpPr>
        <p:spPr>
          <a:xfrm flipH="1">
            <a:off x="287655" y="1228328"/>
            <a:ext cx="45719" cy="2375296"/>
          </a:xfrm>
          <a:custGeom>
            <a:avLst/>
            <a:gdLst/>
            <a:ahLst/>
            <a:cxnLst/>
            <a:rect l="l" t="t" r="r" b="b"/>
            <a:pathLst>
              <a:path w="31750" h="1873250">
                <a:moveTo>
                  <a:pt x="31750" y="0"/>
                </a:moveTo>
                <a:lnTo>
                  <a:pt x="31750" y="0"/>
                </a:lnTo>
                <a:lnTo>
                  <a:pt x="31750" y="1873250"/>
                </a:lnTo>
                <a:lnTo>
                  <a:pt x="31750" y="1873250"/>
                </a:lnTo>
                <a:cubicBezTo>
                  <a:pt x="14227" y="1873250"/>
                  <a:pt x="0" y="1859023"/>
                  <a:pt x="0" y="1841500"/>
                </a:cubicBezTo>
                <a:lnTo>
                  <a:pt x="0" y="31750"/>
                </a:lnTo>
                <a:cubicBezTo>
                  <a:pt x="0" y="14227"/>
                  <a:pt x="14227" y="0"/>
                  <a:pt x="31750" y="0"/>
                </a:cubicBezTo>
                <a:close/>
              </a:path>
            </a:pathLst>
          </a:custGeom>
          <a:solidFill>
            <a:srgbClr val="003087"/>
          </a:solidFill>
          <a:ln/>
        </p:spPr>
        <p:txBody>
          <a:bodyPr/>
          <a:lstStyle/>
          <a:p>
            <a:endParaRPr lang="en-GB"/>
          </a:p>
        </p:txBody>
      </p:sp>
      <p:sp>
        <p:nvSpPr>
          <p:cNvPr id="7" name="Shape 5"/>
          <p:cNvSpPr/>
          <p:nvPr/>
        </p:nvSpPr>
        <p:spPr>
          <a:xfrm>
            <a:off x="530200" y="1429742"/>
            <a:ext cx="189756" cy="168672"/>
          </a:xfrm>
          <a:custGeom>
            <a:avLst/>
            <a:gdLst/>
            <a:ahLst/>
            <a:cxnLst/>
            <a:rect l="l" t="t" r="r" b="b"/>
            <a:pathLst>
              <a:path w="189756" h="168672">
                <a:moveTo>
                  <a:pt x="15813" y="64504"/>
                </a:moveTo>
                <a:lnTo>
                  <a:pt x="84731" y="92868"/>
                </a:lnTo>
                <a:cubicBezTo>
                  <a:pt x="87960" y="94186"/>
                  <a:pt x="91386" y="94878"/>
                  <a:pt x="94878" y="94878"/>
                </a:cubicBezTo>
                <a:cubicBezTo>
                  <a:pt x="98370" y="94878"/>
                  <a:pt x="101796" y="94186"/>
                  <a:pt x="105025" y="92868"/>
                </a:cubicBezTo>
                <a:lnTo>
                  <a:pt x="184880" y="59991"/>
                </a:lnTo>
                <a:cubicBezTo>
                  <a:pt x="187845" y="58772"/>
                  <a:pt x="189756" y="55906"/>
                  <a:pt x="189756" y="52710"/>
                </a:cubicBezTo>
                <a:cubicBezTo>
                  <a:pt x="189756" y="49514"/>
                  <a:pt x="187845" y="46648"/>
                  <a:pt x="184880" y="45429"/>
                </a:cubicBezTo>
                <a:lnTo>
                  <a:pt x="105025" y="12552"/>
                </a:lnTo>
                <a:cubicBezTo>
                  <a:pt x="101796" y="11234"/>
                  <a:pt x="98370" y="10542"/>
                  <a:pt x="94878" y="10542"/>
                </a:cubicBezTo>
                <a:cubicBezTo>
                  <a:pt x="91386" y="10542"/>
                  <a:pt x="87960" y="11234"/>
                  <a:pt x="84731" y="12552"/>
                </a:cubicBezTo>
                <a:lnTo>
                  <a:pt x="4876" y="45429"/>
                </a:lnTo>
                <a:cubicBezTo>
                  <a:pt x="1911" y="46648"/>
                  <a:pt x="0" y="49514"/>
                  <a:pt x="0" y="52710"/>
                </a:cubicBezTo>
                <a:lnTo>
                  <a:pt x="0" y="150223"/>
                </a:lnTo>
                <a:cubicBezTo>
                  <a:pt x="0" y="154605"/>
                  <a:pt x="3525" y="158130"/>
                  <a:pt x="7906" y="158130"/>
                </a:cubicBezTo>
                <a:cubicBezTo>
                  <a:pt x="12288" y="158130"/>
                  <a:pt x="15813" y="154605"/>
                  <a:pt x="15813" y="150223"/>
                </a:cubicBezTo>
                <a:lnTo>
                  <a:pt x="15813" y="64504"/>
                </a:lnTo>
                <a:close/>
                <a:moveTo>
                  <a:pt x="31626" y="88124"/>
                </a:moveTo>
                <a:lnTo>
                  <a:pt x="31626" y="126504"/>
                </a:lnTo>
                <a:cubicBezTo>
                  <a:pt x="31626" y="143964"/>
                  <a:pt x="59958" y="158130"/>
                  <a:pt x="94878" y="158130"/>
                </a:cubicBezTo>
                <a:cubicBezTo>
                  <a:pt x="129798" y="158130"/>
                  <a:pt x="158130" y="143964"/>
                  <a:pt x="158130" y="126504"/>
                </a:cubicBezTo>
                <a:lnTo>
                  <a:pt x="158130" y="88092"/>
                </a:lnTo>
                <a:lnTo>
                  <a:pt x="111053" y="107495"/>
                </a:lnTo>
                <a:cubicBezTo>
                  <a:pt x="105914" y="109604"/>
                  <a:pt x="100445" y="110691"/>
                  <a:pt x="94878" y="110691"/>
                </a:cubicBezTo>
                <a:cubicBezTo>
                  <a:pt x="89310" y="110691"/>
                  <a:pt x="83842" y="109604"/>
                  <a:pt x="78703" y="107495"/>
                </a:cubicBezTo>
                <a:lnTo>
                  <a:pt x="31626" y="88092"/>
                </a:lnTo>
                <a:close/>
              </a:path>
            </a:pathLst>
          </a:custGeom>
          <a:solidFill>
            <a:srgbClr val="003087"/>
          </a:solidFill>
          <a:ln/>
        </p:spPr>
        <p:txBody>
          <a:bodyPr/>
          <a:lstStyle/>
          <a:p>
            <a:endParaRPr lang="en-GB"/>
          </a:p>
        </p:txBody>
      </p:sp>
      <p:sp>
        <p:nvSpPr>
          <p:cNvPr id="8" name="Text 6"/>
          <p:cNvSpPr/>
          <p:nvPr/>
        </p:nvSpPr>
        <p:spPr>
          <a:xfrm>
            <a:off x="732234" y="1397000"/>
            <a:ext cx="7164586" cy="238125"/>
          </a:xfrm>
          <a:prstGeom prst="rect">
            <a:avLst/>
          </a:prstGeom>
          <a:noFill/>
          <a:ln/>
        </p:spPr>
        <p:txBody>
          <a:bodyPr wrap="square" lIns="0" tIns="0" rIns="0" bIns="0" rtlCol="0" anchor="ctr"/>
          <a:lstStyle/>
          <a:p>
            <a:pPr>
              <a:lnSpc>
                <a:spcPct val="120000"/>
              </a:lnSpc>
            </a:pPr>
            <a:r>
              <a:rPr lang="en-US" sz="1600" b="1" dirty="0">
                <a:solidFill>
                  <a:srgbClr val="003087"/>
                </a:solidFill>
                <a:latin typeface="Unna" pitchFamily="34" charset="0"/>
                <a:ea typeface="Unna" pitchFamily="34" charset="-122"/>
                <a:cs typeface="Unna" pitchFamily="34" charset="-120"/>
              </a:rPr>
              <a:t>Pre-2019 Workforce Unpreparedness</a:t>
            </a:r>
            <a:endParaRPr lang="en-US" sz="1600" dirty="0"/>
          </a:p>
        </p:txBody>
      </p:sp>
      <p:sp>
        <p:nvSpPr>
          <p:cNvPr id="9" name="Text 7"/>
          <p:cNvSpPr/>
          <p:nvPr/>
        </p:nvSpPr>
        <p:spPr>
          <a:xfrm>
            <a:off x="486172" y="1829630"/>
            <a:ext cx="7362031"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Despite the Topol Review (2019) predicting </a:t>
            </a:r>
            <a:r>
              <a:rPr lang="en-US" sz="1400" b="1" dirty="0">
                <a:solidFill>
                  <a:srgbClr val="231F20"/>
                </a:solidFill>
                <a:latin typeface="Quattrocento Sans" pitchFamily="34" charset="0"/>
                <a:ea typeface="Quattrocento Sans" pitchFamily="34" charset="-122"/>
                <a:cs typeface="Quattrocento Sans" pitchFamily="34" charset="-120"/>
              </a:rPr>
              <a:t>90% of NHS roles</a:t>
            </a:r>
            <a:r>
              <a:rPr lang="en-US" sz="1400" dirty="0">
                <a:solidFill>
                  <a:srgbClr val="231F20"/>
                </a:solidFill>
                <a:latin typeface="Quattrocento Sans" pitchFamily="34" charset="0"/>
                <a:ea typeface="Quattrocento Sans" pitchFamily="34" charset="-122"/>
                <a:cs typeface="Quattrocento Sans" pitchFamily="34" charset="-120"/>
              </a:rPr>
              <a:t> would need digital skills within 20 years—particularly in radiology, pathology, and clinical decision-making—training programs focused mainly on traditional clinical skills </a:t>
            </a:r>
            <a:r>
              <a:rPr lang="en-US" sz="1400" b="1" dirty="0">
                <a:solidFill>
                  <a:srgbClr val="003087"/>
                </a:solidFill>
                <a:latin typeface="Quattrocento Sans" pitchFamily="34" charset="0"/>
                <a:ea typeface="Quattrocento Sans" pitchFamily="34" charset="-122"/>
                <a:cs typeface="Quattrocento Sans" pitchFamily="34" charset="-120"/>
              </a:rPr>
              <a:t>(House of Commons Library, 2020)</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0" name="Text 8"/>
          <p:cNvSpPr/>
          <p:nvPr/>
        </p:nvSpPr>
        <p:spPr>
          <a:xfrm>
            <a:off x="486172" y="2833542"/>
            <a:ext cx="7362031" cy="43656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Few programs covered </a:t>
            </a:r>
            <a:r>
              <a:rPr lang="en-US" sz="1400" b="1" dirty="0">
                <a:solidFill>
                  <a:srgbClr val="231F20"/>
                </a:solidFill>
                <a:latin typeface="Quattrocento Sans" pitchFamily="34" charset="0"/>
                <a:ea typeface="Quattrocento Sans" pitchFamily="34" charset="-122"/>
                <a:cs typeface="Quattrocento Sans" pitchFamily="34" charset="-120"/>
              </a:rPr>
              <a:t>machine learning, algorithmic interpretation, or data ethics</a:t>
            </a:r>
            <a:r>
              <a:rPr lang="en-US" sz="1400" dirty="0">
                <a:solidFill>
                  <a:srgbClr val="231F20"/>
                </a:solidFill>
                <a:latin typeface="Quattrocento Sans" pitchFamily="34" charset="0"/>
                <a:ea typeface="Quattrocento Sans" pitchFamily="34" charset="-122"/>
                <a:cs typeface="Quattrocento Sans" pitchFamily="34" charset="-120"/>
              </a:rPr>
              <a:t>. Healthcare professionals expressed significant concerns about their AI knowledge, impeding adoption </a:t>
            </a:r>
            <a:r>
              <a:rPr lang="en-US" sz="1400" b="1" dirty="0">
                <a:solidFill>
                  <a:srgbClr val="003087"/>
                </a:solidFill>
                <a:latin typeface="Quattrocento Sans" pitchFamily="34" charset="0"/>
                <a:ea typeface="Quattrocento Sans" pitchFamily="34" charset="-122"/>
                <a:cs typeface="Quattrocento Sans" pitchFamily="34" charset="-120"/>
              </a:rPr>
              <a:t>(Nora, Katonai and Mesko, 2024)</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1" name="Shape 9"/>
          <p:cNvSpPr/>
          <p:nvPr/>
        </p:nvSpPr>
        <p:spPr>
          <a:xfrm>
            <a:off x="345280" y="3719374"/>
            <a:ext cx="7643813" cy="2340231"/>
          </a:xfrm>
          <a:custGeom>
            <a:avLst/>
            <a:gdLst/>
            <a:ahLst/>
            <a:cxnLst/>
            <a:rect l="l" t="t" r="r" b="b"/>
            <a:pathLst>
              <a:path w="7643813" h="1873250">
                <a:moveTo>
                  <a:pt x="31750" y="0"/>
                </a:moveTo>
                <a:lnTo>
                  <a:pt x="7576338" y="0"/>
                </a:lnTo>
                <a:cubicBezTo>
                  <a:pt x="7613603" y="0"/>
                  <a:pt x="7643813" y="30209"/>
                  <a:pt x="7643813" y="67474"/>
                </a:cubicBezTo>
                <a:lnTo>
                  <a:pt x="7643813" y="1805776"/>
                </a:lnTo>
                <a:cubicBezTo>
                  <a:pt x="7643813" y="1843041"/>
                  <a:pt x="7613603" y="1873250"/>
                  <a:pt x="7576338" y="1873250"/>
                </a:cubicBezTo>
                <a:lnTo>
                  <a:pt x="31750" y="1873250"/>
                </a:lnTo>
                <a:cubicBezTo>
                  <a:pt x="14227" y="1873250"/>
                  <a:pt x="0" y="1859023"/>
                  <a:pt x="0" y="1841500"/>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12" name="Shape 10"/>
          <p:cNvSpPr/>
          <p:nvPr/>
        </p:nvSpPr>
        <p:spPr>
          <a:xfrm>
            <a:off x="333374" y="3719374"/>
            <a:ext cx="45719" cy="2340231"/>
          </a:xfrm>
          <a:custGeom>
            <a:avLst/>
            <a:gdLst/>
            <a:ahLst/>
            <a:cxnLst/>
            <a:rect l="l" t="t" r="r" b="b"/>
            <a:pathLst>
              <a:path w="31750" h="1873250">
                <a:moveTo>
                  <a:pt x="31750" y="0"/>
                </a:moveTo>
                <a:lnTo>
                  <a:pt x="31750" y="0"/>
                </a:lnTo>
                <a:lnTo>
                  <a:pt x="31750" y="1873250"/>
                </a:lnTo>
                <a:lnTo>
                  <a:pt x="31750" y="1873250"/>
                </a:lnTo>
                <a:cubicBezTo>
                  <a:pt x="14227" y="1873250"/>
                  <a:pt x="0" y="1859023"/>
                  <a:pt x="0" y="1841500"/>
                </a:cubicBezTo>
                <a:lnTo>
                  <a:pt x="0" y="31750"/>
                </a:lnTo>
                <a:cubicBezTo>
                  <a:pt x="0" y="14227"/>
                  <a:pt x="14227" y="0"/>
                  <a:pt x="31750" y="0"/>
                </a:cubicBezTo>
                <a:close/>
              </a:path>
            </a:pathLst>
          </a:custGeom>
          <a:solidFill>
            <a:srgbClr val="425563"/>
          </a:solidFill>
          <a:ln/>
        </p:spPr>
        <p:txBody>
          <a:bodyPr/>
          <a:lstStyle/>
          <a:p>
            <a:endParaRPr lang="en-GB"/>
          </a:p>
        </p:txBody>
      </p:sp>
      <p:sp>
        <p:nvSpPr>
          <p:cNvPr id="13" name="Shape 11"/>
          <p:cNvSpPr/>
          <p:nvPr/>
        </p:nvSpPr>
        <p:spPr>
          <a:xfrm>
            <a:off x="486172" y="3878378"/>
            <a:ext cx="168672" cy="168672"/>
          </a:xfrm>
          <a:custGeom>
            <a:avLst/>
            <a:gdLst/>
            <a:ahLst/>
            <a:cxnLst/>
            <a:rect l="l" t="t" r="r" b="b"/>
            <a:pathLst>
              <a:path w="168672" h="168672">
                <a:moveTo>
                  <a:pt x="39532" y="18448"/>
                </a:moveTo>
                <a:cubicBezTo>
                  <a:pt x="39532" y="8269"/>
                  <a:pt x="47801" y="0"/>
                  <a:pt x="57981" y="0"/>
                </a:cubicBezTo>
                <a:lnTo>
                  <a:pt x="65887" y="0"/>
                </a:lnTo>
                <a:cubicBezTo>
                  <a:pt x="71718" y="0"/>
                  <a:pt x="76429" y="4711"/>
                  <a:pt x="76429" y="10542"/>
                </a:cubicBezTo>
                <a:lnTo>
                  <a:pt x="76429" y="158130"/>
                </a:lnTo>
                <a:cubicBezTo>
                  <a:pt x="76429" y="163961"/>
                  <a:pt x="71718" y="168672"/>
                  <a:pt x="65887" y="168672"/>
                </a:cubicBezTo>
                <a:lnTo>
                  <a:pt x="55345" y="168672"/>
                </a:lnTo>
                <a:cubicBezTo>
                  <a:pt x="45528" y="168672"/>
                  <a:pt x="37259" y="161951"/>
                  <a:pt x="34920" y="152859"/>
                </a:cubicBezTo>
                <a:cubicBezTo>
                  <a:pt x="34690" y="152859"/>
                  <a:pt x="34492" y="152859"/>
                  <a:pt x="34261" y="152859"/>
                </a:cubicBezTo>
                <a:cubicBezTo>
                  <a:pt x="19700" y="152859"/>
                  <a:pt x="7906" y="141065"/>
                  <a:pt x="7906" y="126504"/>
                </a:cubicBezTo>
                <a:cubicBezTo>
                  <a:pt x="7906" y="120574"/>
                  <a:pt x="9883" y="115105"/>
                  <a:pt x="13177" y="110691"/>
                </a:cubicBezTo>
                <a:cubicBezTo>
                  <a:pt x="6786" y="105881"/>
                  <a:pt x="2635" y="98238"/>
                  <a:pt x="2635" y="89607"/>
                </a:cubicBezTo>
                <a:cubicBezTo>
                  <a:pt x="2635" y="79427"/>
                  <a:pt x="8434" y="70565"/>
                  <a:pt x="16867" y="66184"/>
                </a:cubicBezTo>
                <a:cubicBezTo>
                  <a:pt x="14528" y="62231"/>
                  <a:pt x="13177" y="57619"/>
                  <a:pt x="13177" y="52710"/>
                </a:cubicBezTo>
                <a:cubicBezTo>
                  <a:pt x="13177" y="38149"/>
                  <a:pt x="24971" y="26355"/>
                  <a:pt x="39532" y="26355"/>
                </a:cubicBezTo>
                <a:lnTo>
                  <a:pt x="39532" y="18448"/>
                </a:lnTo>
                <a:close/>
                <a:moveTo>
                  <a:pt x="129139" y="18448"/>
                </a:moveTo>
                <a:lnTo>
                  <a:pt x="129139" y="26355"/>
                </a:lnTo>
                <a:cubicBezTo>
                  <a:pt x="143701" y="26355"/>
                  <a:pt x="155494" y="38149"/>
                  <a:pt x="155494" y="52710"/>
                </a:cubicBezTo>
                <a:cubicBezTo>
                  <a:pt x="155494" y="57652"/>
                  <a:pt x="154144" y="62264"/>
                  <a:pt x="151805" y="66184"/>
                </a:cubicBezTo>
                <a:cubicBezTo>
                  <a:pt x="160271" y="70565"/>
                  <a:pt x="166036" y="79394"/>
                  <a:pt x="166036" y="89607"/>
                </a:cubicBezTo>
                <a:cubicBezTo>
                  <a:pt x="166036" y="98238"/>
                  <a:pt x="161885" y="105881"/>
                  <a:pt x="155494" y="110691"/>
                </a:cubicBezTo>
                <a:cubicBezTo>
                  <a:pt x="158789" y="115105"/>
                  <a:pt x="160765" y="120574"/>
                  <a:pt x="160765" y="126504"/>
                </a:cubicBezTo>
                <a:cubicBezTo>
                  <a:pt x="160765" y="141065"/>
                  <a:pt x="148972" y="152859"/>
                  <a:pt x="134410" y="152859"/>
                </a:cubicBezTo>
                <a:cubicBezTo>
                  <a:pt x="134180" y="152859"/>
                  <a:pt x="133982" y="152859"/>
                  <a:pt x="133752" y="152859"/>
                </a:cubicBezTo>
                <a:cubicBezTo>
                  <a:pt x="131413" y="161951"/>
                  <a:pt x="123144" y="168672"/>
                  <a:pt x="113326" y="168672"/>
                </a:cubicBezTo>
                <a:lnTo>
                  <a:pt x="102784" y="168672"/>
                </a:lnTo>
                <a:cubicBezTo>
                  <a:pt x="96953" y="168672"/>
                  <a:pt x="92242" y="163961"/>
                  <a:pt x="92242" y="158130"/>
                </a:cubicBezTo>
                <a:lnTo>
                  <a:pt x="92242" y="10542"/>
                </a:lnTo>
                <a:cubicBezTo>
                  <a:pt x="92242" y="4711"/>
                  <a:pt x="96953" y="0"/>
                  <a:pt x="102784" y="0"/>
                </a:cubicBezTo>
                <a:lnTo>
                  <a:pt x="110691" y="0"/>
                </a:lnTo>
                <a:cubicBezTo>
                  <a:pt x="120871" y="0"/>
                  <a:pt x="129139" y="8269"/>
                  <a:pt x="129139" y="18448"/>
                </a:cubicBezTo>
                <a:close/>
              </a:path>
            </a:pathLst>
          </a:custGeom>
          <a:solidFill>
            <a:srgbClr val="425563"/>
          </a:solidFill>
          <a:ln/>
        </p:spPr>
        <p:txBody>
          <a:bodyPr/>
          <a:lstStyle/>
          <a:p>
            <a:endParaRPr lang="en-GB"/>
          </a:p>
        </p:txBody>
      </p:sp>
      <p:sp>
        <p:nvSpPr>
          <p:cNvPr id="14" name="Text 12"/>
          <p:cNvSpPr/>
          <p:nvPr/>
        </p:nvSpPr>
        <p:spPr>
          <a:xfrm>
            <a:off x="683617" y="3826024"/>
            <a:ext cx="7164586" cy="238125"/>
          </a:xfrm>
          <a:prstGeom prst="rect">
            <a:avLst/>
          </a:prstGeom>
          <a:noFill/>
          <a:ln/>
        </p:spPr>
        <p:txBody>
          <a:bodyPr wrap="square" lIns="0" tIns="0" rIns="0" bIns="0" rtlCol="0" anchor="ctr"/>
          <a:lstStyle/>
          <a:p>
            <a:pPr>
              <a:lnSpc>
                <a:spcPct val="120000"/>
              </a:lnSpc>
            </a:pPr>
            <a:r>
              <a:rPr lang="en-US" sz="1600" b="1" dirty="0">
                <a:solidFill>
                  <a:srgbClr val="425563"/>
                </a:solidFill>
                <a:latin typeface="Unna" pitchFamily="34" charset="0"/>
                <a:ea typeface="Unna" pitchFamily="34" charset="-122"/>
                <a:cs typeface="Unna" pitchFamily="34" charset="-120"/>
              </a:rPr>
              <a:t>"Algorithmic Anxiety" Phenomenon</a:t>
            </a:r>
            <a:endParaRPr lang="en-US" sz="1600" dirty="0"/>
          </a:p>
        </p:txBody>
      </p:sp>
      <p:sp>
        <p:nvSpPr>
          <p:cNvPr id="15" name="Text 13"/>
          <p:cNvSpPr/>
          <p:nvPr/>
        </p:nvSpPr>
        <p:spPr>
          <a:xfrm>
            <a:off x="517922" y="4395667"/>
            <a:ext cx="7362031"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Professionals faced </a:t>
            </a:r>
            <a:r>
              <a:rPr lang="en-US" sz="1400" b="1" dirty="0">
                <a:solidFill>
                  <a:srgbClr val="231F20"/>
                </a:solidFill>
                <a:latin typeface="Quattrocento Sans" pitchFamily="34" charset="0"/>
                <a:ea typeface="Quattrocento Sans" pitchFamily="34" charset="-122"/>
                <a:cs typeface="Quattrocento Sans" pitchFamily="34" charset="-120"/>
              </a:rPr>
              <a:t>accountability worries, liability concerns, and autonomy conflicts</a:t>
            </a:r>
            <a:r>
              <a:rPr lang="en-US" sz="1400" dirty="0">
                <a:solidFill>
                  <a:srgbClr val="231F20"/>
                </a:solidFill>
                <a:latin typeface="Quattrocento Sans" pitchFamily="34" charset="0"/>
                <a:ea typeface="Quattrocento Sans" pitchFamily="34" charset="-122"/>
                <a:cs typeface="Quattrocento Sans" pitchFamily="34" charset="-120"/>
              </a:rPr>
              <a:t> when AI suggestions conflicted with clinical judgment. This manifested as reluctance to adopt technology and "automation bias"—clinicians accepting AI outcomes without scrutiny to avoid responsibility </a:t>
            </a:r>
            <a:r>
              <a:rPr lang="en-US" sz="1400" b="1" dirty="0">
                <a:solidFill>
                  <a:srgbClr val="003087"/>
                </a:solidFill>
                <a:latin typeface="Quattrocento Sans" pitchFamily="34" charset="0"/>
                <a:ea typeface="Quattrocento Sans" pitchFamily="34" charset="-122"/>
                <a:cs typeface="Quattrocento Sans" pitchFamily="34" charset="-120"/>
              </a:rPr>
              <a:t>(Naik et al., 2022)</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6" name="Text 14"/>
          <p:cNvSpPr/>
          <p:nvPr/>
        </p:nvSpPr>
        <p:spPr>
          <a:xfrm>
            <a:off x="517922" y="5502019"/>
            <a:ext cx="7362031" cy="43656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Clear guidance absence on AI accountability left practitioners vulnerable to legal issues and delayed </a:t>
            </a:r>
            <a:r>
              <a:rPr lang="en-US" sz="1400" b="1" dirty="0">
                <a:solidFill>
                  <a:srgbClr val="231F20"/>
                </a:solidFill>
                <a:latin typeface="Quattrocento Sans" pitchFamily="34" charset="0"/>
                <a:ea typeface="Quattrocento Sans" pitchFamily="34" charset="-122"/>
                <a:cs typeface="Quattrocento Sans" pitchFamily="34" charset="-120"/>
              </a:rPr>
              <a:t>experiential learning</a:t>
            </a:r>
            <a:r>
              <a:rPr lang="en-US" sz="1400" dirty="0">
                <a:solidFill>
                  <a:srgbClr val="231F20"/>
                </a:solidFill>
                <a:latin typeface="Quattrocento Sans" pitchFamily="34" charset="0"/>
                <a:ea typeface="Quattrocento Sans" pitchFamily="34" charset="-122"/>
                <a:cs typeface="Quattrocento Sans" pitchFamily="34" charset="-120"/>
              </a:rPr>
              <a:t> necessary for developing medical expertise.</a:t>
            </a:r>
            <a:endParaRPr lang="en-US" sz="1400" dirty="0"/>
          </a:p>
        </p:txBody>
      </p:sp>
      <p:sp>
        <p:nvSpPr>
          <p:cNvPr id="17" name="Shape 15"/>
          <p:cNvSpPr/>
          <p:nvPr/>
        </p:nvSpPr>
        <p:spPr>
          <a:xfrm>
            <a:off x="8112125" y="1228328"/>
            <a:ext cx="3762375" cy="4951016"/>
          </a:xfrm>
          <a:custGeom>
            <a:avLst/>
            <a:gdLst/>
            <a:ahLst/>
            <a:cxnLst/>
            <a:rect l="l" t="t" r="r" b="b"/>
            <a:pathLst>
              <a:path w="3762375" h="4794250">
                <a:moveTo>
                  <a:pt x="67459" y="0"/>
                </a:moveTo>
                <a:lnTo>
                  <a:pt x="3694916" y="0"/>
                </a:lnTo>
                <a:cubicBezTo>
                  <a:pt x="3732172" y="0"/>
                  <a:pt x="3762375" y="30203"/>
                  <a:pt x="3762375" y="67459"/>
                </a:cubicBezTo>
                <a:lnTo>
                  <a:pt x="3762375" y="4726791"/>
                </a:lnTo>
                <a:cubicBezTo>
                  <a:pt x="3762375" y="4764047"/>
                  <a:pt x="3732172" y="4794250"/>
                  <a:pt x="3694916" y="4794250"/>
                </a:cubicBezTo>
                <a:lnTo>
                  <a:pt x="67459" y="4794250"/>
                </a:lnTo>
                <a:cubicBezTo>
                  <a:pt x="30203" y="4794250"/>
                  <a:pt x="0" y="4764047"/>
                  <a:pt x="0" y="4726791"/>
                </a:cubicBezTo>
                <a:lnTo>
                  <a:pt x="0" y="67459"/>
                </a:lnTo>
                <a:cubicBezTo>
                  <a:pt x="0" y="30228"/>
                  <a:pt x="30228" y="0"/>
                  <a:pt x="67459" y="0"/>
                </a:cubicBezTo>
                <a:close/>
              </a:path>
            </a:pathLst>
          </a:custGeom>
          <a:gradFill flip="none" rotWithShape="1">
            <a:gsLst>
              <a:gs pos="0">
                <a:srgbClr val="425563"/>
              </a:gs>
              <a:gs pos="100000">
                <a:srgbClr val="768692"/>
              </a:gs>
            </a:gsLst>
            <a:lin ang="2700000" scaled="1"/>
          </a:gradFill>
          <a:ln/>
        </p:spPr>
        <p:txBody>
          <a:bodyPr/>
          <a:lstStyle/>
          <a:p>
            <a:endParaRPr lang="en-GB"/>
          </a:p>
        </p:txBody>
      </p:sp>
      <p:sp>
        <p:nvSpPr>
          <p:cNvPr id="18" name="Shape 16"/>
          <p:cNvSpPr/>
          <p:nvPr/>
        </p:nvSpPr>
        <p:spPr>
          <a:xfrm>
            <a:off x="8282533" y="1573978"/>
            <a:ext cx="210840" cy="168672"/>
          </a:xfrm>
          <a:custGeom>
            <a:avLst/>
            <a:gdLst/>
            <a:ahLst/>
            <a:cxnLst/>
            <a:rect l="l" t="t" r="r" b="b"/>
            <a:pathLst>
              <a:path w="210840" h="168672">
                <a:moveTo>
                  <a:pt x="137013" y="69347"/>
                </a:moveTo>
                <a:cubicBezTo>
                  <a:pt x="141032" y="68259"/>
                  <a:pt x="145249" y="70170"/>
                  <a:pt x="147061" y="73893"/>
                </a:cubicBezTo>
                <a:lnTo>
                  <a:pt x="153188" y="86280"/>
                </a:lnTo>
                <a:cubicBezTo>
                  <a:pt x="156582" y="86741"/>
                  <a:pt x="159909" y="87663"/>
                  <a:pt x="163038" y="88948"/>
                </a:cubicBezTo>
                <a:lnTo>
                  <a:pt x="174569" y="81272"/>
                </a:lnTo>
                <a:cubicBezTo>
                  <a:pt x="178028" y="78966"/>
                  <a:pt x="182607" y="79427"/>
                  <a:pt x="185539" y="82359"/>
                </a:cubicBezTo>
                <a:lnTo>
                  <a:pt x="191864" y="88685"/>
                </a:lnTo>
                <a:cubicBezTo>
                  <a:pt x="194796" y="91617"/>
                  <a:pt x="195257" y="96229"/>
                  <a:pt x="192951" y="99655"/>
                </a:cubicBezTo>
                <a:lnTo>
                  <a:pt x="185276" y="111152"/>
                </a:lnTo>
                <a:cubicBezTo>
                  <a:pt x="185901" y="112700"/>
                  <a:pt x="186461" y="114315"/>
                  <a:pt x="186923" y="115995"/>
                </a:cubicBezTo>
                <a:cubicBezTo>
                  <a:pt x="187384" y="117675"/>
                  <a:pt x="187680" y="119322"/>
                  <a:pt x="187911" y="121002"/>
                </a:cubicBezTo>
                <a:lnTo>
                  <a:pt x="200331" y="127130"/>
                </a:lnTo>
                <a:cubicBezTo>
                  <a:pt x="204053" y="128975"/>
                  <a:pt x="205964" y="133191"/>
                  <a:pt x="204877" y="137178"/>
                </a:cubicBezTo>
                <a:lnTo>
                  <a:pt x="202571" y="145809"/>
                </a:lnTo>
                <a:cubicBezTo>
                  <a:pt x="201484" y="149795"/>
                  <a:pt x="197761" y="152497"/>
                  <a:pt x="193610" y="152233"/>
                </a:cubicBezTo>
                <a:lnTo>
                  <a:pt x="179774" y="151343"/>
                </a:lnTo>
                <a:cubicBezTo>
                  <a:pt x="177698" y="154012"/>
                  <a:pt x="175294" y="156483"/>
                  <a:pt x="172559" y="158591"/>
                </a:cubicBezTo>
                <a:lnTo>
                  <a:pt x="173449" y="172395"/>
                </a:lnTo>
                <a:cubicBezTo>
                  <a:pt x="173712" y="176545"/>
                  <a:pt x="171011" y="180301"/>
                  <a:pt x="167025" y="181355"/>
                </a:cubicBezTo>
                <a:lnTo>
                  <a:pt x="158393" y="183661"/>
                </a:lnTo>
                <a:cubicBezTo>
                  <a:pt x="154374" y="184748"/>
                  <a:pt x="150190" y="182838"/>
                  <a:pt x="148346" y="179115"/>
                </a:cubicBezTo>
                <a:lnTo>
                  <a:pt x="142218" y="166728"/>
                </a:lnTo>
                <a:cubicBezTo>
                  <a:pt x="138825" y="166267"/>
                  <a:pt x="135498" y="165345"/>
                  <a:pt x="132368" y="164060"/>
                </a:cubicBezTo>
                <a:lnTo>
                  <a:pt x="120838" y="171736"/>
                </a:lnTo>
                <a:cubicBezTo>
                  <a:pt x="117378" y="174042"/>
                  <a:pt x="112799" y="173580"/>
                  <a:pt x="109867" y="170648"/>
                </a:cubicBezTo>
                <a:lnTo>
                  <a:pt x="103542" y="164323"/>
                </a:lnTo>
                <a:cubicBezTo>
                  <a:pt x="100610" y="161391"/>
                  <a:pt x="100149" y="156812"/>
                  <a:pt x="102455" y="153353"/>
                </a:cubicBezTo>
                <a:lnTo>
                  <a:pt x="110131" y="141823"/>
                </a:lnTo>
                <a:cubicBezTo>
                  <a:pt x="109505" y="140274"/>
                  <a:pt x="108945" y="138660"/>
                  <a:pt x="108484" y="136980"/>
                </a:cubicBezTo>
                <a:cubicBezTo>
                  <a:pt x="108022" y="135300"/>
                  <a:pt x="107726" y="133620"/>
                  <a:pt x="107495" y="131973"/>
                </a:cubicBezTo>
                <a:lnTo>
                  <a:pt x="95076" y="125845"/>
                </a:lnTo>
                <a:cubicBezTo>
                  <a:pt x="91353" y="124000"/>
                  <a:pt x="89475" y="119783"/>
                  <a:pt x="90529" y="115797"/>
                </a:cubicBezTo>
                <a:lnTo>
                  <a:pt x="92835" y="107166"/>
                </a:lnTo>
                <a:cubicBezTo>
                  <a:pt x="93923" y="103180"/>
                  <a:pt x="97645" y="100478"/>
                  <a:pt x="101796" y="100742"/>
                </a:cubicBezTo>
                <a:lnTo>
                  <a:pt x="115600" y="101631"/>
                </a:lnTo>
                <a:cubicBezTo>
                  <a:pt x="117675" y="98963"/>
                  <a:pt x="120080" y="96492"/>
                  <a:pt x="122814" y="94384"/>
                </a:cubicBezTo>
                <a:lnTo>
                  <a:pt x="121925" y="80613"/>
                </a:lnTo>
                <a:cubicBezTo>
                  <a:pt x="121661" y="76462"/>
                  <a:pt x="124363" y="72707"/>
                  <a:pt x="128349" y="71653"/>
                </a:cubicBezTo>
                <a:lnTo>
                  <a:pt x="136980" y="69347"/>
                </a:lnTo>
                <a:close/>
                <a:moveTo>
                  <a:pt x="147720" y="112009"/>
                </a:moveTo>
                <a:cubicBezTo>
                  <a:pt x="139720" y="112018"/>
                  <a:pt x="133232" y="118520"/>
                  <a:pt x="133241" y="126520"/>
                </a:cubicBezTo>
                <a:cubicBezTo>
                  <a:pt x="133250" y="134521"/>
                  <a:pt x="139752" y="141008"/>
                  <a:pt x="147753" y="140999"/>
                </a:cubicBezTo>
                <a:cubicBezTo>
                  <a:pt x="155753" y="140990"/>
                  <a:pt x="162240" y="134488"/>
                  <a:pt x="162231" y="126487"/>
                </a:cubicBezTo>
                <a:cubicBezTo>
                  <a:pt x="162222" y="118487"/>
                  <a:pt x="155720" y="112000"/>
                  <a:pt x="147720" y="112009"/>
                </a:cubicBezTo>
                <a:close/>
                <a:moveTo>
                  <a:pt x="74090" y="-14989"/>
                </a:moveTo>
                <a:lnTo>
                  <a:pt x="82722" y="-12683"/>
                </a:lnTo>
                <a:cubicBezTo>
                  <a:pt x="86708" y="-11596"/>
                  <a:pt x="89409" y="-7841"/>
                  <a:pt x="89146" y="-3723"/>
                </a:cubicBezTo>
                <a:lnTo>
                  <a:pt x="88256" y="10048"/>
                </a:lnTo>
                <a:cubicBezTo>
                  <a:pt x="90991" y="12156"/>
                  <a:pt x="93395" y="14594"/>
                  <a:pt x="95471" y="17295"/>
                </a:cubicBezTo>
                <a:lnTo>
                  <a:pt x="109307" y="16406"/>
                </a:lnTo>
                <a:cubicBezTo>
                  <a:pt x="113425" y="16142"/>
                  <a:pt x="117181" y="18844"/>
                  <a:pt x="118268" y="22830"/>
                </a:cubicBezTo>
                <a:lnTo>
                  <a:pt x="120574" y="31461"/>
                </a:lnTo>
                <a:cubicBezTo>
                  <a:pt x="121628" y="35447"/>
                  <a:pt x="119750" y="39664"/>
                  <a:pt x="116028" y="41509"/>
                </a:cubicBezTo>
                <a:lnTo>
                  <a:pt x="103608" y="47637"/>
                </a:lnTo>
                <a:cubicBezTo>
                  <a:pt x="103377" y="49317"/>
                  <a:pt x="103048" y="50997"/>
                  <a:pt x="102620" y="52644"/>
                </a:cubicBezTo>
                <a:cubicBezTo>
                  <a:pt x="102191" y="54291"/>
                  <a:pt x="101598" y="55938"/>
                  <a:pt x="100973" y="57487"/>
                </a:cubicBezTo>
                <a:lnTo>
                  <a:pt x="108648" y="69017"/>
                </a:lnTo>
                <a:cubicBezTo>
                  <a:pt x="110954" y="72476"/>
                  <a:pt x="110493" y="77055"/>
                  <a:pt x="107561" y="79987"/>
                </a:cubicBezTo>
                <a:lnTo>
                  <a:pt x="101236" y="86313"/>
                </a:lnTo>
                <a:cubicBezTo>
                  <a:pt x="98304" y="89245"/>
                  <a:pt x="93725" y="89706"/>
                  <a:pt x="90266" y="87400"/>
                </a:cubicBezTo>
                <a:lnTo>
                  <a:pt x="78736" y="79724"/>
                </a:lnTo>
                <a:cubicBezTo>
                  <a:pt x="75606" y="81009"/>
                  <a:pt x="72279" y="81931"/>
                  <a:pt x="68885" y="82392"/>
                </a:cubicBezTo>
                <a:lnTo>
                  <a:pt x="62758" y="94779"/>
                </a:lnTo>
                <a:cubicBezTo>
                  <a:pt x="60913" y="98502"/>
                  <a:pt x="56696" y="100380"/>
                  <a:pt x="52710" y="99325"/>
                </a:cubicBezTo>
                <a:lnTo>
                  <a:pt x="44079" y="97019"/>
                </a:lnTo>
                <a:cubicBezTo>
                  <a:pt x="40060" y="95932"/>
                  <a:pt x="37391" y="92177"/>
                  <a:pt x="37655" y="88059"/>
                </a:cubicBezTo>
                <a:lnTo>
                  <a:pt x="38544" y="74255"/>
                </a:lnTo>
                <a:cubicBezTo>
                  <a:pt x="35810" y="72147"/>
                  <a:pt x="33405" y="69709"/>
                  <a:pt x="31329" y="67008"/>
                </a:cubicBezTo>
                <a:lnTo>
                  <a:pt x="17493" y="67897"/>
                </a:lnTo>
                <a:cubicBezTo>
                  <a:pt x="13375" y="68161"/>
                  <a:pt x="9620" y="65459"/>
                  <a:pt x="8532" y="61473"/>
                </a:cubicBezTo>
                <a:lnTo>
                  <a:pt x="6226" y="52842"/>
                </a:lnTo>
                <a:cubicBezTo>
                  <a:pt x="5172" y="48856"/>
                  <a:pt x="7050" y="44639"/>
                  <a:pt x="10773" y="42794"/>
                </a:cubicBezTo>
                <a:lnTo>
                  <a:pt x="23192" y="36666"/>
                </a:lnTo>
                <a:cubicBezTo>
                  <a:pt x="23423" y="34986"/>
                  <a:pt x="23752" y="33339"/>
                  <a:pt x="24181" y="31659"/>
                </a:cubicBezTo>
                <a:cubicBezTo>
                  <a:pt x="24642" y="29979"/>
                  <a:pt x="25169" y="28365"/>
                  <a:pt x="25828" y="26816"/>
                </a:cubicBezTo>
                <a:lnTo>
                  <a:pt x="18152" y="15319"/>
                </a:lnTo>
                <a:cubicBezTo>
                  <a:pt x="15846" y="11860"/>
                  <a:pt x="16307" y="7281"/>
                  <a:pt x="19239" y="4349"/>
                </a:cubicBezTo>
                <a:lnTo>
                  <a:pt x="25564" y="-1977"/>
                </a:lnTo>
                <a:cubicBezTo>
                  <a:pt x="28496" y="-4909"/>
                  <a:pt x="33076" y="-5370"/>
                  <a:pt x="36535" y="-3064"/>
                </a:cubicBezTo>
                <a:lnTo>
                  <a:pt x="48065" y="4612"/>
                </a:lnTo>
                <a:cubicBezTo>
                  <a:pt x="51195" y="3327"/>
                  <a:pt x="54522" y="2405"/>
                  <a:pt x="57915" y="1944"/>
                </a:cubicBezTo>
                <a:lnTo>
                  <a:pt x="64043" y="-10443"/>
                </a:lnTo>
                <a:cubicBezTo>
                  <a:pt x="65887" y="-14166"/>
                  <a:pt x="70071" y="-16044"/>
                  <a:pt x="74090" y="-14989"/>
                </a:cubicBezTo>
                <a:close/>
                <a:moveTo>
                  <a:pt x="63384" y="27673"/>
                </a:moveTo>
                <a:cubicBezTo>
                  <a:pt x="55384" y="27673"/>
                  <a:pt x="48888" y="34168"/>
                  <a:pt x="48888" y="42168"/>
                </a:cubicBezTo>
                <a:cubicBezTo>
                  <a:pt x="48888" y="50168"/>
                  <a:pt x="55384" y="56663"/>
                  <a:pt x="63384" y="56663"/>
                </a:cubicBezTo>
                <a:cubicBezTo>
                  <a:pt x="71384" y="56663"/>
                  <a:pt x="77879" y="50168"/>
                  <a:pt x="77879" y="42168"/>
                </a:cubicBezTo>
                <a:cubicBezTo>
                  <a:pt x="77879" y="34168"/>
                  <a:pt x="71384" y="27673"/>
                  <a:pt x="63384" y="27673"/>
                </a:cubicBezTo>
                <a:close/>
              </a:path>
            </a:pathLst>
          </a:custGeom>
          <a:solidFill>
            <a:srgbClr val="FFFFFF"/>
          </a:solidFill>
          <a:ln/>
        </p:spPr>
        <p:txBody>
          <a:bodyPr/>
          <a:lstStyle/>
          <a:p>
            <a:endParaRPr lang="en-GB"/>
          </a:p>
        </p:txBody>
      </p:sp>
      <p:sp>
        <p:nvSpPr>
          <p:cNvPr id="19" name="Text 17"/>
          <p:cNvSpPr/>
          <p:nvPr/>
        </p:nvSpPr>
        <p:spPr>
          <a:xfrm>
            <a:off x="8734722" y="1689631"/>
            <a:ext cx="3457278" cy="207424"/>
          </a:xfrm>
          <a:prstGeom prst="rect">
            <a:avLst/>
          </a:prstGeom>
          <a:noFill/>
          <a:ln/>
        </p:spPr>
        <p:txBody>
          <a:bodyPr wrap="square" lIns="0" tIns="0" rIns="0" bIns="0" rtlCol="0" anchor="ctr"/>
          <a:lstStyle/>
          <a:p>
            <a:pPr>
              <a:lnSpc>
                <a:spcPct val="120000"/>
              </a:lnSpc>
            </a:pPr>
            <a:r>
              <a:rPr lang="en-US" sz="2000" b="1" dirty="0">
                <a:solidFill>
                  <a:srgbClr val="FFFFFF"/>
                </a:solidFill>
                <a:latin typeface="Unna" pitchFamily="34" charset="0"/>
                <a:ea typeface="Unna" pitchFamily="34" charset="-122"/>
                <a:cs typeface="Unna" pitchFamily="34" charset="-120"/>
              </a:rPr>
              <a:t>Systemic Implementation Barriers</a:t>
            </a:r>
            <a:endParaRPr lang="en-US" sz="2000" dirty="0"/>
          </a:p>
        </p:txBody>
      </p:sp>
      <p:sp>
        <p:nvSpPr>
          <p:cNvPr id="20" name="Shape 18"/>
          <p:cNvSpPr/>
          <p:nvPr/>
        </p:nvSpPr>
        <p:spPr>
          <a:xfrm>
            <a:off x="8356203" y="2383702"/>
            <a:ext cx="3429000" cy="777875"/>
          </a:xfrm>
          <a:custGeom>
            <a:avLst/>
            <a:gdLst/>
            <a:ahLst/>
            <a:cxnLst/>
            <a:rect l="l" t="t" r="r" b="b"/>
            <a:pathLst>
              <a:path w="3429000" h="777875">
                <a:moveTo>
                  <a:pt x="33736" y="0"/>
                </a:moveTo>
                <a:lnTo>
                  <a:pt x="3395264" y="0"/>
                </a:lnTo>
                <a:cubicBezTo>
                  <a:pt x="3413896" y="0"/>
                  <a:pt x="3429000" y="15104"/>
                  <a:pt x="3429000" y="33736"/>
                </a:cubicBezTo>
                <a:lnTo>
                  <a:pt x="3429000" y="744139"/>
                </a:lnTo>
                <a:cubicBezTo>
                  <a:pt x="3429000" y="762771"/>
                  <a:pt x="3413896" y="777875"/>
                  <a:pt x="3395264" y="777875"/>
                </a:cubicBezTo>
                <a:lnTo>
                  <a:pt x="33736" y="777875"/>
                </a:lnTo>
                <a:cubicBezTo>
                  <a:pt x="15104" y="777875"/>
                  <a:pt x="0" y="762771"/>
                  <a:pt x="0" y="744139"/>
                </a:cubicBezTo>
                <a:lnTo>
                  <a:pt x="0" y="33736"/>
                </a:lnTo>
                <a:cubicBezTo>
                  <a:pt x="0" y="15117"/>
                  <a:pt x="15117" y="0"/>
                  <a:pt x="33736" y="0"/>
                </a:cubicBezTo>
                <a:close/>
              </a:path>
            </a:pathLst>
          </a:custGeom>
          <a:solidFill>
            <a:srgbClr val="FFFFFF">
              <a:alpha val="10196"/>
            </a:srgbClr>
          </a:solidFill>
          <a:ln/>
        </p:spPr>
        <p:txBody>
          <a:bodyPr/>
          <a:lstStyle/>
          <a:p>
            <a:endParaRPr lang="en-GB" dirty="0"/>
          </a:p>
        </p:txBody>
      </p:sp>
      <p:sp>
        <p:nvSpPr>
          <p:cNvPr id="21" name="Text 19"/>
          <p:cNvSpPr/>
          <p:nvPr/>
        </p:nvSpPr>
        <p:spPr>
          <a:xfrm>
            <a:off x="8495109" y="2694865"/>
            <a:ext cx="3290094" cy="206375"/>
          </a:xfrm>
          <a:prstGeom prst="rect">
            <a:avLst/>
          </a:prstGeom>
          <a:noFill/>
          <a:ln/>
        </p:spPr>
        <p:txBody>
          <a:bodyPr wrap="square" lIns="0" tIns="0" rIns="0" bIns="0" rtlCol="0" anchor="ctr"/>
          <a:lstStyle/>
          <a:p>
            <a:pPr>
              <a:lnSpc>
                <a:spcPct val="130000"/>
              </a:lnSpc>
            </a:pPr>
            <a:r>
              <a:rPr lang="en-US" b="1" dirty="0">
                <a:solidFill>
                  <a:srgbClr val="FFFFFF"/>
                </a:solidFill>
                <a:latin typeface="Quattrocento Sans" pitchFamily="34" charset="0"/>
                <a:ea typeface="Quattrocento Sans" pitchFamily="34" charset="-122"/>
                <a:cs typeface="Quattrocento Sans" pitchFamily="34" charset="-120"/>
              </a:rPr>
              <a:t>Procurement Misalignment</a:t>
            </a:r>
            <a:endParaRPr lang="en-US" dirty="0"/>
          </a:p>
        </p:txBody>
      </p:sp>
      <p:sp>
        <p:nvSpPr>
          <p:cNvPr id="23" name="Shape 21"/>
          <p:cNvSpPr/>
          <p:nvPr/>
        </p:nvSpPr>
        <p:spPr>
          <a:xfrm>
            <a:off x="8356203" y="3260796"/>
            <a:ext cx="3429000" cy="791766"/>
          </a:xfrm>
          <a:custGeom>
            <a:avLst/>
            <a:gdLst/>
            <a:ahLst/>
            <a:cxnLst/>
            <a:rect l="l" t="t" r="r" b="b"/>
            <a:pathLst>
              <a:path w="3429000" h="1111250">
                <a:moveTo>
                  <a:pt x="33738" y="0"/>
                </a:moveTo>
                <a:lnTo>
                  <a:pt x="3395262" y="0"/>
                </a:lnTo>
                <a:cubicBezTo>
                  <a:pt x="3413895" y="0"/>
                  <a:pt x="3429000" y="15105"/>
                  <a:pt x="3429000" y="33738"/>
                </a:cubicBezTo>
                <a:lnTo>
                  <a:pt x="3429000" y="1077512"/>
                </a:lnTo>
                <a:cubicBezTo>
                  <a:pt x="3429000" y="1096145"/>
                  <a:pt x="3413895" y="1111250"/>
                  <a:pt x="3395262" y="1111250"/>
                </a:cubicBezTo>
                <a:lnTo>
                  <a:pt x="33738" y="1111250"/>
                </a:lnTo>
                <a:cubicBezTo>
                  <a:pt x="15105" y="1111250"/>
                  <a:pt x="0" y="1096145"/>
                  <a:pt x="0" y="1077512"/>
                </a:cubicBezTo>
                <a:lnTo>
                  <a:pt x="0" y="33738"/>
                </a:lnTo>
                <a:cubicBezTo>
                  <a:pt x="0" y="15117"/>
                  <a:pt x="15117" y="0"/>
                  <a:pt x="33738" y="0"/>
                </a:cubicBezTo>
                <a:close/>
              </a:path>
            </a:pathLst>
          </a:custGeom>
          <a:solidFill>
            <a:srgbClr val="FFFFFF">
              <a:alpha val="10196"/>
            </a:srgbClr>
          </a:solidFill>
          <a:ln/>
        </p:spPr>
        <p:txBody>
          <a:bodyPr/>
          <a:lstStyle/>
          <a:p>
            <a:endParaRPr lang="en-GB"/>
          </a:p>
        </p:txBody>
      </p:sp>
      <p:sp>
        <p:nvSpPr>
          <p:cNvPr id="24" name="Text 22"/>
          <p:cNvSpPr/>
          <p:nvPr/>
        </p:nvSpPr>
        <p:spPr>
          <a:xfrm>
            <a:off x="8495109" y="3603625"/>
            <a:ext cx="3290094" cy="206375"/>
          </a:xfrm>
          <a:prstGeom prst="rect">
            <a:avLst/>
          </a:prstGeom>
          <a:noFill/>
          <a:ln/>
        </p:spPr>
        <p:txBody>
          <a:bodyPr wrap="square" lIns="0" tIns="0" rIns="0" bIns="0" rtlCol="0" anchor="ctr"/>
          <a:lstStyle/>
          <a:p>
            <a:pPr>
              <a:lnSpc>
                <a:spcPct val="130000"/>
              </a:lnSpc>
            </a:pPr>
            <a:r>
              <a:rPr lang="en-US" b="1" dirty="0">
                <a:solidFill>
                  <a:srgbClr val="FFFFFF"/>
                </a:solidFill>
                <a:latin typeface="Quattrocento Sans" pitchFamily="34" charset="0"/>
                <a:ea typeface="Quattrocento Sans" pitchFamily="34" charset="-122"/>
                <a:cs typeface="Quattrocento Sans" pitchFamily="34" charset="-120"/>
              </a:rPr>
              <a:t>Technical Integration</a:t>
            </a:r>
            <a:endParaRPr lang="en-US" dirty="0"/>
          </a:p>
        </p:txBody>
      </p:sp>
      <p:sp>
        <p:nvSpPr>
          <p:cNvPr id="26" name="Shape 24"/>
          <p:cNvSpPr/>
          <p:nvPr/>
        </p:nvSpPr>
        <p:spPr>
          <a:xfrm>
            <a:off x="8339335" y="4187173"/>
            <a:ext cx="3429000" cy="778527"/>
          </a:xfrm>
          <a:custGeom>
            <a:avLst/>
            <a:gdLst/>
            <a:ahLst/>
            <a:cxnLst/>
            <a:rect l="l" t="t" r="r" b="b"/>
            <a:pathLst>
              <a:path w="3429000" h="944563">
                <a:moveTo>
                  <a:pt x="33730" y="0"/>
                </a:moveTo>
                <a:lnTo>
                  <a:pt x="3395270" y="0"/>
                </a:lnTo>
                <a:cubicBezTo>
                  <a:pt x="3413898" y="0"/>
                  <a:pt x="3429000" y="15102"/>
                  <a:pt x="3429000" y="33730"/>
                </a:cubicBezTo>
                <a:lnTo>
                  <a:pt x="3429000" y="910832"/>
                </a:lnTo>
                <a:cubicBezTo>
                  <a:pt x="3429000" y="929461"/>
                  <a:pt x="3413898" y="944562"/>
                  <a:pt x="3395270" y="944563"/>
                </a:cubicBezTo>
                <a:lnTo>
                  <a:pt x="33730" y="944563"/>
                </a:lnTo>
                <a:cubicBezTo>
                  <a:pt x="15102" y="944563"/>
                  <a:pt x="0" y="929461"/>
                  <a:pt x="0" y="910832"/>
                </a:cubicBezTo>
                <a:lnTo>
                  <a:pt x="0" y="33730"/>
                </a:lnTo>
                <a:cubicBezTo>
                  <a:pt x="0" y="15114"/>
                  <a:pt x="15114" y="0"/>
                  <a:pt x="33730" y="0"/>
                </a:cubicBezTo>
                <a:close/>
              </a:path>
            </a:pathLst>
          </a:custGeom>
          <a:solidFill>
            <a:srgbClr val="FFFFFF">
              <a:alpha val="10196"/>
            </a:srgbClr>
          </a:solidFill>
          <a:ln/>
        </p:spPr>
        <p:txBody>
          <a:bodyPr/>
          <a:lstStyle/>
          <a:p>
            <a:endParaRPr lang="en-GB" dirty="0"/>
          </a:p>
        </p:txBody>
      </p:sp>
      <p:sp>
        <p:nvSpPr>
          <p:cNvPr id="27" name="Text 25"/>
          <p:cNvSpPr/>
          <p:nvPr/>
        </p:nvSpPr>
        <p:spPr>
          <a:xfrm>
            <a:off x="8495109" y="4569363"/>
            <a:ext cx="3290094" cy="206375"/>
          </a:xfrm>
          <a:prstGeom prst="rect">
            <a:avLst/>
          </a:prstGeom>
          <a:noFill/>
          <a:ln/>
        </p:spPr>
        <p:txBody>
          <a:bodyPr wrap="square" lIns="0" tIns="0" rIns="0" bIns="0" rtlCol="0" anchor="ctr"/>
          <a:lstStyle/>
          <a:p>
            <a:pPr>
              <a:lnSpc>
                <a:spcPct val="130000"/>
              </a:lnSpc>
            </a:pPr>
            <a:r>
              <a:rPr lang="en-US" b="1" dirty="0">
                <a:solidFill>
                  <a:srgbClr val="FFFFFF"/>
                </a:solidFill>
                <a:latin typeface="Quattrocento Sans" pitchFamily="34" charset="0"/>
                <a:ea typeface="Quattrocento Sans" pitchFamily="34" charset="-122"/>
                <a:cs typeface="Quattrocento Sans" pitchFamily="34" charset="-120"/>
              </a:rPr>
              <a:t>Top-Down Perception</a:t>
            </a:r>
            <a:endParaRPr lang="en-US" dirty="0"/>
          </a:p>
        </p:txBody>
      </p:sp>
      <p:sp>
        <p:nvSpPr>
          <p:cNvPr id="29" name="Shape 27"/>
          <p:cNvSpPr/>
          <p:nvPr/>
        </p:nvSpPr>
        <p:spPr>
          <a:xfrm>
            <a:off x="8318500" y="5174130"/>
            <a:ext cx="3429000" cy="778527"/>
          </a:xfrm>
          <a:custGeom>
            <a:avLst/>
            <a:gdLst/>
            <a:ahLst/>
            <a:cxnLst/>
            <a:rect l="l" t="t" r="r" b="b"/>
            <a:pathLst>
              <a:path w="3429000" h="944563">
                <a:moveTo>
                  <a:pt x="33730" y="0"/>
                </a:moveTo>
                <a:lnTo>
                  <a:pt x="3395270" y="0"/>
                </a:lnTo>
                <a:cubicBezTo>
                  <a:pt x="3413898" y="0"/>
                  <a:pt x="3429000" y="15102"/>
                  <a:pt x="3429000" y="33730"/>
                </a:cubicBezTo>
                <a:lnTo>
                  <a:pt x="3429000" y="910832"/>
                </a:lnTo>
                <a:cubicBezTo>
                  <a:pt x="3429000" y="929461"/>
                  <a:pt x="3413898" y="944562"/>
                  <a:pt x="3395270" y="944563"/>
                </a:cubicBezTo>
                <a:lnTo>
                  <a:pt x="33730" y="944563"/>
                </a:lnTo>
                <a:cubicBezTo>
                  <a:pt x="15102" y="944563"/>
                  <a:pt x="0" y="929461"/>
                  <a:pt x="0" y="910832"/>
                </a:cubicBezTo>
                <a:lnTo>
                  <a:pt x="0" y="33730"/>
                </a:lnTo>
                <a:cubicBezTo>
                  <a:pt x="0" y="15114"/>
                  <a:pt x="15114" y="0"/>
                  <a:pt x="33730" y="0"/>
                </a:cubicBezTo>
                <a:close/>
              </a:path>
            </a:pathLst>
          </a:custGeom>
          <a:solidFill>
            <a:srgbClr val="FFFFFF">
              <a:alpha val="10196"/>
            </a:srgbClr>
          </a:solidFill>
          <a:ln/>
        </p:spPr>
        <p:txBody>
          <a:bodyPr/>
          <a:lstStyle/>
          <a:p>
            <a:endParaRPr lang="en-GB"/>
          </a:p>
        </p:txBody>
      </p:sp>
      <p:sp>
        <p:nvSpPr>
          <p:cNvPr id="30" name="Text 28"/>
          <p:cNvSpPr/>
          <p:nvPr/>
        </p:nvSpPr>
        <p:spPr>
          <a:xfrm>
            <a:off x="8446491" y="5502019"/>
            <a:ext cx="3290094" cy="206375"/>
          </a:xfrm>
          <a:prstGeom prst="rect">
            <a:avLst/>
          </a:prstGeom>
          <a:noFill/>
          <a:ln/>
        </p:spPr>
        <p:txBody>
          <a:bodyPr wrap="square" lIns="0" tIns="0" rIns="0" bIns="0" rtlCol="0" anchor="ctr"/>
          <a:lstStyle/>
          <a:p>
            <a:pPr>
              <a:lnSpc>
                <a:spcPct val="130000"/>
              </a:lnSpc>
            </a:pPr>
            <a:r>
              <a:rPr lang="en-US" b="1" dirty="0">
                <a:solidFill>
                  <a:srgbClr val="FFFFFF"/>
                </a:solidFill>
                <a:latin typeface="Quattrocento Sans" pitchFamily="34" charset="0"/>
                <a:ea typeface="Quattrocento Sans" pitchFamily="34" charset="-122"/>
                <a:cs typeface="Quattrocento Sans" pitchFamily="34" charset="-120"/>
              </a:rPr>
              <a:t>NHSX Disbandment (2022)</a:t>
            </a:r>
            <a:endParaRPr lang="en-US"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6782594"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Workforce Transformation: The Solution</a:t>
            </a:r>
            <a:endParaRPr lang="en-US" sz="1600" dirty="0"/>
          </a:p>
        </p:txBody>
      </p:sp>
      <p:sp>
        <p:nvSpPr>
          <p:cNvPr id="4" name="Text 2"/>
          <p:cNvSpPr/>
          <p:nvPr/>
        </p:nvSpPr>
        <p:spPr>
          <a:xfrm>
            <a:off x="486172" y="823516"/>
            <a:ext cx="11466215" cy="238125"/>
          </a:xfrm>
          <a:prstGeom prst="rect">
            <a:avLst/>
          </a:prstGeom>
          <a:noFill/>
          <a:ln/>
        </p:spPr>
        <p:txBody>
          <a:bodyPr wrap="square" lIns="0" tIns="0" rIns="0" bIns="0" rtlCol="0" anchor="ctr"/>
          <a:lstStyle/>
          <a:p>
            <a:pPr>
              <a:lnSpc>
                <a:spcPct val="130000"/>
              </a:lnSpc>
            </a:pPr>
            <a:r>
              <a:rPr lang="en-US" sz="1600" dirty="0">
                <a:solidFill>
                  <a:srgbClr val="425563"/>
                </a:solidFill>
                <a:latin typeface="Quattrocento Sans" pitchFamily="34" charset="0"/>
                <a:ea typeface="Quattrocento Sans" pitchFamily="34" charset="-122"/>
                <a:cs typeface="Quattrocento Sans" pitchFamily="34" charset="-120"/>
              </a:rPr>
              <a:t>AI Lab Workforce Initiatives and Governance Frameworks</a:t>
            </a:r>
            <a:endParaRPr lang="en-US" sz="1600" dirty="0"/>
          </a:p>
        </p:txBody>
      </p:sp>
      <p:sp>
        <p:nvSpPr>
          <p:cNvPr id="5" name="Shape 3"/>
          <p:cNvSpPr/>
          <p:nvPr/>
        </p:nvSpPr>
        <p:spPr>
          <a:xfrm>
            <a:off x="317500" y="1440161"/>
            <a:ext cx="5691188" cy="2704703"/>
          </a:xfrm>
          <a:custGeom>
            <a:avLst/>
            <a:gdLst/>
            <a:ahLst/>
            <a:cxnLst/>
            <a:rect l="l" t="t" r="r" b="b"/>
            <a:pathLst>
              <a:path w="5691188" h="3000375">
                <a:moveTo>
                  <a:pt x="67478" y="0"/>
                </a:moveTo>
                <a:lnTo>
                  <a:pt x="5623709" y="0"/>
                </a:lnTo>
                <a:cubicBezTo>
                  <a:pt x="5660976" y="0"/>
                  <a:pt x="5691188" y="30211"/>
                  <a:pt x="5691188" y="67478"/>
                </a:cubicBezTo>
                <a:lnTo>
                  <a:pt x="5691188" y="2932897"/>
                </a:lnTo>
                <a:cubicBezTo>
                  <a:pt x="5691188" y="2970164"/>
                  <a:pt x="5660976" y="3000375"/>
                  <a:pt x="5623709" y="3000375"/>
                </a:cubicBezTo>
                <a:lnTo>
                  <a:pt x="67478" y="3000375"/>
                </a:lnTo>
                <a:cubicBezTo>
                  <a:pt x="30211" y="3000375"/>
                  <a:pt x="0" y="2970164"/>
                  <a:pt x="0" y="2932897"/>
                </a:cubicBezTo>
                <a:lnTo>
                  <a:pt x="0" y="67478"/>
                </a:lnTo>
                <a:cubicBezTo>
                  <a:pt x="0" y="30211"/>
                  <a:pt x="30211" y="0"/>
                  <a:pt x="67478" y="0"/>
                </a:cubicBezTo>
                <a:close/>
              </a:path>
            </a:pathLst>
          </a:custGeom>
          <a:solidFill>
            <a:srgbClr val="003087"/>
          </a:solidFill>
          <a:ln/>
        </p:spPr>
        <p:txBody>
          <a:bodyPr/>
          <a:lstStyle/>
          <a:p>
            <a:endParaRPr lang="en-GB"/>
          </a:p>
        </p:txBody>
      </p:sp>
      <p:sp>
        <p:nvSpPr>
          <p:cNvPr id="6" name="Shape 4"/>
          <p:cNvSpPr/>
          <p:nvPr/>
        </p:nvSpPr>
        <p:spPr>
          <a:xfrm>
            <a:off x="478590" y="1641575"/>
            <a:ext cx="147588" cy="168672"/>
          </a:xfrm>
          <a:custGeom>
            <a:avLst/>
            <a:gdLst/>
            <a:ahLst/>
            <a:cxnLst/>
            <a:rect l="l" t="t" r="r" b="b"/>
            <a:pathLst>
              <a:path w="147588" h="168672">
                <a:moveTo>
                  <a:pt x="81009" y="-8532"/>
                </a:moveTo>
                <a:cubicBezTo>
                  <a:pt x="76594" y="-11234"/>
                  <a:pt x="71027" y="-11234"/>
                  <a:pt x="66612" y="-8532"/>
                </a:cubicBezTo>
                <a:cubicBezTo>
                  <a:pt x="58574" y="-3624"/>
                  <a:pt x="53599" y="-2306"/>
                  <a:pt x="44178" y="-2504"/>
                </a:cubicBezTo>
                <a:cubicBezTo>
                  <a:pt x="39005" y="-2635"/>
                  <a:pt x="34196" y="165"/>
                  <a:pt x="31692" y="4711"/>
                </a:cubicBezTo>
                <a:cubicBezTo>
                  <a:pt x="27179" y="12980"/>
                  <a:pt x="23522" y="16637"/>
                  <a:pt x="15253" y="21150"/>
                </a:cubicBezTo>
                <a:cubicBezTo>
                  <a:pt x="10707" y="23621"/>
                  <a:pt x="7939" y="28463"/>
                  <a:pt x="8038" y="33636"/>
                </a:cubicBezTo>
                <a:cubicBezTo>
                  <a:pt x="8269" y="43057"/>
                  <a:pt x="6918" y="48032"/>
                  <a:pt x="2010" y="56070"/>
                </a:cubicBezTo>
                <a:cubicBezTo>
                  <a:pt x="-692" y="60485"/>
                  <a:pt x="-692" y="66052"/>
                  <a:pt x="2010" y="70467"/>
                </a:cubicBezTo>
                <a:cubicBezTo>
                  <a:pt x="6918" y="78505"/>
                  <a:pt x="8236" y="83479"/>
                  <a:pt x="8038" y="92901"/>
                </a:cubicBezTo>
                <a:cubicBezTo>
                  <a:pt x="7906" y="98073"/>
                  <a:pt x="10707" y="102883"/>
                  <a:pt x="15253" y="105387"/>
                </a:cubicBezTo>
                <a:cubicBezTo>
                  <a:pt x="22534" y="109373"/>
                  <a:pt x="26223" y="112668"/>
                  <a:pt x="30111" y="119059"/>
                </a:cubicBezTo>
                <a:lnTo>
                  <a:pt x="14067" y="151047"/>
                </a:lnTo>
                <a:cubicBezTo>
                  <a:pt x="12123" y="154967"/>
                  <a:pt x="13705" y="159711"/>
                  <a:pt x="17592" y="161655"/>
                </a:cubicBezTo>
                <a:lnTo>
                  <a:pt x="45924" y="175821"/>
                </a:lnTo>
                <a:cubicBezTo>
                  <a:pt x="49712" y="177698"/>
                  <a:pt x="54324" y="176282"/>
                  <a:pt x="56367" y="172592"/>
                </a:cubicBezTo>
                <a:lnTo>
                  <a:pt x="73761" y="141263"/>
                </a:lnTo>
                <a:lnTo>
                  <a:pt x="91155" y="172592"/>
                </a:lnTo>
                <a:cubicBezTo>
                  <a:pt x="93198" y="176282"/>
                  <a:pt x="97810" y="177731"/>
                  <a:pt x="101598" y="175821"/>
                </a:cubicBezTo>
                <a:lnTo>
                  <a:pt x="129930" y="161655"/>
                </a:lnTo>
                <a:cubicBezTo>
                  <a:pt x="133850" y="159711"/>
                  <a:pt x="135432" y="154967"/>
                  <a:pt x="133455" y="151047"/>
                </a:cubicBezTo>
                <a:lnTo>
                  <a:pt x="117444" y="119026"/>
                </a:lnTo>
                <a:cubicBezTo>
                  <a:pt x="121299" y="112635"/>
                  <a:pt x="125021" y="109340"/>
                  <a:pt x="132302" y="105354"/>
                </a:cubicBezTo>
                <a:cubicBezTo>
                  <a:pt x="136848" y="102883"/>
                  <a:pt x="139616" y="98041"/>
                  <a:pt x="139517" y="92868"/>
                </a:cubicBezTo>
                <a:cubicBezTo>
                  <a:pt x="139286" y="83446"/>
                  <a:pt x="140637" y="78472"/>
                  <a:pt x="145545" y="70434"/>
                </a:cubicBezTo>
                <a:cubicBezTo>
                  <a:pt x="148247" y="66019"/>
                  <a:pt x="148247" y="60452"/>
                  <a:pt x="145545" y="56037"/>
                </a:cubicBezTo>
                <a:cubicBezTo>
                  <a:pt x="140637" y="47999"/>
                  <a:pt x="139319" y="43025"/>
                  <a:pt x="139517" y="33603"/>
                </a:cubicBezTo>
                <a:cubicBezTo>
                  <a:pt x="139648" y="28430"/>
                  <a:pt x="136848" y="23621"/>
                  <a:pt x="132302" y="21117"/>
                </a:cubicBezTo>
                <a:cubicBezTo>
                  <a:pt x="124033" y="16604"/>
                  <a:pt x="120376" y="12947"/>
                  <a:pt x="115863" y="4678"/>
                </a:cubicBezTo>
                <a:cubicBezTo>
                  <a:pt x="113392" y="132"/>
                  <a:pt x="108550" y="-2635"/>
                  <a:pt x="103377" y="-2537"/>
                </a:cubicBezTo>
                <a:cubicBezTo>
                  <a:pt x="93956" y="-2306"/>
                  <a:pt x="88981" y="-3657"/>
                  <a:pt x="80943" y="-8565"/>
                </a:cubicBezTo>
                <a:close/>
                <a:moveTo>
                  <a:pt x="73794" y="31626"/>
                </a:moveTo>
                <a:cubicBezTo>
                  <a:pt x="91249" y="31626"/>
                  <a:pt x="105420" y="45797"/>
                  <a:pt x="105420" y="63252"/>
                </a:cubicBezTo>
                <a:cubicBezTo>
                  <a:pt x="105420" y="80707"/>
                  <a:pt x="91249" y="94878"/>
                  <a:pt x="73794" y="94878"/>
                </a:cubicBezTo>
                <a:cubicBezTo>
                  <a:pt x="56339" y="94878"/>
                  <a:pt x="42168" y="80707"/>
                  <a:pt x="42168" y="63252"/>
                </a:cubicBezTo>
                <a:cubicBezTo>
                  <a:pt x="42168" y="45797"/>
                  <a:pt x="56339" y="31626"/>
                  <a:pt x="73794" y="31626"/>
                </a:cubicBezTo>
                <a:close/>
              </a:path>
            </a:pathLst>
          </a:custGeom>
          <a:solidFill>
            <a:srgbClr val="FFFFFF"/>
          </a:solidFill>
          <a:ln/>
        </p:spPr>
        <p:txBody>
          <a:bodyPr/>
          <a:lstStyle/>
          <a:p>
            <a:endParaRPr lang="en-GB"/>
          </a:p>
        </p:txBody>
      </p:sp>
      <p:sp>
        <p:nvSpPr>
          <p:cNvPr id="7" name="Text 5"/>
          <p:cNvSpPr/>
          <p:nvPr/>
        </p:nvSpPr>
        <p:spPr>
          <a:xfrm>
            <a:off x="700484" y="1608833"/>
            <a:ext cx="5227836" cy="238125"/>
          </a:xfrm>
          <a:prstGeom prst="rect">
            <a:avLst/>
          </a:prstGeom>
          <a:noFill/>
          <a:ln/>
        </p:spPr>
        <p:txBody>
          <a:bodyPr wrap="square" lIns="0" tIns="0" rIns="0" bIns="0" rtlCol="0" anchor="ctr"/>
          <a:lstStyle/>
          <a:p>
            <a:pPr>
              <a:lnSpc>
                <a:spcPct val="120000"/>
              </a:lnSpc>
            </a:pPr>
            <a:r>
              <a:rPr lang="en-US" sz="1600" b="1" dirty="0">
                <a:solidFill>
                  <a:srgbClr val="FFFFFF"/>
                </a:solidFill>
                <a:latin typeface="Unna" pitchFamily="34" charset="0"/>
                <a:ea typeface="Unna" pitchFamily="34" charset="-122"/>
                <a:cs typeface="Unna" pitchFamily="34" charset="-120"/>
              </a:rPr>
              <a:t>AI in Health and Care Awards</a:t>
            </a:r>
            <a:endParaRPr lang="en-US" sz="1600" dirty="0"/>
          </a:p>
        </p:txBody>
      </p:sp>
      <p:sp>
        <p:nvSpPr>
          <p:cNvPr id="8" name="Text 6"/>
          <p:cNvSpPr/>
          <p:nvPr/>
        </p:nvSpPr>
        <p:spPr>
          <a:xfrm>
            <a:off x="486172" y="2239223"/>
            <a:ext cx="5425281" cy="436563"/>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Allocated funding to </a:t>
            </a:r>
            <a:r>
              <a:rPr lang="en-US" sz="1400" b="1" dirty="0">
                <a:solidFill>
                  <a:srgbClr val="FFFFFF"/>
                </a:solidFill>
                <a:latin typeface="Quattrocento Sans" pitchFamily="34" charset="0"/>
                <a:ea typeface="Quattrocento Sans" pitchFamily="34" charset="-122"/>
                <a:cs typeface="Quattrocento Sans" pitchFamily="34" charset="-120"/>
              </a:rPr>
              <a:t>86 projects</a:t>
            </a:r>
            <a:r>
              <a:rPr lang="en-US" sz="1400" dirty="0">
                <a:solidFill>
                  <a:srgbClr val="FFFFFF"/>
                </a:solidFill>
                <a:latin typeface="Quattrocento Sans" pitchFamily="34" charset="0"/>
                <a:ea typeface="Quattrocento Sans" pitchFamily="34" charset="-122"/>
                <a:cs typeface="Quattrocento Sans" pitchFamily="34" charset="-120"/>
              </a:rPr>
              <a:t> over four distinct phases, mandating technologies showcase </a:t>
            </a:r>
            <a:r>
              <a:rPr lang="en-US" sz="1400" b="1" dirty="0">
                <a:solidFill>
                  <a:srgbClr val="FFFFFF"/>
                </a:solidFill>
                <a:latin typeface="Quattrocento Sans" pitchFamily="34" charset="0"/>
                <a:ea typeface="Quattrocento Sans" pitchFamily="34" charset="-122"/>
                <a:cs typeface="Quattrocento Sans" pitchFamily="34" charset="-120"/>
              </a:rPr>
              <a:t>clinician engagement</a:t>
            </a:r>
            <a:r>
              <a:rPr lang="en-US" sz="1400" dirty="0">
                <a:solidFill>
                  <a:srgbClr val="FFFFFF"/>
                </a:solidFill>
                <a:latin typeface="Quattrocento Sans" pitchFamily="34" charset="0"/>
                <a:ea typeface="Quattrocento Sans" pitchFamily="34" charset="-122"/>
                <a:cs typeface="Quattrocento Sans" pitchFamily="34" charset="-120"/>
              </a:rPr>
              <a:t> and </a:t>
            </a:r>
            <a:r>
              <a:rPr lang="en-US" sz="1400" b="1" dirty="0">
                <a:solidFill>
                  <a:srgbClr val="FFFFFF"/>
                </a:solidFill>
                <a:latin typeface="Quattrocento Sans" pitchFamily="34" charset="0"/>
                <a:ea typeface="Quattrocento Sans" pitchFamily="34" charset="-122"/>
                <a:cs typeface="Quattrocento Sans" pitchFamily="34" charset="-120"/>
              </a:rPr>
              <a:t>compatibility with existing workflows</a:t>
            </a:r>
            <a:r>
              <a:rPr lang="en-US" sz="1400" dirty="0">
                <a:solidFill>
                  <a:srgbClr val="FFFFFF"/>
                </a:solidFill>
                <a:latin typeface="Quattrocento Sans" pitchFamily="34" charset="0"/>
                <a:ea typeface="Quattrocento Sans" pitchFamily="34" charset="-122"/>
                <a:cs typeface="Quattrocento Sans" pitchFamily="34" charset="-120"/>
              </a:rPr>
              <a:t>.</a:t>
            </a:r>
            <a:endParaRPr lang="en-US" sz="1400" dirty="0"/>
          </a:p>
        </p:txBody>
      </p:sp>
      <p:sp>
        <p:nvSpPr>
          <p:cNvPr id="10" name="Text 8"/>
          <p:cNvSpPr/>
          <p:nvPr/>
        </p:nvSpPr>
        <p:spPr>
          <a:xfrm>
            <a:off x="621109" y="2688333"/>
            <a:ext cx="5155406" cy="658813"/>
          </a:xfrm>
          <a:prstGeom prst="rect">
            <a:avLst/>
          </a:prstGeom>
          <a:noFill/>
          <a:ln/>
        </p:spPr>
        <p:txBody>
          <a:bodyPr wrap="square" lIns="0" tIns="0" rIns="0" bIns="0" rtlCol="0" anchor="ctr"/>
          <a:lstStyle/>
          <a:p>
            <a:pPr>
              <a:lnSpc>
                <a:spcPct val="140000"/>
              </a:lnSpc>
            </a:pPr>
            <a:endParaRPr lang="en-US" sz="1600" dirty="0"/>
          </a:p>
        </p:txBody>
      </p:sp>
      <p:sp>
        <p:nvSpPr>
          <p:cNvPr id="11" name="Text 9"/>
          <p:cNvSpPr/>
          <p:nvPr/>
        </p:nvSpPr>
        <p:spPr>
          <a:xfrm>
            <a:off x="486172" y="3192940"/>
            <a:ext cx="5425281" cy="658813"/>
          </a:xfrm>
          <a:prstGeom prst="rect">
            <a:avLst/>
          </a:prstGeom>
          <a:noFill/>
          <a:ln/>
        </p:spPr>
        <p:txBody>
          <a:bodyPr wrap="square" lIns="0" tIns="0" rIns="0" bIns="0" rtlCol="0" anchor="ctr"/>
          <a:lstStyle/>
          <a:p>
            <a:pPr>
              <a:lnSpc>
                <a:spcPct val="140000"/>
              </a:lnSpc>
            </a:pPr>
            <a:r>
              <a:rPr lang="en-US" sz="1400" dirty="0">
                <a:solidFill>
                  <a:srgbClr val="FFFFFF">
                    <a:alpha val="80000"/>
                  </a:srgbClr>
                </a:solidFill>
                <a:latin typeface="Quattrocento Sans" pitchFamily="34" charset="0"/>
                <a:ea typeface="Quattrocento Sans" pitchFamily="34" charset="-122"/>
                <a:cs typeface="Quattrocento Sans" pitchFamily="34" charset="-120"/>
              </a:rPr>
              <a:t>Phase 4 awards targeted market-ready technologies with established evidence bases, striving to close the "valley of death" between research and routine implementation</a:t>
            </a:r>
            <a:r>
              <a:rPr lang="en-US" sz="1400" dirty="0">
                <a:solidFill>
                  <a:srgbClr val="FFFFFF">
                    <a:alpha val="70000"/>
                  </a:srgbClr>
                </a:solidFill>
                <a:latin typeface="Quattrocento Sans" pitchFamily="34" charset="0"/>
                <a:ea typeface="Quattrocento Sans" pitchFamily="34" charset="-122"/>
                <a:cs typeface="Quattrocento Sans" pitchFamily="34" charset="-120"/>
              </a:rPr>
              <a:t>(England, 2024)</a:t>
            </a:r>
            <a:r>
              <a:rPr lang="en-US" sz="1400" dirty="0">
                <a:solidFill>
                  <a:srgbClr val="FFFFFF"/>
                </a:solidFill>
                <a:latin typeface="Quattrocento Sans" pitchFamily="34" charset="0"/>
                <a:ea typeface="Quattrocento Sans" pitchFamily="34" charset="-122"/>
                <a:cs typeface="Quattrocento Sans" pitchFamily="34" charset="-120"/>
              </a:rPr>
              <a:t>.</a:t>
            </a:r>
            <a:endParaRPr lang="en-US" sz="1400" dirty="0"/>
          </a:p>
        </p:txBody>
      </p:sp>
      <p:sp>
        <p:nvSpPr>
          <p:cNvPr id="12" name="Shape 10"/>
          <p:cNvSpPr/>
          <p:nvPr/>
        </p:nvSpPr>
        <p:spPr>
          <a:xfrm>
            <a:off x="333375" y="4356360"/>
            <a:ext cx="5675313" cy="1933613"/>
          </a:xfrm>
          <a:custGeom>
            <a:avLst/>
            <a:gdLst/>
            <a:ahLst/>
            <a:cxnLst/>
            <a:rect l="l" t="t" r="r" b="b"/>
            <a:pathLst>
              <a:path w="5675313" h="2095500">
                <a:moveTo>
                  <a:pt x="31750" y="0"/>
                </a:moveTo>
                <a:lnTo>
                  <a:pt x="5607837" y="0"/>
                </a:lnTo>
                <a:cubicBezTo>
                  <a:pt x="5645103" y="0"/>
                  <a:pt x="5675313" y="30210"/>
                  <a:pt x="5675313" y="67475"/>
                </a:cubicBezTo>
                <a:lnTo>
                  <a:pt x="5675313" y="2028025"/>
                </a:lnTo>
                <a:cubicBezTo>
                  <a:pt x="5675313" y="2065290"/>
                  <a:pt x="5645103" y="2095500"/>
                  <a:pt x="5607837" y="2095500"/>
                </a:cubicBezTo>
                <a:lnTo>
                  <a:pt x="31750" y="2095500"/>
                </a:lnTo>
                <a:cubicBezTo>
                  <a:pt x="14215" y="2095500"/>
                  <a:pt x="0" y="2081285"/>
                  <a:pt x="0" y="2063750"/>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13" name="Shape 11"/>
          <p:cNvSpPr/>
          <p:nvPr/>
        </p:nvSpPr>
        <p:spPr>
          <a:xfrm flipH="1">
            <a:off x="287656" y="4509218"/>
            <a:ext cx="45719" cy="1712515"/>
          </a:xfrm>
          <a:custGeom>
            <a:avLst/>
            <a:gdLst/>
            <a:ahLst/>
            <a:cxnLst/>
            <a:rect l="l" t="t" r="r" b="b"/>
            <a:pathLst>
              <a:path w="31750" h="2095500">
                <a:moveTo>
                  <a:pt x="31750" y="0"/>
                </a:moveTo>
                <a:lnTo>
                  <a:pt x="31750" y="0"/>
                </a:lnTo>
                <a:lnTo>
                  <a:pt x="31750" y="2095500"/>
                </a:lnTo>
                <a:lnTo>
                  <a:pt x="31750" y="2095500"/>
                </a:lnTo>
                <a:cubicBezTo>
                  <a:pt x="14227" y="2095500"/>
                  <a:pt x="0" y="2081273"/>
                  <a:pt x="0" y="2063750"/>
                </a:cubicBezTo>
                <a:lnTo>
                  <a:pt x="0" y="31750"/>
                </a:lnTo>
                <a:cubicBezTo>
                  <a:pt x="0" y="14227"/>
                  <a:pt x="14227" y="0"/>
                  <a:pt x="31750" y="0"/>
                </a:cubicBezTo>
                <a:close/>
              </a:path>
            </a:pathLst>
          </a:custGeom>
          <a:solidFill>
            <a:srgbClr val="425563"/>
          </a:solidFill>
          <a:ln/>
        </p:spPr>
        <p:txBody>
          <a:bodyPr/>
          <a:lstStyle/>
          <a:p>
            <a:endParaRPr lang="en-GB"/>
          </a:p>
        </p:txBody>
      </p:sp>
      <p:sp>
        <p:nvSpPr>
          <p:cNvPr id="14" name="Shape 12"/>
          <p:cNvSpPr/>
          <p:nvPr/>
        </p:nvSpPr>
        <p:spPr>
          <a:xfrm>
            <a:off x="519658" y="4533208"/>
            <a:ext cx="210840" cy="168672"/>
          </a:xfrm>
          <a:custGeom>
            <a:avLst/>
            <a:gdLst/>
            <a:ahLst/>
            <a:cxnLst/>
            <a:rect l="l" t="t" r="r" b="b"/>
            <a:pathLst>
              <a:path w="210840" h="168672">
                <a:moveTo>
                  <a:pt x="105420" y="73794"/>
                </a:moveTo>
                <a:cubicBezTo>
                  <a:pt x="124329" y="73794"/>
                  <a:pt x="139681" y="58442"/>
                  <a:pt x="139681" y="39532"/>
                </a:cubicBezTo>
                <a:cubicBezTo>
                  <a:pt x="139681" y="20623"/>
                  <a:pt x="124329" y="5271"/>
                  <a:pt x="105420" y="5271"/>
                </a:cubicBezTo>
                <a:cubicBezTo>
                  <a:pt x="86510" y="5271"/>
                  <a:pt x="71158" y="20623"/>
                  <a:pt x="71158" y="39532"/>
                </a:cubicBezTo>
                <a:cubicBezTo>
                  <a:pt x="71158" y="58442"/>
                  <a:pt x="86510" y="73794"/>
                  <a:pt x="105420" y="73794"/>
                </a:cubicBezTo>
                <a:close/>
                <a:moveTo>
                  <a:pt x="31626" y="76429"/>
                </a:moveTo>
                <a:cubicBezTo>
                  <a:pt x="44717" y="76429"/>
                  <a:pt x="55345" y="65801"/>
                  <a:pt x="55345" y="52710"/>
                </a:cubicBezTo>
                <a:cubicBezTo>
                  <a:pt x="55345" y="39619"/>
                  <a:pt x="44717" y="28990"/>
                  <a:pt x="31626" y="28990"/>
                </a:cubicBezTo>
                <a:cubicBezTo>
                  <a:pt x="18535" y="28990"/>
                  <a:pt x="7906" y="39619"/>
                  <a:pt x="7906" y="52710"/>
                </a:cubicBezTo>
                <a:cubicBezTo>
                  <a:pt x="7906" y="65801"/>
                  <a:pt x="18535" y="76429"/>
                  <a:pt x="31626" y="76429"/>
                </a:cubicBezTo>
                <a:close/>
                <a:moveTo>
                  <a:pt x="0" y="137046"/>
                </a:moveTo>
                <a:lnTo>
                  <a:pt x="0" y="147588"/>
                </a:lnTo>
                <a:cubicBezTo>
                  <a:pt x="0" y="153419"/>
                  <a:pt x="4711" y="158130"/>
                  <a:pt x="10542" y="158130"/>
                </a:cubicBezTo>
                <a:lnTo>
                  <a:pt x="39104" y="158130"/>
                </a:lnTo>
                <a:cubicBezTo>
                  <a:pt x="37688" y="154901"/>
                  <a:pt x="36897" y="151343"/>
                  <a:pt x="36897" y="147588"/>
                </a:cubicBezTo>
                <a:lnTo>
                  <a:pt x="36897" y="142317"/>
                </a:lnTo>
                <a:cubicBezTo>
                  <a:pt x="36897" y="124791"/>
                  <a:pt x="43486" y="108780"/>
                  <a:pt x="54324" y="96657"/>
                </a:cubicBezTo>
                <a:cubicBezTo>
                  <a:pt x="50470" y="95504"/>
                  <a:pt x="46385" y="94878"/>
                  <a:pt x="42168" y="94878"/>
                </a:cubicBezTo>
                <a:cubicBezTo>
                  <a:pt x="18877" y="94878"/>
                  <a:pt x="0" y="113755"/>
                  <a:pt x="0" y="137046"/>
                </a:cubicBezTo>
                <a:close/>
                <a:moveTo>
                  <a:pt x="202933" y="52710"/>
                </a:moveTo>
                <a:cubicBezTo>
                  <a:pt x="202933" y="39619"/>
                  <a:pt x="192305" y="28990"/>
                  <a:pt x="179214" y="28990"/>
                </a:cubicBezTo>
                <a:cubicBezTo>
                  <a:pt x="166123" y="28990"/>
                  <a:pt x="155494" y="39619"/>
                  <a:pt x="155494" y="52710"/>
                </a:cubicBezTo>
                <a:cubicBezTo>
                  <a:pt x="155494" y="65801"/>
                  <a:pt x="166123" y="76429"/>
                  <a:pt x="179214" y="76429"/>
                </a:cubicBezTo>
                <a:cubicBezTo>
                  <a:pt x="192305" y="76429"/>
                  <a:pt x="202933" y="65801"/>
                  <a:pt x="202933" y="52710"/>
                </a:cubicBezTo>
                <a:close/>
                <a:moveTo>
                  <a:pt x="52710" y="142317"/>
                </a:moveTo>
                <a:lnTo>
                  <a:pt x="52710" y="147588"/>
                </a:lnTo>
                <a:cubicBezTo>
                  <a:pt x="52710" y="153419"/>
                  <a:pt x="57421" y="158130"/>
                  <a:pt x="63252" y="158130"/>
                </a:cubicBezTo>
                <a:lnTo>
                  <a:pt x="114908" y="158130"/>
                </a:lnTo>
                <a:cubicBezTo>
                  <a:pt x="112569" y="151014"/>
                  <a:pt x="112832" y="143503"/>
                  <a:pt x="118433" y="137046"/>
                </a:cubicBezTo>
                <a:cubicBezTo>
                  <a:pt x="113821" y="131709"/>
                  <a:pt x="111679" y="123967"/>
                  <a:pt x="114677" y="116193"/>
                </a:cubicBezTo>
                <a:cubicBezTo>
                  <a:pt x="116851" y="110559"/>
                  <a:pt x="119915" y="105288"/>
                  <a:pt x="123704" y="100610"/>
                </a:cubicBezTo>
                <a:cubicBezTo>
                  <a:pt x="125483" y="98436"/>
                  <a:pt x="127525" y="96756"/>
                  <a:pt x="129732" y="95537"/>
                </a:cubicBezTo>
                <a:cubicBezTo>
                  <a:pt x="122452" y="91748"/>
                  <a:pt x="114183" y="89607"/>
                  <a:pt x="105420" y="89607"/>
                </a:cubicBezTo>
                <a:cubicBezTo>
                  <a:pt x="76298" y="89607"/>
                  <a:pt x="52710" y="113195"/>
                  <a:pt x="52710" y="142317"/>
                </a:cubicBezTo>
                <a:close/>
                <a:moveTo>
                  <a:pt x="205767" y="127789"/>
                </a:moveTo>
                <a:cubicBezTo>
                  <a:pt x="207842" y="126603"/>
                  <a:pt x="208896" y="124132"/>
                  <a:pt x="208007" y="121859"/>
                </a:cubicBezTo>
                <a:cubicBezTo>
                  <a:pt x="206425" y="117774"/>
                  <a:pt x="204218" y="113919"/>
                  <a:pt x="201451" y="110526"/>
                </a:cubicBezTo>
                <a:cubicBezTo>
                  <a:pt x="199935" y="108648"/>
                  <a:pt x="197267" y="108319"/>
                  <a:pt x="195192" y="109538"/>
                </a:cubicBezTo>
                <a:cubicBezTo>
                  <a:pt x="188010" y="113689"/>
                  <a:pt x="179181" y="108615"/>
                  <a:pt x="179181" y="100281"/>
                </a:cubicBezTo>
                <a:cubicBezTo>
                  <a:pt x="179181" y="97876"/>
                  <a:pt x="177567" y="95734"/>
                  <a:pt x="175195" y="95372"/>
                </a:cubicBezTo>
                <a:cubicBezTo>
                  <a:pt x="170945" y="94713"/>
                  <a:pt x="166366" y="94713"/>
                  <a:pt x="162116" y="95372"/>
                </a:cubicBezTo>
                <a:cubicBezTo>
                  <a:pt x="159744" y="95734"/>
                  <a:pt x="158130" y="97876"/>
                  <a:pt x="158130" y="100281"/>
                </a:cubicBezTo>
                <a:cubicBezTo>
                  <a:pt x="158130" y="108583"/>
                  <a:pt x="149301" y="113689"/>
                  <a:pt x="142119" y="109538"/>
                </a:cubicBezTo>
                <a:cubicBezTo>
                  <a:pt x="140044" y="108352"/>
                  <a:pt x="137375" y="108681"/>
                  <a:pt x="135860" y="110526"/>
                </a:cubicBezTo>
                <a:cubicBezTo>
                  <a:pt x="133093" y="113919"/>
                  <a:pt x="130885" y="117774"/>
                  <a:pt x="129304" y="121859"/>
                </a:cubicBezTo>
                <a:cubicBezTo>
                  <a:pt x="128448" y="124099"/>
                  <a:pt x="129469" y="126570"/>
                  <a:pt x="131544" y="127756"/>
                </a:cubicBezTo>
                <a:cubicBezTo>
                  <a:pt x="138759" y="131907"/>
                  <a:pt x="138759" y="142086"/>
                  <a:pt x="131544" y="146270"/>
                </a:cubicBezTo>
                <a:cubicBezTo>
                  <a:pt x="129469" y="147456"/>
                  <a:pt x="128415" y="149927"/>
                  <a:pt x="129304" y="152167"/>
                </a:cubicBezTo>
                <a:cubicBezTo>
                  <a:pt x="130885" y="156252"/>
                  <a:pt x="133093" y="160107"/>
                  <a:pt x="135860" y="163500"/>
                </a:cubicBezTo>
                <a:cubicBezTo>
                  <a:pt x="137375" y="165378"/>
                  <a:pt x="140044" y="165707"/>
                  <a:pt x="142119" y="164488"/>
                </a:cubicBezTo>
                <a:cubicBezTo>
                  <a:pt x="149301" y="160337"/>
                  <a:pt x="158130" y="165443"/>
                  <a:pt x="158130" y="173745"/>
                </a:cubicBezTo>
                <a:cubicBezTo>
                  <a:pt x="158130" y="176150"/>
                  <a:pt x="159744" y="178291"/>
                  <a:pt x="162116" y="178654"/>
                </a:cubicBezTo>
                <a:cubicBezTo>
                  <a:pt x="166366" y="179313"/>
                  <a:pt x="170945" y="179313"/>
                  <a:pt x="175195" y="178654"/>
                </a:cubicBezTo>
                <a:cubicBezTo>
                  <a:pt x="177567" y="178291"/>
                  <a:pt x="179181" y="176150"/>
                  <a:pt x="179181" y="173745"/>
                </a:cubicBezTo>
                <a:cubicBezTo>
                  <a:pt x="179181" y="165443"/>
                  <a:pt x="188010" y="160337"/>
                  <a:pt x="195192" y="164488"/>
                </a:cubicBezTo>
                <a:cubicBezTo>
                  <a:pt x="197267" y="165674"/>
                  <a:pt x="199935" y="165345"/>
                  <a:pt x="201451" y="163500"/>
                </a:cubicBezTo>
                <a:cubicBezTo>
                  <a:pt x="204218" y="160107"/>
                  <a:pt x="206425" y="156252"/>
                  <a:pt x="208007" y="152167"/>
                </a:cubicBezTo>
                <a:cubicBezTo>
                  <a:pt x="208863" y="149927"/>
                  <a:pt x="207842" y="147456"/>
                  <a:pt x="205767" y="146270"/>
                </a:cubicBezTo>
                <a:cubicBezTo>
                  <a:pt x="198552" y="142119"/>
                  <a:pt x="198552" y="131940"/>
                  <a:pt x="205767" y="127756"/>
                </a:cubicBezTo>
                <a:close/>
                <a:moveTo>
                  <a:pt x="155494" y="137046"/>
                </a:moveTo>
                <a:cubicBezTo>
                  <a:pt x="155494" y="129773"/>
                  <a:pt x="161399" y="123868"/>
                  <a:pt x="168672" y="123868"/>
                </a:cubicBezTo>
                <a:cubicBezTo>
                  <a:pt x="175945" y="123868"/>
                  <a:pt x="181849" y="129773"/>
                  <a:pt x="181849" y="137046"/>
                </a:cubicBezTo>
                <a:cubicBezTo>
                  <a:pt x="181849" y="144319"/>
                  <a:pt x="175945" y="150223"/>
                  <a:pt x="168672" y="150223"/>
                </a:cubicBezTo>
                <a:cubicBezTo>
                  <a:pt x="161399" y="150223"/>
                  <a:pt x="155494" y="144319"/>
                  <a:pt x="155494" y="137046"/>
                </a:cubicBezTo>
                <a:close/>
              </a:path>
            </a:pathLst>
          </a:custGeom>
          <a:solidFill>
            <a:srgbClr val="425563"/>
          </a:solidFill>
          <a:ln/>
        </p:spPr>
        <p:txBody>
          <a:bodyPr/>
          <a:lstStyle/>
          <a:p>
            <a:endParaRPr lang="en-GB"/>
          </a:p>
        </p:txBody>
      </p:sp>
      <p:sp>
        <p:nvSpPr>
          <p:cNvPr id="15" name="Text 13"/>
          <p:cNvSpPr/>
          <p:nvPr/>
        </p:nvSpPr>
        <p:spPr>
          <a:xfrm>
            <a:off x="800474" y="4514119"/>
            <a:ext cx="5196086" cy="238125"/>
          </a:xfrm>
          <a:prstGeom prst="rect">
            <a:avLst/>
          </a:prstGeom>
          <a:noFill/>
          <a:ln/>
        </p:spPr>
        <p:txBody>
          <a:bodyPr wrap="square" lIns="0" tIns="0" rIns="0" bIns="0" rtlCol="0" anchor="ctr"/>
          <a:lstStyle/>
          <a:p>
            <a:pPr>
              <a:lnSpc>
                <a:spcPct val="120000"/>
              </a:lnSpc>
            </a:pPr>
            <a:r>
              <a:rPr lang="en-US" sz="1600" b="1" dirty="0">
                <a:solidFill>
                  <a:srgbClr val="425563"/>
                </a:solidFill>
                <a:latin typeface="Unna" pitchFamily="34" charset="0"/>
                <a:ea typeface="Unna" pitchFamily="34" charset="-122"/>
                <a:cs typeface="Unna" pitchFamily="34" charset="-120"/>
              </a:rPr>
              <a:t>Digital Clinical Champions Programme</a:t>
            </a:r>
            <a:endParaRPr lang="en-US" sz="1600" dirty="0"/>
          </a:p>
        </p:txBody>
      </p:sp>
      <p:sp>
        <p:nvSpPr>
          <p:cNvPr id="16" name="Text 14"/>
          <p:cNvSpPr/>
          <p:nvPr/>
        </p:nvSpPr>
        <p:spPr>
          <a:xfrm>
            <a:off x="502046" y="5134998"/>
            <a:ext cx="5393531"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Sought to enhance internal capabilities for </a:t>
            </a:r>
            <a:r>
              <a:rPr lang="en-US" sz="1400" b="1" dirty="0">
                <a:solidFill>
                  <a:srgbClr val="231F20"/>
                </a:solidFill>
                <a:latin typeface="Quattrocento Sans" pitchFamily="34" charset="0"/>
                <a:ea typeface="Quattrocento Sans" pitchFamily="34" charset="-122"/>
                <a:cs typeface="Quattrocento Sans" pitchFamily="34" charset="-120"/>
              </a:rPr>
              <a:t>"clinical informatics intermediaries"</a:t>
            </a:r>
            <a:r>
              <a:rPr lang="en-US" sz="1400" dirty="0">
                <a:solidFill>
                  <a:srgbClr val="231F20"/>
                </a:solidFill>
                <a:latin typeface="Quattrocento Sans" pitchFamily="34" charset="0"/>
                <a:ea typeface="Quattrocento Sans" pitchFamily="34" charset="-122"/>
                <a:cs typeface="Quattrocento Sans" pitchFamily="34" charset="-120"/>
              </a:rPr>
              <a:t> positions—merging domain knowledge with data literacy to facilitate communication between technical developers and frontline personnel </a:t>
            </a:r>
            <a:r>
              <a:rPr lang="en-US" sz="1400" b="1" dirty="0">
                <a:solidFill>
                  <a:srgbClr val="003087"/>
                </a:solidFill>
                <a:latin typeface="Quattrocento Sans" pitchFamily="34" charset="0"/>
                <a:ea typeface="Quattrocento Sans" pitchFamily="34" charset="-122"/>
                <a:cs typeface="Quattrocento Sans" pitchFamily="34" charset="-120"/>
              </a:rPr>
              <a:t>(Cresswell et al., 2025)</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8" name="Shape 16"/>
          <p:cNvSpPr/>
          <p:nvPr/>
        </p:nvSpPr>
        <p:spPr>
          <a:xfrm>
            <a:off x="6219279" y="823516"/>
            <a:ext cx="5675313" cy="3992563"/>
          </a:xfrm>
          <a:custGeom>
            <a:avLst/>
            <a:gdLst/>
            <a:ahLst/>
            <a:cxnLst/>
            <a:rect l="l" t="t" r="r" b="b"/>
            <a:pathLst>
              <a:path w="5675313" h="3992563">
                <a:moveTo>
                  <a:pt x="67474" y="0"/>
                </a:moveTo>
                <a:lnTo>
                  <a:pt x="5607838" y="0"/>
                </a:lnTo>
                <a:cubicBezTo>
                  <a:pt x="5645103" y="0"/>
                  <a:pt x="5675313" y="30209"/>
                  <a:pt x="5675313" y="67474"/>
                </a:cubicBezTo>
                <a:lnTo>
                  <a:pt x="5675313" y="3925088"/>
                </a:lnTo>
                <a:cubicBezTo>
                  <a:pt x="5675313" y="3962353"/>
                  <a:pt x="5645103" y="3992563"/>
                  <a:pt x="5607838" y="3992563"/>
                </a:cubicBezTo>
                <a:lnTo>
                  <a:pt x="67474" y="3992563"/>
                </a:lnTo>
                <a:cubicBezTo>
                  <a:pt x="30209" y="3992563"/>
                  <a:pt x="0" y="3962353"/>
                  <a:pt x="0" y="3925088"/>
                </a:cubicBezTo>
                <a:lnTo>
                  <a:pt x="0" y="67474"/>
                </a:lnTo>
                <a:cubicBezTo>
                  <a:pt x="0" y="30234"/>
                  <a:pt x="30234" y="0"/>
                  <a:pt x="67474" y="0"/>
                </a:cubicBezTo>
                <a:close/>
              </a:path>
            </a:pathLst>
          </a:custGeom>
          <a:solidFill>
            <a:srgbClr val="768692">
              <a:alpha val="10196"/>
            </a:srgbClr>
          </a:solidFill>
          <a:ln w="25400">
            <a:solidFill>
              <a:srgbClr val="768692">
                <a:alpha val="30196"/>
              </a:srgbClr>
            </a:solidFill>
            <a:prstDash val="solid"/>
          </a:ln>
        </p:spPr>
        <p:txBody>
          <a:bodyPr/>
          <a:lstStyle/>
          <a:p>
            <a:endParaRPr lang="en-GB"/>
          </a:p>
        </p:txBody>
      </p:sp>
      <p:sp>
        <p:nvSpPr>
          <p:cNvPr id="19" name="Shape 17"/>
          <p:cNvSpPr/>
          <p:nvPr/>
        </p:nvSpPr>
        <p:spPr>
          <a:xfrm>
            <a:off x="6418709" y="1032867"/>
            <a:ext cx="168672" cy="168672"/>
          </a:xfrm>
          <a:custGeom>
            <a:avLst/>
            <a:gdLst/>
            <a:ahLst/>
            <a:cxnLst/>
            <a:rect l="l" t="t" r="r" b="b"/>
            <a:pathLst>
              <a:path w="168672" h="168672">
                <a:moveTo>
                  <a:pt x="84336" y="0"/>
                </a:moveTo>
                <a:cubicBezTo>
                  <a:pt x="85851" y="0"/>
                  <a:pt x="87367" y="329"/>
                  <a:pt x="88750" y="955"/>
                </a:cubicBezTo>
                <a:lnTo>
                  <a:pt x="150816" y="27277"/>
                </a:lnTo>
                <a:cubicBezTo>
                  <a:pt x="158064" y="30341"/>
                  <a:pt x="163467" y="37490"/>
                  <a:pt x="163434" y="46121"/>
                </a:cubicBezTo>
                <a:cubicBezTo>
                  <a:pt x="163269" y="78801"/>
                  <a:pt x="149828" y="138594"/>
                  <a:pt x="93066" y="165773"/>
                </a:cubicBezTo>
                <a:cubicBezTo>
                  <a:pt x="87564" y="168408"/>
                  <a:pt x="81173" y="168408"/>
                  <a:pt x="75672" y="165773"/>
                </a:cubicBezTo>
                <a:cubicBezTo>
                  <a:pt x="18877" y="138594"/>
                  <a:pt x="5469" y="78801"/>
                  <a:pt x="5304" y="46121"/>
                </a:cubicBezTo>
                <a:cubicBezTo>
                  <a:pt x="5271" y="37490"/>
                  <a:pt x="10674" y="30341"/>
                  <a:pt x="17921" y="27277"/>
                </a:cubicBezTo>
                <a:lnTo>
                  <a:pt x="79954" y="955"/>
                </a:lnTo>
                <a:cubicBezTo>
                  <a:pt x="81338" y="329"/>
                  <a:pt x="82821" y="0"/>
                  <a:pt x="84336" y="0"/>
                </a:cubicBezTo>
                <a:close/>
                <a:moveTo>
                  <a:pt x="84336" y="22006"/>
                </a:moveTo>
                <a:lnTo>
                  <a:pt x="84336" y="146567"/>
                </a:lnTo>
                <a:cubicBezTo>
                  <a:pt x="129798" y="124560"/>
                  <a:pt x="142020" y="75804"/>
                  <a:pt x="142317" y="46615"/>
                </a:cubicBezTo>
                <a:lnTo>
                  <a:pt x="84336" y="22039"/>
                </a:lnTo>
                <a:lnTo>
                  <a:pt x="84336" y="22039"/>
                </a:lnTo>
                <a:close/>
              </a:path>
            </a:pathLst>
          </a:custGeom>
          <a:solidFill>
            <a:srgbClr val="003087"/>
          </a:solidFill>
          <a:ln/>
        </p:spPr>
        <p:txBody>
          <a:bodyPr/>
          <a:lstStyle/>
          <a:p>
            <a:endParaRPr lang="en-GB"/>
          </a:p>
        </p:txBody>
      </p:sp>
      <p:sp>
        <p:nvSpPr>
          <p:cNvPr id="20" name="Text 18"/>
          <p:cNvSpPr/>
          <p:nvPr/>
        </p:nvSpPr>
        <p:spPr>
          <a:xfrm>
            <a:off x="6610201" y="1000125"/>
            <a:ext cx="5196086" cy="238125"/>
          </a:xfrm>
          <a:prstGeom prst="rect">
            <a:avLst/>
          </a:prstGeom>
          <a:noFill/>
          <a:ln/>
        </p:spPr>
        <p:txBody>
          <a:bodyPr wrap="square" lIns="0" tIns="0" rIns="0" bIns="0" rtlCol="0" anchor="ctr"/>
          <a:lstStyle/>
          <a:p>
            <a:pPr>
              <a:lnSpc>
                <a:spcPct val="120000"/>
              </a:lnSpc>
            </a:pPr>
            <a:r>
              <a:rPr lang="en-US" sz="1600" b="1" dirty="0">
                <a:solidFill>
                  <a:srgbClr val="003087"/>
                </a:solidFill>
                <a:latin typeface="Unna" pitchFamily="34" charset="0"/>
                <a:ea typeface="Unna" pitchFamily="34" charset="-122"/>
                <a:cs typeface="Unna" pitchFamily="34" charset="-120"/>
              </a:rPr>
              <a:t>Regulatory Infrastructure</a:t>
            </a:r>
            <a:endParaRPr lang="en-US" sz="1600" dirty="0"/>
          </a:p>
        </p:txBody>
      </p:sp>
      <p:sp>
        <p:nvSpPr>
          <p:cNvPr id="21" name="Shape 19"/>
          <p:cNvSpPr/>
          <p:nvPr/>
        </p:nvSpPr>
        <p:spPr>
          <a:xfrm>
            <a:off x="6399857" y="1375173"/>
            <a:ext cx="5318125" cy="574390"/>
          </a:xfrm>
          <a:custGeom>
            <a:avLst/>
            <a:gdLst/>
            <a:ahLst/>
            <a:cxnLst/>
            <a:rect l="l" t="t" r="r" b="b"/>
            <a:pathLst>
              <a:path w="5318125" h="754063">
                <a:moveTo>
                  <a:pt x="67466" y="0"/>
                </a:moveTo>
                <a:lnTo>
                  <a:pt x="5250659" y="0"/>
                </a:lnTo>
                <a:cubicBezTo>
                  <a:pt x="5287919" y="0"/>
                  <a:pt x="5318125" y="30206"/>
                  <a:pt x="5318125" y="67466"/>
                </a:cubicBezTo>
                <a:lnTo>
                  <a:pt x="5318125" y="686597"/>
                </a:lnTo>
                <a:cubicBezTo>
                  <a:pt x="5318125" y="723857"/>
                  <a:pt x="5287919" y="754063"/>
                  <a:pt x="5250659" y="754063"/>
                </a:cubicBezTo>
                <a:lnTo>
                  <a:pt x="67466" y="754063"/>
                </a:lnTo>
                <a:cubicBezTo>
                  <a:pt x="30230" y="754063"/>
                  <a:pt x="0" y="723832"/>
                  <a:pt x="0" y="686597"/>
                </a:cubicBezTo>
                <a:lnTo>
                  <a:pt x="0" y="67466"/>
                </a:lnTo>
                <a:cubicBezTo>
                  <a:pt x="0" y="30230"/>
                  <a:pt x="30230" y="0"/>
                  <a:pt x="67466" y="0"/>
                </a:cubicBezTo>
                <a:close/>
              </a:path>
            </a:pathLst>
          </a:custGeom>
          <a:solidFill>
            <a:srgbClr val="FFFFFF"/>
          </a:solidFill>
          <a:ln w="12700">
            <a:solidFill>
              <a:srgbClr val="768692">
                <a:alpha val="30196"/>
              </a:srgbClr>
            </a:solidFill>
            <a:prstDash val="solid"/>
          </a:ln>
        </p:spPr>
        <p:txBody>
          <a:bodyPr/>
          <a:lstStyle/>
          <a:p>
            <a:endParaRPr lang="en-GB"/>
          </a:p>
        </p:txBody>
      </p:sp>
      <p:sp>
        <p:nvSpPr>
          <p:cNvPr id="22" name="Text 20"/>
          <p:cNvSpPr/>
          <p:nvPr/>
        </p:nvSpPr>
        <p:spPr>
          <a:xfrm>
            <a:off x="6538764" y="1514078"/>
            <a:ext cx="5107781" cy="206375"/>
          </a:xfrm>
          <a:prstGeom prst="rect">
            <a:avLst/>
          </a:prstGeom>
          <a:noFill/>
          <a:ln/>
        </p:spPr>
        <p:txBody>
          <a:bodyPr wrap="square" lIns="0" tIns="0" rIns="0" bIns="0" rtlCol="0" anchor="ctr"/>
          <a:lstStyle/>
          <a:p>
            <a:pPr>
              <a:lnSpc>
                <a:spcPct val="130000"/>
              </a:lnSpc>
            </a:pPr>
            <a:r>
              <a:rPr lang="en-US" sz="1400" b="1" dirty="0">
                <a:solidFill>
                  <a:srgbClr val="003087"/>
                </a:solidFill>
                <a:latin typeface="Quattrocento Sans" pitchFamily="34" charset="0"/>
                <a:ea typeface="Quattrocento Sans" pitchFamily="34" charset="-122"/>
                <a:cs typeface="Quattrocento Sans" pitchFamily="34" charset="-120"/>
              </a:rPr>
              <a:t>AI Deployment Platform (AIDP)</a:t>
            </a:r>
            <a:endParaRPr lang="en-US" sz="1400" dirty="0"/>
          </a:p>
        </p:txBody>
      </p:sp>
      <p:sp>
        <p:nvSpPr>
          <p:cNvPr id="23" name="Text 21"/>
          <p:cNvSpPr/>
          <p:nvPr/>
        </p:nvSpPr>
        <p:spPr>
          <a:xfrm>
            <a:off x="6538764" y="1783953"/>
            <a:ext cx="5107781" cy="206375"/>
          </a:xfrm>
          <a:prstGeom prst="rect">
            <a:avLst/>
          </a:prstGeom>
          <a:noFill/>
          <a:ln/>
        </p:spPr>
        <p:txBody>
          <a:bodyPr wrap="square" lIns="0" tIns="0" rIns="0" bIns="0" rtlCol="0" anchor="ctr"/>
          <a:lstStyle/>
          <a:p>
            <a:pPr>
              <a:lnSpc>
                <a:spcPct val="130000"/>
              </a:lnSpc>
            </a:pPr>
            <a:endParaRPr lang="en-US" sz="1600" dirty="0"/>
          </a:p>
        </p:txBody>
      </p:sp>
      <p:sp>
        <p:nvSpPr>
          <p:cNvPr id="24" name="Shape 22"/>
          <p:cNvSpPr/>
          <p:nvPr/>
        </p:nvSpPr>
        <p:spPr>
          <a:xfrm>
            <a:off x="6418709" y="2048503"/>
            <a:ext cx="5318125" cy="1428750"/>
          </a:xfrm>
          <a:custGeom>
            <a:avLst/>
            <a:gdLst/>
            <a:ahLst/>
            <a:cxnLst/>
            <a:rect l="l" t="t" r="r" b="b"/>
            <a:pathLst>
              <a:path w="5318125" h="1428750">
                <a:moveTo>
                  <a:pt x="67466" y="0"/>
                </a:moveTo>
                <a:lnTo>
                  <a:pt x="5250659" y="0"/>
                </a:lnTo>
                <a:cubicBezTo>
                  <a:pt x="5287920" y="0"/>
                  <a:pt x="5318125" y="30205"/>
                  <a:pt x="5318125" y="67466"/>
                </a:cubicBezTo>
                <a:lnTo>
                  <a:pt x="5318125" y="1361284"/>
                </a:lnTo>
                <a:cubicBezTo>
                  <a:pt x="5318125" y="1398545"/>
                  <a:pt x="5287920" y="1428750"/>
                  <a:pt x="5250659" y="1428750"/>
                </a:cubicBezTo>
                <a:lnTo>
                  <a:pt x="67466" y="1428750"/>
                </a:lnTo>
                <a:cubicBezTo>
                  <a:pt x="30205" y="1428750"/>
                  <a:pt x="0" y="1398545"/>
                  <a:pt x="0" y="1361284"/>
                </a:cubicBezTo>
                <a:lnTo>
                  <a:pt x="0" y="67466"/>
                </a:lnTo>
                <a:cubicBezTo>
                  <a:pt x="0" y="30230"/>
                  <a:pt x="30230" y="0"/>
                  <a:pt x="67466" y="0"/>
                </a:cubicBezTo>
                <a:close/>
              </a:path>
            </a:pathLst>
          </a:custGeom>
          <a:solidFill>
            <a:srgbClr val="FFFFFF"/>
          </a:solidFill>
          <a:ln w="12700">
            <a:solidFill>
              <a:srgbClr val="768692">
                <a:alpha val="30196"/>
              </a:srgbClr>
            </a:solidFill>
            <a:prstDash val="solid"/>
          </a:ln>
        </p:spPr>
        <p:txBody>
          <a:bodyPr/>
          <a:lstStyle/>
          <a:p>
            <a:endParaRPr lang="en-GB"/>
          </a:p>
        </p:txBody>
      </p:sp>
      <p:sp>
        <p:nvSpPr>
          <p:cNvPr id="25" name="Text 23"/>
          <p:cNvSpPr/>
          <p:nvPr/>
        </p:nvSpPr>
        <p:spPr>
          <a:xfrm>
            <a:off x="6538764" y="2245671"/>
            <a:ext cx="5107781" cy="206375"/>
          </a:xfrm>
          <a:prstGeom prst="rect">
            <a:avLst/>
          </a:prstGeom>
          <a:noFill/>
          <a:ln/>
        </p:spPr>
        <p:txBody>
          <a:bodyPr wrap="square" lIns="0" tIns="0" rIns="0" bIns="0" rtlCol="0" anchor="ctr"/>
          <a:lstStyle/>
          <a:p>
            <a:pPr>
              <a:lnSpc>
                <a:spcPct val="130000"/>
              </a:lnSpc>
            </a:pPr>
            <a:r>
              <a:rPr lang="en-US" sz="1400" b="1" dirty="0">
                <a:solidFill>
                  <a:srgbClr val="003087"/>
                </a:solidFill>
                <a:latin typeface="Quattrocento Sans" pitchFamily="34" charset="0"/>
                <a:ea typeface="Quattrocento Sans" pitchFamily="34" charset="-122"/>
                <a:cs typeface="Quattrocento Sans" pitchFamily="34" charset="-120"/>
              </a:rPr>
              <a:t>AI Airlock (MHRA Collaboration)</a:t>
            </a:r>
            <a:endParaRPr lang="en-US" sz="1400" dirty="0"/>
          </a:p>
        </p:txBody>
      </p:sp>
      <p:sp>
        <p:nvSpPr>
          <p:cNvPr id="26" name="Text 24"/>
          <p:cNvSpPr/>
          <p:nvPr/>
        </p:nvSpPr>
        <p:spPr>
          <a:xfrm>
            <a:off x="6538764" y="2676922"/>
            <a:ext cx="5107781" cy="404813"/>
          </a:xfrm>
          <a:prstGeom prst="rect">
            <a:avLst/>
          </a:prstGeom>
          <a:noFill/>
          <a:ln/>
        </p:spPr>
        <p:txBody>
          <a:bodyPr wrap="square" lIns="0" tIns="0" rIns="0" bIns="0" rtlCol="0" anchor="ctr"/>
          <a:lstStyle/>
          <a:p>
            <a:pPr>
              <a:lnSpc>
                <a:spcPct val="130000"/>
              </a:lnSpc>
            </a:pPr>
            <a:endParaRPr lang="en-US" sz="1600" dirty="0"/>
          </a:p>
        </p:txBody>
      </p:sp>
      <p:sp>
        <p:nvSpPr>
          <p:cNvPr id="27" name="Text 25"/>
          <p:cNvSpPr/>
          <p:nvPr/>
        </p:nvSpPr>
        <p:spPr>
          <a:xfrm>
            <a:off x="6488993" y="2730500"/>
            <a:ext cx="5107781" cy="404813"/>
          </a:xfrm>
          <a:prstGeom prst="rect">
            <a:avLst/>
          </a:prstGeom>
          <a:noFill/>
          <a:ln/>
        </p:spPr>
        <p:txBody>
          <a:bodyPr wrap="square" lIns="0" tIns="0" rIns="0" bIns="0" rtlCol="0" anchor="ctr"/>
          <a:lstStyle/>
          <a:p>
            <a:pPr>
              <a:lnSpc>
                <a:spcPct val="130000"/>
              </a:lnSpc>
            </a:pPr>
            <a:r>
              <a:rPr lang="en-US" sz="1400" dirty="0">
                <a:solidFill>
                  <a:srgbClr val="231F20"/>
                </a:solidFill>
                <a:latin typeface="Quattrocento Sans" pitchFamily="34" charset="0"/>
                <a:ea typeface="Quattrocento Sans" pitchFamily="34" charset="-122"/>
                <a:cs typeface="Quattrocento Sans" pitchFamily="34" charset="-120"/>
              </a:rPr>
              <a:t>Addressed conventional delay between innovation and implementation while ensuring safety assessments </a:t>
            </a:r>
            <a:r>
              <a:rPr lang="en-US" sz="1400" b="1" dirty="0">
                <a:solidFill>
                  <a:srgbClr val="003087"/>
                </a:solidFill>
                <a:latin typeface="Quattrocento Sans" pitchFamily="34" charset="0"/>
                <a:ea typeface="Quattrocento Sans" pitchFamily="34" charset="-122"/>
                <a:cs typeface="Quattrocento Sans" pitchFamily="34" charset="-120"/>
              </a:rPr>
              <a:t>(Digital Health, 2024)</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28" name="Shape 26"/>
          <p:cNvSpPr/>
          <p:nvPr/>
        </p:nvSpPr>
        <p:spPr>
          <a:xfrm>
            <a:off x="6395889" y="3530831"/>
            <a:ext cx="5326063" cy="1165279"/>
          </a:xfrm>
          <a:custGeom>
            <a:avLst/>
            <a:gdLst/>
            <a:ahLst/>
            <a:cxnLst/>
            <a:rect l="l" t="t" r="r" b="b"/>
            <a:pathLst>
              <a:path w="5326063" h="809625">
                <a:moveTo>
                  <a:pt x="33737" y="0"/>
                </a:moveTo>
                <a:lnTo>
                  <a:pt x="5292325" y="0"/>
                </a:lnTo>
                <a:cubicBezTo>
                  <a:pt x="5310958" y="0"/>
                  <a:pt x="5326063" y="15105"/>
                  <a:pt x="5326063" y="33737"/>
                </a:cubicBezTo>
                <a:lnTo>
                  <a:pt x="5326063" y="775888"/>
                </a:lnTo>
                <a:cubicBezTo>
                  <a:pt x="5326063" y="794520"/>
                  <a:pt x="5310958" y="809625"/>
                  <a:pt x="5292325" y="809625"/>
                </a:cubicBezTo>
                <a:lnTo>
                  <a:pt x="33737" y="809625"/>
                </a:lnTo>
                <a:cubicBezTo>
                  <a:pt x="15105" y="809625"/>
                  <a:pt x="0" y="794520"/>
                  <a:pt x="0" y="775888"/>
                </a:cubicBezTo>
                <a:lnTo>
                  <a:pt x="0" y="33737"/>
                </a:lnTo>
                <a:cubicBezTo>
                  <a:pt x="0" y="15117"/>
                  <a:pt x="15117" y="0"/>
                  <a:pt x="33737" y="0"/>
                </a:cubicBezTo>
                <a:close/>
              </a:path>
            </a:pathLst>
          </a:custGeom>
          <a:solidFill>
            <a:srgbClr val="003087">
              <a:alpha val="5098"/>
            </a:srgbClr>
          </a:solidFill>
          <a:ln/>
        </p:spPr>
        <p:txBody>
          <a:bodyPr/>
          <a:lstStyle/>
          <a:p>
            <a:endParaRPr lang="en-GB"/>
          </a:p>
        </p:txBody>
      </p:sp>
      <p:sp>
        <p:nvSpPr>
          <p:cNvPr id="29" name="Text 27"/>
          <p:cNvSpPr/>
          <p:nvPr/>
        </p:nvSpPr>
        <p:spPr>
          <a:xfrm>
            <a:off x="6497092" y="3748485"/>
            <a:ext cx="5187156" cy="611188"/>
          </a:xfrm>
          <a:prstGeom prst="rect">
            <a:avLst/>
          </a:prstGeom>
          <a:noFill/>
          <a:ln/>
        </p:spPr>
        <p:txBody>
          <a:bodyPr wrap="square" lIns="0" tIns="0" rIns="0" bIns="0" rtlCol="0" anchor="ctr"/>
          <a:lstStyle/>
          <a:p>
            <a:pPr>
              <a:lnSpc>
                <a:spcPct val="130000"/>
              </a:lnSpc>
            </a:pPr>
            <a:r>
              <a:rPr lang="en-US" sz="1400" b="1" dirty="0">
                <a:solidFill>
                  <a:srgbClr val="231F20"/>
                </a:solidFill>
                <a:latin typeface="Quattrocento Sans" pitchFamily="34" charset="0"/>
                <a:ea typeface="Quattrocento Sans" pitchFamily="34" charset="-122"/>
                <a:cs typeface="Quattrocento Sans" pitchFamily="34" charset="-120"/>
              </a:rPr>
              <a:t>Five technologies</a:t>
            </a:r>
            <a:r>
              <a:rPr lang="en-US" sz="1400" dirty="0">
                <a:solidFill>
                  <a:srgbClr val="231F20"/>
                </a:solidFill>
                <a:latin typeface="Quattrocento Sans" pitchFamily="34" charset="0"/>
                <a:ea typeface="Quattrocento Sans" pitchFamily="34" charset="-122"/>
                <a:cs typeface="Quattrocento Sans" pitchFamily="34" charset="-120"/>
              </a:rPr>
              <a:t> chosen for pilot phase, including AI applications for COPD risk stratification and radiology workflow optimization, with results anticipated to shape future UK AI medical device regulations </a:t>
            </a:r>
            <a:r>
              <a:rPr lang="en-US" sz="1400" b="1" dirty="0">
                <a:solidFill>
                  <a:srgbClr val="003087"/>
                </a:solidFill>
                <a:latin typeface="Quattrocento Sans" pitchFamily="34" charset="0"/>
                <a:ea typeface="Quattrocento Sans" pitchFamily="34" charset="-122"/>
                <a:cs typeface="Quattrocento Sans" pitchFamily="34" charset="-120"/>
              </a:rPr>
              <a:t>(GOV.UK, 2024)</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30" name="Shape 28"/>
          <p:cNvSpPr/>
          <p:nvPr/>
        </p:nvSpPr>
        <p:spPr>
          <a:xfrm>
            <a:off x="6203404" y="4871641"/>
            <a:ext cx="5691188" cy="1780950"/>
          </a:xfrm>
          <a:custGeom>
            <a:avLst/>
            <a:gdLst/>
            <a:ahLst/>
            <a:cxnLst/>
            <a:rect l="l" t="t" r="r" b="b"/>
            <a:pathLst>
              <a:path w="5691188" h="1873250">
                <a:moveTo>
                  <a:pt x="67474" y="0"/>
                </a:moveTo>
                <a:lnTo>
                  <a:pt x="5623713" y="0"/>
                </a:lnTo>
                <a:cubicBezTo>
                  <a:pt x="5660978" y="0"/>
                  <a:pt x="5691188" y="30209"/>
                  <a:pt x="5691188" y="67474"/>
                </a:cubicBezTo>
                <a:lnTo>
                  <a:pt x="5691188" y="1805776"/>
                </a:lnTo>
                <a:cubicBezTo>
                  <a:pt x="5691188" y="1843041"/>
                  <a:pt x="5660978" y="1873250"/>
                  <a:pt x="5623713" y="1873250"/>
                </a:cubicBezTo>
                <a:lnTo>
                  <a:pt x="67474" y="1873250"/>
                </a:lnTo>
                <a:cubicBezTo>
                  <a:pt x="30209" y="1873250"/>
                  <a:pt x="0" y="1843041"/>
                  <a:pt x="0" y="1805776"/>
                </a:cubicBezTo>
                <a:lnTo>
                  <a:pt x="0" y="67474"/>
                </a:lnTo>
                <a:cubicBezTo>
                  <a:pt x="0" y="30209"/>
                  <a:pt x="30209" y="0"/>
                  <a:pt x="67474" y="0"/>
                </a:cubicBezTo>
                <a:close/>
              </a:path>
            </a:pathLst>
          </a:custGeom>
          <a:gradFill flip="none" rotWithShape="1">
            <a:gsLst>
              <a:gs pos="0">
                <a:srgbClr val="003087"/>
              </a:gs>
              <a:gs pos="100000">
                <a:srgbClr val="425563"/>
              </a:gs>
            </a:gsLst>
            <a:lin ang="0" scaled="1"/>
          </a:gradFill>
          <a:ln/>
        </p:spPr>
        <p:txBody>
          <a:bodyPr/>
          <a:lstStyle/>
          <a:p>
            <a:endParaRPr lang="en-GB"/>
          </a:p>
        </p:txBody>
      </p:sp>
      <p:sp>
        <p:nvSpPr>
          <p:cNvPr id="31" name="Shape 29"/>
          <p:cNvSpPr/>
          <p:nvPr/>
        </p:nvSpPr>
        <p:spPr>
          <a:xfrm>
            <a:off x="6488993" y="5014517"/>
            <a:ext cx="168672" cy="168672"/>
          </a:xfrm>
          <a:custGeom>
            <a:avLst/>
            <a:gdLst/>
            <a:ahLst/>
            <a:cxnLst/>
            <a:rect l="l" t="t" r="r" b="b"/>
            <a:pathLst>
              <a:path w="168672" h="168672">
                <a:moveTo>
                  <a:pt x="0" y="21084"/>
                </a:moveTo>
                <a:cubicBezTo>
                  <a:pt x="0" y="15253"/>
                  <a:pt x="4711" y="10542"/>
                  <a:pt x="10542" y="10542"/>
                </a:cubicBezTo>
                <a:lnTo>
                  <a:pt x="158130" y="10542"/>
                </a:lnTo>
                <a:cubicBezTo>
                  <a:pt x="163961" y="10542"/>
                  <a:pt x="168672" y="15253"/>
                  <a:pt x="168672" y="21084"/>
                </a:cubicBezTo>
                <a:cubicBezTo>
                  <a:pt x="168672" y="26915"/>
                  <a:pt x="163961" y="31626"/>
                  <a:pt x="158130" y="31626"/>
                </a:cubicBezTo>
                <a:lnTo>
                  <a:pt x="158130" y="137046"/>
                </a:lnTo>
                <a:cubicBezTo>
                  <a:pt x="163961" y="137046"/>
                  <a:pt x="168672" y="141757"/>
                  <a:pt x="168672" y="147588"/>
                </a:cubicBezTo>
                <a:cubicBezTo>
                  <a:pt x="168672" y="153419"/>
                  <a:pt x="163961" y="158130"/>
                  <a:pt x="158130" y="158130"/>
                </a:cubicBezTo>
                <a:lnTo>
                  <a:pt x="10542" y="158130"/>
                </a:lnTo>
                <a:cubicBezTo>
                  <a:pt x="4711" y="158130"/>
                  <a:pt x="0" y="153419"/>
                  <a:pt x="0" y="147588"/>
                </a:cubicBezTo>
                <a:cubicBezTo>
                  <a:pt x="0" y="141757"/>
                  <a:pt x="4711" y="137046"/>
                  <a:pt x="10542" y="137046"/>
                </a:cubicBezTo>
                <a:lnTo>
                  <a:pt x="10542" y="31626"/>
                </a:lnTo>
                <a:cubicBezTo>
                  <a:pt x="4711" y="31626"/>
                  <a:pt x="0" y="26915"/>
                  <a:pt x="0" y="21084"/>
                </a:cubicBezTo>
                <a:close/>
                <a:moveTo>
                  <a:pt x="92242" y="39532"/>
                </a:moveTo>
                <a:cubicBezTo>
                  <a:pt x="92242" y="35151"/>
                  <a:pt x="88717" y="31626"/>
                  <a:pt x="84336" y="31626"/>
                </a:cubicBezTo>
                <a:cubicBezTo>
                  <a:pt x="79954" y="31626"/>
                  <a:pt x="76429" y="35151"/>
                  <a:pt x="76429" y="39532"/>
                </a:cubicBezTo>
                <a:lnTo>
                  <a:pt x="76429" y="44803"/>
                </a:lnTo>
                <a:lnTo>
                  <a:pt x="55345" y="44803"/>
                </a:lnTo>
                <a:cubicBezTo>
                  <a:pt x="50964" y="44803"/>
                  <a:pt x="47439" y="48328"/>
                  <a:pt x="47439" y="52710"/>
                </a:cubicBezTo>
                <a:cubicBezTo>
                  <a:pt x="47439" y="57091"/>
                  <a:pt x="50964" y="60616"/>
                  <a:pt x="55345" y="60616"/>
                </a:cubicBezTo>
                <a:lnTo>
                  <a:pt x="76429" y="60616"/>
                </a:lnTo>
                <a:lnTo>
                  <a:pt x="76429" y="76429"/>
                </a:lnTo>
                <a:lnTo>
                  <a:pt x="50074" y="76429"/>
                </a:lnTo>
                <a:cubicBezTo>
                  <a:pt x="45693" y="76429"/>
                  <a:pt x="42168" y="79954"/>
                  <a:pt x="42168" y="84336"/>
                </a:cubicBezTo>
                <a:cubicBezTo>
                  <a:pt x="42168" y="88717"/>
                  <a:pt x="45693" y="92242"/>
                  <a:pt x="50074" y="92242"/>
                </a:cubicBezTo>
                <a:lnTo>
                  <a:pt x="76429" y="92242"/>
                </a:lnTo>
                <a:lnTo>
                  <a:pt x="76429" y="108055"/>
                </a:lnTo>
                <a:lnTo>
                  <a:pt x="55345" y="108055"/>
                </a:lnTo>
                <a:cubicBezTo>
                  <a:pt x="50964" y="108055"/>
                  <a:pt x="47439" y="111580"/>
                  <a:pt x="47439" y="115962"/>
                </a:cubicBezTo>
                <a:cubicBezTo>
                  <a:pt x="47439" y="120343"/>
                  <a:pt x="50964" y="123868"/>
                  <a:pt x="55345" y="123868"/>
                </a:cubicBezTo>
                <a:lnTo>
                  <a:pt x="76429" y="123868"/>
                </a:lnTo>
                <a:lnTo>
                  <a:pt x="76429" y="129139"/>
                </a:lnTo>
                <a:cubicBezTo>
                  <a:pt x="76429" y="133521"/>
                  <a:pt x="79954" y="137046"/>
                  <a:pt x="84336" y="137046"/>
                </a:cubicBezTo>
                <a:cubicBezTo>
                  <a:pt x="88717" y="137046"/>
                  <a:pt x="92242" y="133521"/>
                  <a:pt x="92242" y="129139"/>
                </a:cubicBezTo>
                <a:lnTo>
                  <a:pt x="92242" y="123868"/>
                </a:lnTo>
                <a:lnTo>
                  <a:pt x="113326" y="123868"/>
                </a:lnTo>
                <a:cubicBezTo>
                  <a:pt x="117708" y="123868"/>
                  <a:pt x="121233" y="120343"/>
                  <a:pt x="121233" y="115962"/>
                </a:cubicBezTo>
                <a:cubicBezTo>
                  <a:pt x="121233" y="111580"/>
                  <a:pt x="117708" y="108055"/>
                  <a:pt x="113326" y="108055"/>
                </a:cubicBezTo>
                <a:lnTo>
                  <a:pt x="92242" y="108055"/>
                </a:lnTo>
                <a:lnTo>
                  <a:pt x="92242" y="92242"/>
                </a:lnTo>
                <a:lnTo>
                  <a:pt x="118597" y="92242"/>
                </a:lnTo>
                <a:cubicBezTo>
                  <a:pt x="122979" y="92242"/>
                  <a:pt x="126504" y="88717"/>
                  <a:pt x="126504" y="84336"/>
                </a:cubicBezTo>
                <a:cubicBezTo>
                  <a:pt x="126504" y="79954"/>
                  <a:pt x="122979" y="76429"/>
                  <a:pt x="118597" y="76429"/>
                </a:cubicBezTo>
                <a:lnTo>
                  <a:pt x="92242" y="76429"/>
                </a:lnTo>
                <a:lnTo>
                  <a:pt x="92242" y="60616"/>
                </a:lnTo>
                <a:lnTo>
                  <a:pt x="113326" y="60616"/>
                </a:lnTo>
                <a:cubicBezTo>
                  <a:pt x="117708" y="60616"/>
                  <a:pt x="121233" y="57091"/>
                  <a:pt x="121233" y="52710"/>
                </a:cubicBezTo>
                <a:cubicBezTo>
                  <a:pt x="121233" y="48328"/>
                  <a:pt x="117708" y="44803"/>
                  <a:pt x="113326" y="44803"/>
                </a:cubicBezTo>
                <a:lnTo>
                  <a:pt x="92242" y="44803"/>
                </a:lnTo>
                <a:lnTo>
                  <a:pt x="92242" y="39532"/>
                </a:lnTo>
                <a:close/>
              </a:path>
            </a:pathLst>
          </a:custGeom>
          <a:solidFill>
            <a:srgbClr val="FFFFFF"/>
          </a:solidFill>
          <a:ln/>
        </p:spPr>
        <p:txBody>
          <a:bodyPr/>
          <a:lstStyle/>
          <a:p>
            <a:endParaRPr lang="en-GB"/>
          </a:p>
        </p:txBody>
      </p:sp>
      <p:sp>
        <p:nvSpPr>
          <p:cNvPr id="32" name="Text 30"/>
          <p:cNvSpPr/>
          <p:nvPr/>
        </p:nvSpPr>
        <p:spPr>
          <a:xfrm>
            <a:off x="6755019" y="4962922"/>
            <a:ext cx="5227836" cy="238125"/>
          </a:xfrm>
          <a:prstGeom prst="rect">
            <a:avLst/>
          </a:prstGeom>
          <a:noFill/>
          <a:ln/>
        </p:spPr>
        <p:txBody>
          <a:bodyPr wrap="square" lIns="0" tIns="0" rIns="0" bIns="0" rtlCol="0" anchor="ctr"/>
          <a:lstStyle/>
          <a:p>
            <a:pPr>
              <a:lnSpc>
                <a:spcPct val="120000"/>
              </a:lnSpc>
            </a:pPr>
            <a:r>
              <a:rPr lang="en-US" sz="1600" b="1" dirty="0">
                <a:solidFill>
                  <a:srgbClr val="FFFFFF"/>
                </a:solidFill>
                <a:latin typeface="Unna" pitchFamily="34" charset="0"/>
                <a:ea typeface="Unna" pitchFamily="34" charset="-122"/>
                <a:cs typeface="Unna" pitchFamily="34" charset="-120"/>
              </a:rPr>
              <a:t>Radiology AI Implementation</a:t>
            </a:r>
            <a:endParaRPr lang="en-US" sz="1600" dirty="0"/>
          </a:p>
        </p:txBody>
      </p:sp>
      <p:sp>
        <p:nvSpPr>
          <p:cNvPr id="33" name="Text 31"/>
          <p:cNvSpPr/>
          <p:nvPr/>
        </p:nvSpPr>
        <p:spPr>
          <a:xfrm>
            <a:off x="6344295" y="5519626"/>
            <a:ext cx="5425281" cy="658813"/>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Facilitated implementation targeting </a:t>
            </a:r>
            <a:r>
              <a:rPr lang="en-US" sz="1400" b="1" dirty="0">
                <a:solidFill>
                  <a:srgbClr val="FFFFFF"/>
                </a:solidFill>
                <a:latin typeface="Quattrocento Sans" pitchFamily="34" charset="0"/>
                <a:ea typeface="Quattrocento Sans" pitchFamily="34" charset="-122"/>
                <a:cs typeface="Quattrocento Sans" pitchFamily="34" charset="-120"/>
              </a:rPr>
              <a:t>9% consultant vacancy rate</a:t>
            </a:r>
            <a:r>
              <a:rPr lang="en-US" sz="1400" dirty="0">
                <a:solidFill>
                  <a:srgbClr val="FFFFFF"/>
                </a:solidFill>
                <a:latin typeface="Quattrocento Sans" pitchFamily="34" charset="0"/>
                <a:ea typeface="Quattrocento Sans" pitchFamily="34" charset="-122"/>
                <a:cs typeface="Quattrocento Sans" pitchFamily="34" charset="-120"/>
              </a:rPr>
              <a:t>, anticipated to escalate to </a:t>
            </a:r>
            <a:r>
              <a:rPr lang="en-US" sz="1400" b="1" dirty="0">
                <a:solidFill>
                  <a:srgbClr val="FFFFFF"/>
                </a:solidFill>
                <a:latin typeface="Quattrocento Sans" pitchFamily="34" charset="0"/>
                <a:ea typeface="Quattrocento Sans" pitchFamily="34" charset="-122"/>
                <a:cs typeface="Quattrocento Sans" pitchFamily="34" charset="-120"/>
              </a:rPr>
              <a:t>39% by 2029</a:t>
            </a:r>
            <a:r>
              <a:rPr lang="en-US" sz="1400" dirty="0">
                <a:solidFill>
                  <a:srgbClr val="FFFFFF"/>
                </a:solidFill>
                <a:latin typeface="Quattrocento Sans" pitchFamily="34" charset="0"/>
                <a:ea typeface="Quattrocento Sans" pitchFamily="34" charset="-122"/>
                <a:cs typeface="Quattrocento Sans" pitchFamily="34" charset="-120"/>
              </a:rPr>
              <a:t>. Achieved through automation of routine task management and alleviation of backlogs </a:t>
            </a:r>
            <a:r>
              <a:rPr lang="en-US" sz="1400" dirty="0">
                <a:solidFill>
                  <a:srgbClr val="FFFFFF">
                    <a:alpha val="70000"/>
                  </a:srgbClr>
                </a:solidFill>
                <a:latin typeface="Quattrocento Sans" pitchFamily="34" charset="0"/>
                <a:ea typeface="Quattrocento Sans" pitchFamily="34" charset="-122"/>
                <a:cs typeface="Quattrocento Sans" pitchFamily="34" charset="-120"/>
              </a:rPr>
              <a:t>(Azmed, 2025)</a:t>
            </a:r>
            <a:r>
              <a:rPr lang="en-US" sz="1400" dirty="0">
                <a:solidFill>
                  <a:srgbClr val="FFFFFF"/>
                </a:solidFill>
                <a:latin typeface="Quattrocento Sans" pitchFamily="34" charset="0"/>
                <a:ea typeface="Quattrocento Sans" pitchFamily="34" charset="-122"/>
                <a:cs typeface="Quattrocento Sans" pitchFamily="34" charset="-120"/>
              </a:rPr>
              <a:t>.</a:t>
            </a:r>
            <a:endParaRPr lang="en-US" sz="1400" dirty="0"/>
          </a:p>
        </p:txBody>
      </p:sp>
      <p:sp>
        <p:nvSpPr>
          <p:cNvPr id="34" name="Text 32"/>
          <p:cNvSpPr/>
          <p:nvPr/>
        </p:nvSpPr>
        <p:spPr>
          <a:xfrm>
            <a:off x="6324451" y="6078140"/>
            <a:ext cx="5425281" cy="436563"/>
          </a:xfrm>
          <a:prstGeom prst="rect">
            <a:avLst/>
          </a:prstGeom>
          <a:noFill/>
          <a:ln/>
        </p:spPr>
        <p:txBody>
          <a:bodyPr wrap="square" lIns="0" tIns="0" rIns="0" bIns="0" rtlCol="0" anchor="ctr"/>
          <a:lstStyle/>
          <a:p>
            <a:pPr>
              <a:lnSpc>
                <a:spcPct val="140000"/>
              </a:lnSpc>
            </a:pPr>
            <a:endParaRPr lang="en-US" sz="160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7092156"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Workforce Transformation: The Outcomes</a:t>
            </a:r>
            <a:endParaRPr lang="en-US" sz="1600" dirty="0"/>
          </a:p>
        </p:txBody>
      </p:sp>
      <p:sp>
        <p:nvSpPr>
          <p:cNvPr id="4" name="Text 2"/>
          <p:cNvSpPr/>
          <p:nvPr/>
        </p:nvSpPr>
        <p:spPr>
          <a:xfrm>
            <a:off x="486172" y="768924"/>
            <a:ext cx="11466215" cy="238125"/>
          </a:xfrm>
          <a:prstGeom prst="rect">
            <a:avLst/>
          </a:prstGeom>
          <a:noFill/>
          <a:ln/>
        </p:spPr>
        <p:txBody>
          <a:bodyPr wrap="square" lIns="0" tIns="0" rIns="0" bIns="0" rtlCol="0" anchor="ctr"/>
          <a:lstStyle/>
          <a:p>
            <a:pPr>
              <a:lnSpc>
                <a:spcPct val="130000"/>
              </a:lnSpc>
            </a:pPr>
            <a:r>
              <a:rPr lang="en-US" sz="1600" dirty="0">
                <a:solidFill>
                  <a:srgbClr val="425563"/>
                </a:solidFill>
                <a:latin typeface="Quattrocento Sans" pitchFamily="34" charset="0"/>
                <a:ea typeface="Quattrocento Sans" pitchFamily="34" charset="-122"/>
                <a:cs typeface="Quattrocento Sans" pitchFamily="34" charset="-120"/>
              </a:rPr>
              <a:t>Efficiency Gains, Persistent Skills Gaps, and "Automation Bias"</a:t>
            </a:r>
            <a:endParaRPr lang="en-US" sz="1600" dirty="0"/>
          </a:p>
        </p:txBody>
      </p:sp>
      <p:sp>
        <p:nvSpPr>
          <p:cNvPr id="5" name="Shape 3"/>
          <p:cNvSpPr/>
          <p:nvPr/>
        </p:nvSpPr>
        <p:spPr>
          <a:xfrm>
            <a:off x="340320" y="1162844"/>
            <a:ext cx="5715000" cy="5134757"/>
          </a:xfrm>
          <a:custGeom>
            <a:avLst/>
            <a:gdLst/>
            <a:ahLst/>
            <a:cxnLst/>
            <a:rect l="l" t="t" r="r" b="b"/>
            <a:pathLst>
              <a:path w="5715000" h="4706938">
                <a:moveTo>
                  <a:pt x="67450" y="0"/>
                </a:moveTo>
                <a:lnTo>
                  <a:pt x="5647550" y="0"/>
                </a:lnTo>
                <a:cubicBezTo>
                  <a:pt x="5684801" y="0"/>
                  <a:pt x="5715000" y="30199"/>
                  <a:pt x="5715000" y="67450"/>
                </a:cubicBezTo>
                <a:lnTo>
                  <a:pt x="5715000" y="4639487"/>
                </a:lnTo>
                <a:cubicBezTo>
                  <a:pt x="5715000" y="4676739"/>
                  <a:pt x="5684801" y="4706938"/>
                  <a:pt x="5647550" y="4706938"/>
                </a:cubicBezTo>
                <a:lnTo>
                  <a:pt x="67450" y="4706938"/>
                </a:lnTo>
                <a:cubicBezTo>
                  <a:pt x="30199" y="4706938"/>
                  <a:pt x="0" y="4676739"/>
                  <a:pt x="0" y="4639487"/>
                </a:cubicBezTo>
                <a:lnTo>
                  <a:pt x="0" y="67450"/>
                </a:lnTo>
                <a:cubicBezTo>
                  <a:pt x="0" y="30199"/>
                  <a:pt x="30199" y="0"/>
                  <a:pt x="67450" y="0"/>
                </a:cubicBezTo>
                <a:close/>
              </a:path>
            </a:pathLst>
          </a:custGeom>
          <a:gradFill flip="none" rotWithShape="1">
            <a:gsLst>
              <a:gs pos="0">
                <a:srgbClr val="003087"/>
              </a:gs>
              <a:gs pos="100000">
                <a:srgbClr val="425563"/>
              </a:gs>
            </a:gsLst>
            <a:lin ang="2700000" scaled="1"/>
          </a:gradFill>
          <a:ln/>
        </p:spPr>
        <p:txBody>
          <a:bodyPr/>
          <a:lstStyle/>
          <a:p>
            <a:endParaRPr lang="en-GB"/>
          </a:p>
        </p:txBody>
      </p:sp>
      <p:sp>
        <p:nvSpPr>
          <p:cNvPr id="6" name="Shape 4"/>
          <p:cNvSpPr/>
          <p:nvPr/>
        </p:nvSpPr>
        <p:spPr>
          <a:xfrm>
            <a:off x="498078" y="1239722"/>
            <a:ext cx="168672" cy="168672"/>
          </a:xfrm>
          <a:custGeom>
            <a:avLst/>
            <a:gdLst/>
            <a:ahLst/>
            <a:cxnLst/>
            <a:rect l="l" t="t" r="r" b="b"/>
            <a:pathLst>
              <a:path w="168672" h="168672">
                <a:moveTo>
                  <a:pt x="21084" y="21084"/>
                </a:moveTo>
                <a:cubicBezTo>
                  <a:pt x="21084" y="15253"/>
                  <a:pt x="16373" y="10542"/>
                  <a:pt x="10542" y="10542"/>
                </a:cubicBezTo>
                <a:cubicBezTo>
                  <a:pt x="4711" y="10542"/>
                  <a:pt x="0" y="15253"/>
                  <a:pt x="0" y="21084"/>
                </a:cubicBezTo>
                <a:lnTo>
                  <a:pt x="0" y="131775"/>
                </a:lnTo>
                <a:cubicBezTo>
                  <a:pt x="0" y="146336"/>
                  <a:pt x="11794" y="158130"/>
                  <a:pt x="26355" y="158130"/>
                </a:cubicBezTo>
                <a:lnTo>
                  <a:pt x="158130" y="158130"/>
                </a:lnTo>
                <a:cubicBezTo>
                  <a:pt x="163961" y="158130"/>
                  <a:pt x="168672" y="153419"/>
                  <a:pt x="168672" y="147588"/>
                </a:cubicBezTo>
                <a:cubicBezTo>
                  <a:pt x="168672" y="141757"/>
                  <a:pt x="163961" y="137046"/>
                  <a:pt x="158130" y="137046"/>
                </a:cubicBezTo>
                <a:lnTo>
                  <a:pt x="26355" y="137046"/>
                </a:lnTo>
                <a:cubicBezTo>
                  <a:pt x="23456" y="137046"/>
                  <a:pt x="21084" y="134674"/>
                  <a:pt x="21084" y="131775"/>
                </a:cubicBezTo>
                <a:lnTo>
                  <a:pt x="21084" y="21084"/>
                </a:lnTo>
                <a:close/>
                <a:moveTo>
                  <a:pt x="155033" y="49613"/>
                </a:moveTo>
                <a:cubicBezTo>
                  <a:pt x="159151" y="45495"/>
                  <a:pt x="159151" y="38808"/>
                  <a:pt x="155033" y="34690"/>
                </a:cubicBezTo>
                <a:cubicBezTo>
                  <a:pt x="150915" y="30572"/>
                  <a:pt x="144228" y="30572"/>
                  <a:pt x="140110" y="34690"/>
                </a:cubicBezTo>
                <a:lnTo>
                  <a:pt x="105420" y="69412"/>
                </a:lnTo>
                <a:lnTo>
                  <a:pt x="86510" y="50536"/>
                </a:lnTo>
                <a:cubicBezTo>
                  <a:pt x="82392" y="46418"/>
                  <a:pt x="75705" y="46418"/>
                  <a:pt x="71587" y="50536"/>
                </a:cubicBezTo>
                <a:lnTo>
                  <a:pt x="39961" y="82162"/>
                </a:lnTo>
                <a:cubicBezTo>
                  <a:pt x="35843" y="86280"/>
                  <a:pt x="35843" y="92967"/>
                  <a:pt x="39961" y="97085"/>
                </a:cubicBezTo>
                <a:cubicBezTo>
                  <a:pt x="44079" y="101203"/>
                  <a:pt x="50766" y="101203"/>
                  <a:pt x="54884" y="97085"/>
                </a:cubicBezTo>
                <a:lnTo>
                  <a:pt x="79065" y="72904"/>
                </a:lnTo>
                <a:lnTo>
                  <a:pt x="97975" y="91814"/>
                </a:lnTo>
                <a:cubicBezTo>
                  <a:pt x="102093" y="95932"/>
                  <a:pt x="108780" y="95932"/>
                  <a:pt x="112898" y="91814"/>
                </a:cubicBezTo>
                <a:lnTo>
                  <a:pt x="155066" y="49646"/>
                </a:lnTo>
                <a:close/>
              </a:path>
            </a:pathLst>
          </a:custGeom>
          <a:solidFill>
            <a:srgbClr val="FFFFFF"/>
          </a:solidFill>
          <a:ln/>
        </p:spPr>
        <p:txBody>
          <a:bodyPr/>
          <a:lstStyle/>
          <a:p>
            <a:endParaRPr lang="en-GB"/>
          </a:p>
        </p:txBody>
      </p:sp>
      <p:sp>
        <p:nvSpPr>
          <p:cNvPr id="7" name="Text 5"/>
          <p:cNvSpPr/>
          <p:nvPr/>
        </p:nvSpPr>
        <p:spPr>
          <a:xfrm>
            <a:off x="689570" y="1210935"/>
            <a:ext cx="5315148" cy="238125"/>
          </a:xfrm>
          <a:prstGeom prst="rect">
            <a:avLst/>
          </a:prstGeom>
          <a:noFill/>
          <a:ln/>
        </p:spPr>
        <p:txBody>
          <a:bodyPr wrap="square" lIns="0" tIns="0" rIns="0" bIns="0" rtlCol="0" anchor="ctr"/>
          <a:lstStyle/>
          <a:p>
            <a:pPr>
              <a:lnSpc>
                <a:spcPct val="120000"/>
              </a:lnSpc>
            </a:pPr>
            <a:r>
              <a:rPr lang="en-US" sz="1600" b="1" dirty="0">
                <a:solidFill>
                  <a:srgbClr val="FFFFFF"/>
                </a:solidFill>
                <a:latin typeface="Unna" pitchFamily="34" charset="0"/>
                <a:ea typeface="Unna" pitchFamily="34" charset="-122"/>
                <a:cs typeface="Unna" pitchFamily="34" charset="-120"/>
              </a:rPr>
              <a:t>Success Stories</a:t>
            </a:r>
            <a:endParaRPr lang="en-US" sz="1600" dirty="0"/>
          </a:p>
        </p:txBody>
      </p:sp>
      <p:sp>
        <p:nvSpPr>
          <p:cNvPr id="8" name="Shape 6"/>
          <p:cNvSpPr/>
          <p:nvPr/>
        </p:nvSpPr>
        <p:spPr>
          <a:xfrm>
            <a:off x="475258" y="1676344"/>
            <a:ext cx="5445125" cy="1679773"/>
          </a:xfrm>
          <a:custGeom>
            <a:avLst/>
            <a:gdLst/>
            <a:ahLst/>
            <a:cxnLst/>
            <a:rect l="l" t="t" r="r" b="b"/>
            <a:pathLst>
              <a:path w="5445125" h="1635125">
                <a:moveTo>
                  <a:pt x="67465" y="0"/>
                </a:moveTo>
                <a:lnTo>
                  <a:pt x="5377660" y="0"/>
                </a:lnTo>
                <a:cubicBezTo>
                  <a:pt x="5414920" y="0"/>
                  <a:pt x="5445125" y="30205"/>
                  <a:pt x="5445125" y="67465"/>
                </a:cubicBezTo>
                <a:lnTo>
                  <a:pt x="5445125" y="1567660"/>
                </a:lnTo>
                <a:cubicBezTo>
                  <a:pt x="5445125" y="1604920"/>
                  <a:pt x="5414920" y="1635125"/>
                  <a:pt x="5377660" y="1635125"/>
                </a:cubicBezTo>
                <a:lnTo>
                  <a:pt x="67465" y="1635125"/>
                </a:lnTo>
                <a:cubicBezTo>
                  <a:pt x="30230" y="1635125"/>
                  <a:pt x="0" y="1604895"/>
                  <a:pt x="0" y="1567660"/>
                </a:cubicBezTo>
                <a:lnTo>
                  <a:pt x="0" y="67465"/>
                </a:lnTo>
                <a:cubicBezTo>
                  <a:pt x="0" y="30230"/>
                  <a:pt x="30230" y="0"/>
                  <a:pt x="67465" y="0"/>
                </a:cubicBezTo>
                <a:close/>
              </a:path>
            </a:pathLst>
          </a:custGeom>
          <a:solidFill>
            <a:srgbClr val="FFFFFF">
              <a:alpha val="10196"/>
            </a:srgbClr>
          </a:solidFill>
          <a:ln/>
        </p:spPr>
        <p:txBody>
          <a:bodyPr/>
          <a:lstStyle/>
          <a:p>
            <a:endParaRPr lang="en-GB"/>
          </a:p>
        </p:txBody>
      </p:sp>
      <p:sp>
        <p:nvSpPr>
          <p:cNvPr id="9" name="Text 7"/>
          <p:cNvSpPr/>
          <p:nvPr/>
        </p:nvSpPr>
        <p:spPr>
          <a:xfrm>
            <a:off x="576461" y="1765104"/>
            <a:ext cx="5306219" cy="206375"/>
          </a:xfrm>
          <a:prstGeom prst="rect">
            <a:avLst/>
          </a:prstGeom>
          <a:noFill/>
          <a:ln/>
        </p:spPr>
        <p:txBody>
          <a:bodyPr wrap="square" lIns="0" tIns="0" rIns="0" bIns="0" rtlCol="0" anchor="ctr"/>
          <a:lstStyle/>
          <a:p>
            <a:pPr>
              <a:lnSpc>
                <a:spcPct val="130000"/>
              </a:lnSpc>
            </a:pPr>
            <a:r>
              <a:rPr lang="en-US" sz="1600" b="1" dirty="0">
                <a:solidFill>
                  <a:srgbClr val="FFFFFF"/>
                </a:solidFill>
                <a:latin typeface="Quattrocento Sans" pitchFamily="34" charset="0"/>
                <a:ea typeface="Quattrocento Sans" pitchFamily="34" charset="-122"/>
                <a:cs typeface="Quattrocento Sans" pitchFamily="34" charset="-120"/>
              </a:rPr>
              <a:t>Stroke Network Diagnostics</a:t>
            </a:r>
            <a:endParaRPr lang="en-US" sz="1600" dirty="0"/>
          </a:p>
        </p:txBody>
      </p:sp>
      <p:sp>
        <p:nvSpPr>
          <p:cNvPr id="10" name="Text 8"/>
          <p:cNvSpPr/>
          <p:nvPr/>
        </p:nvSpPr>
        <p:spPr>
          <a:xfrm>
            <a:off x="576461" y="2294291"/>
            <a:ext cx="5306219" cy="658813"/>
          </a:xfrm>
          <a:prstGeom prst="rect">
            <a:avLst/>
          </a:prstGeom>
          <a:noFill/>
          <a:ln/>
        </p:spPr>
        <p:txBody>
          <a:bodyPr wrap="square" lIns="0" tIns="0" rIns="0" bIns="0" rtlCol="0" anchor="ctr"/>
          <a:lstStyle/>
          <a:p>
            <a:pPr>
              <a:lnSpc>
                <a:spcPct val="140000"/>
              </a:lnSpc>
            </a:pPr>
            <a:r>
              <a:rPr lang="en-US" sz="1350" dirty="0">
                <a:solidFill>
                  <a:srgbClr val="FFFFFF"/>
                </a:solidFill>
                <a:latin typeface="Quattrocento Sans" pitchFamily="34" charset="0"/>
                <a:ea typeface="Quattrocento Sans" pitchFamily="34" charset="-122"/>
                <a:cs typeface="Quattrocento Sans" pitchFamily="34" charset="-120"/>
              </a:rPr>
              <a:t>Diagnostic tools in regional stroke networks improved urgent treatment options, increasing </a:t>
            </a:r>
            <a:r>
              <a:rPr lang="en-US" sz="1350" b="1" dirty="0">
                <a:solidFill>
                  <a:srgbClr val="FFFFFF"/>
                </a:solidFill>
                <a:latin typeface="Quattrocento Sans" pitchFamily="34" charset="0"/>
                <a:ea typeface="Quattrocento Sans" pitchFamily="34" charset="-122"/>
                <a:cs typeface="Quattrocento Sans" pitchFamily="34" charset="-120"/>
              </a:rPr>
              <a:t>mechanical thrombectomy rates from 1% (2019) to over 10%</a:t>
            </a:r>
            <a:r>
              <a:rPr lang="en-US" sz="1350" dirty="0">
                <a:solidFill>
                  <a:srgbClr val="FFFFFF"/>
                </a:solidFill>
                <a:latin typeface="Quattrocento Sans" pitchFamily="34" charset="0"/>
                <a:ea typeface="Quattrocento Sans" pitchFamily="34" charset="-122"/>
                <a:cs typeface="Quattrocento Sans" pitchFamily="34" charset="-120"/>
              </a:rPr>
              <a:t>, saving an estimated </a:t>
            </a:r>
            <a:r>
              <a:rPr lang="en-US" sz="1350" b="1" dirty="0">
                <a:solidFill>
                  <a:srgbClr val="FFFFFF"/>
                </a:solidFill>
                <a:latin typeface="Quattrocento Sans" pitchFamily="34" charset="0"/>
                <a:ea typeface="Quattrocento Sans" pitchFamily="34" charset="-122"/>
                <a:cs typeface="Quattrocento Sans" pitchFamily="34" charset="-120"/>
              </a:rPr>
              <a:t>£44 million for 150,000 patients</a:t>
            </a:r>
            <a:r>
              <a:rPr lang="en-US" sz="1350" dirty="0">
                <a:solidFill>
                  <a:srgbClr val="FFFFFF">
                    <a:alpha val="70000"/>
                  </a:srgbClr>
                </a:solidFill>
                <a:latin typeface="Quattrocento Sans" pitchFamily="34" charset="0"/>
                <a:ea typeface="Quattrocento Sans" pitchFamily="34" charset="-122"/>
                <a:cs typeface="Quattrocento Sans" pitchFamily="34" charset="-120"/>
              </a:rPr>
              <a:t>(Cresswell et al., 2025)</a:t>
            </a:r>
            <a:r>
              <a:rPr lang="en-US" sz="1350" dirty="0">
                <a:solidFill>
                  <a:srgbClr val="FFFFFF"/>
                </a:solidFill>
                <a:latin typeface="Quattrocento Sans" pitchFamily="34" charset="0"/>
                <a:ea typeface="Quattrocento Sans" pitchFamily="34" charset="-122"/>
                <a:cs typeface="Quattrocento Sans" pitchFamily="34" charset="-120"/>
              </a:rPr>
              <a:t>.</a:t>
            </a:r>
            <a:endParaRPr lang="en-US" sz="1350" dirty="0"/>
          </a:p>
        </p:txBody>
      </p:sp>
      <p:sp>
        <p:nvSpPr>
          <p:cNvPr id="11" name="Text 9"/>
          <p:cNvSpPr/>
          <p:nvPr/>
        </p:nvSpPr>
        <p:spPr>
          <a:xfrm>
            <a:off x="576461" y="3159311"/>
            <a:ext cx="5306219" cy="436563"/>
          </a:xfrm>
          <a:prstGeom prst="rect">
            <a:avLst/>
          </a:prstGeom>
          <a:noFill/>
          <a:ln/>
        </p:spPr>
        <p:txBody>
          <a:bodyPr wrap="square" lIns="0" tIns="0" rIns="0" bIns="0" rtlCol="0" anchor="ctr"/>
          <a:lstStyle/>
          <a:p>
            <a:pPr>
              <a:lnSpc>
                <a:spcPct val="140000"/>
              </a:lnSpc>
            </a:pPr>
            <a:endParaRPr lang="en-US" sz="1600" dirty="0"/>
          </a:p>
        </p:txBody>
      </p:sp>
      <p:sp>
        <p:nvSpPr>
          <p:cNvPr id="12" name="Shape 10"/>
          <p:cNvSpPr/>
          <p:nvPr/>
        </p:nvSpPr>
        <p:spPr>
          <a:xfrm>
            <a:off x="475258" y="3433273"/>
            <a:ext cx="5445125" cy="1495767"/>
          </a:xfrm>
          <a:custGeom>
            <a:avLst/>
            <a:gdLst/>
            <a:ahLst/>
            <a:cxnLst/>
            <a:rect l="l" t="t" r="r" b="b"/>
            <a:pathLst>
              <a:path w="5445125" h="1127125">
                <a:moveTo>
                  <a:pt x="67470" y="0"/>
                </a:moveTo>
                <a:lnTo>
                  <a:pt x="5377655" y="0"/>
                </a:lnTo>
                <a:cubicBezTo>
                  <a:pt x="5414918" y="0"/>
                  <a:pt x="5445125" y="30207"/>
                  <a:pt x="5445125" y="67470"/>
                </a:cubicBezTo>
                <a:lnTo>
                  <a:pt x="5445125" y="1059655"/>
                </a:lnTo>
                <a:cubicBezTo>
                  <a:pt x="5445125" y="1096918"/>
                  <a:pt x="5414918" y="1127125"/>
                  <a:pt x="5377655" y="1127125"/>
                </a:cubicBezTo>
                <a:lnTo>
                  <a:pt x="67470" y="1127125"/>
                </a:lnTo>
                <a:cubicBezTo>
                  <a:pt x="30207" y="1127125"/>
                  <a:pt x="0" y="1096918"/>
                  <a:pt x="0" y="1059655"/>
                </a:cubicBezTo>
                <a:lnTo>
                  <a:pt x="0" y="67470"/>
                </a:lnTo>
                <a:cubicBezTo>
                  <a:pt x="0" y="30232"/>
                  <a:pt x="30232" y="0"/>
                  <a:pt x="67470" y="0"/>
                </a:cubicBezTo>
                <a:close/>
              </a:path>
            </a:pathLst>
          </a:custGeom>
          <a:solidFill>
            <a:srgbClr val="FFFFFF">
              <a:alpha val="10196"/>
            </a:srgbClr>
          </a:solidFill>
          <a:ln/>
        </p:spPr>
        <p:txBody>
          <a:bodyPr/>
          <a:lstStyle/>
          <a:p>
            <a:endParaRPr lang="en-GB"/>
          </a:p>
        </p:txBody>
      </p:sp>
      <p:sp>
        <p:nvSpPr>
          <p:cNvPr id="13" name="Text 11"/>
          <p:cNvSpPr/>
          <p:nvPr/>
        </p:nvSpPr>
        <p:spPr>
          <a:xfrm>
            <a:off x="576461" y="3492027"/>
            <a:ext cx="5306219" cy="206375"/>
          </a:xfrm>
          <a:prstGeom prst="rect">
            <a:avLst/>
          </a:prstGeom>
          <a:noFill/>
          <a:ln/>
        </p:spPr>
        <p:txBody>
          <a:bodyPr wrap="square" lIns="0" tIns="0" rIns="0" bIns="0" rtlCol="0" anchor="ctr"/>
          <a:lstStyle/>
          <a:p>
            <a:pPr>
              <a:lnSpc>
                <a:spcPct val="130000"/>
              </a:lnSpc>
            </a:pPr>
            <a:r>
              <a:rPr lang="en-US" sz="1600" b="1" dirty="0">
                <a:solidFill>
                  <a:srgbClr val="FFFFFF"/>
                </a:solidFill>
                <a:latin typeface="Quattrocento Sans" pitchFamily="34" charset="0"/>
                <a:ea typeface="Quattrocento Sans" pitchFamily="34" charset="-122"/>
                <a:cs typeface="Quattrocento Sans" pitchFamily="34" charset="-120"/>
              </a:rPr>
              <a:t>Radiology Decision Support</a:t>
            </a:r>
            <a:endParaRPr lang="en-US" sz="1600" dirty="0"/>
          </a:p>
        </p:txBody>
      </p:sp>
      <p:sp>
        <p:nvSpPr>
          <p:cNvPr id="14" name="Text 12"/>
          <p:cNvSpPr/>
          <p:nvPr/>
        </p:nvSpPr>
        <p:spPr>
          <a:xfrm>
            <a:off x="576461" y="3980270"/>
            <a:ext cx="5306219" cy="658813"/>
          </a:xfrm>
          <a:prstGeom prst="rect">
            <a:avLst/>
          </a:prstGeom>
          <a:noFill/>
          <a:ln/>
        </p:spPr>
        <p:txBody>
          <a:bodyPr wrap="square" lIns="0" tIns="0" rIns="0" bIns="0" rtlCol="0" anchor="ctr"/>
          <a:lstStyle/>
          <a:p>
            <a:pPr>
              <a:lnSpc>
                <a:spcPct val="140000"/>
              </a:lnSpc>
            </a:pPr>
            <a:r>
              <a:rPr lang="en-US" sz="1350" dirty="0">
                <a:solidFill>
                  <a:srgbClr val="FFFFFF"/>
                </a:solidFill>
                <a:latin typeface="Quattrocento Sans" pitchFamily="34" charset="0"/>
                <a:ea typeface="Quattrocento Sans" pitchFamily="34" charset="-122"/>
                <a:cs typeface="Quattrocento Sans" pitchFamily="34" charset="-120"/>
              </a:rPr>
              <a:t>2025 survey found </a:t>
            </a:r>
            <a:r>
              <a:rPr lang="en-US" sz="1350" b="1" dirty="0">
                <a:solidFill>
                  <a:srgbClr val="FFFFFF"/>
                </a:solidFill>
                <a:latin typeface="Quattrocento Sans" pitchFamily="34" charset="0"/>
                <a:ea typeface="Quattrocento Sans" pitchFamily="34" charset="-122"/>
                <a:cs typeface="Quattrocento Sans" pitchFamily="34" charset="-120"/>
              </a:rPr>
              <a:t>62% of diagnostic-decision-support system users</a:t>
            </a:r>
            <a:r>
              <a:rPr lang="en-US" sz="1350" dirty="0">
                <a:solidFill>
                  <a:srgbClr val="FFFFFF"/>
                </a:solidFill>
                <a:latin typeface="Quattrocento Sans" pitchFamily="34" charset="0"/>
                <a:ea typeface="Quattrocento Sans" pitchFamily="34" charset="-122"/>
                <a:cs typeface="Quattrocento Sans" pitchFamily="34" charset="-120"/>
              </a:rPr>
              <a:t> reported improved clinical decision-making due to AI's effectiveness in automating procedures and reducing reporting delays </a:t>
            </a:r>
            <a:r>
              <a:rPr lang="en-US" sz="1350" dirty="0">
                <a:solidFill>
                  <a:srgbClr val="FFFFFF">
                    <a:alpha val="70000"/>
                  </a:srgbClr>
                </a:solidFill>
                <a:latin typeface="Quattrocento Sans" pitchFamily="34" charset="0"/>
                <a:ea typeface="Quattrocento Sans" pitchFamily="34" charset="-122"/>
                <a:cs typeface="Quattrocento Sans" pitchFamily="34" charset="-120"/>
              </a:rPr>
              <a:t>(Doctors.net.uk, 2024)</a:t>
            </a:r>
            <a:r>
              <a:rPr lang="en-US" sz="1350" dirty="0">
                <a:solidFill>
                  <a:srgbClr val="FFFFFF"/>
                </a:solidFill>
                <a:latin typeface="Quattrocento Sans" pitchFamily="34" charset="0"/>
                <a:ea typeface="Quattrocento Sans" pitchFamily="34" charset="-122"/>
                <a:cs typeface="Quattrocento Sans" pitchFamily="34" charset="-120"/>
              </a:rPr>
              <a:t>.</a:t>
            </a:r>
            <a:endParaRPr lang="en-US" sz="1350" dirty="0"/>
          </a:p>
        </p:txBody>
      </p:sp>
      <p:sp>
        <p:nvSpPr>
          <p:cNvPr id="15" name="Shape 13"/>
          <p:cNvSpPr/>
          <p:nvPr/>
        </p:nvSpPr>
        <p:spPr>
          <a:xfrm>
            <a:off x="475258" y="4987795"/>
            <a:ext cx="5445125" cy="1170900"/>
          </a:xfrm>
          <a:custGeom>
            <a:avLst/>
            <a:gdLst/>
            <a:ahLst/>
            <a:cxnLst/>
            <a:rect l="l" t="t" r="r" b="b"/>
            <a:pathLst>
              <a:path w="5445125" h="1127125">
                <a:moveTo>
                  <a:pt x="67470" y="0"/>
                </a:moveTo>
                <a:lnTo>
                  <a:pt x="5377655" y="0"/>
                </a:lnTo>
                <a:cubicBezTo>
                  <a:pt x="5414918" y="0"/>
                  <a:pt x="5445125" y="30207"/>
                  <a:pt x="5445125" y="67470"/>
                </a:cubicBezTo>
                <a:lnTo>
                  <a:pt x="5445125" y="1059655"/>
                </a:lnTo>
                <a:cubicBezTo>
                  <a:pt x="5445125" y="1096918"/>
                  <a:pt x="5414918" y="1127125"/>
                  <a:pt x="5377655" y="1127125"/>
                </a:cubicBezTo>
                <a:lnTo>
                  <a:pt x="67470" y="1127125"/>
                </a:lnTo>
                <a:cubicBezTo>
                  <a:pt x="30207" y="1127125"/>
                  <a:pt x="0" y="1096918"/>
                  <a:pt x="0" y="1059655"/>
                </a:cubicBezTo>
                <a:lnTo>
                  <a:pt x="0" y="67470"/>
                </a:lnTo>
                <a:cubicBezTo>
                  <a:pt x="0" y="30232"/>
                  <a:pt x="30232" y="0"/>
                  <a:pt x="67470" y="0"/>
                </a:cubicBezTo>
                <a:close/>
              </a:path>
            </a:pathLst>
          </a:custGeom>
          <a:solidFill>
            <a:srgbClr val="FFFFFF">
              <a:alpha val="10196"/>
            </a:srgbClr>
          </a:solidFill>
          <a:ln/>
        </p:spPr>
        <p:txBody>
          <a:bodyPr/>
          <a:lstStyle/>
          <a:p>
            <a:endParaRPr lang="en-GB"/>
          </a:p>
        </p:txBody>
      </p:sp>
      <p:sp>
        <p:nvSpPr>
          <p:cNvPr id="16" name="Text 14"/>
          <p:cNvSpPr/>
          <p:nvPr/>
        </p:nvSpPr>
        <p:spPr>
          <a:xfrm>
            <a:off x="576461" y="5037236"/>
            <a:ext cx="5306219" cy="206375"/>
          </a:xfrm>
          <a:prstGeom prst="rect">
            <a:avLst/>
          </a:prstGeom>
          <a:noFill/>
          <a:ln/>
        </p:spPr>
        <p:txBody>
          <a:bodyPr wrap="square" lIns="0" tIns="0" rIns="0" bIns="0" rtlCol="0" anchor="ctr"/>
          <a:lstStyle/>
          <a:p>
            <a:pPr>
              <a:lnSpc>
                <a:spcPct val="130000"/>
              </a:lnSpc>
            </a:pPr>
            <a:r>
              <a:rPr lang="en-US" sz="1600" b="1" dirty="0">
                <a:solidFill>
                  <a:srgbClr val="FFFFFF"/>
                </a:solidFill>
                <a:latin typeface="Quattrocento Sans" pitchFamily="34" charset="0"/>
                <a:ea typeface="Quattrocento Sans" pitchFamily="34" charset="-122"/>
                <a:cs typeface="Quattrocento Sans" pitchFamily="34" charset="-120"/>
              </a:rPr>
              <a:t>COVID-19 Response</a:t>
            </a:r>
            <a:endParaRPr lang="en-US" sz="1600" dirty="0"/>
          </a:p>
        </p:txBody>
      </p:sp>
      <p:sp>
        <p:nvSpPr>
          <p:cNvPr id="17" name="Text 15"/>
          <p:cNvSpPr/>
          <p:nvPr/>
        </p:nvSpPr>
        <p:spPr>
          <a:xfrm>
            <a:off x="576461" y="5402647"/>
            <a:ext cx="5306219" cy="658813"/>
          </a:xfrm>
          <a:prstGeom prst="rect">
            <a:avLst/>
          </a:prstGeom>
          <a:noFill/>
          <a:ln/>
        </p:spPr>
        <p:txBody>
          <a:bodyPr wrap="square" lIns="0" tIns="0" rIns="0" bIns="0" rtlCol="0" anchor="ctr"/>
          <a:lstStyle/>
          <a:p>
            <a:pPr>
              <a:lnSpc>
                <a:spcPct val="140000"/>
              </a:lnSpc>
            </a:pPr>
            <a:r>
              <a:rPr lang="en-US" sz="1350" dirty="0">
                <a:solidFill>
                  <a:srgbClr val="FFFFFF"/>
                </a:solidFill>
                <a:latin typeface="Quattrocento Sans" pitchFamily="34" charset="0"/>
                <a:ea typeface="Quattrocento Sans" pitchFamily="34" charset="-122"/>
                <a:cs typeface="Quattrocento Sans" pitchFamily="34" charset="-120"/>
              </a:rPr>
              <a:t>National COVID-19 Chest Imaging Database (NCCID) enabled rapid training of diagnostic algorithms during the pandemic, leading to faster diagnosis of serious infections </a:t>
            </a:r>
            <a:r>
              <a:rPr lang="en-US" sz="1350" dirty="0">
                <a:solidFill>
                  <a:srgbClr val="FFFFFF">
                    <a:alpha val="70000"/>
                  </a:srgbClr>
                </a:solidFill>
                <a:latin typeface="Quattrocento Sans" pitchFamily="34" charset="0"/>
                <a:ea typeface="Quattrocento Sans" pitchFamily="34" charset="-122"/>
                <a:cs typeface="Quattrocento Sans" pitchFamily="34" charset="-120"/>
              </a:rPr>
              <a:t>(Roberts et al., 2021)</a:t>
            </a:r>
            <a:r>
              <a:rPr lang="en-US" sz="1350" dirty="0">
                <a:solidFill>
                  <a:srgbClr val="FFFFFF"/>
                </a:solidFill>
                <a:latin typeface="Quattrocento Sans" pitchFamily="34" charset="0"/>
                <a:ea typeface="Quattrocento Sans" pitchFamily="34" charset="-122"/>
                <a:cs typeface="Quattrocento Sans" pitchFamily="34" charset="-120"/>
              </a:rPr>
              <a:t>.</a:t>
            </a:r>
            <a:endParaRPr lang="en-US" sz="1350" dirty="0"/>
          </a:p>
        </p:txBody>
      </p:sp>
      <p:sp>
        <p:nvSpPr>
          <p:cNvPr id="18" name="Shape 16"/>
          <p:cNvSpPr/>
          <p:nvPr/>
        </p:nvSpPr>
        <p:spPr>
          <a:xfrm>
            <a:off x="6253262" y="1162844"/>
            <a:ext cx="5699125" cy="5134757"/>
          </a:xfrm>
          <a:custGeom>
            <a:avLst/>
            <a:gdLst/>
            <a:ahLst/>
            <a:cxnLst/>
            <a:rect l="l" t="t" r="r" b="b"/>
            <a:pathLst>
              <a:path w="5699125" h="4016375">
                <a:moveTo>
                  <a:pt x="31750" y="0"/>
                </a:moveTo>
                <a:lnTo>
                  <a:pt x="5631650" y="0"/>
                </a:lnTo>
                <a:cubicBezTo>
                  <a:pt x="5668915" y="0"/>
                  <a:pt x="5699125" y="30210"/>
                  <a:pt x="5699125" y="67475"/>
                </a:cubicBezTo>
                <a:lnTo>
                  <a:pt x="5699125" y="3948900"/>
                </a:lnTo>
                <a:cubicBezTo>
                  <a:pt x="5699125" y="3986165"/>
                  <a:pt x="5668915" y="4016375"/>
                  <a:pt x="5631650" y="4016375"/>
                </a:cubicBezTo>
                <a:lnTo>
                  <a:pt x="31750" y="4016375"/>
                </a:lnTo>
                <a:cubicBezTo>
                  <a:pt x="14215" y="4016375"/>
                  <a:pt x="0" y="4002160"/>
                  <a:pt x="0" y="3984625"/>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19" name="Shape 17"/>
          <p:cNvSpPr/>
          <p:nvPr/>
        </p:nvSpPr>
        <p:spPr>
          <a:xfrm>
            <a:off x="6242270" y="1162844"/>
            <a:ext cx="49191" cy="5134756"/>
          </a:xfrm>
          <a:custGeom>
            <a:avLst/>
            <a:gdLst/>
            <a:ahLst/>
            <a:cxnLst/>
            <a:rect l="l" t="t" r="r" b="b"/>
            <a:pathLst>
              <a:path w="31750" h="4016375">
                <a:moveTo>
                  <a:pt x="31750" y="0"/>
                </a:moveTo>
                <a:lnTo>
                  <a:pt x="31750" y="0"/>
                </a:lnTo>
                <a:lnTo>
                  <a:pt x="31750" y="4016375"/>
                </a:lnTo>
                <a:lnTo>
                  <a:pt x="31750" y="4016375"/>
                </a:lnTo>
                <a:cubicBezTo>
                  <a:pt x="14227" y="4016375"/>
                  <a:pt x="0" y="4002148"/>
                  <a:pt x="0" y="3984625"/>
                </a:cubicBezTo>
                <a:lnTo>
                  <a:pt x="0" y="31750"/>
                </a:lnTo>
                <a:cubicBezTo>
                  <a:pt x="0" y="14227"/>
                  <a:pt x="14227" y="0"/>
                  <a:pt x="31750" y="0"/>
                </a:cubicBezTo>
                <a:close/>
              </a:path>
            </a:pathLst>
          </a:custGeom>
          <a:solidFill>
            <a:srgbClr val="425563"/>
          </a:solidFill>
          <a:ln/>
        </p:spPr>
        <p:txBody>
          <a:bodyPr/>
          <a:lstStyle/>
          <a:p>
            <a:endParaRPr lang="en-GB"/>
          </a:p>
        </p:txBody>
      </p:sp>
      <p:sp>
        <p:nvSpPr>
          <p:cNvPr id="20" name="Shape 18"/>
          <p:cNvSpPr/>
          <p:nvPr/>
        </p:nvSpPr>
        <p:spPr>
          <a:xfrm>
            <a:off x="6415981" y="1275588"/>
            <a:ext cx="168672" cy="168672"/>
          </a:xfrm>
          <a:custGeom>
            <a:avLst/>
            <a:gdLst/>
            <a:ahLst/>
            <a:cxnLst/>
            <a:rect l="l" t="t" r="r" b="b"/>
            <a:pathLst>
              <a:path w="168672" h="168672">
                <a:moveTo>
                  <a:pt x="84336" y="168672"/>
                </a:moveTo>
                <a:cubicBezTo>
                  <a:pt x="130882" y="168672"/>
                  <a:pt x="168672" y="130882"/>
                  <a:pt x="168672" y="84336"/>
                </a:cubicBezTo>
                <a:cubicBezTo>
                  <a:pt x="168672" y="37790"/>
                  <a:pt x="130882" y="0"/>
                  <a:pt x="84336" y="0"/>
                </a:cubicBezTo>
                <a:cubicBezTo>
                  <a:pt x="37790" y="0"/>
                  <a:pt x="0" y="37790"/>
                  <a:pt x="0" y="84336"/>
                </a:cubicBezTo>
                <a:cubicBezTo>
                  <a:pt x="0" y="130882"/>
                  <a:pt x="37790" y="168672"/>
                  <a:pt x="84336" y="168672"/>
                </a:cubicBezTo>
                <a:close/>
                <a:moveTo>
                  <a:pt x="84336" y="44803"/>
                </a:moveTo>
                <a:cubicBezTo>
                  <a:pt x="88717" y="44803"/>
                  <a:pt x="92242" y="48328"/>
                  <a:pt x="92242" y="52710"/>
                </a:cubicBezTo>
                <a:lnTo>
                  <a:pt x="92242" y="89607"/>
                </a:lnTo>
                <a:cubicBezTo>
                  <a:pt x="92242" y="93988"/>
                  <a:pt x="88717" y="97513"/>
                  <a:pt x="84336" y="97513"/>
                </a:cubicBezTo>
                <a:cubicBezTo>
                  <a:pt x="79954" y="97513"/>
                  <a:pt x="76429" y="93988"/>
                  <a:pt x="76429" y="89607"/>
                </a:cubicBezTo>
                <a:lnTo>
                  <a:pt x="76429" y="52710"/>
                </a:lnTo>
                <a:cubicBezTo>
                  <a:pt x="76429" y="48328"/>
                  <a:pt x="79954" y="44803"/>
                  <a:pt x="84336" y="44803"/>
                </a:cubicBezTo>
                <a:close/>
                <a:moveTo>
                  <a:pt x="75540" y="115962"/>
                </a:moveTo>
                <a:cubicBezTo>
                  <a:pt x="75340" y="112697"/>
                  <a:pt x="76968" y="109591"/>
                  <a:pt x="79767" y="107898"/>
                </a:cubicBezTo>
                <a:cubicBezTo>
                  <a:pt x="82566" y="106205"/>
                  <a:pt x="86073" y="106205"/>
                  <a:pt x="88872" y="107898"/>
                </a:cubicBezTo>
                <a:cubicBezTo>
                  <a:pt x="91671" y="109591"/>
                  <a:pt x="93299" y="112697"/>
                  <a:pt x="93099" y="115962"/>
                </a:cubicBezTo>
                <a:cubicBezTo>
                  <a:pt x="93299" y="119227"/>
                  <a:pt x="91671" y="122333"/>
                  <a:pt x="88872" y="124026"/>
                </a:cubicBezTo>
                <a:cubicBezTo>
                  <a:pt x="86073" y="125719"/>
                  <a:pt x="82566" y="125719"/>
                  <a:pt x="79767" y="124026"/>
                </a:cubicBezTo>
                <a:cubicBezTo>
                  <a:pt x="76968" y="122333"/>
                  <a:pt x="75340" y="119227"/>
                  <a:pt x="75540" y="115962"/>
                </a:cubicBezTo>
                <a:close/>
              </a:path>
            </a:pathLst>
          </a:custGeom>
          <a:solidFill>
            <a:srgbClr val="425563"/>
          </a:solidFill>
          <a:ln/>
        </p:spPr>
        <p:txBody>
          <a:bodyPr/>
          <a:lstStyle/>
          <a:p>
            <a:endParaRPr lang="en-GB"/>
          </a:p>
        </p:txBody>
      </p:sp>
      <p:sp>
        <p:nvSpPr>
          <p:cNvPr id="21" name="Text 19"/>
          <p:cNvSpPr/>
          <p:nvPr/>
        </p:nvSpPr>
        <p:spPr>
          <a:xfrm>
            <a:off x="6607473" y="1229200"/>
            <a:ext cx="5283398" cy="238125"/>
          </a:xfrm>
          <a:prstGeom prst="rect">
            <a:avLst/>
          </a:prstGeom>
          <a:noFill/>
          <a:ln/>
        </p:spPr>
        <p:txBody>
          <a:bodyPr wrap="square" lIns="0" tIns="0" rIns="0" bIns="0" rtlCol="0" anchor="ctr"/>
          <a:lstStyle/>
          <a:p>
            <a:pPr>
              <a:lnSpc>
                <a:spcPct val="120000"/>
              </a:lnSpc>
            </a:pPr>
            <a:r>
              <a:rPr lang="en-US" sz="1600" b="1" dirty="0">
                <a:solidFill>
                  <a:srgbClr val="425563"/>
                </a:solidFill>
                <a:latin typeface="Unna" pitchFamily="34" charset="0"/>
                <a:ea typeface="Unna" pitchFamily="34" charset="-122"/>
                <a:cs typeface="Unna" pitchFamily="34" charset="-120"/>
              </a:rPr>
              <a:t>Persistent Challenges</a:t>
            </a:r>
            <a:endParaRPr lang="en-US" sz="1600" dirty="0"/>
          </a:p>
        </p:txBody>
      </p:sp>
      <p:sp>
        <p:nvSpPr>
          <p:cNvPr id="22" name="Shape 20"/>
          <p:cNvSpPr/>
          <p:nvPr/>
        </p:nvSpPr>
        <p:spPr>
          <a:xfrm>
            <a:off x="6397129" y="1663898"/>
            <a:ext cx="5405438" cy="2454591"/>
          </a:xfrm>
          <a:custGeom>
            <a:avLst/>
            <a:gdLst/>
            <a:ahLst/>
            <a:cxnLst/>
            <a:rect l="l" t="t" r="r" b="b"/>
            <a:pathLst>
              <a:path w="5405438" h="1643063">
                <a:moveTo>
                  <a:pt x="67464" y="0"/>
                </a:moveTo>
                <a:lnTo>
                  <a:pt x="5337973" y="0"/>
                </a:lnTo>
                <a:cubicBezTo>
                  <a:pt x="5375233" y="0"/>
                  <a:pt x="5405438" y="30205"/>
                  <a:pt x="5405438" y="67464"/>
                </a:cubicBezTo>
                <a:lnTo>
                  <a:pt x="5405438" y="1575598"/>
                </a:lnTo>
                <a:cubicBezTo>
                  <a:pt x="5405438" y="1612858"/>
                  <a:pt x="5375233" y="1643063"/>
                  <a:pt x="5337973" y="1643063"/>
                </a:cubicBezTo>
                <a:lnTo>
                  <a:pt x="67464" y="1643063"/>
                </a:lnTo>
                <a:cubicBezTo>
                  <a:pt x="30205" y="1643063"/>
                  <a:pt x="0" y="1612858"/>
                  <a:pt x="0" y="1575598"/>
                </a:cubicBezTo>
                <a:lnTo>
                  <a:pt x="0" y="67464"/>
                </a:lnTo>
                <a:cubicBezTo>
                  <a:pt x="0" y="30230"/>
                  <a:pt x="30230" y="0"/>
                  <a:pt x="67464"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23" name="Text 21"/>
          <p:cNvSpPr/>
          <p:nvPr/>
        </p:nvSpPr>
        <p:spPr>
          <a:xfrm>
            <a:off x="6502301" y="1730275"/>
            <a:ext cx="5258594" cy="206375"/>
          </a:xfrm>
          <a:prstGeom prst="rect">
            <a:avLst/>
          </a:prstGeom>
          <a:noFill/>
          <a:ln/>
        </p:spPr>
        <p:txBody>
          <a:bodyPr wrap="square" lIns="0" tIns="0" rIns="0" bIns="0" rtlCol="0" anchor="ctr"/>
          <a:lstStyle/>
          <a:p>
            <a:pPr>
              <a:lnSpc>
                <a:spcPct val="130000"/>
              </a:lnSpc>
            </a:pPr>
            <a:r>
              <a:rPr lang="en-US" sz="1600" b="1" dirty="0">
                <a:solidFill>
                  <a:srgbClr val="003087"/>
                </a:solidFill>
                <a:latin typeface="Quattrocento Sans" pitchFamily="34" charset="0"/>
                <a:ea typeface="Quattrocento Sans" pitchFamily="34" charset="-122"/>
                <a:cs typeface="Quattrocento Sans" pitchFamily="34" charset="-120"/>
              </a:rPr>
              <a:t>Training Inadequacy</a:t>
            </a:r>
            <a:endParaRPr lang="en-US" sz="1600" dirty="0"/>
          </a:p>
        </p:txBody>
      </p:sp>
      <p:sp>
        <p:nvSpPr>
          <p:cNvPr id="24" name="Text 22"/>
          <p:cNvSpPr/>
          <p:nvPr/>
        </p:nvSpPr>
        <p:spPr>
          <a:xfrm>
            <a:off x="6502301" y="2150275"/>
            <a:ext cx="5258594" cy="436563"/>
          </a:xfrm>
          <a:prstGeom prst="rect">
            <a:avLst/>
          </a:prstGeom>
          <a:noFill/>
          <a:ln/>
        </p:spPr>
        <p:txBody>
          <a:bodyPr wrap="square" lIns="0" tIns="0" rIns="0" bIns="0" rtlCol="0" anchor="ctr"/>
          <a:lstStyle/>
          <a:p>
            <a:pPr>
              <a:lnSpc>
                <a:spcPct val="140000"/>
              </a:lnSpc>
            </a:pPr>
            <a:r>
              <a:rPr lang="en-US" sz="1350" dirty="0">
                <a:solidFill>
                  <a:srgbClr val="231F20"/>
                </a:solidFill>
                <a:latin typeface="Quattrocento Sans" pitchFamily="34" charset="0"/>
                <a:ea typeface="Quattrocento Sans" pitchFamily="34" charset="-122"/>
                <a:cs typeface="Quattrocento Sans" pitchFamily="34" charset="-120"/>
              </a:rPr>
              <a:t>Only </a:t>
            </a:r>
            <a:r>
              <a:rPr lang="en-US" sz="1350" b="1" dirty="0">
                <a:solidFill>
                  <a:srgbClr val="231F20"/>
                </a:solidFill>
                <a:latin typeface="Quattrocento Sans" pitchFamily="34" charset="0"/>
                <a:ea typeface="Quattrocento Sans" pitchFamily="34" charset="-122"/>
                <a:cs typeface="Quattrocento Sans" pitchFamily="34" charset="-120"/>
              </a:rPr>
              <a:t>12% of physicians</a:t>
            </a:r>
            <a:r>
              <a:rPr lang="en-US" sz="1350" dirty="0">
                <a:solidFill>
                  <a:srgbClr val="231F20"/>
                </a:solidFill>
                <a:latin typeface="Quattrocento Sans" pitchFamily="34" charset="0"/>
                <a:ea typeface="Quattrocento Sans" pitchFamily="34" charset="-122"/>
                <a:cs typeface="Quattrocento Sans" pitchFamily="34" charset="-120"/>
              </a:rPr>
              <a:t> feeling sufficiently trained in AI responsibilities, dropping to </a:t>
            </a:r>
            <a:r>
              <a:rPr lang="en-US" sz="1350" b="1" dirty="0">
                <a:solidFill>
                  <a:srgbClr val="231F20"/>
                </a:solidFill>
                <a:latin typeface="Quattrocento Sans" pitchFamily="34" charset="0"/>
                <a:ea typeface="Quattrocento Sans" pitchFamily="34" charset="-122"/>
                <a:cs typeface="Quattrocento Sans" pitchFamily="34" charset="-120"/>
              </a:rPr>
              <a:t>8% for generative AI users</a:t>
            </a:r>
            <a:r>
              <a:rPr lang="en-US" sz="1350" b="1" dirty="0">
                <a:solidFill>
                  <a:srgbClr val="003087"/>
                </a:solidFill>
                <a:latin typeface="Quattrocento Sans" pitchFamily="34" charset="0"/>
                <a:ea typeface="Quattrocento Sans" pitchFamily="34" charset="-122"/>
                <a:cs typeface="Quattrocento Sans" pitchFamily="34" charset="-120"/>
              </a:rPr>
              <a:t>(Doctors.net.uk, 2024)</a:t>
            </a:r>
            <a:r>
              <a:rPr lang="en-US" sz="1350" dirty="0">
                <a:solidFill>
                  <a:srgbClr val="231F20"/>
                </a:solidFill>
                <a:latin typeface="Quattrocento Sans" pitchFamily="34" charset="0"/>
                <a:ea typeface="Quattrocento Sans" pitchFamily="34" charset="-122"/>
                <a:cs typeface="Quattrocento Sans" pitchFamily="34" charset="-120"/>
              </a:rPr>
              <a:t>.</a:t>
            </a:r>
            <a:endParaRPr lang="en-US" sz="1350" dirty="0"/>
          </a:p>
        </p:txBody>
      </p:sp>
      <p:sp>
        <p:nvSpPr>
          <p:cNvPr id="25" name="Text 23"/>
          <p:cNvSpPr/>
          <p:nvPr/>
        </p:nvSpPr>
        <p:spPr>
          <a:xfrm>
            <a:off x="6502301" y="3026710"/>
            <a:ext cx="5258594" cy="658813"/>
          </a:xfrm>
          <a:prstGeom prst="rect">
            <a:avLst/>
          </a:prstGeom>
          <a:noFill/>
          <a:ln/>
        </p:spPr>
        <p:txBody>
          <a:bodyPr wrap="square" lIns="0" tIns="0" rIns="0" bIns="0" rtlCol="0" anchor="ctr"/>
          <a:lstStyle/>
          <a:p>
            <a:pPr>
              <a:lnSpc>
                <a:spcPct val="140000"/>
              </a:lnSpc>
            </a:pPr>
            <a:r>
              <a:rPr lang="en-US" sz="1350" dirty="0">
                <a:solidFill>
                  <a:srgbClr val="231F20"/>
                </a:solidFill>
                <a:latin typeface="Quattrocento Sans" pitchFamily="34" charset="0"/>
                <a:ea typeface="Quattrocento Sans" pitchFamily="34" charset="-122"/>
                <a:cs typeface="Quattrocento Sans" pitchFamily="34" charset="-120"/>
              </a:rPr>
              <a:t>This 'confidence gap' is notable among primary care providers and non-medical prescribers, who are interested in AI but lack formal education in algorithm interpretation, bias detection, and accountability frameworks </a:t>
            </a:r>
            <a:r>
              <a:rPr lang="en-US" sz="1350" b="1" dirty="0">
                <a:solidFill>
                  <a:srgbClr val="003087"/>
                </a:solidFill>
                <a:latin typeface="Quattrocento Sans" pitchFamily="34" charset="0"/>
                <a:ea typeface="Quattrocento Sans" pitchFamily="34" charset="-122"/>
                <a:cs typeface="Quattrocento Sans" pitchFamily="34" charset="-120"/>
              </a:rPr>
              <a:t>(Abdelwanis et al., 2025)</a:t>
            </a:r>
            <a:r>
              <a:rPr lang="en-US" sz="1350" dirty="0">
                <a:solidFill>
                  <a:srgbClr val="231F20"/>
                </a:solidFill>
                <a:latin typeface="Quattrocento Sans" pitchFamily="34" charset="0"/>
                <a:ea typeface="Quattrocento Sans" pitchFamily="34" charset="-122"/>
                <a:cs typeface="Quattrocento Sans" pitchFamily="34" charset="-120"/>
              </a:rPr>
              <a:t>.</a:t>
            </a:r>
            <a:endParaRPr lang="en-US" sz="1350" dirty="0"/>
          </a:p>
        </p:txBody>
      </p:sp>
      <p:sp>
        <p:nvSpPr>
          <p:cNvPr id="26" name="Shape 24"/>
          <p:cNvSpPr/>
          <p:nvPr/>
        </p:nvSpPr>
        <p:spPr>
          <a:xfrm>
            <a:off x="6397129" y="4225693"/>
            <a:ext cx="5405438" cy="1914783"/>
          </a:xfrm>
          <a:custGeom>
            <a:avLst/>
            <a:gdLst/>
            <a:ahLst/>
            <a:cxnLst/>
            <a:rect l="l" t="t" r="r" b="b"/>
            <a:pathLst>
              <a:path w="5405438" h="1643063">
                <a:moveTo>
                  <a:pt x="67464" y="0"/>
                </a:moveTo>
                <a:lnTo>
                  <a:pt x="5337973" y="0"/>
                </a:lnTo>
                <a:cubicBezTo>
                  <a:pt x="5375233" y="0"/>
                  <a:pt x="5405438" y="30205"/>
                  <a:pt x="5405438" y="67464"/>
                </a:cubicBezTo>
                <a:lnTo>
                  <a:pt x="5405438" y="1575598"/>
                </a:lnTo>
                <a:cubicBezTo>
                  <a:pt x="5405438" y="1612858"/>
                  <a:pt x="5375233" y="1643063"/>
                  <a:pt x="5337973" y="1643063"/>
                </a:cubicBezTo>
                <a:lnTo>
                  <a:pt x="67464" y="1643063"/>
                </a:lnTo>
                <a:cubicBezTo>
                  <a:pt x="30205" y="1643063"/>
                  <a:pt x="0" y="1612858"/>
                  <a:pt x="0" y="1575598"/>
                </a:cubicBezTo>
                <a:lnTo>
                  <a:pt x="0" y="67464"/>
                </a:lnTo>
                <a:cubicBezTo>
                  <a:pt x="0" y="30230"/>
                  <a:pt x="30230" y="0"/>
                  <a:pt x="67464"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27" name="Text 25"/>
          <p:cNvSpPr/>
          <p:nvPr/>
        </p:nvSpPr>
        <p:spPr>
          <a:xfrm>
            <a:off x="6489403" y="4405996"/>
            <a:ext cx="5258594" cy="206375"/>
          </a:xfrm>
          <a:prstGeom prst="rect">
            <a:avLst/>
          </a:prstGeom>
          <a:noFill/>
          <a:ln/>
        </p:spPr>
        <p:txBody>
          <a:bodyPr wrap="square" lIns="0" tIns="0" rIns="0" bIns="0" rtlCol="0" anchor="ctr"/>
          <a:lstStyle/>
          <a:p>
            <a:pPr>
              <a:lnSpc>
                <a:spcPct val="130000"/>
              </a:lnSpc>
            </a:pPr>
            <a:r>
              <a:rPr lang="en-US" sz="1600" b="1" dirty="0">
                <a:solidFill>
                  <a:srgbClr val="003087"/>
                </a:solidFill>
                <a:latin typeface="Quattrocento Sans" pitchFamily="34" charset="0"/>
                <a:ea typeface="Quattrocento Sans" pitchFamily="34" charset="-122"/>
                <a:cs typeface="Quattrocento Sans" pitchFamily="34" charset="-120"/>
              </a:rPr>
              <a:t>"Automation Bias" Threat</a:t>
            </a:r>
            <a:endParaRPr lang="en-US" sz="1600" dirty="0"/>
          </a:p>
        </p:txBody>
      </p:sp>
      <p:sp>
        <p:nvSpPr>
          <p:cNvPr id="28" name="Text 26"/>
          <p:cNvSpPr/>
          <p:nvPr/>
        </p:nvSpPr>
        <p:spPr>
          <a:xfrm>
            <a:off x="6489403" y="4899878"/>
            <a:ext cx="5258594" cy="658813"/>
          </a:xfrm>
          <a:prstGeom prst="rect">
            <a:avLst/>
          </a:prstGeom>
          <a:noFill/>
          <a:ln/>
        </p:spPr>
        <p:txBody>
          <a:bodyPr wrap="square" lIns="0" tIns="0" rIns="0" bIns="0" rtlCol="0" anchor="ctr"/>
          <a:lstStyle/>
          <a:p>
            <a:pPr>
              <a:lnSpc>
                <a:spcPct val="140000"/>
              </a:lnSpc>
            </a:pPr>
            <a:r>
              <a:rPr lang="en-US" sz="1350" dirty="0">
                <a:solidFill>
                  <a:srgbClr val="231F20"/>
                </a:solidFill>
                <a:latin typeface="Quattrocento Sans" pitchFamily="34" charset="0"/>
                <a:ea typeface="Quattrocento Sans" pitchFamily="34" charset="-122"/>
                <a:cs typeface="Quattrocento Sans" pitchFamily="34" charset="-120"/>
              </a:rPr>
              <a:t>General practitioners hesitated to disregard AI recommendations, even when intuitively opposed, due to legal repercussions: "I would struggle to go against it, if it's showing you a risk... I'd do as the tool says"</a:t>
            </a:r>
            <a:r>
              <a:rPr lang="en-US" sz="1350" b="1" dirty="0">
                <a:solidFill>
                  <a:srgbClr val="003087"/>
                </a:solidFill>
                <a:latin typeface="Quattrocento Sans" pitchFamily="34" charset="0"/>
                <a:ea typeface="Quattrocento Sans" pitchFamily="34" charset="-122"/>
                <a:cs typeface="Quattrocento Sans" pitchFamily="34" charset="-120"/>
              </a:rPr>
              <a:t>(Sajid et al., 2025)</a:t>
            </a:r>
            <a:r>
              <a:rPr lang="en-US" sz="1350" dirty="0">
                <a:solidFill>
                  <a:srgbClr val="231F20"/>
                </a:solidFill>
                <a:latin typeface="Quattrocento Sans" pitchFamily="34" charset="0"/>
                <a:ea typeface="Quattrocento Sans" pitchFamily="34" charset="-122"/>
                <a:cs typeface="Quattrocento Sans" pitchFamily="34" charset="-120"/>
              </a:rPr>
              <a:t>.</a:t>
            </a:r>
            <a:endParaRPr lang="en-US" sz="135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5496719"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Patient Experience: The Problem</a:t>
            </a:r>
            <a:endParaRPr lang="en-US" sz="1600" dirty="0"/>
          </a:p>
        </p:txBody>
      </p:sp>
      <p:sp>
        <p:nvSpPr>
          <p:cNvPr id="4" name="Text 2"/>
          <p:cNvSpPr/>
          <p:nvPr/>
        </p:nvSpPr>
        <p:spPr>
          <a:xfrm>
            <a:off x="486172" y="823516"/>
            <a:ext cx="11466215" cy="238125"/>
          </a:xfrm>
          <a:prstGeom prst="rect">
            <a:avLst/>
          </a:prstGeom>
          <a:noFill/>
          <a:ln/>
        </p:spPr>
        <p:txBody>
          <a:bodyPr wrap="square" lIns="0" tIns="0" rIns="0" bIns="0" rtlCol="0" anchor="ctr"/>
          <a:lstStyle/>
          <a:p>
            <a:pPr>
              <a:lnSpc>
                <a:spcPct val="130000"/>
              </a:lnSpc>
            </a:pPr>
            <a:r>
              <a:rPr lang="en-US" sz="1600" dirty="0">
                <a:solidFill>
                  <a:srgbClr val="425563"/>
                </a:solidFill>
                <a:latin typeface="Quattrocento Sans" pitchFamily="34" charset="0"/>
                <a:ea typeface="Quattrocento Sans" pitchFamily="34" charset="-122"/>
                <a:cs typeface="Quattrocento Sans" pitchFamily="34" charset="-120"/>
              </a:rPr>
              <a:t>Diagnostic Delays, Algorithmic Bias, and Erosion of Trust</a:t>
            </a:r>
            <a:endParaRPr lang="en-US" sz="1600" dirty="0"/>
          </a:p>
        </p:txBody>
      </p:sp>
      <p:sp>
        <p:nvSpPr>
          <p:cNvPr id="5" name="Shape 3"/>
          <p:cNvSpPr/>
          <p:nvPr/>
        </p:nvSpPr>
        <p:spPr>
          <a:xfrm>
            <a:off x="333375" y="1228327"/>
            <a:ext cx="8317259" cy="2480972"/>
          </a:xfrm>
          <a:custGeom>
            <a:avLst/>
            <a:gdLst/>
            <a:ahLst/>
            <a:cxnLst/>
            <a:rect l="l" t="t" r="r" b="b"/>
            <a:pathLst>
              <a:path w="7643813" h="2095500">
                <a:moveTo>
                  <a:pt x="31750" y="0"/>
                </a:moveTo>
                <a:lnTo>
                  <a:pt x="7576337" y="0"/>
                </a:lnTo>
                <a:cubicBezTo>
                  <a:pt x="7613603" y="0"/>
                  <a:pt x="7643812" y="30210"/>
                  <a:pt x="7643812" y="67475"/>
                </a:cubicBezTo>
                <a:lnTo>
                  <a:pt x="7643813" y="2028025"/>
                </a:lnTo>
                <a:cubicBezTo>
                  <a:pt x="7643812" y="2065290"/>
                  <a:pt x="7613603" y="2095500"/>
                  <a:pt x="7576337" y="2095500"/>
                </a:cubicBezTo>
                <a:lnTo>
                  <a:pt x="31750" y="2095500"/>
                </a:lnTo>
                <a:cubicBezTo>
                  <a:pt x="14215" y="2095500"/>
                  <a:pt x="0" y="2081285"/>
                  <a:pt x="0" y="2063750"/>
                </a:cubicBezTo>
                <a:lnTo>
                  <a:pt x="0" y="31750"/>
                </a:lnTo>
                <a:cubicBezTo>
                  <a:pt x="0" y="14227"/>
                  <a:pt x="14227" y="0"/>
                  <a:pt x="31750" y="0"/>
                </a:cubicBezTo>
                <a:close/>
              </a:path>
            </a:pathLst>
          </a:custGeom>
          <a:solidFill>
            <a:srgbClr val="003087">
              <a:alpha val="5098"/>
            </a:srgbClr>
          </a:solidFill>
          <a:ln/>
        </p:spPr>
        <p:txBody>
          <a:bodyPr/>
          <a:lstStyle/>
          <a:p>
            <a:endParaRPr lang="en-GB"/>
          </a:p>
        </p:txBody>
      </p:sp>
      <p:sp>
        <p:nvSpPr>
          <p:cNvPr id="6" name="Shape 4"/>
          <p:cNvSpPr/>
          <p:nvPr/>
        </p:nvSpPr>
        <p:spPr>
          <a:xfrm>
            <a:off x="333374" y="1228327"/>
            <a:ext cx="45719" cy="2480971"/>
          </a:xfrm>
          <a:custGeom>
            <a:avLst/>
            <a:gdLst/>
            <a:ahLst/>
            <a:cxnLst/>
            <a:rect l="l" t="t" r="r" b="b"/>
            <a:pathLst>
              <a:path w="31750" h="2095500">
                <a:moveTo>
                  <a:pt x="31750" y="0"/>
                </a:moveTo>
                <a:lnTo>
                  <a:pt x="31750" y="0"/>
                </a:lnTo>
                <a:lnTo>
                  <a:pt x="31750" y="2095500"/>
                </a:lnTo>
                <a:lnTo>
                  <a:pt x="31750" y="2095500"/>
                </a:lnTo>
                <a:cubicBezTo>
                  <a:pt x="14227" y="2095500"/>
                  <a:pt x="0" y="2081273"/>
                  <a:pt x="0" y="2063750"/>
                </a:cubicBezTo>
                <a:lnTo>
                  <a:pt x="0" y="31750"/>
                </a:lnTo>
                <a:cubicBezTo>
                  <a:pt x="0" y="14227"/>
                  <a:pt x="14227" y="0"/>
                  <a:pt x="31750" y="0"/>
                </a:cubicBezTo>
                <a:close/>
              </a:path>
            </a:pathLst>
          </a:custGeom>
          <a:solidFill>
            <a:srgbClr val="003087"/>
          </a:solidFill>
          <a:ln/>
        </p:spPr>
        <p:txBody>
          <a:bodyPr/>
          <a:lstStyle/>
          <a:p>
            <a:endParaRPr lang="en-GB"/>
          </a:p>
        </p:txBody>
      </p:sp>
      <p:sp>
        <p:nvSpPr>
          <p:cNvPr id="7" name="Shape 5"/>
          <p:cNvSpPr/>
          <p:nvPr/>
        </p:nvSpPr>
        <p:spPr>
          <a:xfrm>
            <a:off x="499798" y="1429742"/>
            <a:ext cx="179830" cy="168672"/>
          </a:xfrm>
          <a:custGeom>
            <a:avLst/>
            <a:gdLst/>
            <a:ahLst/>
            <a:cxnLst/>
            <a:rect l="l" t="t" r="r" b="b"/>
            <a:pathLst>
              <a:path w="168672" h="168672">
                <a:moveTo>
                  <a:pt x="84336" y="0"/>
                </a:moveTo>
                <a:cubicBezTo>
                  <a:pt x="130882" y="0"/>
                  <a:pt x="168672" y="37790"/>
                  <a:pt x="168672" y="84336"/>
                </a:cubicBezTo>
                <a:cubicBezTo>
                  <a:pt x="168672" y="130882"/>
                  <a:pt x="130882" y="168672"/>
                  <a:pt x="84336" y="168672"/>
                </a:cubicBezTo>
                <a:cubicBezTo>
                  <a:pt x="37790" y="168672"/>
                  <a:pt x="0" y="130882"/>
                  <a:pt x="0" y="84336"/>
                </a:cubicBezTo>
                <a:cubicBezTo>
                  <a:pt x="0" y="37790"/>
                  <a:pt x="37790" y="0"/>
                  <a:pt x="84336" y="0"/>
                </a:cubicBezTo>
                <a:close/>
                <a:moveTo>
                  <a:pt x="76429" y="39532"/>
                </a:moveTo>
                <a:lnTo>
                  <a:pt x="76429" y="84336"/>
                </a:lnTo>
                <a:cubicBezTo>
                  <a:pt x="76429" y="86971"/>
                  <a:pt x="77747" y="89442"/>
                  <a:pt x="79954" y="90925"/>
                </a:cubicBezTo>
                <a:lnTo>
                  <a:pt x="111580" y="112009"/>
                </a:lnTo>
                <a:cubicBezTo>
                  <a:pt x="115204" y="114447"/>
                  <a:pt x="120113" y="113458"/>
                  <a:pt x="122551" y="109801"/>
                </a:cubicBezTo>
                <a:cubicBezTo>
                  <a:pt x="124988" y="106145"/>
                  <a:pt x="124000" y="101269"/>
                  <a:pt x="120343" y="98831"/>
                </a:cubicBezTo>
                <a:lnTo>
                  <a:pt x="92242" y="80119"/>
                </a:lnTo>
                <a:lnTo>
                  <a:pt x="92242" y="39532"/>
                </a:lnTo>
                <a:cubicBezTo>
                  <a:pt x="92242" y="35151"/>
                  <a:pt x="88717" y="31626"/>
                  <a:pt x="84336" y="31626"/>
                </a:cubicBezTo>
                <a:cubicBezTo>
                  <a:pt x="79954" y="31626"/>
                  <a:pt x="76429" y="35151"/>
                  <a:pt x="76429" y="39532"/>
                </a:cubicBezTo>
                <a:close/>
              </a:path>
            </a:pathLst>
          </a:custGeom>
          <a:solidFill>
            <a:srgbClr val="003087"/>
          </a:solidFill>
          <a:ln/>
        </p:spPr>
        <p:txBody>
          <a:bodyPr/>
          <a:lstStyle/>
          <a:p>
            <a:endParaRPr lang="en-GB"/>
          </a:p>
        </p:txBody>
      </p:sp>
      <p:sp>
        <p:nvSpPr>
          <p:cNvPr id="8" name="Text 6"/>
          <p:cNvSpPr/>
          <p:nvPr/>
        </p:nvSpPr>
        <p:spPr>
          <a:xfrm>
            <a:off x="718585" y="1369704"/>
            <a:ext cx="7638527" cy="238125"/>
          </a:xfrm>
          <a:prstGeom prst="rect">
            <a:avLst/>
          </a:prstGeom>
          <a:noFill/>
          <a:ln/>
        </p:spPr>
        <p:txBody>
          <a:bodyPr wrap="square" lIns="0" tIns="0" rIns="0" bIns="0" rtlCol="0" anchor="ctr"/>
          <a:lstStyle/>
          <a:p>
            <a:pPr>
              <a:lnSpc>
                <a:spcPct val="120000"/>
              </a:lnSpc>
            </a:pPr>
            <a:r>
              <a:rPr lang="en-US" sz="1600" b="1" dirty="0">
                <a:solidFill>
                  <a:srgbClr val="003087"/>
                </a:solidFill>
                <a:latin typeface="Unna" pitchFamily="34" charset="0"/>
                <a:ea typeface="Unna" pitchFamily="34" charset="-122"/>
                <a:cs typeface="Unna" pitchFamily="34" charset="-120"/>
              </a:rPr>
              <a:t>Diagnostic Delays and Unequal Access</a:t>
            </a:r>
            <a:endParaRPr lang="en-US" sz="1600" dirty="0"/>
          </a:p>
        </p:txBody>
      </p:sp>
      <p:sp>
        <p:nvSpPr>
          <p:cNvPr id="9" name="Text 7"/>
          <p:cNvSpPr/>
          <p:nvPr/>
        </p:nvSpPr>
        <p:spPr>
          <a:xfrm>
            <a:off x="477258" y="1802621"/>
            <a:ext cx="8119115"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Before the AI Lab's intervention, patients faced </a:t>
            </a:r>
            <a:r>
              <a:rPr lang="en-US" sz="1400" b="1" dirty="0">
                <a:solidFill>
                  <a:srgbClr val="231F20"/>
                </a:solidFill>
                <a:latin typeface="Quattrocento Sans" pitchFamily="34" charset="0"/>
                <a:ea typeface="Quattrocento Sans" pitchFamily="34" charset="-122"/>
                <a:cs typeface="Quattrocento Sans" pitchFamily="34" charset="-120"/>
              </a:rPr>
              <a:t>significant delays in urgent diagnoses</a:t>
            </a:r>
            <a:r>
              <a:rPr lang="en-US" sz="1400" dirty="0">
                <a:solidFill>
                  <a:srgbClr val="231F20"/>
                </a:solidFill>
                <a:latin typeface="Quattrocento Sans" pitchFamily="34" charset="0"/>
                <a:ea typeface="Quattrocento Sans" pitchFamily="34" charset="-122"/>
                <a:cs typeface="Quattrocento Sans" pitchFamily="34" charset="-120"/>
              </a:rPr>
              <a:t>. Skin cancer referrals required dermatologist consultations, often unavailable in community settings, leading to unequal access based on location </a:t>
            </a:r>
            <a:r>
              <a:rPr lang="en-US" sz="1400" b="1" dirty="0">
                <a:solidFill>
                  <a:srgbClr val="003087"/>
                </a:solidFill>
                <a:latin typeface="Quattrocento Sans" pitchFamily="34" charset="0"/>
                <a:ea typeface="Quattrocento Sans" pitchFamily="34" charset="-122"/>
                <a:cs typeface="Quattrocento Sans" pitchFamily="34" charset="-120"/>
              </a:rPr>
              <a:t>(Dottie, 2025)</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0" name="Text 8"/>
          <p:cNvSpPr/>
          <p:nvPr/>
        </p:nvSpPr>
        <p:spPr>
          <a:xfrm>
            <a:off x="477258" y="2769557"/>
            <a:ext cx="8119115"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Stroke networks struggled to quickly identify patients for mechanical thrombectomy, resulting in </a:t>
            </a:r>
            <a:r>
              <a:rPr lang="en-US" sz="1400" b="1" dirty="0">
                <a:solidFill>
                  <a:srgbClr val="231F20"/>
                </a:solidFill>
                <a:latin typeface="Quattrocento Sans" pitchFamily="34" charset="0"/>
                <a:ea typeface="Quattrocento Sans" pitchFamily="34" charset="-122"/>
                <a:cs typeface="Quattrocento Sans" pitchFamily="34" charset="-120"/>
              </a:rPr>
              <a:t>treatment disparities across regions</a:t>
            </a:r>
            <a:r>
              <a:rPr lang="en-US" sz="1400" dirty="0">
                <a:solidFill>
                  <a:srgbClr val="231F20"/>
                </a:solidFill>
                <a:latin typeface="Quattrocento Sans" pitchFamily="34" charset="0"/>
                <a:ea typeface="Quattrocento Sans" pitchFamily="34" charset="-122"/>
                <a:cs typeface="Quattrocento Sans" pitchFamily="34" charset="-120"/>
              </a:rPr>
              <a:t>. These delays disproportionately affected underserves communities and minority ethnic groups </a:t>
            </a:r>
            <a:r>
              <a:rPr lang="en-US" sz="1400" b="1" dirty="0">
                <a:solidFill>
                  <a:srgbClr val="003087"/>
                </a:solidFill>
                <a:latin typeface="Quattrocento Sans" pitchFamily="34" charset="0"/>
                <a:ea typeface="Quattrocento Sans" pitchFamily="34" charset="-122"/>
                <a:cs typeface="Quattrocento Sans" pitchFamily="34" charset="-120"/>
              </a:rPr>
              <a:t>(Chintaluru et al., 2025)</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1" name="Shape 9"/>
          <p:cNvSpPr/>
          <p:nvPr/>
        </p:nvSpPr>
        <p:spPr>
          <a:xfrm>
            <a:off x="333375" y="3899311"/>
            <a:ext cx="8377722" cy="1526521"/>
          </a:xfrm>
          <a:custGeom>
            <a:avLst/>
            <a:gdLst/>
            <a:ahLst/>
            <a:cxnLst/>
            <a:rect l="l" t="t" r="r" b="b"/>
            <a:pathLst>
              <a:path w="7643813" h="1873250">
                <a:moveTo>
                  <a:pt x="31750" y="0"/>
                </a:moveTo>
                <a:lnTo>
                  <a:pt x="7576338" y="0"/>
                </a:lnTo>
                <a:cubicBezTo>
                  <a:pt x="7613603" y="0"/>
                  <a:pt x="7643813" y="30209"/>
                  <a:pt x="7643813" y="67474"/>
                </a:cubicBezTo>
                <a:lnTo>
                  <a:pt x="7643813" y="1805776"/>
                </a:lnTo>
                <a:cubicBezTo>
                  <a:pt x="7643813" y="1843041"/>
                  <a:pt x="7613603" y="1873250"/>
                  <a:pt x="7576338" y="1873250"/>
                </a:cubicBezTo>
                <a:lnTo>
                  <a:pt x="31750" y="1873250"/>
                </a:lnTo>
                <a:cubicBezTo>
                  <a:pt x="14227" y="1873250"/>
                  <a:pt x="0" y="1859023"/>
                  <a:pt x="0" y="1841500"/>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12" name="Shape 10"/>
          <p:cNvSpPr/>
          <p:nvPr/>
        </p:nvSpPr>
        <p:spPr>
          <a:xfrm>
            <a:off x="333374" y="3899311"/>
            <a:ext cx="45719" cy="1617499"/>
          </a:xfrm>
          <a:custGeom>
            <a:avLst/>
            <a:gdLst/>
            <a:ahLst/>
            <a:cxnLst/>
            <a:rect l="l" t="t" r="r" b="b"/>
            <a:pathLst>
              <a:path w="31750" h="1873250">
                <a:moveTo>
                  <a:pt x="31750" y="0"/>
                </a:moveTo>
                <a:lnTo>
                  <a:pt x="31750" y="0"/>
                </a:lnTo>
                <a:lnTo>
                  <a:pt x="31750" y="1873250"/>
                </a:lnTo>
                <a:lnTo>
                  <a:pt x="31750" y="1873250"/>
                </a:lnTo>
                <a:cubicBezTo>
                  <a:pt x="14227" y="1873250"/>
                  <a:pt x="0" y="1859023"/>
                  <a:pt x="0" y="1841500"/>
                </a:cubicBezTo>
                <a:lnTo>
                  <a:pt x="0" y="31750"/>
                </a:lnTo>
                <a:cubicBezTo>
                  <a:pt x="0" y="14227"/>
                  <a:pt x="14227" y="0"/>
                  <a:pt x="31750" y="0"/>
                </a:cubicBezTo>
                <a:close/>
              </a:path>
            </a:pathLst>
          </a:custGeom>
          <a:solidFill>
            <a:srgbClr val="425563"/>
          </a:solidFill>
          <a:ln/>
        </p:spPr>
        <p:txBody>
          <a:bodyPr/>
          <a:lstStyle/>
          <a:p>
            <a:endParaRPr lang="en-GB"/>
          </a:p>
        </p:txBody>
      </p:sp>
      <p:sp>
        <p:nvSpPr>
          <p:cNvPr id="13" name="Shape 11"/>
          <p:cNvSpPr/>
          <p:nvPr/>
        </p:nvSpPr>
        <p:spPr>
          <a:xfrm>
            <a:off x="451637" y="4095756"/>
            <a:ext cx="225661" cy="168672"/>
          </a:xfrm>
          <a:custGeom>
            <a:avLst/>
            <a:gdLst/>
            <a:ahLst/>
            <a:cxnLst/>
            <a:rect l="l" t="t" r="r" b="b"/>
            <a:pathLst>
              <a:path w="210840" h="168672">
                <a:moveTo>
                  <a:pt x="171241" y="20557"/>
                </a:moveTo>
                <a:cubicBezTo>
                  <a:pt x="176776" y="18712"/>
                  <a:pt x="179741" y="12749"/>
                  <a:pt x="177896" y="7215"/>
                </a:cubicBezTo>
                <a:cubicBezTo>
                  <a:pt x="176051" y="1680"/>
                  <a:pt x="170088" y="-1285"/>
                  <a:pt x="164587" y="527"/>
                </a:cubicBezTo>
                <a:lnTo>
                  <a:pt x="127360" y="12947"/>
                </a:lnTo>
                <a:cubicBezTo>
                  <a:pt x="122781" y="5205"/>
                  <a:pt x="114315" y="0"/>
                  <a:pt x="104662" y="0"/>
                </a:cubicBezTo>
                <a:cubicBezTo>
                  <a:pt x="90101" y="0"/>
                  <a:pt x="78307" y="11794"/>
                  <a:pt x="78307" y="26355"/>
                </a:cubicBezTo>
                <a:cubicBezTo>
                  <a:pt x="78307" y="27343"/>
                  <a:pt x="78373" y="28299"/>
                  <a:pt x="78472" y="29254"/>
                </a:cubicBezTo>
                <a:lnTo>
                  <a:pt x="38083" y="42695"/>
                </a:lnTo>
                <a:cubicBezTo>
                  <a:pt x="32548" y="44540"/>
                  <a:pt x="29583" y="50503"/>
                  <a:pt x="31428" y="56037"/>
                </a:cubicBezTo>
                <a:cubicBezTo>
                  <a:pt x="33273" y="61572"/>
                  <a:pt x="39236" y="64537"/>
                  <a:pt x="44771" y="62692"/>
                </a:cubicBezTo>
                <a:lnTo>
                  <a:pt x="89409" y="47801"/>
                </a:lnTo>
                <a:cubicBezTo>
                  <a:pt x="90892" y="48856"/>
                  <a:pt x="92473" y="49745"/>
                  <a:pt x="94153" y="50503"/>
                </a:cubicBezTo>
                <a:lnTo>
                  <a:pt x="94153" y="158130"/>
                </a:lnTo>
                <a:cubicBezTo>
                  <a:pt x="94153" y="163961"/>
                  <a:pt x="98864" y="168672"/>
                  <a:pt x="104695" y="168672"/>
                </a:cubicBezTo>
                <a:lnTo>
                  <a:pt x="167947" y="168672"/>
                </a:lnTo>
                <a:cubicBezTo>
                  <a:pt x="173778" y="168672"/>
                  <a:pt x="178489" y="163961"/>
                  <a:pt x="178489" y="158130"/>
                </a:cubicBezTo>
                <a:cubicBezTo>
                  <a:pt x="178489" y="152299"/>
                  <a:pt x="173778" y="147588"/>
                  <a:pt x="167947" y="147588"/>
                </a:cubicBezTo>
                <a:lnTo>
                  <a:pt x="115237" y="147588"/>
                </a:lnTo>
                <a:lnTo>
                  <a:pt x="115237" y="50503"/>
                </a:lnTo>
                <a:cubicBezTo>
                  <a:pt x="122155" y="47472"/>
                  <a:pt x="127492" y="41608"/>
                  <a:pt x="129798" y="34360"/>
                </a:cubicBezTo>
                <a:lnTo>
                  <a:pt x="171274" y="20524"/>
                </a:lnTo>
                <a:close/>
                <a:moveTo>
                  <a:pt x="144063" y="94878"/>
                </a:moveTo>
                <a:lnTo>
                  <a:pt x="167914" y="53962"/>
                </a:lnTo>
                <a:lnTo>
                  <a:pt x="191765" y="94878"/>
                </a:lnTo>
                <a:lnTo>
                  <a:pt x="144030" y="94878"/>
                </a:lnTo>
                <a:close/>
                <a:moveTo>
                  <a:pt x="167914" y="126504"/>
                </a:moveTo>
                <a:cubicBezTo>
                  <a:pt x="188636" y="126504"/>
                  <a:pt x="205865" y="115303"/>
                  <a:pt x="209423" y="100511"/>
                </a:cubicBezTo>
                <a:cubicBezTo>
                  <a:pt x="210280" y="96887"/>
                  <a:pt x="209094" y="93165"/>
                  <a:pt x="207216" y="89936"/>
                </a:cubicBezTo>
                <a:lnTo>
                  <a:pt x="175854" y="36172"/>
                </a:lnTo>
                <a:cubicBezTo>
                  <a:pt x="174206" y="33339"/>
                  <a:pt x="171176" y="31626"/>
                  <a:pt x="167914" y="31626"/>
                </a:cubicBezTo>
                <a:cubicBezTo>
                  <a:pt x="164653" y="31626"/>
                  <a:pt x="161622" y="33372"/>
                  <a:pt x="159975" y="36172"/>
                </a:cubicBezTo>
                <a:lnTo>
                  <a:pt x="128612" y="89969"/>
                </a:lnTo>
                <a:cubicBezTo>
                  <a:pt x="126735" y="93198"/>
                  <a:pt x="125549" y="96920"/>
                  <a:pt x="126405" y="100544"/>
                </a:cubicBezTo>
                <a:cubicBezTo>
                  <a:pt x="129963" y="115303"/>
                  <a:pt x="147193" y="126537"/>
                  <a:pt x="167914" y="126537"/>
                </a:cubicBezTo>
                <a:close/>
                <a:moveTo>
                  <a:pt x="41773" y="96130"/>
                </a:moveTo>
                <a:lnTo>
                  <a:pt x="65624" y="137046"/>
                </a:lnTo>
                <a:lnTo>
                  <a:pt x="17888" y="137046"/>
                </a:lnTo>
                <a:lnTo>
                  <a:pt x="41740" y="96130"/>
                </a:lnTo>
                <a:close/>
                <a:moveTo>
                  <a:pt x="296" y="142679"/>
                </a:moveTo>
                <a:cubicBezTo>
                  <a:pt x="3854" y="157471"/>
                  <a:pt x="21084" y="168672"/>
                  <a:pt x="41773" y="168672"/>
                </a:cubicBezTo>
                <a:cubicBezTo>
                  <a:pt x="62461" y="168672"/>
                  <a:pt x="79724" y="157471"/>
                  <a:pt x="83282" y="142679"/>
                </a:cubicBezTo>
                <a:cubicBezTo>
                  <a:pt x="84138" y="139055"/>
                  <a:pt x="82952" y="135333"/>
                  <a:pt x="81075" y="132104"/>
                </a:cubicBezTo>
                <a:lnTo>
                  <a:pt x="49712" y="78340"/>
                </a:lnTo>
                <a:cubicBezTo>
                  <a:pt x="48065" y="75507"/>
                  <a:pt x="45034" y="73794"/>
                  <a:pt x="41773" y="73794"/>
                </a:cubicBezTo>
                <a:cubicBezTo>
                  <a:pt x="38511" y="73794"/>
                  <a:pt x="35480" y="75540"/>
                  <a:pt x="33833" y="78340"/>
                </a:cubicBezTo>
                <a:lnTo>
                  <a:pt x="2504" y="132137"/>
                </a:lnTo>
                <a:cubicBezTo>
                  <a:pt x="626" y="135366"/>
                  <a:pt x="-560" y="139088"/>
                  <a:pt x="296" y="142712"/>
                </a:cubicBezTo>
                <a:close/>
              </a:path>
            </a:pathLst>
          </a:custGeom>
          <a:solidFill>
            <a:srgbClr val="425563"/>
          </a:solidFill>
          <a:ln/>
        </p:spPr>
        <p:txBody>
          <a:bodyPr/>
          <a:lstStyle/>
          <a:p>
            <a:endParaRPr lang="en-GB"/>
          </a:p>
        </p:txBody>
      </p:sp>
      <p:sp>
        <p:nvSpPr>
          <p:cNvPr id="14" name="Text 12"/>
          <p:cNvSpPr/>
          <p:nvPr/>
        </p:nvSpPr>
        <p:spPr>
          <a:xfrm>
            <a:off x="716894" y="4032299"/>
            <a:ext cx="7668230" cy="238125"/>
          </a:xfrm>
          <a:prstGeom prst="rect">
            <a:avLst/>
          </a:prstGeom>
          <a:noFill/>
          <a:ln/>
        </p:spPr>
        <p:txBody>
          <a:bodyPr wrap="square" lIns="0" tIns="0" rIns="0" bIns="0" rtlCol="0" anchor="ctr"/>
          <a:lstStyle/>
          <a:p>
            <a:pPr>
              <a:lnSpc>
                <a:spcPct val="120000"/>
              </a:lnSpc>
            </a:pPr>
            <a:r>
              <a:rPr lang="en-US" sz="1600" b="1" dirty="0">
                <a:solidFill>
                  <a:srgbClr val="425563"/>
                </a:solidFill>
                <a:latin typeface="Unna" pitchFamily="34" charset="0"/>
                <a:ea typeface="Unna" pitchFamily="34" charset="-122"/>
                <a:cs typeface="Unna" pitchFamily="34" charset="-120"/>
              </a:rPr>
              <a:t>Data Diversity Crisis</a:t>
            </a:r>
            <a:endParaRPr lang="en-US" sz="1600" dirty="0"/>
          </a:p>
        </p:txBody>
      </p:sp>
      <p:sp>
        <p:nvSpPr>
          <p:cNvPr id="15" name="Text 13"/>
          <p:cNvSpPr/>
          <p:nvPr/>
        </p:nvSpPr>
        <p:spPr>
          <a:xfrm>
            <a:off x="503628" y="4454440"/>
            <a:ext cx="8078452"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Healthcare AI faces a </a:t>
            </a:r>
            <a:r>
              <a:rPr lang="en-US" sz="1400" b="1" dirty="0">
                <a:solidFill>
                  <a:srgbClr val="231F20"/>
                </a:solidFill>
                <a:latin typeface="Quattrocento Sans" pitchFamily="34" charset="0"/>
                <a:ea typeface="Quattrocento Sans" pitchFamily="34" charset="-122"/>
                <a:cs typeface="Quattrocento Sans" pitchFamily="34" charset="-120"/>
              </a:rPr>
              <a:t>data diversity crisis</a:t>
            </a:r>
            <a:r>
              <a:rPr lang="en-US" sz="1400" dirty="0">
                <a:solidFill>
                  <a:srgbClr val="231F20"/>
                </a:solidFill>
                <a:latin typeface="Quattrocento Sans" pitchFamily="34" charset="0"/>
                <a:ea typeface="Quattrocento Sans" pitchFamily="34" charset="-122"/>
                <a:cs typeface="Quattrocento Sans" pitchFamily="34" charset="-120"/>
              </a:rPr>
              <a:t> risking reinforcement of existing inequalities in algorithmic decision-making. Training datasets reflect </a:t>
            </a:r>
            <a:r>
              <a:rPr lang="en-US" sz="1400" b="1" dirty="0">
                <a:solidFill>
                  <a:srgbClr val="231F20"/>
                </a:solidFill>
                <a:latin typeface="Quattrocento Sans" pitchFamily="34" charset="0"/>
                <a:ea typeface="Quattrocento Sans" pitchFamily="34" charset="-122"/>
                <a:cs typeface="Quattrocento Sans" pitchFamily="34" charset="-120"/>
              </a:rPr>
              <a:t>White, male, and older populations</a:t>
            </a:r>
            <a:r>
              <a:rPr lang="en-US" sz="1400" dirty="0">
                <a:solidFill>
                  <a:srgbClr val="231F20"/>
                </a:solidFill>
                <a:latin typeface="Quattrocento Sans" pitchFamily="34" charset="0"/>
                <a:ea typeface="Quattrocento Sans" pitchFamily="34" charset="-122"/>
                <a:cs typeface="Quattrocento Sans" pitchFamily="34" charset="-120"/>
              </a:rPr>
              <a:t>, leading to </a:t>
            </a:r>
            <a:r>
              <a:rPr lang="en-US" sz="1400" b="1" dirty="0">
                <a:solidFill>
                  <a:srgbClr val="231F20"/>
                </a:solidFill>
                <a:latin typeface="Quattrocento Sans" pitchFamily="34" charset="0"/>
                <a:ea typeface="Quattrocento Sans" pitchFamily="34" charset="-122"/>
                <a:cs typeface="Quattrocento Sans" pitchFamily="34" charset="-120"/>
              </a:rPr>
              <a:t>19% accuracy drop for Black patients</a:t>
            </a:r>
            <a:r>
              <a:rPr lang="en-US" sz="1400" dirty="0">
                <a:solidFill>
                  <a:srgbClr val="231F20"/>
                </a:solidFill>
                <a:latin typeface="Quattrocento Sans" pitchFamily="34" charset="0"/>
                <a:ea typeface="Quattrocento Sans" pitchFamily="34" charset="-122"/>
                <a:cs typeface="Quattrocento Sans" pitchFamily="34" charset="-120"/>
              </a:rPr>
              <a:t> in facial recognition and skin cancer detection </a:t>
            </a:r>
            <a:r>
              <a:rPr lang="en-US" sz="1400" b="1" dirty="0">
                <a:solidFill>
                  <a:srgbClr val="003087"/>
                </a:solidFill>
                <a:latin typeface="Quattrocento Sans" pitchFamily="34" charset="0"/>
                <a:ea typeface="Quattrocento Sans" pitchFamily="34" charset="-122"/>
                <a:cs typeface="Quattrocento Sans" pitchFamily="34" charset="-120"/>
              </a:rPr>
              <a:t>(Ghafur et al., 2022)</a:t>
            </a:r>
            <a:r>
              <a:rPr lang="en-US" sz="1400" dirty="0">
                <a:solidFill>
                  <a:srgbClr val="231F20"/>
                </a:solidFill>
                <a:latin typeface="Quattrocento Sans" pitchFamily="34" charset="0"/>
                <a:ea typeface="Quattrocento Sans" pitchFamily="34" charset="-122"/>
                <a:cs typeface="Quattrocento Sans" pitchFamily="34" charset="-120"/>
              </a:rPr>
              <a:t>.</a:t>
            </a:r>
            <a:endParaRPr lang="en-US" sz="1400" dirty="0"/>
          </a:p>
        </p:txBody>
      </p:sp>
      <p:sp>
        <p:nvSpPr>
          <p:cNvPr id="16" name="Text 14"/>
          <p:cNvSpPr/>
          <p:nvPr/>
        </p:nvSpPr>
        <p:spPr>
          <a:xfrm>
            <a:off x="517922" y="4815463"/>
            <a:ext cx="8078452" cy="436563"/>
          </a:xfrm>
          <a:prstGeom prst="rect">
            <a:avLst/>
          </a:prstGeom>
          <a:noFill/>
          <a:ln/>
        </p:spPr>
        <p:txBody>
          <a:bodyPr wrap="square" lIns="0" tIns="0" rIns="0" bIns="0" rtlCol="0" anchor="ctr"/>
          <a:lstStyle/>
          <a:p>
            <a:pPr>
              <a:lnSpc>
                <a:spcPct val="140000"/>
              </a:lnSpc>
            </a:pPr>
            <a:endParaRPr lang="en-US" sz="1350" dirty="0"/>
          </a:p>
        </p:txBody>
      </p:sp>
      <p:sp>
        <p:nvSpPr>
          <p:cNvPr id="17" name="Shape 15"/>
          <p:cNvSpPr/>
          <p:nvPr/>
        </p:nvSpPr>
        <p:spPr>
          <a:xfrm>
            <a:off x="8861056" y="1228327"/>
            <a:ext cx="3013443" cy="4197505"/>
          </a:xfrm>
          <a:custGeom>
            <a:avLst/>
            <a:gdLst/>
            <a:ahLst/>
            <a:cxnLst/>
            <a:rect l="l" t="t" r="r" b="b"/>
            <a:pathLst>
              <a:path w="3762375" h="3913188">
                <a:moveTo>
                  <a:pt x="67459" y="0"/>
                </a:moveTo>
                <a:lnTo>
                  <a:pt x="3694916" y="0"/>
                </a:lnTo>
                <a:cubicBezTo>
                  <a:pt x="3732172" y="0"/>
                  <a:pt x="3762375" y="30203"/>
                  <a:pt x="3762375" y="67459"/>
                </a:cubicBezTo>
                <a:lnTo>
                  <a:pt x="3762375" y="3845728"/>
                </a:lnTo>
                <a:cubicBezTo>
                  <a:pt x="3762375" y="3882985"/>
                  <a:pt x="3732172" y="3913188"/>
                  <a:pt x="3694916" y="3913188"/>
                </a:cubicBezTo>
                <a:lnTo>
                  <a:pt x="67459" y="3913188"/>
                </a:lnTo>
                <a:cubicBezTo>
                  <a:pt x="30203" y="3913188"/>
                  <a:pt x="0" y="3882985"/>
                  <a:pt x="0" y="3845728"/>
                </a:cubicBezTo>
                <a:lnTo>
                  <a:pt x="0" y="67459"/>
                </a:lnTo>
                <a:cubicBezTo>
                  <a:pt x="0" y="30228"/>
                  <a:pt x="30228" y="0"/>
                  <a:pt x="67459" y="0"/>
                </a:cubicBezTo>
                <a:close/>
              </a:path>
            </a:pathLst>
          </a:custGeom>
          <a:gradFill flip="none" rotWithShape="1">
            <a:gsLst>
              <a:gs pos="0">
                <a:srgbClr val="425563"/>
              </a:gs>
              <a:gs pos="100000">
                <a:srgbClr val="768692"/>
              </a:gs>
            </a:gsLst>
            <a:lin ang="2700000" scaled="1"/>
          </a:gradFill>
          <a:ln/>
        </p:spPr>
        <p:txBody>
          <a:bodyPr/>
          <a:lstStyle/>
          <a:p>
            <a:endParaRPr lang="en-GB"/>
          </a:p>
        </p:txBody>
      </p:sp>
      <p:sp>
        <p:nvSpPr>
          <p:cNvPr id="18" name="Shape 16"/>
          <p:cNvSpPr/>
          <p:nvPr/>
        </p:nvSpPr>
        <p:spPr>
          <a:xfrm>
            <a:off x="8325185" y="1429742"/>
            <a:ext cx="157645" cy="168672"/>
          </a:xfrm>
          <a:custGeom>
            <a:avLst/>
            <a:gdLst/>
            <a:ahLst/>
            <a:cxnLst/>
            <a:rect l="l" t="t" r="r" b="b"/>
            <a:pathLst>
              <a:path w="189756" h="168672">
                <a:moveTo>
                  <a:pt x="73794" y="2635"/>
                </a:moveTo>
                <a:cubicBezTo>
                  <a:pt x="95613" y="2635"/>
                  <a:pt x="113326" y="20349"/>
                  <a:pt x="113326" y="42168"/>
                </a:cubicBezTo>
                <a:cubicBezTo>
                  <a:pt x="113326" y="63987"/>
                  <a:pt x="95613" y="81700"/>
                  <a:pt x="73794" y="81700"/>
                </a:cubicBezTo>
                <a:cubicBezTo>
                  <a:pt x="51975" y="81700"/>
                  <a:pt x="34261" y="63987"/>
                  <a:pt x="34261" y="42168"/>
                </a:cubicBezTo>
                <a:cubicBezTo>
                  <a:pt x="34261" y="20349"/>
                  <a:pt x="51975" y="2635"/>
                  <a:pt x="73794" y="2635"/>
                </a:cubicBezTo>
                <a:close/>
                <a:moveTo>
                  <a:pt x="64010" y="100149"/>
                </a:moveTo>
                <a:lnTo>
                  <a:pt x="83578" y="100149"/>
                </a:lnTo>
                <a:cubicBezTo>
                  <a:pt x="93363" y="100149"/>
                  <a:pt x="102587" y="102554"/>
                  <a:pt x="110691" y="106771"/>
                </a:cubicBezTo>
                <a:lnTo>
                  <a:pt x="110691" y="108187"/>
                </a:lnTo>
                <a:cubicBezTo>
                  <a:pt x="104234" y="113985"/>
                  <a:pt x="100149" y="122386"/>
                  <a:pt x="100149" y="131742"/>
                </a:cubicBezTo>
                <a:lnTo>
                  <a:pt x="100149" y="163368"/>
                </a:lnTo>
                <a:cubicBezTo>
                  <a:pt x="100149" y="165180"/>
                  <a:pt x="100314" y="166959"/>
                  <a:pt x="100577" y="168672"/>
                </a:cubicBezTo>
                <a:lnTo>
                  <a:pt x="15055" y="168672"/>
                </a:lnTo>
                <a:cubicBezTo>
                  <a:pt x="9653" y="168672"/>
                  <a:pt x="5271" y="164290"/>
                  <a:pt x="5271" y="158888"/>
                </a:cubicBezTo>
                <a:cubicBezTo>
                  <a:pt x="5271" y="126438"/>
                  <a:pt x="31560" y="100149"/>
                  <a:pt x="64010" y="100149"/>
                </a:cubicBezTo>
                <a:close/>
                <a:moveTo>
                  <a:pt x="163401" y="100182"/>
                </a:moveTo>
                <a:cubicBezTo>
                  <a:pt x="163401" y="94351"/>
                  <a:pt x="158690" y="89640"/>
                  <a:pt x="152859" y="89640"/>
                </a:cubicBezTo>
                <a:cubicBezTo>
                  <a:pt x="147028" y="89640"/>
                  <a:pt x="142317" y="94351"/>
                  <a:pt x="142317" y="100182"/>
                </a:cubicBezTo>
                <a:lnTo>
                  <a:pt x="142317" y="115962"/>
                </a:lnTo>
                <a:lnTo>
                  <a:pt x="163401" y="115962"/>
                </a:lnTo>
                <a:lnTo>
                  <a:pt x="163401" y="100182"/>
                </a:lnTo>
                <a:close/>
                <a:moveTo>
                  <a:pt x="115962" y="131775"/>
                </a:moveTo>
                <a:cubicBezTo>
                  <a:pt x="115962" y="124890"/>
                  <a:pt x="120376" y="119026"/>
                  <a:pt x="126504" y="116851"/>
                </a:cubicBezTo>
                <a:lnTo>
                  <a:pt x="126504" y="100182"/>
                </a:lnTo>
                <a:cubicBezTo>
                  <a:pt x="126504" y="85621"/>
                  <a:pt x="138298" y="73827"/>
                  <a:pt x="152859" y="73827"/>
                </a:cubicBezTo>
                <a:cubicBezTo>
                  <a:pt x="167420" y="73827"/>
                  <a:pt x="179214" y="85621"/>
                  <a:pt x="179214" y="100182"/>
                </a:cubicBezTo>
                <a:lnTo>
                  <a:pt x="179214" y="116851"/>
                </a:lnTo>
                <a:cubicBezTo>
                  <a:pt x="185341" y="119026"/>
                  <a:pt x="189756" y="124890"/>
                  <a:pt x="189756" y="131775"/>
                </a:cubicBezTo>
                <a:lnTo>
                  <a:pt x="189756" y="163401"/>
                </a:lnTo>
                <a:cubicBezTo>
                  <a:pt x="189756" y="172131"/>
                  <a:pt x="182673" y="179214"/>
                  <a:pt x="173943" y="179214"/>
                </a:cubicBezTo>
                <a:lnTo>
                  <a:pt x="131775" y="179214"/>
                </a:lnTo>
                <a:cubicBezTo>
                  <a:pt x="123045" y="179214"/>
                  <a:pt x="115962" y="172131"/>
                  <a:pt x="115962" y="163401"/>
                </a:cubicBezTo>
                <a:lnTo>
                  <a:pt x="115962" y="131775"/>
                </a:lnTo>
                <a:close/>
              </a:path>
            </a:pathLst>
          </a:custGeom>
          <a:solidFill>
            <a:srgbClr val="FFFFFF"/>
          </a:solidFill>
          <a:ln/>
        </p:spPr>
        <p:txBody>
          <a:bodyPr/>
          <a:lstStyle/>
          <a:p>
            <a:endParaRPr lang="en-GB"/>
          </a:p>
        </p:txBody>
      </p:sp>
      <p:sp>
        <p:nvSpPr>
          <p:cNvPr id="19" name="Text 17"/>
          <p:cNvSpPr/>
          <p:nvPr/>
        </p:nvSpPr>
        <p:spPr>
          <a:xfrm>
            <a:off x="9278498" y="1397000"/>
            <a:ext cx="2642325" cy="243805"/>
          </a:xfrm>
          <a:prstGeom prst="rect">
            <a:avLst/>
          </a:prstGeom>
          <a:noFill/>
          <a:ln/>
        </p:spPr>
        <p:txBody>
          <a:bodyPr wrap="square" lIns="0" tIns="0" rIns="0" bIns="0" rtlCol="0" anchor="ctr"/>
          <a:lstStyle/>
          <a:p>
            <a:pPr>
              <a:lnSpc>
                <a:spcPct val="120000"/>
              </a:lnSpc>
            </a:pPr>
            <a:r>
              <a:rPr lang="en-US" sz="1600" b="1" dirty="0">
                <a:solidFill>
                  <a:srgbClr val="FFFFFF"/>
                </a:solidFill>
                <a:latin typeface="Unna" pitchFamily="34" charset="0"/>
                <a:ea typeface="Unna" pitchFamily="34" charset="-122"/>
                <a:cs typeface="Unna" pitchFamily="34" charset="-120"/>
              </a:rPr>
              <a:t>Trust and Transparency Issues</a:t>
            </a:r>
            <a:endParaRPr lang="en-US" sz="1600" dirty="0"/>
          </a:p>
        </p:txBody>
      </p:sp>
      <p:sp>
        <p:nvSpPr>
          <p:cNvPr id="20" name="Shape 18"/>
          <p:cNvSpPr/>
          <p:nvPr/>
        </p:nvSpPr>
        <p:spPr>
          <a:xfrm>
            <a:off x="8963367" y="1768077"/>
            <a:ext cx="2746429" cy="1137755"/>
          </a:xfrm>
          <a:custGeom>
            <a:avLst/>
            <a:gdLst/>
            <a:ahLst/>
            <a:cxnLst/>
            <a:rect l="l" t="t" r="r" b="b"/>
            <a:pathLst>
              <a:path w="3429000" h="1111250">
                <a:moveTo>
                  <a:pt x="33738" y="0"/>
                </a:moveTo>
                <a:lnTo>
                  <a:pt x="3395262" y="0"/>
                </a:lnTo>
                <a:cubicBezTo>
                  <a:pt x="3413895" y="0"/>
                  <a:pt x="3429000" y="15105"/>
                  <a:pt x="3429000" y="33738"/>
                </a:cubicBezTo>
                <a:lnTo>
                  <a:pt x="3429000" y="1077512"/>
                </a:lnTo>
                <a:cubicBezTo>
                  <a:pt x="3429000" y="1096145"/>
                  <a:pt x="3413895" y="1111250"/>
                  <a:pt x="3395262" y="1111250"/>
                </a:cubicBezTo>
                <a:lnTo>
                  <a:pt x="33738" y="1111250"/>
                </a:lnTo>
                <a:cubicBezTo>
                  <a:pt x="15105" y="1111250"/>
                  <a:pt x="0" y="1096145"/>
                  <a:pt x="0" y="1077512"/>
                </a:cubicBezTo>
                <a:lnTo>
                  <a:pt x="0" y="33738"/>
                </a:lnTo>
                <a:cubicBezTo>
                  <a:pt x="0" y="15117"/>
                  <a:pt x="15117" y="0"/>
                  <a:pt x="33738" y="0"/>
                </a:cubicBezTo>
                <a:close/>
              </a:path>
            </a:pathLst>
          </a:custGeom>
          <a:solidFill>
            <a:srgbClr val="FFFFFF">
              <a:alpha val="10196"/>
            </a:srgbClr>
          </a:solidFill>
          <a:ln/>
        </p:spPr>
        <p:txBody>
          <a:bodyPr/>
          <a:lstStyle/>
          <a:p>
            <a:endParaRPr lang="en-GB"/>
          </a:p>
        </p:txBody>
      </p:sp>
      <p:sp>
        <p:nvSpPr>
          <p:cNvPr id="21" name="Text 19"/>
          <p:cNvSpPr/>
          <p:nvPr/>
        </p:nvSpPr>
        <p:spPr>
          <a:xfrm>
            <a:off x="9036920" y="2143116"/>
            <a:ext cx="2635173" cy="211297"/>
          </a:xfrm>
          <a:prstGeom prst="rect">
            <a:avLst/>
          </a:prstGeom>
          <a:noFill/>
          <a:ln/>
        </p:spPr>
        <p:txBody>
          <a:bodyPr wrap="square" lIns="0" tIns="0" rIns="0" bIns="0" rtlCol="0" anchor="ctr"/>
          <a:lstStyle/>
          <a:p>
            <a:pPr>
              <a:lnSpc>
                <a:spcPct val="130000"/>
              </a:lnSpc>
            </a:pPr>
            <a:r>
              <a:rPr lang="en-US" sz="1600" b="1" dirty="0">
                <a:solidFill>
                  <a:srgbClr val="FFFFFF"/>
                </a:solidFill>
                <a:latin typeface="Quattrocento Sans" pitchFamily="34" charset="0"/>
                <a:ea typeface="Quattrocento Sans" pitchFamily="34" charset="-122"/>
                <a:cs typeface="Quattrocento Sans" pitchFamily="34" charset="-120"/>
              </a:rPr>
              <a:t>"Black Box" Problem</a:t>
            </a:r>
            <a:endParaRPr lang="en-US" sz="1600" dirty="0"/>
          </a:p>
        </p:txBody>
      </p:sp>
      <p:sp>
        <p:nvSpPr>
          <p:cNvPr id="22" name="Text 20"/>
          <p:cNvSpPr/>
          <p:nvPr/>
        </p:nvSpPr>
        <p:spPr>
          <a:xfrm>
            <a:off x="9035242" y="2105421"/>
            <a:ext cx="2628418" cy="690781"/>
          </a:xfrm>
          <a:prstGeom prst="rect">
            <a:avLst/>
          </a:prstGeom>
          <a:noFill/>
          <a:ln/>
        </p:spPr>
        <p:txBody>
          <a:bodyPr wrap="square" lIns="0" tIns="0" rIns="0" bIns="0" rtlCol="0" anchor="ctr"/>
          <a:lstStyle/>
          <a:p>
            <a:pPr>
              <a:lnSpc>
                <a:spcPct val="120000"/>
              </a:lnSpc>
            </a:pPr>
            <a:endParaRPr lang="en-US" sz="1600" dirty="0"/>
          </a:p>
        </p:txBody>
      </p:sp>
      <p:sp>
        <p:nvSpPr>
          <p:cNvPr id="23" name="Shape 21"/>
          <p:cNvSpPr/>
          <p:nvPr/>
        </p:nvSpPr>
        <p:spPr>
          <a:xfrm>
            <a:off x="8963367" y="2954749"/>
            <a:ext cx="2746429" cy="967093"/>
          </a:xfrm>
          <a:custGeom>
            <a:avLst/>
            <a:gdLst/>
            <a:ahLst/>
            <a:cxnLst/>
            <a:rect l="l" t="t" r="r" b="b"/>
            <a:pathLst>
              <a:path w="3429000" h="944563">
                <a:moveTo>
                  <a:pt x="33730" y="0"/>
                </a:moveTo>
                <a:lnTo>
                  <a:pt x="3395270" y="0"/>
                </a:lnTo>
                <a:cubicBezTo>
                  <a:pt x="3413898" y="0"/>
                  <a:pt x="3429000" y="15102"/>
                  <a:pt x="3429000" y="33730"/>
                </a:cubicBezTo>
                <a:lnTo>
                  <a:pt x="3429000" y="910832"/>
                </a:lnTo>
                <a:cubicBezTo>
                  <a:pt x="3429000" y="929461"/>
                  <a:pt x="3413898" y="944562"/>
                  <a:pt x="3395270" y="944563"/>
                </a:cubicBezTo>
                <a:lnTo>
                  <a:pt x="33730" y="944563"/>
                </a:lnTo>
                <a:cubicBezTo>
                  <a:pt x="15102" y="944563"/>
                  <a:pt x="0" y="929461"/>
                  <a:pt x="0" y="910832"/>
                </a:cubicBezTo>
                <a:lnTo>
                  <a:pt x="0" y="33730"/>
                </a:lnTo>
                <a:cubicBezTo>
                  <a:pt x="0" y="15114"/>
                  <a:pt x="15114" y="0"/>
                  <a:pt x="33730" y="0"/>
                </a:cubicBezTo>
                <a:close/>
              </a:path>
            </a:pathLst>
          </a:custGeom>
          <a:solidFill>
            <a:srgbClr val="FFFFFF">
              <a:alpha val="10196"/>
            </a:srgbClr>
          </a:solidFill>
          <a:ln/>
        </p:spPr>
        <p:txBody>
          <a:bodyPr/>
          <a:lstStyle/>
          <a:p>
            <a:endParaRPr lang="en-GB"/>
          </a:p>
        </p:txBody>
      </p:sp>
      <p:sp>
        <p:nvSpPr>
          <p:cNvPr id="24" name="Text 22"/>
          <p:cNvSpPr/>
          <p:nvPr/>
        </p:nvSpPr>
        <p:spPr>
          <a:xfrm>
            <a:off x="9036920" y="3302243"/>
            <a:ext cx="2635173" cy="211297"/>
          </a:xfrm>
          <a:prstGeom prst="rect">
            <a:avLst/>
          </a:prstGeom>
          <a:noFill/>
          <a:ln/>
        </p:spPr>
        <p:txBody>
          <a:bodyPr wrap="square" lIns="0" tIns="0" rIns="0" bIns="0" rtlCol="0" anchor="ctr"/>
          <a:lstStyle/>
          <a:p>
            <a:pPr>
              <a:lnSpc>
                <a:spcPct val="130000"/>
              </a:lnSpc>
            </a:pPr>
            <a:r>
              <a:rPr lang="en-US" sz="1600" b="1" dirty="0">
                <a:solidFill>
                  <a:srgbClr val="FFFFFF"/>
                </a:solidFill>
                <a:latin typeface="Quattrocento Sans" pitchFamily="34" charset="0"/>
                <a:ea typeface="Quattrocento Sans" pitchFamily="34" charset="-122"/>
                <a:cs typeface="Quattrocento Sans" pitchFamily="34" charset="-120"/>
              </a:rPr>
              <a:t>Reduced Human Empathy</a:t>
            </a:r>
            <a:endParaRPr lang="en-US" sz="1600" dirty="0"/>
          </a:p>
        </p:txBody>
      </p:sp>
      <p:sp>
        <p:nvSpPr>
          <p:cNvPr id="25" name="Text 23"/>
          <p:cNvSpPr/>
          <p:nvPr/>
        </p:nvSpPr>
        <p:spPr>
          <a:xfrm>
            <a:off x="9035242" y="3319858"/>
            <a:ext cx="2628418" cy="520117"/>
          </a:xfrm>
          <a:prstGeom prst="rect">
            <a:avLst/>
          </a:prstGeom>
          <a:noFill/>
          <a:ln/>
        </p:spPr>
        <p:txBody>
          <a:bodyPr wrap="square" lIns="0" tIns="0" rIns="0" bIns="0" rtlCol="0" anchor="ctr"/>
          <a:lstStyle/>
          <a:p>
            <a:pPr>
              <a:lnSpc>
                <a:spcPct val="120000"/>
              </a:lnSpc>
            </a:pPr>
            <a:endParaRPr lang="en-US" sz="1600" dirty="0"/>
          </a:p>
        </p:txBody>
      </p:sp>
      <p:sp>
        <p:nvSpPr>
          <p:cNvPr id="26" name="Shape 24"/>
          <p:cNvSpPr/>
          <p:nvPr/>
        </p:nvSpPr>
        <p:spPr>
          <a:xfrm>
            <a:off x="8975645" y="4028281"/>
            <a:ext cx="2746429" cy="967093"/>
          </a:xfrm>
          <a:custGeom>
            <a:avLst/>
            <a:gdLst/>
            <a:ahLst/>
            <a:cxnLst/>
            <a:rect l="l" t="t" r="r" b="b"/>
            <a:pathLst>
              <a:path w="3429000" h="944563">
                <a:moveTo>
                  <a:pt x="33730" y="0"/>
                </a:moveTo>
                <a:lnTo>
                  <a:pt x="3395270" y="0"/>
                </a:lnTo>
                <a:cubicBezTo>
                  <a:pt x="3413898" y="0"/>
                  <a:pt x="3429000" y="15102"/>
                  <a:pt x="3429000" y="33730"/>
                </a:cubicBezTo>
                <a:lnTo>
                  <a:pt x="3429000" y="910832"/>
                </a:lnTo>
                <a:cubicBezTo>
                  <a:pt x="3429000" y="929461"/>
                  <a:pt x="3413898" y="944562"/>
                  <a:pt x="3395270" y="944563"/>
                </a:cubicBezTo>
                <a:lnTo>
                  <a:pt x="33730" y="944563"/>
                </a:lnTo>
                <a:cubicBezTo>
                  <a:pt x="15102" y="944563"/>
                  <a:pt x="0" y="929461"/>
                  <a:pt x="0" y="910832"/>
                </a:cubicBezTo>
                <a:lnTo>
                  <a:pt x="0" y="33730"/>
                </a:lnTo>
                <a:cubicBezTo>
                  <a:pt x="0" y="15114"/>
                  <a:pt x="15114" y="0"/>
                  <a:pt x="33730" y="0"/>
                </a:cubicBezTo>
                <a:close/>
              </a:path>
            </a:pathLst>
          </a:custGeom>
          <a:solidFill>
            <a:srgbClr val="FFFFFF">
              <a:alpha val="10196"/>
            </a:srgbClr>
          </a:solidFill>
          <a:ln/>
        </p:spPr>
        <p:txBody>
          <a:bodyPr/>
          <a:lstStyle/>
          <a:p>
            <a:endParaRPr lang="en-GB"/>
          </a:p>
        </p:txBody>
      </p:sp>
      <p:sp>
        <p:nvSpPr>
          <p:cNvPr id="27" name="Text 25"/>
          <p:cNvSpPr/>
          <p:nvPr/>
        </p:nvSpPr>
        <p:spPr>
          <a:xfrm>
            <a:off x="9028486" y="4335859"/>
            <a:ext cx="2635173" cy="211297"/>
          </a:xfrm>
          <a:prstGeom prst="rect">
            <a:avLst/>
          </a:prstGeom>
          <a:noFill/>
          <a:ln/>
        </p:spPr>
        <p:txBody>
          <a:bodyPr wrap="square" lIns="0" tIns="0" rIns="0" bIns="0" rtlCol="0" anchor="ctr"/>
          <a:lstStyle/>
          <a:p>
            <a:pPr>
              <a:lnSpc>
                <a:spcPct val="130000"/>
              </a:lnSpc>
            </a:pPr>
            <a:r>
              <a:rPr lang="en-US" sz="1600" b="1" dirty="0">
                <a:solidFill>
                  <a:srgbClr val="FFFFFF"/>
                </a:solidFill>
                <a:latin typeface="Quattrocento Sans" pitchFamily="34" charset="0"/>
                <a:ea typeface="Quattrocento Sans" pitchFamily="34" charset="-122"/>
                <a:cs typeface="Quattrocento Sans" pitchFamily="34" charset="-120"/>
              </a:rPr>
              <a:t>Data Privacy Fears</a:t>
            </a:r>
            <a:endParaRPr lang="en-US" sz="1600" dirty="0"/>
          </a:p>
        </p:txBody>
      </p:sp>
      <p:sp>
        <p:nvSpPr>
          <p:cNvPr id="28" name="Text 26"/>
          <p:cNvSpPr/>
          <p:nvPr/>
        </p:nvSpPr>
        <p:spPr>
          <a:xfrm>
            <a:off x="9035242" y="4365624"/>
            <a:ext cx="2628418" cy="520117"/>
          </a:xfrm>
          <a:prstGeom prst="rect">
            <a:avLst/>
          </a:prstGeom>
          <a:noFill/>
          <a:ln/>
        </p:spPr>
        <p:txBody>
          <a:bodyPr wrap="square" lIns="0" tIns="0" rIns="0" bIns="0" rtlCol="0" anchor="ctr"/>
          <a:lstStyle/>
          <a:p>
            <a:pPr>
              <a:lnSpc>
                <a:spcPct val="120000"/>
              </a:lnSpc>
            </a:pPr>
            <a:endParaRPr lang="en-US" sz="1600" dirty="0"/>
          </a:p>
        </p:txBody>
      </p:sp>
      <p:sp>
        <p:nvSpPr>
          <p:cNvPr id="29" name="Shape 27"/>
          <p:cNvSpPr/>
          <p:nvPr/>
        </p:nvSpPr>
        <p:spPr>
          <a:xfrm>
            <a:off x="317501" y="5597480"/>
            <a:ext cx="11525248" cy="1051966"/>
          </a:xfrm>
          <a:custGeom>
            <a:avLst/>
            <a:gdLst/>
            <a:ahLst/>
            <a:cxnLst/>
            <a:rect l="l" t="t" r="r" b="b"/>
            <a:pathLst>
              <a:path w="3754438" h="2119313">
                <a:moveTo>
                  <a:pt x="67479" y="0"/>
                </a:moveTo>
                <a:lnTo>
                  <a:pt x="3686959" y="0"/>
                </a:lnTo>
                <a:cubicBezTo>
                  <a:pt x="3724226" y="0"/>
                  <a:pt x="3754438" y="30211"/>
                  <a:pt x="3754438" y="67479"/>
                </a:cubicBezTo>
                <a:lnTo>
                  <a:pt x="3754438" y="2051834"/>
                </a:lnTo>
                <a:cubicBezTo>
                  <a:pt x="3754438" y="2089101"/>
                  <a:pt x="3724226" y="2119313"/>
                  <a:pt x="3686959" y="2119312"/>
                </a:cubicBezTo>
                <a:lnTo>
                  <a:pt x="67479" y="2119313"/>
                </a:lnTo>
                <a:cubicBezTo>
                  <a:pt x="30236" y="2119312"/>
                  <a:pt x="0" y="2089076"/>
                  <a:pt x="0" y="2051834"/>
                </a:cubicBezTo>
                <a:lnTo>
                  <a:pt x="0" y="67479"/>
                </a:lnTo>
                <a:cubicBezTo>
                  <a:pt x="0" y="30211"/>
                  <a:pt x="30211" y="0"/>
                  <a:pt x="67479" y="0"/>
                </a:cubicBezTo>
                <a:close/>
              </a:path>
            </a:pathLst>
          </a:custGeom>
          <a:solidFill>
            <a:srgbClr val="003087">
              <a:alpha val="10196"/>
            </a:srgbClr>
          </a:solidFill>
          <a:ln w="12700">
            <a:solidFill>
              <a:srgbClr val="003087">
                <a:alpha val="30196"/>
              </a:srgbClr>
            </a:solidFill>
            <a:prstDash val="solid"/>
          </a:ln>
        </p:spPr>
        <p:txBody>
          <a:bodyPr/>
          <a:lstStyle/>
          <a:p>
            <a:endParaRPr lang="en-GB" dirty="0"/>
          </a:p>
        </p:txBody>
      </p:sp>
      <p:sp>
        <p:nvSpPr>
          <p:cNvPr id="30" name="Shape 28"/>
          <p:cNvSpPr/>
          <p:nvPr/>
        </p:nvSpPr>
        <p:spPr>
          <a:xfrm>
            <a:off x="504693" y="5748209"/>
            <a:ext cx="151805" cy="151805"/>
          </a:xfrm>
          <a:custGeom>
            <a:avLst/>
            <a:gdLst/>
            <a:ahLst/>
            <a:cxnLst/>
            <a:rect l="l" t="t" r="r" b="b"/>
            <a:pathLst>
              <a:path w="151805" h="151805">
                <a:moveTo>
                  <a:pt x="85390" y="9488"/>
                </a:moveTo>
                <a:cubicBezTo>
                  <a:pt x="85390" y="4240"/>
                  <a:pt x="81150" y="0"/>
                  <a:pt x="75902" y="0"/>
                </a:cubicBezTo>
                <a:cubicBezTo>
                  <a:pt x="70654" y="0"/>
                  <a:pt x="66415" y="4240"/>
                  <a:pt x="66415" y="9488"/>
                </a:cubicBezTo>
                <a:lnTo>
                  <a:pt x="66415" y="71158"/>
                </a:lnTo>
                <a:cubicBezTo>
                  <a:pt x="66415" y="73768"/>
                  <a:pt x="64280" y="75902"/>
                  <a:pt x="61671" y="75902"/>
                </a:cubicBezTo>
                <a:cubicBezTo>
                  <a:pt x="59062" y="75902"/>
                  <a:pt x="56927" y="73768"/>
                  <a:pt x="56927" y="71158"/>
                </a:cubicBezTo>
                <a:lnTo>
                  <a:pt x="56927" y="18976"/>
                </a:lnTo>
                <a:cubicBezTo>
                  <a:pt x="56927" y="13728"/>
                  <a:pt x="52687" y="9488"/>
                  <a:pt x="47439" y="9488"/>
                </a:cubicBezTo>
                <a:cubicBezTo>
                  <a:pt x="42191" y="9488"/>
                  <a:pt x="37951" y="13728"/>
                  <a:pt x="37951" y="18976"/>
                </a:cubicBezTo>
                <a:lnTo>
                  <a:pt x="37951" y="99622"/>
                </a:lnTo>
                <a:cubicBezTo>
                  <a:pt x="37951" y="100067"/>
                  <a:pt x="37951" y="100541"/>
                  <a:pt x="37981" y="100986"/>
                </a:cubicBezTo>
                <a:lnTo>
                  <a:pt x="20043" y="83908"/>
                </a:lnTo>
                <a:cubicBezTo>
                  <a:pt x="15299" y="79401"/>
                  <a:pt x="7798" y="79579"/>
                  <a:pt x="3261" y="84323"/>
                </a:cubicBezTo>
                <a:cubicBezTo>
                  <a:pt x="-1275" y="89067"/>
                  <a:pt x="-1067" y="96568"/>
                  <a:pt x="3677" y="101104"/>
                </a:cubicBezTo>
                <a:lnTo>
                  <a:pt x="37002" y="132829"/>
                </a:lnTo>
                <a:cubicBezTo>
                  <a:pt x="49781" y="145015"/>
                  <a:pt x="66770" y="151805"/>
                  <a:pt x="84441" y="151805"/>
                </a:cubicBezTo>
                <a:lnTo>
                  <a:pt x="90134" y="151805"/>
                </a:lnTo>
                <a:cubicBezTo>
                  <a:pt x="118953" y="151805"/>
                  <a:pt x="142317" y="128441"/>
                  <a:pt x="142317" y="99622"/>
                </a:cubicBezTo>
                <a:lnTo>
                  <a:pt x="142317" y="37951"/>
                </a:lnTo>
                <a:cubicBezTo>
                  <a:pt x="142317" y="32703"/>
                  <a:pt x="138077" y="28463"/>
                  <a:pt x="132829" y="28463"/>
                </a:cubicBezTo>
                <a:cubicBezTo>
                  <a:pt x="127581" y="28463"/>
                  <a:pt x="123341" y="32703"/>
                  <a:pt x="123341" y="37951"/>
                </a:cubicBezTo>
                <a:lnTo>
                  <a:pt x="123341" y="71158"/>
                </a:lnTo>
                <a:cubicBezTo>
                  <a:pt x="123341" y="73768"/>
                  <a:pt x="121207" y="75902"/>
                  <a:pt x="118597" y="75902"/>
                </a:cubicBezTo>
                <a:cubicBezTo>
                  <a:pt x="115988" y="75902"/>
                  <a:pt x="113854" y="73768"/>
                  <a:pt x="113854" y="71158"/>
                </a:cubicBezTo>
                <a:lnTo>
                  <a:pt x="113854" y="18976"/>
                </a:lnTo>
                <a:cubicBezTo>
                  <a:pt x="113854" y="13728"/>
                  <a:pt x="109614" y="9488"/>
                  <a:pt x="104366" y="9488"/>
                </a:cubicBezTo>
                <a:cubicBezTo>
                  <a:pt x="99118" y="9488"/>
                  <a:pt x="94878" y="13728"/>
                  <a:pt x="94878" y="18976"/>
                </a:cubicBezTo>
                <a:lnTo>
                  <a:pt x="94878" y="71158"/>
                </a:lnTo>
                <a:cubicBezTo>
                  <a:pt x="94878" y="73768"/>
                  <a:pt x="92743" y="75902"/>
                  <a:pt x="90134" y="75902"/>
                </a:cubicBezTo>
                <a:cubicBezTo>
                  <a:pt x="87525" y="75902"/>
                  <a:pt x="85390" y="73768"/>
                  <a:pt x="85390" y="71158"/>
                </a:cubicBezTo>
                <a:lnTo>
                  <a:pt x="85390" y="9488"/>
                </a:lnTo>
                <a:close/>
              </a:path>
            </a:pathLst>
          </a:custGeom>
          <a:solidFill>
            <a:srgbClr val="003087"/>
          </a:solidFill>
          <a:ln/>
        </p:spPr>
        <p:txBody>
          <a:bodyPr/>
          <a:lstStyle/>
          <a:p>
            <a:endParaRPr lang="en-GB"/>
          </a:p>
        </p:txBody>
      </p:sp>
      <p:sp>
        <p:nvSpPr>
          <p:cNvPr id="31" name="Text 29"/>
          <p:cNvSpPr/>
          <p:nvPr/>
        </p:nvSpPr>
        <p:spPr>
          <a:xfrm>
            <a:off x="720484" y="5684446"/>
            <a:ext cx="3362027" cy="238125"/>
          </a:xfrm>
          <a:prstGeom prst="rect">
            <a:avLst/>
          </a:prstGeom>
          <a:noFill/>
          <a:ln/>
        </p:spPr>
        <p:txBody>
          <a:bodyPr wrap="square" lIns="0" tIns="0" rIns="0" bIns="0" rtlCol="0" anchor="ctr"/>
          <a:lstStyle/>
          <a:p>
            <a:pPr>
              <a:lnSpc>
                <a:spcPct val="130000"/>
              </a:lnSpc>
            </a:pPr>
            <a:r>
              <a:rPr lang="en-US" sz="1600" b="1" dirty="0">
                <a:solidFill>
                  <a:srgbClr val="003087"/>
                </a:solidFill>
                <a:latin typeface="Unna" pitchFamily="34" charset="0"/>
                <a:ea typeface="Unna" pitchFamily="34" charset="-122"/>
                <a:cs typeface="Unna" pitchFamily="34" charset="-120"/>
              </a:rPr>
              <a:t>Consent Challenges</a:t>
            </a:r>
            <a:endParaRPr lang="en-US" sz="1600" dirty="0"/>
          </a:p>
        </p:txBody>
      </p:sp>
      <p:sp>
        <p:nvSpPr>
          <p:cNvPr id="32" name="Text 30"/>
          <p:cNvSpPr/>
          <p:nvPr/>
        </p:nvSpPr>
        <p:spPr>
          <a:xfrm>
            <a:off x="486171" y="5834061"/>
            <a:ext cx="11356577" cy="734716"/>
          </a:xfrm>
          <a:prstGeom prst="rect">
            <a:avLst/>
          </a:prstGeom>
          <a:noFill/>
          <a:ln/>
        </p:spPr>
        <p:txBody>
          <a:bodyPr wrap="square" lIns="0" tIns="0" rIns="0" bIns="0" rtlCol="0" anchor="ctr"/>
          <a:lstStyle/>
          <a:p>
            <a:pPr>
              <a:lnSpc>
                <a:spcPct val="140000"/>
              </a:lnSpc>
            </a:pPr>
            <a:r>
              <a:rPr lang="en-US" sz="1250" dirty="0">
                <a:solidFill>
                  <a:srgbClr val="231F20"/>
                </a:solidFill>
                <a:latin typeface="Quattrocento Sans" pitchFamily="34" charset="0"/>
                <a:ea typeface="Quattrocento Sans" pitchFamily="34" charset="-122"/>
                <a:cs typeface="Quattrocento Sans" pitchFamily="34" charset="-120"/>
              </a:rPr>
              <a:t>The </a:t>
            </a:r>
            <a:r>
              <a:rPr lang="en-US" sz="1250" b="1" dirty="0">
                <a:solidFill>
                  <a:srgbClr val="231F20"/>
                </a:solidFill>
                <a:latin typeface="Quattrocento Sans" pitchFamily="34" charset="0"/>
                <a:ea typeface="Quattrocento Sans" pitchFamily="34" charset="-122"/>
                <a:cs typeface="Quattrocento Sans" pitchFamily="34" charset="-120"/>
              </a:rPr>
              <a:t>'broad consent'</a:t>
            </a:r>
            <a:r>
              <a:rPr lang="en-US" sz="1250" dirty="0">
                <a:solidFill>
                  <a:srgbClr val="231F20"/>
                </a:solidFill>
                <a:latin typeface="Quattrocento Sans" pitchFamily="34" charset="0"/>
                <a:ea typeface="Quattrocento Sans" pitchFamily="34" charset="-122"/>
                <a:cs typeface="Quattrocento Sans" pitchFamily="34" charset="-120"/>
              </a:rPr>
              <a:t> framework for data use, allowing patients to consent to unspecified future research, challenges informed autonomy—particularly for marginalized groups with historical skepticism towards healthcare data practices, including discrimination and non-consensual research involvement </a:t>
            </a:r>
            <a:r>
              <a:rPr lang="en-US" sz="1250" b="1" dirty="0">
                <a:solidFill>
                  <a:srgbClr val="003087"/>
                </a:solidFill>
                <a:latin typeface="Quattrocento Sans" pitchFamily="34" charset="0"/>
                <a:ea typeface="Quattrocento Sans" pitchFamily="34" charset="-122"/>
                <a:cs typeface="Quattrocento Sans" pitchFamily="34" charset="-120"/>
              </a:rPr>
              <a:t>(Roberts et al., 2021)</a:t>
            </a:r>
            <a:r>
              <a:rPr lang="en-US" sz="1250" dirty="0">
                <a:solidFill>
                  <a:srgbClr val="231F20"/>
                </a:solidFill>
                <a:latin typeface="Quattrocento Sans" pitchFamily="34" charset="0"/>
                <a:ea typeface="Quattrocento Sans" pitchFamily="34" charset="-122"/>
                <a:cs typeface="Quattrocento Sans" pitchFamily="34" charset="-120"/>
              </a:rPr>
              <a:t>.</a:t>
            </a:r>
            <a:endParaRPr lang="en-US" sz="125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26207" y="326207"/>
            <a:ext cx="73397" cy="415914"/>
          </a:xfrm>
          <a:custGeom>
            <a:avLst/>
            <a:gdLst/>
            <a:ahLst/>
            <a:cxnLst/>
            <a:rect l="l" t="t" r="r" b="b"/>
            <a:pathLst>
              <a:path w="73397" h="415914">
                <a:moveTo>
                  <a:pt x="0" y="0"/>
                </a:moveTo>
                <a:lnTo>
                  <a:pt x="73397" y="0"/>
                </a:lnTo>
                <a:lnTo>
                  <a:pt x="73397" y="415914"/>
                </a:lnTo>
                <a:lnTo>
                  <a:pt x="0" y="415914"/>
                </a:lnTo>
                <a:lnTo>
                  <a:pt x="0" y="0"/>
                </a:lnTo>
                <a:close/>
              </a:path>
            </a:pathLst>
          </a:custGeom>
          <a:solidFill>
            <a:srgbClr val="003087"/>
          </a:solidFill>
          <a:ln/>
        </p:spPr>
        <p:txBody>
          <a:bodyPr/>
          <a:lstStyle/>
          <a:p>
            <a:endParaRPr lang="en-GB"/>
          </a:p>
        </p:txBody>
      </p:sp>
      <p:sp>
        <p:nvSpPr>
          <p:cNvPr id="3" name="Text 1"/>
          <p:cNvSpPr/>
          <p:nvPr/>
        </p:nvSpPr>
        <p:spPr>
          <a:xfrm>
            <a:off x="499505" y="326207"/>
            <a:ext cx="5622999" cy="415914"/>
          </a:xfrm>
          <a:prstGeom prst="rect">
            <a:avLst/>
          </a:prstGeom>
          <a:noFill/>
          <a:ln/>
        </p:spPr>
        <p:txBody>
          <a:bodyPr wrap="square" lIns="0" tIns="0" rIns="0" bIns="0" rtlCol="0" anchor="ctr"/>
          <a:lstStyle/>
          <a:p>
            <a:pPr>
              <a:lnSpc>
                <a:spcPct val="80000"/>
              </a:lnSpc>
            </a:pPr>
            <a:r>
              <a:rPr lang="en-US" sz="3275" b="1" dirty="0">
                <a:solidFill>
                  <a:srgbClr val="003087"/>
                </a:solidFill>
                <a:latin typeface="Unna" pitchFamily="34" charset="0"/>
                <a:ea typeface="Unna" pitchFamily="34" charset="-122"/>
                <a:cs typeface="Unna" pitchFamily="34" charset="-120"/>
              </a:rPr>
              <a:t>Patient Experience: The Solution</a:t>
            </a:r>
            <a:endParaRPr lang="en-US" sz="1600" dirty="0"/>
          </a:p>
        </p:txBody>
      </p:sp>
      <p:sp>
        <p:nvSpPr>
          <p:cNvPr id="4" name="Text 2"/>
          <p:cNvSpPr/>
          <p:nvPr/>
        </p:nvSpPr>
        <p:spPr>
          <a:xfrm>
            <a:off x="499505" y="846100"/>
            <a:ext cx="11446310" cy="244656"/>
          </a:xfrm>
          <a:prstGeom prst="rect">
            <a:avLst/>
          </a:prstGeom>
          <a:noFill/>
          <a:ln/>
        </p:spPr>
        <p:txBody>
          <a:bodyPr wrap="square" lIns="0" tIns="0" rIns="0" bIns="0" rtlCol="0" anchor="ctr"/>
          <a:lstStyle/>
          <a:p>
            <a:pPr>
              <a:lnSpc>
                <a:spcPct val="130000"/>
              </a:lnSpc>
            </a:pPr>
            <a:r>
              <a:rPr lang="en-US" dirty="0">
                <a:solidFill>
                  <a:srgbClr val="425563"/>
                </a:solidFill>
                <a:latin typeface="Quattrocento Sans" pitchFamily="34" charset="0"/>
                <a:ea typeface="Quattrocento Sans" pitchFamily="34" charset="-122"/>
                <a:cs typeface="Quattrocento Sans" pitchFamily="34" charset="-120"/>
              </a:rPr>
              <a:t>Infrastructure, Governance, and Community-Based Deployment</a:t>
            </a:r>
            <a:endParaRPr lang="en-US" dirty="0"/>
          </a:p>
        </p:txBody>
      </p:sp>
      <p:sp>
        <p:nvSpPr>
          <p:cNvPr id="5" name="Shape 3"/>
          <p:cNvSpPr/>
          <p:nvPr/>
        </p:nvSpPr>
        <p:spPr>
          <a:xfrm>
            <a:off x="326207" y="1262015"/>
            <a:ext cx="5684163" cy="2600301"/>
          </a:xfrm>
          <a:custGeom>
            <a:avLst/>
            <a:gdLst/>
            <a:ahLst/>
            <a:cxnLst/>
            <a:rect l="l" t="t" r="r" b="b"/>
            <a:pathLst>
              <a:path w="5684163" h="2862470">
                <a:moveTo>
                  <a:pt x="69329" y="0"/>
                </a:moveTo>
                <a:lnTo>
                  <a:pt x="5614834" y="0"/>
                </a:lnTo>
                <a:cubicBezTo>
                  <a:pt x="5653124" y="0"/>
                  <a:pt x="5684163" y="31040"/>
                  <a:pt x="5684163" y="69329"/>
                </a:cubicBezTo>
                <a:lnTo>
                  <a:pt x="5684163" y="2793141"/>
                </a:lnTo>
                <a:cubicBezTo>
                  <a:pt x="5684163" y="2831430"/>
                  <a:pt x="5653124" y="2862470"/>
                  <a:pt x="5614834" y="2862470"/>
                </a:cubicBezTo>
                <a:lnTo>
                  <a:pt x="69329" y="2862470"/>
                </a:lnTo>
                <a:cubicBezTo>
                  <a:pt x="31040" y="2862470"/>
                  <a:pt x="0" y="2831430"/>
                  <a:pt x="0" y="2793141"/>
                </a:cubicBezTo>
                <a:lnTo>
                  <a:pt x="0" y="69329"/>
                </a:lnTo>
                <a:cubicBezTo>
                  <a:pt x="0" y="31040"/>
                  <a:pt x="31040" y="0"/>
                  <a:pt x="69329" y="0"/>
                </a:cubicBezTo>
                <a:close/>
              </a:path>
            </a:pathLst>
          </a:custGeom>
          <a:solidFill>
            <a:srgbClr val="003087"/>
          </a:solidFill>
          <a:ln/>
        </p:spPr>
        <p:txBody>
          <a:bodyPr/>
          <a:lstStyle/>
          <a:p>
            <a:endParaRPr lang="en-GB"/>
          </a:p>
        </p:txBody>
      </p:sp>
      <p:sp>
        <p:nvSpPr>
          <p:cNvPr id="6" name="Shape 4"/>
          <p:cNvSpPr/>
          <p:nvPr/>
        </p:nvSpPr>
        <p:spPr>
          <a:xfrm>
            <a:off x="533782" y="1468953"/>
            <a:ext cx="151635" cy="173298"/>
          </a:xfrm>
          <a:custGeom>
            <a:avLst/>
            <a:gdLst/>
            <a:ahLst/>
            <a:cxnLst/>
            <a:rect l="l" t="t" r="r" b="b"/>
            <a:pathLst>
              <a:path w="151635" h="173298">
                <a:moveTo>
                  <a:pt x="151635" y="69658"/>
                </a:moveTo>
                <a:cubicBezTo>
                  <a:pt x="146626" y="72975"/>
                  <a:pt x="140872" y="75648"/>
                  <a:pt x="134881" y="77781"/>
                </a:cubicBezTo>
                <a:cubicBezTo>
                  <a:pt x="118973" y="83467"/>
                  <a:pt x="98089" y="86649"/>
                  <a:pt x="75818" y="86649"/>
                </a:cubicBezTo>
                <a:cubicBezTo>
                  <a:pt x="53546" y="86649"/>
                  <a:pt x="32629" y="83433"/>
                  <a:pt x="16754" y="77781"/>
                </a:cubicBezTo>
                <a:cubicBezTo>
                  <a:pt x="10797" y="75648"/>
                  <a:pt x="5009" y="72975"/>
                  <a:pt x="0" y="69658"/>
                </a:cubicBezTo>
                <a:lnTo>
                  <a:pt x="0" y="97480"/>
                </a:lnTo>
                <a:cubicBezTo>
                  <a:pt x="0" y="112440"/>
                  <a:pt x="33949" y="124558"/>
                  <a:pt x="75818" y="124558"/>
                </a:cubicBezTo>
                <a:cubicBezTo>
                  <a:pt x="117687" y="124558"/>
                  <a:pt x="151635" y="112440"/>
                  <a:pt x="151635" y="97480"/>
                </a:cubicBezTo>
                <a:lnTo>
                  <a:pt x="151635" y="69658"/>
                </a:lnTo>
                <a:close/>
                <a:moveTo>
                  <a:pt x="151635" y="43324"/>
                </a:moveTo>
                <a:lnTo>
                  <a:pt x="151635" y="27078"/>
                </a:lnTo>
                <a:cubicBezTo>
                  <a:pt x="151635" y="12117"/>
                  <a:pt x="117687" y="0"/>
                  <a:pt x="75818" y="0"/>
                </a:cubicBezTo>
                <a:cubicBezTo>
                  <a:pt x="33949" y="0"/>
                  <a:pt x="0" y="12117"/>
                  <a:pt x="0" y="27078"/>
                </a:cubicBezTo>
                <a:lnTo>
                  <a:pt x="0" y="43324"/>
                </a:lnTo>
                <a:cubicBezTo>
                  <a:pt x="0" y="58285"/>
                  <a:pt x="33949" y="70402"/>
                  <a:pt x="75818" y="70402"/>
                </a:cubicBezTo>
                <a:cubicBezTo>
                  <a:pt x="117687" y="70402"/>
                  <a:pt x="151635" y="58285"/>
                  <a:pt x="151635" y="43324"/>
                </a:cubicBezTo>
                <a:close/>
                <a:moveTo>
                  <a:pt x="134881" y="131936"/>
                </a:moveTo>
                <a:cubicBezTo>
                  <a:pt x="119007" y="137589"/>
                  <a:pt x="98123" y="140804"/>
                  <a:pt x="75818" y="140804"/>
                </a:cubicBezTo>
                <a:cubicBezTo>
                  <a:pt x="53512" y="140804"/>
                  <a:pt x="32629" y="137589"/>
                  <a:pt x="16754" y="131936"/>
                </a:cubicBezTo>
                <a:cubicBezTo>
                  <a:pt x="10797" y="129804"/>
                  <a:pt x="5009" y="127130"/>
                  <a:pt x="0" y="123813"/>
                </a:cubicBezTo>
                <a:lnTo>
                  <a:pt x="0" y="146220"/>
                </a:lnTo>
                <a:cubicBezTo>
                  <a:pt x="0" y="161180"/>
                  <a:pt x="33949" y="173298"/>
                  <a:pt x="75818" y="173298"/>
                </a:cubicBezTo>
                <a:cubicBezTo>
                  <a:pt x="117687" y="173298"/>
                  <a:pt x="151635" y="161180"/>
                  <a:pt x="151635" y="146220"/>
                </a:cubicBezTo>
                <a:lnTo>
                  <a:pt x="151635" y="123813"/>
                </a:lnTo>
                <a:cubicBezTo>
                  <a:pt x="146626" y="127130"/>
                  <a:pt x="140872" y="129804"/>
                  <a:pt x="134881" y="131936"/>
                </a:cubicBezTo>
                <a:close/>
              </a:path>
            </a:pathLst>
          </a:custGeom>
          <a:solidFill>
            <a:srgbClr val="FFFFFF"/>
          </a:solidFill>
          <a:ln/>
        </p:spPr>
        <p:txBody>
          <a:bodyPr/>
          <a:lstStyle/>
          <a:p>
            <a:endParaRPr lang="en-GB"/>
          </a:p>
        </p:txBody>
      </p:sp>
      <p:sp>
        <p:nvSpPr>
          <p:cNvPr id="7" name="Text 5"/>
          <p:cNvSpPr/>
          <p:nvPr/>
        </p:nvSpPr>
        <p:spPr>
          <a:xfrm>
            <a:off x="719695" y="1435312"/>
            <a:ext cx="5199949" cy="244656"/>
          </a:xfrm>
          <a:prstGeom prst="rect">
            <a:avLst/>
          </a:prstGeom>
          <a:noFill/>
          <a:ln/>
        </p:spPr>
        <p:txBody>
          <a:bodyPr wrap="square" lIns="0" tIns="0" rIns="0" bIns="0" rtlCol="0" anchor="ctr"/>
          <a:lstStyle/>
          <a:p>
            <a:pPr>
              <a:lnSpc>
                <a:spcPct val="120000"/>
              </a:lnSpc>
            </a:pPr>
            <a:r>
              <a:rPr lang="en-US" b="1" dirty="0">
                <a:solidFill>
                  <a:srgbClr val="FFFFFF"/>
                </a:solidFill>
                <a:latin typeface="Unna" pitchFamily="34" charset="0"/>
                <a:ea typeface="Unna" pitchFamily="34" charset="-122"/>
                <a:cs typeface="Unna" pitchFamily="34" charset="-120"/>
              </a:rPr>
              <a:t>National COVID-19 Chest Imaging Database (NCCID)</a:t>
            </a:r>
            <a:endParaRPr lang="en-US" dirty="0"/>
          </a:p>
        </p:txBody>
      </p:sp>
      <p:sp>
        <p:nvSpPr>
          <p:cNvPr id="8" name="Text 6"/>
          <p:cNvSpPr/>
          <p:nvPr/>
        </p:nvSpPr>
        <p:spPr>
          <a:xfrm>
            <a:off x="499505" y="2084171"/>
            <a:ext cx="5402809" cy="448535"/>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Gathered </a:t>
            </a:r>
            <a:r>
              <a:rPr lang="en-US" sz="1400" b="1" dirty="0">
                <a:solidFill>
                  <a:srgbClr val="FFFFFF"/>
                </a:solidFill>
                <a:latin typeface="Quattrocento Sans" pitchFamily="34" charset="0"/>
                <a:ea typeface="Quattrocento Sans" pitchFamily="34" charset="-122"/>
                <a:cs typeface="Quattrocento Sans" pitchFamily="34" charset="-120"/>
              </a:rPr>
              <a:t>over 24,000 imaging studies</a:t>
            </a:r>
            <a:r>
              <a:rPr lang="en-US" sz="1400" dirty="0">
                <a:solidFill>
                  <a:srgbClr val="FFFFFF"/>
                </a:solidFill>
                <a:latin typeface="Quattrocento Sans" pitchFamily="34" charset="0"/>
                <a:ea typeface="Quattrocento Sans" pitchFamily="34" charset="-122"/>
                <a:cs typeface="Quattrocento Sans" pitchFamily="34" charset="-120"/>
              </a:rPr>
              <a:t> from </a:t>
            </a:r>
            <a:r>
              <a:rPr lang="en-US" sz="1400" b="1" dirty="0">
                <a:solidFill>
                  <a:srgbClr val="FFFFFF"/>
                </a:solidFill>
                <a:latin typeface="Quattrocento Sans" pitchFamily="34" charset="0"/>
                <a:ea typeface="Quattrocento Sans" pitchFamily="34" charset="-122"/>
                <a:cs typeface="Quattrocento Sans" pitchFamily="34" charset="-120"/>
              </a:rPr>
              <a:t>7,685 patients</a:t>
            </a:r>
            <a:r>
              <a:rPr lang="en-US" sz="1400" dirty="0">
                <a:solidFill>
                  <a:srgbClr val="FFFFFF"/>
                </a:solidFill>
                <a:latin typeface="Quattrocento Sans" pitchFamily="34" charset="0"/>
                <a:ea typeface="Quattrocento Sans" pitchFamily="34" charset="-122"/>
                <a:cs typeface="Quattrocento Sans" pitchFamily="34" charset="-120"/>
              </a:rPr>
              <a:t> across </a:t>
            </a:r>
            <a:r>
              <a:rPr lang="en-US" sz="1400" b="1" dirty="0">
                <a:solidFill>
                  <a:srgbClr val="FFFFFF"/>
                </a:solidFill>
                <a:latin typeface="Quattrocento Sans" pitchFamily="34" charset="0"/>
                <a:ea typeface="Quattrocento Sans" pitchFamily="34" charset="-122"/>
                <a:cs typeface="Quattrocento Sans" pitchFamily="34" charset="-120"/>
              </a:rPr>
              <a:t>19 NHS trusts</a:t>
            </a:r>
            <a:r>
              <a:rPr lang="en-US" sz="1400" dirty="0">
                <a:solidFill>
                  <a:srgbClr val="FFFFFF"/>
                </a:solidFill>
                <a:latin typeface="Quattrocento Sans" pitchFamily="34" charset="0"/>
                <a:ea typeface="Quattrocento Sans" pitchFamily="34" charset="-122"/>
                <a:cs typeface="Quattrocento Sans" pitchFamily="34" charset="-120"/>
              </a:rPr>
              <a:t>, creating a unique resource for algorithm development </a:t>
            </a:r>
            <a:r>
              <a:rPr lang="en-US" sz="1400" dirty="0">
                <a:solidFill>
                  <a:srgbClr val="FFFFFF">
                    <a:alpha val="70000"/>
                  </a:srgbClr>
                </a:solidFill>
                <a:latin typeface="Quattrocento Sans" pitchFamily="34" charset="0"/>
                <a:ea typeface="Quattrocento Sans" pitchFamily="34" charset="-122"/>
                <a:cs typeface="Quattrocento Sans" pitchFamily="34" charset="-120"/>
              </a:rPr>
              <a:t>(Roberts et al., 2021)</a:t>
            </a:r>
            <a:r>
              <a:rPr lang="en-US" sz="1400" dirty="0">
                <a:solidFill>
                  <a:srgbClr val="FFFFFF"/>
                </a:solidFill>
                <a:latin typeface="Quattrocento Sans" pitchFamily="34" charset="0"/>
                <a:ea typeface="Quattrocento Sans" pitchFamily="34" charset="-122"/>
                <a:cs typeface="Quattrocento Sans" pitchFamily="34" charset="-120"/>
              </a:rPr>
              <a:t>.</a:t>
            </a:r>
            <a:endParaRPr lang="en-US" sz="1400" dirty="0"/>
          </a:p>
        </p:txBody>
      </p:sp>
      <p:sp>
        <p:nvSpPr>
          <p:cNvPr id="11" name="Text 9"/>
          <p:cNvSpPr/>
          <p:nvPr/>
        </p:nvSpPr>
        <p:spPr>
          <a:xfrm>
            <a:off x="515815" y="2930481"/>
            <a:ext cx="5402809" cy="448535"/>
          </a:xfrm>
          <a:prstGeom prst="rect">
            <a:avLst/>
          </a:prstGeom>
          <a:noFill/>
          <a:ln/>
        </p:spPr>
        <p:txBody>
          <a:bodyPr wrap="square" lIns="0" tIns="0" rIns="0" bIns="0" rtlCol="0" anchor="ctr"/>
          <a:lstStyle/>
          <a:p>
            <a:pPr>
              <a:lnSpc>
                <a:spcPct val="140000"/>
              </a:lnSpc>
            </a:pPr>
            <a:r>
              <a:rPr lang="en-US" sz="1400" b="1" dirty="0">
                <a:solidFill>
                  <a:srgbClr val="FFFFFF"/>
                </a:solidFill>
                <a:latin typeface="Quattrocento Sans" pitchFamily="34" charset="0"/>
                <a:ea typeface="Quattrocento Sans" pitchFamily="34" charset="-122"/>
                <a:cs typeface="Quattrocento Sans" pitchFamily="34" charset="-120"/>
              </a:rPr>
              <a:t>Impact:</a:t>
            </a:r>
            <a:r>
              <a:rPr lang="en-US" sz="1400" dirty="0">
                <a:solidFill>
                  <a:srgbClr val="FFFFFF"/>
                </a:solidFill>
                <a:latin typeface="Quattrocento Sans" pitchFamily="34" charset="0"/>
                <a:ea typeface="Quattrocento Sans" pitchFamily="34" charset="-122"/>
                <a:cs typeface="Quattrocento Sans" pitchFamily="34" charset="-120"/>
              </a:rPr>
              <a:t> Enabled rapid training of diagnostic algorithms during the pandemic, leading to faster diagnosis of serious infections.</a:t>
            </a:r>
            <a:endParaRPr lang="en-US" sz="1400" dirty="0"/>
          </a:p>
        </p:txBody>
      </p:sp>
      <p:sp>
        <p:nvSpPr>
          <p:cNvPr id="12" name="Shape 10"/>
          <p:cNvSpPr/>
          <p:nvPr/>
        </p:nvSpPr>
        <p:spPr>
          <a:xfrm>
            <a:off x="342518" y="3981075"/>
            <a:ext cx="5667853" cy="2550717"/>
          </a:xfrm>
          <a:custGeom>
            <a:avLst/>
            <a:gdLst/>
            <a:ahLst/>
            <a:cxnLst/>
            <a:rect l="l" t="t" r="r" b="b"/>
            <a:pathLst>
              <a:path w="5667853" h="2152969">
                <a:moveTo>
                  <a:pt x="32621" y="0"/>
                </a:moveTo>
                <a:lnTo>
                  <a:pt x="5598527" y="0"/>
                </a:lnTo>
                <a:cubicBezTo>
                  <a:pt x="5636815" y="0"/>
                  <a:pt x="5667853" y="31038"/>
                  <a:pt x="5667853" y="69326"/>
                </a:cubicBezTo>
                <a:lnTo>
                  <a:pt x="5667853" y="2083643"/>
                </a:lnTo>
                <a:cubicBezTo>
                  <a:pt x="5667853" y="2121930"/>
                  <a:pt x="5636815" y="2152969"/>
                  <a:pt x="5598527" y="2152969"/>
                </a:cubicBezTo>
                <a:lnTo>
                  <a:pt x="32621" y="2152969"/>
                </a:lnTo>
                <a:cubicBezTo>
                  <a:pt x="14605" y="2152969"/>
                  <a:pt x="0" y="2138364"/>
                  <a:pt x="0" y="2120348"/>
                </a:cubicBezTo>
                <a:lnTo>
                  <a:pt x="0" y="32621"/>
                </a:lnTo>
                <a:cubicBezTo>
                  <a:pt x="0" y="14605"/>
                  <a:pt x="14605" y="0"/>
                  <a:pt x="32621" y="0"/>
                </a:cubicBezTo>
                <a:close/>
              </a:path>
            </a:pathLst>
          </a:custGeom>
          <a:solidFill>
            <a:srgbClr val="425563">
              <a:alpha val="5098"/>
            </a:srgbClr>
          </a:solidFill>
          <a:ln/>
        </p:spPr>
        <p:txBody>
          <a:bodyPr/>
          <a:lstStyle/>
          <a:p>
            <a:endParaRPr lang="en-GB"/>
          </a:p>
        </p:txBody>
      </p:sp>
      <p:sp>
        <p:nvSpPr>
          <p:cNvPr id="13" name="Shape 11"/>
          <p:cNvSpPr/>
          <p:nvPr/>
        </p:nvSpPr>
        <p:spPr>
          <a:xfrm>
            <a:off x="308240" y="4207697"/>
            <a:ext cx="66899" cy="2205336"/>
          </a:xfrm>
          <a:custGeom>
            <a:avLst/>
            <a:gdLst/>
            <a:ahLst/>
            <a:cxnLst/>
            <a:rect l="l" t="t" r="r" b="b"/>
            <a:pathLst>
              <a:path w="32621" h="2152969">
                <a:moveTo>
                  <a:pt x="32621" y="0"/>
                </a:moveTo>
                <a:lnTo>
                  <a:pt x="32621" y="0"/>
                </a:lnTo>
                <a:lnTo>
                  <a:pt x="32621" y="2152969"/>
                </a:lnTo>
                <a:lnTo>
                  <a:pt x="32621" y="2152969"/>
                </a:lnTo>
                <a:cubicBezTo>
                  <a:pt x="14605" y="2152969"/>
                  <a:pt x="0" y="2138364"/>
                  <a:pt x="0" y="2120348"/>
                </a:cubicBezTo>
                <a:lnTo>
                  <a:pt x="0" y="32621"/>
                </a:lnTo>
                <a:cubicBezTo>
                  <a:pt x="0" y="14605"/>
                  <a:pt x="14605" y="0"/>
                  <a:pt x="32621" y="0"/>
                </a:cubicBezTo>
                <a:close/>
              </a:path>
            </a:pathLst>
          </a:custGeom>
          <a:solidFill>
            <a:srgbClr val="425563"/>
          </a:solidFill>
          <a:ln/>
        </p:spPr>
        <p:txBody>
          <a:bodyPr/>
          <a:lstStyle/>
          <a:p>
            <a:endParaRPr lang="en-GB"/>
          </a:p>
        </p:txBody>
      </p:sp>
      <p:sp>
        <p:nvSpPr>
          <p:cNvPr id="14" name="Shape 12"/>
          <p:cNvSpPr/>
          <p:nvPr/>
        </p:nvSpPr>
        <p:spPr>
          <a:xfrm>
            <a:off x="555572" y="4207697"/>
            <a:ext cx="173298" cy="173298"/>
          </a:xfrm>
          <a:custGeom>
            <a:avLst/>
            <a:gdLst/>
            <a:ahLst/>
            <a:cxnLst/>
            <a:rect l="l" t="t" r="r" b="b"/>
            <a:pathLst>
              <a:path w="173298" h="173298">
                <a:moveTo>
                  <a:pt x="86649" y="0"/>
                </a:moveTo>
                <a:cubicBezTo>
                  <a:pt x="88206" y="0"/>
                  <a:pt x="89763" y="338"/>
                  <a:pt x="91184" y="982"/>
                </a:cubicBezTo>
                <a:lnTo>
                  <a:pt x="154952" y="28025"/>
                </a:lnTo>
                <a:cubicBezTo>
                  <a:pt x="162399" y="31173"/>
                  <a:pt x="167950" y="38518"/>
                  <a:pt x="167916" y="47386"/>
                </a:cubicBezTo>
                <a:cubicBezTo>
                  <a:pt x="167747" y="80962"/>
                  <a:pt x="153937" y="142395"/>
                  <a:pt x="95618" y="170319"/>
                </a:cubicBezTo>
                <a:cubicBezTo>
                  <a:pt x="89966" y="173027"/>
                  <a:pt x="83399" y="173027"/>
                  <a:pt x="77747" y="170319"/>
                </a:cubicBezTo>
                <a:cubicBezTo>
                  <a:pt x="19394" y="142395"/>
                  <a:pt x="5619" y="80962"/>
                  <a:pt x="5449" y="47386"/>
                </a:cubicBezTo>
                <a:cubicBezTo>
                  <a:pt x="5416" y="38518"/>
                  <a:pt x="10966" y="31173"/>
                  <a:pt x="18413" y="28025"/>
                </a:cubicBezTo>
                <a:lnTo>
                  <a:pt x="82147" y="982"/>
                </a:lnTo>
                <a:cubicBezTo>
                  <a:pt x="83569" y="338"/>
                  <a:pt x="85092" y="0"/>
                  <a:pt x="86649" y="0"/>
                </a:cubicBezTo>
                <a:close/>
                <a:moveTo>
                  <a:pt x="86649" y="22610"/>
                </a:moveTo>
                <a:lnTo>
                  <a:pt x="86649" y="150586"/>
                </a:lnTo>
                <a:cubicBezTo>
                  <a:pt x="133358" y="127976"/>
                  <a:pt x="145915" y="77882"/>
                  <a:pt x="146220" y="47894"/>
                </a:cubicBezTo>
                <a:lnTo>
                  <a:pt x="86649" y="22644"/>
                </a:lnTo>
                <a:lnTo>
                  <a:pt x="86649" y="22644"/>
                </a:lnTo>
                <a:close/>
              </a:path>
            </a:pathLst>
          </a:custGeom>
          <a:solidFill>
            <a:srgbClr val="425563"/>
          </a:solidFill>
          <a:ln/>
        </p:spPr>
        <p:txBody>
          <a:bodyPr/>
          <a:lstStyle/>
          <a:p>
            <a:endParaRPr lang="en-GB"/>
          </a:p>
        </p:txBody>
      </p:sp>
      <p:sp>
        <p:nvSpPr>
          <p:cNvPr id="15" name="Text 13"/>
          <p:cNvSpPr/>
          <p:nvPr/>
        </p:nvSpPr>
        <p:spPr>
          <a:xfrm>
            <a:off x="752316" y="4196307"/>
            <a:ext cx="5167328" cy="244656"/>
          </a:xfrm>
          <a:prstGeom prst="rect">
            <a:avLst/>
          </a:prstGeom>
          <a:noFill/>
          <a:ln/>
        </p:spPr>
        <p:txBody>
          <a:bodyPr wrap="square" lIns="0" tIns="0" rIns="0" bIns="0" rtlCol="0" anchor="ctr"/>
          <a:lstStyle/>
          <a:p>
            <a:pPr>
              <a:lnSpc>
                <a:spcPct val="120000"/>
              </a:lnSpc>
            </a:pPr>
            <a:r>
              <a:rPr lang="en-US" b="1" dirty="0">
                <a:solidFill>
                  <a:srgbClr val="425563"/>
                </a:solidFill>
                <a:latin typeface="Unna" pitchFamily="34" charset="0"/>
                <a:ea typeface="Unna" pitchFamily="34" charset="-122"/>
                <a:cs typeface="Unna" pitchFamily="34" charset="-120"/>
              </a:rPr>
              <a:t>AI Airlock and Ethical Framework</a:t>
            </a:r>
            <a:endParaRPr lang="en-US" dirty="0"/>
          </a:p>
        </p:txBody>
      </p:sp>
      <p:sp>
        <p:nvSpPr>
          <p:cNvPr id="16" name="Text 14"/>
          <p:cNvSpPr/>
          <p:nvPr/>
        </p:nvSpPr>
        <p:spPr>
          <a:xfrm>
            <a:off x="547799" y="4370323"/>
            <a:ext cx="5445624" cy="1864315"/>
          </a:xfrm>
          <a:prstGeom prst="rect">
            <a:avLst/>
          </a:prstGeom>
          <a:noFill/>
          <a:ln/>
        </p:spPr>
        <p:txBody>
          <a:bodyPr wrap="square" lIns="0" tIns="0" rIns="0" bIns="0" rtlCol="0" anchor="ctr"/>
          <a:lstStyle/>
          <a:p>
            <a:pPr>
              <a:lnSpc>
                <a:spcPct val="140000"/>
              </a:lnSpc>
            </a:pPr>
            <a:r>
              <a:rPr lang="en-US" dirty="0">
                <a:solidFill>
                  <a:srgbClr val="231F20"/>
                </a:solidFill>
                <a:latin typeface="Quattrocento Sans" pitchFamily="34" charset="0"/>
                <a:ea typeface="Quattrocento Sans" pitchFamily="34" charset="-122"/>
                <a:cs typeface="Quattrocento Sans" pitchFamily="34" charset="-120"/>
              </a:rPr>
              <a:t>Created a </a:t>
            </a:r>
            <a:r>
              <a:rPr lang="en-US" b="1" dirty="0">
                <a:solidFill>
                  <a:srgbClr val="231F20"/>
                </a:solidFill>
                <a:latin typeface="Quattrocento Sans" pitchFamily="34" charset="0"/>
                <a:ea typeface="Quattrocento Sans" pitchFamily="34" charset="-122"/>
                <a:cs typeface="Quattrocento Sans" pitchFamily="34" charset="-120"/>
              </a:rPr>
              <a:t>systematic method for secure testing</a:t>
            </a:r>
            <a:r>
              <a:rPr lang="en-US" dirty="0">
                <a:solidFill>
                  <a:srgbClr val="231F20"/>
                </a:solidFill>
                <a:latin typeface="Quattrocento Sans" pitchFamily="34" charset="0"/>
                <a:ea typeface="Quattrocento Sans" pitchFamily="34" charset="-122"/>
                <a:cs typeface="Quattrocento Sans" pitchFamily="34" charset="-120"/>
              </a:rPr>
              <a:t> in regulatory governance. The Lab's ethical framework emphasized </a:t>
            </a:r>
            <a:r>
              <a:rPr lang="en-US" b="1" dirty="0">
                <a:solidFill>
                  <a:srgbClr val="231F20"/>
                </a:solidFill>
                <a:latin typeface="Quattrocento Sans" pitchFamily="34" charset="0"/>
                <a:ea typeface="Quattrocento Sans" pitchFamily="34" charset="-122"/>
                <a:cs typeface="Quattrocento Sans" pitchFamily="34" charset="-120"/>
              </a:rPr>
              <a:t>transparency, bias reduction, and equity impact evaluation</a:t>
            </a:r>
            <a:r>
              <a:rPr lang="en-US" dirty="0">
                <a:solidFill>
                  <a:srgbClr val="231F20"/>
                </a:solidFill>
                <a:latin typeface="Quattrocento Sans" pitchFamily="34" charset="0"/>
                <a:ea typeface="Quattrocento Sans" pitchFamily="34" charset="-122"/>
                <a:cs typeface="Quattrocento Sans" pitchFamily="34" charset="-120"/>
              </a:rPr>
              <a:t>.</a:t>
            </a:r>
            <a:endParaRPr lang="en-US" dirty="0"/>
          </a:p>
        </p:txBody>
      </p:sp>
      <p:sp>
        <p:nvSpPr>
          <p:cNvPr id="17" name="Text 15"/>
          <p:cNvSpPr/>
          <p:nvPr/>
        </p:nvSpPr>
        <p:spPr>
          <a:xfrm>
            <a:off x="532126" y="5491557"/>
            <a:ext cx="5370189" cy="676880"/>
          </a:xfrm>
          <a:prstGeom prst="rect">
            <a:avLst/>
          </a:prstGeom>
          <a:noFill/>
          <a:ln/>
        </p:spPr>
        <p:txBody>
          <a:bodyPr wrap="square" lIns="0" tIns="0" rIns="0" bIns="0" rtlCol="0" anchor="ctr"/>
          <a:lstStyle/>
          <a:p>
            <a:pPr>
              <a:lnSpc>
                <a:spcPct val="140000"/>
              </a:lnSpc>
            </a:pPr>
            <a:endParaRPr lang="en-US" sz="1400" dirty="0"/>
          </a:p>
        </p:txBody>
      </p:sp>
      <p:sp>
        <p:nvSpPr>
          <p:cNvPr id="18" name="Shape 16"/>
          <p:cNvSpPr/>
          <p:nvPr/>
        </p:nvSpPr>
        <p:spPr>
          <a:xfrm>
            <a:off x="6207496" y="1314928"/>
            <a:ext cx="5667853" cy="2315053"/>
          </a:xfrm>
          <a:custGeom>
            <a:avLst/>
            <a:gdLst/>
            <a:ahLst/>
            <a:cxnLst/>
            <a:rect l="l" t="t" r="r" b="b"/>
            <a:pathLst>
              <a:path w="5667853" h="3376246">
                <a:moveTo>
                  <a:pt x="69314" y="0"/>
                </a:moveTo>
                <a:lnTo>
                  <a:pt x="5598539" y="0"/>
                </a:lnTo>
                <a:cubicBezTo>
                  <a:pt x="5636820" y="0"/>
                  <a:pt x="5667853" y="31033"/>
                  <a:pt x="5667853" y="69314"/>
                </a:cubicBezTo>
                <a:lnTo>
                  <a:pt x="5667853" y="3306932"/>
                </a:lnTo>
                <a:cubicBezTo>
                  <a:pt x="5667853" y="3345213"/>
                  <a:pt x="5636820" y="3376246"/>
                  <a:pt x="5598539" y="3376246"/>
                </a:cubicBezTo>
                <a:lnTo>
                  <a:pt x="69314" y="3376246"/>
                </a:lnTo>
                <a:cubicBezTo>
                  <a:pt x="31033" y="3376246"/>
                  <a:pt x="0" y="3345213"/>
                  <a:pt x="0" y="3306932"/>
                </a:cubicBezTo>
                <a:lnTo>
                  <a:pt x="0" y="69314"/>
                </a:lnTo>
                <a:cubicBezTo>
                  <a:pt x="0" y="31059"/>
                  <a:pt x="31059" y="0"/>
                  <a:pt x="69314" y="0"/>
                </a:cubicBezTo>
                <a:close/>
              </a:path>
            </a:pathLst>
          </a:custGeom>
          <a:solidFill>
            <a:srgbClr val="768692">
              <a:alpha val="10196"/>
            </a:srgbClr>
          </a:solidFill>
          <a:ln w="25400">
            <a:solidFill>
              <a:srgbClr val="768692">
                <a:alpha val="30196"/>
              </a:srgbClr>
            </a:solidFill>
            <a:prstDash val="solid"/>
          </a:ln>
        </p:spPr>
        <p:txBody>
          <a:bodyPr/>
          <a:lstStyle/>
          <a:p>
            <a:endParaRPr lang="en-GB"/>
          </a:p>
        </p:txBody>
      </p:sp>
      <p:sp>
        <p:nvSpPr>
          <p:cNvPr id="19" name="Shape 17"/>
          <p:cNvSpPr/>
          <p:nvPr/>
        </p:nvSpPr>
        <p:spPr>
          <a:xfrm>
            <a:off x="6374423" y="1485263"/>
            <a:ext cx="216622" cy="173298"/>
          </a:xfrm>
          <a:custGeom>
            <a:avLst/>
            <a:gdLst/>
            <a:ahLst/>
            <a:cxnLst/>
            <a:rect l="l" t="t" r="r" b="b"/>
            <a:pathLst>
              <a:path w="216622" h="173298">
                <a:moveTo>
                  <a:pt x="21662" y="21662"/>
                </a:moveTo>
                <a:cubicBezTo>
                  <a:pt x="21662" y="9714"/>
                  <a:pt x="31376" y="0"/>
                  <a:pt x="43324" y="0"/>
                </a:cubicBezTo>
                <a:lnTo>
                  <a:pt x="129973" y="0"/>
                </a:lnTo>
                <a:cubicBezTo>
                  <a:pt x="141921" y="0"/>
                  <a:pt x="151635" y="9714"/>
                  <a:pt x="151635" y="21662"/>
                </a:cubicBezTo>
                <a:lnTo>
                  <a:pt x="151635" y="62719"/>
                </a:lnTo>
                <a:cubicBezTo>
                  <a:pt x="135761" y="69150"/>
                  <a:pt x="124558" y="84720"/>
                  <a:pt x="124558" y="102895"/>
                </a:cubicBezTo>
                <a:cubicBezTo>
                  <a:pt x="124558" y="112271"/>
                  <a:pt x="127536" y="120970"/>
                  <a:pt x="132613" y="128078"/>
                </a:cubicBezTo>
                <a:cubicBezTo>
                  <a:pt x="115182" y="135186"/>
                  <a:pt x="102895" y="152312"/>
                  <a:pt x="102895" y="172316"/>
                </a:cubicBezTo>
                <a:cubicBezTo>
                  <a:pt x="102895" y="172655"/>
                  <a:pt x="102895" y="172959"/>
                  <a:pt x="102895" y="173298"/>
                </a:cubicBezTo>
                <a:lnTo>
                  <a:pt x="43324" y="173298"/>
                </a:lnTo>
                <a:cubicBezTo>
                  <a:pt x="31376" y="173298"/>
                  <a:pt x="21662" y="163584"/>
                  <a:pt x="21662" y="151635"/>
                </a:cubicBezTo>
                <a:lnTo>
                  <a:pt x="21662" y="21662"/>
                </a:lnTo>
                <a:close/>
                <a:moveTo>
                  <a:pt x="70402" y="135389"/>
                </a:moveTo>
                <a:lnTo>
                  <a:pt x="70402" y="157051"/>
                </a:lnTo>
                <a:lnTo>
                  <a:pt x="88477" y="157051"/>
                </a:lnTo>
                <a:cubicBezTo>
                  <a:pt x="90914" y="147100"/>
                  <a:pt x="95686" y="138063"/>
                  <a:pt x="102151" y="130549"/>
                </a:cubicBezTo>
                <a:cubicBezTo>
                  <a:pt x="100086" y="123948"/>
                  <a:pt x="93926" y="119142"/>
                  <a:pt x="86649" y="119142"/>
                </a:cubicBezTo>
                <a:cubicBezTo>
                  <a:pt x="77679" y="119142"/>
                  <a:pt x="70402" y="126419"/>
                  <a:pt x="70402" y="135389"/>
                </a:cubicBezTo>
                <a:close/>
                <a:moveTo>
                  <a:pt x="83941" y="29786"/>
                </a:moveTo>
                <a:cubicBezTo>
                  <a:pt x="80962" y="29786"/>
                  <a:pt x="78526" y="32223"/>
                  <a:pt x="78526" y="35201"/>
                </a:cubicBezTo>
                <a:lnTo>
                  <a:pt x="78526" y="46032"/>
                </a:lnTo>
                <a:lnTo>
                  <a:pt x="67694" y="46032"/>
                </a:lnTo>
                <a:cubicBezTo>
                  <a:pt x="64716" y="46032"/>
                  <a:pt x="62279" y="48469"/>
                  <a:pt x="62279" y="51448"/>
                </a:cubicBezTo>
                <a:lnTo>
                  <a:pt x="62279" y="56863"/>
                </a:lnTo>
                <a:cubicBezTo>
                  <a:pt x="62279" y="59842"/>
                  <a:pt x="64716" y="62279"/>
                  <a:pt x="67694" y="62279"/>
                </a:cubicBezTo>
                <a:lnTo>
                  <a:pt x="78526" y="62279"/>
                </a:lnTo>
                <a:lnTo>
                  <a:pt x="78526" y="73110"/>
                </a:lnTo>
                <a:cubicBezTo>
                  <a:pt x="78526" y="76089"/>
                  <a:pt x="80962" y="78526"/>
                  <a:pt x="83941" y="78526"/>
                </a:cubicBezTo>
                <a:lnTo>
                  <a:pt x="89357" y="78526"/>
                </a:lnTo>
                <a:cubicBezTo>
                  <a:pt x="92335" y="78526"/>
                  <a:pt x="94772" y="76089"/>
                  <a:pt x="94772" y="73110"/>
                </a:cubicBezTo>
                <a:lnTo>
                  <a:pt x="94772" y="62279"/>
                </a:lnTo>
                <a:lnTo>
                  <a:pt x="105603" y="62279"/>
                </a:lnTo>
                <a:cubicBezTo>
                  <a:pt x="108582" y="62279"/>
                  <a:pt x="111019" y="59842"/>
                  <a:pt x="111019" y="56863"/>
                </a:cubicBezTo>
                <a:lnTo>
                  <a:pt x="111019" y="51448"/>
                </a:lnTo>
                <a:cubicBezTo>
                  <a:pt x="111019" y="48469"/>
                  <a:pt x="108582" y="46032"/>
                  <a:pt x="105603" y="46032"/>
                </a:cubicBezTo>
                <a:lnTo>
                  <a:pt x="94772" y="46032"/>
                </a:lnTo>
                <a:lnTo>
                  <a:pt x="94772" y="35201"/>
                </a:lnTo>
                <a:cubicBezTo>
                  <a:pt x="94772" y="32223"/>
                  <a:pt x="92335" y="29786"/>
                  <a:pt x="89357" y="29786"/>
                </a:cubicBezTo>
                <a:lnTo>
                  <a:pt x="83941" y="29786"/>
                </a:lnTo>
                <a:close/>
                <a:moveTo>
                  <a:pt x="140804" y="102895"/>
                </a:moveTo>
                <a:cubicBezTo>
                  <a:pt x="140804" y="87951"/>
                  <a:pt x="152937" y="75818"/>
                  <a:pt x="167882" y="75818"/>
                </a:cubicBezTo>
                <a:cubicBezTo>
                  <a:pt x="182827" y="75818"/>
                  <a:pt x="194960" y="87951"/>
                  <a:pt x="194960" y="102895"/>
                </a:cubicBezTo>
                <a:cubicBezTo>
                  <a:pt x="194960" y="117840"/>
                  <a:pt x="182827" y="129973"/>
                  <a:pt x="167882" y="129973"/>
                </a:cubicBezTo>
                <a:cubicBezTo>
                  <a:pt x="152937" y="129973"/>
                  <a:pt x="140804" y="117840"/>
                  <a:pt x="140804" y="102895"/>
                </a:cubicBezTo>
                <a:close/>
                <a:moveTo>
                  <a:pt x="119142" y="173298"/>
                </a:moveTo>
                <a:cubicBezTo>
                  <a:pt x="119142" y="155359"/>
                  <a:pt x="133696" y="140804"/>
                  <a:pt x="151635" y="140804"/>
                </a:cubicBezTo>
                <a:lnTo>
                  <a:pt x="184129" y="140804"/>
                </a:lnTo>
                <a:cubicBezTo>
                  <a:pt x="202068" y="140804"/>
                  <a:pt x="216622" y="155359"/>
                  <a:pt x="216622" y="173298"/>
                </a:cubicBezTo>
                <a:cubicBezTo>
                  <a:pt x="216622" y="179289"/>
                  <a:pt x="211782" y="184129"/>
                  <a:pt x="205791" y="184129"/>
                </a:cubicBezTo>
                <a:lnTo>
                  <a:pt x="129973" y="184129"/>
                </a:lnTo>
                <a:cubicBezTo>
                  <a:pt x="123982" y="184129"/>
                  <a:pt x="119142" y="179289"/>
                  <a:pt x="119142" y="173298"/>
                </a:cubicBezTo>
                <a:close/>
              </a:path>
            </a:pathLst>
          </a:custGeom>
          <a:solidFill>
            <a:srgbClr val="003087"/>
          </a:solidFill>
          <a:ln/>
        </p:spPr>
        <p:txBody>
          <a:bodyPr/>
          <a:lstStyle/>
          <a:p>
            <a:endParaRPr lang="en-GB"/>
          </a:p>
        </p:txBody>
      </p:sp>
      <p:sp>
        <p:nvSpPr>
          <p:cNvPr id="20" name="Text 18"/>
          <p:cNvSpPr/>
          <p:nvPr/>
        </p:nvSpPr>
        <p:spPr>
          <a:xfrm>
            <a:off x="6592829" y="1451623"/>
            <a:ext cx="5167328" cy="244656"/>
          </a:xfrm>
          <a:prstGeom prst="rect">
            <a:avLst/>
          </a:prstGeom>
          <a:noFill/>
          <a:ln/>
        </p:spPr>
        <p:txBody>
          <a:bodyPr wrap="square" lIns="0" tIns="0" rIns="0" bIns="0" rtlCol="0" anchor="ctr"/>
          <a:lstStyle/>
          <a:p>
            <a:pPr>
              <a:lnSpc>
                <a:spcPct val="120000"/>
              </a:lnSpc>
            </a:pPr>
            <a:r>
              <a:rPr lang="en-US" b="1" dirty="0">
                <a:solidFill>
                  <a:srgbClr val="003087"/>
                </a:solidFill>
                <a:latin typeface="Unna" pitchFamily="34" charset="0"/>
                <a:ea typeface="Unna" pitchFamily="34" charset="-122"/>
                <a:cs typeface="Unna" pitchFamily="34" charset="-120"/>
              </a:rPr>
              <a:t>Community-Focused AI Tools</a:t>
            </a:r>
            <a:endParaRPr lang="en-US" dirty="0"/>
          </a:p>
        </p:txBody>
      </p:sp>
      <p:sp>
        <p:nvSpPr>
          <p:cNvPr id="21" name="Shape 19"/>
          <p:cNvSpPr/>
          <p:nvPr/>
        </p:nvSpPr>
        <p:spPr>
          <a:xfrm>
            <a:off x="6376717" y="1836955"/>
            <a:ext cx="5292714" cy="559593"/>
          </a:xfrm>
          <a:custGeom>
            <a:avLst/>
            <a:gdLst/>
            <a:ahLst/>
            <a:cxnLst/>
            <a:rect l="l" t="t" r="r" b="b"/>
            <a:pathLst>
              <a:path w="5292714" h="1239588">
                <a:moveTo>
                  <a:pt x="69318" y="0"/>
                </a:moveTo>
                <a:lnTo>
                  <a:pt x="5223397" y="0"/>
                </a:lnTo>
                <a:cubicBezTo>
                  <a:pt x="5261680" y="0"/>
                  <a:pt x="5292714" y="31035"/>
                  <a:pt x="5292714" y="69318"/>
                </a:cubicBezTo>
                <a:lnTo>
                  <a:pt x="5292714" y="1170270"/>
                </a:lnTo>
                <a:cubicBezTo>
                  <a:pt x="5292714" y="1208553"/>
                  <a:pt x="5261680" y="1239588"/>
                  <a:pt x="5223397" y="1239588"/>
                </a:cubicBezTo>
                <a:lnTo>
                  <a:pt x="69318" y="1239588"/>
                </a:lnTo>
                <a:cubicBezTo>
                  <a:pt x="31035" y="1239588"/>
                  <a:pt x="0" y="1208553"/>
                  <a:pt x="0" y="1170270"/>
                </a:cubicBezTo>
                <a:lnTo>
                  <a:pt x="0" y="69318"/>
                </a:lnTo>
                <a:cubicBezTo>
                  <a:pt x="0" y="31060"/>
                  <a:pt x="31060" y="0"/>
                  <a:pt x="69318" y="0"/>
                </a:cubicBezTo>
                <a:close/>
              </a:path>
            </a:pathLst>
          </a:custGeom>
          <a:solidFill>
            <a:srgbClr val="FFFFFF"/>
          </a:solidFill>
          <a:ln w="12700">
            <a:solidFill>
              <a:srgbClr val="768692">
                <a:alpha val="30196"/>
              </a:srgbClr>
            </a:solidFill>
            <a:prstDash val="solid"/>
          </a:ln>
        </p:spPr>
        <p:txBody>
          <a:bodyPr/>
          <a:lstStyle/>
          <a:p>
            <a:endParaRPr lang="en-GB" dirty="0"/>
          </a:p>
        </p:txBody>
      </p:sp>
      <p:sp>
        <p:nvSpPr>
          <p:cNvPr id="22" name="Shape 20"/>
          <p:cNvSpPr/>
          <p:nvPr/>
        </p:nvSpPr>
        <p:spPr>
          <a:xfrm>
            <a:off x="6499790" y="1940933"/>
            <a:ext cx="283775" cy="212035"/>
          </a:xfrm>
          <a:custGeom>
            <a:avLst/>
            <a:gdLst/>
            <a:ahLst/>
            <a:cxnLst/>
            <a:rect l="l" t="t" r="r" b="b"/>
            <a:pathLst>
              <a:path w="138638" h="138638">
                <a:moveTo>
                  <a:pt x="47657" y="0"/>
                </a:moveTo>
                <a:cubicBezTo>
                  <a:pt x="40481" y="0"/>
                  <a:pt x="34660" y="5822"/>
                  <a:pt x="34660" y="12997"/>
                </a:cubicBezTo>
                <a:lnTo>
                  <a:pt x="34660" y="69319"/>
                </a:lnTo>
                <a:cubicBezTo>
                  <a:pt x="34660" y="76495"/>
                  <a:pt x="40481" y="82316"/>
                  <a:pt x="47657" y="82316"/>
                </a:cubicBezTo>
                <a:lnTo>
                  <a:pt x="64987" y="82316"/>
                </a:lnTo>
                <a:cubicBezTo>
                  <a:pt x="72162" y="82316"/>
                  <a:pt x="77984" y="76495"/>
                  <a:pt x="77984" y="69319"/>
                </a:cubicBezTo>
                <a:lnTo>
                  <a:pt x="77984" y="51989"/>
                </a:lnTo>
                <a:lnTo>
                  <a:pt x="86649" y="51989"/>
                </a:lnTo>
                <a:cubicBezTo>
                  <a:pt x="105793" y="51989"/>
                  <a:pt x="121308" y="67505"/>
                  <a:pt x="121308" y="86649"/>
                </a:cubicBezTo>
                <a:cubicBezTo>
                  <a:pt x="121308" y="105793"/>
                  <a:pt x="105793" y="121308"/>
                  <a:pt x="86649" y="121308"/>
                </a:cubicBezTo>
                <a:lnTo>
                  <a:pt x="8665" y="121308"/>
                </a:lnTo>
                <a:cubicBezTo>
                  <a:pt x="3872" y="121308"/>
                  <a:pt x="0" y="125180"/>
                  <a:pt x="0" y="129973"/>
                </a:cubicBezTo>
                <a:cubicBezTo>
                  <a:pt x="0" y="134766"/>
                  <a:pt x="3872" y="138638"/>
                  <a:pt x="8665" y="138638"/>
                </a:cubicBezTo>
                <a:lnTo>
                  <a:pt x="129973" y="138638"/>
                </a:lnTo>
                <a:cubicBezTo>
                  <a:pt x="134766" y="138638"/>
                  <a:pt x="138638" y="134766"/>
                  <a:pt x="138638" y="129973"/>
                </a:cubicBezTo>
                <a:cubicBezTo>
                  <a:pt x="138638" y="125180"/>
                  <a:pt x="134766" y="121308"/>
                  <a:pt x="129973" y="121308"/>
                </a:cubicBezTo>
                <a:lnTo>
                  <a:pt x="125397" y="121308"/>
                </a:lnTo>
                <a:cubicBezTo>
                  <a:pt x="133629" y="112102"/>
                  <a:pt x="138638" y="99971"/>
                  <a:pt x="138638" y="86649"/>
                </a:cubicBezTo>
                <a:cubicBezTo>
                  <a:pt x="138638" y="57946"/>
                  <a:pt x="115351" y="34660"/>
                  <a:pt x="86649" y="34660"/>
                </a:cubicBezTo>
                <a:lnTo>
                  <a:pt x="77984" y="34660"/>
                </a:lnTo>
                <a:lnTo>
                  <a:pt x="77984" y="12997"/>
                </a:lnTo>
                <a:cubicBezTo>
                  <a:pt x="77984" y="5822"/>
                  <a:pt x="72162" y="0"/>
                  <a:pt x="64987" y="0"/>
                </a:cubicBezTo>
                <a:lnTo>
                  <a:pt x="47657" y="0"/>
                </a:lnTo>
                <a:close/>
                <a:moveTo>
                  <a:pt x="32493" y="95314"/>
                </a:moveTo>
                <a:cubicBezTo>
                  <a:pt x="28892" y="95314"/>
                  <a:pt x="25995" y="98211"/>
                  <a:pt x="25995" y="101812"/>
                </a:cubicBezTo>
                <a:cubicBezTo>
                  <a:pt x="25995" y="105414"/>
                  <a:pt x="28892" y="108311"/>
                  <a:pt x="32493" y="108311"/>
                </a:cubicBezTo>
                <a:lnTo>
                  <a:pt x="80150" y="108311"/>
                </a:lnTo>
                <a:cubicBezTo>
                  <a:pt x="83752" y="108311"/>
                  <a:pt x="86649" y="105414"/>
                  <a:pt x="86649" y="101812"/>
                </a:cubicBezTo>
                <a:cubicBezTo>
                  <a:pt x="86649" y="98211"/>
                  <a:pt x="83752" y="95314"/>
                  <a:pt x="80150" y="95314"/>
                </a:cubicBezTo>
                <a:lnTo>
                  <a:pt x="32493" y="95314"/>
                </a:lnTo>
                <a:close/>
              </a:path>
            </a:pathLst>
          </a:custGeom>
          <a:solidFill>
            <a:srgbClr val="003087"/>
          </a:solidFill>
          <a:ln/>
        </p:spPr>
        <p:txBody>
          <a:bodyPr/>
          <a:lstStyle/>
          <a:p>
            <a:endParaRPr lang="en-GB"/>
          </a:p>
        </p:txBody>
      </p:sp>
      <p:sp>
        <p:nvSpPr>
          <p:cNvPr id="23" name="Text 21"/>
          <p:cNvSpPr/>
          <p:nvPr/>
        </p:nvSpPr>
        <p:spPr>
          <a:xfrm>
            <a:off x="6855196" y="1953657"/>
            <a:ext cx="3463243" cy="272791"/>
          </a:xfrm>
          <a:prstGeom prst="rect">
            <a:avLst/>
          </a:prstGeom>
          <a:noFill/>
          <a:ln/>
        </p:spPr>
        <p:txBody>
          <a:bodyPr wrap="square" lIns="0" tIns="0" rIns="0" bIns="0" rtlCol="0" anchor="ctr"/>
          <a:lstStyle/>
          <a:p>
            <a:pPr>
              <a:lnSpc>
                <a:spcPct val="130000"/>
              </a:lnSpc>
            </a:pPr>
            <a:r>
              <a:rPr lang="en-US" sz="1600" b="1" dirty="0">
                <a:solidFill>
                  <a:srgbClr val="003087"/>
                </a:solidFill>
                <a:latin typeface="Quattrocento Sans" pitchFamily="34" charset="0"/>
                <a:ea typeface="Quattrocento Sans" pitchFamily="34" charset="-122"/>
                <a:cs typeface="Quattrocento Sans" pitchFamily="34" charset="-120"/>
              </a:rPr>
              <a:t>Skin Analytics</a:t>
            </a:r>
            <a:endParaRPr lang="en-US" sz="1600" dirty="0"/>
          </a:p>
        </p:txBody>
      </p:sp>
      <p:sp>
        <p:nvSpPr>
          <p:cNvPr id="25" name="Shape 23"/>
          <p:cNvSpPr/>
          <p:nvPr/>
        </p:nvSpPr>
        <p:spPr>
          <a:xfrm>
            <a:off x="6399781" y="2678072"/>
            <a:ext cx="5292714" cy="581110"/>
          </a:xfrm>
          <a:custGeom>
            <a:avLst/>
            <a:gdLst/>
            <a:ahLst/>
            <a:cxnLst/>
            <a:rect l="l" t="t" r="r" b="b"/>
            <a:pathLst>
              <a:path w="5292714" h="1239588">
                <a:moveTo>
                  <a:pt x="69318" y="0"/>
                </a:moveTo>
                <a:lnTo>
                  <a:pt x="5223397" y="0"/>
                </a:lnTo>
                <a:cubicBezTo>
                  <a:pt x="5261680" y="0"/>
                  <a:pt x="5292714" y="31035"/>
                  <a:pt x="5292714" y="69318"/>
                </a:cubicBezTo>
                <a:lnTo>
                  <a:pt x="5292714" y="1170270"/>
                </a:lnTo>
                <a:cubicBezTo>
                  <a:pt x="5292714" y="1208553"/>
                  <a:pt x="5261680" y="1239588"/>
                  <a:pt x="5223397" y="1239588"/>
                </a:cubicBezTo>
                <a:lnTo>
                  <a:pt x="69318" y="1239588"/>
                </a:lnTo>
                <a:cubicBezTo>
                  <a:pt x="31035" y="1239588"/>
                  <a:pt x="0" y="1208553"/>
                  <a:pt x="0" y="1170270"/>
                </a:cubicBezTo>
                <a:lnTo>
                  <a:pt x="0" y="69318"/>
                </a:lnTo>
                <a:cubicBezTo>
                  <a:pt x="0" y="31060"/>
                  <a:pt x="31060" y="0"/>
                  <a:pt x="69318" y="0"/>
                </a:cubicBezTo>
                <a:close/>
              </a:path>
            </a:pathLst>
          </a:custGeom>
          <a:solidFill>
            <a:srgbClr val="FFFFFF"/>
          </a:solidFill>
          <a:ln w="12700">
            <a:solidFill>
              <a:srgbClr val="768692">
                <a:alpha val="30196"/>
              </a:srgbClr>
            </a:solidFill>
            <a:prstDash val="solid"/>
          </a:ln>
        </p:spPr>
        <p:txBody>
          <a:bodyPr/>
          <a:lstStyle/>
          <a:p>
            <a:endParaRPr lang="en-GB"/>
          </a:p>
        </p:txBody>
      </p:sp>
      <p:sp>
        <p:nvSpPr>
          <p:cNvPr id="26" name="Shape 24"/>
          <p:cNvSpPr/>
          <p:nvPr/>
        </p:nvSpPr>
        <p:spPr>
          <a:xfrm>
            <a:off x="6458846" y="2775003"/>
            <a:ext cx="287088" cy="251282"/>
          </a:xfrm>
          <a:custGeom>
            <a:avLst/>
            <a:gdLst/>
            <a:ahLst/>
            <a:cxnLst/>
            <a:rect l="l" t="t" r="r" b="b"/>
            <a:pathLst>
              <a:path w="173298" h="138638">
                <a:moveTo>
                  <a:pt x="17330" y="25995"/>
                </a:moveTo>
                <a:cubicBezTo>
                  <a:pt x="17330" y="16436"/>
                  <a:pt x="25101" y="8665"/>
                  <a:pt x="34660" y="8665"/>
                </a:cubicBezTo>
                <a:lnTo>
                  <a:pt x="138638" y="8665"/>
                </a:lnTo>
                <a:cubicBezTo>
                  <a:pt x="148197" y="8665"/>
                  <a:pt x="155968" y="16436"/>
                  <a:pt x="155968" y="25995"/>
                </a:cubicBezTo>
                <a:lnTo>
                  <a:pt x="155968" y="90981"/>
                </a:lnTo>
                <a:lnTo>
                  <a:pt x="138638" y="90981"/>
                </a:lnTo>
                <a:lnTo>
                  <a:pt x="138638" y="25995"/>
                </a:lnTo>
                <a:lnTo>
                  <a:pt x="34660" y="25995"/>
                </a:lnTo>
                <a:lnTo>
                  <a:pt x="34660" y="90981"/>
                </a:lnTo>
                <a:lnTo>
                  <a:pt x="17330" y="90981"/>
                </a:lnTo>
                <a:lnTo>
                  <a:pt x="17330" y="25995"/>
                </a:lnTo>
                <a:close/>
                <a:moveTo>
                  <a:pt x="0" y="109178"/>
                </a:moveTo>
                <a:cubicBezTo>
                  <a:pt x="0" y="106307"/>
                  <a:pt x="2329" y="103979"/>
                  <a:pt x="5199" y="103979"/>
                </a:cubicBezTo>
                <a:lnTo>
                  <a:pt x="168099" y="103979"/>
                </a:lnTo>
                <a:cubicBezTo>
                  <a:pt x="170969" y="103979"/>
                  <a:pt x="173298" y="106307"/>
                  <a:pt x="173298" y="109178"/>
                </a:cubicBezTo>
                <a:cubicBezTo>
                  <a:pt x="173298" y="120658"/>
                  <a:pt x="163983" y="129973"/>
                  <a:pt x="152502" y="129973"/>
                </a:cubicBezTo>
                <a:lnTo>
                  <a:pt x="20796" y="129973"/>
                </a:lnTo>
                <a:cubicBezTo>
                  <a:pt x="9315" y="129973"/>
                  <a:pt x="0" y="120658"/>
                  <a:pt x="0" y="109178"/>
                </a:cubicBezTo>
                <a:close/>
                <a:moveTo>
                  <a:pt x="77984" y="43324"/>
                </a:moveTo>
                <a:cubicBezTo>
                  <a:pt x="77984" y="40942"/>
                  <a:pt x="79934" y="38992"/>
                  <a:pt x="82316" y="38992"/>
                </a:cubicBezTo>
                <a:lnTo>
                  <a:pt x="90981" y="38992"/>
                </a:lnTo>
                <a:cubicBezTo>
                  <a:pt x="93364" y="38992"/>
                  <a:pt x="95314" y="40942"/>
                  <a:pt x="95314" y="43324"/>
                </a:cubicBezTo>
                <a:lnTo>
                  <a:pt x="95314" y="54156"/>
                </a:lnTo>
                <a:lnTo>
                  <a:pt x="106145" y="54156"/>
                </a:lnTo>
                <a:cubicBezTo>
                  <a:pt x="108528" y="54156"/>
                  <a:pt x="110477" y="56105"/>
                  <a:pt x="110477" y="58488"/>
                </a:cubicBezTo>
                <a:lnTo>
                  <a:pt x="110477" y="67153"/>
                </a:lnTo>
                <a:cubicBezTo>
                  <a:pt x="110477" y="69536"/>
                  <a:pt x="108528" y="71485"/>
                  <a:pt x="106145" y="71485"/>
                </a:cubicBezTo>
                <a:lnTo>
                  <a:pt x="95314" y="71485"/>
                </a:lnTo>
                <a:lnTo>
                  <a:pt x="95314" y="82316"/>
                </a:lnTo>
                <a:cubicBezTo>
                  <a:pt x="95314" y="84699"/>
                  <a:pt x="93364" y="86649"/>
                  <a:pt x="90981" y="86649"/>
                </a:cubicBezTo>
                <a:lnTo>
                  <a:pt x="82316" y="86649"/>
                </a:lnTo>
                <a:cubicBezTo>
                  <a:pt x="79934" y="86649"/>
                  <a:pt x="77984" y="84699"/>
                  <a:pt x="77984" y="82316"/>
                </a:cubicBezTo>
                <a:lnTo>
                  <a:pt x="77984" y="71485"/>
                </a:lnTo>
                <a:lnTo>
                  <a:pt x="67153" y="71485"/>
                </a:lnTo>
                <a:cubicBezTo>
                  <a:pt x="64770" y="71485"/>
                  <a:pt x="62820" y="69536"/>
                  <a:pt x="62820" y="67153"/>
                </a:cubicBezTo>
                <a:lnTo>
                  <a:pt x="62820" y="58488"/>
                </a:lnTo>
                <a:cubicBezTo>
                  <a:pt x="62820" y="56105"/>
                  <a:pt x="64770" y="54156"/>
                  <a:pt x="67153" y="54156"/>
                </a:cubicBezTo>
                <a:lnTo>
                  <a:pt x="77984" y="54156"/>
                </a:lnTo>
                <a:lnTo>
                  <a:pt x="77984" y="43324"/>
                </a:lnTo>
                <a:close/>
              </a:path>
            </a:pathLst>
          </a:custGeom>
          <a:solidFill>
            <a:srgbClr val="003087"/>
          </a:solidFill>
          <a:ln/>
        </p:spPr>
        <p:txBody>
          <a:bodyPr/>
          <a:lstStyle/>
          <a:p>
            <a:endParaRPr lang="en-GB"/>
          </a:p>
        </p:txBody>
      </p:sp>
      <p:sp>
        <p:nvSpPr>
          <p:cNvPr id="27" name="Text 25"/>
          <p:cNvSpPr/>
          <p:nvPr/>
        </p:nvSpPr>
        <p:spPr>
          <a:xfrm>
            <a:off x="6855196" y="2794935"/>
            <a:ext cx="4773968" cy="182723"/>
          </a:xfrm>
          <a:prstGeom prst="rect">
            <a:avLst/>
          </a:prstGeom>
          <a:noFill/>
          <a:ln/>
        </p:spPr>
        <p:txBody>
          <a:bodyPr wrap="square" lIns="0" tIns="0" rIns="0" bIns="0" rtlCol="0" anchor="ctr"/>
          <a:lstStyle/>
          <a:p>
            <a:pPr>
              <a:lnSpc>
                <a:spcPct val="130000"/>
              </a:lnSpc>
            </a:pPr>
            <a:r>
              <a:rPr lang="en-US" sz="1600" b="1" dirty="0">
                <a:solidFill>
                  <a:srgbClr val="003087"/>
                </a:solidFill>
                <a:latin typeface="Quattrocento Sans" pitchFamily="34" charset="0"/>
                <a:ea typeface="Quattrocento Sans" pitchFamily="34" charset="-122"/>
                <a:cs typeface="Quattrocento Sans" pitchFamily="34" charset="-120"/>
              </a:rPr>
              <a:t>eConsult</a:t>
            </a:r>
            <a:endParaRPr lang="en-US" sz="1600" dirty="0"/>
          </a:p>
        </p:txBody>
      </p:sp>
      <p:sp>
        <p:nvSpPr>
          <p:cNvPr id="29" name="Shape 27"/>
          <p:cNvSpPr/>
          <p:nvPr/>
        </p:nvSpPr>
        <p:spPr>
          <a:xfrm>
            <a:off x="6183031" y="3981075"/>
            <a:ext cx="5684163" cy="2431958"/>
          </a:xfrm>
          <a:custGeom>
            <a:avLst/>
            <a:gdLst/>
            <a:ahLst/>
            <a:cxnLst/>
            <a:rect l="l" t="t" r="r" b="b"/>
            <a:pathLst>
              <a:path w="5684163" h="1696278">
                <a:moveTo>
                  <a:pt x="69327" y="0"/>
                </a:moveTo>
                <a:lnTo>
                  <a:pt x="5614836" y="0"/>
                </a:lnTo>
                <a:cubicBezTo>
                  <a:pt x="5653125" y="0"/>
                  <a:pt x="5684163" y="31039"/>
                  <a:pt x="5684163" y="69327"/>
                </a:cubicBezTo>
                <a:lnTo>
                  <a:pt x="5684163" y="1626951"/>
                </a:lnTo>
                <a:cubicBezTo>
                  <a:pt x="5684163" y="1665240"/>
                  <a:pt x="5653125" y="1696278"/>
                  <a:pt x="5614836" y="1696278"/>
                </a:cubicBezTo>
                <a:lnTo>
                  <a:pt x="69327" y="1696278"/>
                </a:lnTo>
                <a:cubicBezTo>
                  <a:pt x="31039" y="1696278"/>
                  <a:pt x="0" y="1665240"/>
                  <a:pt x="0" y="1626951"/>
                </a:cubicBezTo>
                <a:lnTo>
                  <a:pt x="0" y="69327"/>
                </a:lnTo>
                <a:cubicBezTo>
                  <a:pt x="0" y="31039"/>
                  <a:pt x="31039" y="0"/>
                  <a:pt x="69327" y="0"/>
                </a:cubicBezTo>
                <a:close/>
              </a:path>
            </a:pathLst>
          </a:custGeom>
          <a:gradFill flip="none" rotWithShape="1">
            <a:gsLst>
              <a:gs pos="0">
                <a:srgbClr val="003087"/>
              </a:gs>
              <a:gs pos="100000">
                <a:srgbClr val="425563"/>
              </a:gs>
            </a:gsLst>
            <a:lin ang="0" scaled="1"/>
          </a:gradFill>
          <a:ln/>
        </p:spPr>
        <p:txBody>
          <a:bodyPr/>
          <a:lstStyle/>
          <a:p>
            <a:endParaRPr lang="en-GB"/>
          </a:p>
        </p:txBody>
      </p:sp>
      <p:sp>
        <p:nvSpPr>
          <p:cNvPr id="30" name="Shape 28"/>
          <p:cNvSpPr/>
          <p:nvPr/>
        </p:nvSpPr>
        <p:spPr>
          <a:xfrm>
            <a:off x="6390606" y="4126682"/>
            <a:ext cx="151635" cy="173298"/>
          </a:xfrm>
          <a:custGeom>
            <a:avLst/>
            <a:gdLst/>
            <a:ahLst/>
            <a:cxnLst/>
            <a:rect l="l" t="t" r="r" b="b"/>
            <a:pathLst>
              <a:path w="151635" h="173298">
                <a:moveTo>
                  <a:pt x="83230" y="-8766"/>
                </a:moveTo>
                <a:cubicBezTo>
                  <a:pt x="78695" y="-11542"/>
                  <a:pt x="72975" y="-11542"/>
                  <a:pt x="68439" y="-8766"/>
                </a:cubicBezTo>
                <a:cubicBezTo>
                  <a:pt x="60180" y="-3723"/>
                  <a:pt x="55069" y="-2369"/>
                  <a:pt x="45389" y="-2572"/>
                </a:cubicBezTo>
                <a:cubicBezTo>
                  <a:pt x="40075" y="-2708"/>
                  <a:pt x="35133" y="169"/>
                  <a:pt x="32561" y="4840"/>
                </a:cubicBezTo>
                <a:cubicBezTo>
                  <a:pt x="27924" y="13336"/>
                  <a:pt x="24167" y="17093"/>
                  <a:pt x="15671" y="21730"/>
                </a:cubicBezTo>
                <a:cubicBezTo>
                  <a:pt x="11000" y="24268"/>
                  <a:pt x="8157" y="29244"/>
                  <a:pt x="8259" y="34558"/>
                </a:cubicBezTo>
                <a:cubicBezTo>
                  <a:pt x="8496" y="44238"/>
                  <a:pt x="7108" y="49349"/>
                  <a:pt x="2065" y="57608"/>
                </a:cubicBezTo>
                <a:cubicBezTo>
                  <a:pt x="-711" y="62143"/>
                  <a:pt x="-711" y="67864"/>
                  <a:pt x="2065" y="72399"/>
                </a:cubicBezTo>
                <a:cubicBezTo>
                  <a:pt x="7108" y="80658"/>
                  <a:pt x="8462" y="85769"/>
                  <a:pt x="8259" y="95449"/>
                </a:cubicBezTo>
                <a:cubicBezTo>
                  <a:pt x="8123" y="100763"/>
                  <a:pt x="11000" y="105705"/>
                  <a:pt x="15671" y="108277"/>
                </a:cubicBezTo>
                <a:cubicBezTo>
                  <a:pt x="23151" y="112373"/>
                  <a:pt x="26942" y="115757"/>
                  <a:pt x="30936" y="122324"/>
                </a:cubicBezTo>
                <a:lnTo>
                  <a:pt x="14453" y="155189"/>
                </a:lnTo>
                <a:cubicBezTo>
                  <a:pt x="12456" y="159217"/>
                  <a:pt x="14080" y="164091"/>
                  <a:pt x="18074" y="166088"/>
                </a:cubicBezTo>
                <a:lnTo>
                  <a:pt x="47183" y="180643"/>
                </a:lnTo>
                <a:cubicBezTo>
                  <a:pt x="51075" y="182572"/>
                  <a:pt x="55814" y="181116"/>
                  <a:pt x="57913" y="177325"/>
                </a:cubicBezTo>
                <a:lnTo>
                  <a:pt x="75784" y="145137"/>
                </a:lnTo>
                <a:lnTo>
                  <a:pt x="93655" y="177325"/>
                </a:lnTo>
                <a:cubicBezTo>
                  <a:pt x="95754" y="181116"/>
                  <a:pt x="100492" y="182606"/>
                  <a:pt x="104385" y="180643"/>
                </a:cubicBezTo>
                <a:lnTo>
                  <a:pt x="133493" y="166088"/>
                </a:lnTo>
                <a:cubicBezTo>
                  <a:pt x="137521" y="164091"/>
                  <a:pt x="139146" y="159217"/>
                  <a:pt x="137115" y="155189"/>
                </a:cubicBezTo>
                <a:lnTo>
                  <a:pt x="120665" y="122290"/>
                </a:lnTo>
                <a:cubicBezTo>
                  <a:pt x="124625" y="115724"/>
                  <a:pt x="128450" y="112339"/>
                  <a:pt x="135930" y="108243"/>
                </a:cubicBezTo>
                <a:cubicBezTo>
                  <a:pt x="140601" y="105705"/>
                  <a:pt x="143444" y="100729"/>
                  <a:pt x="143343" y="95415"/>
                </a:cubicBezTo>
                <a:cubicBezTo>
                  <a:pt x="143106" y="85735"/>
                  <a:pt x="144494" y="80624"/>
                  <a:pt x="149537" y="72365"/>
                </a:cubicBezTo>
                <a:cubicBezTo>
                  <a:pt x="152312" y="67830"/>
                  <a:pt x="152312" y="62110"/>
                  <a:pt x="149537" y="57574"/>
                </a:cubicBezTo>
                <a:cubicBezTo>
                  <a:pt x="144494" y="49315"/>
                  <a:pt x="143140" y="44204"/>
                  <a:pt x="143343" y="34524"/>
                </a:cubicBezTo>
                <a:cubicBezTo>
                  <a:pt x="143478" y="29210"/>
                  <a:pt x="140601" y="24268"/>
                  <a:pt x="135930" y="21696"/>
                </a:cubicBezTo>
                <a:cubicBezTo>
                  <a:pt x="127435" y="17059"/>
                  <a:pt x="123678" y="13302"/>
                  <a:pt x="119041" y="4806"/>
                </a:cubicBezTo>
                <a:cubicBezTo>
                  <a:pt x="116502" y="135"/>
                  <a:pt x="111527" y="-2708"/>
                  <a:pt x="106213" y="-2606"/>
                </a:cubicBezTo>
                <a:cubicBezTo>
                  <a:pt x="96532" y="-2369"/>
                  <a:pt x="91421" y="-3757"/>
                  <a:pt x="83163" y="-8800"/>
                </a:cubicBezTo>
                <a:close/>
                <a:moveTo>
                  <a:pt x="75818" y="32493"/>
                </a:moveTo>
                <a:cubicBezTo>
                  <a:pt x="93751" y="32493"/>
                  <a:pt x="108311" y="47053"/>
                  <a:pt x="108311" y="64987"/>
                </a:cubicBezTo>
                <a:cubicBezTo>
                  <a:pt x="108311" y="82920"/>
                  <a:pt x="93751" y="97480"/>
                  <a:pt x="75818" y="97480"/>
                </a:cubicBezTo>
                <a:cubicBezTo>
                  <a:pt x="57884" y="97480"/>
                  <a:pt x="43324" y="82920"/>
                  <a:pt x="43324" y="64987"/>
                </a:cubicBezTo>
                <a:cubicBezTo>
                  <a:pt x="43324" y="47053"/>
                  <a:pt x="57884" y="32493"/>
                  <a:pt x="75818" y="32493"/>
                </a:cubicBezTo>
                <a:close/>
              </a:path>
            </a:pathLst>
          </a:custGeom>
          <a:solidFill>
            <a:srgbClr val="FFFFFF"/>
          </a:solidFill>
          <a:ln/>
        </p:spPr>
        <p:txBody>
          <a:bodyPr/>
          <a:lstStyle/>
          <a:p>
            <a:endParaRPr lang="en-GB"/>
          </a:p>
        </p:txBody>
      </p:sp>
      <p:sp>
        <p:nvSpPr>
          <p:cNvPr id="31" name="Text 29"/>
          <p:cNvSpPr/>
          <p:nvPr/>
        </p:nvSpPr>
        <p:spPr>
          <a:xfrm>
            <a:off x="6576519" y="4093047"/>
            <a:ext cx="5199949" cy="244656"/>
          </a:xfrm>
          <a:prstGeom prst="rect">
            <a:avLst/>
          </a:prstGeom>
          <a:noFill/>
          <a:ln/>
        </p:spPr>
        <p:txBody>
          <a:bodyPr wrap="square" lIns="0" tIns="0" rIns="0" bIns="0" rtlCol="0" anchor="ctr"/>
          <a:lstStyle/>
          <a:p>
            <a:pPr>
              <a:lnSpc>
                <a:spcPct val="120000"/>
              </a:lnSpc>
            </a:pPr>
            <a:r>
              <a:rPr lang="en-US" b="1" dirty="0">
                <a:solidFill>
                  <a:srgbClr val="FFFFFF"/>
                </a:solidFill>
                <a:latin typeface="Unna" pitchFamily="34" charset="0"/>
                <a:ea typeface="Unna" pitchFamily="34" charset="-122"/>
                <a:cs typeface="Unna" pitchFamily="34" charset="-120"/>
              </a:rPr>
              <a:t>AI Awards: Patient Engagement Focus</a:t>
            </a:r>
            <a:endParaRPr lang="en-US" dirty="0"/>
          </a:p>
        </p:txBody>
      </p:sp>
      <p:sp>
        <p:nvSpPr>
          <p:cNvPr id="32" name="Text 30"/>
          <p:cNvSpPr/>
          <p:nvPr/>
        </p:nvSpPr>
        <p:spPr>
          <a:xfrm>
            <a:off x="6357348" y="5310365"/>
            <a:ext cx="5402809" cy="303474"/>
          </a:xfrm>
          <a:prstGeom prst="rect">
            <a:avLst/>
          </a:prstGeom>
          <a:noFill/>
          <a:ln/>
        </p:spPr>
        <p:txBody>
          <a:bodyPr wrap="square" lIns="0" tIns="0" rIns="0" bIns="0" rtlCol="0" anchor="ctr"/>
          <a:lstStyle/>
          <a:p>
            <a:pPr>
              <a:lnSpc>
                <a:spcPct val="140000"/>
              </a:lnSpc>
            </a:pPr>
            <a:r>
              <a:rPr lang="en-US" sz="1500" dirty="0">
                <a:solidFill>
                  <a:schemeClr val="bg1"/>
                </a:solidFill>
                <a:latin typeface="Quattrocento Sans" pitchFamily="34" charset="0"/>
                <a:ea typeface="Quattrocento Sans" pitchFamily="34" charset="-122"/>
                <a:cs typeface="Quattrocento Sans" pitchFamily="34" charset="-120"/>
              </a:rPr>
              <a:t>Phase 4 funding emphasized technologies demonstrating </a:t>
            </a:r>
            <a:r>
              <a:rPr lang="en-US" sz="1500" b="1" dirty="0">
                <a:solidFill>
                  <a:schemeClr val="bg1"/>
                </a:solidFill>
                <a:latin typeface="Quattrocento Sans" pitchFamily="34" charset="0"/>
                <a:ea typeface="Quattrocento Sans" pitchFamily="34" charset="-122"/>
                <a:cs typeface="Quattrocento Sans" pitchFamily="34" charset="-120"/>
              </a:rPr>
              <a:t>real patient benefits</a:t>
            </a:r>
            <a:r>
              <a:rPr lang="en-US" sz="1500" dirty="0">
                <a:solidFill>
                  <a:schemeClr val="bg1"/>
                </a:solidFill>
                <a:latin typeface="Quattrocento Sans" pitchFamily="34" charset="0"/>
                <a:ea typeface="Quattrocento Sans" pitchFamily="34" charset="-122"/>
                <a:cs typeface="Quattrocento Sans" pitchFamily="34" charset="-120"/>
              </a:rPr>
              <a:t> and </a:t>
            </a:r>
            <a:r>
              <a:rPr lang="en-US" sz="1500" b="1" dirty="0">
                <a:solidFill>
                  <a:schemeClr val="bg1"/>
                </a:solidFill>
                <a:latin typeface="Quattrocento Sans" pitchFamily="34" charset="0"/>
                <a:ea typeface="Quattrocento Sans" pitchFamily="34" charset="-122"/>
                <a:cs typeface="Quattrocento Sans" pitchFamily="34" charset="-120"/>
              </a:rPr>
              <a:t>acceptable risks</a:t>
            </a:r>
            <a:r>
              <a:rPr lang="en-US" sz="1500" dirty="0">
                <a:solidFill>
                  <a:schemeClr val="bg1"/>
                </a:solidFill>
                <a:latin typeface="Quattrocento Sans" pitchFamily="34" charset="0"/>
                <a:ea typeface="Quattrocento Sans" pitchFamily="34" charset="-122"/>
                <a:cs typeface="Quattrocento Sans" pitchFamily="34" charset="-120"/>
              </a:rPr>
              <a:t>. These solutions aimed to balance efficiency and accessibility.</a:t>
            </a:r>
            <a:endParaRPr lang="en-US" sz="1500" dirty="0">
              <a:solidFill>
                <a:schemeClr val="bg1"/>
              </a:solidFill>
              <a:latin typeface="Quattrocento Sans" pitchFamily="34" charset="0"/>
            </a:endParaRPr>
          </a:p>
          <a:p>
            <a:pPr>
              <a:lnSpc>
                <a:spcPct val="140000"/>
              </a:lnSpc>
            </a:pPr>
            <a:r>
              <a:rPr lang="en-US" sz="1500" dirty="0">
                <a:solidFill>
                  <a:schemeClr val="bg1"/>
                </a:solidFill>
                <a:latin typeface="Quattrocento Sans" pitchFamily="34" charset="0"/>
                <a:ea typeface="Quattrocento Sans" pitchFamily="34" charset="-122"/>
                <a:cs typeface="Quattrocento Sans" pitchFamily="34" charset="-120"/>
              </a:rPr>
              <a:t>However, patient involvement in design process remained limited(Department of Health and Social Care, 2021).</a:t>
            </a:r>
            <a:endParaRPr lang="en-US" sz="1500" dirty="0">
              <a:solidFill>
                <a:schemeClr val="bg1"/>
              </a:solidFill>
            </a:endParaRPr>
          </a:p>
          <a:p>
            <a:pPr>
              <a:lnSpc>
                <a:spcPct val="140000"/>
              </a:lnSpc>
            </a:pPr>
            <a:endParaRPr lang="en-US" sz="1500" dirty="0">
              <a:solidFill>
                <a:schemeClr val="bg1"/>
              </a:solidFill>
            </a:endParaRPr>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5782469"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Patient Experience: The Outcomes</a:t>
            </a:r>
            <a:endParaRPr lang="en-US" sz="1600" dirty="0"/>
          </a:p>
        </p:txBody>
      </p:sp>
      <p:sp>
        <p:nvSpPr>
          <p:cNvPr id="4" name="Text 2"/>
          <p:cNvSpPr/>
          <p:nvPr/>
        </p:nvSpPr>
        <p:spPr>
          <a:xfrm>
            <a:off x="486172" y="823516"/>
            <a:ext cx="11466215" cy="238125"/>
          </a:xfrm>
          <a:prstGeom prst="rect">
            <a:avLst/>
          </a:prstGeom>
          <a:noFill/>
          <a:ln/>
        </p:spPr>
        <p:txBody>
          <a:bodyPr wrap="square" lIns="0" tIns="0" rIns="0" bIns="0" rtlCol="0" anchor="ctr"/>
          <a:lstStyle/>
          <a:p>
            <a:pPr>
              <a:lnSpc>
                <a:spcPct val="130000"/>
              </a:lnSpc>
            </a:pPr>
            <a:r>
              <a:rPr lang="en-US" sz="1195" dirty="0">
                <a:solidFill>
                  <a:srgbClr val="425563"/>
                </a:solidFill>
                <a:latin typeface="Quattrocento Sans" pitchFamily="34" charset="0"/>
                <a:ea typeface="Quattrocento Sans" pitchFamily="34" charset="-122"/>
                <a:cs typeface="Quattrocento Sans" pitchFamily="34" charset="-120"/>
              </a:rPr>
              <a:t>Efficiency Improvements and Persistent Inequities</a:t>
            </a:r>
            <a:endParaRPr lang="en-US" sz="1600" dirty="0"/>
          </a:p>
        </p:txBody>
      </p:sp>
      <p:sp>
        <p:nvSpPr>
          <p:cNvPr id="5" name="Shape 3"/>
          <p:cNvSpPr/>
          <p:nvPr/>
        </p:nvSpPr>
        <p:spPr>
          <a:xfrm>
            <a:off x="317500" y="1194594"/>
            <a:ext cx="5715000" cy="4754563"/>
          </a:xfrm>
          <a:custGeom>
            <a:avLst/>
            <a:gdLst/>
            <a:ahLst/>
            <a:cxnLst/>
            <a:rect l="l" t="t" r="r" b="b"/>
            <a:pathLst>
              <a:path w="5715000" h="4754563">
                <a:moveTo>
                  <a:pt x="67467" y="0"/>
                </a:moveTo>
                <a:lnTo>
                  <a:pt x="5647533" y="0"/>
                </a:lnTo>
                <a:cubicBezTo>
                  <a:pt x="5684794" y="0"/>
                  <a:pt x="5715000" y="30206"/>
                  <a:pt x="5715000" y="67467"/>
                </a:cubicBezTo>
                <a:lnTo>
                  <a:pt x="5715000" y="4687095"/>
                </a:lnTo>
                <a:cubicBezTo>
                  <a:pt x="5715000" y="4724356"/>
                  <a:pt x="5684794" y="4754562"/>
                  <a:pt x="5647533" y="4754562"/>
                </a:cubicBezTo>
                <a:lnTo>
                  <a:pt x="67467" y="4754563"/>
                </a:lnTo>
                <a:cubicBezTo>
                  <a:pt x="30206" y="4754562"/>
                  <a:pt x="0" y="4724356"/>
                  <a:pt x="0" y="4687095"/>
                </a:cubicBezTo>
                <a:lnTo>
                  <a:pt x="0" y="67467"/>
                </a:lnTo>
                <a:cubicBezTo>
                  <a:pt x="0" y="30231"/>
                  <a:pt x="30231" y="0"/>
                  <a:pt x="67467" y="0"/>
                </a:cubicBezTo>
                <a:close/>
              </a:path>
            </a:pathLst>
          </a:custGeom>
          <a:gradFill flip="none" rotWithShape="1">
            <a:gsLst>
              <a:gs pos="0">
                <a:srgbClr val="003087"/>
              </a:gs>
              <a:gs pos="100000">
                <a:srgbClr val="425563"/>
              </a:gs>
            </a:gsLst>
            <a:lin ang="2700000" scaled="1"/>
          </a:gradFill>
          <a:ln/>
        </p:spPr>
        <p:txBody>
          <a:bodyPr/>
          <a:lstStyle/>
          <a:p>
            <a:endParaRPr lang="en-GB"/>
          </a:p>
        </p:txBody>
      </p:sp>
      <p:sp>
        <p:nvSpPr>
          <p:cNvPr id="6" name="Shape 4"/>
          <p:cNvSpPr/>
          <p:nvPr/>
        </p:nvSpPr>
        <p:spPr>
          <a:xfrm>
            <a:off x="475258" y="1362273"/>
            <a:ext cx="168672" cy="168672"/>
          </a:xfrm>
          <a:custGeom>
            <a:avLst/>
            <a:gdLst/>
            <a:ahLst/>
            <a:cxnLst/>
            <a:rect l="l" t="t" r="r" b="b"/>
            <a:pathLst>
              <a:path w="168672" h="168672">
                <a:moveTo>
                  <a:pt x="84336" y="168672"/>
                </a:moveTo>
                <a:cubicBezTo>
                  <a:pt x="130882" y="168672"/>
                  <a:pt x="168672" y="130882"/>
                  <a:pt x="168672" y="84336"/>
                </a:cubicBezTo>
                <a:cubicBezTo>
                  <a:pt x="168672" y="37790"/>
                  <a:pt x="130882" y="0"/>
                  <a:pt x="84336" y="0"/>
                </a:cubicBezTo>
                <a:cubicBezTo>
                  <a:pt x="37790" y="0"/>
                  <a:pt x="0" y="37790"/>
                  <a:pt x="0" y="84336"/>
                </a:cubicBezTo>
                <a:cubicBezTo>
                  <a:pt x="0" y="130882"/>
                  <a:pt x="37790" y="168672"/>
                  <a:pt x="84336" y="168672"/>
                </a:cubicBezTo>
                <a:close/>
                <a:moveTo>
                  <a:pt x="112140" y="70071"/>
                </a:moveTo>
                <a:lnTo>
                  <a:pt x="85785" y="112239"/>
                </a:lnTo>
                <a:cubicBezTo>
                  <a:pt x="84402" y="114447"/>
                  <a:pt x="82030" y="115830"/>
                  <a:pt x="79427" y="115962"/>
                </a:cubicBezTo>
                <a:cubicBezTo>
                  <a:pt x="76825" y="116094"/>
                  <a:pt x="74321" y="114908"/>
                  <a:pt x="72773" y="112799"/>
                </a:cubicBezTo>
                <a:lnTo>
                  <a:pt x="56960" y="91715"/>
                </a:lnTo>
                <a:cubicBezTo>
                  <a:pt x="54324" y="88223"/>
                  <a:pt x="55049" y="83282"/>
                  <a:pt x="58541" y="80646"/>
                </a:cubicBezTo>
                <a:cubicBezTo>
                  <a:pt x="62033" y="78011"/>
                  <a:pt x="66975" y="78736"/>
                  <a:pt x="69610" y="82228"/>
                </a:cubicBezTo>
                <a:lnTo>
                  <a:pt x="78505" y="94087"/>
                </a:lnTo>
                <a:lnTo>
                  <a:pt x="98732" y="61704"/>
                </a:lnTo>
                <a:cubicBezTo>
                  <a:pt x="101038" y="58014"/>
                  <a:pt x="105914" y="56861"/>
                  <a:pt x="109637" y="59200"/>
                </a:cubicBezTo>
                <a:cubicBezTo>
                  <a:pt x="113359" y="61539"/>
                  <a:pt x="114479" y="66382"/>
                  <a:pt x="112140" y="70104"/>
                </a:cubicBezTo>
                <a:close/>
              </a:path>
            </a:pathLst>
          </a:custGeom>
          <a:solidFill>
            <a:srgbClr val="FFFFFF"/>
          </a:solidFill>
          <a:ln/>
        </p:spPr>
        <p:txBody>
          <a:bodyPr/>
          <a:lstStyle/>
          <a:p>
            <a:endParaRPr lang="en-GB"/>
          </a:p>
        </p:txBody>
      </p:sp>
      <p:sp>
        <p:nvSpPr>
          <p:cNvPr id="7" name="Text 5"/>
          <p:cNvSpPr/>
          <p:nvPr/>
        </p:nvSpPr>
        <p:spPr>
          <a:xfrm>
            <a:off x="666750" y="1329531"/>
            <a:ext cx="5315148" cy="238125"/>
          </a:xfrm>
          <a:prstGeom prst="rect">
            <a:avLst/>
          </a:prstGeom>
          <a:noFill/>
          <a:ln/>
        </p:spPr>
        <p:txBody>
          <a:bodyPr wrap="square" lIns="0" tIns="0" rIns="0" bIns="0" rtlCol="0" anchor="ctr"/>
          <a:lstStyle/>
          <a:p>
            <a:pPr>
              <a:lnSpc>
                <a:spcPct val="120000"/>
              </a:lnSpc>
            </a:pPr>
            <a:r>
              <a:rPr lang="en-US" sz="1328" b="1" dirty="0">
                <a:solidFill>
                  <a:srgbClr val="FFFFFF"/>
                </a:solidFill>
                <a:latin typeface="Unna" pitchFamily="34" charset="0"/>
                <a:ea typeface="Unna" pitchFamily="34" charset="-122"/>
                <a:cs typeface="Unna" pitchFamily="34" charset="-120"/>
              </a:rPr>
              <a:t>Efficiency Improvements</a:t>
            </a:r>
            <a:endParaRPr lang="en-US" sz="1600" dirty="0"/>
          </a:p>
        </p:txBody>
      </p:sp>
      <p:sp>
        <p:nvSpPr>
          <p:cNvPr id="8" name="Shape 6"/>
          <p:cNvSpPr/>
          <p:nvPr/>
        </p:nvSpPr>
        <p:spPr>
          <a:xfrm>
            <a:off x="452438" y="1666875"/>
            <a:ext cx="5445125" cy="1095375"/>
          </a:xfrm>
          <a:custGeom>
            <a:avLst/>
            <a:gdLst/>
            <a:ahLst/>
            <a:cxnLst/>
            <a:rect l="l" t="t" r="r" b="b"/>
            <a:pathLst>
              <a:path w="5445125" h="1095375">
                <a:moveTo>
                  <a:pt x="67464" y="0"/>
                </a:moveTo>
                <a:lnTo>
                  <a:pt x="5377661" y="0"/>
                </a:lnTo>
                <a:cubicBezTo>
                  <a:pt x="5414920" y="0"/>
                  <a:pt x="5445125" y="30205"/>
                  <a:pt x="5445125" y="67464"/>
                </a:cubicBezTo>
                <a:lnTo>
                  <a:pt x="5445125" y="1027911"/>
                </a:lnTo>
                <a:cubicBezTo>
                  <a:pt x="5445125" y="1065170"/>
                  <a:pt x="5414920" y="1095375"/>
                  <a:pt x="5377661" y="1095375"/>
                </a:cubicBezTo>
                <a:lnTo>
                  <a:pt x="67464" y="1095375"/>
                </a:lnTo>
                <a:cubicBezTo>
                  <a:pt x="30205" y="1095375"/>
                  <a:pt x="0" y="1065170"/>
                  <a:pt x="0" y="1027911"/>
                </a:cubicBezTo>
                <a:lnTo>
                  <a:pt x="0" y="67464"/>
                </a:lnTo>
                <a:cubicBezTo>
                  <a:pt x="0" y="30230"/>
                  <a:pt x="30230" y="0"/>
                  <a:pt x="67464" y="0"/>
                </a:cubicBezTo>
                <a:close/>
              </a:path>
            </a:pathLst>
          </a:custGeom>
          <a:solidFill>
            <a:srgbClr val="FFFFFF">
              <a:alpha val="10196"/>
            </a:srgbClr>
          </a:solidFill>
          <a:ln/>
        </p:spPr>
        <p:txBody>
          <a:bodyPr/>
          <a:lstStyle/>
          <a:p>
            <a:endParaRPr lang="en-GB"/>
          </a:p>
        </p:txBody>
      </p:sp>
      <p:sp>
        <p:nvSpPr>
          <p:cNvPr id="9" name="Text 7"/>
          <p:cNvSpPr/>
          <p:nvPr/>
        </p:nvSpPr>
        <p:spPr>
          <a:xfrm>
            <a:off x="553641" y="1768078"/>
            <a:ext cx="5306219" cy="206375"/>
          </a:xfrm>
          <a:prstGeom prst="rect">
            <a:avLst/>
          </a:prstGeom>
          <a:noFill/>
          <a:ln/>
        </p:spPr>
        <p:txBody>
          <a:bodyPr wrap="square" lIns="0" tIns="0" rIns="0" bIns="0" rtlCol="0" anchor="ctr"/>
          <a:lstStyle/>
          <a:p>
            <a:pPr>
              <a:lnSpc>
                <a:spcPct val="130000"/>
              </a:lnSpc>
            </a:pPr>
            <a:r>
              <a:rPr lang="en-US" sz="1063" b="1" dirty="0">
                <a:solidFill>
                  <a:srgbClr val="FFFFFF"/>
                </a:solidFill>
                <a:latin typeface="Quattrocento Sans" pitchFamily="34" charset="0"/>
                <a:ea typeface="Quattrocento Sans" pitchFamily="34" charset="-122"/>
                <a:cs typeface="Quattrocento Sans" pitchFamily="34" charset="-120"/>
              </a:rPr>
              <a:t>Emergency Department Triage</a:t>
            </a:r>
            <a:endParaRPr lang="en-US" sz="1600" dirty="0"/>
          </a:p>
        </p:txBody>
      </p:sp>
      <p:sp>
        <p:nvSpPr>
          <p:cNvPr id="10" name="Text 8"/>
          <p:cNvSpPr/>
          <p:nvPr/>
        </p:nvSpPr>
        <p:spPr>
          <a:xfrm>
            <a:off x="553641" y="2004219"/>
            <a:ext cx="5306219" cy="658813"/>
          </a:xfrm>
          <a:prstGeom prst="rect">
            <a:avLst/>
          </a:prstGeom>
          <a:noFill/>
          <a:ln/>
        </p:spPr>
        <p:txBody>
          <a:bodyPr wrap="square" lIns="0" tIns="0" rIns="0" bIns="0" rtlCol="0" anchor="ctr"/>
          <a:lstStyle/>
          <a:p>
            <a:pPr>
              <a:lnSpc>
                <a:spcPct val="140000"/>
              </a:lnSpc>
            </a:pPr>
            <a:r>
              <a:rPr lang="en-US" sz="1063" dirty="0">
                <a:solidFill>
                  <a:srgbClr val="FFFFFF"/>
                </a:solidFill>
                <a:latin typeface="Quattrocento Sans" pitchFamily="34" charset="0"/>
                <a:ea typeface="Quattrocento Sans" pitchFamily="34" charset="-122"/>
                <a:cs typeface="Quattrocento Sans" pitchFamily="34" charset="-120"/>
              </a:rPr>
              <a:t>NCCID's COVID-19 tools sped up triage in emergency departments, while stroke AI reduced treatment times and improved patient outcomes </a:t>
            </a:r>
            <a:r>
              <a:rPr lang="en-US" sz="1063" dirty="0">
                <a:solidFill>
                  <a:srgbClr val="FFFFFF">
                    <a:alpha val="70000"/>
                  </a:srgbClr>
                </a:solidFill>
                <a:latin typeface="Quattrocento Sans" pitchFamily="34" charset="0"/>
                <a:ea typeface="Quattrocento Sans" pitchFamily="34" charset="-122"/>
                <a:cs typeface="Quattrocento Sans" pitchFamily="34" charset="-120"/>
              </a:rPr>
              <a:t>(Roberts et al., 2021; Cresswell et al., 2025)</a:t>
            </a:r>
            <a:r>
              <a:rPr lang="en-US" sz="1063" dirty="0">
                <a:solidFill>
                  <a:srgbClr val="FFFFFF"/>
                </a:solidFill>
                <a:latin typeface="Quattrocento Sans" pitchFamily="34" charset="0"/>
                <a:ea typeface="Quattrocento Sans" pitchFamily="34" charset="-122"/>
                <a:cs typeface="Quattrocento Sans" pitchFamily="34" charset="-120"/>
              </a:rPr>
              <a:t>.</a:t>
            </a:r>
            <a:endParaRPr lang="en-US" sz="1600" dirty="0"/>
          </a:p>
        </p:txBody>
      </p:sp>
      <p:sp>
        <p:nvSpPr>
          <p:cNvPr id="11" name="Shape 9"/>
          <p:cNvSpPr/>
          <p:nvPr/>
        </p:nvSpPr>
        <p:spPr>
          <a:xfrm>
            <a:off x="452438" y="2830711"/>
            <a:ext cx="5445125" cy="881063"/>
          </a:xfrm>
          <a:custGeom>
            <a:avLst/>
            <a:gdLst/>
            <a:ahLst/>
            <a:cxnLst/>
            <a:rect l="l" t="t" r="r" b="b"/>
            <a:pathLst>
              <a:path w="5445125" h="881063">
                <a:moveTo>
                  <a:pt x="67472" y="0"/>
                </a:moveTo>
                <a:lnTo>
                  <a:pt x="5377653" y="0"/>
                </a:lnTo>
                <a:cubicBezTo>
                  <a:pt x="5414917" y="0"/>
                  <a:pt x="5445125" y="30208"/>
                  <a:pt x="5445125" y="67472"/>
                </a:cubicBezTo>
                <a:lnTo>
                  <a:pt x="5445125" y="813591"/>
                </a:lnTo>
                <a:cubicBezTo>
                  <a:pt x="5445125" y="850854"/>
                  <a:pt x="5414917" y="881063"/>
                  <a:pt x="5377653" y="881063"/>
                </a:cubicBezTo>
                <a:lnTo>
                  <a:pt x="67472" y="881063"/>
                </a:lnTo>
                <a:cubicBezTo>
                  <a:pt x="30208" y="881063"/>
                  <a:pt x="0" y="850854"/>
                  <a:pt x="0" y="813591"/>
                </a:cubicBezTo>
                <a:lnTo>
                  <a:pt x="0" y="67472"/>
                </a:lnTo>
                <a:cubicBezTo>
                  <a:pt x="0" y="30233"/>
                  <a:pt x="30233" y="0"/>
                  <a:pt x="67472" y="0"/>
                </a:cubicBezTo>
                <a:close/>
              </a:path>
            </a:pathLst>
          </a:custGeom>
          <a:solidFill>
            <a:srgbClr val="FFFFFF">
              <a:alpha val="10196"/>
            </a:srgbClr>
          </a:solidFill>
          <a:ln/>
        </p:spPr>
        <p:txBody>
          <a:bodyPr/>
          <a:lstStyle/>
          <a:p>
            <a:endParaRPr lang="en-GB"/>
          </a:p>
        </p:txBody>
      </p:sp>
      <p:sp>
        <p:nvSpPr>
          <p:cNvPr id="12" name="Text 10"/>
          <p:cNvSpPr/>
          <p:nvPr/>
        </p:nvSpPr>
        <p:spPr>
          <a:xfrm>
            <a:off x="553641" y="2931914"/>
            <a:ext cx="5306219" cy="206375"/>
          </a:xfrm>
          <a:prstGeom prst="rect">
            <a:avLst/>
          </a:prstGeom>
          <a:noFill/>
          <a:ln/>
        </p:spPr>
        <p:txBody>
          <a:bodyPr wrap="square" lIns="0" tIns="0" rIns="0" bIns="0" rtlCol="0" anchor="ctr"/>
          <a:lstStyle/>
          <a:p>
            <a:pPr>
              <a:lnSpc>
                <a:spcPct val="130000"/>
              </a:lnSpc>
            </a:pPr>
            <a:r>
              <a:rPr lang="en-US" sz="1063" b="1" dirty="0">
                <a:solidFill>
                  <a:srgbClr val="FFFFFF"/>
                </a:solidFill>
                <a:latin typeface="Quattrocento Sans" pitchFamily="34" charset="0"/>
                <a:ea typeface="Quattrocento Sans" pitchFamily="34" charset="-122"/>
                <a:cs typeface="Quattrocento Sans" pitchFamily="34" charset="-120"/>
              </a:rPr>
              <a:t>Oncology Management</a:t>
            </a:r>
            <a:endParaRPr lang="en-US" sz="1600" dirty="0"/>
          </a:p>
        </p:txBody>
      </p:sp>
      <p:sp>
        <p:nvSpPr>
          <p:cNvPr id="13" name="Text 11"/>
          <p:cNvSpPr/>
          <p:nvPr/>
        </p:nvSpPr>
        <p:spPr>
          <a:xfrm>
            <a:off x="553641" y="3168055"/>
            <a:ext cx="5306219" cy="436563"/>
          </a:xfrm>
          <a:prstGeom prst="rect">
            <a:avLst/>
          </a:prstGeom>
          <a:noFill/>
          <a:ln/>
        </p:spPr>
        <p:txBody>
          <a:bodyPr wrap="square" lIns="0" tIns="0" rIns="0" bIns="0" rtlCol="0" anchor="ctr"/>
          <a:lstStyle/>
          <a:p>
            <a:pPr>
              <a:lnSpc>
                <a:spcPct val="140000"/>
              </a:lnSpc>
            </a:pPr>
            <a:r>
              <a:rPr lang="en-US" sz="1063" dirty="0">
                <a:solidFill>
                  <a:srgbClr val="FFFFFF"/>
                </a:solidFill>
                <a:latin typeface="Quattrocento Sans" pitchFamily="34" charset="0"/>
                <a:ea typeface="Quattrocento Sans" pitchFamily="34" charset="-122"/>
                <a:cs typeface="Quattrocento Sans" pitchFamily="34" charset="-120"/>
              </a:rPr>
              <a:t>AI for lung nodule detection changed management recommendations in </a:t>
            </a:r>
            <a:r>
              <a:rPr lang="en-US" sz="1063" b="1" dirty="0">
                <a:solidFill>
                  <a:srgbClr val="FFFFFF"/>
                </a:solidFill>
                <a:latin typeface="Quattrocento Sans" pitchFamily="34" charset="0"/>
                <a:ea typeface="Quattrocento Sans" pitchFamily="34" charset="-122"/>
                <a:cs typeface="Quattrocento Sans" pitchFamily="34" charset="-120"/>
              </a:rPr>
              <a:t>7.9% of cases</a:t>
            </a:r>
            <a:r>
              <a:rPr lang="en-US" sz="1063" dirty="0">
                <a:solidFill>
                  <a:srgbClr val="FFFFFF"/>
                </a:solidFill>
                <a:latin typeface="Quattrocento Sans" pitchFamily="34" charset="0"/>
                <a:ea typeface="Quattrocento Sans" pitchFamily="34" charset="-122"/>
                <a:cs typeface="Quattrocento Sans" pitchFamily="34" charset="-120"/>
              </a:rPr>
              <a:t>, with </a:t>
            </a:r>
            <a:r>
              <a:rPr lang="en-US" sz="1063" b="1" dirty="0">
                <a:solidFill>
                  <a:srgbClr val="FFFFFF"/>
                </a:solidFill>
                <a:latin typeface="Quattrocento Sans" pitchFamily="34" charset="0"/>
                <a:ea typeface="Quattrocento Sans" pitchFamily="34" charset="-122"/>
                <a:cs typeface="Quattrocento Sans" pitchFamily="34" charset="-120"/>
              </a:rPr>
              <a:t>69% of these changes being significant</a:t>
            </a:r>
            <a:r>
              <a:rPr lang="en-US" sz="1063" dirty="0">
                <a:solidFill>
                  <a:srgbClr val="FFFFFF">
                    <a:alpha val="70000"/>
                  </a:srgbClr>
                </a:solidFill>
                <a:latin typeface="Quattrocento Sans" pitchFamily="34" charset="0"/>
                <a:ea typeface="Quattrocento Sans" pitchFamily="34" charset="-122"/>
                <a:cs typeface="Quattrocento Sans" pitchFamily="34" charset="-120"/>
              </a:rPr>
              <a:t>(Cresswell et al., 2025)</a:t>
            </a:r>
            <a:r>
              <a:rPr lang="en-US" sz="1063" dirty="0">
                <a:solidFill>
                  <a:srgbClr val="FFFFFF"/>
                </a:solidFill>
                <a:latin typeface="Quattrocento Sans" pitchFamily="34" charset="0"/>
                <a:ea typeface="Quattrocento Sans" pitchFamily="34" charset="-122"/>
                <a:cs typeface="Quattrocento Sans" pitchFamily="34" charset="-120"/>
              </a:rPr>
              <a:t>.</a:t>
            </a:r>
            <a:endParaRPr lang="en-US" sz="1600" dirty="0"/>
          </a:p>
        </p:txBody>
      </p:sp>
      <p:sp>
        <p:nvSpPr>
          <p:cNvPr id="14" name="Shape 12"/>
          <p:cNvSpPr/>
          <p:nvPr/>
        </p:nvSpPr>
        <p:spPr>
          <a:xfrm>
            <a:off x="452438" y="3775273"/>
            <a:ext cx="5445125" cy="1095375"/>
          </a:xfrm>
          <a:custGeom>
            <a:avLst/>
            <a:gdLst/>
            <a:ahLst/>
            <a:cxnLst/>
            <a:rect l="l" t="t" r="r" b="b"/>
            <a:pathLst>
              <a:path w="5445125" h="1095375">
                <a:moveTo>
                  <a:pt x="67464" y="0"/>
                </a:moveTo>
                <a:lnTo>
                  <a:pt x="5377661" y="0"/>
                </a:lnTo>
                <a:cubicBezTo>
                  <a:pt x="5414920" y="0"/>
                  <a:pt x="5445125" y="30205"/>
                  <a:pt x="5445125" y="67464"/>
                </a:cubicBezTo>
                <a:lnTo>
                  <a:pt x="5445125" y="1027911"/>
                </a:lnTo>
                <a:cubicBezTo>
                  <a:pt x="5445125" y="1065170"/>
                  <a:pt x="5414920" y="1095375"/>
                  <a:pt x="5377661" y="1095375"/>
                </a:cubicBezTo>
                <a:lnTo>
                  <a:pt x="67464" y="1095375"/>
                </a:lnTo>
                <a:cubicBezTo>
                  <a:pt x="30205" y="1095375"/>
                  <a:pt x="0" y="1065170"/>
                  <a:pt x="0" y="1027911"/>
                </a:cubicBezTo>
                <a:lnTo>
                  <a:pt x="0" y="67464"/>
                </a:lnTo>
                <a:cubicBezTo>
                  <a:pt x="0" y="30230"/>
                  <a:pt x="30230" y="0"/>
                  <a:pt x="67464" y="0"/>
                </a:cubicBezTo>
                <a:close/>
              </a:path>
            </a:pathLst>
          </a:custGeom>
          <a:solidFill>
            <a:srgbClr val="FFFFFF">
              <a:alpha val="10196"/>
            </a:srgbClr>
          </a:solidFill>
          <a:ln/>
        </p:spPr>
        <p:txBody>
          <a:bodyPr/>
          <a:lstStyle/>
          <a:p>
            <a:endParaRPr lang="en-GB"/>
          </a:p>
        </p:txBody>
      </p:sp>
      <p:sp>
        <p:nvSpPr>
          <p:cNvPr id="15" name="Text 13"/>
          <p:cNvSpPr/>
          <p:nvPr/>
        </p:nvSpPr>
        <p:spPr>
          <a:xfrm>
            <a:off x="553641" y="3876477"/>
            <a:ext cx="5306219" cy="206375"/>
          </a:xfrm>
          <a:prstGeom prst="rect">
            <a:avLst/>
          </a:prstGeom>
          <a:noFill/>
          <a:ln/>
        </p:spPr>
        <p:txBody>
          <a:bodyPr wrap="square" lIns="0" tIns="0" rIns="0" bIns="0" rtlCol="0" anchor="ctr"/>
          <a:lstStyle/>
          <a:p>
            <a:pPr>
              <a:lnSpc>
                <a:spcPct val="130000"/>
              </a:lnSpc>
            </a:pPr>
            <a:r>
              <a:rPr lang="en-US" sz="1063" b="1" dirty="0">
                <a:solidFill>
                  <a:srgbClr val="FFFFFF"/>
                </a:solidFill>
                <a:latin typeface="Quattrocento Sans" pitchFamily="34" charset="0"/>
                <a:ea typeface="Quattrocento Sans" pitchFamily="34" charset="-122"/>
                <a:cs typeface="Quattrocento Sans" pitchFamily="34" charset="-120"/>
              </a:rPr>
              <a:t>Patient Perceptions (2023 Study)</a:t>
            </a:r>
            <a:endParaRPr lang="en-US" sz="1600" dirty="0"/>
          </a:p>
        </p:txBody>
      </p:sp>
      <p:sp>
        <p:nvSpPr>
          <p:cNvPr id="16" name="Text 14"/>
          <p:cNvSpPr/>
          <p:nvPr/>
        </p:nvSpPr>
        <p:spPr>
          <a:xfrm>
            <a:off x="553641" y="4112617"/>
            <a:ext cx="5306219" cy="658813"/>
          </a:xfrm>
          <a:prstGeom prst="rect">
            <a:avLst/>
          </a:prstGeom>
          <a:noFill/>
          <a:ln/>
        </p:spPr>
        <p:txBody>
          <a:bodyPr wrap="square" lIns="0" tIns="0" rIns="0" bIns="0" rtlCol="0" anchor="ctr"/>
          <a:lstStyle/>
          <a:p>
            <a:pPr>
              <a:lnSpc>
                <a:spcPct val="140000"/>
              </a:lnSpc>
            </a:pPr>
            <a:r>
              <a:rPr lang="en-US" sz="1063" dirty="0">
                <a:solidFill>
                  <a:srgbClr val="FFFFFF"/>
                </a:solidFill>
                <a:latin typeface="Quattrocento Sans" pitchFamily="34" charset="0"/>
                <a:ea typeface="Quattrocento Sans" pitchFamily="34" charset="-122"/>
                <a:cs typeface="Quattrocento Sans" pitchFamily="34" charset="-120"/>
              </a:rPr>
              <a:t>Patients view AI efficiency positively, appreciating </a:t>
            </a:r>
            <a:r>
              <a:rPr lang="en-US" sz="1063" b="1" dirty="0">
                <a:solidFill>
                  <a:srgbClr val="FFFFFF"/>
                </a:solidFill>
                <a:latin typeface="Quattrocento Sans" pitchFamily="34" charset="0"/>
                <a:ea typeface="Quattrocento Sans" pitchFamily="34" charset="-122"/>
                <a:cs typeface="Quattrocento Sans" pitchFamily="34" charset="-120"/>
              </a:rPr>
              <a:t>'24-hour monitoring'</a:t>
            </a:r>
            <a:r>
              <a:rPr lang="en-US" sz="1063" dirty="0">
                <a:solidFill>
                  <a:srgbClr val="FFFFFF"/>
                </a:solidFill>
                <a:latin typeface="Quattrocento Sans" pitchFamily="34" charset="0"/>
                <a:ea typeface="Quattrocento Sans" pitchFamily="34" charset="-122"/>
                <a:cs typeface="Quattrocento Sans" pitchFamily="34" charset="-120"/>
              </a:rPr>
              <a:t> and reducing human error. Many expressed indifference whether care was provided by humans or algorithms, as long as outcomes improved </a:t>
            </a:r>
            <a:r>
              <a:rPr lang="en-US" sz="1063" dirty="0">
                <a:solidFill>
                  <a:srgbClr val="FFFFFF">
                    <a:alpha val="70000"/>
                  </a:srgbClr>
                </a:solidFill>
                <a:latin typeface="Quattrocento Sans" pitchFamily="34" charset="0"/>
                <a:ea typeface="Quattrocento Sans" pitchFamily="34" charset="-122"/>
                <a:cs typeface="Quattrocento Sans" pitchFamily="34" charset="-120"/>
              </a:rPr>
              <a:t>(Fazakarley et al., 2023)</a:t>
            </a:r>
            <a:r>
              <a:rPr lang="en-US" sz="1063" dirty="0">
                <a:solidFill>
                  <a:srgbClr val="FFFFFF"/>
                </a:solidFill>
                <a:latin typeface="Quattrocento Sans" pitchFamily="34" charset="0"/>
                <a:ea typeface="Quattrocento Sans" pitchFamily="34" charset="-122"/>
                <a:cs typeface="Quattrocento Sans" pitchFamily="34" charset="-120"/>
              </a:rPr>
              <a:t>.</a:t>
            </a:r>
            <a:endParaRPr lang="en-US" sz="1600" dirty="0"/>
          </a:p>
        </p:txBody>
      </p:sp>
      <p:sp>
        <p:nvSpPr>
          <p:cNvPr id="17" name="Shape 15"/>
          <p:cNvSpPr/>
          <p:nvPr/>
        </p:nvSpPr>
        <p:spPr>
          <a:xfrm>
            <a:off x="452438" y="4939109"/>
            <a:ext cx="5445125" cy="881063"/>
          </a:xfrm>
          <a:custGeom>
            <a:avLst/>
            <a:gdLst/>
            <a:ahLst/>
            <a:cxnLst/>
            <a:rect l="l" t="t" r="r" b="b"/>
            <a:pathLst>
              <a:path w="5445125" h="881063">
                <a:moveTo>
                  <a:pt x="67472" y="0"/>
                </a:moveTo>
                <a:lnTo>
                  <a:pt x="5377653" y="0"/>
                </a:lnTo>
                <a:cubicBezTo>
                  <a:pt x="5414917" y="0"/>
                  <a:pt x="5445125" y="30208"/>
                  <a:pt x="5445125" y="67472"/>
                </a:cubicBezTo>
                <a:lnTo>
                  <a:pt x="5445125" y="813591"/>
                </a:lnTo>
                <a:cubicBezTo>
                  <a:pt x="5445125" y="850854"/>
                  <a:pt x="5414917" y="881063"/>
                  <a:pt x="5377653" y="881063"/>
                </a:cubicBezTo>
                <a:lnTo>
                  <a:pt x="67472" y="881063"/>
                </a:lnTo>
                <a:cubicBezTo>
                  <a:pt x="30208" y="881063"/>
                  <a:pt x="0" y="850854"/>
                  <a:pt x="0" y="813591"/>
                </a:cubicBezTo>
                <a:lnTo>
                  <a:pt x="0" y="67472"/>
                </a:lnTo>
                <a:cubicBezTo>
                  <a:pt x="0" y="30233"/>
                  <a:pt x="30233" y="0"/>
                  <a:pt x="67472" y="0"/>
                </a:cubicBezTo>
                <a:close/>
              </a:path>
            </a:pathLst>
          </a:custGeom>
          <a:solidFill>
            <a:srgbClr val="FFFFFF">
              <a:alpha val="10196"/>
            </a:srgbClr>
          </a:solidFill>
          <a:ln/>
        </p:spPr>
        <p:txBody>
          <a:bodyPr/>
          <a:lstStyle/>
          <a:p>
            <a:endParaRPr lang="en-GB"/>
          </a:p>
        </p:txBody>
      </p:sp>
      <p:sp>
        <p:nvSpPr>
          <p:cNvPr id="18" name="Text 16"/>
          <p:cNvSpPr/>
          <p:nvPr/>
        </p:nvSpPr>
        <p:spPr>
          <a:xfrm>
            <a:off x="553641" y="5040313"/>
            <a:ext cx="5306219" cy="206375"/>
          </a:xfrm>
          <a:prstGeom prst="rect">
            <a:avLst/>
          </a:prstGeom>
          <a:noFill/>
          <a:ln/>
        </p:spPr>
        <p:txBody>
          <a:bodyPr wrap="square" lIns="0" tIns="0" rIns="0" bIns="0" rtlCol="0" anchor="ctr"/>
          <a:lstStyle/>
          <a:p>
            <a:pPr>
              <a:lnSpc>
                <a:spcPct val="130000"/>
              </a:lnSpc>
            </a:pPr>
            <a:r>
              <a:rPr lang="en-US" sz="1063" b="1" dirty="0">
                <a:solidFill>
                  <a:srgbClr val="FFFFFF"/>
                </a:solidFill>
                <a:latin typeface="Quattrocento Sans" pitchFamily="34" charset="0"/>
                <a:ea typeface="Quattrocento Sans" pitchFamily="34" charset="-122"/>
                <a:cs typeface="Quattrocento Sans" pitchFamily="34" charset="-120"/>
              </a:rPr>
              <a:t>Chronic Condition Value</a:t>
            </a:r>
            <a:endParaRPr lang="en-US" sz="1600" dirty="0"/>
          </a:p>
        </p:txBody>
      </p:sp>
      <p:sp>
        <p:nvSpPr>
          <p:cNvPr id="19" name="Text 17"/>
          <p:cNvSpPr/>
          <p:nvPr/>
        </p:nvSpPr>
        <p:spPr>
          <a:xfrm>
            <a:off x="553641" y="5276453"/>
            <a:ext cx="5306219" cy="436563"/>
          </a:xfrm>
          <a:prstGeom prst="rect">
            <a:avLst/>
          </a:prstGeom>
          <a:noFill/>
          <a:ln/>
        </p:spPr>
        <p:txBody>
          <a:bodyPr wrap="square" lIns="0" tIns="0" rIns="0" bIns="0" rtlCol="0" anchor="ctr"/>
          <a:lstStyle/>
          <a:p>
            <a:pPr>
              <a:lnSpc>
                <a:spcPct val="140000"/>
              </a:lnSpc>
            </a:pPr>
            <a:r>
              <a:rPr lang="en-US" sz="1063" dirty="0">
                <a:solidFill>
                  <a:srgbClr val="FFFFFF"/>
                </a:solidFill>
                <a:latin typeface="Quattrocento Sans" pitchFamily="34" charset="0"/>
                <a:ea typeface="Quattrocento Sans" pitchFamily="34" charset="-122"/>
                <a:cs typeface="Quattrocento Sans" pitchFamily="34" charset="-120"/>
              </a:rPr>
              <a:t>Those with chronic conditions particularly valued </a:t>
            </a:r>
            <a:r>
              <a:rPr lang="en-US" sz="1063" b="1" dirty="0">
                <a:solidFill>
                  <a:srgbClr val="FFFFFF"/>
                </a:solidFill>
                <a:latin typeface="Quattrocento Sans" pitchFamily="34" charset="0"/>
                <a:ea typeface="Quattrocento Sans" pitchFamily="34" charset="-122"/>
                <a:cs typeface="Quattrocento Sans" pitchFamily="34" charset="-120"/>
              </a:rPr>
              <a:t>predictive analytics</a:t>
            </a:r>
            <a:r>
              <a:rPr lang="en-US" sz="1063" dirty="0">
                <a:solidFill>
                  <a:srgbClr val="FFFFFF"/>
                </a:solidFill>
                <a:latin typeface="Quattrocento Sans" pitchFamily="34" charset="0"/>
                <a:ea typeface="Quattrocento Sans" pitchFamily="34" charset="-122"/>
                <a:cs typeface="Quattrocento Sans" pitchFamily="34" charset="-120"/>
              </a:rPr>
              <a:t> for proactive care rather than reactive responses </a:t>
            </a:r>
            <a:r>
              <a:rPr lang="en-US" sz="1063" dirty="0">
                <a:solidFill>
                  <a:srgbClr val="FFFFFF">
                    <a:alpha val="70000"/>
                  </a:srgbClr>
                </a:solidFill>
                <a:latin typeface="Quattrocento Sans" pitchFamily="34" charset="0"/>
                <a:ea typeface="Quattrocento Sans" pitchFamily="34" charset="-122"/>
                <a:cs typeface="Quattrocento Sans" pitchFamily="34" charset="-120"/>
              </a:rPr>
              <a:t>(Slevin et al., 2019)</a:t>
            </a:r>
            <a:r>
              <a:rPr lang="en-US" sz="1063" dirty="0">
                <a:solidFill>
                  <a:srgbClr val="FFFFFF"/>
                </a:solidFill>
                <a:latin typeface="Quattrocento Sans" pitchFamily="34" charset="0"/>
                <a:ea typeface="Quattrocento Sans" pitchFamily="34" charset="-122"/>
                <a:cs typeface="Quattrocento Sans" pitchFamily="34" charset="-120"/>
              </a:rPr>
              <a:t>.</a:t>
            </a:r>
            <a:endParaRPr lang="en-US" sz="1600" dirty="0"/>
          </a:p>
        </p:txBody>
      </p:sp>
      <p:sp>
        <p:nvSpPr>
          <p:cNvPr id="20" name="Shape 18"/>
          <p:cNvSpPr/>
          <p:nvPr/>
        </p:nvSpPr>
        <p:spPr>
          <a:xfrm>
            <a:off x="6113860" y="637277"/>
            <a:ext cx="5699125" cy="3798984"/>
          </a:xfrm>
          <a:custGeom>
            <a:avLst/>
            <a:gdLst/>
            <a:ahLst/>
            <a:cxnLst/>
            <a:rect l="l" t="t" r="r" b="b"/>
            <a:pathLst>
              <a:path w="5699125" h="3722688">
                <a:moveTo>
                  <a:pt x="31750" y="0"/>
                </a:moveTo>
                <a:lnTo>
                  <a:pt x="5631670" y="0"/>
                </a:lnTo>
                <a:cubicBezTo>
                  <a:pt x="5668924" y="0"/>
                  <a:pt x="5699125" y="30201"/>
                  <a:pt x="5699125" y="67455"/>
                </a:cubicBezTo>
                <a:lnTo>
                  <a:pt x="5699125" y="3655232"/>
                </a:lnTo>
                <a:cubicBezTo>
                  <a:pt x="5699125" y="3692487"/>
                  <a:pt x="5668924" y="3722688"/>
                  <a:pt x="5631670" y="3722688"/>
                </a:cubicBezTo>
                <a:lnTo>
                  <a:pt x="31750" y="3722688"/>
                </a:lnTo>
                <a:cubicBezTo>
                  <a:pt x="14227" y="3722688"/>
                  <a:pt x="0" y="3708461"/>
                  <a:pt x="0" y="3690937"/>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21" name="Shape 19"/>
          <p:cNvSpPr/>
          <p:nvPr/>
        </p:nvSpPr>
        <p:spPr>
          <a:xfrm>
            <a:off x="6113860" y="637277"/>
            <a:ext cx="31750" cy="3722688"/>
          </a:xfrm>
          <a:custGeom>
            <a:avLst/>
            <a:gdLst/>
            <a:ahLst/>
            <a:cxnLst/>
            <a:rect l="l" t="t" r="r" b="b"/>
            <a:pathLst>
              <a:path w="31750" h="3722688">
                <a:moveTo>
                  <a:pt x="31750" y="0"/>
                </a:moveTo>
                <a:lnTo>
                  <a:pt x="31750" y="0"/>
                </a:lnTo>
                <a:lnTo>
                  <a:pt x="31750" y="3722688"/>
                </a:lnTo>
                <a:lnTo>
                  <a:pt x="31750" y="3722688"/>
                </a:lnTo>
                <a:cubicBezTo>
                  <a:pt x="14227" y="3722688"/>
                  <a:pt x="0" y="3708461"/>
                  <a:pt x="0" y="3690937"/>
                </a:cubicBezTo>
                <a:lnTo>
                  <a:pt x="0" y="31750"/>
                </a:lnTo>
                <a:cubicBezTo>
                  <a:pt x="0" y="14227"/>
                  <a:pt x="14227" y="0"/>
                  <a:pt x="31750" y="0"/>
                </a:cubicBezTo>
                <a:close/>
              </a:path>
            </a:pathLst>
          </a:custGeom>
          <a:solidFill>
            <a:srgbClr val="425563"/>
          </a:solidFill>
          <a:ln/>
        </p:spPr>
        <p:txBody>
          <a:bodyPr/>
          <a:lstStyle/>
          <a:p>
            <a:endParaRPr lang="en-GB"/>
          </a:p>
        </p:txBody>
      </p:sp>
      <p:sp>
        <p:nvSpPr>
          <p:cNvPr id="22" name="Shape 20"/>
          <p:cNvSpPr/>
          <p:nvPr/>
        </p:nvSpPr>
        <p:spPr>
          <a:xfrm>
            <a:off x="6287493" y="804956"/>
            <a:ext cx="168672" cy="168672"/>
          </a:xfrm>
          <a:custGeom>
            <a:avLst/>
            <a:gdLst/>
            <a:ahLst/>
            <a:cxnLst/>
            <a:rect l="l" t="t" r="r" b="b"/>
            <a:pathLst>
              <a:path w="168672" h="168672">
                <a:moveTo>
                  <a:pt x="84336" y="0"/>
                </a:moveTo>
                <a:cubicBezTo>
                  <a:pt x="89179" y="0"/>
                  <a:pt x="93626" y="2668"/>
                  <a:pt x="95932" y="6918"/>
                </a:cubicBezTo>
                <a:lnTo>
                  <a:pt x="167091" y="138693"/>
                </a:lnTo>
                <a:cubicBezTo>
                  <a:pt x="169298" y="142778"/>
                  <a:pt x="169199" y="147720"/>
                  <a:pt x="166827" y="151706"/>
                </a:cubicBezTo>
                <a:cubicBezTo>
                  <a:pt x="164455" y="155692"/>
                  <a:pt x="160139" y="158130"/>
                  <a:pt x="155494" y="158130"/>
                </a:cubicBezTo>
                <a:lnTo>
                  <a:pt x="13177" y="158130"/>
                </a:lnTo>
                <a:cubicBezTo>
                  <a:pt x="8532" y="158130"/>
                  <a:pt x="4250" y="155692"/>
                  <a:pt x="1845" y="151706"/>
                </a:cubicBezTo>
                <a:cubicBezTo>
                  <a:pt x="-560" y="147720"/>
                  <a:pt x="-626" y="142778"/>
                  <a:pt x="1581" y="138693"/>
                </a:cubicBezTo>
                <a:lnTo>
                  <a:pt x="72740" y="6918"/>
                </a:lnTo>
                <a:cubicBezTo>
                  <a:pt x="75046" y="2668"/>
                  <a:pt x="79493" y="0"/>
                  <a:pt x="84336" y="0"/>
                </a:cubicBezTo>
                <a:close/>
                <a:moveTo>
                  <a:pt x="84336" y="55345"/>
                </a:moveTo>
                <a:cubicBezTo>
                  <a:pt x="79954" y="55345"/>
                  <a:pt x="76429" y="58870"/>
                  <a:pt x="76429" y="63252"/>
                </a:cubicBezTo>
                <a:lnTo>
                  <a:pt x="76429" y="100149"/>
                </a:lnTo>
                <a:cubicBezTo>
                  <a:pt x="76429" y="104530"/>
                  <a:pt x="79954" y="108055"/>
                  <a:pt x="84336" y="108055"/>
                </a:cubicBezTo>
                <a:cubicBezTo>
                  <a:pt x="88717" y="108055"/>
                  <a:pt x="92242" y="104530"/>
                  <a:pt x="92242" y="100149"/>
                </a:cubicBezTo>
                <a:lnTo>
                  <a:pt x="92242" y="63252"/>
                </a:lnTo>
                <a:cubicBezTo>
                  <a:pt x="92242" y="58870"/>
                  <a:pt x="88717" y="55345"/>
                  <a:pt x="84336" y="55345"/>
                </a:cubicBezTo>
                <a:close/>
                <a:moveTo>
                  <a:pt x="93132" y="126504"/>
                </a:moveTo>
                <a:cubicBezTo>
                  <a:pt x="93332" y="123239"/>
                  <a:pt x="91704" y="120133"/>
                  <a:pt x="88905" y="118440"/>
                </a:cubicBezTo>
                <a:cubicBezTo>
                  <a:pt x="86106" y="116747"/>
                  <a:pt x="82599" y="116747"/>
                  <a:pt x="79800" y="118440"/>
                </a:cubicBezTo>
                <a:cubicBezTo>
                  <a:pt x="77001" y="120133"/>
                  <a:pt x="75373" y="123239"/>
                  <a:pt x="75573" y="126504"/>
                </a:cubicBezTo>
                <a:cubicBezTo>
                  <a:pt x="75373" y="129769"/>
                  <a:pt x="77001" y="132875"/>
                  <a:pt x="79800" y="134568"/>
                </a:cubicBezTo>
                <a:cubicBezTo>
                  <a:pt x="82599" y="136261"/>
                  <a:pt x="86106" y="136261"/>
                  <a:pt x="88905" y="134568"/>
                </a:cubicBezTo>
                <a:cubicBezTo>
                  <a:pt x="91704" y="132875"/>
                  <a:pt x="93332" y="129769"/>
                  <a:pt x="93132" y="126504"/>
                </a:cubicBezTo>
                <a:close/>
              </a:path>
            </a:pathLst>
          </a:custGeom>
          <a:solidFill>
            <a:srgbClr val="425563"/>
          </a:solidFill>
          <a:ln/>
        </p:spPr>
        <p:txBody>
          <a:bodyPr/>
          <a:lstStyle/>
          <a:p>
            <a:endParaRPr lang="en-GB"/>
          </a:p>
        </p:txBody>
      </p:sp>
      <p:sp>
        <p:nvSpPr>
          <p:cNvPr id="23" name="Text 21"/>
          <p:cNvSpPr/>
          <p:nvPr/>
        </p:nvSpPr>
        <p:spPr>
          <a:xfrm>
            <a:off x="6478985" y="772214"/>
            <a:ext cx="5283398" cy="238125"/>
          </a:xfrm>
          <a:prstGeom prst="rect">
            <a:avLst/>
          </a:prstGeom>
          <a:noFill/>
          <a:ln/>
        </p:spPr>
        <p:txBody>
          <a:bodyPr wrap="square" lIns="0" tIns="0" rIns="0" bIns="0" rtlCol="0" anchor="ctr"/>
          <a:lstStyle/>
          <a:p>
            <a:pPr>
              <a:lnSpc>
                <a:spcPct val="120000"/>
              </a:lnSpc>
            </a:pPr>
            <a:r>
              <a:rPr lang="en-US" b="1" dirty="0">
                <a:solidFill>
                  <a:srgbClr val="425563"/>
                </a:solidFill>
                <a:latin typeface="Unna" pitchFamily="34" charset="0"/>
                <a:ea typeface="Unna" pitchFamily="34" charset="-122"/>
                <a:cs typeface="Unna" pitchFamily="34" charset="-120"/>
              </a:rPr>
              <a:t>Persistent Inequities</a:t>
            </a:r>
            <a:endParaRPr lang="en-US" dirty="0"/>
          </a:p>
        </p:txBody>
      </p:sp>
      <p:sp>
        <p:nvSpPr>
          <p:cNvPr id="24" name="Shape 22"/>
          <p:cNvSpPr/>
          <p:nvPr/>
        </p:nvSpPr>
        <p:spPr>
          <a:xfrm>
            <a:off x="6268641" y="1113527"/>
            <a:ext cx="5405438" cy="1865312"/>
          </a:xfrm>
          <a:custGeom>
            <a:avLst/>
            <a:gdLst/>
            <a:ahLst/>
            <a:cxnLst/>
            <a:rect l="l" t="t" r="r" b="b"/>
            <a:pathLst>
              <a:path w="5405438" h="1865312">
                <a:moveTo>
                  <a:pt x="67468" y="0"/>
                </a:moveTo>
                <a:lnTo>
                  <a:pt x="5337969" y="0"/>
                </a:lnTo>
                <a:cubicBezTo>
                  <a:pt x="5375231" y="0"/>
                  <a:pt x="5405438" y="30207"/>
                  <a:pt x="5405438" y="67468"/>
                </a:cubicBezTo>
                <a:lnTo>
                  <a:pt x="5405438" y="1797844"/>
                </a:lnTo>
                <a:cubicBezTo>
                  <a:pt x="5405437" y="1835106"/>
                  <a:pt x="5375231" y="1865313"/>
                  <a:pt x="5337969" y="1865312"/>
                </a:cubicBezTo>
                <a:lnTo>
                  <a:pt x="67468" y="1865312"/>
                </a:lnTo>
                <a:cubicBezTo>
                  <a:pt x="30207" y="1865312"/>
                  <a:pt x="0" y="1835106"/>
                  <a:pt x="0" y="1797844"/>
                </a:cubicBezTo>
                <a:lnTo>
                  <a:pt x="0" y="67468"/>
                </a:lnTo>
                <a:cubicBezTo>
                  <a:pt x="0" y="30207"/>
                  <a:pt x="30207" y="0"/>
                  <a:pt x="67468"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25" name="Text 23"/>
          <p:cNvSpPr/>
          <p:nvPr/>
        </p:nvSpPr>
        <p:spPr>
          <a:xfrm>
            <a:off x="6373813" y="1218699"/>
            <a:ext cx="5258594" cy="206375"/>
          </a:xfrm>
          <a:prstGeom prst="rect">
            <a:avLst/>
          </a:prstGeom>
          <a:noFill/>
          <a:ln/>
        </p:spPr>
        <p:txBody>
          <a:bodyPr wrap="square" lIns="0" tIns="0" rIns="0" bIns="0" rtlCol="0" anchor="ctr"/>
          <a:lstStyle/>
          <a:p>
            <a:pPr>
              <a:lnSpc>
                <a:spcPct val="130000"/>
              </a:lnSpc>
            </a:pPr>
            <a:r>
              <a:rPr lang="en-US" sz="1600" b="1" dirty="0">
                <a:solidFill>
                  <a:srgbClr val="003087"/>
                </a:solidFill>
                <a:latin typeface="Quattrocento Sans" pitchFamily="34" charset="0"/>
                <a:ea typeface="Quattrocento Sans" pitchFamily="34" charset="-122"/>
                <a:cs typeface="Quattrocento Sans" pitchFamily="34" charset="-120"/>
              </a:rPr>
              <a:t>Algorithmic Bias</a:t>
            </a:r>
            <a:endParaRPr lang="en-US" sz="1600" dirty="0"/>
          </a:p>
        </p:txBody>
      </p:sp>
      <p:sp>
        <p:nvSpPr>
          <p:cNvPr id="26" name="Text 24"/>
          <p:cNvSpPr/>
          <p:nvPr/>
        </p:nvSpPr>
        <p:spPr>
          <a:xfrm>
            <a:off x="6384231" y="1893651"/>
            <a:ext cx="5258594" cy="658813"/>
          </a:xfrm>
          <a:prstGeom prst="rect">
            <a:avLst/>
          </a:prstGeom>
          <a:noFill/>
          <a:ln/>
        </p:spPr>
        <p:txBody>
          <a:bodyPr wrap="square" lIns="0" tIns="0" rIns="0" bIns="0" rtlCol="0" anchor="ctr"/>
          <a:lstStyle/>
          <a:p>
            <a:pPr>
              <a:lnSpc>
                <a:spcPct val="140000"/>
              </a:lnSpc>
            </a:pPr>
            <a:r>
              <a:rPr lang="en-US" sz="1500" dirty="0">
                <a:solidFill>
                  <a:srgbClr val="231F20"/>
                </a:solidFill>
                <a:latin typeface="Quattrocento Sans" pitchFamily="34" charset="0"/>
                <a:ea typeface="Quattrocento Sans" pitchFamily="34" charset="-122"/>
                <a:cs typeface="Quattrocento Sans" pitchFamily="34" charset="-120"/>
              </a:rPr>
              <a:t>The Institute of Global Health Innovation at Imperial College London (2022) found that </a:t>
            </a:r>
            <a:r>
              <a:rPr lang="en-US" sz="1500" b="1" dirty="0">
                <a:solidFill>
                  <a:srgbClr val="231F20"/>
                </a:solidFill>
                <a:latin typeface="Quattrocento Sans" pitchFamily="34" charset="0"/>
                <a:ea typeface="Quattrocento Sans" pitchFamily="34" charset="-122"/>
                <a:cs typeface="Quattrocento Sans" pitchFamily="34" charset="-120"/>
              </a:rPr>
              <a:t>AI systems trained on non-representative datasets perform poorly for minority ethnic patients</a:t>
            </a:r>
            <a:r>
              <a:rPr lang="en-US" sz="1500" dirty="0">
                <a:solidFill>
                  <a:srgbClr val="231F20"/>
                </a:solidFill>
                <a:latin typeface="Quattrocento Sans" pitchFamily="34" charset="0"/>
                <a:ea typeface="Quattrocento Sans" pitchFamily="34" charset="-122"/>
                <a:cs typeface="Quattrocento Sans" pitchFamily="34" charset="-120"/>
              </a:rPr>
              <a:t>.</a:t>
            </a:r>
            <a:endParaRPr lang="en-US" sz="1500" dirty="0"/>
          </a:p>
        </p:txBody>
      </p:sp>
      <p:sp>
        <p:nvSpPr>
          <p:cNvPr id="27" name="Text 25"/>
          <p:cNvSpPr/>
          <p:nvPr/>
        </p:nvSpPr>
        <p:spPr>
          <a:xfrm>
            <a:off x="6373813" y="2213863"/>
            <a:ext cx="5258594" cy="658813"/>
          </a:xfrm>
          <a:prstGeom prst="rect">
            <a:avLst/>
          </a:prstGeom>
          <a:noFill/>
          <a:ln/>
        </p:spPr>
        <p:txBody>
          <a:bodyPr wrap="square" lIns="0" tIns="0" rIns="0" bIns="0" rtlCol="0" anchor="ctr"/>
          <a:lstStyle/>
          <a:p>
            <a:pPr>
              <a:lnSpc>
                <a:spcPct val="140000"/>
              </a:lnSpc>
            </a:pPr>
            <a:endParaRPr lang="en-US" sz="1600" dirty="0"/>
          </a:p>
        </p:txBody>
      </p:sp>
      <p:sp>
        <p:nvSpPr>
          <p:cNvPr id="28" name="Shape 26"/>
          <p:cNvSpPr/>
          <p:nvPr/>
        </p:nvSpPr>
        <p:spPr>
          <a:xfrm>
            <a:off x="6268641" y="3085996"/>
            <a:ext cx="5405438" cy="1401567"/>
          </a:xfrm>
          <a:custGeom>
            <a:avLst/>
            <a:gdLst/>
            <a:ahLst/>
            <a:cxnLst/>
            <a:rect l="l" t="t" r="r" b="b"/>
            <a:pathLst>
              <a:path w="5405438" h="1135063">
                <a:moveTo>
                  <a:pt x="67468" y="0"/>
                </a:moveTo>
                <a:lnTo>
                  <a:pt x="5337969" y="0"/>
                </a:lnTo>
                <a:cubicBezTo>
                  <a:pt x="5375231" y="0"/>
                  <a:pt x="5405438" y="30207"/>
                  <a:pt x="5405438" y="67468"/>
                </a:cubicBezTo>
                <a:lnTo>
                  <a:pt x="5405438" y="1067594"/>
                </a:lnTo>
                <a:cubicBezTo>
                  <a:pt x="5405438" y="1104856"/>
                  <a:pt x="5375231" y="1135063"/>
                  <a:pt x="5337969" y="1135062"/>
                </a:cubicBezTo>
                <a:lnTo>
                  <a:pt x="67468" y="1135063"/>
                </a:lnTo>
                <a:cubicBezTo>
                  <a:pt x="30231" y="1135062"/>
                  <a:pt x="0" y="1104831"/>
                  <a:pt x="0" y="1067594"/>
                </a:cubicBezTo>
                <a:lnTo>
                  <a:pt x="0" y="67468"/>
                </a:lnTo>
                <a:cubicBezTo>
                  <a:pt x="0" y="30231"/>
                  <a:pt x="30231" y="0"/>
                  <a:pt x="67468"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29" name="Text 27"/>
          <p:cNvSpPr/>
          <p:nvPr/>
        </p:nvSpPr>
        <p:spPr>
          <a:xfrm>
            <a:off x="6373813" y="3191167"/>
            <a:ext cx="5258594" cy="206375"/>
          </a:xfrm>
          <a:prstGeom prst="rect">
            <a:avLst/>
          </a:prstGeom>
          <a:noFill/>
          <a:ln/>
        </p:spPr>
        <p:txBody>
          <a:bodyPr wrap="square" lIns="0" tIns="0" rIns="0" bIns="0" rtlCol="0" anchor="ctr"/>
          <a:lstStyle/>
          <a:p>
            <a:pPr>
              <a:lnSpc>
                <a:spcPct val="130000"/>
              </a:lnSpc>
            </a:pPr>
            <a:r>
              <a:rPr lang="en-US" sz="1600" b="1" dirty="0">
                <a:solidFill>
                  <a:srgbClr val="003087"/>
                </a:solidFill>
                <a:latin typeface="Quattrocento Sans" pitchFamily="34" charset="0"/>
                <a:ea typeface="Quattrocento Sans" pitchFamily="34" charset="-122"/>
                <a:cs typeface="Quattrocento Sans" pitchFamily="34" charset="-120"/>
              </a:rPr>
              <a:t>NCCID Limitations</a:t>
            </a:r>
            <a:endParaRPr lang="en-US" sz="1600" dirty="0"/>
          </a:p>
        </p:txBody>
      </p:sp>
      <p:sp>
        <p:nvSpPr>
          <p:cNvPr id="30" name="Text 28"/>
          <p:cNvSpPr/>
          <p:nvPr/>
        </p:nvSpPr>
        <p:spPr>
          <a:xfrm>
            <a:off x="6373813" y="3611419"/>
            <a:ext cx="5258594" cy="658813"/>
          </a:xfrm>
          <a:prstGeom prst="rect">
            <a:avLst/>
          </a:prstGeom>
          <a:noFill/>
          <a:ln/>
        </p:spPr>
        <p:txBody>
          <a:bodyPr wrap="square" lIns="0" tIns="0" rIns="0" bIns="0" rtlCol="0" anchor="ctr"/>
          <a:lstStyle/>
          <a:p>
            <a:pPr>
              <a:lnSpc>
                <a:spcPct val="140000"/>
              </a:lnSpc>
            </a:pPr>
            <a:r>
              <a:rPr lang="en-US" sz="1500" dirty="0">
                <a:solidFill>
                  <a:srgbClr val="231F20"/>
                </a:solidFill>
                <a:latin typeface="Quattrocento Sans" pitchFamily="34" charset="0"/>
                <a:ea typeface="Quattrocento Sans" pitchFamily="34" charset="-122"/>
                <a:cs typeface="Quattrocento Sans" pitchFamily="34" charset="-120"/>
              </a:rPr>
              <a:t>Although comprehensive, NCCID reflected the demographics of hospitalized COVID-19 patients—mainly </a:t>
            </a:r>
            <a:r>
              <a:rPr lang="en-US" sz="1500" b="1" dirty="0">
                <a:solidFill>
                  <a:srgbClr val="231F20"/>
                </a:solidFill>
                <a:latin typeface="Quattrocento Sans" pitchFamily="34" charset="0"/>
                <a:ea typeface="Quattrocento Sans" pitchFamily="34" charset="-122"/>
                <a:cs typeface="Quattrocento Sans" pitchFamily="34" charset="-120"/>
              </a:rPr>
              <a:t>older, White, male</a:t>
            </a:r>
            <a:r>
              <a:rPr lang="en-US" sz="1500" dirty="0">
                <a:solidFill>
                  <a:srgbClr val="231F20"/>
                </a:solidFill>
                <a:latin typeface="Quattrocento Sans" pitchFamily="34" charset="0"/>
                <a:ea typeface="Quattrocento Sans" pitchFamily="34" charset="-122"/>
                <a:cs typeface="Quattrocento Sans" pitchFamily="34" charset="-120"/>
              </a:rPr>
              <a:t>—limiting the algorithms' generalizability </a:t>
            </a:r>
            <a:r>
              <a:rPr lang="en-US" sz="1500" b="1" dirty="0">
                <a:solidFill>
                  <a:srgbClr val="003087"/>
                </a:solidFill>
                <a:latin typeface="Quattrocento Sans" pitchFamily="34" charset="0"/>
                <a:ea typeface="Quattrocento Sans" pitchFamily="34" charset="-122"/>
                <a:cs typeface="Quattrocento Sans" pitchFamily="34" charset="-120"/>
              </a:rPr>
              <a:t>(Roberts et al., 2021)</a:t>
            </a:r>
            <a:r>
              <a:rPr lang="en-US" sz="1500" dirty="0">
                <a:solidFill>
                  <a:srgbClr val="231F20"/>
                </a:solidFill>
                <a:latin typeface="Quattrocento Sans" pitchFamily="34" charset="0"/>
                <a:ea typeface="Quattrocento Sans" pitchFamily="34" charset="-122"/>
                <a:cs typeface="Quattrocento Sans" pitchFamily="34" charset="-120"/>
              </a:rPr>
              <a:t>.</a:t>
            </a:r>
            <a:endParaRPr lang="en-US" sz="1500" dirty="0"/>
          </a:p>
        </p:txBody>
      </p:sp>
      <p:sp>
        <p:nvSpPr>
          <p:cNvPr id="31" name="Shape 29"/>
          <p:cNvSpPr/>
          <p:nvPr/>
        </p:nvSpPr>
        <p:spPr>
          <a:xfrm>
            <a:off x="6096000" y="4693927"/>
            <a:ext cx="5699125" cy="1275807"/>
          </a:xfrm>
          <a:custGeom>
            <a:avLst/>
            <a:gdLst/>
            <a:ahLst/>
            <a:cxnLst/>
            <a:rect l="l" t="t" r="r" b="b"/>
            <a:pathLst>
              <a:path w="5699125" h="1738313">
                <a:moveTo>
                  <a:pt x="31750" y="0"/>
                </a:moveTo>
                <a:lnTo>
                  <a:pt x="5631661" y="0"/>
                </a:lnTo>
                <a:cubicBezTo>
                  <a:pt x="5668920" y="0"/>
                  <a:pt x="5699125" y="30205"/>
                  <a:pt x="5699125" y="67464"/>
                </a:cubicBezTo>
                <a:lnTo>
                  <a:pt x="5699125" y="1670849"/>
                </a:lnTo>
                <a:cubicBezTo>
                  <a:pt x="5699125" y="1708108"/>
                  <a:pt x="5668920" y="1738313"/>
                  <a:pt x="5631661" y="1738313"/>
                </a:cubicBezTo>
                <a:lnTo>
                  <a:pt x="31750" y="1738313"/>
                </a:lnTo>
                <a:cubicBezTo>
                  <a:pt x="14227" y="1738313"/>
                  <a:pt x="0" y="1724086"/>
                  <a:pt x="0" y="1706563"/>
                </a:cubicBezTo>
                <a:lnTo>
                  <a:pt x="0" y="31750"/>
                </a:lnTo>
                <a:cubicBezTo>
                  <a:pt x="0" y="14227"/>
                  <a:pt x="14227" y="0"/>
                  <a:pt x="31750" y="0"/>
                </a:cubicBezTo>
                <a:close/>
              </a:path>
            </a:pathLst>
          </a:custGeom>
          <a:solidFill>
            <a:srgbClr val="003087">
              <a:alpha val="5098"/>
            </a:srgbClr>
          </a:solidFill>
          <a:ln/>
        </p:spPr>
        <p:txBody>
          <a:bodyPr/>
          <a:lstStyle/>
          <a:p>
            <a:endParaRPr lang="en-GB"/>
          </a:p>
        </p:txBody>
      </p:sp>
      <p:sp>
        <p:nvSpPr>
          <p:cNvPr id="32" name="Shape 30"/>
          <p:cNvSpPr/>
          <p:nvPr/>
        </p:nvSpPr>
        <p:spPr>
          <a:xfrm>
            <a:off x="6108324" y="4693927"/>
            <a:ext cx="45719" cy="1282098"/>
          </a:xfrm>
          <a:custGeom>
            <a:avLst/>
            <a:gdLst/>
            <a:ahLst/>
            <a:cxnLst/>
            <a:rect l="l" t="t" r="r" b="b"/>
            <a:pathLst>
              <a:path w="31750" h="1738313">
                <a:moveTo>
                  <a:pt x="31750" y="0"/>
                </a:moveTo>
                <a:lnTo>
                  <a:pt x="31750" y="0"/>
                </a:lnTo>
                <a:lnTo>
                  <a:pt x="31750" y="1738313"/>
                </a:lnTo>
                <a:lnTo>
                  <a:pt x="31750" y="1738313"/>
                </a:lnTo>
                <a:cubicBezTo>
                  <a:pt x="14227" y="1738313"/>
                  <a:pt x="0" y="1724086"/>
                  <a:pt x="0" y="1706563"/>
                </a:cubicBezTo>
                <a:lnTo>
                  <a:pt x="0" y="31750"/>
                </a:lnTo>
                <a:cubicBezTo>
                  <a:pt x="0" y="14227"/>
                  <a:pt x="14227" y="0"/>
                  <a:pt x="31750" y="0"/>
                </a:cubicBezTo>
                <a:close/>
              </a:path>
            </a:pathLst>
          </a:custGeom>
          <a:solidFill>
            <a:srgbClr val="003087"/>
          </a:solidFill>
          <a:ln/>
        </p:spPr>
        <p:txBody>
          <a:bodyPr/>
          <a:lstStyle/>
          <a:p>
            <a:endParaRPr lang="en-GB"/>
          </a:p>
        </p:txBody>
      </p:sp>
      <p:sp>
        <p:nvSpPr>
          <p:cNvPr id="33" name="Shape 31"/>
          <p:cNvSpPr/>
          <p:nvPr/>
        </p:nvSpPr>
        <p:spPr>
          <a:xfrm>
            <a:off x="6273478" y="4790188"/>
            <a:ext cx="189756" cy="151805"/>
          </a:xfrm>
          <a:custGeom>
            <a:avLst/>
            <a:gdLst/>
            <a:ahLst/>
            <a:cxnLst/>
            <a:rect l="l" t="t" r="r" b="b"/>
            <a:pathLst>
              <a:path w="189756" h="151805">
                <a:moveTo>
                  <a:pt x="94878" y="4744"/>
                </a:moveTo>
                <a:cubicBezTo>
                  <a:pt x="111896" y="4744"/>
                  <a:pt x="125713" y="18561"/>
                  <a:pt x="125713" y="35579"/>
                </a:cubicBezTo>
                <a:cubicBezTo>
                  <a:pt x="125713" y="52598"/>
                  <a:pt x="111896" y="66415"/>
                  <a:pt x="94878" y="66415"/>
                </a:cubicBezTo>
                <a:cubicBezTo>
                  <a:pt x="77859" y="66415"/>
                  <a:pt x="64043" y="52598"/>
                  <a:pt x="64043" y="35579"/>
                </a:cubicBezTo>
                <a:cubicBezTo>
                  <a:pt x="64043" y="18561"/>
                  <a:pt x="77859" y="4744"/>
                  <a:pt x="94878" y="4744"/>
                </a:cubicBezTo>
                <a:close/>
                <a:moveTo>
                  <a:pt x="28463" y="26091"/>
                </a:moveTo>
                <a:cubicBezTo>
                  <a:pt x="40245" y="26091"/>
                  <a:pt x="49811" y="35657"/>
                  <a:pt x="49811" y="47439"/>
                </a:cubicBezTo>
                <a:cubicBezTo>
                  <a:pt x="49811" y="59221"/>
                  <a:pt x="40245" y="68786"/>
                  <a:pt x="28463" y="68786"/>
                </a:cubicBezTo>
                <a:cubicBezTo>
                  <a:pt x="16681" y="68786"/>
                  <a:pt x="7116" y="59221"/>
                  <a:pt x="7116" y="47439"/>
                </a:cubicBezTo>
                <a:cubicBezTo>
                  <a:pt x="7116" y="35657"/>
                  <a:pt x="16681" y="26091"/>
                  <a:pt x="28463" y="26091"/>
                </a:cubicBezTo>
                <a:close/>
                <a:moveTo>
                  <a:pt x="0" y="123341"/>
                </a:moveTo>
                <a:cubicBezTo>
                  <a:pt x="0" y="102379"/>
                  <a:pt x="16989" y="85390"/>
                  <a:pt x="37951" y="85390"/>
                </a:cubicBezTo>
                <a:cubicBezTo>
                  <a:pt x="41746" y="85390"/>
                  <a:pt x="45423" y="85953"/>
                  <a:pt x="48892" y="86991"/>
                </a:cubicBezTo>
                <a:cubicBezTo>
                  <a:pt x="39137" y="97902"/>
                  <a:pt x="33207" y="112312"/>
                  <a:pt x="33207" y="128085"/>
                </a:cubicBezTo>
                <a:lnTo>
                  <a:pt x="33207" y="132829"/>
                </a:lnTo>
                <a:cubicBezTo>
                  <a:pt x="33207" y="136209"/>
                  <a:pt x="33919" y="139411"/>
                  <a:pt x="35194" y="142317"/>
                </a:cubicBezTo>
                <a:lnTo>
                  <a:pt x="9488" y="142317"/>
                </a:lnTo>
                <a:cubicBezTo>
                  <a:pt x="4240" y="142317"/>
                  <a:pt x="0" y="138077"/>
                  <a:pt x="0" y="132829"/>
                </a:cubicBezTo>
                <a:lnTo>
                  <a:pt x="0" y="123341"/>
                </a:lnTo>
                <a:close/>
                <a:moveTo>
                  <a:pt x="154562" y="142317"/>
                </a:moveTo>
                <a:cubicBezTo>
                  <a:pt x="155837" y="139411"/>
                  <a:pt x="156549" y="136209"/>
                  <a:pt x="156549" y="132829"/>
                </a:cubicBezTo>
                <a:lnTo>
                  <a:pt x="156549" y="128085"/>
                </a:lnTo>
                <a:cubicBezTo>
                  <a:pt x="156549" y="112312"/>
                  <a:pt x="150619" y="97902"/>
                  <a:pt x="140864" y="86991"/>
                </a:cubicBezTo>
                <a:cubicBezTo>
                  <a:pt x="144333" y="85953"/>
                  <a:pt x="148010" y="85390"/>
                  <a:pt x="151805" y="85390"/>
                </a:cubicBezTo>
                <a:cubicBezTo>
                  <a:pt x="172767" y="85390"/>
                  <a:pt x="189756" y="102379"/>
                  <a:pt x="189756" y="123341"/>
                </a:cubicBezTo>
                <a:lnTo>
                  <a:pt x="189756" y="132829"/>
                </a:lnTo>
                <a:cubicBezTo>
                  <a:pt x="189756" y="138077"/>
                  <a:pt x="185516" y="142317"/>
                  <a:pt x="180268" y="142317"/>
                </a:cubicBezTo>
                <a:lnTo>
                  <a:pt x="154562" y="142317"/>
                </a:lnTo>
                <a:close/>
                <a:moveTo>
                  <a:pt x="139945" y="47439"/>
                </a:moveTo>
                <a:cubicBezTo>
                  <a:pt x="139945" y="35657"/>
                  <a:pt x="149510" y="26091"/>
                  <a:pt x="161292" y="26091"/>
                </a:cubicBezTo>
                <a:cubicBezTo>
                  <a:pt x="173075" y="26091"/>
                  <a:pt x="182640" y="35657"/>
                  <a:pt x="182640" y="47439"/>
                </a:cubicBezTo>
                <a:cubicBezTo>
                  <a:pt x="182640" y="59221"/>
                  <a:pt x="173075" y="68786"/>
                  <a:pt x="161292" y="68786"/>
                </a:cubicBezTo>
                <a:cubicBezTo>
                  <a:pt x="149510" y="68786"/>
                  <a:pt x="139945" y="59221"/>
                  <a:pt x="139945" y="47439"/>
                </a:cubicBezTo>
                <a:close/>
                <a:moveTo>
                  <a:pt x="47439" y="128085"/>
                </a:moveTo>
                <a:cubicBezTo>
                  <a:pt x="47439" y="101875"/>
                  <a:pt x="68668" y="80646"/>
                  <a:pt x="94878" y="80646"/>
                </a:cubicBezTo>
                <a:cubicBezTo>
                  <a:pt x="121088" y="80646"/>
                  <a:pt x="142317" y="101875"/>
                  <a:pt x="142317" y="128085"/>
                </a:cubicBezTo>
                <a:lnTo>
                  <a:pt x="142317" y="132829"/>
                </a:lnTo>
                <a:cubicBezTo>
                  <a:pt x="142317" y="138077"/>
                  <a:pt x="138077" y="142317"/>
                  <a:pt x="132829" y="142317"/>
                </a:cubicBezTo>
                <a:lnTo>
                  <a:pt x="56927" y="142317"/>
                </a:lnTo>
                <a:cubicBezTo>
                  <a:pt x="51679" y="142317"/>
                  <a:pt x="47439" y="138077"/>
                  <a:pt x="47439" y="132829"/>
                </a:cubicBezTo>
                <a:lnTo>
                  <a:pt x="47439" y="128085"/>
                </a:lnTo>
                <a:close/>
              </a:path>
            </a:pathLst>
          </a:custGeom>
          <a:solidFill>
            <a:srgbClr val="003087"/>
          </a:solidFill>
          <a:ln/>
        </p:spPr>
        <p:txBody>
          <a:bodyPr/>
          <a:lstStyle/>
          <a:p>
            <a:endParaRPr lang="en-GB"/>
          </a:p>
        </p:txBody>
      </p:sp>
      <p:sp>
        <p:nvSpPr>
          <p:cNvPr id="34" name="Text 32"/>
          <p:cNvSpPr/>
          <p:nvPr/>
        </p:nvSpPr>
        <p:spPr>
          <a:xfrm>
            <a:off x="6531846" y="4693927"/>
            <a:ext cx="5298777" cy="238125"/>
          </a:xfrm>
          <a:prstGeom prst="rect">
            <a:avLst/>
          </a:prstGeom>
          <a:noFill/>
          <a:ln/>
        </p:spPr>
        <p:txBody>
          <a:bodyPr wrap="square" lIns="0" tIns="0" rIns="0" bIns="0" rtlCol="0" anchor="ctr"/>
          <a:lstStyle/>
          <a:p>
            <a:pPr>
              <a:lnSpc>
                <a:spcPct val="130000"/>
              </a:lnSpc>
            </a:pPr>
            <a:r>
              <a:rPr lang="en-US" sz="1600" b="1" dirty="0">
                <a:solidFill>
                  <a:srgbClr val="003087"/>
                </a:solidFill>
                <a:latin typeface="Unna" pitchFamily="34" charset="0"/>
                <a:ea typeface="Unna" pitchFamily="34" charset="-122"/>
                <a:cs typeface="Unna" pitchFamily="34" charset="-120"/>
              </a:rPr>
              <a:t>Mixed Trust Outcomes</a:t>
            </a:r>
            <a:endParaRPr lang="en-US" sz="1600" dirty="0"/>
          </a:p>
        </p:txBody>
      </p:sp>
      <p:sp>
        <p:nvSpPr>
          <p:cNvPr id="35" name="Text 33"/>
          <p:cNvSpPr/>
          <p:nvPr/>
        </p:nvSpPr>
        <p:spPr>
          <a:xfrm>
            <a:off x="6287493" y="5161359"/>
            <a:ext cx="5480844" cy="658813"/>
          </a:xfrm>
          <a:prstGeom prst="rect">
            <a:avLst/>
          </a:prstGeom>
          <a:noFill/>
          <a:ln/>
        </p:spPr>
        <p:txBody>
          <a:bodyPr wrap="square" lIns="0" tIns="0" rIns="0" bIns="0" rtlCol="0" anchor="ctr"/>
          <a:lstStyle/>
          <a:p>
            <a:pPr>
              <a:lnSpc>
                <a:spcPct val="140000"/>
              </a:lnSpc>
            </a:pPr>
            <a:r>
              <a:rPr lang="en-US" sz="1500" dirty="0">
                <a:solidFill>
                  <a:srgbClr val="231F20"/>
                </a:solidFill>
                <a:latin typeface="Quattrocento Sans" pitchFamily="34" charset="0"/>
                <a:ea typeface="Quattrocento Sans" pitchFamily="34" charset="-122"/>
                <a:cs typeface="Quattrocento Sans" pitchFamily="34" charset="-120"/>
              </a:rPr>
              <a:t>A 2025 study found patients </a:t>
            </a:r>
            <a:r>
              <a:rPr lang="en-US" sz="1500" b="1" dirty="0">
                <a:solidFill>
                  <a:srgbClr val="231F20"/>
                </a:solidFill>
                <a:latin typeface="Quattrocento Sans" pitchFamily="34" charset="0"/>
                <a:ea typeface="Quattrocento Sans" pitchFamily="34" charset="-122"/>
                <a:cs typeface="Quattrocento Sans" pitchFamily="34" charset="-120"/>
              </a:rPr>
              <a:t>resisted AI in psychological and healthcare settings</a:t>
            </a:r>
            <a:r>
              <a:rPr lang="en-US" sz="1500" dirty="0">
                <a:solidFill>
                  <a:srgbClr val="231F20"/>
                </a:solidFill>
                <a:latin typeface="Quattrocento Sans" pitchFamily="34" charset="0"/>
                <a:ea typeface="Quattrocento Sans" pitchFamily="34" charset="-122"/>
                <a:cs typeface="Quattrocento Sans" pitchFamily="34" charset="-120"/>
              </a:rPr>
              <a:t> due to human empathy need, however </a:t>
            </a:r>
            <a:r>
              <a:rPr lang="en-US" sz="1500" b="1" dirty="0">
                <a:solidFill>
                  <a:srgbClr val="231F20"/>
                </a:solidFill>
                <a:latin typeface="Quattrocento Sans" pitchFamily="34" charset="0"/>
                <a:ea typeface="Quattrocento Sans" pitchFamily="34" charset="-122"/>
                <a:cs typeface="Quattrocento Sans" pitchFamily="34" charset="-120"/>
              </a:rPr>
              <a:t>open to AI in administrative and diagnostic roles</a:t>
            </a:r>
            <a:r>
              <a:rPr lang="en-US" sz="1500" b="1" dirty="0">
                <a:solidFill>
                  <a:srgbClr val="003087"/>
                </a:solidFill>
                <a:latin typeface="Quattrocento Sans" pitchFamily="34" charset="0"/>
                <a:ea typeface="Quattrocento Sans" pitchFamily="34" charset="-122"/>
                <a:cs typeface="Quattrocento Sans" pitchFamily="34" charset="-120"/>
              </a:rPr>
              <a:t>(Löffler et al., 2026)</a:t>
            </a:r>
            <a:r>
              <a:rPr lang="en-US" sz="1500" dirty="0">
                <a:solidFill>
                  <a:srgbClr val="231F20"/>
                </a:solidFill>
                <a:latin typeface="Quattrocento Sans" pitchFamily="34" charset="0"/>
                <a:ea typeface="Quattrocento Sans" pitchFamily="34" charset="-122"/>
                <a:cs typeface="Quattrocento Sans" pitchFamily="34" charset="-120"/>
              </a:rPr>
              <a:t>.</a:t>
            </a:r>
            <a:endParaRPr lang="en-US" sz="1500" dirty="0"/>
          </a:p>
        </p:txBody>
      </p:sp>
      <p:sp>
        <p:nvSpPr>
          <p:cNvPr id="37" name="Shape 35"/>
          <p:cNvSpPr/>
          <p:nvPr/>
        </p:nvSpPr>
        <p:spPr>
          <a:xfrm>
            <a:off x="152797" y="6203414"/>
            <a:ext cx="11660188" cy="654586"/>
          </a:xfrm>
          <a:custGeom>
            <a:avLst/>
            <a:gdLst/>
            <a:ahLst/>
            <a:cxnLst/>
            <a:rect l="l" t="t" r="r" b="b"/>
            <a:pathLst>
              <a:path w="5707063" h="865188">
                <a:moveTo>
                  <a:pt x="67467" y="0"/>
                </a:moveTo>
                <a:lnTo>
                  <a:pt x="5639595" y="0"/>
                </a:lnTo>
                <a:cubicBezTo>
                  <a:pt x="5676831" y="0"/>
                  <a:pt x="5707063" y="30231"/>
                  <a:pt x="5707063" y="67467"/>
                </a:cubicBezTo>
                <a:lnTo>
                  <a:pt x="5707063" y="797720"/>
                </a:lnTo>
                <a:cubicBezTo>
                  <a:pt x="5707063" y="834956"/>
                  <a:pt x="5676831" y="865188"/>
                  <a:pt x="5639595" y="865188"/>
                </a:cubicBezTo>
                <a:lnTo>
                  <a:pt x="67467" y="865188"/>
                </a:lnTo>
                <a:cubicBezTo>
                  <a:pt x="30231" y="865188"/>
                  <a:pt x="0" y="834956"/>
                  <a:pt x="0" y="797720"/>
                </a:cubicBezTo>
                <a:lnTo>
                  <a:pt x="0" y="67467"/>
                </a:lnTo>
                <a:cubicBezTo>
                  <a:pt x="0" y="30231"/>
                  <a:pt x="30231" y="0"/>
                  <a:pt x="67467" y="0"/>
                </a:cubicBezTo>
                <a:close/>
              </a:path>
            </a:pathLst>
          </a:custGeom>
          <a:solidFill>
            <a:srgbClr val="768692">
              <a:alpha val="10196"/>
            </a:srgbClr>
          </a:solidFill>
          <a:ln w="12700">
            <a:solidFill>
              <a:srgbClr val="768692">
                <a:alpha val="30196"/>
              </a:srgbClr>
            </a:solidFill>
            <a:prstDash val="solid"/>
          </a:ln>
        </p:spPr>
        <p:txBody>
          <a:bodyPr/>
          <a:lstStyle/>
          <a:p>
            <a:endParaRPr lang="en-GB"/>
          </a:p>
        </p:txBody>
      </p:sp>
      <p:sp>
        <p:nvSpPr>
          <p:cNvPr id="38" name="Text 36"/>
          <p:cNvSpPr/>
          <p:nvPr/>
        </p:nvSpPr>
        <p:spPr>
          <a:xfrm>
            <a:off x="317501" y="6220723"/>
            <a:ext cx="11380888" cy="541244"/>
          </a:xfrm>
          <a:prstGeom prst="rect">
            <a:avLst/>
          </a:prstGeom>
          <a:noFill/>
          <a:ln/>
        </p:spPr>
        <p:txBody>
          <a:bodyPr wrap="square" lIns="0" tIns="0" rIns="0" bIns="0" rtlCol="0" anchor="ctr"/>
          <a:lstStyle/>
          <a:p>
            <a:pPr>
              <a:lnSpc>
                <a:spcPct val="140000"/>
              </a:lnSpc>
            </a:pPr>
            <a:r>
              <a:rPr lang="en-US" sz="1500" b="1" dirty="0">
                <a:solidFill>
                  <a:srgbClr val="231F20"/>
                </a:solidFill>
                <a:latin typeface="Quattrocento Sans" pitchFamily="34" charset="0"/>
                <a:ea typeface="Quattrocento Sans" pitchFamily="34" charset="-122"/>
                <a:cs typeface="Quattrocento Sans" pitchFamily="34" charset="-120"/>
              </a:rPr>
              <a:t>"Black Box" Persistence:</a:t>
            </a:r>
            <a:r>
              <a:rPr lang="en-US" sz="1500" dirty="0">
                <a:solidFill>
                  <a:srgbClr val="231F20"/>
                </a:solidFill>
                <a:latin typeface="Quattrocento Sans" pitchFamily="34" charset="0"/>
                <a:ea typeface="Quattrocento Sans" pitchFamily="34" charset="-122"/>
                <a:cs typeface="Quattrocento Sans" pitchFamily="34" charset="-120"/>
              </a:rPr>
              <a:t> Patients rarely receive clear explanations of algorithmic recommendations, complicating informed consent—particularly for those with low health literacy or limited English proficiency </a:t>
            </a:r>
            <a:r>
              <a:rPr lang="en-US" sz="1500" b="1" dirty="0">
                <a:solidFill>
                  <a:srgbClr val="003087"/>
                </a:solidFill>
                <a:latin typeface="Quattrocento Sans" pitchFamily="34" charset="0"/>
                <a:ea typeface="Quattrocento Sans" pitchFamily="34" charset="-122"/>
                <a:cs typeface="Quattrocento Sans" pitchFamily="34" charset="-120"/>
              </a:rPr>
              <a:t>(Amann et al., 2023)</a:t>
            </a:r>
            <a:r>
              <a:rPr lang="en-US" sz="1500" dirty="0">
                <a:solidFill>
                  <a:srgbClr val="231F20"/>
                </a:solidFill>
                <a:latin typeface="Quattrocento Sans" pitchFamily="34" charset="0"/>
                <a:ea typeface="Quattrocento Sans" pitchFamily="34" charset="-122"/>
                <a:cs typeface="Quattrocento Sans" pitchFamily="34" charset="-120"/>
              </a:rPr>
              <a:t>.</a:t>
            </a:r>
            <a:endParaRPr lang="en-US" sz="15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7290594"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Critical Analysis: Successes and Limitations</a:t>
            </a:r>
            <a:endParaRPr lang="en-US" sz="1600" dirty="0"/>
          </a:p>
        </p:txBody>
      </p:sp>
      <p:sp>
        <p:nvSpPr>
          <p:cNvPr id="4" name="Text 2"/>
          <p:cNvSpPr/>
          <p:nvPr/>
        </p:nvSpPr>
        <p:spPr>
          <a:xfrm>
            <a:off x="486172" y="823516"/>
            <a:ext cx="11466215" cy="238125"/>
          </a:xfrm>
          <a:prstGeom prst="rect">
            <a:avLst/>
          </a:prstGeom>
          <a:noFill/>
          <a:ln/>
        </p:spPr>
        <p:txBody>
          <a:bodyPr wrap="square" lIns="0" tIns="0" rIns="0" bIns="0" rtlCol="0" anchor="ctr"/>
          <a:lstStyle/>
          <a:p>
            <a:pPr>
              <a:lnSpc>
                <a:spcPct val="130000"/>
              </a:lnSpc>
            </a:pPr>
            <a:r>
              <a:rPr lang="en-US" sz="1600" dirty="0">
                <a:solidFill>
                  <a:srgbClr val="425563"/>
                </a:solidFill>
                <a:latin typeface="Quattrocento Sans" pitchFamily="34" charset="0"/>
                <a:ea typeface="Quattrocento Sans" pitchFamily="34" charset="-122"/>
                <a:cs typeface="Quattrocento Sans" pitchFamily="34" charset="-120"/>
              </a:rPr>
              <a:t>Evaluating the NHS AI Lab's Journey</a:t>
            </a:r>
            <a:endParaRPr lang="en-US" sz="1600" dirty="0"/>
          </a:p>
        </p:txBody>
      </p:sp>
      <p:sp>
        <p:nvSpPr>
          <p:cNvPr id="5" name="Shape 3"/>
          <p:cNvSpPr/>
          <p:nvPr/>
        </p:nvSpPr>
        <p:spPr>
          <a:xfrm>
            <a:off x="351294" y="1452334"/>
            <a:ext cx="5691188" cy="2729375"/>
          </a:xfrm>
          <a:custGeom>
            <a:avLst/>
            <a:gdLst/>
            <a:ahLst/>
            <a:cxnLst/>
            <a:rect l="l" t="t" r="r" b="b"/>
            <a:pathLst>
              <a:path w="5691188" h="3746500">
                <a:moveTo>
                  <a:pt x="67474" y="0"/>
                </a:moveTo>
                <a:lnTo>
                  <a:pt x="5623713" y="0"/>
                </a:lnTo>
                <a:cubicBezTo>
                  <a:pt x="5660978" y="0"/>
                  <a:pt x="5691188" y="30209"/>
                  <a:pt x="5691188" y="67474"/>
                </a:cubicBezTo>
                <a:lnTo>
                  <a:pt x="5691188" y="3679026"/>
                </a:lnTo>
                <a:cubicBezTo>
                  <a:pt x="5691188" y="3716291"/>
                  <a:pt x="5660978" y="3746500"/>
                  <a:pt x="5623713" y="3746500"/>
                </a:cubicBezTo>
                <a:lnTo>
                  <a:pt x="67474" y="3746500"/>
                </a:lnTo>
                <a:cubicBezTo>
                  <a:pt x="30209" y="3746500"/>
                  <a:pt x="0" y="3716291"/>
                  <a:pt x="0" y="3679026"/>
                </a:cubicBezTo>
                <a:lnTo>
                  <a:pt x="0" y="67474"/>
                </a:lnTo>
                <a:cubicBezTo>
                  <a:pt x="0" y="30209"/>
                  <a:pt x="30209" y="0"/>
                  <a:pt x="67474" y="0"/>
                </a:cubicBezTo>
                <a:close/>
              </a:path>
            </a:pathLst>
          </a:custGeom>
          <a:gradFill flip="none" rotWithShape="1">
            <a:gsLst>
              <a:gs pos="0">
                <a:srgbClr val="003087"/>
              </a:gs>
              <a:gs pos="100000">
                <a:srgbClr val="425563"/>
              </a:gs>
            </a:gsLst>
            <a:lin ang="2700000" scaled="1"/>
          </a:gradFill>
          <a:ln/>
        </p:spPr>
        <p:txBody>
          <a:bodyPr/>
          <a:lstStyle/>
          <a:p>
            <a:endParaRPr lang="en-GB"/>
          </a:p>
        </p:txBody>
      </p:sp>
      <p:sp>
        <p:nvSpPr>
          <p:cNvPr id="6" name="Shape 4"/>
          <p:cNvSpPr/>
          <p:nvPr/>
        </p:nvSpPr>
        <p:spPr>
          <a:xfrm>
            <a:off x="505248" y="1588559"/>
            <a:ext cx="202406" cy="202406"/>
          </a:xfrm>
          <a:custGeom>
            <a:avLst/>
            <a:gdLst/>
            <a:ahLst/>
            <a:cxnLst/>
            <a:rect l="l" t="t" r="r" b="b"/>
            <a:pathLst>
              <a:path w="202406" h="202406">
                <a:moveTo>
                  <a:pt x="57045" y="0"/>
                </a:moveTo>
                <a:lnTo>
                  <a:pt x="145598" y="0"/>
                </a:lnTo>
                <a:cubicBezTo>
                  <a:pt x="156074" y="0"/>
                  <a:pt x="164613" y="8618"/>
                  <a:pt x="164218" y="19055"/>
                </a:cubicBezTo>
                <a:cubicBezTo>
                  <a:pt x="164139" y="21150"/>
                  <a:pt x="164060" y="23245"/>
                  <a:pt x="163941" y="25301"/>
                </a:cubicBezTo>
                <a:lnTo>
                  <a:pt x="183549" y="25301"/>
                </a:lnTo>
                <a:cubicBezTo>
                  <a:pt x="193867" y="25301"/>
                  <a:pt x="202960" y="33840"/>
                  <a:pt x="202169" y="44988"/>
                </a:cubicBezTo>
                <a:cubicBezTo>
                  <a:pt x="199204" y="85983"/>
                  <a:pt x="178252" y="108517"/>
                  <a:pt x="155521" y="120297"/>
                </a:cubicBezTo>
                <a:cubicBezTo>
                  <a:pt x="149275" y="123539"/>
                  <a:pt x="142910" y="125950"/>
                  <a:pt x="136861" y="127729"/>
                </a:cubicBezTo>
                <a:cubicBezTo>
                  <a:pt x="128876" y="139036"/>
                  <a:pt x="120574" y="145005"/>
                  <a:pt x="113972" y="148207"/>
                </a:cubicBezTo>
                <a:lnTo>
                  <a:pt x="113972" y="177105"/>
                </a:lnTo>
                <a:lnTo>
                  <a:pt x="139273" y="177105"/>
                </a:lnTo>
                <a:cubicBezTo>
                  <a:pt x="146270" y="177105"/>
                  <a:pt x="151923" y="182759"/>
                  <a:pt x="151923" y="189756"/>
                </a:cubicBezTo>
                <a:cubicBezTo>
                  <a:pt x="151923" y="196753"/>
                  <a:pt x="146270" y="202406"/>
                  <a:pt x="139273" y="202406"/>
                </a:cubicBezTo>
                <a:lnTo>
                  <a:pt x="63371" y="202406"/>
                </a:lnTo>
                <a:cubicBezTo>
                  <a:pt x="56373" y="202406"/>
                  <a:pt x="50720" y="196753"/>
                  <a:pt x="50720" y="189756"/>
                </a:cubicBezTo>
                <a:cubicBezTo>
                  <a:pt x="50720" y="182759"/>
                  <a:pt x="56373" y="177105"/>
                  <a:pt x="63371" y="177105"/>
                </a:cubicBezTo>
                <a:lnTo>
                  <a:pt x="88671" y="177105"/>
                </a:lnTo>
                <a:lnTo>
                  <a:pt x="88671" y="148207"/>
                </a:lnTo>
                <a:cubicBezTo>
                  <a:pt x="82346" y="145163"/>
                  <a:pt x="74479" y="139510"/>
                  <a:pt x="66810" y="129113"/>
                </a:cubicBezTo>
                <a:cubicBezTo>
                  <a:pt x="59536" y="127215"/>
                  <a:pt x="51629" y="124330"/>
                  <a:pt x="43921" y="119981"/>
                </a:cubicBezTo>
                <a:cubicBezTo>
                  <a:pt x="22534" y="108003"/>
                  <a:pt x="3242" y="85430"/>
                  <a:pt x="474" y="44909"/>
                </a:cubicBezTo>
                <a:cubicBezTo>
                  <a:pt x="-277" y="33800"/>
                  <a:pt x="8776" y="25261"/>
                  <a:pt x="19094" y="25261"/>
                </a:cubicBezTo>
                <a:lnTo>
                  <a:pt x="38702" y="25261"/>
                </a:lnTo>
                <a:cubicBezTo>
                  <a:pt x="38584" y="23206"/>
                  <a:pt x="38505" y="21150"/>
                  <a:pt x="38426" y="19015"/>
                </a:cubicBezTo>
                <a:cubicBezTo>
                  <a:pt x="38030" y="8539"/>
                  <a:pt x="46569" y="-40"/>
                  <a:pt x="57045" y="-40"/>
                </a:cubicBezTo>
                <a:close/>
                <a:moveTo>
                  <a:pt x="40125" y="44276"/>
                </a:moveTo>
                <a:lnTo>
                  <a:pt x="19410" y="44276"/>
                </a:lnTo>
                <a:cubicBezTo>
                  <a:pt x="21861" y="77760"/>
                  <a:pt x="37240" y="94522"/>
                  <a:pt x="53092" y="103417"/>
                </a:cubicBezTo>
                <a:cubicBezTo>
                  <a:pt x="47399" y="88671"/>
                  <a:pt x="42695" y="69419"/>
                  <a:pt x="40125" y="44276"/>
                </a:cubicBezTo>
                <a:close/>
                <a:moveTo>
                  <a:pt x="150223" y="101519"/>
                </a:moveTo>
                <a:cubicBezTo>
                  <a:pt x="166234" y="92111"/>
                  <a:pt x="180703" y="75388"/>
                  <a:pt x="183154" y="44276"/>
                </a:cubicBezTo>
                <a:lnTo>
                  <a:pt x="162478" y="44276"/>
                </a:lnTo>
                <a:cubicBezTo>
                  <a:pt x="160027" y="68352"/>
                  <a:pt x="155600" y="87051"/>
                  <a:pt x="150223" y="101519"/>
                </a:cubicBezTo>
                <a:close/>
              </a:path>
            </a:pathLst>
          </a:custGeom>
          <a:solidFill>
            <a:srgbClr val="FFFFFF"/>
          </a:solidFill>
          <a:ln/>
        </p:spPr>
        <p:txBody>
          <a:bodyPr/>
          <a:lstStyle/>
          <a:p>
            <a:endParaRPr lang="en-GB"/>
          </a:p>
        </p:txBody>
      </p:sp>
      <p:sp>
        <p:nvSpPr>
          <p:cNvPr id="7" name="Text 5"/>
          <p:cNvSpPr/>
          <p:nvPr/>
        </p:nvSpPr>
        <p:spPr>
          <a:xfrm>
            <a:off x="801691" y="1579561"/>
            <a:ext cx="5205016" cy="269875"/>
          </a:xfrm>
          <a:prstGeom prst="rect">
            <a:avLst/>
          </a:prstGeom>
          <a:noFill/>
          <a:ln/>
        </p:spPr>
        <p:txBody>
          <a:bodyPr wrap="square" lIns="0" tIns="0" rIns="0" bIns="0" rtlCol="0" anchor="ctr"/>
          <a:lstStyle/>
          <a:p>
            <a:pPr>
              <a:lnSpc>
                <a:spcPct val="110000"/>
              </a:lnSpc>
            </a:pPr>
            <a:r>
              <a:rPr lang="en-US" sz="1700" b="1" dirty="0">
                <a:solidFill>
                  <a:srgbClr val="FFFFFF"/>
                </a:solidFill>
                <a:latin typeface="Unna" pitchFamily="34" charset="0"/>
                <a:ea typeface="Unna" pitchFamily="34" charset="-122"/>
                <a:cs typeface="Unna" pitchFamily="34" charset="-120"/>
              </a:rPr>
              <a:t>Key Successes</a:t>
            </a:r>
            <a:endParaRPr lang="en-US" sz="1700" dirty="0"/>
          </a:p>
        </p:txBody>
      </p:sp>
      <p:sp>
        <p:nvSpPr>
          <p:cNvPr id="8" name="Shape 6"/>
          <p:cNvSpPr/>
          <p:nvPr/>
        </p:nvSpPr>
        <p:spPr>
          <a:xfrm>
            <a:off x="479451" y="2073275"/>
            <a:ext cx="269875" cy="269875"/>
          </a:xfrm>
          <a:custGeom>
            <a:avLst/>
            <a:gdLst/>
            <a:ahLst/>
            <a:cxnLst/>
            <a:rect l="l" t="t" r="r" b="b"/>
            <a:pathLst>
              <a:path w="269875" h="269875">
                <a:moveTo>
                  <a:pt x="134938" y="0"/>
                </a:moveTo>
                <a:lnTo>
                  <a:pt x="134938" y="0"/>
                </a:lnTo>
                <a:cubicBezTo>
                  <a:pt x="209412" y="0"/>
                  <a:pt x="269875" y="60463"/>
                  <a:pt x="269875" y="134938"/>
                </a:cubicBezTo>
                <a:lnTo>
                  <a:pt x="269875" y="134938"/>
                </a:lnTo>
                <a:cubicBezTo>
                  <a:pt x="269875" y="209412"/>
                  <a:pt x="209412" y="269875"/>
                  <a:pt x="134938" y="269875"/>
                </a:cubicBezTo>
                <a:lnTo>
                  <a:pt x="134938" y="269875"/>
                </a:lnTo>
                <a:cubicBezTo>
                  <a:pt x="60463" y="269875"/>
                  <a:pt x="0" y="209412"/>
                  <a:pt x="0" y="134938"/>
                </a:cubicBezTo>
                <a:lnTo>
                  <a:pt x="0" y="134938"/>
                </a:lnTo>
                <a:cubicBezTo>
                  <a:pt x="0" y="60463"/>
                  <a:pt x="60463" y="0"/>
                  <a:pt x="134937" y="0"/>
                </a:cubicBezTo>
                <a:close/>
              </a:path>
            </a:pathLst>
          </a:custGeom>
          <a:solidFill>
            <a:srgbClr val="FFFFFF">
              <a:alpha val="20000"/>
            </a:srgbClr>
          </a:solidFill>
          <a:ln/>
        </p:spPr>
        <p:txBody>
          <a:bodyPr/>
          <a:lstStyle/>
          <a:p>
            <a:endParaRPr lang="en-GB"/>
          </a:p>
        </p:txBody>
      </p:sp>
      <p:sp>
        <p:nvSpPr>
          <p:cNvPr id="9" name="Shape 7"/>
          <p:cNvSpPr/>
          <p:nvPr/>
        </p:nvSpPr>
        <p:spPr>
          <a:xfrm>
            <a:off x="571724" y="2149673"/>
            <a:ext cx="88553" cy="118070"/>
          </a:xfrm>
          <a:custGeom>
            <a:avLst/>
            <a:gdLst/>
            <a:ahLst/>
            <a:cxnLst/>
            <a:rect l="l" t="t" r="r" b="b"/>
            <a:pathLst>
              <a:path w="88553" h="118070">
                <a:moveTo>
                  <a:pt x="21054" y="66415"/>
                </a:moveTo>
                <a:lnTo>
                  <a:pt x="13029" y="66415"/>
                </a:lnTo>
                <a:cubicBezTo>
                  <a:pt x="9962" y="66415"/>
                  <a:pt x="7495" y="63947"/>
                  <a:pt x="7495" y="60880"/>
                </a:cubicBezTo>
                <a:cubicBezTo>
                  <a:pt x="7495" y="57813"/>
                  <a:pt x="9962" y="55345"/>
                  <a:pt x="13029" y="55345"/>
                </a:cubicBezTo>
                <a:lnTo>
                  <a:pt x="17964" y="55345"/>
                </a:lnTo>
                <a:cubicBezTo>
                  <a:pt x="8602" y="33968"/>
                  <a:pt x="24237" y="9685"/>
                  <a:pt x="47874" y="9685"/>
                </a:cubicBezTo>
                <a:lnTo>
                  <a:pt x="49765" y="9685"/>
                </a:lnTo>
                <a:cubicBezTo>
                  <a:pt x="57513" y="9685"/>
                  <a:pt x="65031" y="12291"/>
                  <a:pt x="71096" y="17111"/>
                </a:cubicBezTo>
                <a:lnTo>
                  <a:pt x="74809" y="20040"/>
                </a:lnTo>
                <a:cubicBezTo>
                  <a:pt x="78014" y="22576"/>
                  <a:pt x="78544" y="27212"/>
                  <a:pt x="76008" y="30417"/>
                </a:cubicBezTo>
                <a:cubicBezTo>
                  <a:pt x="73471" y="33622"/>
                  <a:pt x="68836" y="34153"/>
                  <a:pt x="65630" y="31616"/>
                </a:cubicBezTo>
                <a:lnTo>
                  <a:pt x="61918" y="28687"/>
                </a:lnTo>
                <a:cubicBezTo>
                  <a:pt x="58459" y="25943"/>
                  <a:pt x="54169" y="24444"/>
                  <a:pt x="49742" y="24444"/>
                </a:cubicBezTo>
                <a:lnTo>
                  <a:pt x="47851" y="24444"/>
                </a:lnTo>
                <a:cubicBezTo>
                  <a:pt x="34637" y="24444"/>
                  <a:pt x="26012" y="38258"/>
                  <a:pt x="31778" y="50134"/>
                </a:cubicBezTo>
                <a:cubicBezTo>
                  <a:pt x="32608" y="51840"/>
                  <a:pt x="33300" y="53570"/>
                  <a:pt x="33876" y="55345"/>
                </a:cubicBezTo>
                <a:lnTo>
                  <a:pt x="68352" y="55345"/>
                </a:lnTo>
                <a:cubicBezTo>
                  <a:pt x="71419" y="55345"/>
                  <a:pt x="73886" y="57813"/>
                  <a:pt x="73886" y="60880"/>
                </a:cubicBezTo>
                <a:cubicBezTo>
                  <a:pt x="73886" y="63947"/>
                  <a:pt x="71419" y="66415"/>
                  <a:pt x="68352" y="66415"/>
                </a:cubicBezTo>
                <a:lnTo>
                  <a:pt x="35790" y="66415"/>
                </a:lnTo>
                <a:cubicBezTo>
                  <a:pt x="36021" y="74555"/>
                  <a:pt x="33784" y="82695"/>
                  <a:pt x="29126" y="89683"/>
                </a:cubicBezTo>
                <a:lnTo>
                  <a:pt x="24952" y="95932"/>
                </a:lnTo>
                <a:lnTo>
                  <a:pt x="73886" y="95932"/>
                </a:lnTo>
                <a:cubicBezTo>
                  <a:pt x="77968" y="95932"/>
                  <a:pt x="81266" y="99230"/>
                  <a:pt x="81266" y="103312"/>
                </a:cubicBezTo>
                <a:cubicBezTo>
                  <a:pt x="81266" y="107393"/>
                  <a:pt x="77968" y="110691"/>
                  <a:pt x="73886" y="110691"/>
                </a:cubicBezTo>
                <a:lnTo>
                  <a:pt x="11161" y="110691"/>
                </a:lnTo>
                <a:cubicBezTo>
                  <a:pt x="8440" y="110691"/>
                  <a:pt x="5950" y="109192"/>
                  <a:pt x="4658" y="106794"/>
                </a:cubicBezTo>
                <a:cubicBezTo>
                  <a:pt x="3367" y="104395"/>
                  <a:pt x="3505" y="101490"/>
                  <a:pt x="5027" y="99207"/>
                </a:cubicBezTo>
                <a:lnTo>
                  <a:pt x="16834" y="81496"/>
                </a:lnTo>
                <a:cubicBezTo>
                  <a:pt x="19855" y="76976"/>
                  <a:pt x="21262" y="71672"/>
                  <a:pt x="21031" y="66415"/>
                </a:cubicBezTo>
                <a:close/>
              </a:path>
            </a:pathLst>
          </a:custGeom>
          <a:solidFill>
            <a:srgbClr val="FFFFFF"/>
          </a:solidFill>
          <a:ln/>
        </p:spPr>
        <p:txBody>
          <a:bodyPr/>
          <a:lstStyle/>
          <a:p>
            <a:endParaRPr lang="en-GB"/>
          </a:p>
        </p:txBody>
      </p:sp>
      <p:sp>
        <p:nvSpPr>
          <p:cNvPr id="10" name="Text 8"/>
          <p:cNvSpPr/>
          <p:nvPr/>
        </p:nvSpPr>
        <p:spPr>
          <a:xfrm>
            <a:off x="850529" y="2080484"/>
            <a:ext cx="5052219" cy="206375"/>
          </a:xfrm>
          <a:prstGeom prst="rect">
            <a:avLst/>
          </a:prstGeom>
          <a:noFill/>
          <a:ln/>
        </p:spPr>
        <p:txBody>
          <a:bodyPr wrap="square" lIns="0" tIns="0" rIns="0" bIns="0" rtlCol="0" anchor="ctr"/>
          <a:lstStyle/>
          <a:p>
            <a:pPr>
              <a:lnSpc>
                <a:spcPct val="130000"/>
              </a:lnSpc>
            </a:pPr>
            <a:r>
              <a:rPr lang="en-US" sz="1500" b="1" dirty="0">
                <a:solidFill>
                  <a:srgbClr val="FFFFFF"/>
                </a:solidFill>
                <a:latin typeface="Quattrocento Sans" pitchFamily="34" charset="0"/>
                <a:ea typeface="Quattrocento Sans" pitchFamily="34" charset="-122"/>
                <a:cs typeface="Quattrocento Sans" pitchFamily="34" charset="-120"/>
              </a:rPr>
              <a:t>Financial Impact</a:t>
            </a:r>
            <a:endParaRPr lang="en-US" sz="1500" dirty="0"/>
          </a:p>
        </p:txBody>
      </p:sp>
      <p:sp>
        <p:nvSpPr>
          <p:cNvPr id="11" name="Text 9"/>
          <p:cNvSpPr/>
          <p:nvPr/>
        </p:nvSpPr>
        <p:spPr>
          <a:xfrm>
            <a:off x="850529" y="2316625"/>
            <a:ext cx="5052219" cy="436563"/>
          </a:xfrm>
          <a:prstGeom prst="rect">
            <a:avLst/>
          </a:prstGeom>
          <a:noFill/>
          <a:ln/>
        </p:spPr>
        <p:txBody>
          <a:bodyPr wrap="square" lIns="0" tIns="0" rIns="0" bIns="0" rtlCol="0" anchor="ctr"/>
          <a:lstStyle/>
          <a:p>
            <a:pPr>
              <a:lnSpc>
                <a:spcPct val="140000"/>
              </a:lnSpc>
            </a:pPr>
            <a:endParaRPr lang="en-US" sz="1600" dirty="0"/>
          </a:p>
        </p:txBody>
      </p:sp>
      <p:sp>
        <p:nvSpPr>
          <p:cNvPr id="12" name="Shape 10"/>
          <p:cNvSpPr/>
          <p:nvPr/>
        </p:nvSpPr>
        <p:spPr>
          <a:xfrm>
            <a:off x="479451" y="2480672"/>
            <a:ext cx="269875" cy="269875"/>
          </a:xfrm>
          <a:custGeom>
            <a:avLst/>
            <a:gdLst/>
            <a:ahLst/>
            <a:cxnLst/>
            <a:rect l="l" t="t" r="r" b="b"/>
            <a:pathLst>
              <a:path w="269875" h="269875">
                <a:moveTo>
                  <a:pt x="134938" y="0"/>
                </a:moveTo>
                <a:lnTo>
                  <a:pt x="134938" y="0"/>
                </a:lnTo>
                <a:cubicBezTo>
                  <a:pt x="209412" y="0"/>
                  <a:pt x="269875" y="60463"/>
                  <a:pt x="269875" y="134938"/>
                </a:cubicBezTo>
                <a:lnTo>
                  <a:pt x="269875" y="134938"/>
                </a:lnTo>
                <a:cubicBezTo>
                  <a:pt x="269875" y="209412"/>
                  <a:pt x="209412" y="269875"/>
                  <a:pt x="134938" y="269875"/>
                </a:cubicBezTo>
                <a:lnTo>
                  <a:pt x="134938" y="269875"/>
                </a:lnTo>
                <a:cubicBezTo>
                  <a:pt x="60463" y="269875"/>
                  <a:pt x="0" y="209412"/>
                  <a:pt x="0" y="134938"/>
                </a:cubicBezTo>
                <a:lnTo>
                  <a:pt x="0" y="134938"/>
                </a:lnTo>
                <a:cubicBezTo>
                  <a:pt x="0" y="60463"/>
                  <a:pt x="60463" y="0"/>
                  <a:pt x="134937" y="0"/>
                </a:cubicBezTo>
                <a:close/>
              </a:path>
            </a:pathLst>
          </a:custGeom>
          <a:solidFill>
            <a:srgbClr val="FFFFFF">
              <a:alpha val="20000"/>
            </a:srgbClr>
          </a:solidFill>
          <a:ln/>
        </p:spPr>
        <p:txBody>
          <a:bodyPr/>
          <a:lstStyle/>
          <a:p>
            <a:endParaRPr lang="en-GB"/>
          </a:p>
        </p:txBody>
      </p:sp>
      <p:sp>
        <p:nvSpPr>
          <p:cNvPr id="13" name="Shape 11"/>
          <p:cNvSpPr/>
          <p:nvPr/>
        </p:nvSpPr>
        <p:spPr>
          <a:xfrm>
            <a:off x="564345" y="2543426"/>
            <a:ext cx="103312" cy="118070"/>
          </a:xfrm>
          <a:custGeom>
            <a:avLst/>
            <a:gdLst/>
            <a:ahLst/>
            <a:cxnLst/>
            <a:rect l="l" t="t" r="r" b="b"/>
            <a:pathLst>
              <a:path w="103312" h="118070">
                <a:moveTo>
                  <a:pt x="103312" y="47459"/>
                </a:moveTo>
                <a:cubicBezTo>
                  <a:pt x="99899" y="49719"/>
                  <a:pt x="95978" y="51540"/>
                  <a:pt x="91897" y="52993"/>
                </a:cubicBezTo>
                <a:cubicBezTo>
                  <a:pt x="81058" y="56867"/>
                  <a:pt x="66830" y="59035"/>
                  <a:pt x="51656" y="59035"/>
                </a:cubicBezTo>
                <a:cubicBezTo>
                  <a:pt x="36482" y="59035"/>
                  <a:pt x="22230" y="56844"/>
                  <a:pt x="11415" y="52993"/>
                </a:cubicBezTo>
                <a:cubicBezTo>
                  <a:pt x="7356" y="51540"/>
                  <a:pt x="3413" y="49719"/>
                  <a:pt x="0" y="47459"/>
                </a:cubicBezTo>
                <a:lnTo>
                  <a:pt x="0" y="66415"/>
                </a:lnTo>
                <a:cubicBezTo>
                  <a:pt x="0" y="76607"/>
                  <a:pt x="23130" y="84863"/>
                  <a:pt x="51656" y="84863"/>
                </a:cubicBezTo>
                <a:cubicBezTo>
                  <a:pt x="80182" y="84863"/>
                  <a:pt x="103312" y="76607"/>
                  <a:pt x="103312" y="66415"/>
                </a:cubicBezTo>
                <a:lnTo>
                  <a:pt x="103312" y="47459"/>
                </a:lnTo>
                <a:close/>
                <a:moveTo>
                  <a:pt x="103312" y="29518"/>
                </a:moveTo>
                <a:lnTo>
                  <a:pt x="103312" y="18448"/>
                </a:lnTo>
                <a:cubicBezTo>
                  <a:pt x="103312" y="8256"/>
                  <a:pt x="80182" y="0"/>
                  <a:pt x="51656" y="0"/>
                </a:cubicBezTo>
                <a:cubicBezTo>
                  <a:pt x="23130" y="0"/>
                  <a:pt x="0" y="8256"/>
                  <a:pt x="0" y="18448"/>
                </a:cubicBezTo>
                <a:lnTo>
                  <a:pt x="0" y="29518"/>
                </a:lnTo>
                <a:cubicBezTo>
                  <a:pt x="0" y="39710"/>
                  <a:pt x="23130" y="47966"/>
                  <a:pt x="51656" y="47966"/>
                </a:cubicBezTo>
                <a:cubicBezTo>
                  <a:pt x="80182" y="47966"/>
                  <a:pt x="103312" y="39710"/>
                  <a:pt x="103312" y="29518"/>
                </a:cubicBezTo>
                <a:close/>
                <a:moveTo>
                  <a:pt x="91897" y="89890"/>
                </a:moveTo>
                <a:cubicBezTo>
                  <a:pt x="81081" y="93741"/>
                  <a:pt x="66853" y="95932"/>
                  <a:pt x="51656" y="95932"/>
                </a:cubicBezTo>
                <a:cubicBezTo>
                  <a:pt x="36459" y="95932"/>
                  <a:pt x="22230" y="93741"/>
                  <a:pt x="11415" y="89890"/>
                </a:cubicBezTo>
                <a:cubicBezTo>
                  <a:pt x="7356" y="88437"/>
                  <a:pt x="3413" y="86616"/>
                  <a:pt x="0" y="84356"/>
                </a:cubicBezTo>
                <a:lnTo>
                  <a:pt x="0" y="99622"/>
                </a:lnTo>
                <a:cubicBezTo>
                  <a:pt x="0" y="109815"/>
                  <a:pt x="23130" y="118070"/>
                  <a:pt x="51656" y="118070"/>
                </a:cubicBezTo>
                <a:cubicBezTo>
                  <a:pt x="80182" y="118070"/>
                  <a:pt x="103312" y="109815"/>
                  <a:pt x="103312" y="99622"/>
                </a:cubicBezTo>
                <a:lnTo>
                  <a:pt x="103312" y="84356"/>
                </a:lnTo>
                <a:cubicBezTo>
                  <a:pt x="99899" y="86616"/>
                  <a:pt x="95978" y="88437"/>
                  <a:pt x="91897" y="89890"/>
                </a:cubicBezTo>
                <a:close/>
              </a:path>
            </a:pathLst>
          </a:custGeom>
          <a:solidFill>
            <a:srgbClr val="FFFFFF"/>
          </a:solidFill>
          <a:ln/>
        </p:spPr>
        <p:txBody>
          <a:bodyPr/>
          <a:lstStyle/>
          <a:p>
            <a:endParaRPr lang="en-GB"/>
          </a:p>
        </p:txBody>
      </p:sp>
      <p:sp>
        <p:nvSpPr>
          <p:cNvPr id="14" name="Text 12"/>
          <p:cNvSpPr/>
          <p:nvPr/>
        </p:nvSpPr>
        <p:spPr>
          <a:xfrm>
            <a:off x="850529" y="2476368"/>
            <a:ext cx="5052219" cy="206375"/>
          </a:xfrm>
          <a:prstGeom prst="rect">
            <a:avLst/>
          </a:prstGeom>
          <a:noFill/>
          <a:ln/>
        </p:spPr>
        <p:txBody>
          <a:bodyPr wrap="square" lIns="0" tIns="0" rIns="0" bIns="0" rtlCol="0" anchor="ctr"/>
          <a:lstStyle/>
          <a:p>
            <a:pPr>
              <a:lnSpc>
                <a:spcPct val="130000"/>
              </a:lnSpc>
            </a:pPr>
            <a:r>
              <a:rPr lang="en-US" sz="1500" b="1" dirty="0">
                <a:solidFill>
                  <a:srgbClr val="FFFFFF"/>
                </a:solidFill>
                <a:latin typeface="Quattrocento Sans" pitchFamily="34" charset="0"/>
                <a:ea typeface="Quattrocento Sans" pitchFamily="34" charset="-122"/>
                <a:cs typeface="Quattrocento Sans" pitchFamily="34" charset="-120"/>
              </a:rPr>
              <a:t>Global Data Infrastructure</a:t>
            </a:r>
            <a:endParaRPr lang="en-US" sz="1500" dirty="0"/>
          </a:p>
        </p:txBody>
      </p:sp>
      <p:sp>
        <p:nvSpPr>
          <p:cNvPr id="15" name="Text 13"/>
          <p:cNvSpPr/>
          <p:nvPr/>
        </p:nvSpPr>
        <p:spPr>
          <a:xfrm>
            <a:off x="850529" y="3092516"/>
            <a:ext cx="5052219" cy="436563"/>
          </a:xfrm>
          <a:prstGeom prst="rect">
            <a:avLst/>
          </a:prstGeom>
          <a:noFill/>
          <a:ln/>
        </p:spPr>
        <p:txBody>
          <a:bodyPr wrap="square" lIns="0" tIns="0" rIns="0" bIns="0" rtlCol="0" anchor="ctr"/>
          <a:lstStyle/>
          <a:p>
            <a:pPr>
              <a:lnSpc>
                <a:spcPct val="140000"/>
              </a:lnSpc>
            </a:pPr>
            <a:endParaRPr lang="en-US" sz="1600" dirty="0"/>
          </a:p>
        </p:txBody>
      </p:sp>
      <p:sp>
        <p:nvSpPr>
          <p:cNvPr id="16" name="Shape 14"/>
          <p:cNvSpPr/>
          <p:nvPr/>
        </p:nvSpPr>
        <p:spPr>
          <a:xfrm>
            <a:off x="479451" y="2915369"/>
            <a:ext cx="269875" cy="269875"/>
          </a:xfrm>
          <a:custGeom>
            <a:avLst/>
            <a:gdLst/>
            <a:ahLst/>
            <a:cxnLst/>
            <a:rect l="l" t="t" r="r" b="b"/>
            <a:pathLst>
              <a:path w="269875" h="269875">
                <a:moveTo>
                  <a:pt x="134938" y="0"/>
                </a:moveTo>
                <a:lnTo>
                  <a:pt x="134938" y="0"/>
                </a:lnTo>
                <a:cubicBezTo>
                  <a:pt x="209412" y="0"/>
                  <a:pt x="269875" y="60463"/>
                  <a:pt x="269875" y="134938"/>
                </a:cubicBezTo>
                <a:lnTo>
                  <a:pt x="269875" y="134938"/>
                </a:lnTo>
                <a:cubicBezTo>
                  <a:pt x="269875" y="209412"/>
                  <a:pt x="209412" y="269875"/>
                  <a:pt x="134938" y="269875"/>
                </a:cubicBezTo>
                <a:lnTo>
                  <a:pt x="134938" y="269875"/>
                </a:lnTo>
                <a:cubicBezTo>
                  <a:pt x="60463" y="269875"/>
                  <a:pt x="0" y="209412"/>
                  <a:pt x="0" y="134938"/>
                </a:cubicBezTo>
                <a:lnTo>
                  <a:pt x="0" y="134938"/>
                </a:lnTo>
                <a:cubicBezTo>
                  <a:pt x="0" y="60463"/>
                  <a:pt x="60463" y="0"/>
                  <a:pt x="134937" y="0"/>
                </a:cubicBezTo>
                <a:close/>
              </a:path>
            </a:pathLst>
          </a:custGeom>
          <a:solidFill>
            <a:srgbClr val="FFFFFF">
              <a:alpha val="20000"/>
            </a:srgbClr>
          </a:solidFill>
          <a:ln/>
        </p:spPr>
        <p:txBody>
          <a:bodyPr/>
          <a:lstStyle/>
          <a:p>
            <a:endParaRPr lang="en-GB"/>
          </a:p>
        </p:txBody>
      </p:sp>
      <p:sp>
        <p:nvSpPr>
          <p:cNvPr id="17" name="Shape 15"/>
          <p:cNvSpPr/>
          <p:nvPr/>
        </p:nvSpPr>
        <p:spPr>
          <a:xfrm>
            <a:off x="542207" y="2991767"/>
            <a:ext cx="147588" cy="118070"/>
          </a:xfrm>
          <a:custGeom>
            <a:avLst/>
            <a:gdLst/>
            <a:ahLst/>
            <a:cxnLst/>
            <a:rect l="l" t="t" r="r" b="b"/>
            <a:pathLst>
              <a:path w="147588" h="118070">
                <a:moveTo>
                  <a:pt x="95909" y="48543"/>
                </a:moveTo>
                <a:cubicBezTo>
                  <a:pt x="98722" y="47782"/>
                  <a:pt x="101674" y="49119"/>
                  <a:pt x="102943" y="51725"/>
                </a:cubicBezTo>
                <a:lnTo>
                  <a:pt x="107232" y="60396"/>
                </a:lnTo>
                <a:cubicBezTo>
                  <a:pt x="109607" y="60719"/>
                  <a:pt x="111936" y="61364"/>
                  <a:pt x="114127" y="62264"/>
                </a:cubicBezTo>
                <a:lnTo>
                  <a:pt x="122198" y="56891"/>
                </a:lnTo>
                <a:cubicBezTo>
                  <a:pt x="124620" y="55276"/>
                  <a:pt x="127825" y="55599"/>
                  <a:pt x="129877" y="57652"/>
                </a:cubicBezTo>
                <a:lnTo>
                  <a:pt x="134305" y="62079"/>
                </a:lnTo>
                <a:cubicBezTo>
                  <a:pt x="136357" y="64132"/>
                  <a:pt x="136680" y="67360"/>
                  <a:pt x="135066" y="69758"/>
                </a:cubicBezTo>
                <a:lnTo>
                  <a:pt x="129693" y="77806"/>
                </a:lnTo>
                <a:cubicBezTo>
                  <a:pt x="130131" y="78890"/>
                  <a:pt x="130523" y="80020"/>
                  <a:pt x="130846" y="81196"/>
                </a:cubicBezTo>
                <a:cubicBezTo>
                  <a:pt x="131169" y="82372"/>
                  <a:pt x="131376" y="83526"/>
                  <a:pt x="131538" y="84702"/>
                </a:cubicBezTo>
                <a:lnTo>
                  <a:pt x="140232" y="88991"/>
                </a:lnTo>
                <a:cubicBezTo>
                  <a:pt x="142837" y="90282"/>
                  <a:pt x="144175" y="93234"/>
                  <a:pt x="143414" y="96024"/>
                </a:cubicBezTo>
                <a:lnTo>
                  <a:pt x="141800" y="102066"/>
                </a:lnTo>
                <a:cubicBezTo>
                  <a:pt x="141039" y="104857"/>
                  <a:pt x="138433" y="106748"/>
                  <a:pt x="135527" y="106563"/>
                </a:cubicBezTo>
                <a:lnTo>
                  <a:pt x="125842" y="105940"/>
                </a:lnTo>
                <a:cubicBezTo>
                  <a:pt x="124389" y="107808"/>
                  <a:pt x="122705" y="109538"/>
                  <a:pt x="120791" y="111014"/>
                </a:cubicBezTo>
                <a:lnTo>
                  <a:pt x="121414" y="120676"/>
                </a:lnTo>
                <a:cubicBezTo>
                  <a:pt x="121599" y="123582"/>
                  <a:pt x="119708" y="126211"/>
                  <a:pt x="116917" y="126949"/>
                </a:cubicBezTo>
                <a:lnTo>
                  <a:pt x="110875" y="128563"/>
                </a:lnTo>
                <a:cubicBezTo>
                  <a:pt x="108062" y="129324"/>
                  <a:pt x="105133" y="127986"/>
                  <a:pt x="103842" y="125381"/>
                </a:cubicBezTo>
                <a:lnTo>
                  <a:pt x="99553" y="116710"/>
                </a:lnTo>
                <a:cubicBezTo>
                  <a:pt x="97177" y="116387"/>
                  <a:pt x="94848" y="115741"/>
                  <a:pt x="92658" y="114842"/>
                </a:cubicBezTo>
                <a:lnTo>
                  <a:pt x="84586" y="120215"/>
                </a:lnTo>
                <a:cubicBezTo>
                  <a:pt x="82165" y="121829"/>
                  <a:pt x="78960" y="121506"/>
                  <a:pt x="76907" y="119454"/>
                </a:cubicBezTo>
                <a:lnTo>
                  <a:pt x="72479" y="115026"/>
                </a:lnTo>
                <a:cubicBezTo>
                  <a:pt x="70427" y="112974"/>
                  <a:pt x="70104" y="109768"/>
                  <a:pt x="71718" y="107347"/>
                </a:cubicBezTo>
                <a:lnTo>
                  <a:pt x="77092" y="99276"/>
                </a:lnTo>
                <a:cubicBezTo>
                  <a:pt x="76653" y="98192"/>
                  <a:pt x="76261" y="97062"/>
                  <a:pt x="75939" y="95886"/>
                </a:cubicBezTo>
                <a:cubicBezTo>
                  <a:pt x="75616" y="94710"/>
                  <a:pt x="75408" y="93534"/>
                  <a:pt x="75247" y="92381"/>
                </a:cubicBezTo>
                <a:lnTo>
                  <a:pt x="66553" y="88092"/>
                </a:lnTo>
                <a:cubicBezTo>
                  <a:pt x="63947" y="86800"/>
                  <a:pt x="62633" y="83848"/>
                  <a:pt x="63371" y="81058"/>
                </a:cubicBezTo>
                <a:lnTo>
                  <a:pt x="64985" y="75016"/>
                </a:lnTo>
                <a:cubicBezTo>
                  <a:pt x="65746" y="72226"/>
                  <a:pt x="68352" y="70335"/>
                  <a:pt x="71257" y="70519"/>
                </a:cubicBezTo>
                <a:lnTo>
                  <a:pt x="80920" y="71142"/>
                </a:lnTo>
                <a:cubicBezTo>
                  <a:pt x="82372" y="69274"/>
                  <a:pt x="84056" y="67545"/>
                  <a:pt x="85970" y="66069"/>
                </a:cubicBezTo>
                <a:lnTo>
                  <a:pt x="85347" y="56429"/>
                </a:lnTo>
                <a:cubicBezTo>
                  <a:pt x="85163" y="53524"/>
                  <a:pt x="87054" y="50895"/>
                  <a:pt x="89844" y="50157"/>
                </a:cubicBezTo>
                <a:lnTo>
                  <a:pt x="95886" y="48543"/>
                </a:lnTo>
                <a:close/>
                <a:moveTo>
                  <a:pt x="103404" y="78406"/>
                </a:moveTo>
                <a:cubicBezTo>
                  <a:pt x="97804" y="78412"/>
                  <a:pt x="93262" y="82964"/>
                  <a:pt x="93269" y="88564"/>
                </a:cubicBezTo>
                <a:cubicBezTo>
                  <a:pt x="93275" y="94164"/>
                  <a:pt x="97827" y="98706"/>
                  <a:pt x="103427" y="98699"/>
                </a:cubicBezTo>
                <a:cubicBezTo>
                  <a:pt x="109027" y="98693"/>
                  <a:pt x="113568" y="94141"/>
                  <a:pt x="113562" y="88541"/>
                </a:cubicBezTo>
                <a:cubicBezTo>
                  <a:pt x="113556" y="82941"/>
                  <a:pt x="109004" y="78400"/>
                  <a:pt x="103404" y="78406"/>
                </a:cubicBezTo>
                <a:close/>
                <a:moveTo>
                  <a:pt x="51863" y="-10493"/>
                </a:moveTo>
                <a:lnTo>
                  <a:pt x="57905" y="-8878"/>
                </a:lnTo>
                <a:cubicBezTo>
                  <a:pt x="60696" y="-8117"/>
                  <a:pt x="62586" y="-5488"/>
                  <a:pt x="62402" y="-2606"/>
                </a:cubicBezTo>
                <a:lnTo>
                  <a:pt x="61779" y="7033"/>
                </a:lnTo>
                <a:cubicBezTo>
                  <a:pt x="63693" y="8509"/>
                  <a:pt x="65377" y="10216"/>
                  <a:pt x="66830" y="12107"/>
                </a:cubicBezTo>
                <a:lnTo>
                  <a:pt x="76515" y="11484"/>
                </a:lnTo>
                <a:cubicBezTo>
                  <a:pt x="79398" y="11300"/>
                  <a:pt x="82027" y="13191"/>
                  <a:pt x="82788" y="15981"/>
                </a:cubicBezTo>
                <a:lnTo>
                  <a:pt x="84402" y="22023"/>
                </a:lnTo>
                <a:cubicBezTo>
                  <a:pt x="85140" y="24813"/>
                  <a:pt x="83825" y="27765"/>
                  <a:pt x="81219" y="29056"/>
                </a:cubicBezTo>
                <a:lnTo>
                  <a:pt x="72526" y="33346"/>
                </a:lnTo>
                <a:cubicBezTo>
                  <a:pt x="72364" y="34522"/>
                  <a:pt x="72134" y="35698"/>
                  <a:pt x="71834" y="36851"/>
                </a:cubicBezTo>
                <a:cubicBezTo>
                  <a:pt x="71534" y="38004"/>
                  <a:pt x="71119" y="39157"/>
                  <a:pt x="70681" y="40241"/>
                </a:cubicBezTo>
                <a:lnTo>
                  <a:pt x="76054" y="48312"/>
                </a:lnTo>
                <a:cubicBezTo>
                  <a:pt x="77668" y="50733"/>
                  <a:pt x="77345" y="53939"/>
                  <a:pt x="75293" y="55991"/>
                </a:cubicBezTo>
                <a:lnTo>
                  <a:pt x="70865" y="60419"/>
                </a:lnTo>
                <a:cubicBezTo>
                  <a:pt x="68813" y="62471"/>
                  <a:pt x="65607" y="62794"/>
                  <a:pt x="63186" y="61180"/>
                </a:cubicBezTo>
                <a:lnTo>
                  <a:pt x="55115" y="55807"/>
                </a:lnTo>
                <a:cubicBezTo>
                  <a:pt x="52924" y="56706"/>
                  <a:pt x="50595" y="57352"/>
                  <a:pt x="48220" y="57675"/>
                </a:cubicBezTo>
                <a:lnTo>
                  <a:pt x="43930" y="66345"/>
                </a:lnTo>
                <a:cubicBezTo>
                  <a:pt x="42639" y="68951"/>
                  <a:pt x="39687" y="70266"/>
                  <a:pt x="36897" y="69528"/>
                </a:cubicBezTo>
                <a:lnTo>
                  <a:pt x="30855" y="67913"/>
                </a:lnTo>
                <a:cubicBezTo>
                  <a:pt x="28042" y="67152"/>
                  <a:pt x="26174" y="64524"/>
                  <a:pt x="26358" y="61641"/>
                </a:cubicBezTo>
                <a:lnTo>
                  <a:pt x="26981" y="51979"/>
                </a:lnTo>
                <a:cubicBezTo>
                  <a:pt x="25067" y="50503"/>
                  <a:pt x="23383" y="48796"/>
                  <a:pt x="21931" y="46905"/>
                </a:cubicBezTo>
                <a:lnTo>
                  <a:pt x="12245" y="47528"/>
                </a:lnTo>
                <a:cubicBezTo>
                  <a:pt x="9363" y="47712"/>
                  <a:pt x="6734" y="45821"/>
                  <a:pt x="5973" y="43031"/>
                </a:cubicBezTo>
                <a:lnTo>
                  <a:pt x="4358" y="36989"/>
                </a:lnTo>
                <a:cubicBezTo>
                  <a:pt x="3621" y="34199"/>
                  <a:pt x="4935" y="31247"/>
                  <a:pt x="7541" y="29956"/>
                </a:cubicBezTo>
                <a:lnTo>
                  <a:pt x="16235" y="25666"/>
                </a:lnTo>
                <a:cubicBezTo>
                  <a:pt x="16396" y="24490"/>
                  <a:pt x="16627" y="23337"/>
                  <a:pt x="16926" y="22161"/>
                </a:cubicBezTo>
                <a:cubicBezTo>
                  <a:pt x="17249" y="20985"/>
                  <a:pt x="17618" y="19855"/>
                  <a:pt x="18080" y="18771"/>
                </a:cubicBezTo>
                <a:lnTo>
                  <a:pt x="12706" y="10723"/>
                </a:lnTo>
                <a:cubicBezTo>
                  <a:pt x="11092" y="8302"/>
                  <a:pt x="11415" y="5096"/>
                  <a:pt x="13467" y="3044"/>
                </a:cubicBezTo>
                <a:lnTo>
                  <a:pt x="17895" y="-1384"/>
                </a:lnTo>
                <a:cubicBezTo>
                  <a:pt x="19947" y="-3436"/>
                  <a:pt x="23153" y="-3759"/>
                  <a:pt x="25574" y="-2145"/>
                </a:cubicBezTo>
                <a:lnTo>
                  <a:pt x="33645" y="3228"/>
                </a:lnTo>
                <a:cubicBezTo>
                  <a:pt x="35836" y="2329"/>
                  <a:pt x="38165" y="1683"/>
                  <a:pt x="40541" y="1361"/>
                </a:cubicBezTo>
                <a:lnTo>
                  <a:pt x="44830" y="-7310"/>
                </a:lnTo>
                <a:cubicBezTo>
                  <a:pt x="46121" y="-9916"/>
                  <a:pt x="49050" y="-11231"/>
                  <a:pt x="51863" y="-10493"/>
                </a:cubicBezTo>
                <a:close/>
                <a:moveTo>
                  <a:pt x="44369" y="19371"/>
                </a:moveTo>
                <a:cubicBezTo>
                  <a:pt x="38769" y="19371"/>
                  <a:pt x="34222" y="23917"/>
                  <a:pt x="34222" y="29518"/>
                </a:cubicBezTo>
                <a:cubicBezTo>
                  <a:pt x="34222" y="35118"/>
                  <a:pt x="38769" y="39664"/>
                  <a:pt x="44369" y="39664"/>
                </a:cubicBezTo>
                <a:cubicBezTo>
                  <a:pt x="49969" y="39664"/>
                  <a:pt x="54515" y="35118"/>
                  <a:pt x="54515" y="29518"/>
                </a:cubicBezTo>
                <a:cubicBezTo>
                  <a:pt x="54515" y="23917"/>
                  <a:pt x="49969" y="19371"/>
                  <a:pt x="44369" y="19371"/>
                </a:cubicBezTo>
                <a:close/>
              </a:path>
            </a:pathLst>
          </a:custGeom>
          <a:solidFill>
            <a:srgbClr val="FFFFFF"/>
          </a:solidFill>
          <a:ln/>
        </p:spPr>
        <p:txBody>
          <a:bodyPr/>
          <a:lstStyle/>
          <a:p>
            <a:endParaRPr lang="en-GB"/>
          </a:p>
        </p:txBody>
      </p:sp>
      <p:sp>
        <p:nvSpPr>
          <p:cNvPr id="18" name="Text 16"/>
          <p:cNvSpPr/>
          <p:nvPr/>
        </p:nvSpPr>
        <p:spPr>
          <a:xfrm>
            <a:off x="850529" y="2908932"/>
            <a:ext cx="5052219" cy="206375"/>
          </a:xfrm>
          <a:prstGeom prst="rect">
            <a:avLst/>
          </a:prstGeom>
          <a:noFill/>
          <a:ln/>
        </p:spPr>
        <p:txBody>
          <a:bodyPr wrap="square" lIns="0" tIns="0" rIns="0" bIns="0" rtlCol="0" anchor="ctr"/>
          <a:lstStyle/>
          <a:p>
            <a:pPr>
              <a:lnSpc>
                <a:spcPct val="130000"/>
              </a:lnSpc>
            </a:pPr>
            <a:r>
              <a:rPr lang="en-US" sz="1500" b="1" dirty="0">
                <a:solidFill>
                  <a:srgbClr val="FFFFFF"/>
                </a:solidFill>
                <a:latin typeface="Quattrocento Sans" pitchFamily="34" charset="0"/>
                <a:ea typeface="Quattrocento Sans" pitchFamily="34" charset="-122"/>
                <a:cs typeface="Quattrocento Sans" pitchFamily="34" charset="-120"/>
              </a:rPr>
              <a:t>Technical Infrastructure</a:t>
            </a:r>
            <a:endParaRPr lang="en-US" sz="1500" dirty="0"/>
          </a:p>
        </p:txBody>
      </p:sp>
      <p:sp>
        <p:nvSpPr>
          <p:cNvPr id="20" name="Shape 18"/>
          <p:cNvSpPr/>
          <p:nvPr/>
        </p:nvSpPr>
        <p:spPr>
          <a:xfrm>
            <a:off x="479451" y="3336414"/>
            <a:ext cx="269875" cy="269875"/>
          </a:xfrm>
          <a:custGeom>
            <a:avLst/>
            <a:gdLst/>
            <a:ahLst/>
            <a:cxnLst/>
            <a:rect l="l" t="t" r="r" b="b"/>
            <a:pathLst>
              <a:path w="269875" h="269875">
                <a:moveTo>
                  <a:pt x="134938" y="0"/>
                </a:moveTo>
                <a:lnTo>
                  <a:pt x="134938" y="0"/>
                </a:lnTo>
                <a:cubicBezTo>
                  <a:pt x="209412" y="0"/>
                  <a:pt x="269875" y="60463"/>
                  <a:pt x="269875" y="134938"/>
                </a:cubicBezTo>
                <a:lnTo>
                  <a:pt x="269875" y="134938"/>
                </a:lnTo>
                <a:cubicBezTo>
                  <a:pt x="269875" y="209412"/>
                  <a:pt x="209412" y="269875"/>
                  <a:pt x="134938" y="269875"/>
                </a:cubicBezTo>
                <a:lnTo>
                  <a:pt x="134938" y="269875"/>
                </a:lnTo>
                <a:cubicBezTo>
                  <a:pt x="60463" y="269875"/>
                  <a:pt x="0" y="209412"/>
                  <a:pt x="0" y="134938"/>
                </a:cubicBezTo>
                <a:lnTo>
                  <a:pt x="0" y="134938"/>
                </a:lnTo>
                <a:cubicBezTo>
                  <a:pt x="0" y="60463"/>
                  <a:pt x="60463" y="0"/>
                  <a:pt x="134937" y="0"/>
                </a:cubicBezTo>
                <a:close/>
              </a:path>
            </a:pathLst>
          </a:custGeom>
          <a:solidFill>
            <a:srgbClr val="FFFFFF">
              <a:alpha val="20000"/>
            </a:srgbClr>
          </a:solidFill>
          <a:ln/>
        </p:spPr>
        <p:txBody>
          <a:bodyPr/>
          <a:lstStyle/>
          <a:p>
            <a:endParaRPr lang="en-GB"/>
          </a:p>
        </p:txBody>
      </p:sp>
      <p:sp>
        <p:nvSpPr>
          <p:cNvPr id="21" name="Shape 19"/>
          <p:cNvSpPr/>
          <p:nvPr/>
        </p:nvSpPr>
        <p:spPr>
          <a:xfrm>
            <a:off x="556966" y="3412817"/>
            <a:ext cx="118070" cy="118070"/>
          </a:xfrm>
          <a:custGeom>
            <a:avLst/>
            <a:gdLst/>
            <a:ahLst/>
            <a:cxnLst/>
            <a:rect l="l" t="t" r="r" b="b"/>
            <a:pathLst>
              <a:path w="118070" h="118070">
                <a:moveTo>
                  <a:pt x="59035" y="24882"/>
                </a:moveTo>
                <a:lnTo>
                  <a:pt x="55576" y="20086"/>
                </a:lnTo>
                <a:cubicBezTo>
                  <a:pt x="49811" y="12107"/>
                  <a:pt x="40564" y="7379"/>
                  <a:pt x="30694" y="7379"/>
                </a:cubicBezTo>
                <a:cubicBezTo>
                  <a:pt x="13744" y="7379"/>
                  <a:pt x="0" y="21124"/>
                  <a:pt x="0" y="38073"/>
                </a:cubicBezTo>
                <a:lnTo>
                  <a:pt x="0" y="38673"/>
                </a:lnTo>
                <a:cubicBezTo>
                  <a:pt x="0" y="44115"/>
                  <a:pt x="1430" y="49742"/>
                  <a:pt x="3828" y="55345"/>
                </a:cubicBezTo>
                <a:lnTo>
                  <a:pt x="28272" y="55345"/>
                </a:lnTo>
                <a:cubicBezTo>
                  <a:pt x="29010" y="55345"/>
                  <a:pt x="29679" y="54907"/>
                  <a:pt x="29979" y="54215"/>
                </a:cubicBezTo>
                <a:lnTo>
                  <a:pt x="37312" y="36620"/>
                </a:lnTo>
                <a:cubicBezTo>
                  <a:pt x="38165" y="34591"/>
                  <a:pt x="40149" y="33253"/>
                  <a:pt x="42339" y="33207"/>
                </a:cubicBezTo>
                <a:cubicBezTo>
                  <a:pt x="44530" y="33161"/>
                  <a:pt x="46559" y="34453"/>
                  <a:pt x="47459" y="36459"/>
                </a:cubicBezTo>
                <a:lnTo>
                  <a:pt x="59289" y="62725"/>
                </a:lnTo>
                <a:lnTo>
                  <a:pt x="68836" y="43631"/>
                </a:lnTo>
                <a:cubicBezTo>
                  <a:pt x="69781" y="41763"/>
                  <a:pt x="71695" y="40564"/>
                  <a:pt x="73794" y="40564"/>
                </a:cubicBezTo>
                <a:cubicBezTo>
                  <a:pt x="75892" y="40564"/>
                  <a:pt x="77806" y="41740"/>
                  <a:pt x="78752" y="43631"/>
                </a:cubicBezTo>
                <a:lnTo>
                  <a:pt x="84102" y="54308"/>
                </a:lnTo>
                <a:cubicBezTo>
                  <a:pt x="84425" y="54930"/>
                  <a:pt x="85048" y="55322"/>
                  <a:pt x="85762" y="55322"/>
                </a:cubicBezTo>
                <a:lnTo>
                  <a:pt x="114265" y="55322"/>
                </a:lnTo>
                <a:cubicBezTo>
                  <a:pt x="116687" y="49719"/>
                  <a:pt x="118093" y="44092"/>
                  <a:pt x="118093" y="38650"/>
                </a:cubicBezTo>
                <a:lnTo>
                  <a:pt x="118093" y="38050"/>
                </a:lnTo>
                <a:cubicBezTo>
                  <a:pt x="118070" y="21124"/>
                  <a:pt x="104326" y="7379"/>
                  <a:pt x="87377" y="7379"/>
                </a:cubicBezTo>
                <a:cubicBezTo>
                  <a:pt x="77530" y="7379"/>
                  <a:pt x="68259" y="12107"/>
                  <a:pt x="62494" y="20086"/>
                </a:cubicBezTo>
                <a:lnTo>
                  <a:pt x="59035" y="24859"/>
                </a:lnTo>
                <a:close/>
                <a:moveTo>
                  <a:pt x="108293" y="66415"/>
                </a:moveTo>
                <a:lnTo>
                  <a:pt x="85739" y="66415"/>
                </a:lnTo>
                <a:cubicBezTo>
                  <a:pt x="80850" y="66415"/>
                  <a:pt x="76377" y="63647"/>
                  <a:pt x="74186" y="59266"/>
                </a:cubicBezTo>
                <a:lnTo>
                  <a:pt x="73794" y="58482"/>
                </a:lnTo>
                <a:lnTo>
                  <a:pt x="63993" y="78106"/>
                </a:lnTo>
                <a:cubicBezTo>
                  <a:pt x="63048" y="80020"/>
                  <a:pt x="61064" y="81219"/>
                  <a:pt x="58920" y="81173"/>
                </a:cubicBezTo>
                <a:cubicBezTo>
                  <a:pt x="56775" y="81127"/>
                  <a:pt x="54861" y="79859"/>
                  <a:pt x="53985" y="77922"/>
                </a:cubicBezTo>
                <a:lnTo>
                  <a:pt x="42616" y="52670"/>
                </a:lnTo>
                <a:lnTo>
                  <a:pt x="40195" y="58482"/>
                </a:lnTo>
                <a:cubicBezTo>
                  <a:pt x="38188" y="63301"/>
                  <a:pt x="33484" y="66438"/>
                  <a:pt x="28272" y="66438"/>
                </a:cubicBezTo>
                <a:lnTo>
                  <a:pt x="9778" y="66438"/>
                </a:lnTo>
                <a:cubicBezTo>
                  <a:pt x="20662" y="83456"/>
                  <a:pt x="38142" y="99114"/>
                  <a:pt x="49073" y="107462"/>
                </a:cubicBezTo>
                <a:cubicBezTo>
                  <a:pt x="51932" y="109630"/>
                  <a:pt x="55438" y="110714"/>
                  <a:pt x="59012" y="110714"/>
                </a:cubicBezTo>
                <a:cubicBezTo>
                  <a:pt x="62586" y="110714"/>
                  <a:pt x="66115" y="109653"/>
                  <a:pt x="68951" y="107462"/>
                </a:cubicBezTo>
                <a:cubicBezTo>
                  <a:pt x="79928" y="99091"/>
                  <a:pt x="97408" y="83433"/>
                  <a:pt x="108293" y="66415"/>
                </a:cubicBezTo>
                <a:close/>
              </a:path>
            </a:pathLst>
          </a:custGeom>
          <a:solidFill>
            <a:srgbClr val="FFFFFF"/>
          </a:solidFill>
          <a:ln/>
        </p:spPr>
        <p:txBody>
          <a:bodyPr/>
          <a:lstStyle/>
          <a:p>
            <a:endParaRPr lang="en-GB"/>
          </a:p>
        </p:txBody>
      </p:sp>
      <p:sp>
        <p:nvSpPr>
          <p:cNvPr id="22" name="Text 20"/>
          <p:cNvSpPr/>
          <p:nvPr/>
        </p:nvSpPr>
        <p:spPr>
          <a:xfrm>
            <a:off x="850529" y="3357272"/>
            <a:ext cx="5052219" cy="206375"/>
          </a:xfrm>
          <a:prstGeom prst="rect">
            <a:avLst/>
          </a:prstGeom>
          <a:noFill/>
          <a:ln/>
        </p:spPr>
        <p:txBody>
          <a:bodyPr wrap="square" lIns="0" tIns="0" rIns="0" bIns="0" rtlCol="0" anchor="ctr"/>
          <a:lstStyle/>
          <a:p>
            <a:pPr>
              <a:lnSpc>
                <a:spcPct val="130000"/>
              </a:lnSpc>
            </a:pPr>
            <a:r>
              <a:rPr lang="en-US" sz="1500" b="1" dirty="0">
                <a:solidFill>
                  <a:srgbClr val="FFFFFF"/>
                </a:solidFill>
                <a:latin typeface="Quattrocento Sans" pitchFamily="34" charset="0"/>
                <a:ea typeface="Quattrocento Sans" pitchFamily="34" charset="-122"/>
                <a:cs typeface="Quattrocento Sans" pitchFamily="34" charset="-120"/>
              </a:rPr>
              <a:t>Clinical Outcomes</a:t>
            </a:r>
            <a:endParaRPr lang="en-US" sz="1500" dirty="0"/>
          </a:p>
        </p:txBody>
      </p:sp>
      <p:sp>
        <p:nvSpPr>
          <p:cNvPr id="28" name="Shape 26"/>
          <p:cNvSpPr/>
          <p:nvPr/>
        </p:nvSpPr>
        <p:spPr>
          <a:xfrm>
            <a:off x="6158732" y="1498468"/>
            <a:ext cx="5675313" cy="4536016"/>
          </a:xfrm>
          <a:custGeom>
            <a:avLst/>
            <a:gdLst/>
            <a:ahLst/>
            <a:cxnLst/>
            <a:rect l="l" t="t" r="r" b="b"/>
            <a:pathLst>
              <a:path w="5675313" h="5683250">
                <a:moveTo>
                  <a:pt x="31750" y="0"/>
                </a:moveTo>
                <a:lnTo>
                  <a:pt x="5607833" y="0"/>
                </a:lnTo>
                <a:cubicBezTo>
                  <a:pt x="5645101" y="0"/>
                  <a:pt x="5675313" y="30212"/>
                  <a:pt x="5675313" y="67479"/>
                </a:cubicBezTo>
                <a:lnTo>
                  <a:pt x="5675313" y="5615771"/>
                </a:lnTo>
                <a:cubicBezTo>
                  <a:pt x="5675313" y="5653038"/>
                  <a:pt x="5645101" y="5683250"/>
                  <a:pt x="5607833" y="5683250"/>
                </a:cubicBezTo>
                <a:lnTo>
                  <a:pt x="31750" y="5683250"/>
                </a:lnTo>
                <a:cubicBezTo>
                  <a:pt x="14227" y="5683250"/>
                  <a:pt x="0" y="5669023"/>
                  <a:pt x="0" y="5651500"/>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29" name="Shape 27"/>
          <p:cNvSpPr/>
          <p:nvPr/>
        </p:nvSpPr>
        <p:spPr>
          <a:xfrm>
            <a:off x="6177244" y="1498467"/>
            <a:ext cx="47007" cy="4396999"/>
          </a:xfrm>
          <a:custGeom>
            <a:avLst/>
            <a:gdLst/>
            <a:ahLst/>
            <a:cxnLst/>
            <a:rect l="l" t="t" r="r" b="b"/>
            <a:pathLst>
              <a:path w="31750" h="5683250">
                <a:moveTo>
                  <a:pt x="31750" y="0"/>
                </a:moveTo>
                <a:lnTo>
                  <a:pt x="31750" y="0"/>
                </a:lnTo>
                <a:lnTo>
                  <a:pt x="31750" y="5683250"/>
                </a:lnTo>
                <a:lnTo>
                  <a:pt x="31750" y="5683250"/>
                </a:lnTo>
                <a:cubicBezTo>
                  <a:pt x="14227" y="5683250"/>
                  <a:pt x="0" y="5669023"/>
                  <a:pt x="0" y="5651500"/>
                </a:cubicBezTo>
                <a:lnTo>
                  <a:pt x="0" y="31750"/>
                </a:lnTo>
                <a:cubicBezTo>
                  <a:pt x="0" y="14227"/>
                  <a:pt x="14227" y="0"/>
                  <a:pt x="31750" y="0"/>
                </a:cubicBezTo>
                <a:close/>
              </a:path>
            </a:pathLst>
          </a:custGeom>
          <a:solidFill>
            <a:srgbClr val="425563"/>
          </a:solidFill>
          <a:ln/>
        </p:spPr>
        <p:txBody>
          <a:bodyPr/>
          <a:lstStyle/>
          <a:p>
            <a:endParaRPr lang="en-GB"/>
          </a:p>
        </p:txBody>
      </p:sp>
      <p:sp>
        <p:nvSpPr>
          <p:cNvPr id="30" name="Shape 28"/>
          <p:cNvSpPr/>
          <p:nvPr/>
        </p:nvSpPr>
        <p:spPr>
          <a:xfrm>
            <a:off x="6427935" y="1818409"/>
            <a:ext cx="202406" cy="202406"/>
          </a:xfrm>
          <a:custGeom>
            <a:avLst/>
            <a:gdLst/>
            <a:ahLst/>
            <a:cxnLst/>
            <a:rect l="l" t="t" r="r" b="b"/>
            <a:pathLst>
              <a:path w="202406" h="202406">
                <a:moveTo>
                  <a:pt x="101203" y="202406"/>
                </a:moveTo>
                <a:cubicBezTo>
                  <a:pt x="157059" y="202406"/>
                  <a:pt x="202406" y="157059"/>
                  <a:pt x="202406" y="101203"/>
                </a:cubicBezTo>
                <a:cubicBezTo>
                  <a:pt x="202406" y="45348"/>
                  <a:pt x="157059" y="0"/>
                  <a:pt x="101203" y="0"/>
                </a:cubicBezTo>
                <a:cubicBezTo>
                  <a:pt x="45348" y="0"/>
                  <a:pt x="0" y="45348"/>
                  <a:pt x="0" y="101203"/>
                </a:cubicBezTo>
                <a:cubicBezTo>
                  <a:pt x="0" y="157059"/>
                  <a:pt x="45348" y="202406"/>
                  <a:pt x="101203" y="202406"/>
                </a:cubicBezTo>
                <a:close/>
                <a:moveTo>
                  <a:pt x="101203" y="53764"/>
                </a:moveTo>
                <a:cubicBezTo>
                  <a:pt x="106461" y="53764"/>
                  <a:pt x="110691" y="57994"/>
                  <a:pt x="110691" y="63252"/>
                </a:cubicBezTo>
                <a:lnTo>
                  <a:pt x="110691" y="107528"/>
                </a:lnTo>
                <a:cubicBezTo>
                  <a:pt x="110691" y="112786"/>
                  <a:pt x="106461" y="117016"/>
                  <a:pt x="101203" y="117016"/>
                </a:cubicBezTo>
                <a:cubicBezTo>
                  <a:pt x="95945" y="117016"/>
                  <a:pt x="91715" y="112786"/>
                  <a:pt x="91715" y="107528"/>
                </a:cubicBezTo>
                <a:lnTo>
                  <a:pt x="91715" y="63252"/>
                </a:lnTo>
                <a:cubicBezTo>
                  <a:pt x="91715" y="57994"/>
                  <a:pt x="95945" y="53764"/>
                  <a:pt x="101203" y="53764"/>
                </a:cubicBezTo>
                <a:close/>
                <a:moveTo>
                  <a:pt x="90648" y="139154"/>
                </a:moveTo>
                <a:cubicBezTo>
                  <a:pt x="90408" y="135236"/>
                  <a:pt x="92362" y="131509"/>
                  <a:pt x="95720" y="129477"/>
                </a:cubicBezTo>
                <a:cubicBezTo>
                  <a:pt x="99079" y="127446"/>
                  <a:pt x="103288" y="127446"/>
                  <a:pt x="106646" y="129477"/>
                </a:cubicBezTo>
                <a:cubicBezTo>
                  <a:pt x="110005" y="131509"/>
                  <a:pt x="111959" y="135236"/>
                  <a:pt x="111719" y="139154"/>
                </a:cubicBezTo>
                <a:cubicBezTo>
                  <a:pt x="111959" y="143072"/>
                  <a:pt x="110005" y="146800"/>
                  <a:pt x="106646" y="148831"/>
                </a:cubicBezTo>
                <a:cubicBezTo>
                  <a:pt x="103288" y="150863"/>
                  <a:pt x="99079" y="150863"/>
                  <a:pt x="95720" y="148831"/>
                </a:cubicBezTo>
                <a:cubicBezTo>
                  <a:pt x="92362" y="146800"/>
                  <a:pt x="90408" y="143072"/>
                  <a:pt x="90648" y="139154"/>
                </a:cubicBezTo>
                <a:close/>
              </a:path>
            </a:pathLst>
          </a:custGeom>
          <a:solidFill>
            <a:srgbClr val="425563"/>
          </a:solidFill>
          <a:ln/>
        </p:spPr>
        <p:txBody>
          <a:bodyPr/>
          <a:lstStyle/>
          <a:p>
            <a:endParaRPr lang="en-GB"/>
          </a:p>
        </p:txBody>
      </p:sp>
      <p:sp>
        <p:nvSpPr>
          <p:cNvPr id="31" name="Text 29"/>
          <p:cNvSpPr/>
          <p:nvPr/>
        </p:nvSpPr>
        <p:spPr>
          <a:xfrm>
            <a:off x="6724842" y="1757949"/>
            <a:ext cx="5173266" cy="269875"/>
          </a:xfrm>
          <a:prstGeom prst="rect">
            <a:avLst/>
          </a:prstGeom>
          <a:noFill/>
          <a:ln/>
        </p:spPr>
        <p:txBody>
          <a:bodyPr wrap="square" lIns="0" tIns="0" rIns="0" bIns="0" rtlCol="0" anchor="ctr"/>
          <a:lstStyle/>
          <a:p>
            <a:pPr>
              <a:lnSpc>
                <a:spcPct val="110000"/>
              </a:lnSpc>
            </a:pPr>
            <a:r>
              <a:rPr lang="en-US" b="1" dirty="0">
                <a:solidFill>
                  <a:srgbClr val="425563"/>
                </a:solidFill>
                <a:latin typeface="Unna" pitchFamily="34" charset="0"/>
                <a:ea typeface="Unna" pitchFamily="34" charset="-122"/>
                <a:cs typeface="Unna" pitchFamily="34" charset="-120"/>
              </a:rPr>
              <a:t>Critical Limitations</a:t>
            </a:r>
            <a:endParaRPr lang="en-US" dirty="0"/>
          </a:p>
        </p:txBody>
      </p:sp>
      <p:sp>
        <p:nvSpPr>
          <p:cNvPr id="32" name="Shape 30"/>
          <p:cNvSpPr/>
          <p:nvPr/>
        </p:nvSpPr>
        <p:spPr>
          <a:xfrm>
            <a:off x="6356884" y="2443503"/>
            <a:ext cx="5318125" cy="612188"/>
          </a:xfrm>
          <a:custGeom>
            <a:avLst/>
            <a:gdLst/>
            <a:ahLst/>
            <a:cxnLst/>
            <a:rect l="l" t="t" r="r" b="b"/>
            <a:pathLst>
              <a:path w="5318125" h="1206500">
                <a:moveTo>
                  <a:pt x="67467" y="0"/>
                </a:moveTo>
                <a:lnTo>
                  <a:pt x="5250658" y="0"/>
                </a:lnTo>
                <a:cubicBezTo>
                  <a:pt x="5287919" y="0"/>
                  <a:pt x="5318125" y="30206"/>
                  <a:pt x="5318125" y="67467"/>
                </a:cubicBezTo>
                <a:lnTo>
                  <a:pt x="5318125" y="1139033"/>
                </a:lnTo>
                <a:cubicBezTo>
                  <a:pt x="5318125" y="1176294"/>
                  <a:pt x="5287919" y="1206500"/>
                  <a:pt x="5250658" y="1206500"/>
                </a:cubicBezTo>
                <a:lnTo>
                  <a:pt x="67467" y="1206500"/>
                </a:lnTo>
                <a:cubicBezTo>
                  <a:pt x="30206" y="1206500"/>
                  <a:pt x="0" y="1176294"/>
                  <a:pt x="0" y="1139033"/>
                </a:cubicBezTo>
                <a:lnTo>
                  <a:pt x="0" y="67467"/>
                </a:lnTo>
                <a:cubicBezTo>
                  <a:pt x="0" y="30231"/>
                  <a:pt x="30231" y="0"/>
                  <a:pt x="67467"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33" name="Shape 31"/>
          <p:cNvSpPr/>
          <p:nvPr/>
        </p:nvSpPr>
        <p:spPr>
          <a:xfrm>
            <a:off x="6520098" y="2616144"/>
            <a:ext cx="185070" cy="206374"/>
          </a:xfrm>
          <a:custGeom>
            <a:avLst/>
            <a:gdLst/>
            <a:ahLst/>
            <a:cxnLst/>
            <a:rect l="l" t="t" r="r" b="b"/>
            <a:pathLst>
              <a:path w="118070" h="134938">
                <a:moveTo>
                  <a:pt x="63595" y="-3426"/>
                </a:moveTo>
                <a:cubicBezTo>
                  <a:pt x="60590" y="-4032"/>
                  <a:pt x="57507" y="-4032"/>
                  <a:pt x="54502" y="-3426"/>
                </a:cubicBezTo>
                <a:lnTo>
                  <a:pt x="5087" y="6457"/>
                </a:lnTo>
                <a:cubicBezTo>
                  <a:pt x="2135" y="7037"/>
                  <a:pt x="0" y="9646"/>
                  <a:pt x="0" y="12650"/>
                </a:cubicBezTo>
                <a:cubicBezTo>
                  <a:pt x="0" y="15365"/>
                  <a:pt x="1713" y="17737"/>
                  <a:pt x="4217" y="18607"/>
                </a:cubicBezTo>
                <a:lnTo>
                  <a:pt x="4217" y="37951"/>
                </a:lnTo>
                <a:lnTo>
                  <a:pt x="79" y="58666"/>
                </a:lnTo>
                <a:cubicBezTo>
                  <a:pt x="26" y="58903"/>
                  <a:pt x="0" y="59167"/>
                  <a:pt x="0" y="59430"/>
                </a:cubicBezTo>
                <a:cubicBezTo>
                  <a:pt x="0" y="61539"/>
                  <a:pt x="1713" y="63278"/>
                  <a:pt x="3848" y="63278"/>
                </a:cubicBezTo>
                <a:lnTo>
                  <a:pt x="13046" y="63278"/>
                </a:lnTo>
                <a:cubicBezTo>
                  <a:pt x="15154" y="63278"/>
                  <a:pt x="16894" y="61565"/>
                  <a:pt x="16894" y="59430"/>
                </a:cubicBezTo>
                <a:cubicBezTo>
                  <a:pt x="16894" y="59167"/>
                  <a:pt x="16867" y="58930"/>
                  <a:pt x="16814" y="58666"/>
                </a:cubicBezTo>
                <a:lnTo>
                  <a:pt x="12650" y="37951"/>
                </a:lnTo>
                <a:lnTo>
                  <a:pt x="12650" y="20372"/>
                </a:lnTo>
                <a:lnTo>
                  <a:pt x="25301" y="22902"/>
                </a:lnTo>
                <a:lnTo>
                  <a:pt x="25301" y="37951"/>
                </a:lnTo>
                <a:cubicBezTo>
                  <a:pt x="25301" y="56584"/>
                  <a:pt x="40402" y="71686"/>
                  <a:pt x="59035" y="71686"/>
                </a:cubicBezTo>
                <a:cubicBezTo>
                  <a:pt x="77668" y="71686"/>
                  <a:pt x="92770" y="56584"/>
                  <a:pt x="92770" y="37951"/>
                </a:cubicBezTo>
                <a:lnTo>
                  <a:pt x="92770" y="22902"/>
                </a:lnTo>
                <a:lnTo>
                  <a:pt x="112984" y="18870"/>
                </a:lnTo>
                <a:cubicBezTo>
                  <a:pt x="115936" y="18264"/>
                  <a:pt x="118070" y="15655"/>
                  <a:pt x="118070" y="12650"/>
                </a:cubicBezTo>
                <a:cubicBezTo>
                  <a:pt x="118070" y="9646"/>
                  <a:pt x="115936" y="7037"/>
                  <a:pt x="112984" y="6457"/>
                </a:cubicBezTo>
                <a:lnTo>
                  <a:pt x="63595" y="-3426"/>
                </a:lnTo>
                <a:close/>
                <a:moveTo>
                  <a:pt x="59035" y="59035"/>
                </a:moveTo>
                <a:cubicBezTo>
                  <a:pt x="47386" y="59035"/>
                  <a:pt x="37951" y="49600"/>
                  <a:pt x="37951" y="37951"/>
                </a:cubicBezTo>
                <a:lnTo>
                  <a:pt x="80119" y="37951"/>
                </a:lnTo>
                <a:cubicBezTo>
                  <a:pt x="80119" y="49600"/>
                  <a:pt x="70684" y="59035"/>
                  <a:pt x="59035" y="59035"/>
                </a:cubicBezTo>
                <a:close/>
                <a:moveTo>
                  <a:pt x="31652" y="84362"/>
                </a:moveTo>
                <a:cubicBezTo>
                  <a:pt x="15470" y="91794"/>
                  <a:pt x="4217" y="108134"/>
                  <a:pt x="4217" y="127110"/>
                </a:cubicBezTo>
                <a:cubicBezTo>
                  <a:pt x="4217" y="131432"/>
                  <a:pt x="7722" y="134938"/>
                  <a:pt x="12044" y="134938"/>
                </a:cubicBezTo>
                <a:lnTo>
                  <a:pt x="52710" y="134938"/>
                </a:lnTo>
                <a:lnTo>
                  <a:pt x="52710" y="96459"/>
                </a:lnTo>
                <a:lnTo>
                  <a:pt x="37582" y="85127"/>
                </a:lnTo>
                <a:cubicBezTo>
                  <a:pt x="35869" y="83835"/>
                  <a:pt x="33576" y="83493"/>
                  <a:pt x="31626" y="84389"/>
                </a:cubicBezTo>
                <a:close/>
                <a:moveTo>
                  <a:pt x="65360" y="134938"/>
                </a:moveTo>
                <a:lnTo>
                  <a:pt x="106026" y="134938"/>
                </a:lnTo>
                <a:cubicBezTo>
                  <a:pt x="110348" y="134938"/>
                  <a:pt x="113854" y="131432"/>
                  <a:pt x="113854" y="127110"/>
                </a:cubicBezTo>
                <a:cubicBezTo>
                  <a:pt x="113854" y="108134"/>
                  <a:pt x="102600" y="91794"/>
                  <a:pt x="86418" y="84389"/>
                </a:cubicBezTo>
                <a:cubicBezTo>
                  <a:pt x="84468" y="83493"/>
                  <a:pt x="82175" y="83835"/>
                  <a:pt x="80462" y="85127"/>
                </a:cubicBezTo>
                <a:lnTo>
                  <a:pt x="65334" y="96459"/>
                </a:lnTo>
                <a:lnTo>
                  <a:pt x="65334" y="134938"/>
                </a:lnTo>
                <a:close/>
              </a:path>
            </a:pathLst>
          </a:custGeom>
          <a:solidFill>
            <a:srgbClr val="003087"/>
          </a:solidFill>
          <a:ln/>
        </p:spPr>
        <p:txBody>
          <a:bodyPr/>
          <a:lstStyle/>
          <a:p>
            <a:endParaRPr lang="en-GB"/>
          </a:p>
        </p:txBody>
      </p:sp>
      <p:sp>
        <p:nvSpPr>
          <p:cNvPr id="34" name="Text 32"/>
          <p:cNvSpPr/>
          <p:nvPr/>
        </p:nvSpPr>
        <p:spPr>
          <a:xfrm>
            <a:off x="6758013" y="2582409"/>
            <a:ext cx="4941094" cy="206375"/>
          </a:xfrm>
          <a:prstGeom prst="rect">
            <a:avLst/>
          </a:prstGeom>
          <a:noFill/>
          <a:ln/>
        </p:spPr>
        <p:txBody>
          <a:bodyPr wrap="square" lIns="0" tIns="0" rIns="0" bIns="0" rtlCol="0" anchor="ctr"/>
          <a:lstStyle/>
          <a:p>
            <a:pPr>
              <a:lnSpc>
                <a:spcPct val="130000"/>
              </a:lnSpc>
            </a:pPr>
            <a:r>
              <a:rPr lang="en-US" b="1" dirty="0">
                <a:solidFill>
                  <a:srgbClr val="003087"/>
                </a:solidFill>
                <a:latin typeface="Quattrocento Sans" pitchFamily="34" charset="0"/>
                <a:ea typeface="Quattrocento Sans" pitchFamily="34" charset="-122"/>
                <a:cs typeface="Quattrocento Sans" pitchFamily="34" charset="-120"/>
              </a:rPr>
              <a:t>Workforce Readiness Gap</a:t>
            </a:r>
            <a:endParaRPr lang="en-US" dirty="0"/>
          </a:p>
        </p:txBody>
      </p:sp>
      <p:sp>
        <p:nvSpPr>
          <p:cNvPr id="35" name="Text 33"/>
          <p:cNvSpPr/>
          <p:nvPr/>
        </p:nvSpPr>
        <p:spPr>
          <a:xfrm>
            <a:off x="6495790" y="2852284"/>
            <a:ext cx="5107781" cy="658813"/>
          </a:xfrm>
          <a:prstGeom prst="rect">
            <a:avLst/>
          </a:prstGeom>
          <a:noFill/>
          <a:ln/>
        </p:spPr>
        <p:txBody>
          <a:bodyPr wrap="square" lIns="0" tIns="0" rIns="0" bIns="0" rtlCol="0" anchor="ctr"/>
          <a:lstStyle/>
          <a:p>
            <a:pPr>
              <a:lnSpc>
                <a:spcPct val="140000"/>
              </a:lnSpc>
            </a:pPr>
            <a:endParaRPr lang="en-US" sz="1600" dirty="0"/>
          </a:p>
        </p:txBody>
      </p:sp>
      <p:sp>
        <p:nvSpPr>
          <p:cNvPr id="36" name="Shape 34"/>
          <p:cNvSpPr/>
          <p:nvPr/>
        </p:nvSpPr>
        <p:spPr>
          <a:xfrm>
            <a:off x="6335209" y="3142935"/>
            <a:ext cx="5318125" cy="677228"/>
          </a:xfrm>
          <a:custGeom>
            <a:avLst/>
            <a:gdLst/>
            <a:ahLst/>
            <a:cxnLst/>
            <a:rect l="l" t="t" r="r" b="b"/>
            <a:pathLst>
              <a:path w="5318125" h="1206500">
                <a:moveTo>
                  <a:pt x="67467" y="0"/>
                </a:moveTo>
                <a:lnTo>
                  <a:pt x="5250658" y="0"/>
                </a:lnTo>
                <a:cubicBezTo>
                  <a:pt x="5287919" y="0"/>
                  <a:pt x="5318125" y="30206"/>
                  <a:pt x="5318125" y="67467"/>
                </a:cubicBezTo>
                <a:lnTo>
                  <a:pt x="5318125" y="1139033"/>
                </a:lnTo>
                <a:cubicBezTo>
                  <a:pt x="5318125" y="1176294"/>
                  <a:pt x="5287919" y="1206500"/>
                  <a:pt x="5250658" y="1206500"/>
                </a:cubicBezTo>
                <a:lnTo>
                  <a:pt x="67467" y="1206500"/>
                </a:lnTo>
                <a:cubicBezTo>
                  <a:pt x="30206" y="1206500"/>
                  <a:pt x="0" y="1176294"/>
                  <a:pt x="0" y="1139033"/>
                </a:cubicBezTo>
                <a:lnTo>
                  <a:pt x="0" y="67467"/>
                </a:lnTo>
                <a:cubicBezTo>
                  <a:pt x="0" y="30231"/>
                  <a:pt x="30231" y="0"/>
                  <a:pt x="67467"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37" name="Shape 35"/>
          <p:cNvSpPr/>
          <p:nvPr/>
        </p:nvSpPr>
        <p:spPr>
          <a:xfrm>
            <a:off x="6446952" y="3289343"/>
            <a:ext cx="284758" cy="236141"/>
          </a:xfrm>
          <a:custGeom>
            <a:avLst/>
            <a:gdLst/>
            <a:ahLst/>
            <a:cxnLst/>
            <a:rect l="l" t="t" r="r" b="b"/>
            <a:pathLst>
              <a:path w="168672" h="134938">
                <a:moveTo>
                  <a:pt x="101203" y="8434"/>
                </a:moveTo>
                <a:lnTo>
                  <a:pt x="134938" y="8434"/>
                </a:lnTo>
                <a:cubicBezTo>
                  <a:pt x="139602" y="8434"/>
                  <a:pt x="143371" y="12202"/>
                  <a:pt x="143371" y="16867"/>
                </a:cubicBezTo>
                <a:cubicBezTo>
                  <a:pt x="143371" y="21532"/>
                  <a:pt x="139602" y="25301"/>
                  <a:pt x="134938" y="25301"/>
                </a:cubicBezTo>
                <a:lnTo>
                  <a:pt x="104998" y="25301"/>
                </a:lnTo>
                <a:cubicBezTo>
                  <a:pt x="103628" y="32100"/>
                  <a:pt x="98963" y="37714"/>
                  <a:pt x="92770" y="40402"/>
                </a:cubicBezTo>
                <a:lnTo>
                  <a:pt x="92770" y="118070"/>
                </a:lnTo>
                <a:lnTo>
                  <a:pt x="134938" y="118070"/>
                </a:lnTo>
                <a:cubicBezTo>
                  <a:pt x="139602" y="118070"/>
                  <a:pt x="143371" y="121839"/>
                  <a:pt x="143371" y="126504"/>
                </a:cubicBezTo>
                <a:cubicBezTo>
                  <a:pt x="143371" y="131169"/>
                  <a:pt x="139602" y="134938"/>
                  <a:pt x="134938" y="134938"/>
                </a:cubicBezTo>
                <a:lnTo>
                  <a:pt x="33734" y="134938"/>
                </a:lnTo>
                <a:cubicBezTo>
                  <a:pt x="29070" y="134938"/>
                  <a:pt x="25301" y="131169"/>
                  <a:pt x="25301" y="126504"/>
                </a:cubicBezTo>
                <a:cubicBezTo>
                  <a:pt x="25301" y="121839"/>
                  <a:pt x="29070" y="118070"/>
                  <a:pt x="33734" y="118070"/>
                </a:cubicBezTo>
                <a:lnTo>
                  <a:pt x="75902" y="118070"/>
                </a:lnTo>
                <a:lnTo>
                  <a:pt x="75902" y="40402"/>
                </a:lnTo>
                <a:cubicBezTo>
                  <a:pt x="69709" y="37688"/>
                  <a:pt x="65044" y="32074"/>
                  <a:pt x="63674" y="25301"/>
                </a:cubicBezTo>
                <a:lnTo>
                  <a:pt x="33734" y="25301"/>
                </a:lnTo>
                <a:cubicBezTo>
                  <a:pt x="29070" y="25301"/>
                  <a:pt x="25301" y="21532"/>
                  <a:pt x="25301" y="16867"/>
                </a:cubicBezTo>
                <a:cubicBezTo>
                  <a:pt x="25301" y="12202"/>
                  <a:pt x="29070" y="8434"/>
                  <a:pt x="33734" y="8434"/>
                </a:cubicBezTo>
                <a:lnTo>
                  <a:pt x="67469" y="8434"/>
                </a:lnTo>
                <a:cubicBezTo>
                  <a:pt x="71317" y="3321"/>
                  <a:pt x="77431" y="0"/>
                  <a:pt x="84336" y="0"/>
                </a:cubicBezTo>
                <a:cubicBezTo>
                  <a:pt x="91241" y="0"/>
                  <a:pt x="97355" y="3321"/>
                  <a:pt x="101203" y="8434"/>
                </a:cubicBezTo>
                <a:close/>
                <a:moveTo>
                  <a:pt x="115856" y="84336"/>
                </a:moveTo>
                <a:lnTo>
                  <a:pt x="154019" y="84336"/>
                </a:lnTo>
                <a:lnTo>
                  <a:pt x="134938" y="51603"/>
                </a:lnTo>
                <a:lnTo>
                  <a:pt x="115856" y="84336"/>
                </a:lnTo>
                <a:close/>
                <a:moveTo>
                  <a:pt x="134938" y="109637"/>
                </a:moveTo>
                <a:cubicBezTo>
                  <a:pt x="118360" y="109637"/>
                  <a:pt x="104577" y="100676"/>
                  <a:pt x="101730" y="88843"/>
                </a:cubicBezTo>
                <a:cubicBezTo>
                  <a:pt x="101045" y="85944"/>
                  <a:pt x="101994" y="82965"/>
                  <a:pt x="103496" y="80383"/>
                </a:cubicBezTo>
                <a:lnTo>
                  <a:pt x="128586" y="37371"/>
                </a:lnTo>
                <a:cubicBezTo>
                  <a:pt x="129904" y="35105"/>
                  <a:pt x="132328" y="33734"/>
                  <a:pt x="134938" y="33734"/>
                </a:cubicBezTo>
                <a:cubicBezTo>
                  <a:pt x="137547" y="33734"/>
                  <a:pt x="139971" y="35131"/>
                  <a:pt x="141289" y="37371"/>
                </a:cubicBezTo>
                <a:lnTo>
                  <a:pt x="166379" y="80383"/>
                </a:lnTo>
                <a:cubicBezTo>
                  <a:pt x="167881" y="82965"/>
                  <a:pt x="168830" y="85944"/>
                  <a:pt x="168145" y="88843"/>
                </a:cubicBezTo>
                <a:cubicBezTo>
                  <a:pt x="165298" y="100650"/>
                  <a:pt x="151515" y="109637"/>
                  <a:pt x="134938" y="109637"/>
                </a:cubicBezTo>
                <a:close/>
                <a:moveTo>
                  <a:pt x="33418" y="51603"/>
                </a:moveTo>
                <a:lnTo>
                  <a:pt x="14337" y="84336"/>
                </a:lnTo>
                <a:lnTo>
                  <a:pt x="52525" y="84336"/>
                </a:lnTo>
                <a:lnTo>
                  <a:pt x="33418" y="51603"/>
                </a:lnTo>
                <a:close/>
                <a:moveTo>
                  <a:pt x="237" y="88843"/>
                </a:moveTo>
                <a:cubicBezTo>
                  <a:pt x="-448" y="85944"/>
                  <a:pt x="501" y="82965"/>
                  <a:pt x="2003" y="80383"/>
                </a:cubicBezTo>
                <a:lnTo>
                  <a:pt x="27093" y="37371"/>
                </a:lnTo>
                <a:cubicBezTo>
                  <a:pt x="28411" y="35105"/>
                  <a:pt x="30835" y="33734"/>
                  <a:pt x="33444" y="33734"/>
                </a:cubicBezTo>
                <a:cubicBezTo>
                  <a:pt x="36054" y="33734"/>
                  <a:pt x="38478" y="35131"/>
                  <a:pt x="39796" y="37371"/>
                </a:cubicBezTo>
                <a:lnTo>
                  <a:pt x="64886" y="80383"/>
                </a:lnTo>
                <a:cubicBezTo>
                  <a:pt x="66388" y="82965"/>
                  <a:pt x="67337" y="85944"/>
                  <a:pt x="66652" y="88843"/>
                </a:cubicBezTo>
                <a:cubicBezTo>
                  <a:pt x="63805" y="100650"/>
                  <a:pt x="50022" y="109637"/>
                  <a:pt x="33444" y="109637"/>
                </a:cubicBezTo>
                <a:cubicBezTo>
                  <a:pt x="16867" y="109637"/>
                  <a:pt x="3084" y="100676"/>
                  <a:pt x="237" y="88843"/>
                </a:cubicBezTo>
                <a:close/>
              </a:path>
            </a:pathLst>
          </a:custGeom>
          <a:solidFill>
            <a:srgbClr val="003087"/>
          </a:solidFill>
          <a:ln/>
        </p:spPr>
        <p:txBody>
          <a:bodyPr/>
          <a:lstStyle/>
          <a:p>
            <a:endParaRPr lang="en-GB"/>
          </a:p>
        </p:txBody>
      </p:sp>
      <p:sp>
        <p:nvSpPr>
          <p:cNvPr id="38" name="Text 36"/>
          <p:cNvSpPr/>
          <p:nvPr/>
        </p:nvSpPr>
        <p:spPr>
          <a:xfrm>
            <a:off x="6839901" y="3310203"/>
            <a:ext cx="4941094" cy="206375"/>
          </a:xfrm>
          <a:prstGeom prst="rect">
            <a:avLst/>
          </a:prstGeom>
          <a:noFill/>
          <a:ln/>
        </p:spPr>
        <p:txBody>
          <a:bodyPr wrap="square" lIns="0" tIns="0" rIns="0" bIns="0" rtlCol="0" anchor="ctr"/>
          <a:lstStyle/>
          <a:p>
            <a:pPr>
              <a:lnSpc>
                <a:spcPct val="130000"/>
              </a:lnSpc>
            </a:pPr>
            <a:r>
              <a:rPr lang="en-US" b="1" dirty="0">
                <a:solidFill>
                  <a:srgbClr val="003087"/>
                </a:solidFill>
                <a:latin typeface="Quattrocento Sans" pitchFamily="34" charset="0"/>
                <a:ea typeface="Quattrocento Sans" pitchFamily="34" charset="-122"/>
                <a:cs typeface="Quattrocento Sans" pitchFamily="34" charset="-120"/>
              </a:rPr>
              <a:t>Algorithmic Bias Persistence</a:t>
            </a:r>
            <a:endParaRPr lang="en-US" dirty="0"/>
          </a:p>
        </p:txBody>
      </p:sp>
      <p:sp>
        <p:nvSpPr>
          <p:cNvPr id="39" name="Text 37"/>
          <p:cNvSpPr/>
          <p:nvPr/>
        </p:nvSpPr>
        <p:spPr>
          <a:xfrm>
            <a:off x="6495790" y="4166933"/>
            <a:ext cx="5107781" cy="658813"/>
          </a:xfrm>
          <a:prstGeom prst="rect">
            <a:avLst/>
          </a:prstGeom>
          <a:noFill/>
          <a:ln/>
        </p:spPr>
        <p:txBody>
          <a:bodyPr wrap="square" lIns="0" tIns="0" rIns="0" bIns="0" rtlCol="0" anchor="ctr"/>
          <a:lstStyle/>
          <a:p>
            <a:pPr>
              <a:lnSpc>
                <a:spcPct val="140000"/>
              </a:lnSpc>
            </a:pPr>
            <a:endParaRPr lang="en-US" sz="1600" dirty="0"/>
          </a:p>
        </p:txBody>
      </p:sp>
      <p:sp>
        <p:nvSpPr>
          <p:cNvPr id="40" name="Shape 38"/>
          <p:cNvSpPr/>
          <p:nvPr/>
        </p:nvSpPr>
        <p:spPr>
          <a:xfrm>
            <a:off x="6335208" y="3942304"/>
            <a:ext cx="5318125" cy="573916"/>
          </a:xfrm>
          <a:custGeom>
            <a:avLst/>
            <a:gdLst/>
            <a:ahLst/>
            <a:cxnLst/>
            <a:rect l="l" t="t" r="r" b="b"/>
            <a:pathLst>
              <a:path w="5318125" h="984250">
                <a:moveTo>
                  <a:pt x="67470" y="0"/>
                </a:moveTo>
                <a:lnTo>
                  <a:pt x="5250655" y="0"/>
                </a:lnTo>
                <a:cubicBezTo>
                  <a:pt x="5287918" y="0"/>
                  <a:pt x="5318125" y="30207"/>
                  <a:pt x="5318125" y="67470"/>
                </a:cubicBezTo>
                <a:lnTo>
                  <a:pt x="5318125" y="916780"/>
                </a:lnTo>
                <a:cubicBezTo>
                  <a:pt x="5318125" y="954043"/>
                  <a:pt x="5287917" y="984250"/>
                  <a:pt x="5250655" y="984250"/>
                </a:cubicBezTo>
                <a:lnTo>
                  <a:pt x="67470" y="984250"/>
                </a:lnTo>
                <a:cubicBezTo>
                  <a:pt x="30207" y="984250"/>
                  <a:pt x="0" y="954043"/>
                  <a:pt x="0" y="916780"/>
                </a:cubicBezTo>
                <a:lnTo>
                  <a:pt x="0" y="67470"/>
                </a:lnTo>
                <a:cubicBezTo>
                  <a:pt x="0" y="30232"/>
                  <a:pt x="30232" y="0"/>
                  <a:pt x="67470"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41" name="Shape 39"/>
          <p:cNvSpPr/>
          <p:nvPr/>
        </p:nvSpPr>
        <p:spPr>
          <a:xfrm>
            <a:off x="6453854" y="4112671"/>
            <a:ext cx="249568" cy="202804"/>
          </a:xfrm>
          <a:custGeom>
            <a:avLst/>
            <a:gdLst/>
            <a:ahLst/>
            <a:cxnLst/>
            <a:rect l="l" t="t" r="r" b="b"/>
            <a:pathLst>
              <a:path w="168672" h="134938">
                <a:moveTo>
                  <a:pt x="84336" y="4217"/>
                </a:moveTo>
                <a:cubicBezTo>
                  <a:pt x="99463" y="4217"/>
                  <a:pt x="111745" y="16498"/>
                  <a:pt x="111745" y="31626"/>
                </a:cubicBezTo>
                <a:cubicBezTo>
                  <a:pt x="111745" y="46754"/>
                  <a:pt x="99463" y="59035"/>
                  <a:pt x="84336" y="59035"/>
                </a:cubicBezTo>
                <a:cubicBezTo>
                  <a:pt x="69208" y="59035"/>
                  <a:pt x="56927" y="46754"/>
                  <a:pt x="56927" y="31626"/>
                </a:cubicBezTo>
                <a:cubicBezTo>
                  <a:pt x="56927" y="16498"/>
                  <a:pt x="69208" y="4217"/>
                  <a:pt x="84336" y="4217"/>
                </a:cubicBezTo>
                <a:close/>
                <a:moveTo>
                  <a:pt x="25301" y="23192"/>
                </a:moveTo>
                <a:cubicBezTo>
                  <a:pt x="35774" y="23192"/>
                  <a:pt x="44276" y="31695"/>
                  <a:pt x="44276" y="42168"/>
                </a:cubicBezTo>
                <a:cubicBezTo>
                  <a:pt x="44276" y="52641"/>
                  <a:pt x="35774" y="61144"/>
                  <a:pt x="25301" y="61144"/>
                </a:cubicBezTo>
                <a:cubicBezTo>
                  <a:pt x="14828" y="61144"/>
                  <a:pt x="6325" y="52641"/>
                  <a:pt x="6325" y="42168"/>
                </a:cubicBezTo>
                <a:cubicBezTo>
                  <a:pt x="6325" y="31695"/>
                  <a:pt x="14828" y="23192"/>
                  <a:pt x="25301" y="23192"/>
                </a:cubicBezTo>
                <a:close/>
                <a:moveTo>
                  <a:pt x="0" y="109637"/>
                </a:moveTo>
                <a:cubicBezTo>
                  <a:pt x="0" y="91004"/>
                  <a:pt x="15101" y="75902"/>
                  <a:pt x="33734" y="75902"/>
                </a:cubicBezTo>
                <a:cubicBezTo>
                  <a:pt x="37108" y="75902"/>
                  <a:pt x="40376" y="76403"/>
                  <a:pt x="43459" y="77326"/>
                </a:cubicBezTo>
                <a:cubicBezTo>
                  <a:pt x="34789" y="87024"/>
                  <a:pt x="29518" y="99833"/>
                  <a:pt x="29518" y="113854"/>
                </a:cubicBezTo>
                <a:lnTo>
                  <a:pt x="29518" y="118070"/>
                </a:lnTo>
                <a:cubicBezTo>
                  <a:pt x="29518" y="121075"/>
                  <a:pt x="30150" y="123921"/>
                  <a:pt x="31283" y="126504"/>
                </a:cubicBezTo>
                <a:lnTo>
                  <a:pt x="8434" y="126504"/>
                </a:lnTo>
                <a:cubicBezTo>
                  <a:pt x="3769" y="126504"/>
                  <a:pt x="0" y="122735"/>
                  <a:pt x="0" y="118070"/>
                </a:cubicBezTo>
                <a:lnTo>
                  <a:pt x="0" y="109637"/>
                </a:lnTo>
                <a:close/>
                <a:moveTo>
                  <a:pt x="137389" y="126504"/>
                </a:moveTo>
                <a:cubicBezTo>
                  <a:pt x="138522" y="123921"/>
                  <a:pt x="139154" y="121075"/>
                  <a:pt x="139154" y="118070"/>
                </a:cubicBezTo>
                <a:lnTo>
                  <a:pt x="139154" y="113854"/>
                </a:lnTo>
                <a:cubicBezTo>
                  <a:pt x="139154" y="99833"/>
                  <a:pt x="133883" y="87024"/>
                  <a:pt x="125213" y="77326"/>
                </a:cubicBezTo>
                <a:cubicBezTo>
                  <a:pt x="128296" y="76403"/>
                  <a:pt x="131564" y="75902"/>
                  <a:pt x="134938" y="75902"/>
                </a:cubicBezTo>
                <a:cubicBezTo>
                  <a:pt x="153570" y="75902"/>
                  <a:pt x="168672" y="91004"/>
                  <a:pt x="168672" y="109637"/>
                </a:cubicBezTo>
                <a:lnTo>
                  <a:pt x="168672" y="118070"/>
                </a:lnTo>
                <a:cubicBezTo>
                  <a:pt x="168672" y="122735"/>
                  <a:pt x="164903" y="126504"/>
                  <a:pt x="160238" y="126504"/>
                </a:cubicBezTo>
                <a:lnTo>
                  <a:pt x="137389" y="126504"/>
                </a:lnTo>
                <a:close/>
                <a:moveTo>
                  <a:pt x="124396" y="42168"/>
                </a:moveTo>
                <a:cubicBezTo>
                  <a:pt x="124396" y="31695"/>
                  <a:pt x="132898" y="23192"/>
                  <a:pt x="143371" y="23192"/>
                </a:cubicBezTo>
                <a:cubicBezTo>
                  <a:pt x="153844" y="23192"/>
                  <a:pt x="162347" y="31695"/>
                  <a:pt x="162347" y="42168"/>
                </a:cubicBezTo>
                <a:cubicBezTo>
                  <a:pt x="162347" y="52641"/>
                  <a:pt x="153844" y="61144"/>
                  <a:pt x="143371" y="61144"/>
                </a:cubicBezTo>
                <a:cubicBezTo>
                  <a:pt x="132898" y="61144"/>
                  <a:pt x="124396" y="52641"/>
                  <a:pt x="124396" y="42168"/>
                </a:cubicBezTo>
                <a:close/>
                <a:moveTo>
                  <a:pt x="42168" y="113854"/>
                </a:moveTo>
                <a:cubicBezTo>
                  <a:pt x="42168" y="90556"/>
                  <a:pt x="61038" y="71686"/>
                  <a:pt x="84336" y="71686"/>
                </a:cubicBezTo>
                <a:cubicBezTo>
                  <a:pt x="107634" y="71686"/>
                  <a:pt x="126504" y="90556"/>
                  <a:pt x="126504" y="113854"/>
                </a:cubicBezTo>
                <a:lnTo>
                  <a:pt x="126504" y="118070"/>
                </a:lnTo>
                <a:cubicBezTo>
                  <a:pt x="126504" y="122735"/>
                  <a:pt x="122735" y="126504"/>
                  <a:pt x="118070" y="126504"/>
                </a:cubicBezTo>
                <a:lnTo>
                  <a:pt x="50602" y="126504"/>
                </a:lnTo>
                <a:cubicBezTo>
                  <a:pt x="45937" y="126504"/>
                  <a:pt x="42168" y="122735"/>
                  <a:pt x="42168" y="118070"/>
                </a:cubicBezTo>
                <a:lnTo>
                  <a:pt x="42168" y="113854"/>
                </a:lnTo>
                <a:close/>
              </a:path>
            </a:pathLst>
          </a:custGeom>
          <a:solidFill>
            <a:srgbClr val="003087"/>
          </a:solidFill>
          <a:ln/>
        </p:spPr>
        <p:txBody>
          <a:bodyPr/>
          <a:lstStyle/>
          <a:p>
            <a:endParaRPr lang="en-GB"/>
          </a:p>
        </p:txBody>
      </p:sp>
      <p:sp>
        <p:nvSpPr>
          <p:cNvPr id="42" name="Text 40"/>
          <p:cNvSpPr/>
          <p:nvPr/>
        </p:nvSpPr>
        <p:spPr>
          <a:xfrm>
            <a:off x="6798957" y="4079635"/>
            <a:ext cx="4941094" cy="206375"/>
          </a:xfrm>
          <a:prstGeom prst="rect">
            <a:avLst/>
          </a:prstGeom>
          <a:noFill/>
          <a:ln/>
        </p:spPr>
        <p:txBody>
          <a:bodyPr wrap="square" lIns="0" tIns="0" rIns="0" bIns="0" rtlCol="0" anchor="ctr"/>
          <a:lstStyle/>
          <a:p>
            <a:pPr>
              <a:lnSpc>
                <a:spcPct val="130000"/>
              </a:lnSpc>
            </a:pPr>
            <a:r>
              <a:rPr lang="en-US" b="1" dirty="0">
                <a:solidFill>
                  <a:srgbClr val="003087"/>
                </a:solidFill>
                <a:latin typeface="Quattrocento Sans" pitchFamily="34" charset="0"/>
                <a:ea typeface="Quattrocento Sans" pitchFamily="34" charset="-122"/>
                <a:cs typeface="Quattrocento Sans" pitchFamily="34" charset="-120"/>
              </a:rPr>
              <a:t>Co-Production Inadequacies</a:t>
            </a:r>
            <a:endParaRPr lang="en-US" dirty="0"/>
          </a:p>
        </p:txBody>
      </p:sp>
      <p:sp>
        <p:nvSpPr>
          <p:cNvPr id="44" name="Shape 42"/>
          <p:cNvSpPr/>
          <p:nvPr/>
        </p:nvSpPr>
        <p:spPr>
          <a:xfrm>
            <a:off x="6356884" y="4592381"/>
            <a:ext cx="5318125" cy="684026"/>
          </a:xfrm>
          <a:custGeom>
            <a:avLst/>
            <a:gdLst/>
            <a:ahLst/>
            <a:cxnLst/>
            <a:rect l="l" t="t" r="r" b="b"/>
            <a:pathLst>
              <a:path w="5318125" h="1206500">
                <a:moveTo>
                  <a:pt x="67467" y="0"/>
                </a:moveTo>
                <a:lnTo>
                  <a:pt x="5250658" y="0"/>
                </a:lnTo>
                <a:cubicBezTo>
                  <a:pt x="5287919" y="0"/>
                  <a:pt x="5318125" y="30206"/>
                  <a:pt x="5318125" y="67467"/>
                </a:cubicBezTo>
                <a:lnTo>
                  <a:pt x="5318125" y="1139033"/>
                </a:lnTo>
                <a:cubicBezTo>
                  <a:pt x="5318125" y="1176294"/>
                  <a:pt x="5287919" y="1206500"/>
                  <a:pt x="5250658" y="1206500"/>
                </a:cubicBezTo>
                <a:lnTo>
                  <a:pt x="67467" y="1206500"/>
                </a:lnTo>
                <a:cubicBezTo>
                  <a:pt x="30206" y="1206500"/>
                  <a:pt x="0" y="1176294"/>
                  <a:pt x="0" y="1139033"/>
                </a:cubicBezTo>
                <a:lnTo>
                  <a:pt x="0" y="67467"/>
                </a:lnTo>
                <a:cubicBezTo>
                  <a:pt x="0" y="30231"/>
                  <a:pt x="30231" y="0"/>
                  <a:pt x="67467"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45" name="Shape 43"/>
          <p:cNvSpPr/>
          <p:nvPr/>
        </p:nvSpPr>
        <p:spPr>
          <a:xfrm>
            <a:off x="6418895" y="4800206"/>
            <a:ext cx="188020" cy="206374"/>
          </a:xfrm>
          <a:custGeom>
            <a:avLst/>
            <a:gdLst/>
            <a:ahLst/>
            <a:cxnLst/>
            <a:rect l="l" t="t" r="r" b="b"/>
            <a:pathLst>
              <a:path w="101203" h="134938">
                <a:moveTo>
                  <a:pt x="16867" y="0"/>
                </a:moveTo>
                <a:cubicBezTo>
                  <a:pt x="7564" y="0"/>
                  <a:pt x="0" y="7564"/>
                  <a:pt x="0" y="16867"/>
                </a:cubicBezTo>
                <a:lnTo>
                  <a:pt x="0" y="118070"/>
                </a:lnTo>
                <a:cubicBezTo>
                  <a:pt x="0" y="127374"/>
                  <a:pt x="7564" y="134938"/>
                  <a:pt x="16867" y="134938"/>
                </a:cubicBezTo>
                <a:lnTo>
                  <a:pt x="84336" y="134938"/>
                </a:lnTo>
                <a:cubicBezTo>
                  <a:pt x="93639" y="134938"/>
                  <a:pt x="101203" y="127374"/>
                  <a:pt x="101203" y="118070"/>
                </a:cubicBezTo>
                <a:lnTo>
                  <a:pt x="101203" y="16867"/>
                </a:lnTo>
                <a:cubicBezTo>
                  <a:pt x="101203" y="7564"/>
                  <a:pt x="93639" y="0"/>
                  <a:pt x="84336" y="0"/>
                </a:cubicBezTo>
                <a:lnTo>
                  <a:pt x="16867" y="0"/>
                </a:lnTo>
                <a:close/>
                <a:moveTo>
                  <a:pt x="46385" y="92770"/>
                </a:moveTo>
                <a:lnTo>
                  <a:pt x="54818" y="92770"/>
                </a:lnTo>
                <a:cubicBezTo>
                  <a:pt x="59483" y="92770"/>
                  <a:pt x="63252" y="96538"/>
                  <a:pt x="63252" y="101203"/>
                </a:cubicBezTo>
                <a:lnTo>
                  <a:pt x="63252" y="122287"/>
                </a:lnTo>
                <a:lnTo>
                  <a:pt x="37951" y="122287"/>
                </a:lnTo>
                <a:lnTo>
                  <a:pt x="37951" y="101203"/>
                </a:lnTo>
                <a:cubicBezTo>
                  <a:pt x="37951" y="96538"/>
                  <a:pt x="41720" y="92770"/>
                  <a:pt x="46385" y="92770"/>
                </a:cubicBezTo>
                <a:close/>
                <a:moveTo>
                  <a:pt x="25301" y="29518"/>
                </a:moveTo>
                <a:cubicBezTo>
                  <a:pt x="25301" y="27198"/>
                  <a:pt x="27198" y="25301"/>
                  <a:pt x="29518" y="25301"/>
                </a:cubicBezTo>
                <a:lnTo>
                  <a:pt x="37951" y="25301"/>
                </a:lnTo>
                <a:cubicBezTo>
                  <a:pt x="40270" y="25301"/>
                  <a:pt x="42168" y="27198"/>
                  <a:pt x="42168" y="29518"/>
                </a:cubicBezTo>
                <a:lnTo>
                  <a:pt x="42168" y="37951"/>
                </a:lnTo>
                <a:cubicBezTo>
                  <a:pt x="42168" y="40270"/>
                  <a:pt x="40270" y="42168"/>
                  <a:pt x="37951" y="42168"/>
                </a:cubicBezTo>
                <a:lnTo>
                  <a:pt x="29518" y="42168"/>
                </a:lnTo>
                <a:cubicBezTo>
                  <a:pt x="27198" y="42168"/>
                  <a:pt x="25301" y="40270"/>
                  <a:pt x="25301" y="37951"/>
                </a:cubicBezTo>
                <a:lnTo>
                  <a:pt x="25301" y="29518"/>
                </a:lnTo>
                <a:close/>
                <a:moveTo>
                  <a:pt x="63252" y="25301"/>
                </a:moveTo>
                <a:lnTo>
                  <a:pt x="71686" y="25301"/>
                </a:lnTo>
                <a:cubicBezTo>
                  <a:pt x="74005" y="25301"/>
                  <a:pt x="75902" y="27198"/>
                  <a:pt x="75902" y="29518"/>
                </a:cubicBezTo>
                <a:lnTo>
                  <a:pt x="75902" y="37951"/>
                </a:lnTo>
                <a:cubicBezTo>
                  <a:pt x="75902" y="40270"/>
                  <a:pt x="74005" y="42168"/>
                  <a:pt x="71686" y="42168"/>
                </a:cubicBezTo>
                <a:lnTo>
                  <a:pt x="63252" y="42168"/>
                </a:lnTo>
                <a:cubicBezTo>
                  <a:pt x="60933" y="42168"/>
                  <a:pt x="59035" y="40270"/>
                  <a:pt x="59035" y="37951"/>
                </a:cubicBezTo>
                <a:lnTo>
                  <a:pt x="59035" y="29518"/>
                </a:lnTo>
                <a:cubicBezTo>
                  <a:pt x="59035" y="27198"/>
                  <a:pt x="60933" y="25301"/>
                  <a:pt x="63252" y="25301"/>
                </a:cubicBezTo>
                <a:close/>
                <a:moveTo>
                  <a:pt x="25301" y="63252"/>
                </a:moveTo>
                <a:cubicBezTo>
                  <a:pt x="25301" y="60933"/>
                  <a:pt x="27198" y="59035"/>
                  <a:pt x="29518" y="59035"/>
                </a:cubicBezTo>
                <a:lnTo>
                  <a:pt x="37951" y="59035"/>
                </a:lnTo>
                <a:cubicBezTo>
                  <a:pt x="40270" y="59035"/>
                  <a:pt x="42168" y="60933"/>
                  <a:pt x="42168" y="63252"/>
                </a:cubicBezTo>
                <a:lnTo>
                  <a:pt x="42168" y="71686"/>
                </a:lnTo>
                <a:cubicBezTo>
                  <a:pt x="42168" y="74005"/>
                  <a:pt x="40270" y="75902"/>
                  <a:pt x="37951" y="75902"/>
                </a:cubicBezTo>
                <a:lnTo>
                  <a:pt x="29518" y="75902"/>
                </a:lnTo>
                <a:cubicBezTo>
                  <a:pt x="27198" y="75902"/>
                  <a:pt x="25301" y="74005"/>
                  <a:pt x="25301" y="71686"/>
                </a:cubicBezTo>
                <a:lnTo>
                  <a:pt x="25301" y="63252"/>
                </a:lnTo>
                <a:close/>
                <a:moveTo>
                  <a:pt x="63252" y="59035"/>
                </a:moveTo>
                <a:lnTo>
                  <a:pt x="71686" y="59035"/>
                </a:lnTo>
                <a:cubicBezTo>
                  <a:pt x="74005" y="59035"/>
                  <a:pt x="75902" y="60933"/>
                  <a:pt x="75902" y="63252"/>
                </a:cubicBezTo>
                <a:lnTo>
                  <a:pt x="75902" y="71686"/>
                </a:lnTo>
                <a:cubicBezTo>
                  <a:pt x="75902" y="74005"/>
                  <a:pt x="74005" y="75902"/>
                  <a:pt x="71686" y="75902"/>
                </a:cubicBezTo>
                <a:lnTo>
                  <a:pt x="63252" y="75902"/>
                </a:lnTo>
                <a:cubicBezTo>
                  <a:pt x="60933" y="75902"/>
                  <a:pt x="59035" y="74005"/>
                  <a:pt x="59035" y="71686"/>
                </a:cubicBezTo>
                <a:lnTo>
                  <a:pt x="59035" y="63252"/>
                </a:lnTo>
                <a:cubicBezTo>
                  <a:pt x="59035" y="60933"/>
                  <a:pt x="60933" y="59035"/>
                  <a:pt x="63252" y="59035"/>
                </a:cubicBezTo>
                <a:close/>
              </a:path>
            </a:pathLst>
          </a:custGeom>
          <a:solidFill>
            <a:srgbClr val="003087"/>
          </a:solidFill>
          <a:ln/>
        </p:spPr>
        <p:txBody>
          <a:bodyPr/>
          <a:lstStyle/>
          <a:p>
            <a:endParaRPr lang="en-GB"/>
          </a:p>
        </p:txBody>
      </p:sp>
      <p:sp>
        <p:nvSpPr>
          <p:cNvPr id="46" name="Text 44"/>
          <p:cNvSpPr/>
          <p:nvPr/>
        </p:nvSpPr>
        <p:spPr>
          <a:xfrm>
            <a:off x="6662477" y="4793126"/>
            <a:ext cx="4941094" cy="206375"/>
          </a:xfrm>
          <a:prstGeom prst="rect">
            <a:avLst/>
          </a:prstGeom>
          <a:noFill/>
          <a:ln/>
        </p:spPr>
        <p:txBody>
          <a:bodyPr wrap="square" lIns="0" tIns="0" rIns="0" bIns="0" rtlCol="0" anchor="ctr"/>
          <a:lstStyle/>
          <a:p>
            <a:pPr>
              <a:lnSpc>
                <a:spcPct val="130000"/>
              </a:lnSpc>
            </a:pPr>
            <a:r>
              <a:rPr lang="en-US" b="1" dirty="0">
                <a:solidFill>
                  <a:srgbClr val="003087"/>
                </a:solidFill>
                <a:latin typeface="Quattrocento Sans" pitchFamily="34" charset="0"/>
                <a:ea typeface="Quattrocento Sans" pitchFamily="34" charset="-122"/>
                <a:cs typeface="Quattrocento Sans" pitchFamily="34" charset="-120"/>
              </a:rPr>
              <a:t>Institutional Sustainability</a:t>
            </a:r>
            <a:endParaRPr lang="en-US" dirty="0"/>
          </a:p>
        </p:txBody>
      </p:sp>
      <p:sp>
        <p:nvSpPr>
          <p:cNvPr id="48" name="Shape 46"/>
          <p:cNvSpPr/>
          <p:nvPr/>
        </p:nvSpPr>
        <p:spPr>
          <a:xfrm>
            <a:off x="331968" y="4365293"/>
            <a:ext cx="5731703" cy="1705988"/>
          </a:xfrm>
          <a:custGeom>
            <a:avLst/>
            <a:gdLst/>
            <a:ahLst/>
            <a:cxnLst/>
            <a:rect l="l" t="t" r="r" b="b"/>
            <a:pathLst>
              <a:path w="5691188" h="1016000">
                <a:moveTo>
                  <a:pt x="67473" y="0"/>
                </a:moveTo>
                <a:lnTo>
                  <a:pt x="5623715" y="0"/>
                </a:lnTo>
                <a:cubicBezTo>
                  <a:pt x="5660979" y="0"/>
                  <a:pt x="5691188" y="30208"/>
                  <a:pt x="5691188" y="67473"/>
                </a:cubicBezTo>
                <a:lnTo>
                  <a:pt x="5691188" y="948527"/>
                </a:lnTo>
                <a:cubicBezTo>
                  <a:pt x="5691188" y="985792"/>
                  <a:pt x="5660979" y="1016000"/>
                  <a:pt x="5623715" y="1016000"/>
                </a:cubicBezTo>
                <a:lnTo>
                  <a:pt x="67473" y="1016000"/>
                </a:lnTo>
                <a:cubicBezTo>
                  <a:pt x="30208" y="1016000"/>
                  <a:pt x="0" y="985792"/>
                  <a:pt x="0" y="948527"/>
                </a:cubicBezTo>
                <a:lnTo>
                  <a:pt x="0" y="67473"/>
                </a:lnTo>
                <a:cubicBezTo>
                  <a:pt x="0" y="30233"/>
                  <a:pt x="30233" y="0"/>
                  <a:pt x="67473" y="0"/>
                </a:cubicBezTo>
                <a:close/>
              </a:path>
            </a:pathLst>
          </a:custGeom>
          <a:gradFill flip="none" rotWithShape="1">
            <a:gsLst>
              <a:gs pos="0">
                <a:srgbClr val="003087"/>
              </a:gs>
              <a:gs pos="100000">
                <a:srgbClr val="425563"/>
              </a:gs>
            </a:gsLst>
            <a:lin ang="0" scaled="1"/>
          </a:gradFill>
          <a:ln/>
        </p:spPr>
        <p:txBody>
          <a:bodyPr/>
          <a:lstStyle/>
          <a:p>
            <a:endParaRPr lang="en-GB"/>
          </a:p>
        </p:txBody>
      </p:sp>
      <p:sp>
        <p:nvSpPr>
          <p:cNvPr id="49" name="Shape 47"/>
          <p:cNvSpPr/>
          <p:nvPr/>
        </p:nvSpPr>
        <p:spPr>
          <a:xfrm>
            <a:off x="5459210" y="6637387"/>
            <a:ext cx="304446" cy="151805"/>
          </a:xfrm>
          <a:custGeom>
            <a:avLst/>
            <a:gdLst/>
            <a:ahLst/>
            <a:cxnLst/>
            <a:rect l="l" t="t" r="r" b="b"/>
            <a:pathLst>
              <a:path w="151805" h="151805">
                <a:moveTo>
                  <a:pt x="132829" y="75902"/>
                </a:moveTo>
                <a:cubicBezTo>
                  <a:pt x="132829" y="44484"/>
                  <a:pt x="107321" y="18976"/>
                  <a:pt x="75902" y="18976"/>
                </a:cubicBezTo>
                <a:cubicBezTo>
                  <a:pt x="44484" y="18976"/>
                  <a:pt x="18976" y="44484"/>
                  <a:pt x="18976" y="75902"/>
                </a:cubicBezTo>
                <a:cubicBezTo>
                  <a:pt x="18976" y="107321"/>
                  <a:pt x="44484" y="132829"/>
                  <a:pt x="75902" y="132829"/>
                </a:cubicBezTo>
                <a:cubicBezTo>
                  <a:pt x="107321" y="132829"/>
                  <a:pt x="132829" y="107321"/>
                  <a:pt x="132829" y="75902"/>
                </a:cubicBezTo>
                <a:close/>
                <a:moveTo>
                  <a:pt x="0" y="75902"/>
                </a:moveTo>
                <a:cubicBezTo>
                  <a:pt x="0" y="34011"/>
                  <a:pt x="34011" y="0"/>
                  <a:pt x="75902" y="0"/>
                </a:cubicBezTo>
                <a:cubicBezTo>
                  <a:pt x="117794" y="0"/>
                  <a:pt x="151805" y="34011"/>
                  <a:pt x="151805" y="75902"/>
                </a:cubicBezTo>
                <a:cubicBezTo>
                  <a:pt x="151805" y="117794"/>
                  <a:pt x="117794" y="151805"/>
                  <a:pt x="75902" y="151805"/>
                </a:cubicBezTo>
                <a:cubicBezTo>
                  <a:pt x="34011" y="151805"/>
                  <a:pt x="0" y="117794"/>
                  <a:pt x="0" y="75902"/>
                </a:cubicBezTo>
                <a:close/>
                <a:moveTo>
                  <a:pt x="75902" y="99622"/>
                </a:moveTo>
                <a:cubicBezTo>
                  <a:pt x="88993" y="99622"/>
                  <a:pt x="99622" y="88993"/>
                  <a:pt x="99622" y="75902"/>
                </a:cubicBezTo>
                <a:cubicBezTo>
                  <a:pt x="99622" y="62811"/>
                  <a:pt x="88993" y="52183"/>
                  <a:pt x="75902" y="52183"/>
                </a:cubicBezTo>
                <a:cubicBezTo>
                  <a:pt x="62811" y="52183"/>
                  <a:pt x="52183" y="62811"/>
                  <a:pt x="52183" y="75902"/>
                </a:cubicBezTo>
                <a:cubicBezTo>
                  <a:pt x="52183" y="88993"/>
                  <a:pt x="62811" y="99622"/>
                  <a:pt x="75902" y="99622"/>
                </a:cubicBezTo>
                <a:close/>
                <a:moveTo>
                  <a:pt x="75902" y="33207"/>
                </a:moveTo>
                <a:cubicBezTo>
                  <a:pt x="99466" y="33207"/>
                  <a:pt x="118597" y="52338"/>
                  <a:pt x="118597" y="75902"/>
                </a:cubicBezTo>
                <a:cubicBezTo>
                  <a:pt x="118597" y="99466"/>
                  <a:pt x="99466" y="118597"/>
                  <a:pt x="75902" y="118597"/>
                </a:cubicBezTo>
                <a:cubicBezTo>
                  <a:pt x="52338" y="118597"/>
                  <a:pt x="33207" y="99466"/>
                  <a:pt x="33207" y="75902"/>
                </a:cubicBezTo>
                <a:cubicBezTo>
                  <a:pt x="33207" y="52338"/>
                  <a:pt x="52338" y="33207"/>
                  <a:pt x="75902" y="33207"/>
                </a:cubicBezTo>
                <a:close/>
                <a:moveTo>
                  <a:pt x="66415" y="75902"/>
                </a:moveTo>
                <a:cubicBezTo>
                  <a:pt x="66415" y="70666"/>
                  <a:pt x="70666" y="66415"/>
                  <a:pt x="75902" y="66415"/>
                </a:cubicBezTo>
                <a:cubicBezTo>
                  <a:pt x="81139" y="66415"/>
                  <a:pt x="85390" y="70666"/>
                  <a:pt x="85390" y="75902"/>
                </a:cubicBezTo>
                <a:cubicBezTo>
                  <a:pt x="85390" y="81139"/>
                  <a:pt x="81139" y="85390"/>
                  <a:pt x="75902" y="85390"/>
                </a:cubicBezTo>
                <a:cubicBezTo>
                  <a:pt x="70666" y="85390"/>
                  <a:pt x="66415" y="81139"/>
                  <a:pt x="66415" y="75902"/>
                </a:cubicBezTo>
                <a:close/>
              </a:path>
            </a:pathLst>
          </a:custGeom>
          <a:solidFill>
            <a:srgbClr val="FFFFFF"/>
          </a:solidFill>
          <a:ln/>
        </p:spPr>
        <p:txBody>
          <a:bodyPr/>
          <a:lstStyle/>
          <a:p>
            <a:endParaRPr lang="en-GB"/>
          </a:p>
        </p:txBody>
      </p:sp>
      <p:sp>
        <p:nvSpPr>
          <p:cNvPr id="50" name="Text 48"/>
          <p:cNvSpPr/>
          <p:nvPr/>
        </p:nvSpPr>
        <p:spPr>
          <a:xfrm>
            <a:off x="515170" y="4470239"/>
            <a:ext cx="4073721" cy="424285"/>
          </a:xfrm>
          <a:prstGeom prst="rect">
            <a:avLst/>
          </a:prstGeom>
          <a:noFill/>
          <a:ln/>
        </p:spPr>
        <p:txBody>
          <a:bodyPr wrap="square" lIns="0" tIns="0" rIns="0" bIns="0" rtlCol="0" anchor="ctr"/>
          <a:lstStyle/>
          <a:p>
            <a:pPr>
              <a:lnSpc>
                <a:spcPct val="130000"/>
              </a:lnSpc>
            </a:pPr>
            <a:r>
              <a:rPr lang="en-US" sz="1700" b="1" dirty="0">
                <a:solidFill>
                  <a:srgbClr val="FFFFFF"/>
                </a:solidFill>
                <a:latin typeface="Unna" pitchFamily="34" charset="0"/>
                <a:ea typeface="Unna" pitchFamily="34" charset="-122"/>
                <a:cs typeface="Unna" pitchFamily="34" charset="-120"/>
              </a:rPr>
              <a:t>Key Requirements</a:t>
            </a:r>
            <a:endParaRPr lang="en-US" sz="1700" dirty="0"/>
          </a:p>
        </p:txBody>
      </p:sp>
      <p:sp>
        <p:nvSpPr>
          <p:cNvPr id="51" name="Text 49"/>
          <p:cNvSpPr/>
          <p:nvPr/>
        </p:nvSpPr>
        <p:spPr>
          <a:xfrm>
            <a:off x="515170" y="4876278"/>
            <a:ext cx="5423297" cy="1019188"/>
          </a:xfrm>
          <a:prstGeom prst="rect">
            <a:avLst/>
          </a:prstGeom>
          <a:noFill/>
          <a:ln/>
        </p:spPr>
        <p:txBody>
          <a:bodyPr wrap="square" lIns="0" tIns="0" rIns="0" bIns="0" rtlCol="0" anchor="ctr"/>
          <a:lstStyle/>
          <a:p>
            <a:pPr>
              <a:lnSpc>
                <a:spcPct val="140000"/>
              </a:lnSpc>
            </a:pPr>
            <a:r>
              <a:rPr lang="en-US" sz="1600" b="1" dirty="0">
                <a:solidFill>
                  <a:srgbClr val="FFFFFF"/>
                </a:solidFill>
                <a:latin typeface="Quattrocento Sans" pitchFamily="34" charset="0"/>
                <a:ea typeface="Quattrocento Sans" pitchFamily="34" charset="-122"/>
                <a:cs typeface="Quattrocento Sans" pitchFamily="34" charset="-120"/>
              </a:rPr>
              <a:t>Equal focus on:</a:t>
            </a:r>
            <a:r>
              <a:rPr lang="en-US" sz="1600" dirty="0">
                <a:solidFill>
                  <a:srgbClr val="FFFFFF"/>
                </a:solidFill>
                <a:latin typeface="Quattrocento Sans" pitchFamily="34" charset="0"/>
                <a:ea typeface="Quattrocento Sans" pitchFamily="34" charset="-122"/>
                <a:cs typeface="Quattrocento Sans" pitchFamily="34" charset="-120"/>
              </a:rPr>
              <a:t> (1) Workforce development and patient trust, (2) Proactive monitoring of algorithmic equity instead of retrospective fixes</a:t>
            </a:r>
            <a:endParaRPr lang="en-US" sz="160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7639844"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Recommendations for Future Implementation</a:t>
            </a:r>
            <a:endParaRPr lang="en-US" sz="1600" dirty="0"/>
          </a:p>
        </p:txBody>
      </p:sp>
      <p:sp>
        <p:nvSpPr>
          <p:cNvPr id="4" name="Text 2"/>
          <p:cNvSpPr/>
          <p:nvPr/>
        </p:nvSpPr>
        <p:spPr>
          <a:xfrm>
            <a:off x="486172" y="645043"/>
            <a:ext cx="11466215" cy="238125"/>
          </a:xfrm>
          <a:prstGeom prst="rect">
            <a:avLst/>
          </a:prstGeom>
          <a:noFill/>
          <a:ln/>
        </p:spPr>
        <p:txBody>
          <a:bodyPr wrap="square" lIns="0" tIns="0" rIns="0" bIns="0" rtlCol="0" anchor="ctr"/>
          <a:lstStyle/>
          <a:p>
            <a:pPr>
              <a:lnSpc>
                <a:spcPct val="130000"/>
              </a:lnSpc>
            </a:pPr>
            <a:r>
              <a:rPr lang="en-US" sz="1600" dirty="0">
                <a:solidFill>
                  <a:srgbClr val="425563"/>
                </a:solidFill>
                <a:latin typeface="Quattrocento Sans" pitchFamily="34" charset="0"/>
                <a:ea typeface="Quattrocento Sans" pitchFamily="34" charset="-122"/>
                <a:cs typeface="Quattrocento Sans" pitchFamily="34" charset="-120"/>
              </a:rPr>
              <a:t>Evidence-Based Policy Recommendations</a:t>
            </a:r>
            <a:endParaRPr lang="en-US" sz="1600" dirty="0"/>
          </a:p>
        </p:txBody>
      </p:sp>
      <p:sp>
        <p:nvSpPr>
          <p:cNvPr id="5" name="Shape 3"/>
          <p:cNvSpPr/>
          <p:nvPr/>
        </p:nvSpPr>
        <p:spPr>
          <a:xfrm>
            <a:off x="301626" y="967989"/>
            <a:ext cx="5691188" cy="2055813"/>
          </a:xfrm>
          <a:custGeom>
            <a:avLst/>
            <a:gdLst/>
            <a:ahLst/>
            <a:cxnLst/>
            <a:rect l="l" t="t" r="r" b="b"/>
            <a:pathLst>
              <a:path w="5691188" h="2055813">
                <a:moveTo>
                  <a:pt x="67472" y="0"/>
                </a:moveTo>
                <a:lnTo>
                  <a:pt x="5623716" y="0"/>
                </a:lnTo>
                <a:cubicBezTo>
                  <a:pt x="5660979" y="0"/>
                  <a:pt x="5691188" y="30208"/>
                  <a:pt x="5691188" y="67472"/>
                </a:cubicBezTo>
                <a:lnTo>
                  <a:pt x="5691188" y="1988341"/>
                </a:lnTo>
                <a:cubicBezTo>
                  <a:pt x="5691187" y="2025604"/>
                  <a:pt x="5660979" y="2055813"/>
                  <a:pt x="5623716" y="2055812"/>
                </a:cubicBezTo>
                <a:lnTo>
                  <a:pt x="67472" y="2055813"/>
                </a:lnTo>
                <a:cubicBezTo>
                  <a:pt x="30208" y="2055812"/>
                  <a:pt x="0" y="2025604"/>
                  <a:pt x="0" y="1988341"/>
                </a:cubicBezTo>
                <a:lnTo>
                  <a:pt x="0" y="67472"/>
                </a:lnTo>
                <a:cubicBezTo>
                  <a:pt x="0" y="30233"/>
                  <a:pt x="30233" y="0"/>
                  <a:pt x="67472" y="0"/>
                </a:cubicBezTo>
                <a:close/>
              </a:path>
            </a:pathLst>
          </a:custGeom>
          <a:solidFill>
            <a:srgbClr val="003087"/>
          </a:solidFill>
          <a:ln/>
        </p:spPr>
        <p:txBody>
          <a:bodyPr/>
          <a:lstStyle/>
          <a:p>
            <a:endParaRPr lang="en-GB"/>
          </a:p>
        </p:txBody>
      </p:sp>
      <p:sp>
        <p:nvSpPr>
          <p:cNvPr id="6" name="Shape 4"/>
          <p:cNvSpPr/>
          <p:nvPr/>
        </p:nvSpPr>
        <p:spPr>
          <a:xfrm>
            <a:off x="470298" y="1136661"/>
            <a:ext cx="404813" cy="404813"/>
          </a:xfrm>
          <a:custGeom>
            <a:avLst/>
            <a:gdLst/>
            <a:ahLst/>
            <a:cxnLst/>
            <a:rect l="l" t="t" r="r" b="b"/>
            <a:pathLst>
              <a:path w="404813" h="404813">
                <a:moveTo>
                  <a:pt x="202406" y="0"/>
                </a:moveTo>
                <a:lnTo>
                  <a:pt x="202406" y="0"/>
                </a:lnTo>
                <a:cubicBezTo>
                  <a:pt x="314117" y="0"/>
                  <a:pt x="404813" y="90695"/>
                  <a:pt x="404813" y="202406"/>
                </a:cubicBezTo>
                <a:lnTo>
                  <a:pt x="404813" y="202406"/>
                </a:lnTo>
                <a:cubicBezTo>
                  <a:pt x="404813" y="314117"/>
                  <a:pt x="314117" y="404813"/>
                  <a:pt x="202406" y="404813"/>
                </a:cubicBezTo>
                <a:lnTo>
                  <a:pt x="202406" y="404813"/>
                </a:lnTo>
                <a:cubicBezTo>
                  <a:pt x="90695" y="404813"/>
                  <a:pt x="0" y="314117"/>
                  <a:pt x="0" y="202406"/>
                </a:cubicBezTo>
                <a:lnTo>
                  <a:pt x="0" y="202406"/>
                </a:lnTo>
                <a:cubicBezTo>
                  <a:pt x="0" y="90695"/>
                  <a:pt x="90695" y="0"/>
                  <a:pt x="202406" y="0"/>
                </a:cubicBezTo>
                <a:close/>
              </a:path>
            </a:pathLst>
          </a:custGeom>
          <a:solidFill>
            <a:srgbClr val="FFFFFF">
              <a:alpha val="20000"/>
            </a:srgbClr>
          </a:solidFill>
          <a:ln/>
        </p:spPr>
        <p:txBody>
          <a:bodyPr/>
          <a:lstStyle/>
          <a:p>
            <a:endParaRPr lang="en-GB"/>
          </a:p>
        </p:txBody>
      </p:sp>
      <p:sp>
        <p:nvSpPr>
          <p:cNvPr id="7" name="Text 5"/>
          <p:cNvSpPr/>
          <p:nvPr/>
        </p:nvSpPr>
        <p:spPr>
          <a:xfrm>
            <a:off x="419696" y="1136661"/>
            <a:ext cx="506016" cy="404813"/>
          </a:xfrm>
          <a:prstGeom prst="rect">
            <a:avLst/>
          </a:prstGeom>
          <a:noFill/>
          <a:ln/>
        </p:spPr>
        <p:txBody>
          <a:bodyPr wrap="square" lIns="0" tIns="0" rIns="0" bIns="0" rtlCol="0" anchor="ctr"/>
          <a:lstStyle/>
          <a:p>
            <a:pPr algn="ctr">
              <a:lnSpc>
                <a:spcPct val="110000"/>
              </a:lnSpc>
            </a:pPr>
            <a:r>
              <a:rPr lang="en-US" sz="1594" b="1" dirty="0">
                <a:solidFill>
                  <a:srgbClr val="FFFFFF"/>
                </a:solidFill>
                <a:latin typeface="Quattrocento Sans" pitchFamily="34" charset="0"/>
                <a:ea typeface="Quattrocento Sans" pitchFamily="34" charset="-122"/>
                <a:cs typeface="Quattrocento Sans" pitchFamily="34" charset="-120"/>
              </a:rPr>
              <a:t>1</a:t>
            </a:r>
            <a:endParaRPr lang="en-US" sz="1600" dirty="0"/>
          </a:p>
        </p:txBody>
      </p:sp>
      <p:sp>
        <p:nvSpPr>
          <p:cNvPr id="8" name="Text 6"/>
          <p:cNvSpPr/>
          <p:nvPr/>
        </p:nvSpPr>
        <p:spPr>
          <a:xfrm>
            <a:off x="976314" y="1220998"/>
            <a:ext cx="3622982" cy="217676"/>
          </a:xfrm>
          <a:prstGeom prst="rect">
            <a:avLst/>
          </a:prstGeom>
          <a:noFill/>
          <a:ln/>
        </p:spPr>
        <p:txBody>
          <a:bodyPr wrap="square" lIns="0" tIns="0" rIns="0" bIns="0" rtlCol="0" anchor="ctr"/>
          <a:lstStyle/>
          <a:p>
            <a:pPr>
              <a:lnSpc>
                <a:spcPct val="120000"/>
              </a:lnSpc>
            </a:pPr>
            <a:r>
              <a:rPr lang="en-US" sz="1600" b="1" dirty="0">
                <a:solidFill>
                  <a:srgbClr val="FFFFFF"/>
                </a:solidFill>
                <a:latin typeface="Unna" pitchFamily="34" charset="0"/>
                <a:ea typeface="Unna" pitchFamily="34" charset="-122"/>
                <a:cs typeface="Unna" pitchFamily="34" charset="-120"/>
              </a:rPr>
              <a:t>Mandatory AI Literacy Training</a:t>
            </a:r>
            <a:endParaRPr lang="en-US" sz="1600" dirty="0"/>
          </a:p>
        </p:txBody>
      </p:sp>
      <p:sp>
        <p:nvSpPr>
          <p:cNvPr id="9" name="Text 7"/>
          <p:cNvSpPr/>
          <p:nvPr/>
        </p:nvSpPr>
        <p:spPr>
          <a:xfrm>
            <a:off x="470298" y="1799243"/>
            <a:ext cx="5425281" cy="436563"/>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Integrate </a:t>
            </a:r>
            <a:r>
              <a:rPr lang="en-US" sz="1400" b="1" dirty="0">
                <a:solidFill>
                  <a:srgbClr val="FFFFFF"/>
                </a:solidFill>
                <a:latin typeface="Quattrocento Sans" pitchFamily="34" charset="0"/>
                <a:ea typeface="Quattrocento Sans" pitchFamily="34" charset="-122"/>
                <a:cs typeface="Quattrocento Sans" pitchFamily="34" charset="-120"/>
              </a:rPr>
              <a:t>AI literacy into professional education curricula</a:t>
            </a:r>
            <a:r>
              <a:rPr lang="en-US" sz="1400" dirty="0">
                <a:solidFill>
                  <a:srgbClr val="FFFFFF"/>
                </a:solidFill>
                <a:latin typeface="Quattrocento Sans" pitchFamily="34" charset="0"/>
                <a:ea typeface="Quattrocento Sans" pitchFamily="34" charset="-122"/>
                <a:cs typeface="Quattrocento Sans" pitchFamily="34" charset="-120"/>
              </a:rPr>
              <a:t> with protected development time. Address the current gap where only 12% of physicians feel sufficiently trained.</a:t>
            </a:r>
            <a:endParaRPr lang="en-US" sz="1400" dirty="0"/>
          </a:p>
        </p:txBody>
      </p:sp>
      <p:sp>
        <p:nvSpPr>
          <p:cNvPr id="11" name="Text 9"/>
          <p:cNvSpPr/>
          <p:nvPr/>
        </p:nvSpPr>
        <p:spPr>
          <a:xfrm>
            <a:off x="571501" y="2317364"/>
            <a:ext cx="5218906" cy="436563"/>
          </a:xfrm>
          <a:prstGeom prst="rect">
            <a:avLst/>
          </a:prstGeom>
          <a:noFill/>
          <a:ln/>
        </p:spPr>
        <p:txBody>
          <a:bodyPr wrap="square" lIns="0" tIns="0" rIns="0" bIns="0" rtlCol="0" anchor="ctr"/>
          <a:lstStyle/>
          <a:p>
            <a:pPr>
              <a:lnSpc>
                <a:spcPct val="140000"/>
              </a:lnSpc>
            </a:pPr>
            <a:endParaRPr lang="en-US" sz="1600" dirty="0"/>
          </a:p>
        </p:txBody>
      </p:sp>
      <p:sp>
        <p:nvSpPr>
          <p:cNvPr id="12" name="Shape 10"/>
          <p:cNvSpPr/>
          <p:nvPr/>
        </p:nvSpPr>
        <p:spPr>
          <a:xfrm>
            <a:off x="317501" y="3160725"/>
            <a:ext cx="5675313" cy="1684734"/>
          </a:xfrm>
          <a:custGeom>
            <a:avLst/>
            <a:gdLst/>
            <a:ahLst/>
            <a:cxnLst/>
            <a:rect l="l" t="t" r="r" b="b"/>
            <a:pathLst>
              <a:path w="5675313" h="1857375">
                <a:moveTo>
                  <a:pt x="31750" y="0"/>
                </a:moveTo>
                <a:lnTo>
                  <a:pt x="5607853" y="0"/>
                </a:lnTo>
                <a:cubicBezTo>
                  <a:pt x="5645110" y="0"/>
                  <a:pt x="5675313" y="30203"/>
                  <a:pt x="5675313" y="67460"/>
                </a:cubicBezTo>
                <a:lnTo>
                  <a:pt x="5675313" y="1789915"/>
                </a:lnTo>
                <a:cubicBezTo>
                  <a:pt x="5675313" y="1827172"/>
                  <a:pt x="5645110" y="1857375"/>
                  <a:pt x="5607853" y="1857375"/>
                </a:cubicBezTo>
                <a:lnTo>
                  <a:pt x="31750" y="1857375"/>
                </a:lnTo>
                <a:cubicBezTo>
                  <a:pt x="14227" y="1857375"/>
                  <a:pt x="0" y="1843148"/>
                  <a:pt x="0" y="1825625"/>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13" name="Shape 11"/>
          <p:cNvSpPr/>
          <p:nvPr/>
        </p:nvSpPr>
        <p:spPr>
          <a:xfrm>
            <a:off x="317500" y="3160725"/>
            <a:ext cx="45719" cy="1684734"/>
          </a:xfrm>
          <a:custGeom>
            <a:avLst/>
            <a:gdLst/>
            <a:ahLst/>
            <a:cxnLst/>
            <a:rect l="l" t="t" r="r" b="b"/>
            <a:pathLst>
              <a:path w="31750" h="1857375">
                <a:moveTo>
                  <a:pt x="31750" y="0"/>
                </a:moveTo>
                <a:lnTo>
                  <a:pt x="31750" y="0"/>
                </a:lnTo>
                <a:lnTo>
                  <a:pt x="31750" y="1857375"/>
                </a:lnTo>
                <a:lnTo>
                  <a:pt x="31750" y="1857375"/>
                </a:lnTo>
                <a:cubicBezTo>
                  <a:pt x="14227" y="1857375"/>
                  <a:pt x="0" y="1843148"/>
                  <a:pt x="0" y="1825625"/>
                </a:cubicBezTo>
                <a:lnTo>
                  <a:pt x="0" y="31750"/>
                </a:lnTo>
                <a:cubicBezTo>
                  <a:pt x="0" y="14227"/>
                  <a:pt x="14227" y="0"/>
                  <a:pt x="31750" y="0"/>
                </a:cubicBezTo>
                <a:close/>
              </a:path>
            </a:pathLst>
          </a:custGeom>
          <a:solidFill>
            <a:srgbClr val="425563"/>
          </a:solidFill>
          <a:ln/>
        </p:spPr>
        <p:txBody>
          <a:bodyPr/>
          <a:lstStyle/>
          <a:p>
            <a:endParaRPr lang="en-GB"/>
          </a:p>
        </p:txBody>
      </p:sp>
      <p:sp>
        <p:nvSpPr>
          <p:cNvPr id="14" name="Shape 12"/>
          <p:cNvSpPr/>
          <p:nvPr/>
        </p:nvSpPr>
        <p:spPr>
          <a:xfrm>
            <a:off x="502048" y="3329395"/>
            <a:ext cx="404813" cy="404813"/>
          </a:xfrm>
          <a:custGeom>
            <a:avLst/>
            <a:gdLst/>
            <a:ahLst/>
            <a:cxnLst/>
            <a:rect l="l" t="t" r="r" b="b"/>
            <a:pathLst>
              <a:path w="404813" h="404813">
                <a:moveTo>
                  <a:pt x="202406" y="0"/>
                </a:moveTo>
                <a:lnTo>
                  <a:pt x="202406" y="0"/>
                </a:lnTo>
                <a:cubicBezTo>
                  <a:pt x="314117" y="0"/>
                  <a:pt x="404813" y="90695"/>
                  <a:pt x="404813" y="202406"/>
                </a:cubicBezTo>
                <a:lnTo>
                  <a:pt x="404813" y="202406"/>
                </a:lnTo>
                <a:cubicBezTo>
                  <a:pt x="404813" y="314117"/>
                  <a:pt x="314117" y="404813"/>
                  <a:pt x="202406" y="404813"/>
                </a:cubicBezTo>
                <a:lnTo>
                  <a:pt x="202406" y="404813"/>
                </a:lnTo>
                <a:cubicBezTo>
                  <a:pt x="90695" y="404813"/>
                  <a:pt x="0" y="314117"/>
                  <a:pt x="0" y="202406"/>
                </a:cubicBezTo>
                <a:lnTo>
                  <a:pt x="0" y="202406"/>
                </a:lnTo>
                <a:cubicBezTo>
                  <a:pt x="0" y="90695"/>
                  <a:pt x="90695" y="0"/>
                  <a:pt x="202406" y="0"/>
                </a:cubicBezTo>
                <a:close/>
              </a:path>
            </a:pathLst>
          </a:custGeom>
          <a:solidFill>
            <a:srgbClr val="425563"/>
          </a:solidFill>
          <a:ln/>
        </p:spPr>
        <p:txBody>
          <a:bodyPr/>
          <a:lstStyle/>
          <a:p>
            <a:endParaRPr lang="en-GB"/>
          </a:p>
        </p:txBody>
      </p:sp>
      <p:sp>
        <p:nvSpPr>
          <p:cNvPr id="15" name="Text 13"/>
          <p:cNvSpPr/>
          <p:nvPr/>
        </p:nvSpPr>
        <p:spPr>
          <a:xfrm>
            <a:off x="451446" y="3329395"/>
            <a:ext cx="506016" cy="404813"/>
          </a:xfrm>
          <a:prstGeom prst="rect">
            <a:avLst/>
          </a:prstGeom>
          <a:noFill/>
          <a:ln/>
        </p:spPr>
        <p:txBody>
          <a:bodyPr wrap="square" lIns="0" tIns="0" rIns="0" bIns="0" rtlCol="0" anchor="ctr"/>
          <a:lstStyle/>
          <a:p>
            <a:pPr algn="ctr">
              <a:lnSpc>
                <a:spcPct val="110000"/>
              </a:lnSpc>
            </a:pPr>
            <a:r>
              <a:rPr lang="en-US" sz="1594" b="1" dirty="0">
                <a:solidFill>
                  <a:srgbClr val="FFFFFF"/>
                </a:solidFill>
                <a:latin typeface="Quattrocento Sans" pitchFamily="34" charset="0"/>
                <a:ea typeface="Quattrocento Sans" pitchFamily="34" charset="-122"/>
                <a:cs typeface="Quattrocento Sans" pitchFamily="34" charset="-120"/>
              </a:rPr>
              <a:t>2</a:t>
            </a:r>
            <a:endParaRPr lang="en-US" sz="1600" dirty="0"/>
          </a:p>
        </p:txBody>
      </p:sp>
      <p:sp>
        <p:nvSpPr>
          <p:cNvPr id="16" name="Text 14"/>
          <p:cNvSpPr/>
          <p:nvPr/>
        </p:nvSpPr>
        <p:spPr>
          <a:xfrm>
            <a:off x="1008064" y="3413732"/>
            <a:ext cx="3099912" cy="231354"/>
          </a:xfrm>
          <a:prstGeom prst="rect">
            <a:avLst/>
          </a:prstGeom>
          <a:noFill/>
          <a:ln/>
        </p:spPr>
        <p:txBody>
          <a:bodyPr wrap="square" lIns="0" tIns="0" rIns="0" bIns="0" rtlCol="0" anchor="ctr"/>
          <a:lstStyle/>
          <a:p>
            <a:pPr>
              <a:lnSpc>
                <a:spcPct val="120000"/>
              </a:lnSpc>
            </a:pPr>
            <a:r>
              <a:rPr lang="en-US" sz="1600" b="1" dirty="0">
                <a:solidFill>
                  <a:srgbClr val="425563"/>
                </a:solidFill>
                <a:latin typeface="Unna" pitchFamily="34" charset="0"/>
                <a:ea typeface="Unna" pitchFamily="34" charset="-122"/>
                <a:cs typeface="Unna" pitchFamily="34" charset="-120"/>
              </a:rPr>
              <a:t>Strengthened Bias Enforcement</a:t>
            </a:r>
            <a:endParaRPr lang="en-US" sz="1600" dirty="0"/>
          </a:p>
        </p:txBody>
      </p:sp>
      <p:sp>
        <p:nvSpPr>
          <p:cNvPr id="17" name="Text 15"/>
          <p:cNvSpPr/>
          <p:nvPr/>
        </p:nvSpPr>
        <p:spPr>
          <a:xfrm>
            <a:off x="502048" y="3978329"/>
            <a:ext cx="5393531" cy="43656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Develop </a:t>
            </a:r>
            <a:r>
              <a:rPr lang="en-US" sz="1400" b="1" dirty="0">
                <a:solidFill>
                  <a:srgbClr val="231F20"/>
                </a:solidFill>
                <a:latin typeface="Quattrocento Sans" pitchFamily="34" charset="0"/>
                <a:ea typeface="Quattrocento Sans" pitchFamily="34" charset="-122"/>
                <a:cs typeface="Quattrocento Sans" pitchFamily="34" charset="-120"/>
              </a:rPr>
              <a:t>robust enforcement mechanisms</a:t>
            </a:r>
            <a:r>
              <a:rPr lang="en-US" sz="1400" dirty="0">
                <a:solidFill>
                  <a:srgbClr val="231F20"/>
                </a:solidFill>
                <a:latin typeface="Quattrocento Sans" pitchFamily="34" charset="0"/>
                <a:ea typeface="Quattrocento Sans" pitchFamily="34" charset="-122"/>
                <a:cs typeface="Quattrocento Sans" pitchFamily="34" charset="-120"/>
              </a:rPr>
              <a:t> for bias reduction and equity impact evaluation. Current ethical frameworks lack sufficient enforcement.</a:t>
            </a:r>
            <a:endParaRPr lang="en-US" sz="1400" dirty="0"/>
          </a:p>
        </p:txBody>
      </p:sp>
      <p:sp>
        <p:nvSpPr>
          <p:cNvPr id="18" name="Text 16"/>
          <p:cNvSpPr/>
          <p:nvPr/>
        </p:nvSpPr>
        <p:spPr>
          <a:xfrm>
            <a:off x="502048" y="4408895"/>
            <a:ext cx="5393531" cy="436563"/>
          </a:xfrm>
          <a:prstGeom prst="rect">
            <a:avLst/>
          </a:prstGeom>
          <a:noFill/>
          <a:ln/>
        </p:spPr>
        <p:txBody>
          <a:bodyPr wrap="square" lIns="0" tIns="0" rIns="0" bIns="0" rtlCol="0" anchor="ctr"/>
          <a:lstStyle/>
          <a:p>
            <a:pPr>
              <a:lnSpc>
                <a:spcPct val="140000"/>
              </a:lnSpc>
            </a:pPr>
            <a:endParaRPr lang="en-US" sz="1600" dirty="0"/>
          </a:p>
        </p:txBody>
      </p:sp>
      <p:sp>
        <p:nvSpPr>
          <p:cNvPr id="19" name="Shape 17"/>
          <p:cNvSpPr/>
          <p:nvPr/>
        </p:nvSpPr>
        <p:spPr>
          <a:xfrm>
            <a:off x="309564" y="4982383"/>
            <a:ext cx="5675313" cy="1724420"/>
          </a:xfrm>
          <a:custGeom>
            <a:avLst/>
            <a:gdLst/>
            <a:ahLst/>
            <a:cxnLst/>
            <a:rect l="l" t="t" r="r" b="b"/>
            <a:pathLst>
              <a:path w="5675313" h="1547813">
                <a:moveTo>
                  <a:pt x="67469" y="0"/>
                </a:moveTo>
                <a:lnTo>
                  <a:pt x="5607843" y="0"/>
                </a:lnTo>
                <a:cubicBezTo>
                  <a:pt x="5645106" y="0"/>
                  <a:pt x="5675313" y="30207"/>
                  <a:pt x="5675313" y="67469"/>
                </a:cubicBezTo>
                <a:lnTo>
                  <a:pt x="5675313" y="1480343"/>
                </a:lnTo>
                <a:cubicBezTo>
                  <a:pt x="5675313" y="1517606"/>
                  <a:pt x="5645106" y="1547813"/>
                  <a:pt x="5607843" y="1547813"/>
                </a:cubicBezTo>
                <a:lnTo>
                  <a:pt x="67469" y="1547813"/>
                </a:lnTo>
                <a:cubicBezTo>
                  <a:pt x="30207" y="1547813"/>
                  <a:pt x="0" y="1517606"/>
                  <a:pt x="0" y="1480343"/>
                </a:cubicBezTo>
                <a:lnTo>
                  <a:pt x="0" y="67469"/>
                </a:lnTo>
                <a:cubicBezTo>
                  <a:pt x="0" y="30207"/>
                  <a:pt x="30207" y="0"/>
                  <a:pt x="67469" y="0"/>
                </a:cubicBezTo>
                <a:close/>
              </a:path>
            </a:pathLst>
          </a:custGeom>
          <a:solidFill>
            <a:srgbClr val="768692">
              <a:alpha val="10196"/>
            </a:srgbClr>
          </a:solidFill>
          <a:ln w="25400">
            <a:solidFill>
              <a:srgbClr val="768692">
                <a:alpha val="30196"/>
              </a:srgbClr>
            </a:solidFill>
            <a:prstDash val="solid"/>
          </a:ln>
        </p:spPr>
        <p:txBody>
          <a:bodyPr/>
          <a:lstStyle/>
          <a:p>
            <a:endParaRPr lang="en-GB"/>
          </a:p>
        </p:txBody>
      </p:sp>
      <p:sp>
        <p:nvSpPr>
          <p:cNvPr id="20" name="Shape 18"/>
          <p:cNvSpPr/>
          <p:nvPr/>
        </p:nvSpPr>
        <p:spPr>
          <a:xfrm>
            <a:off x="486173" y="5103585"/>
            <a:ext cx="404813" cy="404813"/>
          </a:xfrm>
          <a:custGeom>
            <a:avLst/>
            <a:gdLst/>
            <a:ahLst/>
            <a:cxnLst/>
            <a:rect l="l" t="t" r="r" b="b"/>
            <a:pathLst>
              <a:path w="404813" h="404813">
                <a:moveTo>
                  <a:pt x="202406" y="0"/>
                </a:moveTo>
                <a:lnTo>
                  <a:pt x="202406" y="0"/>
                </a:lnTo>
                <a:cubicBezTo>
                  <a:pt x="314117" y="0"/>
                  <a:pt x="404813" y="90695"/>
                  <a:pt x="404813" y="202406"/>
                </a:cubicBezTo>
                <a:lnTo>
                  <a:pt x="404813" y="202406"/>
                </a:lnTo>
                <a:cubicBezTo>
                  <a:pt x="404813" y="314117"/>
                  <a:pt x="314117" y="404813"/>
                  <a:pt x="202406" y="404813"/>
                </a:cubicBezTo>
                <a:lnTo>
                  <a:pt x="202406" y="404813"/>
                </a:lnTo>
                <a:cubicBezTo>
                  <a:pt x="90695" y="404813"/>
                  <a:pt x="0" y="314117"/>
                  <a:pt x="0" y="202406"/>
                </a:cubicBezTo>
                <a:lnTo>
                  <a:pt x="0" y="202406"/>
                </a:lnTo>
                <a:cubicBezTo>
                  <a:pt x="0" y="90695"/>
                  <a:pt x="90695" y="0"/>
                  <a:pt x="202406" y="0"/>
                </a:cubicBezTo>
                <a:close/>
              </a:path>
            </a:pathLst>
          </a:custGeom>
          <a:solidFill>
            <a:srgbClr val="768692"/>
          </a:solidFill>
          <a:ln/>
        </p:spPr>
        <p:txBody>
          <a:bodyPr/>
          <a:lstStyle/>
          <a:p>
            <a:endParaRPr lang="en-GB"/>
          </a:p>
        </p:txBody>
      </p:sp>
      <p:sp>
        <p:nvSpPr>
          <p:cNvPr id="21" name="Text 19"/>
          <p:cNvSpPr/>
          <p:nvPr/>
        </p:nvSpPr>
        <p:spPr>
          <a:xfrm>
            <a:off x="435571" y="5103583"/>
            <a:ext cx="506016" cy="404813"/>
          </a:xfrm>
          <a:prstGeom prst="rect">
            <a:avLst/>
          </a:prstGeom>
          <a:noFill/>
          <a:ln/>
        </p:spPr>
        <p:txBody>
          <a:bodyPr wrap="square" lIns="0" tIns="0" rIns="0" bIns="0" rtlCol="0" anchor="ctr"/>
          <a:lstStyle/>
          <a:p>
            <a:pPr algn="ctr">
              <a:lnSpc>
                <a:spcPct val="110000"/>
              </a:lnSpc>
            </a:pPr>
            <a:r>
              <a:rPr lang="en-US" sz="1594" b="1" dirty="0">
                <a:solidFill>
                  <a:srgbClr val="FFFFFF"/>
                </a:solidFill>
                <a:latin typeface="Quattrocento Sans" pitchFamily="34" charset="0"/>
                <a:ea typeface="Quattrocento Sans" pitchFamily="34" charset="-122"/>
                <a:cs typeface="Quattrocento Sans" pitchFamily="34" charset="-120"/>
              </a:rPr>
              <a:t>3</a:t>
            </a:r>
            <a:endParaRPr lang="en-US" sz="1600" dirty="0"/>
          </a:p>
        </p:txBody>
      </p:sp>
      <p:sp>
        <p:nvSpPr>
          <p:cNvPr id="22" name="Text 20"/>
          <p:cNvSpPr/>
          <p:nvPr/>
        </p:nvSpPr>
        <p:spPr>
          <a:xfrm>
            <a:off x="992189" y="5174270"/>
            <a:ext cx="2706354" cy="238125"/>
          </a:xfrm>
          <a:prstGeom prst="rect">
            <a:avLst/>
          </a:prstGeom>
          <a:noFill/>
          <a:ln/>
        </p:spPr>
        <p:txBody>
          <a:bodyPr wrap="square" lIns="0" tIns="0" rIns="0" bIns="0" rtlCol="0" anchor="ctr"/>
          <a:lstStyle/>
          <a:p>
            <a:pPr>
              <a:lnSpc>
                <a:spcPct val="120000"/>
              </a:lnSpc>
            </a:pPr>
            <a:r>
              <a:rPr lang="en-US" sz="1600" b="1" dirty="0">
                <a:solidFill>
                  <a:srgbClr val="003087"/>
                </a:solidFill>
                <a:latin typeface="Unna" pitchFamily="34" charset="0"/>
                <a:ea typeface="Unna" pitchFamily="34" charset="-122"/>
                <a:cs typeface="Unna" pitchFamily="34" charset="-120"/>
              </a:rPr>
              <a:t>Enhanced Co-Production</a:t>
            </a:r>
            <a:endParaRPr lang="en-US" sz="1600" dirty="0"/>
          </a:p>
        </p:txBody>
      </p:sp>
      <p:sp>
        <p:nvSpPr>
          <p:cNvPr id="23" name="Text 21"/>
          <p:cNvSpPr/>
          <p:nvPr/>
        </p:nvSpPr>
        <p:spPr>
          <a:xfrm>
            <a:off x="486173" y="5725221"/>
            <a:ext cx="5393531"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Prioritize </a:t>
            </a:r>
            <a:r>
              <a:rPr lang="en-US" sz="1400" b="1" dirty="0">
                <a:solidFill>
                  <a:srgbClr val="231F20"/>
                </a:solidFill>
                <a:latin typeface="Quattrocento Sans" pitchFamily="34" charset="0"/>
                <a:ea typeface="Quattrocento Sans" pitchFamily="34" charset="-122"/>
                <a:cs typeface="Quattrocento Sans" pitchFamily="34" charset="-120"/>
              </a:rPr>
              <a:t>patient and community involvement</a:t>
            </a:r>
            <a:r>
              <a:rPr lang="en-US" sz="1400" dirty="0">
                <a:solidFill>
                  <a:srgbClr val="231F20"/>
                </a:solidFill>
                <a:latin typeface="Quattrocento Sans" pitchFamily="34" charset="0"/>
                <a:ea typeface="Quattrocento Sans" pitchFamily="34" charset="-122"/>
                <a:cs typeface="Quattrocento Sans" pitchFamily="34" charset="-120"/>
              </a:rPr>
              <a:t> in AI design and implementation, with particular focus on marginalized groups. Address current inadequacy where patient involvement remained limited.</a:t>
            </a:r>
            <a:endParaRPr lang="en-US" sz="1400" dirty="0"/>
          </a:p>
        </p:txBody>
      </p:sp>
      <p:sp>
        <p:nvSpPr>
          <p:cNvPr id="24" name="Shape 22"/>
          <p:cNvSpPr/>
          <p:nvPr/>
        </p:nvSpPr>
        <p:spPr>
          <a:xfrm>
            <a:off x="6164462" y="967989"/>
            <a:ext cx="5691188" cy="2055813"/>
          </a:xfrm>
          <a:custGeom>
            <a:avLst/>
            <a:gdLst/>
            <a:ahLst/>
            <a:cxnLst/>
            <a:rect l="l" t="t" r="r" b="b"/>
            <a:pathLst>
              <a:path w="5691188" h="2428875">
                <a:moveTo>
                  <a:pt x="67474" y="0"/>
                </a:moveTo>
                <a:lnTo>
                  <a:pt x="5623713" y="0"/>
                </a:lnTo>
                <a:cubicBezTo>
                  <a:pt x="5660978" y="0"/>
                  <a:pt x="5691188" y="30209"/>
                  <a:pt x="5691188" y="67474"/>
                </a:cubicBezTo>
                <a:lnTo>
                  <a:pt x="5691188" y="2361401"/>
                </a:lnTo>
                <a:cubicBezTo>
                  <a:pt x="5691188" y="2398666"/>
                  <a:pt x="5660978" y="2428875"/>
                  <a:pt x="5623713" y="2428875"/>
                </a:cubicBezTo>
                <a:lnTo>
                  <a:pt x="67474" y="2428875"/>
                </a:lnTo>
                <a:cubicBezTo>
                  <a:pt x="30209" y="2428875"/>
                  <a:pt x="0" y="2398666"/>
                  <a:pt x="0" y="2361401"/>
                </a:cubicBezTo>
                <a:lnTo>
                  <a:pt x="0" y="67474"/>
                </a:lnTo>
                <a:cubicBezTo>
                  <a:pt x="0" y="30234"/>
                  <a:pt x="30234" y="0"/>
                  <a:pt x="67474" y="0"/>
                </a:cubicBezTo>
                <a:close/>
              </a:path>
            </a:pathLst>
          </a:custGeom>
          <a:gradFill flip="none" rotWithShape="1">
            <a:gsLst>
              <a:gs pos="0">
                <a:srgbClr val="003087"/>
              </a:gs>
              <a:gs pos="100000">
                <a:srgbClr val="425563"/>
              </a:gs>
            </a:gsLst>
            <a:lin ang="2700000" scaled="1"/>
          </a:gradFill>
          <a:ln/>
        </p:spPr>
        <p:txBody>
          <a:bodyPr/>
          <a:lstStyle/>
          <a:p>
            <a:endParaRPr lang="en-GB"/>
          </a:p>
        </p:txBody>
      </p:sp>
      <p:sp>
        <p:nvSpPr>
          <p:cNvPr id="25" name="Shape 23"/>
          <p:cNvSpPr/>
          <p:nvPr/>
        </p:nvSpPr>
        <p:spPr>
          <a:xfrm>
            <a:off x="6333134" y="1136661"/>
            <a:ext cx="404813" cy="404813"/>
          </a:xfrm>
          <a:custGeom>
            <a:avLst/>
            <a:gdLst/>
            <a:ahLst/>
            <a:cxnLst/>
            <a:rect l="l" t="t" r="r" b="b"/>
            <a:pathLst>
              <a:path w="404813" h="404813">
                <a:moveTo>
                  <a:pt x="202406" y="0"/>
                </a:moveTo>
                <a:lnTo>
                  <a:pt x="202406" y="0"/>
                </a:lnTo>
                <a:cubicBezTo>
                  <a:pt x="314117" y="0"/>
                  <a:pt x="404813" y="90695"/>
                  <a:pt x="404813" y="202406"/>
                </a:cubicBezTo>
                <a:lnTo>
                  <a:pt x="404813" y="202406"/>
                </a:lnTo>
                <a:cubicBezTo>
                  <a:pt x="404813" y="314117"/>
                  <a:pt x="314117" y="404813"/>
                  <a:pt x="202406" y="404813"/>
                </a:cubicBezTo>
                <a:lnTo>
                  <a:pt x="202406" y="404813"/>
                </a:lnTo>
                <a:cubicBezTo>
                  <a:pt x="90695" y="404813"/>
                  <a:pt x="0" y="314117"/>
                  <a:pt x="0" y="202406"/>
                </a:cubicBezTo>
                <a:lnTo>
                  <a:pt x="0" y="202406"/>
                </a:lnTo>
                <a:cubicBezTo>
                  <a:pt x="0" y="90695"/>
                  <a:pt x="90695" y="0"/>
                  <a:pt x="202406" y="0"/>
                </a:cubicBezTo>
                <a:close/>
              </a:path>
            </a:pathLst>
          </a:custGeom>
          <a:solidFill>
            <a:srgbClr val="FFFFFF">
              <a:alpha val="20000"/>
            </a:srgbClr>
          </a:solidFill>
          <a:ln/>
        </p:spPr>
        <p:txBody>
          <a:bodyPr/>
          <a:lstStyle/>
          <a:p>
            <a:endParaRPr lang="en-GB"/>
          </a:p>
        </p:txBody>
      </p:sp>
      <p:sp>
        <p:nvSpPr>
          <p:cNvPr id="26" name="Text 24"/>
          <p:cNvSpPr/>
          <p:nvPr/>
        </p:nvSpPr>
        <p:spPr>
          <a:xfrm>
            <a:off x="6282532" y="1136661"/>
            <a:ext cx="506016" cy="404813"/>
          </a:xfrm>
          <a:prstGeom prst="rect">
            <a:avLst/>
          </a:prstGeom>
          <a:noFill/>
          <a:ln/>
        </p:spPr>
        <p:txBody>
          <a:bodyPr wrap="square" lIns="0" tIns="0" rIns="0" bIns="0" rtlCol="0" anchor="ctr"/>
          <a:lstStyle/>
          <a:p>
            <a:pPr algn="ctr">
              <a:lnSpc>
                <a:spcPct val="110000"/>
              </a:lnSpc>
            </a:pPr>
            <a:r>
              <a:rPr lang="en-US" sz="1594" b="1" dirty="0">
                <a:solidFill>
                  <a:srgbClr val="FFFFFF"/>
                </a:solidFill>
                <a:latin typeface="Quattrocento Sans" pitchFamily="34" charset="0"/>
                <a:ea typeface="Quattrocento Sans" pitchFamily="34" charset="-122"/>
                <a:cs typeface="Quattrocento Sans" pitchFamily="34" charset="-120"/>
              </a:rPr>
              <a:t>4</a:t>
            </a:r>
            <a:endParaRPr lang="en-US" sz="1600" dirty="0"/>
          </a:p>
        </p:txBody>
      </p:sp>
      <p:sp>
        <p:nvSpPr>
          <p:cNvPr id="27" name="Text 25"/>
          <p:cNvSpPr/>
          <p:nvPr/>
        </p:nvSpPr>
        <p:spPr>
          <a:xfrm>
            <a:off x="6839149" y="1220997"/>
            <a:ext cx="3355729" cy="217677"/>
          </a:xfrm>
          <a:prstGeom prst="rect">
            <a:avLst/>
          </a:prstGeom>
          <a:noFill/>
          <a:ln/>
        </p:spPr>
        <p:txBody>
          <a:bodyPr wrap="square" lIns="0" tIns="0" rIns="0" bIns="0" rtlCol="0" anchor="ctr"/>
          <a:lstStyle/>
          <a:p>
            <a:pPr>
              <a:lnSpc>
                <a:spcPct val="120000"/>
              </a:lnSpc>
            </a:pPr>
            <a:r>
              <a:rPr lang="en-US" sz="1600" b="1" dirty="0">
                <a:solidFill>
                  <a:srgbClr val="FFFFFF"/>
                </a:solidFill>
                <a:latin typeface="Unna" pitchFamily="34" charset="0"/>
                <a:ea typeface="Unna" pitchFamily="34" charset="-122"/>
                <a:cs typeface="Unna" pitchFamily="34" charset="-120"/>
              </a:rPr>
              <a:t>Clear Accountability Frameworks</a:t>
            </a:r>
            <a:endParaRPr lang="en-US" sz="1600" dirty="0"/>
          </a:p>
        </p:txBody>
      </p:sp>
      <p:sp>
        <p:nvSpPr>
          <p:cNvPr id="28" name="Text 26"/>
          <p:cNvSpPr/>
          <p:nvPr/>
        </p:nvSpPr>
        <p:spPr>
          <a:xfrm>
            <a:off x="6333134" y="1771947"/>
            <a:ext cx="5425281" cy="436563"/>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Develop comprehensive </a:t>
            </a:r>
            <a:r>
              <a:rPr lang="en-US" sz="1400" b="1" dirty="0">
                <a:solidFill>
                  <a:srgbClr val="FFFFFF"/>
                </a:solidFill>
                <a:latin typeface="Quattrocento Sans" pitchFamily="34" charset="0"/>
                <a:ea typeface="Quattrocento Sans" pitchFamily="34" charset="-122"/>
                <a:cs typeface="Quattrocento Sans" pitchFamily="34" charset="-120"/>
              </a:rPr>
              <a:t>accountability frameworks</a:t>
            </a:r>
            <a:r>
              <a:rPr lang="en-US" sz="1400" dirty="0">
                <a:solidFill>
                  <a:srgbClr val="FFFFFF"/>
                </a:solidFill>
                <a:latin typeface="Quattrocento Sans" pitchFamily="34" charset="0"/>
                <a:ea typeface="Quattrocento Sans" pitchFamily="34" charset="-122"/>
                <a:cs typeface="Quattrocento Sans" pitchFamily="34" charset="-120"/>
              </a:rPr>
              <a:t> addressing "algorithmic anxiety" and liability concerns currently undermining clinical autonomy.</a:t>
            </a:r>
            <a:endParaRPr lang="en-US" sz="1400" dirty="0"/>
          </a:p>
        </p:txBody>
      </p:sp>
      <p:sp>
        <p:nvSpPr>
          <p:cNvPr id="32" name="Shape 30"/>
          <p:cNvSpPr/>
          <p:nvPr/>
        </p:nvSpPr>
        <p:spPr>
          <a:xfrm>
            <a:off x="6196212" y="3151438"/>
            <a:ext cx="5675313" cy="1635125"/>
          </a:xfrm>
          <a:custGeom>
            <a:avLst/>
            <a:gdLst/>
            <a:ahLst/>
            <a:cxnLst/>
            <a:rect l="l" t="t" r="r" b="b"/>
            <a:pathLst>
              <a:path w="5675313" h="1635125">
                <a:moveTo>
                  <a:pt x="31750" y="0"/>
                </a:moveTo>
                <a:lnTo>
                  <a:pt x="5607847" y="0"/>
                </a:lnTo>
                <a:cubicBezTo>
                  <a:pt x="5645107" y="0"/>
                  <a:pt x="5675313" y="30205"/>
                  <a:pt x="5675313" y="67465"/>
                </a:cubicBezTo>
                <a:lnTo>
                  <a:pt x="5675313" y="1567660"/>
                </a:lnTo>
                <a:cubicBezTo>
                  <a:pt x="5675313" y="1604920"/>
                  <a:pt x="5645107" y="1635125"/>
                  <a:pt x="5607847" y="1635125"/>
                </a:cubicBezTo>
                <a:lnTo>
                  <a:pt x="31750" y="1635125"/>
                </a:lnTo>
                <a:cubicBezTo>
                  <a:pt x="14227" y="1635125"/>
                  <a:pt x="0" y="1620898"/>
                  <a:pt x="0" y="1603375"/>
                </a:cubicBezTo>
                <a:lnTo>
                  <a:pt x="0" y="31750"/>
                </a:lnTo>
                <a:cubicBezTo>
                  <a:pt x="0" y="14227"/>
                  <a:pt x="14227" y="0"/>
                  <a:pt x="31750" y="0"/>
                </a:cubicBezTo>
                <a:close/>
              </a:path>
            </a:pathLst>
          </a:custGeom>
          <a:solidFill>
            <a:srgbClr val="003087">
              <a:alpha val="5098"/>
            </a:srgbClr>
          </a:solidFill>
          <a:ln/>
        </p:spPr>
        <p:txBody>
          <a:bodyPr/>
          <a:lstStyle/>
          <a:p>
            <a:endParaRPr lang="en-GB"/>
          </a:p>
        </p:txBody>
      </p:sp>
      <p:sp>
        <p:nvSpPr>
          <p:cNvPr id="33" name="Shape 31"/>
          <p:cNvSpPr/>
          <p:nvPr/>
        </p:nvSpPr>
        <p:spPr>
          <a:xfrm>
            <a:off x="6180337" y="3189504"/>
            <a:ext cx="31750" cy="1635125"/>
          </a:xfrm>
          <a:custGeom>
            <a:avLst/>
            <a:gdLst/>
            <a:ahLst/>
            <a:cxnLst/>
            <a:rect l="l" t="t" r="r" b="b"/>
            <a:pathLst>
              <a:path w="31750" h="1635125">
                <a:moveTo>
                  <a:pt x="31750" y="0"/>
                </a:moveTo>
                <a:lnTo>
                  <a:pt x="31750" y="0"/>
                </a:lnTo>
                <a:lnTo>
                  <a:pt x="31750" y="1635125"/>
                </a:lnTo>
                <a:lnTo>
                  <a:pt x="31750" y="1635125"/>
                </a:lnTo>
                <a:cubicBezTo>
                  <a:pt x="14227" y="1635125"/>
                  <a:pt x="0" y="1620898"/>
                  <a:pt x="0" y="1603375"/>
                </a:cubicBezTo>
                <a:lnTo>
                  <a:pt x="0" y="31750"/>
                </a:lnTo>
                <a:cubicBezTo>
                  <a:pt x="0" y="14227"/>
                  <a:pt x="14227" y="0"/>
                  <a:pt x="31750" y="0"/>
                </a:cubicBezTo>
                <a:close/>
              </a:path>
            </a:pathLst>
          </a:custGeom>
          <a:solidFill>
            <a:srgbClr val="003087"/>
          </a:solidFill>
          <a:ln/>
        </p:spPr>
        <p:txBody>
          <a:bodyPr/>
          <a:lstStyle/>
          <a:p>
            <a:endParaRPr lang="en-GB"/>
          </a:p>
        </p:txBody>
      </p:sp>
      <p:sp>
        <p:nvSpPr>
          <p:cNvPr id="34" name="Shape 32"/>
          <p:cNvSpPr/>
          <p:nvPr/>
        </p:nvSpPr>
        <p:spPr>
          <a:xfrm>
            <a:off x="6364884" y="3303587"/>
            <a:ext cx="404813" cy="404813"/>
          </a:xfrm>
          <a:custGeom>
            <a:avLst/>
            <a:gdLst/>
            <a:ahLst/>
            <a:cxnLst/>
            <a:rect l="l" t="t" r="r" b="b"/>
            <a:pathLst>
              <a:path w="404813" h="404813">
                <a:moveTo>
                  <a:pt x="202406" y="0"/>
                </a:moveTo>
                <a:lnTo>
                  <a:pt x="202406" y="0"/>
                </a:lnTo>
                <a:cubicBezTo>
                  <a:pt x="314117" y="0"/>
                  <a:pt x="404813" y="90695"/>
                  <a:pt x="404813" y="202406"/>
                </a:cubicBezTo>
                <a:lnTo>
                  <a:pt x="404813" y="202406"/>
                </a:lnTo>
                <a:cubicBezTo>
                  <a:pt x="404813" y="314117"/>
                  <a:pt x="314117" y="404813"/>
                  <a:pt x="202406" y="404813"/>
                </a:cubicBezTo>
                <a:lnTo>
                  <a:pt x="202406" y="404813"/>
                </a:lnTo>
                <a:cubicBezTo>
                  <a:pt x="90695" y="404813"/>
                  <a:pt x="0" y="314117"/>
                  <a:pt x="0" y="202406"/>
                </a:cubicBezTo>
                <a:lnTo>
                  <a:pt x="0" y="202406"/>
                </a:lnTo>
                <a:cubicBezTo>
                  <a:pt x="0" y="90695"/>
                  <a:pt x="90695" y="0"/>
                  <a:pt x="202406" y="0"/>
                </a:cubicBezTo>
                <a:close/>
              </a:path>
            </a:pathLst>
          </a:custGeom>
          <a:solidFill>
            <a:srgbClr val="003087"/>
          </a:solidFill>
          <a:ln/>
        </p:spPr>
        <p:txBody>
          <a:bodyPr/>
          <a:lstStyle/>
          <a:p>
            <a:endParaRPr lang="en-GB"/>
          </a:p>
        </p:txBody>
      </p:sp>
      <p:sp>
        <p:nvSpPr>
          <p:cNvPr id="35" name="Text 33"/>
          <p:cNvSpPr/>
          <p:nvPr/>
        </p:nvSpPr>
        <p:spPr>
          <a:xfrm>
            <a:off x="6314282" y="3276288"/>
            <a:ext cx="506016" cy="404813"/>
          </a:xfrm>
          <a:prstGeom prst="rect">
            <a:avLst/>
          </a:prstGeom>
          <a:noFill/>
          <a:ln/>
        </p:spPr>
        <p:txBody>
          <a:bodyPr wrap="square" lIns="0" tIns="0" rIns="0" bIns="0" rtlCol="0" anchor="ctr"/>
          <a:lstStyle/>
          <a:p>
            <a:pPr algn="ctr">
              <a:lnSpc>
                <a:spcPct val="110000"/>
              </a:lnSpc>
            </a:pPr>
            <a:r>
              <a:rPr lang="en-US" sz="1594" b="1" dirty="0">
                <a:solidFill>
                  <a:srgbClr val="FFFFFF"/>
                </a:solidFill>
                <a:latin typeface="Quattrocento Sans" pitchFamily="34" charset="0"/>
                <a:ea typeface="Quattrocento Sans" pitchFamily="34" charset="-122"/>
                <a:cs typeface="Quattrocento Sans" pitchFamily="34" charset="-120"/>
              </a:rPr>
              <a:t>5</a:t>
            </a:r>
            <a:endParaRPr lang="en-US" sz="1600" dirty="0"/>
          </a:p>
        </p:txBody>
      </p:sp>
      <p:sp>
        <p:nvSpPr>
          <p:cNvPr id="36" name="Text 34"/>
          <p:cNvSpPr/>
          <p:nvPr/>
        </p:nvSpPr>
        <p:spPr>
          <a:xfrm>
            <a:off x="6870899" y="3387919"/>
            <a:ext cx="3160205" cy="285284"/>
          </a:xfrm>
          <a:prstGeom prst="rect">
            <a:avLst/>
          </a:prstGeom>
          <a:noFill/>
          <a:ln/>
        </p:spPr>
        <p:txBody>
          <a:bodyPr wrap="square" lIns="0" tIns="0" rIns="0" bIns="0" rtlCol="0" anchor="ctr"/>
          <a:lstStyle/>
          <a:p>
            <a:pPr>
              <a:lnSpc>
                <a:spcPct val="120000"/>
              </a:lnSpc>
            </a:pPr>
            <a:r>
              <a:rPr lang="en-US" sz="1600" b="1" dirty="0">
                <a:solidFill>
                  <a:srgbClr val="003087"/>
                </a:solidFill>
                <a:latin typeface="Unna" pitchFamily="34" charset="0"/>
                <a:ea typeface="Unna" pitchFamily="34" charset="-122"/>
                <a:cs typeface="Unna" pitchFamily="34" charset="-120"/>
              </a:rPr>
              <a:t>Diverse Data Investment</a:t>
            </a:r>
            <a:endParaRPr lang="en-US" sz="1600" dirty="0"/>
          </a:p>
        </p:txBody>
      </p:sp>
      <p:sp>
        <p:nvSpPr>
          <p:cNvPr id="37" name="Text 35"/>
          <p:cNvSpPr/>
          <p:nvPr/>
        </p:nvSpPr>
        <p:spPr>
          <a:xfrm>
            <a:off x="6364884" y="3979814"/>
            <a:ext cx="5393531" cy="43656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Continue investment in </a:t>
            </a:r>
            <a:r>
              <a:rPr lang="en-US" sz="1400" b="1" dirty="0">
                <a:solidFill>
                  <a:srgbClr val="231F20"/>
                </a:solidFill>
                <a:latin typeface="Quattrocento Sans" pitchFamily="34" charset="0"/>
                <a:ea typeface="Quattrocento Sans" pitchFamily="34" charset="-122"/>
                <a:cs typeface="Quattrocento Sans" pitchFamily="34" charset="-120"/>
              </a:rPr>
              <a:t>diverse training datasets</a:t>
            </a:r>
            <a:r>
              <a:rPr lang="en-US" sz="1400" dirty="0">
                <a:solidFill>
                  <a:srgbClr val="231F20"/>
                </a:solidFill>
                <a:latin typeface="Quattrocento Sans" pitchFamily="34" charset="0"/>
                <a:ea typeface="Quattrocento Sans" pitchFamily="34" charset="-122"/>
                <a:cs typeface="Quattrocento Sans" pitchFamily="34" charset="-120"/>
              </a:rPr>
              <a:t> and ongoing performance monitoring across demographics to address the 19% accuracy gap for minority ethnic patients.</a:t>
            </a:r>
            <a:endParaRPr lang="en-US" sz="1400" dirty="0"/>
          </a:p>
        </p:txBody>
      </p:sp>
      <p:sp>
        <p:nvSpPr>
          <p:cNvPr id="38" name="Text 36"/>
          <p:cNvSpPr/>
          <p:nvPr/>
        </p:nvSpPr>
        <p:spPr>
          <a:xfrm>
            <a:off x="6364884" y="4615100"/>
            <a:ext cx="5393531" cy="222250"/>
          </a:xfrm>
          <a:prstGeom prst="rect">
            <a:avLst/>
          </a:prstGeom>
          <a:noFill/>
          <a:ln/>
        </p:spPr>
        <p:txBody>
          <a:bodyPr wrap="square" lIns="0" tIns="0" rIns="0" bIns="0" rtlCol="0" anchor="ctr"/>
          <a:lstStyle/>
          <a:p>
            <a:pPr>
              <a:lnSpc>
                <a:spcPct val="140000"/>
              </a:lnSpc>
            </a:pPr>
            <a:endParaRPr lang="en-US" sz="1600" dirty="0"/>
          </a:p>
        </p:txBody>
      </p:sp>
      <p:sp>
        <p:nvSpPr>
          <p:cNvPr id="39" name="Shape 37"/>
          <p:cNvSpPr/>
          <p:nvPr/>
        </p:nvSpPr>
        <p:spPr>
          <a:xfrm>
            <a:off x="6180337" y="5002223"/>
            <a:ext cx="5675313" cy="1635124"/>
          </a:xfrm>
          <a:custGeom>
            <a:avLst/>
            <a:gdLst/>
            <a:ahLst/>
            <a:cxnLst/>
            <a:rect l="l" t="t" r="r" b="b"/>
            <a:pathLst>
              <a:path w="5675313" h="1531938">
                <a:moveTo>
                  <a:pt x="31750" y="0"/>
                </a:moveTo>
                <a:lnTo>
                  <a:pt x="5607846" y="0"/>
                </a:lnTo>
                <a:cubicBezTo>
                  <a:pt x="5645107" y="0"/>
                  <a:pt x="5675313" y="30206"/>
                  <a:pt x="5675313" y="67467"/>
                </a:cubicBezTo>
                <a:lnTo>
                  <a:pt x="5675313" y="1464471"/>
                </a:lnTo>
                <a:cubicBezTo>
                  <a:pt x="5675313" y="1501732"/>
                  <a:pt x="5645107" y="1531938"/>
                  <a:pt x="5607846" y="1531938"/>
                </a:cubicBezTo>
                <a:lnTo>
                  <a:pt x="31750" y="1531938"/>
                </a:lnTo>
                <a:cubicBezTo>
                  <a:pt x="14227" y="1531938"/>
                  <a:pt x="0" y="1517711"/>
                  <a:pt x="0" y="1500188"/>
                </a:cubicBezTo>
                <a:lnTo>
                  <a:pt x="0" y="31750"/>
                </a:lnTo>
                <a:cubicBezTo>
                  <a:pt x="0" y="14227"/>
                  <a:pt x="14227" y="0"/>
                  <a:pt x="31750" y="0"/>
                </a:cubicBezTo>
                <a:close/>
              </a:path>
            </a:pathLst>
          </a:custGeom>
          <a:solidFill>
            <a:srgbClr val="425563">
              <a:alpha val="5098"/>
            </a:srgbClr>
          </a:solidFill>
          <a:ln/>
        </p:spPr>
        <p:txBody>
          <a:bodyPr/>
          <a:lstStyle/>
          <a:p>
            <a:endParaRPr lang="en-GB"/>
          </a:p>
        </p:txBody>
      </p:sp>
      <p:sp>
        <p:nvSpPr>
          <p:cNvPr id="40" name="Shape 38"/>
          <p:cNvSpPr/>
          <p:nvPr/>
        </p:nvSpPr>
        <p:spPr>
          <a:xfrm>
            <a:off x="6167913" y="5079328"/>
            <a:ext cx="31750" cy="1531938"/>
          </a:xfrm>
          <a:custGeom>
            <a:avLst/>
            <a:gdLst/>
            <a:ahLst/>
            <a:cxnLst/>
            <a:rect l="l" t="t" r="r" b="b"/>
            <a:pathLst>
              <a:path w="31750" h="1531938">
                <a:moveTo>
                  <a:pt x="31750" y="0"/>
                </a:moveTo>
                <a:lnTo>
                  <a:pt x="31750" y="0"/>
                </a:lnTo>
                <a:lnTo>
                  <a:pt x="31750" y="1531938"/>
                </a:lnTo>
                <a:lnTo>
                  <a:pt x="31750" y="1531938"/>
                </a:lnTo>
                <a:cubicBezTo>
                  <a:pt x="14227" y="1531938"/>
                  <a:pt x="0" y="1517711"/>
                  <a:pt x="0" y="1500188"/>
                </a:cubicBezTo>
                <a:lnTo>
                  <a:pt x="0" y="31750"/>
                </a:lnTo>
                <a:cubicBezTo>
                  <a:pt x="0" y="14227"/>
                  <a:pt x="14227" y="0"/>
                  <a:pt x="31750" y="0"/>
                </a:cubicBezTo>
                <a:close/>
              </a:path>
            </a:pathLst>
          </a:custGeom>
          <a:solidFill>
            <a:srgbClr val="425563"/>
          </a:solidFill>
          <a:ln/>
        </p:spPr>
        <p:txBody>
          <a:bodyPr/>
          <a:lstStyle/>
          <a:p>
            <a:endParaRPr lang="en-GB"/>
          </a:p>
        </p:txBody>
      </p:sp>
      <p:sp>
        <p:nvSpPr>
          <p:cNvPr id="41" name="Shape 39"/>
          <p:cNvSpPr/>
          <p:nvPr/>
        </p:nvSpPr>
        <p:spPr>
          <a:xfrm>
            <a:off x="6364884" y="5162914"/>
            <a:ext cx="404813" cy="404813"/>
          </a:xfrm>
          <a:custGeom>
            <a:avLst/>
            <a:gdLst/>
            <a:ahLst/>
            <a:cxnLst/>
            <a:rect l="l" t="t" r="r" b="b"/>
            <a:pathLst>
              <a:path w="404813" h="404813">
                <a:moveTo>
                  <a:pt x="202406" y="0"/>
                </a:moveTo>
                <a:lnTo>
                  <a:pt x="202406" y="0"/>
                </a:lnTo>
                <a:cubicBezTo>
                  <a:pt x="314117" y="0"/>
                  <a:pt x="404813" y="90695"/>
                  <a:pt x="404813" y="202406"/>
                </a:cubicBezTo>
                <a:lnTo>
                  <a:pt x="404813" y="202406"/>
                </a:lnTo>
                <a:cubicBezTo>
                  <a:pt x="404813" y="314117"/>
                  <a:pt x="314117" y="404813"/>
                  <a:pt x="202406" y="404813"/>
                </a:cubicBezTo>
                <a:lnTo>
                  <a:pt x="202406" y="404813"/>
                </a:lnTo>
                <a:cubicBezTo>
                  <a:pt x="90695" y="404813"/>
                  <a:pt x="0" y="314117"/>
                  <a:pt x="0" y="202406"/>
                </a:cubicBezTo>
                <a:lnTo>
                  <a:pt x="0" y="202406"/>
                </a:lnTo>
                <a:cubicBezTo>
                  <a:pt x="0" y="90695"/>
                  <a:pt x="90695" y="0"/>
                  <a:pt x="202406" y="0"/>
                </a:cubicBezTo>
                <a:close/>
              </a:path>
            </a:pathLst>
          </a:custGeom>
          <a:solidFill>
            <a:srgbClr val="425563"/>
          </a:solidFill>
          <a:ln/>
        </p:spPr>
        <p:txBody>
          <a:bodyPr/>
          <a:lstStyle/>
          <a:p>
            <a:endParaRPr lang="en-GB"/>
          </a:p>
        </p:txBody>
      </p:sp>
      <p:sp>
        <p:nvSpPr>
          <p:cNvPr id="42" name="Text 40"/>
          <p:cNvSpPr/>
          <p:nvPr/>
        </p:nvSpPr>
        <p:spPr>
          <a:xfrm>
            <a:off x="6314282" y="5139102"/>
            <a:ext cx="506016" cy="404813"/>
          </a:xfrm>
          <a:prstGeom prst="rect">
            <a:avLst/>
          </a:prstGeom>
          <a:noFill/>
          <a:ln/>
        </p:spPr>
        <p:txBody>
          <a:bodyPr wrap="square" lIns="0" tIns="0" rIns="0" bIns="0" rtlCol="0" anchor="ctr"/>
          <a:lstStyle/>
          <a:p>
            <a:pPr algn="ctr">
              <a:lnSpc>
                <a:spcPct val="110000"/>
              </a:lnSpc>
            </a:pPr>
            <a:r>
              <a:rPr lang="en-US" sz="1594" b="1" dirty="0">
                <a:solidFill>
                  <a:srgbClr val="FFFFFF"/>
                </a:solidFill>
                <a:latin typeface="Quattrocento Sans" pitchFamily="34" charset="0"/>
                <a:ea typeface="Quattrocento Sans" pitchFamily="34" charset="-122"/>
                <a:cs typeface="Quattrocento Sans" pitchFamily="34" charset="-120"/>
              </a:rPr>
              <a:t>6</a:t>
            </a:r>
            <a:endParaRPr lang="en-US" sz="1600" dirty="0"/>
          </a:p>
        </p:txBody>
      </p:sp>
      <p:sp>
        <p:nvSpPr>
          <p:cNvPr id="43" name="Text 41"/>
          <p:cNvSpPr/>
          <p:nvPr/>
        </p:nvSpPr>
        <p:spPr>
          <a:xfrm>
            <a:off x="6870899" y="5215214"/>
            <a:ext cx="2464170" cy="217069"/>
          </a:xfrm>
          <a:prstGeom prst="rect">
            <a:avLst/>
          </a:prstGeom>
          <a:noFill/>
          <a:ln/>
        </p:spPr>
        <p:txBody>
          <a:bodyPr wrap="square" lIns="0" tIns="0" rIns="0" bIns="0" rtlCol="0" anchor="ctr"/>
          <a:lstStyle/>
          <a:p>
            <a:pPr>
              <a:lnSpc>
                <a:spcPct val="120000"/>
              </a:lnSpc>
            </a:pPr>
            <a:r>
              <a:rPr lang="en-US" sz="1600" b="1" dirty="0">
                <a:solidFill>
                  <a:srgbClr val="425563"/>
                </a:solidFill>
                <a:latin typeface="Unna" pitchFamily="34" charset="0"/>
                <a:ea typeface="Unna" pitchFamily="34" charset="-122"/>
                <a:cs typeface="Unna" pitchFamily="34" charset="-120"/>
              </a:rPr>
              <a:t>Sustainable Governance</a:t>
            </a:r>
            <a:endParaRPr lang="en-US" sz="1600" dirty="0"/>
          </a:p>
        </p:txBody>
      </p:sp>
      <p:sp>
        <p:nvSpPr>
          <p:cNvPr id="44" name="Text 42"/>
          <p:cNvSpPr/>
          <p:nvPr/>
        </p:nvSpPr>
        <p:spPr>
          <a:xfrm>
            <a:off x="6391670" y="5697725"/>
            <a:ext cx="5490766" cy="658813"/>
          </a:xfrm>
          <a:prstGeom prst="rect">
            <a:avLst/>
          </a:prstGeom>
          <a:noFill/>
          <a:ln/>
        </p:spPr>
        <p:txBody>
          <a:bodyPr wrap="square" lIns="0" tIns="0" rIns="0" bIns="0" rtlCol="0" anchor="ctr"/>
          <a:lstStyle/>
          <a:p>
            <a:pPr>
              <a:lnSpc>
                <a:spcPct val="140000"/>
              </a:lnSpc>
            </a:pPr>
            <a:r>
              <a:rPr lang="en-US" sz="1400" dirty="0">
                <a:solidFill>
                  <a:srgbClr val="231F20"/>
                </a:solidFill>
                <a:latin typeface="Quattrocento Sans" pitchFamily="34" charset="0"/>
                <a:ea typeface="Quattrocento Sans" pitchFamily="34" charset="-122"/>
                <a:cs typeface="Quattrocento Sans" pitchFamily="34" charset="-120"/>
              </a:rPr>
              <a:t>Ensure </a:t>
            </a:r>
            <a:r>
              <a:rPr lang="en-US" sz="1400" b="1" dirty="0">
                <a:solidFill>
                  <a:srgbClr val="231F20"/>
                </a:solidFill>
                <a:latin typeface="Quattrocento Sans" pitchFamily="34" charset="0"/>
                <a:ea typeface="Quattrocento Sans" pitchFamily="34" charset="-122"/>
                <a:cs typeface="Quattrocento Sans" pitchFamily="34" charset="-120"/>
              </a:rPr>
              <a:t>sustainable institutional support</a:t>
            </a:r>
            <a:r>
              <a:rPr lang="en-US" sz="1400" dirty="0">
                <a:solidFill>
                  <a:srgbClr val="231F20"/>
                </a:solidFill>
                <a:latin typeface="Quattrocento Sans" pitchFamily="34" charset="0"/>
                <a:ea typeface="Quattrocento Sans" pitchFamily="34" charset="-122"/>
                <a:cs typeface="Quattrocento Sans" pitchFamily="34" charset="-120"/>
              </a:rPr>
              <a:t> for equity-centred governance following the Lab's 2024 closure. The transition to National AI Team must maintain funding, accountability, and equity focus.</a:t>
            </a:r>
            <a:endParaRPr lang="en-US" sz="1400" dirty="0"/>
          </a:p>
        </p:txBody>
      </p:sp>
      <p:sp>
        <p:nvSpPr>
          <p:cNvPr id="48" name="Text 27">
            <a:extLst>
              <a:ext uri="{FF2B5EF4-FFF2-40B4-BE49-F238E27FC236}">
                <a16:creationId xmlns:a16="http://schemas.microsoft.com/office/drawing/2014/main" id="{3D70265B-974D-FD40-7F51-A20965F36366}"/>
              </a:ext>
            </a:extLst>
          </p:cNvPr>
          <p:cNvSpPr/>
          <p:nvPr/>
        </p:nvSpPr>
        <p:spPr>
          <a:xfrm>
            <a:off x="6333134" y="2216161"/>
            <a:ext cx="5425281" cy="222250"/>
          </a:xfrm>
          <a:prstGeom prst="rect">
            <a:avLst/>
          </a:prstGeom>
          <a:noFill/>
          <a:ln/>
        </p:spPr>
        <p:txBody>
          <a:bodyPr wrap="square" lIns="0" tIns="0" rIns="0" bIns="0" rtlCol="0" anchor="ctr"/>
          <a:lstStyle/>
          <a:p>
            <a:pPr>
              <a:lnSpc>
                <a:spcPct val="140000"/>
              </a:lnSpc>
            </a:pPr>
            <a:endParaRPr lang="en-US" sz="1600" dirty="0"/>
          </a:p>
        </p:txBody>
      </p:sp>
      <p:sp>
        <p:nvSpPr>
          <p:cNvPr id="49" name="Text 28">
            <a:extLst>
              <a:ext uri="{FF2B5EF4-FFF2-40B4-BE49-F238E27FC236}">
                <a16:creationId xmlns:a16="http://schemas.microsoft.com/office/drawing/2014/main" id="{66E29A2B-8B53-F9D6-A80B-3838034FF2A3}"/>
              </a:ext>
            </a:extLst>
          </p:cNvPr>
          <p:cNvSpPr/>
          <p:nvPr/>
        </p:nvSpPr>
        <p:spPr>
          <a:xfrm>
            <a:off x="6333134" y="2502903"/>
            <a:ext cx="5425281" cy="436563"/>
          </a:xfrm>
          <a:prstGeom prst="rect">
            <a:avLst/>
          </a:prstGeom>
          <a:noFill/>
          <a:ln/>
        </p:spPr>
        <p:txBody>
          <a:bodyPr wrap="square" lIns="0" tIns="0" rIns="0" bIns="0" rtlCol="0" anchor="ctr"/>
          <a:lstStyle/>
          <a:p>
            <a:pPr>
              <a:lnSpc>
                <a:spcPct val="140000"/>
              </a:lnSpc>
            </a:pPr>
            <a:endParaRPr lang="en-US" sz="1600" dirty="0"/>
          </a:p>
        </p:txBody>
      </p:sp>
      <p:sp>
        <p:nvSpPr>
          <p:cNvPr id="50" name="Text 29">
            <a:extLst>
              <a:ext uri="{FF2B5EF4-FFF2-40B4-BE49-F238E27FC236}">
                <a16:creationId xmlns:a16="http://schemas.microsoft.com/office/drawing/2014/main" id="{0DA94EE6-7B80-BD87-EB89-DCFCC9E93479}"/>
              </a:ext>
            </a:extLst>
          </p:cNvPr>
          <p:cNvSpPr/>
          <p:nvPr/>
        </p:nvSpPr>
        <p:spPr>
          <a:xfrm>
            <a:off x="6333134" y="3008919"/>
            <a:ext cx="5425281" cy="222250"/>
          </a:xfrm>
          <a:prstGeom prst="rect">
            <a:avLst/>
          </a:prstGeom>
          <a:noFill/>
          <a:ln/>
        </p:spPr>
        <p:txBody>
          <a:bodyPr wrap="square" lIns="0" tIns="0" rIns="0" bIns="0" rtlCol="0" anchor="ctr"/>
          <a:lstStyle/>
          <a:p>
            <a:pPr>
              <a:lnSpc>
                <a:spcPct val="140000"/>
              </a:lnSpc>
            </a:pPr>
            <a:endParaRPr lang="en-US" sz="160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2012156"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Conclusion</a:t>
            </a:r>
            <a:endParaRPr lang="en-US" sz="1600" dirty="0"/>
          </a:p>
        </p:txBody>
      </p:sp>
      <p:sp>
        <p:nvSpPr>
          <p:cNvPr id="4" name="Text 2"/>
          <p:cNvSpPr/>
          <p:nvPr/>
        </p:nvSpPr>
        <p:spPr>
          <a:xfrm>
            <a:off x="486172" y="823516"/>
            <a:ext cx="11466215" cy="238125"/>
          </a:xfrm>
          <a:prstGeom prst="rect">
            <a:avLst/>
          </a:prstGeom>
          <a:noFill/>
          <a:ln/>
        </p:spPr>
        <p:txBody>
          <a:bodyPr wrap="square" lIns="0" tIns="0" rIns="0" bIns="0" rtlCol="0" anchor="ctr"/>
          <a:lstStyle/>
          <a:p>
            <a:pPr>
              <a:lnSpc>
                <a:spcPct val="130000"/>
              </a:lnSpc>
            </a:pPr>
            <a:r>
              <a:rPr lang="en-US" sz="1600" dirty="0">
                <a:solidFill>
                  <a:srgbClr val="425563"/>
                </a:solidFill>
                <a:latin typeface="Quattrocento Sans" pitchFamily="34" charset="0"/>
                <a:ea typeface="Quattrocento Sans" pitchFamily="34" charset="-122"/>
                <a:cs typeface="Quattrocento Sans" pitchFamily="34" charset="-120"/>
              </a:rPr>
              <a:t>Key Findings and Future Directions</a:t>
            </a:r>
            <a:endParaRPr lang="en-US" sz="1600" dirty="0"/>
          </a:p>
        </p:txBody>
      </p:sp>
      <p:sp>
        <p:nvSpPr>
          <p:cNvPr id="5" name="Shape 3"/>
          <p:cNvSpPr/>
          <p:nvPr/>
        </p:nvSpPr>
        <p:spPr>
          <a:xfrm>
            <a:off x="311791" y="1155333"/>
            <a:ext cx="7651750" cy="3815280"/>
          </a:xfrm>
          <a:custGeom>
            <a:avLst/>
            <a:gdLst/>
            <a:ahLst/>
            <a:cxnLst/>
            <a:rect l="l" t="t" r="r" b="b"/>
            <a:pathLst>
              <a:path w="7651750" h="3643313">
                <a:moveTo>
                  <a:pt x="67474" y="0"/>
                </a:moveTo>
                <a:lnTo>
                  <a:pt x="7584276" y="0"/>
                </a:lnTo>
                <a:cubicBezTo>
                  <a:pt x="7621541" y="0"/>
                  <a:pt x="7651750" y="30209"/>
                  <a:pt x="7651750" y="67474"/>
                </a:cubicBezTo>
                <a:lnTo>
                  <a:pt x="7651750" y="3575838"/>
                </a:lnTo>
                <a:cubicBezTo>
                  <a:pt x="7651750" y="3613103"/>
                  <a:pt x="7621541" y="3643313"/>
                  <a:pt x="7584276" y="3643313"/>
                </a:cubicBezTo>
                <a:lnTo>
                  <a:pt x="67474" y="3643313"/>
                </a:lnTo>
                <a:cubicBezTo>
                  <a:pt x="30209" y="3643313"/>
                  <a:pt x="0" y="3613103"/>
                  <a:pt x="0" y="3575838"/>
                </a:cubicBezTo>
                <a:lnTo>
                  <a:pt x="0" y="67474"/>
                </a:lnTo>
                <a:cubicBezTo>
                  <a:pt x="0" y="30234"/>
                  <a:pt x="30234" y="0"/>
                  <a:pt x="67474" y="0"/>
                </a:cubicBezTo>
                <a:close/>
              </a:path>
            </a:pathLst>
          </a:custGeom>
          <a:gradFill flip="none" rotWithShape="1">
            <a:gsLst>
              <a:gs pos="0">
                <a:srgbClr val="003087"/>
              </a:gs>
              <a:gs pos="100000">
                <a:srgbClr val="425563"/>
              </a:gs>
            </a:gsLst>
            <a:lin ang="2700000" scaled="1"/>
          </a:gradFill>
          <a:ln/>
        </p:spPr>
        <p:txBody>
          <a:bodyPr/>
          <a:lstStyle/>
          <a:p>
            <a:endParaRPr lang="en-GB"/>
          </a:p>
        </p:txBody>
      </p:sp>
      <p:sp>
        <p:nvSpPr>
          <p:cNvPr id="6" name="Shape 4"/>
          <p:cNvSpPr/>
          <p:nvPr/>
        </p:nvSpPr>
        <p:spPr>
          <a:xfrm>
            <a:off x="565295" y="1393334"/>
            <a:ext cx="151805" cy="202406"/>
          </a:xfrm>
          <a:custGeom>
            <a:avLst/>
            <a:gdLst/>
            <a:ahLst/>
            <a:cxnLst/>
            <a:rect l="l" t="t" r="r" b="b"/>
            <a:pathLst>
              <a:path w="151805" h="202406">
                <a:moveTo>
                  <a:pt x="123104" y="12650"/>
                </a:moveTo>
                <a:lnTo>
                  <a:pt x="126504" y="12650"/>
                </a:lnTo>
                <a:cubicBezTo>
                  <a:pt x="140459" y="12650"/>
                  <a:pt x="151805" y="23996"/>
                  <a:pt x="151805" y="37951"/>
                </a:cubicBezTo>
                <a:lnTo>
                  <a:pt x="151805" y="177105"/>
                </a:lnTo>
                <a:cubicBezTo>
                  <a:pt x="151805" y="191060"/>
                  <a:pt x="140459" y="202406"/>
                  <a:pt x="126504" y="202406"/>
                </a:cubicBezTo>
                <a:lnTo>
                  <a:pt x="25301" y="202406"/>
                </a:lnTo>
                <a:cubicBezTo>
                  <a:pt x="11346" y="202406"/>
                  <a:pt x="0" y="191060"/>
                  <a:pt x="0" y="177105"/>
                </a:cubicBezTo>
                <a:lnTo>
                  <a:pt x="0" y="37951"/>
                </a:lnTo>
                <a:cubicBezTo>
                  <a:pt x="0" y="23996"/>
                  <a:pt x="11346" y="12650"/>
                  <a:pt x="25301" y="12650"/>
                </a:cubicBezTo>
                <a:lnTo>
                  <a:pt x="28701" y="12650"/>
                </a:lnTo>
                <a:cubicBezTo>
                  <a:pt x="33049" y="5100"/>
                  <a:pt x="41232" y="0"/>
                  <a:pt x="50602" y="0"/>
                </a:cubicBezTo>
                <a:lnTo>
                  <a:pt x="101203" y="0"/>
                </a:lnTo>
                <a:cubicBezTo>
                  <a:pt x="110572" y="0"/>
                  <a:pt x="118756" y="5100"/>
                  <a:pt x="123104" y="12650"/>
                </a:cubicBezTo>
                <a:close/>
                <a:moveTo>
                  <a:pt x="98041" y="44276"/>
                </a:moveTo>
                <a:cubicBezTo>
                  <a:pt x="103298" y="44276"/>
                  <a:pt x="107528" y="40046"/>
                  <a:pt x="107528" y="34789"/>
                </a:cubicBezTo>
                <a:cubicBezTo>
                  <a:pt x="107528" y="29531"/>
                  <a:pt x="103298" y="25301"/>
                  <a:pt x="98041" y="25301"/>
                </a:cubicBezTo>
                <a:lnTo>
                  <a:pt x="53764" y="25301"/>
                </a:lnTo>
                <a:cubicBezTo>
                  <a:pt x="48506" y="25301"/>
                  <a:pt x="44276" y="29531"/>
                  <a:pt x="44276" y="34789"/>
                </a:cubicBezTo>
                <a:cubicBezTo>
                  <a:pt x="44276" y="40046"/>
                  <a:pt x="48506" y="44276"/>
                  <a:pt x="53764" y="44276"/>
                </a:cubicBezTo>
                <a:lnTo>
                  <a:pt x="98041" y="44276"/>
                </a:lnTo>
                <a:close/>
                <a:moveTo>
                  <a:pt x="109268" y="103061"/>
                </a:moveTo>
                <a:cubicBezTo>
                  <a:pt x="112035" y="98634"/>
                  <a:pt x="110691" y="92783"/>
                  <a:pt x="106263" y="89976"/>
                </a:cubicBezTo>
                <a:cubicBezTo>
                  <a:pt x="101836" y="87169"/>
                  <a:pt x="95985" y="88553"/>
                  <a:pt x="93178" y="92980"/>
                </a:cubicBezTo>
                <a:lnTo>
                  <a:pt x="68905" y="131841"/>
                </a:lnTo>
                <a:lnTo>
                  <a:pt x="58231" y="117609"/>
                </a:lnTo>
                <a:cubicBezTo>
                  <a:pt x="55069" y="113419"/>
                  <a:pt x="49139" y="112549"/>
                  <a:pt x="44948" y="115712"/>
                </a:cubicBezTo>
                <a:cubicBezTo>
                  <a:pt x="40758" y="118874"/>
                  <a:pt x="39888" y="124804"/>
                  <a:pt x="43051" y="128994"/>
                </a:cubicBezTo>
                <a:lnTo>
                  <a:pt x="62026" y="154295"/>
                </a:lnTo>
                <a:cubicBezTo>
                  <a:pt x="63884" y="156786"/>
                  <a:pt x="66889" y="158209"/>
                  <a:pt x="70012" y="158090"/>
                </a:cubicBezTo>
                <a:cubicBezTo>
                  <a:pt x="73135" y="157972"/>
                  <a:pt x="75981" y="156311"/>
                  <a:pt x="77642" y="153623"/>
                </a:cubicBezTo>
                <a:lnTo>
                  <a:pt x="109268" y="103022"/>
                </a:lnTo>
                <a:close/>
              </a:path>
            </a:pathLst>
          </a:custGeom>
          <a:solidFill>
            <a:srgbClr val="FFFFFF"/>
          </a:solidFill>
          <a:ln/>
        </p:spPr>
        <p:txBody>
          <a:bodyPr/>
          <a:lstStyle/>
          <a:p>
            <a:endParaRPr lang="en-GB"/>
          </a:p>
        </p:txBody>
      </p:sp>
      <p:sp>
        <p:nvSpPr>
          <p:cNvPr id="7" name="Text 5"/>
          <p:cNvSpPr/>
          <p:nvPr/>
        </p:nvSpPr>
        <p:spPr>
          <a:xfrm>
            <a:off x="768197" y="1357739"/>
            <a:ext cx="7094141" cy="269875"/>
          </a:xfrm>
          <a:prstGeom prst="rect">
            <a:avLst/>
          </a:prstGeom>
          <a:noFill/>
          <a:ln/>
        </p:spPr>
        <p:txBody>
          <a:bodyPr wrap="square" lIns="0" tIns="0" rIns="0" bIns="0" rtlCol="0" anchor="ctr"/>
          <a:lstStyle/>
          <a:p>
            <a:pPr>
              <a:lnSpc>
                <a:spcPct val="110000"/>
              </a:lnSpc>
            </a:pPr>
            <a:r>
              <a:rPr lang="en-US" sz="1594" b="1" dirty="0">
                <a:solidFill>
                  <a:srgbClr val="FFFFFF"/>
                </a:solidFill>
                <a:latin typeface="Unna" pitchFamily="34" charset="0"/>
                <a:ea typeface="Unna" pitchFamily="34" charset="-122"/>
                <a:cs typeface="Unna" pitchFamily="34" charset="-120"/>
              </a:rPr>
              <a:t>Summary of Key Findings</a:t>
            </a:r>
            <a:endParaRPr lang="en-US" sz="1600" dirty="0"/>
          </a:p>
        </p:txBody>
      </p:sp>
      <p:sp>
        <p:nvSpPr>
          <p:cNvPr id="8" name="Shape 6"/>
          <p:cNvSpPr/>
          <p:nvPr/>
        </p:nvSpPr>
        <p:spPr>
          <a:xfrm>
            <a:off x="514197" y="1762428"/>
            <a:ext cx="7246938" cy="928688"/>
          </a:xfrm>
          <a:custGeom>
            <a:avLst/>
            <a:gdLst/>
            <a:ahLst/>
            <a:cxnLst/>
            <a:rect l="l" t="t" r="r" b="b"/>
            <a:pathLst>
              <a:path w="7246938" h="928688">
                <a:moveTo>
                  <a:pt x="67469" y="0"/>
                </a:moveTo>
                <a:lnTo>
                  <a:pt x="7179468" y="0"/>
                </a:lnTo>
                <a:cubicBezTo>
                  <a:pt x="7216731" y="0"/>
                  <a:pt x="7246938" y="30207"/>
                  <a:pt x="7246938" y="67469"/>
                </a:cubicBezTo>
                <a:lnTo>
                  <a:pt x="7246938" y="861218"/>
                </a:lnTo>
                <a:cubicBezTo>
                  <a:pt x="7246938" y="898481"/>
                  <a:pt x="7216731" y="928688"/>
                  <a:pt x="7179468" y="928688"/>
                </a:cubicBezTo>
                <a:lnTo>
                  <a:pt x="67469" y="928688"/>
                </a:lnTo>
                <a:cubicBezTo>
                  <a:pt x="30207" y="928688"/>
                  <a:pt x="0" y="898481"/>
                  <a:pt x="0" y="861218"/>
                </a:cubicBezTo>
                <a:lnTo>
                  <a:pt x="0" y="67469"/>
                </a:lnTo>
                <a:cubicBezTo>
                  <a:pt x="0" y="30207"/>
                  <a:pt x="30207" y="0"/>
                  <a:pt x="67469" y="0"/>
                </a:cubicBezTo>
                <a:close/>
              </a:path>
            </a:pathLst>
          </a:custGeom>
          <a:solidFill>
            <a:srgbClr val="FFFFFF">
              <a:alpha val="10196"/>
            </a:srgbClr>
          </a:solidFill>
          <a:ln/>
        </p:spPr>
        <p:txBody>
          <a:bodyPr/>
          <a:lstStyle/>
          <a:p>
            <a:endParaRPr lang="en-GB"/>
          </a:p>
        </p:txBody>
      </p:sp>
      <p:sp>
        <p:nvSpPr>
          <p:cNvPr id="9" name="Text 7"/>
          <p:cNvSpPr/>
          <p:nvPr/>
        </p:nvSpPr>
        <p:spPr>
          <a:xfrm>
            <a:off x="649135" y="1897365"/>
            <a:ext cx="7044531" cy="658813"/>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The NHS AI Lab achieved </a:t>
            </a:r>
            <a:r>
              <a:rPr lang="en-US" sz="1400" b="1" dirty="0">
                <a:solidFill>
                  <a:srgbClr val="FFFFFF"/>
                </a:solidFill>
                <a:latin typeface="Quattrocento Sans" pitchFamily="34" charset="0"/>
                <a:ea typeface="Quattrocento Sans" pitchFamily="34" charset="-122"/>
                <a:cs typeface="Quattrocento Sans" pitchFamily="34" charset="-120"/>
              </a:rPr>
              <a:t>significant technical infrastructure and regulatory pathway successes</a:t>
            </a:r>
            <a:r>
              <a:rPr lang="en-US" sz="1400" dirty="0">
                <a:solidFill>
                  <a:srgbClr val="FFFFFF"/>
                </a:solidFill>
                <a:latin typeface="Quattrocento Sans" pitchFamily="34" charset="0"/>
                <a:ea typeface="Quattrocento Sans" pitchFamily="34" charset="-122"/>
                <a:cs typeface="Quattrocento Sans" pitchFamily="34" charset="-120"/>
              </a:rPr>
              <a:t>—saving £44 million in stroke diagnostics, creating unique global data infrastructure through NCCID, and establishing the AI Airlock regulatory sandbox.</a:t>
            </a:r>
            <a:endParaRPr lang="en-US" sz="1400" dirty="0"/>
          </a:p>
        </p:txBody>
      </p:sp>
      <p:sp>
        <p:nvSpPr>
          <p:cNvPr id="10" name="Shape 8"/>
          <p:cNvSpPr/>
          <p:nvPr/>
        </p:nvSpPr>
        <p:spPr>
          <a:xfrm>
            <a:off x="514197" y="2825061"/>
            <a:ext cx="7246938" cy="928688"/>
          </a:xfrm>
          <a:custGeom>
            <a:avLst/>
            <a:gdLst/>
            <a:ahLst/>
            <a:cxnLst/>
            <a:rect l="l" t="t" r="r" b="b"/>
            <a:pathLst>
              <a:path w="7246938" h="928688">
                <a:moveTo>
                  <a:pt x="67469" y="0"/>
                </a:moveTo>
                <a:lnTo>
                  <a:pt x="7179468" y="0"/>
                </a:lnTo>
                <a:cubicBezTo>
                  <a:pt x="7216731" y="0"/>
                  <a:pt x="7246938" y="30207"/>
                  <a:pt x="7246938" y="67469"/>
                </a:cubicBezTo>
                <a:lnTo>
                  <a:pt x="7246938" y="861218"/>
                </a:lnTo>
                <a:cubicBezTo>
                  <a:pt x="7246938" y="898481"/>
                  <a:pt x="7216731" y="928688"/>
                  <a:pt x="7179468" y="928688"/>
                </a:cubicBezTo>
                <a:lnTo>
                  <a:pt x="67469" y="928688"/>
                </a:lnTo>
                <a:cubicBezTo>
                  <a:pt x="30207" y="928688"/>
                  <a:pt x="0" y="898481"/>
                  <a:pt x="0" y="861218"/>
                </a:cubicBezTo>
                <a:lnTo>
                  <a:pt x="0" y="67469"/>
                </a:lnTo>
                <a:cubicBezTo>
                  <a:pt x="0" y="30207"/>
                  <a:pt x="30207" y="0"/>
                  <a:pt x="67469" y="0"/>
                </a:cubicBezTo>
                <a:close/>
              </a:path>
            </a:pathLst>
          </a:custGeom>
          <a:solidFill>
            <a:srgbClr val="FFFFFF">
              <a:alpha val="10196"/>
            </a:srgbClr>
          </a:solidFill>
          <a:ln/>
        </p:spPr>
        <p:txBody>
          <a:bodyPr/>
          <a:lstStyle/>
          <a:p>
            <a:endParaRPr lang="en-GB"/>
          </a:p>
        </p:txBody>
      </p:sp>
      <p:sp>
        <p:nvSpPr>
          <p:cNvPr id="11" name="Text 9"/>
          <p:cNvSpPr/>
          <p:nvPr/>
        </p:nvSpPr>
        <p:spPr>
          <a:xfrm>
            <a:off x="649135" y="2959998"/>
            <a:ext cx="7044531" cy="658813"/>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However, </a:t>
            </a:r>
            <a:r>
              <a:rPr lang="en-US" sz="1400" b="1" dirty="0">
                <a:solidFill>
                  <a:srgbClr val="FFFFFF"/>
                </a:solidFill>
                <a:latin typeface="Quattrocento Sans" pitchFamily="34" charset="0"/>
                <a:ea typeface="Quattrocento Sans" pitchFamily="34" charset="-122"/>
                <a:cs typeface="Quattrocento Sans" pitchFamily="34" charset="-120"/>
              </a:rPr>
              <a:t>workforce transformation and patient equity remain ongoing challenges</a:t>
            </a:r>
            <a:r>
              <a:rPr lang="en-US" sz="1400" dirty="0">
                <a:solidFill>
                  <a:srgbClr val="FFFFFF"/>
                </a:solidFill>
                <a:latin typeface="Quattrocento Sans" pitchFamily="34" charset="0"/>
                <a:ea typeface="Quattrocento Sans" pitchFamily="34" charset="-122"/>
                <a:cs typeface="Quattrocento Sans" pitchFamily="34" charset="-120"/>
              </a:rPr>
              <a:t>. Only 12% of physicians feel sufficiently trained, algorithmic bias persists with 19% accuracy drops for minority patients, and co-production with marginalized communities was inadequate.</a:t>
            </a:r>
            <a:endParaRPr lang="en-US" sz="1400" dirty="0"/>
          </a:p>
        </p:txBody>
      </p:sp>
      <p:sp>
        <p:nvSpPr>
          <p:cNvPr id="12" name="Shape 10"/>
          <p:cNvSpPr/>
          <p:nvPr/>
        </p:nvSpPr>
        <p:spPr>
          <a:xfrm>
            <a:off x="514197" y="3887692"/>
            <a:ext cx="7246938" cy="955235"/>
          </a:xfrm>
          <a:custGeom>
            <a:avLst/>
            <a:gdLst/>
            <a:ahLst/>
            <a:cxnLst/>
            <a:rect l="l" t="t" r="r" b="b"/>
            <a:pathLst>
              <a:path w="7246938" h="706438">
                <a:moveTo>
                  <a:pt x="67472" y="0"/>
                </a:moveTo>
                <a:lnTo>
                  <a:pt x="7179466" y="0"/>
                </a:lnTo>
                <a:cubicBezTo>
                  <a:pt x="7216729" y="0"/>
                  <a:pt x="7246938" y="30208"/>
                  <a:pt x="7246938" y="67472"/>
                </a:cubicBezTo>
                <a:lnTo>
                  <a:pt x="7246938" y="638966"/>
                </a:lnTo>
                <a:cubicBezTo>
                  <a:pt x="7246938" y="676229"/>
                  <a:pt x="7216729" y="706437"/>
                  <a:pt x="7179466" y="706438"/>
                </a:cubicBezTo>
                <a:lnTo>
                  <a:pt x="67472" y="706438"/>
                </a:lnTo>
                <a:cubicBezTo>
                  <a:pt x="30208" y="706438"/>
                  <a:pt x="0" y="676229"/>
                  <a:pt x="0" y="638966"/>
                </a:cubicBezTo>
                <a:lnTo>
                  <a:pt x="0" y="67472"/>
                </a:lnTo>
                <a:cubicBezTo>
                  <a:pt x="0" y="30233"/>
                  <a:pt x="30233" y="0"/>
                  <a:pt x="67472" y="0"/>
                </a:cubicBezTo>
                <a:close/>
              </a:path>
            </a:pathLst>
          </a:custGeom>
          <a:solidFill>
            <a:srgbClr val="FFFFFF">
              <a:alpha val="10196"/>
            </a:srgbClr>
          </a:solidFill>
          <a:ln/>
        </p:spPr>
        <p:txBody>
          <a:bodyPr/>
          <a:lstStyle/>
          <a:p>
            <a:endParaRPr lang="en-GB"/>
          </a:p>
        </p:txBody>
      </p:sp>
      <p:sp>
        <p:nvSpPr>
          <p:cNvPr id="13" name="Text 11"/>
          <p:cNvSpPr/>
          <p:nvPr/>
        </p:nvSpPr>
        <p:spPr>
          <a:xfrm>
            <a:off x="649135" y="4022631"/>
            <a:ext cx="7044531" cy="665192"/>
          </a:xfrm>
          <a:prstGeom prst="rect">
            <a:avLst/>
          </a:prstGeom>
          <a:noFill/>
          <a:ln/>
        </p:spPr>
        <p:txBody>
          <a:bodyPr wrap="square" lIns="0" tIns="0" rIns="0" bIns="0" rtlCol="0" anchor="ctr"/>
          <a:lstStyle/>
          <a:p>
            <a:pPr>
              <a:lnSpc>
                <a:spcPct val="140000"/>
              </a:lnSpc>
            </a:pPr>
            <a:r>
              <a:rPr lang="en-US" sz="1400" dirty="0">
                <a:solidFill>
                  <a:srgbClr val="FFFFFF"/>
                </a:solidFill>
                <a:latin typeface="Quattrocento Sans" pitchFamily="34" charset="0"/>
                <a:ea typeface="Quattrocento Sans" pitchFamily="34" charset="-122"/>
                <a:cs typeface="Quattrocento Sans" pitchFamily="34" charset="-120"/>
              </a:rPr>
              <a:t>The </a:t>
            </a:r>
            <a:r>
              <a:rPr lang="en-US" sz="1400" b="1" dirty="0">
                <a:solidFill>
                  <a:srgbClr val="FFFFFF"/>
                </a:solidFill>
                <a:latin typeface="Quattrocento Sans" pitchFamily="34" charset="0"/>
                <a:ea typeface="Quattrocento Sans" pitchFamily="34" charset="-122"/>
                <a:cs typeface="Quattrocento Sans" pitchFamily="34" charset="-120"/>
              </a:rPr>
              <a:t>problem-solution-outcome evaluation reveals</a:t>
            </a:r>
            <a:r>
              <a:rPr lang="en-US" sz="1400" dirty="0">
                <a:solidFill>
                  <a:srgbClr val="FFFFFF"/>
                </a:solidFill>
                <a:latin typeface="Quattrocento Sans" pitchFamily="34" charset="0"/>
                <a:ea typeface="Quattrocento Sans" pitchFamily="34" charset="-122"/>
                <a:cs typeface="Quattrocento Sans" pitchFamily="34" charset="-120"/>
              </a:rPr>
              <a:t> that while AI offers transformative potential for healthcare, realizing this potential requires </a:t>
            </a:r>
            <a:r>
              <a:rPr lang="en-US" sz="1400" b="1" dirty="0">
                <a:solidFill>
                  <a:srgbClr val="FFFFFF"/>
                </a:solidFill>
                <a:latin typeface="Quattrocento Sans" pitchFamily="34" charset="0"/>
                <a:ea typeface="Quattrocento Sans" pitchFamily="34" charset="-122"/>
                <a:cs typeface="Quattrocento Sans" pitchFamily="34" charset="-120"/>
              </a:rPr>
              <a:t>balanced investment in technology, people, and processes</a:t>
            </a:r>
            <a:r>
              <a:rPr lang="en-US" sz="1400" dirty="0">
                <a:solidFill>
                  <a:srgbClr val="FFFFFF"/>
                </a:solidFill>
                <a:latin typeface="Quattrocento Sans" pitchFamily="34" charset="0"/>
                <a:ea typeface="Quattrocento Sans" pitchFamily="34" charset="-122"/>
                <a:cs typeface="Quattrocento Sans" pitchFamily="34" charset="-120"/>
              </a:rPr>
              <a:t>.</a:t>
            </a:r>
            <a:endParaRPr lang="en-US" sz="1400" dirty="0"/>
          </a:p>
        </p:txBody>
      </p:sp>
      <p:sp>
        <p:nvSpPr>
          <p:cNvPr id="14" name="Shape 12"/>
          <p:cNvSpPr/>
          <p:nvPr/>
        </p:nvSpPr>
        <p:spPr>
          <a:xfrm>
            <a:off x="365125" y="5301714"/>
            <a:ext cx="11525250" cy="1238786"/>
          </a:xfrm>
          <a:custGeom>
            <a:avLst/>
            <a:gdLst/>
            <a:ahLst/>
            <a:cxnLst/>
            <a:rect l="l" t="t" r="r" b="b"/>
            <a:pathLst>
              <a:path w="7635875" h="1651000">
                <a:moveTo>
                  <a:pt x="31750" y="0"/>
                </a:moveTo>
                <a:lnTo>
                  <a:pt x="7568399" y="0"/>
                </a:lnTo>
                <a:cubicBezTo>
                  <a:pt x="7605665" y="0"/>
                  <a:pt x="7635875" y="30210"/>
                  <a:pt x="7635875" y="67476"/>
                </a:cubicBezTo>
                <a:lnTo>
                  <a:pt x="7635875" y="1583524"/>
                </a:lnTo>
                <a:cubicBezTo>
                  <a:pt x="7635875" y="1620790"/>
                  <a:pt x="7605665" y="1651000"/>
                  <a:pt x="7568399" y="1651000"/>
                </a:cubicBezTo>
                <a:lnTo>
                  <a:pt x="31750" y="1651000"/>
                </a:lnTo>
                <a:cubicBezTo>
                  <a:pt x="14227" y="1651000"/>
                  <a:pt x="0" y="1636773"/>
                  <a:pt x="0" y="1619250"/>
                </a:cubicBezTo>
                <a:lnTo>
                  <a:pt x="0" y="31750"/>
                </a:lnTo>
                <a:cubicBezTo>
                  <a:pt x="0" y="14227"/>
                  <a:pt x="14227" y="0"/>
                  <a:pt x="31750" y="0"/>
                </a:cubicBezTo>
                <a:close/>
              </a:path>
            </a:pathLst>
          </a:custGeom>
          <a:solidFill>
            <a:srgbClr val="003087">
              <a:alpha val="5098"/>
            </a:srgbClr>
          </a:solidFill>
          <a:ln/>
        </p:spPr>
        <p:txBody>
          <a:bodyPr/>
          <a:lstStyle/>
          <a:p>
            <a:endParaRPr lang="en-GB"/>
          </a:p>
        </p:txBody>
      </p:sp>
      <p:sp>
        <p:nvSpPr>
          <p:cNvPr id="15" name="Shape 13"/>
          <p:cNvSpPr/>
          <p:nvPr/>
        </p:nvSpPr>
        <p:spPr>
          <a:xfrm flipH="1">
            <a:off x="273687" y="5301714"/>
            <a:ext cx="45719" cy="1222910"/>
          </a:xfrm>
          <a:custGeom>
            <a:avLst/>
            <a:gdLst/>
            <a:ahLst/>
            <a:cxnLst/>
            <a:rect l="l" t="t" r="r" b="b"/>
            <a:pathLst>
              <a:path w="31750" h="1651000">
                <a:moveTo>
                  <a:pt x="31750" y="0"/>
                </a:moveTo>
                <a:lnTo>
                  <a:pt x="31750" y="0"/>
                </a:lnTo>
                <a:lnTo>
                  <a:pt x="31750" y="1651000"/>
                </a:lnTo>
                <a:lnTo>
                  <a:pt x="31750" y="1651000"/>
                </a:lnTo>
                <a:cubicBezTo>
                  <a:pt x="14227" y="1651000"/>
                  <a:pt x="0" y="1636773"/>
                  <a:pt x="0" y="1619250"/>
                </a:cubicBezTo>
                <a:lnTo>
                  <a:pt x="0" y="31750"/>
                </a:lnTo>
                <a:cubicBezTo>
                  <a:pt x="0" y="14227"/>
                  <a:pt x="14227" y="0"/>
                  <a:pt x="31750" y="0"/>
                </a:cubicBezTo>
                <a:close/>
              </a:path>
            </a:pathLst>
          </a:custGeom>
          <a:solidFill>
            <a:srgbClr val="003087"/>
          </a:solidFill>
          <a:ln/>
        </p:spPr>
        <p:txBody>
          <a:bodyPr/>
          <a:lstStyle/>
          <a:p>
            <a:endParaRPr lang="en-GB"/>
          </a:p>
        </p:txBody>
      </p:sp>
      <p:sp>
        <p:nvSpPr>
          <p:cNvPr id="16" name="Shape 14"/>
          <p:cNvSpPr/>
          <p:nvPr/>
        </p:nvSpPr>
        <p:spPr>
          <a:xfrm>
            <a:off x="502291" y="5453769"/>
            <a:ext cx="189756" cy="168672"/>
          </a:xfrm>
          <a:custGeom>
            <a:avLst/>
            <a:gdLst/>
            <a:ahLst/>
            <a:cxnLst/>
            <a:rect l="l" t="t" r="r" b="b"/>
            <a:pathLst>
              <a:path w="189756" h="168672">
                <a:moveTo>
                  <a:pt x="122452" y="14199"/>
                </a:moveTo>
                <a:cubicBezTo>
                  <a:pt x="118630" y="10542"/>
                  <a:pt x="112997" y="9521"/>
                  <a:pt x="108154" y="11596"/>
                </a:cubicBezTo>
                <a:cubicBezTo>
                  <a:pt x="103312" y="13672"/>
                  <a:pt x="100149" y="18448"/>
                  <a:pt x="100149" y="23719"/>
                </a:cubicBezTo>
                <a:lnTo>
                  <a:pt x="100149" y="68622"/>
                </a:lnTo>
                <a:lnTo>
                  <a:pt x="43387" y="14232"/>
                </a:lnTo>
                <a:cubicBezTo>
                  <a:pt x="39565" y="10542"/>
                  <a:pt x="33932" y="9521"/>
                  <a:pt x="29089" y="11596"/>
                </a:cubicBezTo>
                <a:cubicBezTo>
                  <a:pt x="24247" y="13672"/>
                  <a:pt x="21084" y="18448"/>
                  <a:pt x="21084" y="23719"/>
                </a:cubicBezTo>
                <a:lnTo>
                  <a:pt x="21084" y="144952"/>
                </a:lnTo>
                <a:cubicBezTo>
                  <a:pt x="21084" y="150223"/>
                  <a:pt x="24247" y="155000"/>
                  <a:pt x="29089" y="157076"/>
                </a:cubicBezTo>
                <a:cubicBezTo>
                  <a:pt x="33932" y="159151"/>
                  <a:pt x="39565" y="158130"/>
                  <a:pt x="43387" y="154473"/>
                </a:cubicBezTo>
                <a:lnTo>
                  <a:pt x="100149" y="100050"/>
                </a:lnTo>
                <a:lnTo>
                  <a:pt x="100149" y="144952"/>
                </a:lnTo>
                <a:cubicBezTo>
                  <a:pt x="100149" y="150223"/>
                  <a:pt x="103312" y="155000"/>
                  <a:pt x="108154" y="157076"/>
                </a:cubicBezTo>
                <a:cubicBezTo>
                  <a:pt x="112997" y="159151"/>
                  <a:pt x="118630" y="158130"/>
                  <a:pt x="122452" y="154473"/>
                </a:cubicBezTo>
                <a:lnTo>
                  <a:pt x="185704" y="93857"/>
                </a:lnTo>
                <a:cubicBezTo>
                  <a:pt x="188306" y="91386"/>
                  <a:pt x="189756" y="87927"/>
                  <a:pt x="189756" y="84336"/>
                </a:cubicBezTo>
                <a:cubicBezTo>
                  <a:pt x="189756" y="80745"/>
                  <a:pt x="188273" y="77319"/>
                  <a:pt x="185704" y="74815"/>
                </a:cubicBezTo>
                <a:lnTo>
                  <a:pt x="122452" y="14199"/>
                </a:lnTo>
                <a:close/>
              </a:path>
            </a:pathLst>
          </a:custGeom>
          <a:solidFill>
            <a:srgbClr val="003087"/>
          </a:solidFill>
          <a:ln/>
        </p:spPr>
        <p:txBody>
          <a:bodyPr/>
          <a:lstStyle/>
          <a:p>
            <a:endParaRPr lang="en-GB"/>
          </a:p>
        </p:txBody>
      </p:sp>
      <p:sp>
        <p:nvSpPr>
          <p:cNvPr id="17" name="Text 15"/>
          <p:cNvSpPr/>
          <p:nvPr/>
        </p:nvSpPr>
        <p:spPr>
          <a:xfrm>
            <a:off x="732234" y="5392980"/>
            <a:ext cx="7148711" cy="238125"/>
          </a:xfrm>
          <a:prstGeom prst="rect">
            <a:avLst/>
          </a:prstGeom>
          <a:noFill/>
          <a:ln/>
        </p:spPr>
        <p:txBody>
          <a:bodyPr wrap="square" lIns="0" tIns="0" rIns="0" bIns="0" rtlCol="0" anchor="ctr"/>
          <a:lstStyle/>
          <a:p>
            <a:pPr>
              <a:lnSpc>
                <a:spcPct val="120000"/>
              </a:lnSpc>
            </a:pPr>
            <a:r>
              <a:rPr lang="en-US" b="1" dirty="0">
                <a:solidFill>
                  <a:srgbClr val="003087"/>
                </a:solidFill>
                <a:latin typeface="Unna" pitchFamily="34" charset="0"/>
                <a:ea typeface="Unna" pitchFamily="34" charset="-122"/>
                <a:cs typeface="Unna" pitchFamily="34" charset="-120"/>
              </a:rPr>
              <a:t>Future Directions</a:t>
            </a:r>
            <a:endParaRPr lang="en-US" dirty="0"/>
          </a:p>
        </p:txBody>
      </p:sp>
      <p:sp>
        <p:nvSpPr>
          <p:cNvPr id="18" name="Text 16"/>
          <p:cNvSpPr/>
          <p:nvPr/>
        </p:nvSpPr>
        <p:spPr>
          <a:xfrm>
            <a:off x="517921" y="5859583"/>
            <a:ext cx="11213081" cy="436563"/>
          </a:xfrm>
          <a:prstGeom prst="rect">
            <a:avLst/>
          </a:prstGeom>
          <a:noFill/>
          <a:ln/>
        </p:spPr>
        <p:txBody>
          <a:bodyPr wrap="square" lIns="0" tIns="0" rIns="0" bIns="0" rtlCol="0" anchor="ctr"/>
          <a:lstStyle/>
          <a:p>
            <a:pPr algn="ctr">
              <a:lnSpc>
                <a:spcPct val="140000"/>
              </a:lnSpc>
            </a:pPr>
            <a:r>
              <a:rPr lang="en-GB" dirty="0"/>
              <a:t>Moving forward, sustainable AI adoption will require stronger investment in education, transparent governance, and active patient involvement.</a:t>
            </a:r>
          </a:p>
        </p:txBody>
      </p:sp>
      <p:sp>
        <p:nvSpPr>
          <p:cNvPr id="20" name="Shape 18"/>
          <p:cNvSpPr/>
          <p:nvPr/>
        </p:nvSpPr>
        <p:spPr>
          <a:xfrm>
            <a:off x="8096620" y="262990"/>
            <a:ext cx="3722688" cy="4579938"/>
          </a:xfrm>
          <a:custGeom>
            <a:avLst/>
            <a:gdLst/>
            <a:ahLst/>
            <a:cxnLst/>
            <a:rect l="l" t="t" r="r" b="b"/>
            <a:pathLst>
              <a:path w="3722688" h="4579938">
                <a:moveTo>
                  <a:pt x="67455" y="0"/>
                </a:moveTo>
                <a:lnTo>
                  <a:pt x="3655232" y="0"/>
                </a:lnTo>
                <a:cubicBezTo>
                  <a:pt x="3692487" y="0"/>
                  <a:pt x="3722688" y="30201"/>
                  <a:pt x="3722688" y="67455"/>
                </a:cubicBezTo>
                <a:lnTo>
                  <a:pt x="3722688" y="4512482"/>
                </a:lnTo>
                <a:cubicBezTo>
                  <a:pt x="3722688" y="4549737"/>
                  <a:pt x="3692487" y="4579938"/>
                  <a:pt x="3655232" y="4579938"/>
                </a:cubicBezTo>
                <a:lnTo>
                  <a:pt x="67455" y="4579938"/>
                </a:lnTo>
                <a:cubicBezTo>
                  <a:pt x="30201" y="4579938"/>
                  <a:pt x="0" y="4549737"/>
                  <a:pt x="0" y="4512482"/>
                </a:cubicBezTo>
                <a:lnTo>
                  <a:pt x="0" y="67455"/>
                </a:lnTo>
                <a:cubicBezTo>
                  <a:pt x="0" y="30201"/>
                  <a:pt x="30201" y="0"/>
                  <a:pt x="67455" y="0"/>
                </a:cubicBezTo>
                <a:close/>
              </a:path>
            </a:pathLst>
          </a:custGeom>
          <a:solidFill>
            <a:srgbClr val="425563">
              <a:alpha val="5098"/>
            </a:srgbClr>
          </a:solidFill>
          <a:ln w="25400">
            <a:solidFill>
              <a:srgbClr val="425563">
                <a:alpha val="30196"/>
              </a:srgbClr>
            </a:solidFill>
            <a:prstDash val="solid"/>
          </a:ln>
        </p:spPr>
        <p:txBody>
          <a:bodyPr/>
          <a:lstStyle/>
          <a:p>
            <a:endParaRPr lang="en-GB"/>
          </a:p>
        </p:txBody>
      </p:sp>
      <p:sp>
        <p:nvSpPr>
          <p:cNvPr id="21" name="Shape 19"/>
          <p:cNvSpPr/>
          <p:nvPr/>
        </p:nvSpPr>
        <p:spPr>
          <a:xfrm>
            <a:off x="8314900" y="422215"/>
            <a:ext cx="168672" cy="168672"/>
          </a:xfrm>
          <a:custGeom>
            <a:avLst/>
            <a:gdLst/>
            <a:ahLst/>
            <a:cxnLst/>
            <a:rect l="l" t="t" r="r" b="b"/>
            <a:pathLst>
              <a:path w="168672" h="168672">
                <a:moveTo>
                  <a:pt x="110691" y="115962"/>
                </a:moveTo>
                <a:cubicBezTo>
                  <a:pt x="142712" y="115962"/>
                  <a:pt x="168672" y="90002"/>
                  <a:pt x="168672" y="57981"/>
                </a:cubicBezTo>
                <a:cubicBezTo>
                  <a:pt x="168672" y="25960"/>
                  <a:pt x="142712" y="0"/>
                  <a:pt x="110691" y="0"/>
                </a:cubicBezTo>
                <a:cubicBezTo>
                  <a:pt x="78670" y="0"/>
                  <a:pt x="52710" y="25960"/>
                  <a:pt x="52710" y="57981"/>
                </a:cubicBezTo>
                <a:cubicBezTo>
                  <a:pt x="52710" y="64141"/>
                  <a:pt x="53665" y="70104"/>
                  <a:pt x="55444" y="75672"/>
                </a:cubicBezTo>
                <a:lnTo>
                  <a:pt x="2306" y="128810"/>
                </a:lnTo>
                <a:cubicBezTo>
                  <a:pt x="824" y="130292"/>
                  <a:pt x="0" y="132302"/>
                  <a:pt x="0" y="134410"/>
                </a:cubicBezTo>
                <a:lnTo>
                  <a:pt x="0" y="160765"/>
                </a:lnTo>
                <a:cubicBezTo>
                  <a:pt x="0" y="165147"/>
                  <a:pt x="3525" y="168672"/>
                  <a:pt x="7906" y="168672"/>
                </a:cubicBezTo>
                <a:lnTo>
                  <a:pt x="34261" y="168672"/>
                </a:lnTo>
                <a:cubicBezTo>
                  <a:pt x="38643" y="168672"/>
                  <a:pt x="42168" y="165147"/>
                  <a:pt x="42168" y="160765"/>
                </a:cubicBezTo>
                <a:lnTo>
                  <a:pt x="42168" y="147588"/>
                </a:lnTo>
                <a:lnTo>
                  <a:pt x="55345" y="147588"/>
                </a:lnTo>
                <a:cubicBezTo>
                  <a:pt x="59727" y="147588"/>
                  <a:pt x="63252" y="144063"/>
                  <a:pt x="63252" y="139681"/>
                </a:cubicBezTo>
                <a:lnTo>
                  <a:pt x="63252" y="126504"/>
                </a:lnTo>
                <a:lnTo>
                  <a:pt x="76429" y="126504"/>
                </a:lnTo>
                <a:cubicBezTo>
                  <a:pt x="78538" y="126504"/>
                  <a:pt x="80547" y="125680"/>
                  <a:pt x="82030" y="124198"/>
                </a:cubicBezTo>
                <a:lnTo>
                  <a:pt x="93000" y="113228"/>
                </a:lnTo>
                <a:cubicBezTo>
                  <a:pt x="98568" y="115007"/>
                  <a:pt x="104530" y="115962"/>
                  <a:pt x="110691" y="115962"/>
                </a:cubicBezTo>
                <a:close/>
                <a:moveTo>
                  <a:pt x="123868" y="31626"/>
                </a:moveTo>
                <a:cubicBezTo>
                  <a:pt x="131141" y="31626"/>
                  <a:pt x="137046" y="37531"/>
                  <a:pt x="137046" y="44803"/>
                </a:cubicBezTo>
                <a:cubicBezTo>
                  <a:pt x="137046" y="52076"/>
                  <a:pt x="131141" y="57981"/>
                  <a:pt x="123868" y="57981"/>
                </a:cubicBezTo>
                <a:cubicBezTo>
                  <a:pt x="116596" y="57981"/>
                  <a:pt x="110691" y="52076"/>
                  <a:pt x="110691" y="44803"/>
                </a:cubicBezTo>
                <a:cubicBezTo>
                  <a:pt x="110691" y="37531"/>
                  <a:pt x="116596" y="31626"/>
                  <a:pt x="123868" y="31626"/>
                </a:cubicBezTo>
                <a:close/>
              </a:path>
            </a:pathLst>
          </a:custGeom>
          <a:solidFill>
            <a:srgbClr val="425563"/>
          </a:solidFill>
          <a:ln/>
        </p:spPr>
        <p:txBody>
          <a:bodyPr/>
          <a:lstStyle/>
          <a:p>
            <a:endParaRPr lang="en-GB"/>
          </a:p>
        </p:txBody>
      </p:sp>
      <p:sp>
        <p:nvSpPr>
          <p:cNvPr id="22" name="Text 20"/>
          <p:cNvSpPr/>
          <p:nvPr/>
        </p:nvSpPr>
        <p:spPr>
          <a:xfrm>
            <a:off x="8506393" y="389473"/>
            <a:ext cx="3243461" cy="238125"/>
          </a:xfrm>
          <a:prstGeom prst="rect">
            <a:avLst/>
          </a:prstGeom>
          <a:noFill/>
          <a:ln/>
        </p:spPr>
        <p:txBody>
          <a:bodyPr wrap="square" lIns="0" tIns="0" rIns="0" bIns="0" rtlCol="0" anchor="ctr"/>
          <a:lstStyle/>
          <a:p>
            <a:pPr>
              <a:lnSpc>
                <a:spcPct val="120000"/>
              </a:lnSpc>
            </a:pPr>
            <a:r>
              <a:rPr lang="en-US" sz="1328" b="1" dirty="0">
                <a:solidFill>
                  <a:srgbClr val="425563"/>
                </a:solidFill>
                <a:latin typeface="Unna" pitchFamily="34" charset="0"/>
                <a:ea typeface="Unna" pitchFamily="34" charset="-122"/>
                <a:cs typeface="Unna" pitchFamily="34" charset="-120"/>
              </a:rPr>
              <a:t>Critical Success Factors</a:t>
            </a:r>
            <a:endParaRPr lang="en-US" sz="1600" dirty="0"/>
          </a:p>
        </p:txBody>
      </p:sp>
      <p:sp>
        <p:nvSpPr>
          <p:cNvPr id="23" name="Shape 21"/>
          <p:cNvSpPr/>
          <p:nvPr/>
        </p:nvSpPr>
        <p:spPr>
          <a:xfrm>
            <a:off x="8296049" y="764520"/>
            <a:ext cx="3365500" cy="682625"/>
          </a:xfrm>
          <a:custGeom>
            <a:avLst/>
            <a:gdLst/>
            <a:ahLst/>
            <a:cxnLst/>
            <a:rect l="l" t="t" r="r" b="b"/>
            <a:pathLst>
              <a:path w="3365500" h="682625">
                <a:moveTo>
                  <a:pt x="67471" y="0"/>
                </a:moveTo>
                <a:lnTo>
                  <a:pt x="3298029" y="0"/>
                </a:lnTo>
                <a:cubicBezTo>
                  <a:pt x="3335292" y="0"/>
                  <a:pt x="3365500" y="30208"/>
                  <a:pt x="3365500" y="67471"/>
                </a:cubicBezTo>
                <a:lnTo>
                  <a:pt x="3365500" y="615154"/>
                </a:lnTo>
                <a:cubicBezTo>
                  <a:pt x="3365500" y="652417"/>
                  <a:pt x="3335292" y="682625"/>
                  <a:pt x="3298029" y="682625"/>
                </a:cubicBezTo>
                <a:lnTo>
                  <a:pt x="67471" y="682625"/>
                </a:lnTo>
                <a:cubicBezTo>
                  <a:pt x="30233" y="682625"/>
                  <a:pt x="0" y="652392"/>
                  <a:pt x="0" y="615154"/>
                </a:cubicBezTo>
                <a:lnTo>
                  <a:pt x="0" y="67471"/>
                </a:lnTo>
                <a:cubicBezTo>
                  <a:pt x="0" y="30233"/>
                  <a:pt x="30233" y="0"/>
                  <a:pt x="67471"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24" name="Shape 22"/>
          <p:cNvSpPr/>
          <p:nvPr/>
        </p:nvSpPr>
        <p:spPr>
          <a:xfrm>
            <a:off x="8417096" y="903426"/>
            <a:ext cx="134938" cy="134938"/>
          </a:xfrm>
          <a:custGeom>
            <a:avLst/>
            <a:gdLst/>
            <a:ahLst/>
            <a:cxnLst/>
            <a:rect l="l" t="t" r="r" b="b"/>
            <a:pathLst>
              <a:path w="134938" h="134938">
                <a:moveTo>
                  <a:pt x="67469" y="134938"/>
                </a:moveTo>
                <a:cubicBezTo>
                  <a:pt x="104706" y="134938"/>
                  <a:pt x="134938" y="104706"/>
                  <a:pt x="134938" y="67469"/>
                </a:cubicBezTo>
                <a:cubicBezTo>
                  <a:pt x="134938" y="30232"/>
                  <a:pt x="104706" y="0"/>
                  <a:pt x="67469" y="0"/>
                </a:cubicBezTo>
                <a:cubicBezTo>
                  <a:pt x="30232" y="0"/>
                  <a:pt x="0" y="30232"/>
                  <a:pt x="0" y="67469"/>
                </a:cubicBezTo>
                <a:cubicBezTo>
                  <a:pt x="0" y="104706"/>
                  <a:pt x="30232" y="134938"/>
                  <a:pt x="67469" y="134938"/>
                </a:cubicBezTo>
                <a:close/>
                <a:moveTo>
                  <a:pt x="89712" y="56057"/>
                </a:moveTo>
                <a:lnTo>
                  <a:pt x="68628" y="89791"/>
                </a:lnTo>
                <a:cubicBezTo>
                  <a:pt x="67521" y="91557"/>
                  <a:pt x="65624" y="92664"/>
                  <a:pt x="63542" y="92770"/>
                </a:cubicBezTo>
                <a:cubicBezTo>
                  <a:pt x="61460" y="92875"/>
                  <a:pt x="59457" y="91926"/>
                  <a:pt x="58218" y="90239"/>
                </a:cubicBezTo>
                <a:lnTo>
                  <a:pt x="45568" y="73372"/>
                </a:lnTo>
                <a:cubicBezTo>
                  <a:pt x="43459" y="70579"/>
                  <a:pt x="44039" y="66625"/>
                  <a:pt x="46833" y="64517"/>
                </a:cubicBezTo>
                <a:cubicBezTo>
                  <a:pt x="49626" y="62409"/>
                  <a:pt x="53580" y="62988"/>
                  <a:pt x="55688" y="65782"/>
                </a:cubicBezTo>
                <a:lnTo>
                  <a:pt x="62804" y="75270"/>
                </a:lnTo>
                <a:lnTo>
                  <a:pt x="78986" y="49363"/>
                </a:lnTo>
                <a:cubicBezTo>
                  <a:pt x="80831" y="46411"/>
                  <a:pt x="84731" y="45489"/>
                  <a:pt x="87709" y="47360"/>
                </a:cubicBezTo>
                <a:cubicBezTo>
                  <a:pt x="90687" y="49231"/>
                  <a:pt x="91584" y="53105"/>
                  <a:pt x="89712" y="56083"/>
                </a:cubicBezTo>
                <a:close/>
              </a:path>
            </a:pathLst>
          </a:custGeom>
          <a:solidFill>
            <a:srgbClr val="003087"/>
          </a:solidFill>
          <a:ln/>
        </p:spPr>
        <p:txBody>
          <a:bodyPr/>
          <a:lstStyle/>
          <a:p>
            <a:endParaRPr lang="en-GB"/>
          </a:p>
        </p:txBody>
      </p:sp>
      <p:sp>
        <p:nvSpPr>
          <p:cNvPr id="25" name="Text 23"/>
          <p:cNvSpPr/>
          <p:nvPr/>
        </p:nvSpPr>
        <p:spPr>
          <a:xfrm>
            <a:off x="8637360" y="869693"/>
            <a:ext cx="3068467" cy="160734"/>
          </a:xfrm>
          <a:prstGeom prst="rect">
            <a:avLst/>
          </a:prstGeom>
          <a:noFill/>
          <a:ln/>
        </p:spPr>
        <p:txBody>
          <a:bodyPr wrap="square" lIns="0" tIns="0" rIns="0" bIns="0" rtlCol="0" anchor="ctr"/>
          <a:lstStyle/>
          <a:p>
            <a:pPr>
              <a:lnSpc>
                <a:spcPct val="130000"/>
              </a:lnSpc>
            </a:pPr>
            <a:r>
              <a:rPr lang="en-US" sz="1300" b="1" dirty="0">
                <a:solidFill>
                  <a:srgbClr val="003087"/>
                </a:solidFill>
                <a:latin typeface="Quattrocento Sans" pitchFamily="34" charset="0"/>
                <a:ea typeface="Quattrocento Sans" pitchFamily="34" charset="-122"/>
                <a:cs typeface="Quattrocento Sans" pitchFamily="34" charset="-120"/>
              </a:rPr>
              <a:t>Technical Infrastructure</a:t>
            </a:r>
            <a:endParaRPr lang="en-US" sz="1300" dirty="0"/>
          </a:p>
        </p:txBody>
      </p:sp>
      <p:sp>
        <p:nvSpPr>
          <p:cNvPr id="26" name="Text 24"/>
          <p:cNvSpPr/>
          <p:nvPr/>
        </p:nvSpPr>
        <p:spPr>
          <a:xfrm>
            <a:off x="8401221" y="1139567"/>
            <a:ext cx="3218656" cy="206375"/>
          </a:xfrm>
          <a:prstGeom prst="rect">
            <a:avLst/>
          </a:prstGeom>
          <a:noFill/>
          <a:ln/>
        </p:spPr>
        <p:txBody>
          <a:bodyPr wrap="square" lIns="0" tIns="0" rIns="0" bIns="0" rtlCol="0" anchor="ctr"/>
          <a:lstStyle/>
          <a:p>
            <a:pPr>
              <a:lnSpc>
                <a:spcPct val="130000"/>
              </a:lnSpc>
            </a:pPr>
            <a:r>
              <a:rPr lang="en-US" sz="1300" dirty="0">
                <a:solidFill>
                  <a:srgbClr val="231F20"/>
                </a:solidFill>
                <a:latin typeface="Quattrocento Sans" pitchFamily="34" charset="0"/>
                <a:ea typeface="Quattrocento Sans" pitchFamily="34" charset="-122"/>
                <a:cs typeface="Quattrocento Sans" pitchFamily="34" charset="-120"/>
              </a:rPr>
              <a:t>✓ Successfully established</a:t>
            </a:r>
            <a:endParaRPr lang="en-US" sz="1300" dirty="0"/>
          </a:p>
        </p:txBody>
      </p:sp>
      <p:sp>
        <p:nvSpPr>
          <p:cNvPr id="27" name="Shape 25"/>
          <p:cNvSpPr/>
          <p:nvPr/>
        </p:nvSpPr>
        <p:spPr>
          <a:xfrm>
            <a:off x="8296049" y="1556286"/>
            <a:ext cx="3365500" cy="682625"/>
          </a:xfrm>
          <a:custGeom>
            <a:avLst/>
            <a:gdLst/>
            <a:ahLst/>
            <a:cxnLst/>
            <a:rect l="l" t="t" r="r" b="b"/>
            <a:pathLst>
              <a:path w="3365500" h="682625">
                <a:moveTo>
                  <a:pt x="67471" y="0"/>
                </a:moveTo>
                <a:lnTo>
                  <a:pt x="3298029" y="0"/>
                </a:lnTo>
                <a:cubicBezTo>
                  <a:pt x="3335292" y="0"/>
                  <a:pt x="3365500" y="30208"/>
                  <a:pt x="3365500" y="67471"/>
                </a:cubicBezTo>
                <a:lnTo>
                  <a:pt x="3365500" y="615154"/>
                </a:lnTo>
                <a:cubicBezTo>
                  <a:pt x="3365500" y="652417"/>
                  <a:pt x="3335292" y="682625"/>
                  <a:pt x="3298029" y="682625"/>
                </a:cubicBezTo>
                <a:lnTo>
                  <a:pt x="67471" y="682625"/>
                </a:lnTo>
                <a:cubicBezTo>
                  <a:pt x="30233" y="682625"/>
                  <a:pt x="0" y="652392"/>
                  <a:pt x="0" y="615154"/>
                </a:cubicBezTo>
                <a:lnTo>
                  <a:pt x="0" y="67471"/>
                </a:lnTo>
                <a:cubicBezTo>
                  <a:pt x="0" y="30233"/>
                  <a:pt x="30233" y="0"/>
                  <a:pt x="67471"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28" name="Shape 26"/>
          <p:cNvSpPr/>
          <p:nvPr/>
        </p:nvSpPr>
        <p:spPr>
          <a:xfrm>
            <a:off x="8417096" y="1695192"/>
            <a:ext cx="134938" cy="134938"/>
          </a:xfrm>
          <a:custGeom>
            <a:avLst/>
            <a:gdLst/>
            <a:ahLst/>
            <a:cxnLst/>
            <a:rect l="l" t="t" r="r" b="b"/>
            <a:pathLst>
              <a:path w="134938" h="134938">
                <a:moveTo>
                  <a:pt x="67469" y="134938"/>
                </a:moveTo>
                <a:cubicBezTo>
                  <a:pt x="104706" y="134938"/>
                  <a:pt x="134938" y="104706"/>
                  <a:pt x="134938" y="67469"/>
                </a:cubicBezTo>
                <a:cubicBezTo>
                  <a:pt x="134938" y="30232"/>
                  <a:pt x="104706" y="0"/>
                  <a:pt x="67469" y="0"/>
                </a:cubicBezTo>
                <a:cubicBezTo>
                  <a:pt x="30232" y="0"/>
                  <a:pt x="0" y="30232"/>
                  <a:pt x="0" y="67469"/>
                </a:cubicBezTo>
                <a:cubicBezTo>
                  <a:pt x="0" y="104706"/>
                  <a:pt x="30232" y="134938"/>
                  <a:pt x="67469" y="134938"/>
                </a:cubicBezTo>
                <a:close/>
                <a:moveTo>
                  <a:pt x="44013" y="44013"/>
                </a:moveTo>
                <a:cubicBezTo>
                  <a:pt x="46490" y="41535"/>
                  <a:pt x="50496" y="41535"/>
                  <a:pt x="52947" y="44013"/>
                </a:cubicBezTo>
                <a:lnTo>
                  <a:pt x="67442" y="58508"/>
                </a:lnTo>
                <a:lnTo>
                  <a:pt x="81938" y="44013"/>
                </a:lnTo>
                <a:cubicBezTo>
                  <a:pt x="84415" y="41535"/>
                  <a:pt x="88421" y="41535"/>
                  <a:pt x="90872" y="44013"/>
                </a:cubicBezTo>
                <a:cubicBezTo>
                  <a:pt x="93323" y="46490"/>
                  <a:pt x="93349" y="50496"/>
                  <a:pt x="90872" y="52947"/>
                </a:cubicBezTo>
                <a:lnTo>
                  <a:pt x="76377" y="67442"/>
                </a:lnTo>
                <a:lnTo>
                  <a:pt x="90872" y="81938"/>
                </a:lnTo>
                <a:cubicBezTo>
                  <a:pt x="93349" y="84415"/>
                  <a:pt x="93349" y="88421"/>
                  <a:pt x="90872" y="90872"/>
                </a:cubicBezTo>
                <a:cubicBezTo>
                  <a:pt x="88395" y="93323"/>
                  <a:pt x="84389" y="93349"/>
                  <a:pt x="81938" y="90872"/>
                </a:cubicBezTo>
                <a:lnTo>
                  <a:pt x="67442" y="76377"/>
                </a:lnTo>
                <a:lnTo>
                  <a:pt x="52947" y="90872"/>
                </a:lnTo>
                <a:cubicBezTo>
                  <a:pt x="50470" y="93349"/>
                  <a:pt x="46464" y="93349"/>
                  <a:pt x="44013" y="90872"/>
                </a:cubicBezTo>
                <a:cubicBezTo>
                  <a:pt x="41562" y="88395"/>
                  <a:pt x="41535" y="84389"/>
                  <a:pt x="44013" y="81938"/>
                </a:cubicBezTo>
                <a:lnTo>
                  <a:pt x="58508" y="67442"/>
                </a:lnTo>
                <a:lnTo>
                  <a:pt x="44013" y="52947"/>
                </a:lnTo>
                <a:cubicBezTo>
                  <a:pt x="41535" y="50470"/>
                  <a:pt x="41535" y="46464"/>
                  <a:pt x="44013" y="44013"/>
                </a:cubicBezTo>
                <a:close/>
              </a:path>
            </a:pathLst>
          </a:custGeom>
          <a:solidFill>
            <a:srgbClr val="425563"/>
          </a:solidFill>
          <a:ln/>
        </p:spPr>
        <p:txBody>
          <a:bodyPr/>
          <a:lstStyle/>
          <a:p>
            <a:endParaRPr lang="en-GB"/>
          </a:p>
        </p:txBody>
      </p:sp>
      <p:sp>
        <p:nvSpPr>
          <p:cNvPr id="29" name="Text 27"/>
          <p:cNvSpPr/>
          <p:nvPr/>
        </p:nvSpPr>
        <p:spPr>
          <a:xfrm>
            <a:off x="8637361" y="1661457"/>
            <a:ext cx="2982516" cy="190501"/>
          </a:xfrm>
          <a:prstGeom prst="rect">
            <a:avLst/>
          </a:prstGeom>
          <a:noFill/>
          <a:ln/>
        </p:spPr>
        <p:txBody>
          <a:bodyPr wrap="square" lIns="0" tIns="0" rIns="0" bIns="0" rtlCol="0" anchor="ctr"/>
          <a:lstStyle/>
          <a:p>
            <a:pPr>
              <a:lnSpc>
                <a:spcPct val="130000"/>
              </a:lnSpc>
            </a:pPr>
            <a:r>
              <a:rPr lang="en-US" sz="1300" b="1" dirty="0">
                <a:solidFill>
                  <a:srgbClr val="425563"/>
                </a:solidFill>
                <a:latin typeface="Quattrocento Sans" pitchFamily="34" charset="0"/>
                <a:ea typeface="Quattrocento Sans" pitchFamily="34" charset="-122"/>
                <a:cs typeface="Quattrocento Sans" pitchFamily="34" charset="-120"/>
              </a:rPr>
              <a:t>Workforce Readiness</a:t>
            </a:r>
            <a:endParaRPr lang="en-US" sz="1300" dirty="0"/>
          </a:p>
        </p:txBody>
      </p:sp>
      <p:sp>
        <p:nvSpPr>
          <p:cNvPr id="30" name="Text 28"/>
          <p:cNvSpPr/>
          <p:nvPr/>
        </p:nvSpPr>
        <p:spPr>
          <a:xfrm>
            <a:off x="8401221" y="1931332"/>
            <a:ext cx="3218656" cy="206375"/>
          </a:xfrm>
          <a:prstGeom prst="rect">
            <a:avLst/>
          </a:prstGeom>
          <a:noFill/>
          <a:ln/>
        </p:spPr>
        <p:txBody>
          <a:bodyPr wrap="square" lIns="0" tIns="0" rIns="0" bIns="0" rtlCol="0" anchor="ctr"/>
          <a:lstStyle/>
          <a:p>
            <a:pPr>
              <a:lnSpc>
                <a:spcPct val="130000"/>
              </a:lnSpc>
            </a:pPr>
            <a:r>
              <a:rPr lang="en-US" sz="1300" dirty="0">
                <a:solidFill>
                  <a:srgbClr val="231F20"/>
                </a:solidFill>
                <a:latin typeface="Quattrocento Sans" pitchFamily="34" charset="0"/>
                <a:ea typeface="Quattrocento Sans" pitchFamily="34" charset="-122"/>
                <a:cs typeface="Quattrocento Sans" pitchFamily="34" charset="-120"/>
              </a:rPr>
              <a:t>✗ Requires urgent attention</a:t>
            </a:r>
            <a:endParaRPr lang="en-US" sz="1300" dirty="0"/>
          </a:p>
        </p:txBody>
      </p:sp>
      <p:sp>
        <p:nvSpPr>
          <p:cNvPr id="31" name="Shape 29"/>
          <p:cNvSpPr/>
          <p:nvPr/>
        </p:nvSpPr>
        <p:spPr>
          <a:xfrm>
            <a:off x="8296049" y="2348051"/>
            <a:ext cx="3365500" cy="682625"/>
          </a:xfrm>
          <a:custGeom>
            <a:avLst/>
            <a:gdLst/>
            <a:ahLst/>
            <a:cxnLst/>
            <a:rect l="l" t="t" r="r" b="b"/>
            <a:pathLst>
              <a:path w="3365500" h="682625">
                <a:moveTo>
                  <a:pt x="67471" y="0"/>
                </a:moveTo>
                <a:lnTo>
                  <a:pt x="3298029" y="0"/>
                </a:lnTo>
                <a:cubicBezTo>
                  <a:pt x="3335292" y="0"/>
                  <a:pt x="3365500" y="30208"/>
                  <a:pt x="3365500" y="67471"/>
                </a:cubicBezTo>
                <a:lnTo>
                  <a:pt x="3365500" y="615154"/>
                </a:lnTo>
                <a:cubicBezTo>
                  <a:pt x="3365500" y="652417"/>
                  <a:pt x="3335292" y="682625"/>
                  <a:pt x="3298029" y="682625"/>
                </a:cubicBezTo>
                <a:lnTo>
                  <a:pt x="67471" y="682625"/>
                </a:lnTo>
                <a:cubicBezTo>
                  <a:pt x="30233" y="682625"/>
                  <a:pt x="0" y="652392"/>
                  <a:pt x="0" y="615154"/>
                </a:cubicBezTo>
                <a:lnTo>
                  <a:pt x="0" y="67471"/>
                </a:lnTo>
                <a:cubicBezTo>
                  <a:pt x="0" y="30233"/>
                  <a:pt x="30233" y="0"/>
                  <a:pt x="67471"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32" name="Shape 30"/>
          <p:cNvSpPr/>
          <p:nvPr/>
        </p:nvSpPr>
        <p:spPr>
          <a:xfrm>
            <a:off x="8417096" y="2486957"/>
            <a:ext cx="134938" cy="134938"/>
          </a:xfrm>
          <a:custGeom>
            <a:avLst/>
            <a:gdLst/>
            <a:ahLst/>
            <a:cxnLst/>
            <a:rect l="l" t="t" r="r" b="b"/>
            <a:pathLst>
              <a:path w="134938" h="134938">
                <a:moveTo>
                  <a:pt x="67469" y="134938"/>
                </a:moveTo>
                <a:cubicBezTo>
                  <a:pt x="104706" y="134938"/>
                  <a:pt x="134938" y="104706"/>
                  <a:pt x="134938" y="67469"/>
                </a:cubicBezTo>
                <a:cubicBezTo>
                  <a:pt x="134938" y="30232"/>
                  <a:pt x="104706" y="0"/>
                  <a:pt x="67469" y="0"/>
                </a:cubicBezTo>
                <a:cubicBezTo>
                  <a:pt x="30232" y="0"/>
                  <a:pt x="0" y="30232"/>
                  <a:pt x="0" y="67469"/>
                </a:cubicBezTo>
                <a:cubicBezTo>
                  <a:pt x="0" y="104706"/>
                  <a:pt x="30232" y="134938"/>
                  <a:pt x="67469" y="134938"/>
                </a:cubicBezTo>
                <a:close/>
                <a:moveTo>
                  <a:pt x="44013" y="44013"/>
                </a:moveTo>
                <a:cubicBezTo>
                  <a:pt x="46490" y="41535"/>
                  <a:pt x="50496" y="41535"/>
                  <a:pt x="52947" y="44013"/>
                </a:cubicBezTo>
                <a:lnTo>
                  <a:pt x="67442" y="58508"/>
                </a:lnTo>
                <a:lnTo>
                  <a:pt x="81938" y="44013"/>
                </a:lnTo>
                <a:cubicBezTo>
                  <a:pt x="84415" y="41535"/>
                  <a:pt x="88421" y="41535"/>
                  <a:pt x="90872" y="44013"/>
                </a:cubicBezTo>
                <a:cubicBezTo>
                  <a:pt x="93323" y="46490"/>
                  <a:pt x="93349" y="50496"/>
                  <a:pt x="90872" y="52947"/>
                </a:cubicBezTo>
                <a:lnTo>
                  <a:pt x="76377" y="67442"/>
                </a:lnTo>
                <a:lnTo>
                  <a:pt x="90872" y="81938"/>
                </a:lnTo>
                <a:cubicBezTo>
                  <a:pt x="93349" y="84415"/>
                  <a:pt x="93349" y="88421"/>
                  <a:pt x="90872" y="90872"/>
                </a:cubicBezTo>
                <a:cubicBezTo>
                  <a:pt x="88395" y="93323"/>
                  <a:pt x="84389" y="93349"/>
                  <a:pt x="81938" y="90872"/>
                </a:cubicBezTo>
                <a:lnTo>
                  <a:pt x="67442" y="76377"/>
                </a:lnTo>
                <a:lnTo>
                  <a:pt x="52947" y="90872"/>
                </a:lnTo>
                <a:cubicBezTo>
                  <a:pt x="50470" y="93349"/>
                  <a:pt x="46464" y="93349"/>
                  <a:pt x="44013" y="90872"/>
                </a:cubicBezTo>
                <a:cubicBezTo>
                  <a:pt x="41562" y="88395"/>
                  <a:pt x="41535" y="84389"/>
                  <a:pt x="44013" y="81938"/>
                </a:cubicBezTo>
                <a:lnTo>
                  <a:pt x="58508" y="67442"/>
                </a:lnTo>
                <a:lnTo>
                  <a:pt x="44013" y="52947"/>
                </a:lnTo>
                <a:cubicBezTo>
                  <a:pt x="41535" y="50470"/>
                  <a:pt x="41535" y="46464"/>
                  <a:pt x="44013" y="44013"/>
                </a:cubicBezTo>
                <a:close/>
              </a:path>
            </a:pathLst>
          </a:custGeom>
          <a:solidFill>
            <a:srgbClr val="425563"/>
          </a:solidFill>
          <a:ln/>
        </p:spPr>
        <p:txBody>
          <a:bodyPr/>
          <a:lstStyle/>
          <a:p>
            <a:endParaRPr lang="en-GB"/>
          </a:p>
        </p:txBody>
      </p:sp>
      <p:sp>
        <p:nvSpPr>
          <p:cNvPr id="33" name="Text 31"/>
          <p:cNvSpPr/>
          <p:nvPr/>
        </p:nvSpPr>
        <p:spPr>
          <a:xfrm>
            <a:off x="8637361" y="2453224"/>
            <a:ext cx="2117075" cy="168672"/>
          </a:xfrm>
          <a:prstGeom prst="rect">
            <a:avLst/>
          </a:prstGeom>
          <a:noFill/>
          <a:ln/>
        </p:spPr>
        <p:txBody>
          <a:bodyPr wrap="square" lIns="0" tIns="0" rIns="0" bIns="0" rtlCol="0" anchor="ctr"/>
          <a:lstStyle/>
          <a:p>
            <a:pPr>
              <a:lnSpc>
                <a:spcPct val="130000"/>
              </a:lnSpc>
            </a:pPr>
            <a:r>
              <a:rPr lang="en-US" sz="1300" b="1" dirty="0">
                <a:solidFill>
                  <a:srgbClr val="425563"/>
                </a:solidFill>
                <a:latin typeface="Quattrocento Sans" pitchFamily="34" charset="0"/>
                <a:ea typeface="Quattrocento Sans" pitchFamily="34" charset="-122"/>
                <a:cs typeface="Quattrocento Sans" pitchFamily="34" charset="-120"/>
              </a:rPr>
              <a:t>Algorithmic Equity</a:t>
            </a:r>
            <a:endParaRPr lang="en-US" sz="1300" dirty="0"/>
          </a:p>
        </p:txBody>
      </p:sp>
      <p:sp>
        <p:nvSpPr>
          <p:cNvPr id="34" name="Text 32"/>
          <p:cNvSpPr/>
          <p:nvPr/>
        </p:nvSpPr>
        <p:spPr>
          <a:xfrm>
            <a:off x="8401221" y="2723098"/>
            <a:ext cx="3218656" cy="206375"/>
          </a:xfrm>
          <a:prstGeom prst="rect">
            <a:avLst/>
          </a:prstGeom>
          <a:noFill/>
          <a:ln/>
        </p:spPr>
        <p:txBody>
          <a:bodyPr wrap="square" lIns="0" tIns="0" rIns="0" bIns="0" rtlCol="0" anchor="ctr"/>
          <a:lstStyle/>
          <a:p>
            <a:pPr>
              <a:lnSpc>
                <a:spcPct val="130000"/>
              </a:lnSpc>
            </a:pPr>
            <a:r>
              <a:rPr lang="en-US" sz="1300" dirty="0">
                <a:solidFill>
                  <a:srgbClr val="231F20"/>
                </a:solidFill>
                <a:latin typeface="Quattrocento Sans" pitchFamily="34" charset="0"/>
                <a:ea typeface="Quattrocento Sans" pitchFamily="34" charset="-122"/>
                <a:cs typeface="Quattrocento Sans" pitchFamily="34" charset="-120"/>
              </a:rPr>
              <a:t>✗ Ongoing disparities</a:t>
            </a:r>
            <a:endParaRPr lang="en-US" sz="1300" dirty="0"/>
          </a:p>
        </p:txBody>
      </p:sp>
      <p:sp>
        <p:nvSpPr>
          <p:cNvPr id="35" name="Shape 33"/>
          <p:cNvSpPr/>
          <p:nvPr/>
        </p:nvSpPr>
        <p:spPr>
          <a:xfrm>
            <a:off x="8296049" y="3139817"/>
            <a:ext cx="3365500" cy="682625"/>
          </a:xfrm>
          <a:custGeom>
            <a:avLst/>
            <a:gdLst/>
            <a:ahLst/>
            <a:cxnLst/>
            <a:rect l="l" t="t" r="r" b="b"/>
            <a:pathLst>
              <a:path w="3365500" h="682625">
                <a:moveTo>
                  <a:pt x="67471" y="0"/>
                </a:moveTo>
                <a:lnTo>
                  <a:pt x="3298029" y="0"/>
                </a:lnTo>
                <a:cubicBezTo>
                  <a:pt x="3335292" y="0"/>
                  <a:pt x="3365500" y="30208"/>
                  <a:pt x="3365500" y="67471"/>
                </a:cubicBezTo>
                <a:lnTo>
                  <a:pt x="3365500" y="615154"/>
                </a:lnTo>
                <a:cubicBezTo>
                  <a:pt x="3365500" y="652417"/>
                  <a:pt x="3335292" y="682625"/>
                  <a:pt x="3298029" y="682625"/>
                </a:cubicBezTo>
                <a:lnTo>
                  <a:pt x="67471" y="682625"/>
                </a:lnTo>
                <a:cubicBezTo>
                  <a:pt x="30233" y="682625"/>
                  <a:pt x="0" y="652392"/>
                  <a:pt x="0" y="615154"/>
                </a:cubicBezTo>
                <a:lnTo>
                  <a:pt x="0" y="67471"/>
                </a:lnTo>
                <a:cubicBezTo>
                  <a:pt x="0" y="30233"/>
                  <a:pt x="30233" y="0"/>
                  <a:pt x="67471"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36" name="Shape 34"/>
          <p:cNvSpPr/>
          <p:nvPr/>
        </p:nvSpPr>
        <p:spPr>
          <a:xfrm>
            <a:off x="8417096" y="3278723"/>
            <a:ext cx="134938" cy="134938"/>
          </a:xfrm>
          <a:custGeom>
            <a:avLst/>
            <a:gdLst/>
            <a:ahLst/>
            <a:cxnLst/>
            <a:rect l="l" t="t" r="r" b="b"/>
            <a:pathLst>
              <a:path w="134938" h="134938">
                <a:moveTo>
                  <a:pt x="67469" y="134938"/>
                </a:moveTo>
                <a:cubicBezTo>
                  <a:pt x="104706" y="134938"/>
                  <a:pt x="134938" y="104706"/>
                  <a:pt x="134938" y="67469"/>
                </a:cubicBezTo>
                <a:cubicBezTo>
                  <a:pt x="134938" y="30232"/>
                  <a:pt x="104706" y="0"/>
                  <a:pt x="67469" y="0"/>
                </a:cubicBezTo>
                <a:cubicBezTo>
                  <a:pt x="30232" y="0"/>
                  <a:pt x="0" y="30232"/>
                  <a:pt x="0" y="67469"/>
                </a:cubicBezTo>
                <a:cubicBezTo>
                  <a:pt x="0" y="104706"/>
                  <a:pt x="30232" y="134938"/>
                  <a:pt x="67469" y="134938"/>
                </a:cubicBezTo>
                <a:close/>
                <a:moveTo>
                  <a:pt x="44276" y="61144"/>
                </a:moveTo>
                <a:lnTo>
                  <a:pt x="90661" y="61144"/>
                </a:lnTo>
                <a:cubicBezTo>
                  <a:pt x="94166" y="61144"/>
                  <a:pt x="96986" y="63964"/>
                  <a:pt x="96986" y="67469"/>
                </a:cubicBezTo>
                <a:cubicBezTo>
                  <a:pt x="96986" y="70974"/>
                  <a:pt x="94166" y="73794"/>
                  <a:pt x="90661" y="73794"/>
                </a:cubicBezTo>
                <a:lnTo>
                  <a:pt x="44276" y="73794"/>
                </a:lnTo>
                <a:cubicBezTo>
                  <a:pt x="40771" y="73794"/>
                  <a:pt x="37951" y="70974"/>
                  <a:pt x="37951" y="67469"/>
                </a:cubicBezTo>
                <a:cubicBezTo>
                  <a:pt x="37951" y="63964"/>
                  <a:pt x="40771" y="61144"/>
                  <a:pt x="44276" y="61144"/>
                </a:cubicBezTo>
                <a:close/>
              </a:path>
            </a:pathLst>
          </a:custGeom>
          <a:solidFill>
            <a:srgbClr val="768692"/>
          </a:solidFill>
          <a:ln/>
        </p:spPr>
        <p:txBody>
          <a:bodyPr/>
          <a:lstStyle/>
          <a:p>
            <a:endParaRPr lang="en-GB"/>
          </a:p>
        </p:txBody>
      </p:sp>
      <p:sp>
        <p:nvSpPr>
          <p:cNvPr id="37" name="Text 35"/>
          <p:cNvSpPr/>
          <p:nvPr/>
        </p:nvSpPr>
        <p:spPr>
          <a:xfrm>
            <a:off x="8637361" y="3244989"/>
            <a:ext cx="2117075" cy="184011"/>
          </a:xfrm>
          <a:prstGeom prst="rect">
            <a:avLst/>
          </a:prstGeom>
          <a:noFill/>
          <a:ln/>
        </p:spPr>
        <p:txBody>
          <a:bodyPr wrap="square" lIns="0" tIns="0" rIns="0" bIns="0" rtlCol="0" anchor="ctr"/>
          <a:lstStyle/>
          <a:p>
            <a:pPr>
              <a:lnSpc>
                <a:spcPct val="130000"/>
              </a:lnSpc>
            </a:pPr>
            <a:r>
              <a:rPr lang="en-US" sz="1300" b="1" dirty="0">
                <a:solidFill>
                  <a:srgbClr val="768692"/>
                </a:solidFill>
                <a:latin typeface="Quattrocento Sans" pitchFamily="34" charset="0"/>
                <a:ea typeface="Quattrocento Sans" pitchFamily="34" charset="-122"/>
                <a:cs typeface="Quattrocento Sans" pitchFamily="34" charset="-120"/>
              </a:rPr>
              <a:t>Patient Trust</a:t>
            </a:r>
            <a:endParaRPr lang="en-US" sz="1300" dirty="0"/>
          </a:p>
        </p:txBody>
      </p:sp>
      <p:sp>
        <p:nvSpPr>
          <p:cNvPr id="38" name="Text 36"/>
          <p:cNvSpPr/>
          <p:nvPr/>
        </p:nvSpPr>
        <p:spPr>
          <a:xfrm>
            <a:off x="8401221" y="3514864"/>
            <a:ext cx="3218656" cy="206375"/>
          </a:xfrm>
          <a:prstGeom prst="rect">
            <a:avLst/>
          </a:prstGeom>
          <a:noFill/>
          <a:ln/>
        </p:spPr>
        <p:txBody>
          <a:bodyPr wrap="square" lIns="0" tIns="0" rIns="0" bIns="0" rtlCol="0" anchor="ctr"/>
          <a:lstStyle/>
          <a:p>
            <a:pPr>
              <a:lnSpc>
                <a:spcPct val="130000"/>
              </a:lnSpc>
            </a:pPr>
            <a:r>
              <a:rPr lang="en-US" sz="1300" dirty="0">
                <a:solidFill>
                  <a:srgbClr val="231F20"/>
                </a:solidFill>
                <a:latin typeface="Quattrocento Sans" pitchFamily="34" charset="0"/>
                <a:ea typeface="Quattrocento Sans" pitchFamily="34" charset="-122"/>
                <a:cs typeface="Quattrocento Sans" pitchFamily="34" charset="-120"/>
              </a:rPr>
              <a:t>~ Mixed outcomes</a:t>
            </a:r>
            <a:endParaRPr lang="en-US" sz="1300" dirty="0"/>
          </a:p>
        </p:txBody>
      </p:sp>
      <p:sp>
        <p:nvSpPr>
          <p:cNvPr id="39" name="Shape 37"/>
          <p:cNvSpPr/>
          <p:nvPr/>
        </p:nvSpPr>
        <p:spPr>
          <a:xfrm>
            <a:off x="8296049" y="3931582"/>
            <a:ext cx="3365500" cy="682625"/>
          </a:xfrm>
          <a:custGeom>
            <a:avLst/>
            <a:gdLst/>
            <a:ahLst/>
            <a:cxnLst/>
            <a:rect l="l" t="t" r="r" b="b"/>
            <a:pathLst>
              <a:path w="3365500" h="682625">
                <a:moveTo>
                  <a:pt x="67471" y="0"/>
                </a:moveTo>
                <a:lnTo>
                  <a:pt x="3298029" y="0"/>
                </a:lnTo>
                <a:cubicBezTo>
                  <a:pt x="3335292" y="0"/>
                  <a:pt x="3365500" y="30208"/>
                  <a:pt x="3365500" y="67471"/>
                </a:cubicBezTo>
                <a:lnTo>
                  <a:pt x="3365500" y="615154"/>
                </a:lnTo>
                <a:cubicBezTo>
                  <a:pt x="3365500" y="652417"/>
                  <a:pt x="3335292" y="682625"/>
                  <a:pt x="3298029" y="682625"/>
                </a:cubicBezTo>
                <a:lnTo>
                  <a:pt x="67471" y="682625"/>
                </a:lnTo>
                <a:cubicBezTo>
                  <a:pt x="30233" y="682625"/>
                  <a:pt x="0" y="652392"/>
                  <a:pt x="0" y="615154"/>
                </a:cubicBezTo>
                <a:lnTo>
                  <a:pt x="0" y="67471"/>
                </a:lnTo>
                <a:cubicBezTo>
                  <a:pt x="0" y="30233"/>
                  <a:pt x="30233" y="0"/>
                  <a:pt x="67471" y="0"/>
                </a:cubicBezTo>
                <a:close/>
              </a:path>
            </a:pathLst>
          </a:custGeom>
          <a:solidFill>
            <a:srgbClr val="FFFFFF"/>
          </a:solidFill>
          <a:ln w="12700">
            <a:solidFill>
              <a:srgbClr val="425563">
                <a:alpha val="20000"/>
              </a:srgbClr>
            </a:solidFill>
            <a:prstDash val="solid"/>
          </a:ln>
        </p:spPr>
        <p:txBody>
          <a:bodyPr/>
          <a:lstStyle/>
          <a:p>
            <a:endParaRPr lang="en-GB"/>
          </a:p>
        </p:txBody>
      </p:sp>
      <p:sp>
        <p:nvSpPr>
          <p:cNvPr id="40" name="Shape 38"/>
          <p:cNvSpPr/>
          <p:nvPr/>
        </p:nvSpPr>
        <p:spPr>
          <a:xfrm>
            <a:off x="8417096" y="4070489"/>
            <a:ext cx="134938" cy="134938"/>
          </a:xfrm>
          <a:custGeom>
            <a:avLst/>
            <a:gdLst/>
            <a:ahLst/>
            <a:cxnLst/>
            <a:rect l="l" t="t" r="r" b="b"/>
            <a:pathLst>
              <a:path w="134938" h="134938">
                <a:moveTo>
                  <a:pt x="67469" y="134938"/>
                </a:moveTo>
                <a:cubicBezTo>
                  <a:pt x="104706" y="134938"/>
                  <a:pt x="134938" y="104706"/>
                  <a:pt x="134938" y="67469"/>
                </a:cubicBezTo>
                <a:cubicBezTo>
                  <a:pt x="134938" y="30232"/>
                  <a:pt x="104706" y="0"/>
                  <a:pt x="67469" y="0"/>
                </a:cubicBezTo>
                <a:cubicBezTo>
                  <a:pt x="30232" y="0"/>
                  <a:pt x="0" y="30232"/>
                  <a:pt x="0" y="67469"/>
                </a:cubicBezTo>
                <a:cubicBezTo>
                  <a:pt x="0" y="104706"/>
                  <a:pt x="30232" y="134938"/>
                  <a:pt x="67469" y="134938"/>
                </a:cubicBezTo>
                <a:close/>
                <a:moveTo>
                  <a:pt x="44013" y="44013"/>
                </a:moveTo>
                <a:cubicBezTo>
                  <a:pt x="46490" y="41535"/>
                  <a:pt x="50496" y="41535"/>
                  <a:pt x="52947" y="44013"/>
                </a:cubicBezTo>
                <a:lnTo>
                  <a:pt x="67442" y="58508"/>
                </a:lnTo>
                <a:lnTo>
                  <a:pt x="81938" y="44013"/>
                </a:lnTo>
                <a:cubicBezTo>
                  <a:pt x="84415" y="41535"/>
                  <a:pt x="88421" y="41535"/>
                  <a:pt x="90872" y="44013"/>
                </a:cubicBezTo>
                <a:cubicBezTo>
                  <a:pt x="93323" y="46490"/>
                  <a:pt x="93349" y="50496"/>
                  <a:pt x="90872" y="52947"/>
                </a:cubicBezTo>
                <a:lnTo>
                  <a:pt x="76377" y="67442"/>
                </a:lnTo>
                <a:lnTo>
                  <a:pt x="90872" y="81938"/>
                </a:lnTo>
                <a:cubicBezTo>
                  <a:pt x="93349" y="84415"/>
                  <a:pt x="93349" y="88421"/>
                  <a:pt x="90872" y="90872"/>
                </a:cubicBezTo>
                <a:cubicBezTo>
                  <a:pt x="88395" y="93323"/>
                  <a:pt x="84389" y="93349"/>
                  <a:pt x="81938" y="90872"/>
                </a:cubicBezTo>
                <a:lnTo>
                  <a:pt x="67442" y="76377"/>
                </a:lnTo>
                <a:lnTo>
                  <a:pt x="52947" y="90872"/>
                </a:lnTo>
                <a:cubicBezTo>
                  <a:pt x="50470" y="93349"/>
                  <a:pt x="46464" y="93349"/>
                  <a:pt x="44013" y="90872"/>
                </a:cubicBezTo>
                <a:cubicBezTo>
                  <a:pt x="41562" y="88395"/>
                  <a:pt x="41535" y="84389"/>
                  <a:pt x="44013" y="81938"/>
                </a:cubicBezTo>
                <a:lnTo>
                  <a:pt x="58508" y="67442"/>
                </a:lnTo>
                <a:lnTo>
                  <a:pt x="44013" y="52947"/>
                </a:lnTo>
                <a:cubicBezTo>
                  <a:pt x="41535" y="50470"/>
                  <a:pt x="41535" y="46464"/>
                  <a:pt x="44013" y="44013"/>
                </a:cubicBezTo>
                <a:close/>
              </a:path>
            </a:pathLst>
          </a:custGeom>
          <a:solidFill>
            <a:srgbClr val="425563"/>
          </a:solidFill>
          <a:ln/>
        </p:spPr>
        <p:txBody>
          <a:bodyPr/>
          <a:lstStyle/>
          <a:p>
            <a:endParaRPr lang="en-GB"/>
          </a:p>
        </p:txBody>
      </p:sp>
      <p:sp>
        <p:nvSpPr>
          <p:cNvPr id="41" name="Text 39"/>
          <p:cNvSpPr/>
          <p:nvPr/>
        </p:nvSpPr>
        <p:spPr>
          <a:xfrm>
            <a:off x="8637360" y="4036754"/>
            <a:ext cx="2349087" cy="190501"/>
          </a:xfrm>
          <a:prstGeom prst="rect">
            <a:avLst/>
          </a:prstGeom>
          <a:noFill/>
          <a:ln/>
        </p:spPr>
        <p:txBody>
          <a:bodyPr wrap="square" lIns="0" tIns="0" rIns="0" bIns="0" rtlCol="0" anchor="ctr"/>
          <a:lstStyle/>
          <a:p>
            <a:pPr>
              <a:lnSpc>
                <a:spcPct val="130000"/>
              </a:lnSpc>
            </a:pPr>
            <a:r>
              <a:rPr lang="en-US" sz="1300" b="1" dirty="0">
                <a:solidFill>
                  <a:srgbClr val="425563"/>
                </a:solidFill>
                <a:latin typeface="Quattrocento Sans" pitchFamily="34" charset="0"/>
                <a:ea typeface="Quattrocento Sans" pitchFamily="34" charset="-122"/>
                <a:cs typeface="Quattrocento Sans" pitchFamily="34" charset="-120"/>
              </a:rPr>
              <a:t>Co-Production</a:t>
            </a:r>
            <a:endParaRPr lang="en-US" sz="1300" dirty="0"/>
          </a:p>
        </p:txBody>
      </p:sp>
      <p:sp>
        <p:nvSpPr>
          <p:cNvPr id="42" name="Text 40"/>
          <p:cNvSpPr/>
          <p:nvPr/>
        </p:nvSpPr>
        <p:spPr>
          <a:xfrm>
            <a:off x="8401221" y="4306629"/>
            <a:ext cx="3218656" cy="206375"/>
          </a:xfrm>
          <a:prstGeom prst="rect">
            <a:avLst/>
          </a:prstGeom>
          <a:noFill/>
          <a:ln/>
        </p:spPr>
        <p:txBody>
          <a:bodyPr wrap="square" lIns="0" tIns="0" rIns="0" bIns="0" rtlCol="0" anchor="ctr"/>
          <a:lstStyle/>
          <a:p>
            <a:pPr>
              <a:lnSpc>
                <a:spcPct val="130000"/>
              </a:lnSpc>
            </a:pPr>
            <a:r>
              <a:rPr lang="en-US" sz="1300" dirty="0">
                <a:solidFill>
                  <a:srgbClr val="231F20"/>
                </a:solidFill>
                <a:latin typeface="Quattrocento Sans" pitchFamily="34" charset="0"/>
                <a:ea typeface="Quattrocento Sans" pitchFamily="34" charset="-122"/>
                <a:cs typeface="Quattrocento Sans" pitchFamily="34" charset="-120"/>
              </a:rPr>
              <a:t>✗ Inadequate involvement</a:t>
            </a:r>
            <a:endParaRPr lang="en-US" sz="1300" dirty="0"/>
          </a:p>
        </p:txBody>
      </p:sp>
      <p:sp>
        <p:nvSpPr>
          <p:cNvPr id="44" name="Shape 42"/>
          <p:cNvSpPr/>
          <p:nvPr/>
        </p:nvSpPr>
        <p:spPr>
          <a:xfrm>
            <a:off x="8252455" y="5381624"/>
            <a:ext cx="132829" cy="151805"/>
          </a:xfrm>
          <a:custGeom>
            <a:avLst/>
            <a:gdLst/>
            <a:ahLst/>
            <a:cxnLst/>
            <a:rect l="l" t="t" r="r" b="b"/>
            <a:pathLst>
              <a:path w="132829" h="151805">
                <a:moveTo>
                  <a:pt x="0" y="64043"/>
                </a:moveTo>
                <a:cubicBezTo>
                  <a:pt x="0" y="44385"/>
                  <a:pt x="15922" y="28463"/>
                  <a:pt x="35579" y="28463"/>
                </a:cubicBezTo>
                <a:lnTo>
                  <a:pt x="37951" y="28463"/>
                </a:lnTo>
                <a:cubicBezTo>
                  <a:pt x="43199" y="28463"/>
                  <a:pt x="47439" y="32703"/>
                  <a:pt x="47439" y="37951"/>
                </a:cubicBezTo>
                <a:cubicBezTo>
                  <a:pt x="47439" y="43199"/>
                  <a:pt x="43199" y="47439"/>
                  <a:pt x="37951" y="47439"/>
                </a:cubicBezTo>
                <a:lnTo>
                  <a:pt x="35579" y="47439"/>
                </a:lnTo>
                <a:cubicBezTo>
                  <a:pt x="26418" y="47439"/>
                  <a:pt x="18976" y="54881"/>
                  <a:pt x="18976" y="64043"/>
                </a:cubicBezTo>
                <a:lnTo>
                  <a:pt x="18976" y="66415"/>
                </a:lnTo>
                <a:lnTo>
                  <a:pt x="37951" y="66415"/>
                </a:lnTo>
                <a:cubicBezTo>
                  <a:pt x="48417" y="66415"/>
                  <a:pt x="56927" y="74924"/>
                  <a:pt x="56927" y="85390"/>
                </a:cubicBezTo>
                <a:lnTo>
                  <a:pt x="56927" y="104366"/>
                </a:lnTo>
                <a:cubicBezTo>
                  <a:pt x="56927" y="114832"/>
                  <a:pt x="48417" y="123341"/>
                  <a:pt x="37951" y="123341"/>
                </a:cubicBezTo>
                <a:lnTo>
                  <a:pt x="18976" y="123341"/>
                </a:lnTo>
                <a:cubicBezTo>
                  <a:pt x="8509" y="123341"/>
                  <a:pt x="0" y="114832"/>
                  <a:pt x="0" y="104366"/>
                </a:cubicBezTo>
                <a:lnTo>
                  <a:pt x="0" y="64043"/>
                </a:lnTo>
                <a:close/>
                <a:moveTo>
                  <a:pt x="75902" y="64043"/>
                </a:moveTo>
                <a:cubicBezTo>
                  <a:pt x="75902" y="44385"/>
                  <a:pt x="91824" y="28463"/>
                  <a:pt x="111482" y="28463"/>
                </a:cubicBezTo>
                <a:lnTo>
                  <a:pt x="113854" y="28463"/>
                </a:lnTo>
                <a:cubicBezTo>
                  <a:pt x="119101" y="28463"/>
                  <a:pt x="123341" y="32703"/>
                  <a:pt x="123341" y="37951"/>
                </a:cubicBezTo>
                <a:cubicBezTo>
                  <a:pt x="123341" y="43199"/>
                  <a:pt x="119101" y="47439"/>
                  <a:pt x="113854" y="47439"/>
                </a:cubicBezTo>
                <a:lnTo>
                  <a:pt x="111482" y="47439"/>
                </a:lnTo>
                <a:cubicBezTo>
                  <a:pt x="102320" y="47439"/>
                  <a:pt x="94878" y="54881"/>
                  <a:pt x="94878" y="64043"/>
                </a:cubicBezTo>
                <a:lnTo>
                  <a:pt x="94878" y="66415"/>
                </a:lnTo>
                <a:lnTo>
                  <a:pt x="113854" y="66415"/>
                </a:lnTo>
                <a:cubicBezTo>
                  <a:pt x="124320" y="66415"/>
                  <a:pt x="132829" y="74924"/>
                  <a:pt x="132829" y="85390"/>
                </a:cubicBezTo>
                <a:lnTo>
                  <a:pt x="132829" y="104366"/>
                </a:lnTo>
                <a:cubicBezTo>
                  <a:pt x="132829" y="114832"/>
                  <a:pt x="124320" y="123341"/>
                  <a:pt x="113854" y="123341"/>
                </a:cubicBezTo>
                <a:lnTo>
                  <a:pt x="94878" y="123341"/>
                </a:lnTo>
                <a:cubicBezTo>
                  <a:pt x="84412" y="123341"/>
                  <a:pt x="75902" y="114832"/>
                  <a:pt x="75902" y="104366"/>
                </a:cubicBezTo>
                <a:lnTo>
                  <a:pt x="75902" y="64043"/>
                </a:lnTo>
                <a:close/>
              </a:path>
            </a:pathLst>
          </a:custGeom>
          <a:solidFill>
            <a:srgbClr val="FFFFFF"/>
          </a:solidFill>
          <a:ln/>
        </p:spPr>
        <p:txBody>
          <a:bodyPr/>
          <a:lstStyle/>
          <a:p>
            <a:endParaRPr lang="en-GB"/>
          </a:p>
        </p:txBody>
      </p:sp>
      <p:sp>
        <p:nvSpPr>
          <p:cNvPr id="46" name="Text 44"/>
          <p:cNvSpPr/>
          <p:nvPr/>
        </p:nvSpPr>
        <p:spPr>
          <a:xfrm>
            <a:off x="8223620" y="5643561"/>
            <a:ext cx="3536156" cy="881063"/>
          </a:xfrm>
          <a:prstGeom prst="rect">
            <a:avLst/>
          </a:prstGeom>
          <a:noFill/>
          <a:ln/>
        </p:spPr>
        <p:txBody>
          <a:bodyPr wrap="square" lIns="0" tIns="0" rIns="0" bIns="0" rtlCol="0" anchor="ctr"/>
          <a:lstStyle/>
          <a:p>
            <a:pPr>
              <a:lnSpc>
                <a:spcPct val="140000"/>
              </a:lnSpc>
            </a:pPr>
            <a:endParaRPr lang="en-US" sz="16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a:p>
        </p:txBody>
      </p:sp>
      <p:sp>
        <p:nvSpPr>
          <p:cNvPr id="3" name="Text 1"/>
          <p:cNvSpPr/>
          <p:nvPr/>
        </p:nvSpPr>
        <p:spPr>
          <a:xfrm>
            <a:off x="486172" y="317500"/>
            <a:ext cx="1988344"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References</a:t>
            </a:r>
            <a:endParaRPr lang="en-US" sz="1600" dirty="0"/>
          </a:p>
        </p:txBody>
      </p:sp>
      <p:sp>
        <p:nvSpPr>
          <p:cNvPr id="29" name="Shape 27"/>
          <p:cNvSpPr/>
          <p:nvPr/>
        </p:nvSpPr>
        <p:spPr>
          <a:xfrm>
            <a:off x="317500" y="8603010"/>
            <a:ext cx="11557000" cy="15875"/>
          </a:xfrm>
          <a:custGeom>
            <a:avLst/>
            <a:gdLst/>
            <a:ahLst/>
            <a:cxnLst/>
            <a:rect l="l" t="t" r="r" b="b"/>
            <a:pathLst>
              <a:path w="11557000" h="15875">
                <a:moveTo>
                  <a:pt x="0" y="0"/>
                </a:moveTo>
                <a:lnTo>
                  <a:pt x="11557000" y="0"/>
                </a:lnTo>
                <a:lnTo>
                  <a:pt x="11557000" y="15875"/>
                </a:lnTo>
                <a:lnTo>
                  <a:pt x="0" y="15875"/>
                </a:lnTo>
                <a:lnTo>
                  <a:pt x="0" y="0"/>
                </a:lnTo>
                <a:close/>
              </a:path>
            </a:pathLst>
          </a:custGeom>
          <a:solidFill>
            <a:srgbClr val="003087">
              <a:alpha val="20000"/>
            </a:srgbClr>
          </a:solidFill>
          <a:ln/>
        </p:spPr>
        <p:txBody>
          <a:bodyPr/>
          <a:lstStyle/>
          <a:p>
            <a:endParaRPr lang="en-GB"/>
          </a:p>
        </p:txBody>
      </p:sp>
      <p:sp>
        <p:nvSpPr>
          <p:cNvPr id="32" name="TextBox 31">
            <a:extLst>
              <a:ext uri="{FF2B5EF4-FFF2-40B4-BE49-F238E27FC236}">
                <a16:creationId xmlns:a16="http://schemas.microsoft.com/office/drawing/2014/main" id="{3444CBB6-8E35-BF20-1B46-A9BC89B3DFF0}"/>
              </a:ext>
            </a:extLst>
          </p:cNvPr>
          <p:cNvSpPr txBox="1"/>
          <p:nvPr/>
        </p:nvSpPr>
        <p:spPr>
          <a:xfrm>
            <a:off x="205205" y="724890"/>
            <a:ext cx="11760682" cy="6334619"/>
          </a:xfrm>
          <a:prstGeom prst="rect">
            <a:avLst/>
          </a:prstGeom>
          <a:noFill/>
        </p:spPr>
        <p:txBody>
          <a:bodyPr wrap="square">
            <a:spAutoFit/>
          </a:bodyPr>
          <a:lstStyle/>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Abdelwanis, M., Simsekler, M.C.E., Gabor, A.F., Sleptchenko, A. and Omar, M. (2025). Artificial intelligence adoption challenges from healthcare providers’ perspectives: A comprehensive review and future directions.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Safety Science</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[online] 193, p.107028. doi:https://doi.org/10.1016/j.ssci.2025.107028.</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Amann, J., Blasimme, A., Vayena, E., Frey, D. and Madai, V.I. (2023) 'Explainability for artificial intelligence in healthcare: a multidisciplinary perspective',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BMC Medical Informatics and Decision Making</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20(1), pp. 1-9.</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Azmed (2025) 'England 10 Year Health Plan and AI in Radiology',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Azmed News</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15 July. Available at: https://www.azmed.co/news-post/england-10-year-health-plan-and-ai-in-radiology (Accessed: 14 February 2026).</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Banerjee, S., Alsop, P., Jones, L. and Cardinal, R.N. (2022). Patient and public involvement to build trust in artificial intelligence: A framework, tools, and case studies.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Patterns</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3(6), p.100506. doi:https://doi.org/10.1016/j.patter.2022.100506.</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Chintaluru, Y., Jaffee, A., Shankar, D., Diwanji, S. and Desai, S. (2025). Abstract 478: MTDYNAMIC (Mechanical Thrombectomy Device Availability And Cost Variability: a Multi</a:t>
            </a:r>
            <a:r>
              <a:rPr lang="en-GB" sz="1120" kern="100" dirty="0">
                <a:effectLst/>
                <a:latin typeface="Quattrocento Sans" panose="020B0502050000020003" pitchFamily="34" charset="0"/>
                <a:ea typeface="Calibri" panose="020F0502020204030204" pitchFamily="34" charset="0"/>
                <a:cs typeface="Cambria Math" panose="02040503050406030204" pitchFamily="18" charset="0"/>
              </a:rPr>
              <a:t>‐</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Country survey) an international effort to assess the availability of thrombectomy devices across diverse stroke care settings.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Stroke: Vascular and Interventional Neurology</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5(S1). doi:https://doi.org/10.1161/svi270000_478.</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Compass Associates (2025) 'How Artificial Intelligence is transforming UK Primary Care',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Compass Associates</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21 October. Available at: https://compass-associates.com/how-artificial-intelligence-is-transforming-uk-primary-care/ (Accessed: 13 February 2026).</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Cox, H. (2025).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The ‘Black Box’ Challenge: Demystifying AI Algorithms for Trusted Patient Care</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[online] Onspring. Available at: https://onspring.com/resources/blog/ai-transparency-healthcare-compliance/ (Accessed 20 February 2026).</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Cresswell, K., Sheikh, A., Franklin, B.D. et al. (2025) 'A mixed methods formative evaluation of the United Kingdom National Health Service Artificial Intelligence Lab',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npj Digital Medicine</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8(1), pp. 1-15.</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Department of Health and Social Care (2021).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£36 million boost for AI technologies to revolutionise NHS care</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[online] GOV.UK. Available at: https://www.gov.uk/government/news/36-million-boost-for-ai-technologies-to-revolutionise-nhs-care (Accessed 17 February 2026).</a:t>
            </a:r>
          </a:p>
          <a:p>
            <a:pPr>
              <a:lnSpc>
                <a:spcPct val="150000"/>
              </a:lnSpc>
              <a:spcAft>
                <a:spcPts val="600"/>
              </a:spcAft>
              <a:buNone/>
            </a:pP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Denniston, A., Hughes, D.H. and Tallon, L. (2026). </a:t>
            </a:r>
            <a:r>
              <a:rPr lang="en-GB" sz="1120" i="1" kern="100" dirty="0">
                <a:effectLst/>
                <a:latin typeface="Quattrocento Sans" panose="020B0502050000020003" pitchFamily="34" charset="0"/>
                <a:ea typeface="Calibri" panose="020F0502020204030204" pitchFamily="34" charset="0"/>
                <a:cs typeface="Times New Roman" panose="02020603050405020304" pitchFamily="18" charset="0"/>
              </a:rPr>
              <a:t>You have until Monday to help influence the NHS’s use of AI</a:t>
            </a:r>
            <a:r>
              <a:rPr lang="en-GB" sz="1120" kern="100" dirty="0">
                <a:effectLst/>
                <a:latin typeface="Quattrocento Sans" panose="020B0502050000020003" pitchFamily="34" charset="0"/>
                <a:ea typeface="Calibri" panose="020F0502020204030204" pitchFamily="34" charset="0"/>
                <a:cs typeface="Times New Roman" panose="02020603050405020304" pitchFamily="18" charset="0"/>
              </a:rPr>
              <a:t>. [online] Health Service Journal. Available at: https://www.hsj.co.uk/technology-and-innovation/you-have-until-monday-to-help-influence-the-nhss-use-of-ai/7040995.article (Accessed 23 February 2026).</a:t>
            </a: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C241F08C-27B4-3E99-DD89-D67573049001}"/>
              </a:ext>
            </a:extLst>
          </p:cNvPr>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dirty="0"/>
          </a:p>
        </p:txBody>
      </p:sp>
      <p:sp>
        <p:nvSpPr>
          <p:cNvPr id="3" name="Text 1">
            <a:extLst>
              <a:ext uri="{FF2B5EF4-FFF2-40B4-BE49-F238E27FC236}">
                <a16:creationId xmlns:a16="http://schemas.microsoft.com/office/drawing/2014/main" id="{E6A3145D-5252-3324-F241-E3E77E207D59}"/>
              </a:ext>
            </a:extLst>
          </p:cNvPr>
          <p:cNvSpPr/>
          <p:nvPr/>
        </p:nvSpPr>
        <p:spPr>
          <a:xfrm>
            <a:off x="486172" y="317500"/>
            <a:ext cx="1988344"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References</a:t>
            </a:r>
            <a:endParaRPr lang="en-US" sz="1600" dirty="0"/>
          </a:p>
        </p:txBody>
      </p:sp>
      <p:sp>
        <p:nvSpPr>
          <p:cNvPr id="5" name="TextBox 4">
            <a:extLst>
              <a:ext uri="{FF2B5EF4-FFF2-40B4-BE49-F238E27FC236}">
                <a16:creationId xmlns:a16="http://schemas.microsoft.com/office/drawing/2014/main" id="{45B17D22-5257-5B9C-E436-E801EA70A7BF}"/>
              </a:ext>
            </a:extLst>
          </p:cNvPr>
          <p:cNvSpPr txBox="1"/>
          <p:nvPr/>
        </p:nvSpPr>
        <p:spPr>
          <a:xfrm>
            <a:off x="215818" y="763238"/>
            <a:ext cx="11658682" cy="5803705"/>
          </a:xfrm>
          <a:prstGeom prst="rect">
            <a:avLst/>
          </a:prstGeom>
          <a:noFill/>
        </p:spPr>
        <p:txBody>
          <a:bodyPr wrap="square">
            <a:spAutoFit/>
          </a:bodyPr>
          <a:lstStyle/>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Digital Health (2024) 'MHRA selects five AI-powered medical devices for regulatory pilot',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Digital Health</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6 December. Available at: https://www.digitalhealth.net/2024/12/mhra-selects-five-ai-powered-medical-devices-for-regulatory-pilot/ (Accessed: 10 February 2026).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Doctors.net.uk (2024) 'Exploring doctors' perspectives on generative-AI and diagnostic-decision-support systems',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BMJ Health &amp; Care Informatics</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31(1), e100894.</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Dottie, C. (2025).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AI Technology to Speed up Diagnosis of Skin Cancer in Warrington</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NHS Cheshire and Merseyside. Available at: https://www.cheshireandmerseyside.nhs.uk/posts/ai-technology-to-speed-up-diagnosis-of-skin-cancer-in-warrington/ (Accessed 14 February 2026).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England, N. (2024).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NHS England» Planning and Implementing real-world Artificial Intelligence (AI) evaluations: Lessons from the AI in Health and Care Award</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England.nhs.uk. Available at: https://www.england.nhs.uk/long-read/planning-and-implementing-real-world-ai-evaluations-lessons-from-the-ai-in-health-and-care-award/ (Accessed 19 February 2026).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Erman Yıldız (2025). Artificial Intelligence in Mental Health Nursing: Balancing Clinical Efficiency and the Human Touch—A Quest for a New Synthesis.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Journal of Psychiatric and Mental Health Nursing</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doi:https://doi.org/10.1111/jpm.13173.</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Fazakarley, C.A., Breen, M., Leeson, P., Thompson, B. and Williamson, V. (2023) 'Experiences of using artificial intelligence in healthcare: a qualitative study of UK clinician and key stakeholder perspectives',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BMJ Open</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13(12), e076950.</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Ghafur, S., Van Dael, J., Darzi, A. and Sheikh, A. (2022)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Addressing Racial and Ethnic Inequities in Data-Driven Health Technologies</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London: Institute of Global Health Innovation, Imperial College London.</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GOV.UK (2024).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MHRA trials five innovative AI technologies as part of pilot scheme to change regulatory approach</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GOV.UK. Available at: https://www.gov.uk/government/news/mhra-trials-five-innovative-ai-technologies-as-part-of-pilot-scheme-to-change-regulatory-approach (Accessed: 10 February 2026).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House of Commons Library (2020)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AI and Healthcare</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London: House of Commons Library.</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Kiran vutukuri (2026).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The Uncomfortable Truth about What Artificial Intelligence Can and Cannot Do</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Medium. Available at: https://medium.com/core-ai/the-uncomfortable-truth-about-what-artificial-intelligence-can-and-cannot-do-d4878a9a69c7 (Accessed 19 February 2026).</a:t>
            </a:r>
          </a:p>
        </p:txBody>
      </p:sp>
    </p:spTree>
    <p:extLst>
      <p:ext uri="{BB962C8B-B14F-4D97-AF65-F5344CB8AC3E}">
        <p14:creationId xmlns:p14="http://schemas.microsoft.com/office/powerpoint/2010/main" val="2223661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C72279CE-1AB6-920B-F76D-C82C6003D5CD}"/>
              </a:ext>
            </a:extLst>
          </p:cNvPr>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dirty="0"/>
          </a:p>
        </p:txBody>
      </p:sp>
      <p:sp>
        <p:nvSpPr>
          <p:cNvPr id="3" name="Text 1">
            <a:extLst>
              <a:ext uri="{FF2B5EF4-FFF2-40B4-BE49-F238E27FC236}">
                <a16:creationId xmlns:a16="http://schemas.microsoft.com/office/drawing/2014/main" id="{62B88B54-8FF0-CF7D-23B8-CEF268A215EA}"/>
              </a:ext>
            </a:extLst>
          </p:cNvPr>
          <p:cNvSpPr/>
          <p:nvPr/>
        </p:nvSpPr>
        <p:spPr>
          <a:xfrm>
            <a:off x="486172" y="317500"/>
            <a:ext cx="1988344"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References</a:t>
            </a:r>
            <a:endParaRPr lang="en-US" sz="1600" dirty="0"/>
          </a:p>
        </p:txBody>
      </p:sp>
      <p:sp>
        <p:nvSpPr>
          <p:cNvPr id="5" name="TextBox 4">
            <a:extLst>
              <a:ext uri="{FF2B5EF4-FFF2-40B4-BE49-F238E27FC236}">
                <a16:creationId xmlns:a16="http://schemas.microsoft.com/office/drawing/2014/main" id="{C1263E24-7BA1-B3D9-8711-0DB918592BD4}"/>
              </a:ext>
            </a:extLst>
          </p:cNvPr>
          <p:cNvSpPr txBox="1"/>
          <p:nvPr/>
        </p:nvSpPr>
        <p:spPr>
          <a:xfrm>
            <a:off x="317500" y="722313"/>
            <a:ext cx="11610556" cy="6146106"/>
          </a:xfrm>
          <a:prstGeom prst="rect">
            <a:avLst/>
          </a:prstGeom>
          <a:noFill/>
        </p:spPr>
        <p:txBody>
          <a:bodyPr wrap="square">
            <a:spAutoFit/>
          </a:bodyPr>
          <a:lstStyle/>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Lee, J., Bagheri, B. and Kao, H.A. (2015) 'A Cyber-Physical Systems architecture for Industry 4.0-based manufacturing systems',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Manufacturing Letters</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3, pp. 18-23.</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Löffler, C.E., Deckert, S., Rüther, A. et al. (2026) 'Patients' perceptions of artificial intelligence acceptance, challenges, and use in medical care: qualitative study',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Journal of Medical Internet Research</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27(1), e70487.</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Marko, J.G.O., Neagu, C.D. and Anand, P.B. (2025). Examining inclusivity: the use of AI and diverse populations in health and social care: a systematic review.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BMC Medical Informatics and Decision Making</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25(1). doi:https://doi.org/10.1186/s12911-025-02884-1.</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Medicines and Healthcare Products Regulatory Agency (2025).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AI Airlock Sandbox Pilot Programme Report Published by the Medicines and Healthcare products Regulatory Agency (MHRA)</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Available at: https://assets.publishing.service.gov.uk/media/68ee1fb88427701993d5e02c/AI_Airlock_Sandbox_Programme_Report_Final.pdf (Accessed 16 February 2026).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Mendes, J.M. (2025). Reimagining healthcare education through nurturing AI-driven innovation.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BMC Medical Education</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25(1). doi:https://doi.org/10.1186/s12909-025-08254-9.</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Meskó, B., Radó, N. and Győrffy, Z. (2019) 'Opinion leader empowered patients about the era of digital health: a qualitative study',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BMJ Open</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9(3), e025267.</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Mohona Gazi Tiva and Rahman, S. (2025). Adoption of AI and Predictive Analytics in Hospital Management.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Pathfinder of Research</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3 (August 2025), pp.22–45. doi:https://doi.org/10.69937/pf.por.3.2.52.</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Naik, N., Hameed, B.M.Z., Shetty, D.K., Swain, D., Shah, M., Paul, R., Aggarwal, K., Ibrahim, S., Patil, V., Smriti, K., Shetty, S., Rai, B.P., Chlosta, P. and Somani, B.K. (2022). Legal and Ethical Consideration in Artificial Intelligence in Healthcare: Who Takes Responsibility?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Frontiers in Surgery</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9(862322), pp.1–6. doi:https://doi.org/10.3389/fsurg.2022.862322.</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NHS England (2019)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The NHS Long Term Plan</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London: NHS England.</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NHS (2019).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Evaluation Report Launched for the NHS AI Lab</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Ardengemcsu.nhs.uk. Available at: https://www.ardengemcsu.nhs.uk/showcase/news-events/news-events/evaluation-report-launched-for-the-nhs-ai-lab/ (Accessed 16 February 2026).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NHS England (2024).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NHS England - NHS Long Term Workforce Plan</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NHS England. Available at: https://www.england.nhs.uk/long-read/nhs-long-term-workforce-plan-2/ (Accessed 23 February 2026).</a:t>
            </a:r>
          </a:p>
        </p:txBody>
      </p:sp>
    </p:spTree>
    <p:extLst>
      <p:ext uri="{BB962C8B-B14F-4D97-AF65-F5344CB8AC3E}">
        <p14:creationId xmlns:p14="http://schemas.microsoft.com/office/powerpoint/2010/main" val="3068296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BC07CD-4F73-8070-30B3-9EE159B6C42B}"/>
              </a:ext>
            </a:extLst>
          </p:cNvPr>
          <p:cNvSpPr txBox="1"/>
          <p:nvPr/>
        </p:nvSpPr>
        <p:spPr>
          <a:xfrm>
            <a:off x="317500" y="908004"/>
            <a:ext cx="11626598" cy="4587987"/>
          </a:xfrm>
          <a:prstGeom prst="rect">
            <a:avLst/>
          </a:prstGeom>
          <a:noFill/>
        </p:spPr>
        <p:txBody>
          <a:bodyPr wrap="square">
            <a:spAutoFit/>
          </a:bodyPr>
          <a:lstStyle/>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NHS Race and Health Observatory (2024)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Ethnic inequities in genomics and precision medicine review report</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London: NHS Race and Health Observatory.</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Nora, A., Katonai, G. and Mesko, B. (2024). Healthcare Professionals Concerns about Medical AI: a Scoping Review of Psychological Barriers and Strategies for Successful Implementation (Preprint).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Journal of Medical Internet Research</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27(1). doi:https://doi.org/10.2196/66986.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Register, Y., Qin, L., Baughan, A. and Spiro, E.S. (2023). Attached to ‘The Algorithm’: Making Sense of Algorithmic Precarity on Instagram.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Proceedings of the 2023 CHI Conference on Human Factors in Computing Systems</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563(1). doi:https://doi.org/10.1145/3544548.3581257.</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Roberts, M., Driggs, D., Thorpe, M. et al. (2021) 'An overview of the National COVID-19 Chest Imaging Database',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GigaScience</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10(12), giab101.</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Sajid, M.I., Sapey, E., Parekh, T.M. et al. (2025) 'Perceptions of an AI-based clinical decision support tool for prescribing in multiple long-term conditions: a qualitative study of general practice clinicians in England',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BMJ Open</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15(11), e102833.</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Slevin, P., Kessie, T., Cullen, J. et al. (2019) 'Exploring the potential benefits of digital health technology for the management of COPD: a qualitative study of patient perceptions',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European Respiratory Journal</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54(suppl 63), PA3115.</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The University of Edinburgh (2025).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Putting the United Kingdom at the Forefront of Using Artificial Intelligence for the Benefit of Health and care: a Mixed Methods formative evaluation of the NHS Ar4ficial Intelligence Lab</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Available at: https://usher.ed.ac.uk/sites/default/files/2025-04/AI%20Lab%20Evaluation%20Final%20Report%20April%202025_0.pdf (Accessed 18 February 2026).</a:t>
            </a:r>
          </a:p>
          <a:p>
            <a:pPr>
              <a:lnSpc>
                <a:spcPct val="150000"/>
              </a:lnSpc>
              <a:spcAft>
                <a:spcPts val="600"/>
              </a:spcAft>
              <a:buNone/>
            </a:pP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Varnosfaderani, S.M. and Forouzanfar, M. (2024). The Role of AI in Hospitals and Clinics: Transforming Healthcare in the 21st Century. </a:t>
            </a:r>
            <a:r>
              <a:rPr lang="en-GB" sz="1150" i="1" kern="100" dirty="0">
                <a:effectLst/>
                <a:latin typeface="Quattrocento Sans" panose="020B0502050000020003" pitchFamily="34" charset="0"/>
                <a:ea typeface="Calibri" panose="020F0502020204030204" pitchFamily="34" charset="0"/>
                <a:cs typeface="Times New Roman" panose="02020603050405020304" pitchFamily="18" charset="0"/>
              </a:rPr>
              <a:t>Bioengineering</a:t>
            </a:r>
            <a:r>
              <a:rPr lang="en-GB" sz="1150" kern="100" dirty="0">
                <a:effectLst/>
                <a:latin typeface="Quattrocento Sans" panose="020B0502050000020003" pitchFamily="34" charset="0"/>
                <a:ea typeface="Calibri" panose="020F0502020204030204" pitchFamily="34" charset="0"/>
                <a:cs typeface="Times New Roman" panose="02020603050405020304" pitchFamily="18" charset="0"/>
              </a:rPr>
              <a:t>, [online] 11(4), pp.1–38. Available at: https://www.mdpi.com/2306-5354/11/4/337 (Accessed 17 February 2026).</a:t>
            </a:r>
          </a:p>
        </p:txBody>
      </p:sp>
      <p:sp>
        <p:nvSpPr>
          <p:cNvPr id="4" name="Shape 0">
            <a:extLst>
              <a:ext uri="{FF2B5EF4-FFF2-40B4-BE49-F238E27FC236}">
                <a16:creationId xmlns:a16="http://schemas.microsoft.com/office/drawing/2014/main" id="{18F567E6-4E9C-819D-D6C0-926483B54831}"/>
              </a:ext>
            </a:extLst>
          </p:cNvPr>
          <p:cNvSpPr/>
          <p:nvPr/>
        </p:nvSpPr>
        <p:spPr>
          <a:xfrm>
            <a:off x="317500" y="317500"/>
            <a:ext cx="71438" cy="404813"/>
          </a:xfrm>
          <a:custGeom>
            <a:avLst/>
            <a:gdLst/>
            <a:ahLst/>
            <a:cxnLst/>
            <a:rect l="l" t="t" r="r" b="b"/>
            <a:pathLst>
              <a:path w="71438" h="404813">
                <a:moveTo>
                  <a:pt x="0" y="0"/>
                </a:moveTo>
                <a:lnTo>
                  <a:pt x="71438" y="0"/>
                </a:lnTo>
                <a:lnTo>
                  <a:pt x="71438" y="404813"/>
                </a:lnTo>
                <a:lnTo>
                  <a:pt x="0" y="404813"/>
                </a:lnTo>
                <a:lnTo>
                  <a:pt x="0" y="0"/>
                </a:lnTo>
                <a:close/>
              </a:path>
            </a:pathLst>
          </a:custGeom>
          <a:solidFill>
            <a:srgbClr val="003087"/>
          </a:solidFill>
          <a:ln/>
        </p:spPr>
        <p:txBody>
          <a:bodyPr/>
          <a:lstStyle/>
          <a:p>
            <a:endParaRPr lang="en-GB" dirty="0"/>
          </a:p>
        </p:txBody>
      </p:sp>
      <p:sp>
        <p:nvSpPr>
          <p:cNvPr id="5" name="Text 1">
            <a:extLst>
              <a:ext uri="{FF2B5EF4-FFF2-40B4-BE49-F238E27FC236}">
                <a16:creationId xmlns:a16="http://schemas.microsoft.com/office/drawing/2014/main" id="{74212395-D1C3-5E42-3048-9CB7395B8E91}"/>
              </a:ext>
            </a:extLst>
          </p:cNvPr>
          <p:cNvSpPr/>
          <p:nvPr/>
        </p:nvSpPr>
        <p:spPr>
          <a:xfrm>
            <a:off x="486172" y="317500"/>
            <a:ext cx="1988344" cy="404813"/>
          </a:xfrm>
          <a:prstGeom prst="rect">
            <a:avLst/>
          </a:prstGeom>
          <a:noFill/>
          <a:ln/>
        </p:spPr>
        <p:txBody>
          <a:bodyPr wrap="square" lIns="0" tIns="0" rIns="0" bIns="0" rtlCol="0" anchor="ctr"/>
          <a:lstStyle/>
          <a:p>
            <a:pPr>
              <a:lnSpc>
                <a:spcPct val="80000"/>
              </a:lnSpc>
            </a:pPr>
            <a:r>
              <a:rPr lang="en-US" sz="3188" b="1" dirty="0">
                <a:solidFill>
                  <a:srgbClr val="003087"/>
                </a:solidFill>
                <a:latin typeface="Unna" pitchFamily="34" charset="0"/>
                <a:ea typeface="Unna" pitchFamily="34" charset="-122"/>
                <a:cs typeface="Unna" pitchFamily="34" charset="-120"/>
              </a:rPr>
              <a:t>References</a:t>
            </a:r>
            <a:endParaRPr lang="en-US" sz="1600" dirty="0"/>
          </a:p>
        </p:txBody>
      </p:sp>
    </p:spTree>
    <p:extLst>
      <p:ext uri="{BB962C8B-B14F-4D97-AF65-F5344CB8AC3E}">
        <p14:creationId xmlns:p14="http://schemas.microsoft.com/office/powerpoint/2010/main" val="1102367558"/>
      </p:ext>
    </p:extLst>
  </p:cSld>
  <p:clrMapOvr>
    <a:masterClrMapping/>
  </p:clrMapOvr>
</p:sld>
</file>

<file path=ppt/theme/theme1.xml><?xml version="1.0" encoding="utf-8"?>
<a:theme xmlns:a="http://schemas.openxmlformats.org/drawingml/2006/main" name="Custom Theme">
  <a:themeElements>
    <a:clrScheme name="Custom">
      <a:dk1>
        <a:srgbClr val="000000"/>
      </a:dk1>
      <a:lt1>
        <a:srgbClr val="FFFFFF"/>
      </a:lt1>
      <a:dk2>
        <a:srgbClr val="333333"/>
      </a:dk2>
      <a:lt2>
        <a:srgbClr val="EEEEEE"/>
      </a:lt2>
      <a:accent1>
        <a:srgbClr val="8DAAC2"/>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8922</TotalTime>
  <Words>6126</Words>
  <Application>Microsoft Office PowerPoint</Application>
  <PresentationFormat>Widescreen</PresentationFormat>
  <Paragraphs>401</Paragraphs>
  <Slides>15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Unna</vt:lpstr>
      <vt:lpstr>Quattrocento Sans</vt:lpstr>
      <vt:lpstr>Arial</vt:lpstr>
      <vt:lpstr>Custom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AI Lab: Evaluating Digital Transformation in Healthcare</dc:title>
  <dc:subject>NHS AI Lab: Evaluating Digital Transformation in Healthcare</dc:subject>
  <dc:creator>Kimi</dc:creator>
  <cp:lastModifiedBy>Hajira Zaman</cp:lastModifiedBy>
  <cp:revision>11</cp:revision>
  <dcterms:created xsi:type="dcterms:W3CDTF">2026-02-28T16:36:46Z</dcterms:created>
  <dcterms:modified xsi:type="dcterms:W3CDTF">2026-03-07T00:29:19Z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{"Label":"NHS AI Lab: Evaluating Digital Transformation in Healthcare","ContentProducer":"001191110108MACG2KBH8F10000","ProduceID":"19ca5053-ce82-8254-8000-0000b9594f6d","ReservedCode1":"","ContentPropagator":"001191110108MACG2KBH8F20000","PropagateID":"19ca5053-ce82-8254-8000-0000b9594f6d","ReservedCode2":""}</vt:lpwstr>
  </property>
</Properties>
</file>