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60" r:id="rId1"/>
  </p:sldMasterIdLst>
  <p:sldIdLst>
    <p:sldId id="256" r:id="rId2"/>
    <p:sldId id="257" r:id="rId3"/>
    <p:sldId id="258" r:id="rId4"/>
    <p:sldId id="259" r:id="rId5"/>
    <p:sldId id="261" r:id="rId6"/>
    <p:sldId id="262" r:id="rId7"/>
    <p:sldId id="260"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14E592A-DCB0-4FF0-B07D-547DF3CA744A}" v="8" dt="2026-06-21T17:37:04.9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lia Kozak" userId="3e070d5580e7ffa4" providerId="LiveId" clId="{9047740B-5646-40FC-A6ED-3B4D62AA1AC2}"/>
    <pc:docChg chg="undo custSel addSld modSld">
      <pc:chgData name="Natalia Kozak" userId="3e070d5580e7ffa4" providerId="LiveId" clId="{9047740B-5646-40FC-A6ED-3B4D62AA1AC2}" dt="2026-06-21T18:19:47.041" v="3653" actId="1076"/>
      <pc:docMkLst>
        <pc:docMk/>
      </pc:docMkLst>
      <pc:sldChg chg="modSp mod">
        <pc:chgData name="Natalia Kozak" userId="3e070d5580e7ffa4" providerId="LiveId" clId="{9047740B-5646-40FC-A6ED-3B4D62AA1AC2}" dt="2026-06-21T13:20:02.819" v="104" actId="20577"/>
        <pc:sldMkLst>
          <pc:docMk/>
          <pc:sldMk cId="1226327218" sldId="257"/>
        </pc:sldMkLst>
        <pc:spChg chg="mod">
          <ac:chgData name="Natalia Kozak" userId="3e070d5580e7ffa4" providerId="LiveId" clId="{9047740B-5646-40FC-A6ED-3B4D62AA1AC2}" dt="2026-06-21T13:20:02.819" v="104" actId="20577"/>
          <ac:spMkLst>
            <pc:docMk/>
            <pc:sldMk cId="1226327218" sldId="257"/>
            <ac:spMk id="3" creationId="{021A3BD9-EF45-1FFD-9A69-83CC7956AF91}"/>
          </ac:spMkLst>
        </pc:spChg>
      </pc:sldChg>
      <pc:sldChg chg="addSp delSp modSp mod">
        <pc:chgData name="Natalia Kozak" userId="3e070d5580e7ffa4" providerId="LiveId" clId="{9047740B-5646-40FC-A6ED-3B4D62AA1AC2}" dt="2026-06-21T15:00:58.467" v="1455" actId="20577"/>
        <pc:sldMkLst>
          <pc:docMk/>
          <pc:sldMk cId="876951837" sldId="258"/>
        </pc:sldMkLst>
        <pc:spChg chg="mod">
          <ac:chgData name="Natalia Kozak" userId="3e070d5580e7ffa4" providerId="LiveId" clId="{9047740B-5646-40FC-A6ED-3B4D62AA1AC2}" dt="2026-06-21T13:21:09.368" v="164" actId="122"/>
          <ac:spMkLst>
            <pc:docMk/>
            <pc:sldMk cId="876951837" sldId="258"/>
            <ac:spMk id="2" creationId="{BD443E63-8FFC-92E7-9FC0-1F54BF594175}"/>
          </ac:spMkLst>
        </pc:spChg>
        <pc:spChg chg="mod">
          <ac:chgData name="Natalia Kozak" userId="3e070d5580e7ffa4" providerId="LiveId" clId="{9047740B-5646-40FC-A6ED-3B4D62AA1AC2}" dt="2026-06-21T14:21:06.782" v="361" actId="20577"/>
          <ac:spMkLst>
            <pc:docMk/>
            <pc:sldMk cId="876951837" sldId="258"/>
            <ac:spMk id="3" creationId="{47E8438C-11F2-6F0F-7031-61DF7FB0263D}"/>
          </ac:spMkLst>
        </pc:spChg>
        <pc:spChg chg="add mod">
          <ac:chgData name="Natalia Kozak" userId="3e070d5580e7ffa4" providerId="LiveId" clId="{9047740B-5646-40FC-A6ED-3B4D62AA1AC2}" dt="2026-06-21T15:00:58.467" v="1455" actId="20577"/>
          <ac:spMkLst>
            <pc:docMk/>
            <pc:sldMk cId="876951837" sldId="258"/>
            <ac:spMk id="4" creationId="{D197CA07-5D37-D423-FF7D-0F07A91B0AD0}"/>
          </ac:spMkLst>
        </pc:spChg>
        <pc:spChg chg="add del mod">
          <ac:chgData name="Natalia Kozak" userId="3e070d5580e7ffa4" providerId="LiveId" clId="{9047740B-5646-40FC-A6ED-3B4D62AA1AC2}" dt="2026-06-21T15:00:56.847" v="1454" actId="21"/>
          <ac:spMkLst>
            <pc:docMk/>
            <pc:sldMk cId="876951837" sldId="258"/>
            <ac:spMk id="5" creationId="{748F090C-8F26-2DF6-8733-396833F43273}"/>
          </ac:spMkLst>
        </pc:spChg>
      </pc:sldChg>
      <pc:sldChg chg="addSp delSp modSp mod">
        <pc:chgData name="Natalia Kozak" userId="3e070d5580e7ffa4" providerId="LiveId" clId="{9047740B-5646-40FC-A6ED-3B4D62AA1AC2}" dt="2026-06-21T17:19:48.766" v="2292" actId="1076"/>
        <pc:sldMkLst>
          <pc:docMk/>
          <pc:sldMk cId="1766097068" sldId="259"/>
        </pc:sldMkLst>
        <pc:spChg chg="mod">
          <ac:chgData name="Natalia Kozak" userId="3e070d5580e7ffa4" providerId="LiveId" clId="{9047740B-5646-40FC-A6ED-3B4D62AA1AC2}" dt="2026-06-21T15:34:05.908" v="1532" actId="20577"/>
          <ac:spMkLst>
            <pc:docMk/>
            <pc:sldMk cId="1766097068" sldId="259"/>
            <ac:spMk id="2" creationId="{F62EF0BB-5EBC-FE3B-91B5-1D8EB9B83472}"/>
          </ac:spMkLst>
        </pc:spChg>
        <pc:spChg chg="mod">
          <ac:chgData name="Natalia Kozak" userId="3e070d5580e7ffa4" providerId="LiveId" clId="{9047740B-5646-40FC-A6ED-3B4D62AA1AC2}" dt="2026-06-21T15:48:01.666" v="1913" actId="1076"/>
          <ac:spMkLst>
            <pc:docMk/>
            <pc:sldMk cId="1766097068" sldId="259"/>
            <ac:spMk id="3" creationId="{1321CD93-B7FB-973B-6D19-0D3258167F2D}"/>
          </ac:spMkLst>
        </pc:spChg>
        <pc:spChg chg="add mod">
          <ac:chgData name="Natalia Kozak" userId="3e070d5580e7ffa4" providerId="LiveId" clId="{9047740B-5646-40FC-A6ED-3B4D62AA1AC2}" dt="2026-06-21T15:53:07.130" v="2108" actId="1076"/>
          <ac:spMkLst>
            <pc:docMk/>
            <pc:sldMk cId="1766097068" sldId="259"/>
            <ac:spMk id="4" creationId="{AD890A21-5558-ECA7-CBEB-9D5F22AE0AEC}"/>
          </ac:spMkLst>
        </pc:spChg>
        <pc:spChg chg="add mod">
          <ac:chgData name="Natalia Kozak" userId="3e070d5580e7ffa4" providerId="LiveId" clId="{9047740B-5646-40FC-A6ED-3B4D62AA1AC2}" dt="2026-06-21T15:52:59.089" v="2107" actId="1076"/>
          <ac:spMkLst>
            <pc:docMk/>
            <pc:sldMk cId="1766097068" sldId="259"/>
            <ac:spMk id="5" creationId="{87CB60B4-3CAE-76EF-B6C8-6DD2C6AD2B2A}"/>
          </ac:spMkLst>
        </pc:spChg>
        <pc:spChg chg="add mod">
          <ac:chgData name="Natalia Kozak" userId="3e070d5580e7ffa4" providerId="LiveId" clId="{9047740B-5646-40FC-A6ED-3B4D62AA1AC2}" dt="2026-06-21T15:54:44.576" v="2282" actId="1076"/>
          <ac:spMkLst>
            <pc:docMk/>
            <pc:sldMk cId="1766097068" sldId="259"/>
            <ac:spMk id="6" creationId="{E87C9982-7EB3-F6DC-1149-9AA80623DDE7}"/>
          </ac:spMkLst>
        </pc:spChg>
        <pc:picChg chg="add mod modCrop">
          <ac:chgData name="Natalia Kozak" userId="3e070d5580e7ffa4" providerId="LiveId" clId="{9047740B-5646-40FC-A6ED-3B4D62AA1AC2}" dt="2026-06-21T17:19:48.766" v="2292" actId="1076"/>
          <ac:picMkLst>
            <pc:docMk/>
            <pc:sldMk cId="1766097068" sldId="259"/>
            <ac:picMk id="9" creationId="{644197A1-E3FD-8065-410E-9408DB02EF78}"/>
          </ac:picMkLst>
        </pc:picChg>
        <pc:cxnChg chg="add del mod">
          <ac:chgData name="Natalia Kozak" userId="3e070d5580e7ffa4" providerId="LiveId" clId="{9047740B-5646-40FC-A6ED-3B4D62AA1AC2}" dt="2026-06-21T15:54:39.363" v="2281" actId="11529"/>
          <ac:cxnSpMkLst>
            <pc:docMk/>
            <pc:sldMk cId="1766097068" sldId="259"/>
            <ac:cxnSpMk id="8" creationId="{51633D8B-96AA-4613-29F9-255DD042E9F2}"/>
          </ac:cxnSpMkLst>
        </pc:cxnChg>
      </pc:sldChg>
      <pc:sldChg chg="modSp new mod">
        <pc:chgData name="Natalia Kozak" userId="3e070d5580e7ffa4" providerId="LiveId" clId="{9047740B-5646-40FC-A6ED-3B4D62AA1AC2}" dt="2026-06-21T15:39:14.277" v="1536" actId="27636"/>
        <pc:sldMkLst>
          <pc:docMk/>
          <pc:sldMk cId="683701804" sldId="260"/>
        </pc:sldMkLst>
        <pc:spChg chg="mod">
          <ac:chgData name="Natalia Kozak" userId="3e070d5580e7ffa4" providerId="LiveId" clId="{9047740B-5646-40FC-A6ED-3B4D62AA1AC2}" dt="2026-06-21T14:58:45.162" v="1422" actId="20577"/>
          <ac:spMkLst>
            <pc:docMk/>
            <pc:sldMk cId="683701804" sldId="260"/>
            <ac:spMk id="2" creationId="{5E806CF3-2524-38E7-9AD9-5C0675188321}"/>
          </ac:spMkLst>
        </pc:spChg>
        <pc:spChg chg="mod">
          <ac:chgData name="Natalia Kozak" userId="3e070d5580e7ffa4" providerId="LiveId" clId="{9047740B-5646-40FC-A6ED-3B4D62AA1AC2}" dt="2026-06-21T15:39:14.277" v="1536" actId="27636"/>
          <ac:spMkLst>
            <pc:docMk/>
            <pc:sldMk cId="683701804" sldId="260"/>
            <ac:spMk id="3" creationId="{C21E8214-6A09-47D0-7897-62D01E3B82F6}"/>
          </ac:spMkLst>
        </pc:spChg>
      </pc:sldChg>
      <pc:sldChg chg="addSp modSp new mod">
        <pc:chgData name="Natalia Kozak" userId="3e070d5580e7ffa4" providerId="LiveId" clId="{9047740B-5646-40FC-A6ED-3B4D62AA1AC2}" dt="2026-06-21T18:19:47.041" v="3653" actId="1076"/>
        <pc:sldMkLst>
          <pc:docMk/>
          <pc:sldMk cId="3773157981" sldId="261"/>
        </pc:sldMkLst>
        <pc:spChg chg="mod">
          <ac:chgData name="Natalia Kozak" userId="3e070d5580e7ffa4" providerId="LiveId" clId="{9047740B-5646-40FC-A6ED-3B4D62AA1AC2}" dt="2026-06-21T17:22:01.659" v="2354" actId="122"/>
          <ac:spMkLst>
            <pc:docMk/>
            <pc:sldMk cId="3773157981" sldId="261"/>
            <ac:spMk id="2" creationId="{315CDA1A-CADF-582F-DA8A-E0C55039C782}"/>
          </ac:spMkLst>
        </pc:spChg>
        <pc:spChg chg="mod">
          <ac:chgData name="Natalia Kozak" userId="3e070d5580e7ffa4" providerId="LiveId" clId="{9047740B-5646-40FC-A6ED-3B4D62AA1AC2}" dt="2026-06-21T18:14:09.508" v="3171" actId="27636"/>
          <ac:spMkLst>
            <pc:docMk/>
            <pc:sldMk cId="3773157981" sldId="261"/>
            <ac:spMk id="3" creationId="{1FFE9623-EE7D-F53C-412D-3BE2218AA6A8}"/>
          </ac:spMkLst>
        </pc:spChg>
        <pc:spChg chg="add mod">
          <ac:chgData name="Natalia Kozak" userId="3e070d5580e7ffa4" providerId="LiveId" clId="{9047740B-5646-40FC-A6ED-3B4D62AA1AC2}" dt="2026-06-21T18:19:47.041" v="3653" actId="1076"/>
          <ac:spMkLst>
            <pc:docMk/>
            <pc:sldMk cId="3773157981" sldId="261"/>
            <ac:spMk id="4" creationId="{F4F116C1-E572-53E6-FC16-C2E38CE90792}"/>
          </ac:spMkLst>
        </pc:spChg>
        <pc:spChg chg="add mod">
          <ac:chgData name="Natalia Kozak" userId="3e070d5580e7ffa4" providerId="LiveId" clId="{9047740B-5646-40FC-A6ED-3B4D62AA1AC2}" dt="2026-06-21T17:41:00.298" v="3056" actId="14100"/>
          <ac:spMkLst>
            <pc:docMk/>
            <pc:sldMk cId="3773157981" sldId="261"/>
            <ac:spMk id="5" creationId="{45106963-7846-86CB-6B1A-8021F734098B}"/>
          </ac:spMkLst>
        </pc:spChg>
      </pc:sldChg>
      <pc:sldChg chg="modSp new mod">
        <pc:chgData name="Natalia Kozak" userId="3e070d5580e7ffa4" providerId="LiveId" clId="{9047740B-5646-40FC-A6ED-3B4D62AA1AC2}" dt="2026-06-21T18:17:59.964" v="3636" actId="20577"/>
        <pc:sldMkLst>
          <pc:docMk/>
          <pc:sldMk cId="923271837" sldId="262"/>
        </pc:sldMkLst>
        <pc:spChg chg="mod">
          <ac:chgData name="Natalia Kozak" userId="3e070d5580e7ffa4" providerId="LiveId" clId="{9047740B-5646-40FC-A6ED-3B4D62AA1AC2}" dt="2026-06-21T17:44:49.919" v="3074" actId="122"/>
          <ac:spMkLst>
            <pc:docMk/>
            <pc:sldMk cId="923271837" sldId="262"/>
            <ac:spMk id="2" creationId="{E4A96F2B-85B8-D9B7-F6D8-164E74A03EBC}"/>
          </ac:spMkLst>
        </pc:spChg>
        <pc:spChg chg="mod">
          <ac:chgData name="Natalia Kozak" userId="3e070d5580e7ffa4" providerId="LiveId" clId="{9047740B-5646-40FC-A6ED-3B4D62AA1AC2}" dt="2026-06-21T18:17:59.964" v="3636" actId="20577"/>
          <ac:spMkLst>
            <pc:docMk/>
            <pc:sldMk cId="923271837" sldId="262"/>
            <ac:spMk id="3" creationId="{CC62354C-E935-BA16-CF30-3BA2D7A6582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6/14/2026</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00705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6/14/2026</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2512645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6/14/2026</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2165412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6/14/2026</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2423761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6/14/2026</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2933143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GB"/>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6/14/2026</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7587809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6/14/2026</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2539817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6/14/2026</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9015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6/14/2026</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0837758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GB"/>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6/14/2026</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2942214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6/14/2026</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153082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6/14/2026</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469374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6/14/2026</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55184293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72" r:id="rId8"/>
    <p:sldLayoutId id="2147483668" r:id="rId9"/>
    <p:sldLayoutId id="2147483669" r:id="rId10"/>
    <p:sldLayoutId id="2147483670" r:id="rId11"/>
    <p:sldLayoutId id="2147483671"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jstor.org/stable/48546767?seq=1" TargetMode="External"/><Relationship Id="rId2" Type="http://schemas.openxmlformats.org/officeDocument/2006/relationships/hyperlink" Target="https://www.communicationtheory.org/shannon-and-weaver-model-of-communication/" TargetMode="External"/><Relationship Id="rId1" Type="http://schemas.openxmlformats.org/officeDocument/2006/relationships/slideLayout" Target="../slideLayouts/slideLayout2.xml"/><Relationship Id="rId4" Type="http://schemas.openxmlformats.org/officeDocument/2006/relationships/hyperlink" Target="https://www.jstor.org/stable/42581364?searchText=&amp;searchUri=&amp;ab_segments=&amp;searchKey=&amp;refreqid=fastly-default%3Ab37afa0fec9bd43adf38de8ec194f61b&amp;initiator=recommender&amp;seq=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A2A7E-75F9-A697-7CB8-4C086949924F}"/>
              </a:ext>
            </a:extLst>
          </p:cNvPr>
          <p:cNvSpPr>
            <a:spLocks noGrp="1"/>
          </p:cNvSpPr>
          <p:nvPr>
            <p:ph type="ctrTitle"/>
          </p:nvPr>
        </p:nvSpPr>
        <p:spPr>
          <a:xfrm>
            <a:off x="1126698" y="1339769"/>
            <a:ext cx="9938603" cy="2343873"/>
          </a:xfrm>
        </p:spPr>
        <p:txBody>
          <a:bodyPr>
            <a:normAutofit/>
          </a:bodyPr>
          <a:lstStyle/>
          <a:p>
            <a:pPr algn="ctr"/>
            <a:r>
              <a:rPr lang="en-GB" sz="6000" dirty="0">
                <a:solidFill>
                  <a:schemeClr val="accent2"/>
                </a:solidFill>
              </a:rPr>
              <a:t>Communication in Health and Social Care </a:t>
            </a:r>
          </a:p>
        </p:txBody>
      </p:sp>
      <p:sp>
        <p:nvSpPr>
          <p:cNvPr id="3" name="Subtitle 2">
            <a:extLst>
              <a:ext uri="{FF2B5EF4-FFF2-40B4-BE49-F238E27FC236}">
                <a16:creationId xmlns:a16="http://schemas.microsoft.com/office/drawing/2014/main" id="{8239B017-3DC2-DE00-0C2C-62D5F0E7D9DF}"/>
              </a:ext>
            </a:extLst>
          </p:cNvPr>
          <p:cNvSpPr>
            <a:spLocks noGrp="1"/>
          </p:cNvSpPr>
          <p:nvPr>
            <p:ph type="subTitle" idx="1"/>
          </p:nvPr>
        </p:nvSpPr>
        <p:spPr>
          <a:xfrm>
            <a:off x="1524000" y="4826643"/>
            <a:ext cx="5705856" cy="1574157"/>
          </a:xfrm>
        </p:spPr>
        <p:txBody>
          <a:bodyPr>
            <a:normAutofit fontScale="92500" lnSpcReduction="20000"/>
          </a:bodyPr>
          <a:lstStyle/>
          <a:p>
            <a:r>
              <a:rPr lang="en-GB" sz="1800" dirty="0"/>
              <a:t>NATALIA PATRYCJA KOZAK</a:t>
            </a:r>
          </a:p>
          <a:p>
            <a:r>
              <a:rPr lang="en-GB" sz="1800" dirty="0"/>
              <a:t>Student ID: 2505641</a:t>
            </a:r>
          </a:p>
          <a:p>
            <a:r>
              <a:rPr lang="en-GB" sz="1800" dirty="0"/>
              <a:t>Module code: LCHS4009</a:t>
            </a:r>
          </a:p>
          <a:p>
            <a:r>
              <a:rPr lang="en-GB" sz="1800" dirty="0"/>
              <a:t>Module title: Module: Professional Development within Health and Social Care</a:t>
            </a:r>
          </a:p>
        </p:txBody>
      </p:sp>
      <p:pic>
        <p:nvPicPr>
          <p:cNvPr id="4" name="Picture 3">
            <a:extLst>
              <a:ext uri="{FF2B5EF4-FFF2-40B4-BE49-F238E27FC236}">
                <a16:creationId xmlns:a16="http://schemas.microsoft.com/office/drawing/2014/main" id="{E7FEC2C1-C3FE-03A3-88AE-FC3B57C2E859}"/>
              </a:ext>
            </a:extLst>
          </p:cNvPr>
          <p:cNvPicPr>
            <a:picLocks noChangeAspect="1"/>
          </p:cNvPicPr>
          <p:nvPr/>
        </p:nvPicPr>
        <p:blipFill>
          <a:blip r:embed="rId2"/>
          <a:stretch>
            <a:fillRect/>
          </a:stretch>
        </p:blipFill>
        <p:spPr>
          <a:xfrm>
            <a:off x="9253537" y="5144103"/>
            <a:ext cx="2828925" cy="1609725"/>
          </a:xfrm>
          <a:prstGeom prst="rect">
            <a:avLst/>
          </a:prstGeom>
        </p:spPr>
      </p:pic>
    </p:spTree>
    <p:extLst>
      <p:ext uri="{BB962C8B-B14F-4D97-AF65-F5344CB8AC3E}">
        <p14:creationId xmlns:p14="http://schemas.microsoft.com/office/powerpoint/2010/main" val="2780352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3488F6DB-AE81-4C8D-B1F2-045AB0C89A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7FEDAF3C-9EDB-D5E1-9CBD-91A82E74A741}"/>
              </a:ext>
            </a:extLst>
          </p:cNvPr>
          <p:cNvPicPr>
            <a:picLocks noChangeAspect="1"/>
          </p:cNvPicPr>
          <p:nvPr/>
        </p:nvPicPr>
        <p:blipFill>
          <a:blip r:embed="rId2"/>
          <a:srcRect l="11111" r="8529"/>
          <a:stretch>
            <a:fillRect/>
          </a:stretch>
        </p:blipFill>
        <p:spPr>
          <a:xfrm>
            <a:off x="3067" y="0"/>
            <a:ext cx="12188933" cy="6857990"/>
          </a:xfrm>
          <a:prstGeom prst="rect">
            <a:avLst/>
          </a:prstGeom>
        </p:spPr>
      </p:pic>
      <p:sp>
        <p:nvSpPr>
          <p:cNvPr id="27" name="Graphic 1">
            <a:extLst>
              <a:ext uri="{FF2B5EF4-FFF2-40B4-BE49-F238E27FC236}">
                <a16:creationId xmlns:a16="http://schemas.microsoft.com/office/drawing/2014/main" id="{721F817A-BF7E-440D-B296-66D86EDB0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bg1">
              <a:alpha val="89000"/>
            </a:schemeClr>
          </a:solidFill>
          <a:ln w="32707" cap="flat">
            <a:noFill/>
            <a:prstDash val="solid"/>
            <a:miter/>
          </a:ln>
          <a:effectLst/>
        </p:spPr>
        <p:txBody>
          <a:bodyPr rtlCol="0" anchor="ctr"/>
          <a:lstStyle/>
          <a:p>
            <a:endParaRPr lang="en-US" dirty="0"/>
          </a:p>
        </p:txBody>
      </p:sp>
      <p:sp>
        <p:nvSpPr>
          <p:cNvPr id="2" name="Title 1">
            <a:extLst>
              <a:ext uri="{FF2B5EF4-FFF2-40B4-BE49-F238E27FC236}">
                <a16:creationId xmlns:a16="http://schemas.microsoft.com/office/drawing/2014/main" id="{CF3D4247-8567-2667-4750-E9D2FD7BF4B6}"/>
              </a:ext>
            </a:extLst>
          </p:cNvPr>
          <p:cNvSpPr>
            <a:spLocks noGrp="1"/>
          </p:cNvSpPr>
          <p:nvPr>
            <p:ph type="title"/>
          </p:nvPr>
        </p:nvSpPr>
        <p:spPr>
          <a:xfrm>
            <a:off x="3008511" y="1283528"/>
            <a:ext cx="5861106" cy="1439331"/>
          </a:xfrm>
        </p:spPr>
        <p:txBody>
          <a:bodyPr anchor="b">
            <a:normAutofit/>
          </a:bodyPr>
          <a:lstStyle/>
          <a:p>
            <a:pPr algn="ctr"/>
            <a:r>
              <a:rPr lang="en-GB" sz="4600" dirty="0"/>
              <a:t>What is communication?</a:t>
            </a:r>
          </a:p>
        </p:txBody>
      </p:sp>
      <p:sp>
        <p:nvSpPr>
          <p:cNvPr id="3" name="Content Placeholder 2">
            <a:extLst>
              <a:ext uri="{FF2B5EF4-FFF2-40B4-BE49-F238E27FC236}">
                <a16:creationId xmlns:a16="http://schemas.microsoft.com/office/drawing/2014/main" id="{021A3BD9-EF45-1FFD-9A69-83CC7956AF91}"/>
              </a:ext>
            </a:extLst>
          </p:cNvPr>
          <p:cNvSpPr>
            <a:spLocks noGrp="1"/>
          </p:cNvSpPr>
          <p:nvPr>
            <p:ph idx="1"/>
          </p:nvPr>
        </p:nvSpPr>
        <p:spPr>
          <a:xfrm>
            <a:off x="2812648" y="2813656"/>
            <a:ext cx="6458674" cy="3008409"/>
          </a:xfrm>
        </p:spPr>
        <p:txBody>
          <a:bodyPr>
            <a:normAutofit fontScale="92500" lnSpcReduction="20000"/>
          </a:bodyPr>
          <a:lstStyle/>
          <a:p>
            <a:r>
              <a:rPr lang="en-GB" sz="2000" dirty="0">
                <a:highlight>
                  <a:srgbClr val="C0C0C0"/>
                </a:highlight>
              </a:rPr>
              <a:t>Communication is the process of a message being transferred from one person to another.</a:t>
            </a:r>
          </a:p>
          <a:p>
            <a:r>
              <a:rPr lang="en-GB" sz="2000" dirty="0">
                <a:highlight>
                  <a:srgbClr val="C0C0C0"/>
                </a:highlight>
              </a:rPr>
              <a:t>The exchange of information, ideas and instructions between individuals.</a:t>
            </a:r>
          </a:p>
          <a:p>
            <a:r>
              <a:rPr lang="en-GB" sz="2000" dirty="0">
                <a:highlight>
                  <a:srgbClr val="C0C0C0"/>
                </a:highlight>
              </a:rPr>
              <a:t>Types of communication: Verbal, nonverbal, written &amp; listening skills.</a:t>
            </a:r>
          </a:p>
          <a:p>
            <a:r>
              <a:rPr lang="en-GB" sz="2000" dirty="0">
                <a:highlight>
                  <a:srgbClr val="C0C0C0"/>
                </a:highlight>
              </a:rPr>
              <a:t>Ways to communicate spoken words, writing, gestures, electronic: e.g. text, email., pictures, body language, facial expressions, eye contact, sign language.</a:t>
            </a:r>
          </a:p>
        </p:txBody>
      </p:sp>
    </p:spTree>
    <p:extLst>
      <p:ext uri="{BB962C8B-B14F-4D97-AF65-F5344CB8AC3E}">
        <p14:creationId xmlns:p14="http://schemas.microsoft.com/office/powerpoint/2010/main" val="12263272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43E63-8FFC-92E7-9FC0-1F54BF594175}"/>
              </a:ext>
            </a:extLst>
          </p:cNvPr>
          <p:cNvSpPr>
            <a:spLocks noGrp="1"/>
          </p:cNvSpPr>
          <p:nvPr>
            <p:ph type="title"/>
          </p:nvPr>
        </p:nvSpPr>
        <p:spPr/>
        <p:txBody>
          <a:bodyPr/>
          <a:lstStyle/>
          <a:p>
            <a:pPr algn="ctr"/>
            <a:r>
              <a:rPr lang="en-GB" dirty="0"/>
              <a:t>Importance of communication in Health and Social Care</a:t>
            </a:r>
          </a:p>
        </p:txBody>
      </p:sp>
      <p:sp>
        <p:nvSpPr>
          <p:cNvPr id="3" name="Content Placeholder 2">
            <a:extLst>
              <a:ext uri="{FF2B5EF4-FFF2-40B4-BE49-F238E27FC236}">
                <a16:creationId xmlns:a16="http://schemas.microsoft.com/office/drawing/2014/main" id="{47E8438C-11F2-6F0F-7031-61DF7FB0263D}"/>
              </a:ext>
            </a:extLst>
          </p:cNvPr>
          <p:cNvSpPr>
            <a:spLocks noGrp="1"/>
          </p:cNvSpPr>
          <p:nvPr>
            <p:ph idx="1"/>
          </p:nvPr>
        </p:nvSpPr>
        <p:spPr>
          <a:xfrm>
            <a:off x="838200" y="2011680"/>
            <a:ext cx="3701143" cy="4846320"/>
          </a:xfrm>
        </p:spPr>
        <p:txBody>
          <a:bodyPr>
            <a:normAutofit/>
          </a:bodyPr>
          <a:lstStyle/>
          <a:p>
            <a:pPr marL="0" indent="0">
              <a:buNone/>
            </a:pPr>
            <a:r>
              <a:rPr lang="en-GB" sz="2000" dirty="0"/>
              <a:t>Effective communication:</a:t>
            </a:r>
          </a:p>
          <a:p>
            <a:pPr marL="0" indent="0">
              <a:buNone/>
            </a:pPr>
            <a:endParaRPr lang="en-GB" sz="2000" dirty="0"/>
          </a:p>
          <a:p>
            <a:pPr>
              <a:buFont typeface="Wingdings" panose="05000000000000000000" pitchFamily="2" charset="2"/>
              <a:buChar char="v"/>
            </a:pPr>
            <a:r>
              <a:rPr lang="en-GB" sz="2000" dirty="0"/>
              <a:t>Reduced errors and misunderstandings</a:t>
            </a:r>
          </a:p>
          <a:p>
            <a:pPr>
              <a:buFont typeface="Wingdings" panose="05000000000000000000" pitchFamily="2" charset="2"/>
              <a:buChar char="v"/>
            </a:pPr>
            <a:r>
              <a:rPr lang="en-GB" sz="2000" dirty="0"/>
              <a:t>Supports patient safety </a:t>
            </a:r>
          </a:p>
          <a:p>
            <a:pPr>
              <a:buFont typeface="Wingdings" panose="05000000000000000000" pitchFamily="2" charset="2"/>
              <a:buChar char="v"/>
            </a:pPr>
            <a:r>
              <a:rPr lang="en-GB" sz="2000" dirty="0"/>
              <a:t>Improves person centred care</a:t>
            </a:r>
          </a:p>
          <a:p>
            <a:pPr>
              <a:buFont typeface="Wingdings" panose="05000000000000000000" pitchFamily="2" charset="2"/>
              <a:buChar char="v"/>
            </a:pPr>
            <a:r>
              <a:rPr lang="en-GB" sz="2000" dirty="0"/>
              <a:t>Improves team-work</a:t>
            </a:r>
          </a:p>
          <a:p>
            <a:pPr>
              <a:buFont typeface="Wingdings" panose="05000000000000000000" pitchFamily="2" charset="2"/>
              <a:buChar char="v"/>
            </a:pPr>
            <a:r>
              <a:rPr lang="en-GB" sz="2000" dirty="0"/>
              <a:t>Builds trust and patient comfort</a:t>
            </a:r>
          </a:p>
        </p:txBody>
      </p:sp>
      <p:sp>
        <p:nvSpPr>
          <p:cNvPr id="4" name="TextBox 3">
            <a:extLst>
              <a:ext uri="{FF2B5EF4-FFF2-40B4-BE49-F238E27FC236}">
                <a16:creationId xmlns:a16="http://schemas.microsoft.com/office/drawing/2014/main" id="{D197CA07-5D37-D423-FF7D-0F07A91B0AD0}"/>
              </a:ext>
            </a:extLst>
          </p:cNvPr>
          <p:cNvSpPr txBox="1"/>
          <p:nvPr/>
        </p:nvSpPr>
        <p:spPr>
          <a:xfrm>
            <a:off x="5943600" y="2011680"/>
            <a:ext cx="4909457" cy="4247317"/>
          </a:xfrm>
          <a:prstGeom prst="rect">
            <a:avLst/>
          </a:prstGeom>
          <a:noFill/>
        </p:spPr>
        <p:txBody>
          <a:bodyPr wrap="square" rtlCol="0">
            <a:spAutoFit/>
          </a:bodyPr>
          <a:lstStyle/>
          <a:p>
            <a:r>
              <a:rPr lang="en-GB" dirty="0"/>
              <a:t>Example: </a:t>
            </a:r>
          </a:p>
          <a:p>
            <a:endParaRPr lang="en-GB" dirty="0"/>
          </a:p>
          <a:p>
            <a:r>
              <a:rPr lang="en-GB" dirty="0"/>
              <a:t>Gathering a patient's medical history is important. Ensuring to use a lot of open-ended questions allows the patients to explain in their own words what they need and what they have been through. This is also important to avoid any errors and misunderstanding in case the patient is struggling to understand the medical jargon. Allowing them to say what they need to say in their own words allows health care professionals to create a plan of action and proceed with the query</a:t>
            </a:r>
          </a:p>
          <a:p>
            <a:r>
              <a:rPr lang="en-GB" dirty="0"/>
              <a:t>(Ratna 2019).</a:t>
            </a:r>
          </a:p>
        </p:txBody>
      </p:sp>
    </p:spTree>
    <p:extLst>
      <p:ext uri="{BB962C8B-B14F-4D97-AF65-F5344CB8AC3E}">
        <p14:creationId xmlns:p14="http://schemas.microsoft.com/office/powerpoint/2010/main" val="8769518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EF0BB-5EBC-FE3B-91B5-1D8EB9B83472}"/>
              </a:ext>
            </a:extLst>
          </p:cNvPr>
          <p:cNvSpPr>
            <a:spLocks noGrp="1"/>
          </p:cNvSpPr>
          <p:nvPr>
            <p:ph type="title"/>
          </p:nvPr>
        </p:nvSpPr>
        <p:spPr/>
        <p:txBody>
          <a:bodyPr>
            <a:normAutofit fontScale="90000"/>
          </a:bodyPr>
          <a:lstStyle/>
          <a:p>
            <a:pPr algn="ctr"/>
            <a:r>
              <a:rPr lang="en-GB" dirty="0"/>
              <a:t>Communication model:</a:t>
            </a:r>
            <a:br>
              <a:rPr lang="en-GB" dirty="0"/>
            </a:br>
            <a:r>
              <a:rPr lang="en-GB" dirty="0"/>
              <a:t>Shannon and Weaver communication model </a:t>
            </a:r>
          </a:p>
        </p:txBody>
      </p:sp>
      <p:sp>
        <p:nvSpPr>
          <p:cNvPr id="3" name="Content Placeholder 2">
            <a:extLst>
              <a:ext uri="{FF2B5EF4-FFF2-40B4-BE49-F238E27FC236}">
                <a16:creationId xmlns:a16="http://schemas.microsoft.com/office/drawing/2014/main" id="{1321CD93-B7FB-973B-6D19-0D3258167F2D}"/>
              </a:ext>
            </a:extLst>
          </p:cNvPr>
          <p:cNvSpPr>
            <a:spLocks noGrp="1"/>
          </p:cNvSpPr>
          <p:nvPr>
            <p:ph idx="1"/>
          </p:nvPr>
        </p:nvSpPr>
        <p:spPr>
          <a:xfrm>
            <a:off x="370114" y="2098765"/>
            <a:ext cx="3287486" cy="4481195"/>
          </a:xfrm>
        </p:spPr>
        <p:txBody>
          <a:bodyPr>
            <a:normAutofit/>
          </a:bodyPr>
          <a:lstStyle/>
          <a:p>
            <a:pPr marL="0" indent="0">
              <a:buNone/>
            </a:pPr>
            <a:r>
              <a:rPr lang="en-GB" sz="1900" dirty="0"/>
              <a:t>The model is designed to develop effective communication between a “sender” and “receiver”. As well as find factors that are affecting the process of communication called “noise”  Shannon and Weaver Model of Communication (Communication Theory, no date).</a:t>
            </a:r>
          </a:p>
          <a:p>
            <a:pPr marL="0" indent="0">
              <a:buNone/>
            </a:pPr>
            <a:endParaRPr lang="en-GB" dirty="0"/>
          </a:p>
        </p:txBody>
      </p:sp>
      <p:sp>
        <p:nvSpPr>
          <p:cNvPr id="4" name="TextBox 3">
            <a:extLst>
              <a:ext uri="{FF2B5EF4-FFF2-40B4-BE49-F238E27FC236}">
                <a16:creationId xmlns:a16="http://schemas.microsoft.com/office/drawing/2014/main" id="{AD890A21-5558-ECA7-CBEB-9D5F22AE0AEC}"/>
              </a:ext>
            </a:extLst>
          </p:cNvPr>
          <p:cNvSpPr txBox="1"/>
          <p:nvPr/>
        </p:nvSpPr>
        <p:spPr>
          <a:xfrm>
            <a:off x="4664529" y="2098765"/>
            <a:ext cx="1828798" cy="2139047"/>
          </a:xfrm>
          <a:prstGeom prst="rect">
            <a:avLst/>
          </a:prstGeom>
          <a:noFill/>
        </p:spPr>
        <p:txBody>
          <a:bodyPr wrap="square" rtlCol="0">
            <a:spAutoFit/>
          </a:bodyPr>
          <a:lstStyle/>
          <a:p>
            <a:r>
              <a:rPr lang="en-GB" sz="1900" dirty="0"/>
              <a:t>Key elements:</a:t>
            </a:r>
          </a:p>
          <a:p>
            <a:endParaRPr lang="en-GB" sz="1900" dirty="0"/>
          </a:p>
          <a:p>
            <a:pPr marL="285750" indent="-285750">
              <a:buFont typeface="Arial" panose="020B0604020202020204" pitchFamily="34" charset="0"/>
              <a:buChar char="•"/>
            </a:pPr>
            <a:r>
              <a:rPr lang="en-GB" sz="1900" dirty="0"/>
              <a:t>Sender</a:t>
            </a:r>
          </a:p>
          <a:p>
            <a:pPr marL="285750" indent="-285750">
              <a:buFont typeface="Arial" panose="020B0604020202020204" pitchFamily="34" charset="0"/>
              <a:buChar char="•"/>
            </a:pPr>
            <a:r>
              <a:rPr lang="en-GB" sz="1900" dirty="0"/>
              <a:t>Message</a:t>
            </a:r>
          </a:p>
          <a:p>
            <a:pPr marL="285750" indent="-285750">
              <a:buFont typeface="Arial" panose="020B0604020202020204" pitchFamily="34" charset="0"/>
              <a:buChar char="•"/>
            </a:pPr>
            <a:r>
              <a:rPr lang="en-GB" sz="1900" dirty="0"/>
              <a:t>Channel</a:t>
            </a:r>
          </a:p>
          <a:p>
            <a:pPr marL="285750" indent="-285750">
              <a:buFont typeface="Arial" panose="020B0604020202020204" pitchFamily="34" charset="0"/>
              <a:buChar char="•"/>
            </a:pPr>
            <a:r>
              <a:rPr lang="en-GB" sz="1900" dirty="0"/>
              <a:t>Receiver</a:t>
            </a:r>
          </a:p>
          <a:p>
            <a:pPr marL="285750" indent="-285750">
              <a:buFont typeface="Arial" panose="020B0604020202020204" pitchFamily="34" charset="0"/>
              <a:buChar char="•"/>
            </a:pPr>
            <a:r>
              <a:rPr lang="en-GB" sz="1900" dirty="0"/>
              <a:t>Feedback</a:t>
            </a:r>
          </a:p>
        </p:txBody>
      </p:sp>
      <p:sp>
        <p:nvSpPr>
          <p:cNvPr id="5" name="TextBox 4">
            <a:extLst>
              <a:ext uri="{FF2B5EF4-FFF2-40B4-BE49-F238E27FC236}">
                <a16:creationId xmlns:a16="http://schemas.microsoft.com/office/drawing/2014/main" id="{87CB60B4-3CAE-76EF-B6C8-6DD2C6AD2B2A}"/>
              </a:ext>
            </a:extLst>
          </p:cNvPr>
          <p:cNvSpPr txBox="1"/>
          <p:nvPr/>
        </p:nvSpPr>
        <p:spPr>
          <a:xfrm>
            <a:off x="7500257" y="2098765"/>
            <a:ext cx="4245427" cy="2431435"/>
          </a:xfrm>
          <a:prstGeom prst="rect">
            <a:avLst/>
          </a:prstGeom>
          <a:noFill/>
        </p:spPr>
        <p:txBody>
          <a:bodyPr wrap="square" rtlCol="0">
            <a:spAutoFit/>
          </a:bodyPr>
          <a:lstStyle/>
          <a:p>
            <a:r>
              <a:rPr lang="en-GB" sz="1900" dirty="0"/>
              <a:t>Barriers in communication:</a:t>
            </a:r>
          </a:p>
          <a:p>
            <a:endParaRPr lang="en-GB" sz="1900" dirty="0"/>
          </a:p>
          <a:p>
            <a:pPr marL="285750" indent="-285750">
              <a:buFont typeface="Arial" panose="020B0604020202020204" pitchFamily="34" charset="0"/>
              <a:buChar char="•"/>
            </a:pPr>
            <a:r>
              <a:rPr lang="en-GB" sz="1900" dirty="0"/>
              <a:t>Language barriers</a:t>
            </a:r>
          </a:p>
          <a:p>
            <a:pPr marL="285750" indent="-285750">
              <a:buFont typeface="Arial" panose="020B0604020202020204" pitchFamily="34" charset="0"/>
              <a:buChar char="•"/>
            </a:pPr>
            <a:r>
              <a:rPr lang="en-GB" sz="1900" dirty="0"/>
              <a:t>Environmental noises </a:t>
            </a:r>
          </a:p>
          <a:p>
            <a:pPr marL="285750" indent="-285750">
              <a:buFont typeface="Arial" panose="020B0604020202020204" pitchFamily="34" charset="0"/>
              <a:buChar char="•"/>
            </a:pPr>
            <a:r>
              <a:rPr lang="en-GB" sz="1900" dirty="0"/>
              <a:t>Hearing problems</a:t>
            </a:r>
          </a:p>
          <a:p>
            <a:pPr marL="285750" indent="-285750">
              <a:buFont typeface="Arial" panose="020B0604020202020204" pitchFamily="34" charset="0"/>
              <a:buChar char="•"/>
            </a:pPr>
            <a:r>
              <a:rPr lang="en-GB" sz="1900" dirty="0"/>
              <a:t>Cultural and social (behavioural norms/ body language)</a:t>
            </a:r>
          </a:p>
          <a:p>
            <a:pPr marL="285750" indent="-285750">
              <a:buFont typeface="Arial" panose="020B0604020202020204" pitchFamily="34" charset="0"/>
              <a:buChar char="•"/>
            </a:pPr>
            <a:r>
              <a:rPr lang="en-GB" sz="1900" dirty="0"/>
              <a:t>Psychological (stress/anxiety)</a:t>
            </a:r>
          </a:p>
        </p:txBody>
      </p:sp>
      <p:sp>
        <p:nvSpPr>
          <p:cNvPr id="6" name="TextBox 5">
            <a:extLst>
              <a:ext uri="{FF2B5EF4-FFF2-40B4-BE49-F238E27FC236}">
                <a16:creationId xmlns:a16="http://schemas.microsoft.com/office/drawing/2014/main" id="{E87C9982-7EB3-F6DC-1149-9AA80623DDE7}"/>
              </a:ext>
            </a:extLst>
          </p:cNvPr>
          <p:cNvSpPr txBox="1"/>
          <p:nvPr/>
        </p:nvSpPr>
        <p:spPr>
          <a:xfrm>
            <a:off x="7500257" y="4938277"/>
            <a:ext cx="3668486" cy="1477328"/>
          </a:xfrm>
          <a:prstGeom prst="rect">
            <a:avLst/>
          </a:prstGeom>
          <a:noFill/>
        </p:spPr>
        <p:txBody>
          <a:bodyPr wrap="square" rtlCol="0">
            <a:spAutoFit/>
          </a:bodyPr>
          <a:lstStyle/>
          <a:p>
            <a:r>
              <a:rPr lang="en-GB" dirty="0"/>
              <a:t>These barriers can interrupt the process of communication and cause miscommunication on both the sender and receiver's side.</a:t>
            </a:r>
          </a:p>
        </p:txBody>
      </p:sp>
      <p:pic>
        <p:nvPicPr>
          <p:cNvPr id="9" name="Picture 8">
            <a:extLst>
              <a:ext uri="{FF2B5EF4-FFF2-40B4-BE49-F238E27FC236}">
                <a16:creationId xmlns:a16="http://schemas.microsoft.com/office/drawing/2014/main" id="{644197A1-E3FD-8065-410E-9408DB02EF78}"/>
              </a:ext>
            </a:extLst>
          </p:cNvPr>
          <p:cNvPicPr>
            <a:picLocks noChangeAspect="1"/>
          </p:cNvPicPr>
          <p:nvPr/>
        </p:nvPicPr>
        <p:blipFill>
          <a:blip r:embed="rId2"/>
          <a:srcRect l="17919" t="26525" r="21183" b="14316"/>
          <a:stretch>
            <a:fillRect/>
          </a:stretch>
        </p:blipFill>
        <p:spPr>
          <a:xfrm>
            <a:off x="3883705" y="4530200"/>
            <a:ext cx="3390446" cy="1885195"/>
          </a:xfrm>
          <a:prstGeom prst="rect">
            <a:avLst/>
          </a:prstGeom>
        </p:spPr>
      </p:pic>
    </p:spTree>
    <p:extLst>
      <p:ext uri="{BB962C8B-B14F-4D97-AF65-F5344CB8AC3E}">
        <p14:creationId xmlns:p14="http://schemas.microsoft.com/office/powerpoint/2010/main" val="17660970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CDA1A-CADF-582F-DA8A-E0C55039C782}"/>
              </a:ext>
            </a:extLst>
          </p:cNvPr>
          <p:cNvSpPr>
            <a:spLocks noGrp="1"/>
          </p:cNvSpPr>
          <p:nvPr>
            <p:ph type="title"/>
          </p:nvPr>
        </p:nvSpPr>
        <p:spPr/>
        <p:txBody>
          <a:bodyPr/>
          <a:lstStyle/>
          <a:p>
            <a:pPr algn="ctr"/>
            <a:r>
              <a:rPr lang="en-GB" dirty="0"/>
              <a:t>Practical example in Health and Social Care </a:t>
            </a:r>
          </a:p>
        </p:txBody>
      </p:sp>
      <p:sp>
        <p:nvSpPr>
          <p:cNvPr id="3" name="Content Placeholder 2">
            <a:extLst>
              <a:ext uri="{FF2B5EF4-FFF2-40B4-BE49-F238E27FC236}">
                <a16:creationId xmlns:a16="http://schemas.microsoft.com/office/drawing/2014/main" id="{1FFE9623-EE7D-F53C-412D-3BE2218AA6A8}"/>
              </a:ext>
            </a:extLst>
          </p:cNvPr>
          <p:cNvSpPr>
            <a:spLocks noGrp="1"/>
          </p:cNvSpPr>
          <p:nvPr>
            <p:ph idx="1"/>
          </p:nvPr>
        </p:nvSpPr>
        <p:spPr>
          <a:xfrm>
            <a:off x="522513" y="2203905"/>
            <a:ext cx="2917372" cy="4030248"/>
          </a:xfrm>
        </p:spPr>
        <p:txBody>
          <a:bodyPr>
            <a:normAutofit fontScale="92500" lnSpcReduction="10000"/>
          </a:bodyPr>
          <a:lstStyle/>
          <a:p>
            <a:pPr marL="0" indent="0">
              <a:buNone/>
            </a:pPr>
            <a:r>
              <a:rPr lang="en-GB" sz="2300" dirty="0"/>
              <a:t>Health care scenario:</a:t>
            </a:r>
          </a:p>
          <a:p>
            <a:pPr marL="0" indent="0">
              <a:buNone/>
            </a:pPr>
            <a:r>
              <a:rPr lang="en-GB" sz="2300" dirty="0"/>
              <a:t>Discharging a patient whose first language is not English from hospital and informing them of medication that needs to be taken following a surgery that took place a few days before.</a:t>
            </a:r>
          </a:p>
        </p:txBody>
      </p:sp>
      <p:sp>
        <p:nvSpPr>
          <p:cNvPr id="4" name="TextBox 3">
            <a:extLst>
              <a:ext uri="{FF2B5EF4-FFF2-40B4-BE49-F238E27FC236}">
                <a16:creationId xmlns:a16="http://schemas.microsoft.com/office/drawing/2014/main" id="{F4F116C1-E572-53E6-FC16-C2E38CE90792}"/>
              </a:ext>
            </a:extLst>
          </p:cNvPr>
          <p:cNvSpPr txBox="1"/>
          <p:nvPr/>
        </p:nvSpPr>
        <p:spPr>
          <a:xfrm>
            <a:off x="4093028" y="2024743"/>
            <a:ext cx="2939143" cy="4093428"/>
          </a:xfrm>
          <a:prstGeom prst="rect">
            <a:avLst/>
          </a:prstGeom>
          <a:noFill/>
        </p:spPr>
        <p:txBody>
          <a:bodyPr wrap="square" rtlCol="0">
            <a:spAutoFit/>
          </a:bodyPr>
          <a:lstStyle/>
          <a:p>
            <a:r>
              <a:rPr lang="en-GB" sz="2000" dirty="0"/>
              <a:t>What to do</a:t>
            </a:r>
          </a:p>
          <a:p>
            <a:endParaRPr lang="en-GB" sz="2000" dirty="0"/>
          </a:p>
          <a:p>
            <a:pPr marL="285750" indent="-285750">
              <a:buFont typeface="Arial" panose="020B0604020202020204" pitchFamily="34" charset="0"/>
              <a:buChar char="•"/>
            </a:pPr>
            <a:r>
              <a:rPr lang="en-GB" sz="2000" dirty="0"/>
              <a:t>Speak slowly and clearly.</a:t>
            </a:r>
          </a:p>
          <a:p>
            <a:pPr marL="285750" indent="-285750">
              <a:buFont typeface="Arial" panose="020B0604020202020204" pitchFamily="34" charset="0"/>
              <a:buChar char="•"/>
            </a:pPr>
            <a:r>
              <a:rPr lang="en-GB" sz="2000" dirty="0"/>
              <a:t>Bring an interpreter to make sure medication education is understood.</a:t>
            </a:r>
          </a:p>
          <a:p>
            <a:pPr marL="285750" indent="-285750">
              <a:buFont typeface="Arial" panose="020B0604020202020204" pitchFamily="34" charset="0"/>
              <a:buChar char="•"/>
            </a:pPr>
            <a:r>
              <a:rPr lang="en-GB" sz="2000" dirty="0"/>
              <a:t>Use simple language.</a:t>
            </a:r>
          </a:p>
          <a:p>
            <a:pPr marL="285750" indent="-285750">
              <a:buFont typeface="Arial" panose="020B0604020202020204" pitchFamily="34" charset="0"/>
              <a:buChar char="•"/>
            </a:pPr>
            <a:r>
              <a:rPr lang="en-GB" sz="2000" dirty="0"/>
              <a:t>Check understanding.</a:t>
            </a:r>
          </a:p>
        </p:txBody>
      </p:sp>
      <p:sp>
        <p:nvSpPr>
          <p:cNvPr id="5" name="TextBox 4">
            <a:extLst>
              <a:ext uri="{FF2B5EF4-FFF2-40B4-BE49-F238E27FC236}">
                <a16:creationId xmlns:a16="http://schemas.microsoft.com/office/drawing/2014/main" id="{45106963-7846-86CB-6B1A-8021F734098B}"/>
              </a:ext>
            </a:extLst>
          </p:cNvPr>
          <p:cNvSpPr txBox="1"/>
          <p:nvPr/>
        </p:nvSpPr>
        <p:spPr>
          <a:xfrm>
            <a:off x="7685314" y="2024743"/>
            <a:ext cx="3363686" cy="4209409"/>
          </a:xfrm>
          <a:prstGeom prst="rect">
            <a:avLst/>
          </a:prstGeom>
          <a:noFill/>
        </p:spPr>
        <p:txBody>
          <a:bodyPr wrap="square" rtlCol="0">
            <a:spAutoFit/>
          </a:bodyPr>
          <a:lstStyle/>
          <a:p>
            <a:r>
              <a:rPr lang="en-GB" sz="1900" dirty="0"/>
              <a:t>Positive outcomes:</a:t>
            </a:r>
          </a:p>
          <a:p>
            <a:endParaRPr lang="en-GB" sz="1900" dirty="0"/>
          </a:p>
          <a:p>
            <a:pPr marL="285750" indent="-285750">
              <a:buFont typeface="Arial" panose="020B0604020202020204" pitchFamily="34" charset="0"/>
              <a:buChar char="•"/>
            </a:pPr>
            <a:r>
              <a:rPr lang="en-GB" sz="1900" dirty="0"/>
              <a:t>Patient is correctly informed of medicine intake.</a:t>
            </a:r>
          </a:p>
          <a:p>
            <a:pPr marL="285750" indent="-285750">
              <a:buFont typeface="Arial" panose="020B0604020202020204" pitchFamily="34" charset="0"/>
              <a:buChar char="•"/>
            </a:pPr>
            <a:r>
              <a:rPr lang="en-GB" sz="1900" dirty="0"/>
              <a:t>Patient is well informed of after care and what signs to look out for if needing to seek medical attention.</a:t>
            </a:r>
          </a:p>
          <a:p>
            <a:pPr marL="285750" indent="-285750">
              <a:buFont typeface="Arial" panose="020B0604020202020204" pitchFamily="34" charset="0"/>
              <a:buChar char="•"/>
            </a:pPr>
            <a:r>
              <a:rPr lang="en-GB" sz="1900" dirty="0"/>
              <a:t>Reduced risk of redamation due to mistakes that could arise due to mistakes. </a:t>
            </a:r>
          </a:p>
        </p:txBody>
      </p:sp>
    </p:spTree>
    <p:extLst>
      <p:ext uri="{BB962C8B-B14F-4D97-AF65-F5344CB8AC3E}">
        <p14:creationId xmlns:p14="http://schemas.microsoft.com/office/powerpoint/2010/main" val="37731579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96F2B-85B8-D9B7-F6D8-164E74A03EBC}"/>
              </a:ext>
            </a:extLst>
          </p:cNvPr>
          <p:cNvSpPr>
            <a:spLocks noGrp="1"/>
          </p:cNvSpPr>
          <p:nvPr>
            <p:ph type="title"/>
          </p:nvPr>
        </p:nvSpPr>
        <p:spPr/>
        <p:txBody>
          <a:bodyPr/>
          <a:lstStyle/>
          <a:p>
            <a:pPr algn="ctr"/>
            <a:r>
              <a:rPr lang="en-GB" dirty="0"/>
              <a:t>Conclusion</a:t>
            </a:r>
          </a:p>
        </p:txBody>
      </p:sp>
      <p:sp>
        <p:nvSpPr>
          <p:cNvPr id="3" name="Content Placeholder 2">
            <a:extLst>
              <a:ext uri="{FF2B5EF4-FFF2-40B4-BE49-F238E27FC236}">
                <a16:creationId xmlns:a16="http://schemas.microsoft.com/office/drawing/2014/main" id="{CC62354C-E935-BA16-CF30-3BA2D7A6582D}"/>
              </a:ext>
            </a:extLst>
          </p:cNvPr>
          <p:cNvSpPr>
            <a:spLocks noGrp="1"/>
          </p:cNvSpPr>
          <p:nvPr>
            <p:ph idx="1"/>
          </p:nvPr>
        </p:nvSpPr>
        <p:spPr/>
        <p:txBody>
          <a:bodyPr>
            <a:normAutofit lnSpcReduction="10000"/>
          </a:bodyPr>
          <a:lstStyle/>
          <a:p>
            <a:pPr marL="0" indent="0">
              <a:buNone/>
            </a:pPr>
            <a:r>
              <a:rPr lang="en-GB" dirty="0"/>
              <a:t>Communication is one of the most important skills needed in healthcare. Without effective communication there is a risk of life and death mistakes.</a:t>
            </a:r>
          </a:p>
          <a:p>
            <a:pPr marL="0" indent="0">
              <a:buNone/>
            </a:pPr>
            <a:r>
              <a:rPr lang="en-GB" dirty="0"/>
              <a:t>It improves patient outcomes and their safety.</a:t>
            </a:r>
          </a:p>
          <a:p>
            <a:pPr marL="0" indent="0">
              <a:buNone/>
            </a:pPr>
            <a:r>
              <a:rPr lang="en-GB" dirty="0"/>
              <a:t>It supports person centred care and builds trust between professionals and patients.</a:t>
            </a:r>
          </a:p>
          <a:p>
            <a:pPr marL="0" indent="0">
              <a:buNone/>
            </a:pPr>
            <a:r>
              <a:rPr lang="en-GB" dirty="0"/>
              <a:t>Communication models help us understand the communication process.</a:t>
            </a:r>
          </a:p>
          <a:p>
            <a:pPr marL="0" indent="0">
              <a:buNone/>
            </a:pPr>
            <a:r>
              <a:rPr lang="en-GB" dirty="0"/>
              <a:t>It provides safe, respectful and effective care.</a:t>
            </a:r>
          </a:p>
        </p:txBody>
      </p:sp>
    </p:spTree>
    <p:extLst>
      <p:ext uri="{BB962C8B-B14F-4D97-AF65-F5344CB8AC3E}">
        <p14:creationId xmlns:p14="http://schemas.microsoft.com/office/powerpoint/2010/main" val="9232718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06CF3-2524-38E7-9AD9-5C067518832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21E8214-6A09-47D0-7897-62D01E3B82F6}"/>
              </a:ext>
            </a:extLst>
          </p:cNvPr>
          <p:cNvSpPr>
            <a:spLocks noGrp="1"/>
          </p:cNvSpPr>
          <p:nvPr>
            <p:ph idx="1"/>
          </p:nvPr>
        </p:nvSpPr>
        <p:spPr/>
        <p:txBody>
          <a:bodyPr>
            <a:normAutofit fontScale="85000" lnSpcReduction="10000"/>
          </a:bodyPr>
          <a:lstStyle/>
          <a:p>
            <a:pPr marL="0" indent="0">
              <a:buNone/>
            </a:pPr>
            <a:br>
              <a:rPr lang="en-GB" dirty="0"/>
            </a:br>
            <a:r>
              <a:rPr lang="en-GB" b="0" i="0" dirty="0">
                <a:solidFill>
                  <a:srgbClr val="333333"/>
                </a:solidFill>
                <a:effectLst/>
                <a:latin typeface="avenir-regular-class"/>
              </a:rPr>
              <a:t>Communication Theory (no date) Shannon and Weaver Model of Communication. Available at: </a:t>
            </a:r>
            <a:r>
              <a:rPr lang="en-GB" b="0" i="0" u="none" strike="noStrike" dirty="0">
                <a:solidFill>
                  <a:srgbClr val="20366F"/>
                </a:solidFill>
                <a:effectLst/>
                <a:latin typeface="avenir-regular-class"/>
                <a:hlinkClick r:id="rId2"/>
              </a:rPr>
              <a:t>Shannon and Weaver Model of Communication</a:t>
            </a:r>
            <a:r>
              <a:rPr lang="en-GB" b="0" i="0" dirty="0">
                <a:solidFill>
                  <a:srgbClr val="333333"/>
                </a:solidFill>
                <a:effectLst/>
                <a:latin typeface="avenir-regular-class"/>
              </a:rPr>
              <a:t> (Accessed: June 2026).</a:t>
            </a:r>
          </a:p>
          <a:p>
            <a:pPr marL="0" indent="0">
              <a:buNone/>
            </a:pPr>
            <a:r>
              <a:rPr lang="en-GB" b="0" i="0" dirty="0">
                <a:solidFill>
                  <a:srgbClr val="333333"/>
                </a:solidFill>
                <a:effectLst/>
                <a:latin typeface="avenir-regular-class"/>
              </a:rPr>
              <a:t>Ratna, H. (2019) 'The Importance of Effective Communication in Healthcare Practice', </a:t>
            </a:r>
            <a:r>
              <a:rPr lang="en-GB" b="0" i="1" dirty="0">
                <a:solidFill>
                  <a:srgbClr val="333333"/>
                </a:solidFill>
                <a:effectLst/>
                <a:latin typeface="avenir-regular-class"/>
              </a:rPr>
              <a:t>Harvard Public Health Review</a:t>
            </a:r>
            <a:r>
              <a:rPr lang="en-GB" b="0" i="0" dirty="0">
                <a:solidFill>
                  <a:srgbClr val="333333"/>
                </a:solidFill>
                <a:effectLst/>
                <a:latin typeface="avenir-regular-class"/>
              </a:rPr>
              <a:t>, vol.23, pp. 1-6. Available at: </a:t>
            </a:r>
            <a:r>
              <a:rPr lang="en-GB" dirty="0">
                <a:hlinkClick r:id="rId3"/>
              </a:rPr>
              <a:t> The Importance of Effective Communication in Healthcare Practice on JSTOR</a:t>
            </a:r>
            <a:r>
              <a:rPr lang="en-GB" b="0" i="0" dirty="0">
                <a:solidFill>
                  <a:srgbClr val="333333"/>
                </a:solidFill>
                <a:effectLst/>
                <a:latin typeface="avenir-regular-class"/>
              </a:rPr>
              <a:t> (Accessed: June 2026).</a:t>
            </a:r>
          </a:p>
          <a:p>
            <a:pPr marL="0" indent="0">
              <a:buNone/>
            </a:pPr>
            <a:r>
              <a:rPr lang="en-GB" dirty="0">
                <a:latin typeface="avenir-regular-class"/>
              </a:rPr>
              <a:t>Weaver, W. (1953) 'RECENT CONTRIBUTIONS TO THE MATHEMATICAL THEORY OF COMMUNICATION', </a:t>
            </a:r>
            <a:r>
              <a:rPr lang="en-GB" i="1" dirty="0">
                <a:latin typeface="avenir-regular-class"/>
              </a:rPr>
              <a:t>A Review of General Semantics</a:t>
            </a:r>
            <a:r>
              <a:rPr lang="en-GB" dirty="0">
                <a:latin typeface="avenir-regular-class"/>
              </a:rPr>
              <a:t>, 10(4), pp.261-281. Available at: </a:t>
            </a:r>
            <a:r>
              <a:rPr lang="en-GB" dirty="0">
                <a:hlinkClick r:id="rId4"/>
              </a:rPr>
              <a:t>RECENT CONTRIBUTIONS TO THE MATHEMATICAL THEORY OF COMMUNICATION on JSTOR</a:t>
            </a:r>
            <a:r>
              <a:rPr lang="en-GB" dirty="0">
                <a:latin typeface="avenir-regular-class"/>
              </a:rPr>
              <a:t> (Accessed: June 2026).</a:t>
            </a:r>
          </a:p>
        </p:txBody>
      </p:sp>
    </p:spTree>
    <p:extLst>
      <p:ext uri="{BB962C8B-B14F-4D97-AF65-F5344CB8AC3E}">
        <p14:creationId xmlns:p14="http://schemas.microsoft.com/office/powerpoint/2010/main" val="683701804"/>
      </p:ext>
    </p:extLst>
  </p:cSld>
  <p:clrMapOvr>
    <a:masterClrMapping/>
  </p:clrMapOvr>
</p:sld>
</file>

<file path=ppt/theme/theme1.xml><?xml version="1.0" encoding="utf-8"?>
<a:theme xmlns:a="http://schemas.openxmlformats.org/drawingml/2006/main" name="BrushVTI">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Template>Brush</Template>
  <TotalTime>55246</TotalTime>
  <Words>640</Words>
  <Application>Microsoft Office PowerPoint</Application>
  <PresentationFormat>Widescreen</PresentationFormat>
  <Paragraphs>63</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avenir-regular-class</vt:lpstr>
      <vt:lpstr>Century Gothic</vt:lpstr>
      <vt:lpstr>Elephant</vt:lpstr>
      <vt:lpstr>Wingdings</vt:lpstr>
      <vt:lpstr>BrushVTI</vt:lpstr>
      <vt:lpstr>Communication in Health and Social Care </vt:lpstr>
      <vt:lpstr>What is communication?</vt:lpstr>
      <vt:lpstr>Importance of communication in Health and Social Care</vt:lpstr>
      <vt:lpstr>Communication model: Shannon and Weaver communication model </vt:lpstr>
      <vt:lpstr>Practical example in Health and Social Care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Natalia Kozak</dc:creator>
  <cp:lastModifiedBy>Natalia Kozak</cp:lastModifiedBy>
  <cp:revision>1</cp:revision>
  <dcterms:created xsi:type="dcterms:W3CDTF">2026-05-11T13:36:09Z</dcterms:created>
  <dcterms:modified xsi:type="dcterms:W3CDTF">2026-06-21T18:19:47Z</dcterms:modified>
</cp:coreProperties>
</file>