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9240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589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9738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58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206.q4cdn.com/479360582/files/doc_financials/2025/q4/2025q4-alphabet-earnings-release.pd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atareportal.com/essential-tiktok-stats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5029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BMMB7026 · Managing Marketing Change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91440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 for Marketing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Drivers of Change</a:t>
            </a: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502920" y="2286000"/>
            <a:ext cx="8229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Impact of AI and Short-Form Video Competition</a:t>
            </a:r>
            <a:endParaRPr lang="en-US" sz="1600" dirty="0"/>
          </a:p>
          <a:p>
            <a:pPr marL="0" indent="0">
              <a:buNone/>
            </a:pPr>
            <a:r>
              <a:rPr lang="en-US" sz="16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YouTube's Marketing Strategy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502920" y="329184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3429000"/>
            <a:ext cx="4160520" cy="15011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Members: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Shahed Rayhan  (2520888)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Md. </a:t>
            </a:r>
            <a:r>
              <a:rPr lang="en-US" sz="1400" b="1" dirty="0" err="1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Hasibul</a:t>
            </a: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Islam  (2516351)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Jahid Bin Mostafa Nil (2506698)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 err="1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Riaza</a:t>
            </a: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b="1" dirty="0" err="1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Emama</a:t>
            </a: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Mou  (2510980)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Mohammad </a:t>
            </a:r>
            <a:r>
              <a:rPr lang="en-US" sz="1400" b="1" dirty="0" err="1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Sajadul</a:t>
            </a: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Haque (2511320)</a:t>
            </a:r>
            <a:endParaRPr lang="en-US" sz="1400" b="1" dirty="0"/>
          </a:p>
        </p:txBody>
      </p:sp>
      <p:sp>
        <p:nvSpPr>
          <p:cNvPr id="8" name="Text 6"/>
          <p:cNvSpPr/>
          <p:nvPr/>
        </p:nvSpPr>
        <p:spPr>
          <a:xfrm>
            <a:off x="5402580" y="4577487"/>
            <a:ext cx="33299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Tutor:  </a:t>
            </a:r>
            <a:r>
              <a:rPr lang="en-US" sz="11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Gwyneth Jones     </a:t>
            </a:r>
            <a:r>
              <a:rPr lang="en-US" sz="11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Date:  </a:t>
            </a:r>
            <a:r>
              <a:rPr lang="en-US" sz="11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 May 2026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02  ·  GROUP CONTRIBUTIONS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Contribution Overview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71600"/>
            <a:ext cx="8138160" cy="530352"/>
          </a:xfrm>
          <a:prstGeom prst="rect">
            <a:avLst/>
          </a:prstGeom>
          <a:solidFill>
            <a:srgbClr val="F0EEE9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685800" y="1463040"/>
            <a:ext cx="2011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Shahed Rayhan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2834640" y="1463040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background, industry and chosen issue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02920" y="2029968"/>
            <a:ext cx="8138160" cy="530352"/>
          </a:xfrm>
          <a:prstGeom prst="rect">
            <a:avLst/>
          </a:prstGeom>
          <a:solidFill>
            <a:srgbClr val="F8F8F6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85800" y="2121408"/>
            <a:ext cx="2011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Md. </a:t>
            </a:r>
            <a:r>
              <a:rPr lang="en-US" sz="12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Hasibul</a:t>
            </a:r>
            <a:r>
              <a:rPr lang="en-US" sz="1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Islam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2834640" y="2121408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drivers: AI, competition and consumer behaviour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02920" y="2688336"/>
            <a:ext cx="8138160" cy="530352"/>
          </a:xfrm>
          <a:prstGeom prst="rect">
            <a:avLst/>
          </a:prstGeom>
          <a:solidFill>
            <a:srgbClr val="F0EEE9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85800" y="2779776"/>
            <a:ext cx="2011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Jahid Bin Mostafa Nil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2834640" y="2779776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challenges for YouTube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502920" y="3346704"/>
            <a:ext cx="8138160" cy="530352"/>
          </a:xfrm>
          <a:prstGeom prst="rect">
            <a:avLst/>
          </a:prstGeom>
          <a:solidFill>
            <a:srgbClr val="F8F8F6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85800" y="3438144"/>
            <a:ext cx="2011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Riaza</a:t>
            </a:r>
            <a:r>
              <a:rPr lang="en-US" sz="1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Emama</a:t>
            </a:r>
            <a:r>
              <a:rPr lang="en-US" sz="1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Mou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2834640" y="3438144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management theory and application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502920" y="4005072"/>
            <a:ext cx="8138160" cy="530352"/>
          </a:xfrm>
          <a:prstGeom prst="rect">
            <a:avLst/>
          </a:prstGeom>
          <a:solidFill>
            <a:srgbClr val="F0EEE9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85800" y="4096512"/>
            <a:ext cx="2011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chemeClr val="accent5">
                    <a:lumMod val="75000"/>
                  </a:schemeClr>
                </a:solidFill>
              </a:rPr>
              <a:t>Mohammad </a:t>
            </a:r>
            <a:r>
              <a:rPr lang="en-US" sz="1200" b="1" dirty="0" err="1">
                <a:solidFill>
                  <a:schemeClr val="accent5">
                    <a:lumMod val="75000"/>
                  </a:schemeClr>
                </a:solidFill>
              </a:rPr>
              <a:t>Sajadul</a:t>
            </a:r>
            <a:r>
              <a:rPr lang="en-US" sz="1200" b="1" dirty="0">
                <a:solidFill>
                  <a:schemeClr val="accent5">
                    <a:lumMod val="75000"/>
                  </a:schemeClr>
                </a:solidFill>
              </a:rPr>
              <a:t> Haque</a:t>
            </a:r>
          </a:p>
        </p:txBody>
      </p:sp>
      <p:sp>
        <p:nvSpPr>
          <p:cNvPr id="20" name="Text 18"/>
          <p:cNvSpPr/>
          <p:nvPr/>
        </p:nvSpPr>
        <p:spPr>
          <a:xfrm>
            <a:off x="2834640" y="4096512"/>
            <a:ext cx="5669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Evaluation, recommendations and conclusion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03  ·  Shahed Rayhan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as the Chosen Organisation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6528816" y="2141525"/>
            <a:ext cx="2468880" cy="21945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528816" y="2395728"/>
            <a:ext cx="2468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$60B+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6528816" y="3054096"/>
            <a:ext cx="24688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Revenue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(Ads + Subscriptions)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Alphabet Inc., 2026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46304" y="1680972"/>
            <a:ext cx="6096000" cy="224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is a part of the online video, digital advertising, creator economy and streaming segment of the Alphabet/Google family.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is a video viewing, creation and advertising space.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2025, YouTube has over USD $60 billion in annual revenue from ads and subscriptions (Alphabet Inc., 2026).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1FF1D7D-FB03-418C-9241-3E903C84D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8417" y="1535106"/>
            <a:ext cx="1133856" cy="47657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04  ·  Shahed Rayhan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Chosen Issue Driving Marketing Change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280160"/>
            <a:ext cx="8138160" cy="5943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94360" y="1353312"/>
            <a:ext cx="79552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&amp; Short-Form Video Competition are reshaping YouTube's marketing strategy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829056" y="2320291"/>
            <a:ext cx="6473952" cy="18973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 200 billion YouTube Shorts views are generated on the platform per day, on average (YouTube, 2026a).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has launched some new AI creator features: </a:t>
            </a:r>
            <a:r>
              <a:rPr lang="en-GB" sz="1600" dirty="0" err="1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Veo</a:t>
            </a: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3 Fast, Edit with AI and Speech to Song (YouTube, 2025a; YouTube, 2025b).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will need to make adjustments to their marketing plans, therefore, to keep viewers, creators and advertisers.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D38C5A6-2E3F-4F9C-ADFD-377A470EA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5041" y="958748"/>
            <a:ext cx="1744327" cy="91577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05  ·  Shahed Rayhan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Issue Matters to YouTube's Marketing Dept.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40080" y="1885493"/>
            <a:ext cx="7863840" cy="2264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YouTube's marketing department has to capture the eyes of its viewers, cheer on its creators and ensure the advertiser's trust.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advantages of AI are quicker content generation, but come with drawbacks such as synthetic deepfake videos and substandard AI-generated content.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December 2024, more than 1 million channels make use of YouTube's AI creation tools every day, establishing the importance of AI in YouTube creator activity (YouTube, 2026a; YouTube, 2025a).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06  ·  </a:t>
            </a:r>
            <a:r>
              <a:rPr lang="en-US" sz="800" b="1" kern="0" spc="200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MD.Hasibul</a:t>
            </a: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Islam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PESTLE Analysis of YouTube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53312"/>
            <a:ext cx="8138160" cy="530352"/>
          </a:xfrm>
          <a:prstGeom prst="rect">
            <a:avLst/>
          </a:prstGeom>
          <a:solidFill>
            <a:srgbClr val="F0EEE9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94360" y="1435608"/>
            <a:ext cx="1737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 / Legal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2423160" y="143560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AI-generated content requires mandatory disclosure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355080" y="1435608"/>
            <a:ext cx="2194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(YouTube, 2024; YouTube Help, no date)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502920" y="1956816"/>
            <a:ext cx="8138160" cy="530352"/>
          </a:xfrm>
          <a:prstGeom prst="rect">
            <a:avLst/>
          </a:prstGeom>
          <a:solidFill>
            <a:srgbClr val="F8F8F6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94360" y="2039112"/>
            <a:ext cx="1737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2423160" y="2039112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revenue exceeded $60B across ads &amp; subscriptions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6355080" y="2039112"/>
            <a:ext cx="2194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(Alphabet Inc., 2026)</a:t>
            </a:r>
            <a:endParaRPr lang="en-US" sz="900" dirty="0"/>
          </a:p>
        </p:txBody>
      </p:sp>
      <p:sp>
        <p:nvSpPr>
          <p:cNvPr id="14" name="Shape 12"/>
          <p:cNvSpPr/>
          <p:nvPr/>
        </p:nvSpPr>
        <p:spPr>
          <a:xfrm>
            <a:off x="502920" y="2560320"/>
            <a:ext cx="8138160" cy="530352"/>
          </a:xfrm>
          <a:prstGeom prst="rect">
            <a:avLst/>
          </a:prstGeom>
          <a:solidFill>
            <a:srgbClr val="F0EEE9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94360" y="2642616"/>
            <a:ext cx="1737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2423160" y="2642616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Viewers consume Shorts at over 200 billion daily views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6355080" y="2642616"/>
            <a:ext cx="2194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(YouTube, 2026a)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502920" y="3163824"/>
            <a:ext cx="8138160" cy="530352"/>
          </a:xfrm>
          <a:prstGeom prst="rect">
            <a:avLst/>
          </a:prstGeom>
          <a:solidFill>
            <a:srgbClr val="F8F8F6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94360" y="3246120"/>
            <a:ext cx="1737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Technological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2423160" y="324612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Veo 3 Fast, Edit with AI, Speech to Song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6355080" y="3246120"/>
            <a:ext cx="2194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(YouTube, 2025a; 2025b)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02920" y="3767328"/>
            <a:ext cx="8138160" cy="530352"/>
          </a:xfrm>
          <a:prstGeom prst="rect">
            <a:avLst/>
          </a:prstGeom>
          <a:solidFill>
            <a:srgbClr val="F0EEE9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94360" y="3849624"/>
            <a:ext cx="1737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2423160" y="3849624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disclosure enforcement fully live from May 2025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6355080" y="3849624"/>
            <a:ext cx="2194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(YouTube Help, no date)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502920" y="4370832"/>
            <a:ext cx="8138160" cy="530352"/>
          </a:xfrm>
          <a:prstGeom prst="rect">
            <a:avLst/>
          </a:prstGeom>
          <a:solidFill>
            <a:srgbClr val="F8F8F6"/>
          </a:solidFill>
          <a:ln w="6350">
            <a:solidFill>
              <a:srgbClr val="E0DED8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594360" y="4453128"/>
            <a:ext cx="1737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2423160" y="445312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 reaches 1.59B users globally; Instagram Reels growing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6355080" y="4453128"/>
            <a:ext cx="2194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(DataReportal, 2025; Porter, 2008)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07  · </a:t>
            </a:r>
            <a:r>
              <a:rPr lang="en-US" sz="800" b="1" kern="0" spc="200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MD.Hasibul</a:t>
            </a: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Islam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Porter's Five Forces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53312"/>
            <a:ext cx="54864" cy="530352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658368" y="1371600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Rivalry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658368" y="1627632"/>
            <a:ext cx="7863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TikTok, Instagram Reels, Netflix, Twitch all compete for viewer attention.  (Porter, 2008; DataReportal, 2025)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502920" y="2011680"/>
            <a:ext cx="54864" cy="530352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58368" y="2029968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of Substitutes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58368" y="2286000"/>
            <a:ext cx="7863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Viewers can choose short videos, streaming, gaming, podcasts or social media.  (Chaffey &amp; Ellis-Chadwick, 2019)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02920" y="2670048"/>
            <a:ext cx="54864" cy="530352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58368" y="2688336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 Power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658368" y="2944368"/>
            <a:ext cx="7863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Advertisers may redirect budgets if YouTube cannot guarantee brand safety.  (Kotler &amp; Keller, 2016)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502920" y="3328416"/>
            <a:ext cx="54864" cy="530352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58368" y="3346704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 Power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658368" y="3602736"/>
            <a:ext cx="7863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Creators supply content and can distribute across competing platforms.  (Tuten &amp; Solomon, 2018)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502920" y="3986784"/>
            <a:ext cx="54864" cy="530352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58368" y="4005072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of New Entrants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58368" y="4261104"/>
            <a:ext cx="7863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lowers production barriers, but scale and trust remain difficult to build.  (Porter, 2008)</a:t>
            </a:r>
            <a:endParaRPr lang="en-US" sz="105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0E3C452-76F4-4201-9DF4-0D5B22383F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496" r="19742"/>
          <a:stretch/>
        </p:blipFill>
        <p:spPr>
          <a:xfrm>
            <a:off x="6967728" y="3122676"/>
            <a:ext cx="2038366" cy="184525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08  · </a:t>
            </a:r>
            <a:r>
              <a:rPr lang="en-US" sz="800" b="1" kern="0" spc="200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MD.Hasibul</a:t>
            </a:r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Islam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Consumer Behaviour Change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71600"/>
            <a:ext cx="3840480" cy="1417320"/>
          </a:xfrm>
          <a:prstGeom prst="rect">
            <a:avLst/>
          </a:prstGeom>
          <a:solidFill>
            <a:srgbClr val="4A6FA5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1463040"/>
            <a:ext cx="3840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#1</a:t>
            </a:r>
            <a:endParaRPr lang="en-US" sz="3600" dirty="0"/>
          </a:p>
        </p:txBody>
      </p:sp>
      <p:sp>
        <p:nvSpPr>
          <p:cNvPr id="8" name="Text 6"/>
          <p:cNvSpPr/>
          <p:nvPr/>
        </p:nvSpPr>
        <p:spPr>
          <a:xfrm>
            <a:off x="502920" y="2121408"/>
            <a:ext cx="3840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Streaming platform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US by watch time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(YouTube, 2026a; 2026b)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709160" y="1371600"/>
            <a:ext cx="3840480" cy="1417320"/>
          </a:xfrm>
          <a:prstGeom prst="rect">
            <a:avLst/>
          </a:prstGeom>
          <a:solidFill>
            <a:srgbClr val="F0EEE9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09160" y="1463040"/>
            <a:ext cx="3840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+31.2M</a:t>
            </a:r>
            <a:endParaRPr lang="en-US" sz="3600" dirty="0"/>
          </a:p>
        </p:txBody>
      </p:sp>
      <p:sp>
        <p:nvSpPr>
          <p:cNvPr id="11" name="Text 9"/>
          <p:cNvSpPr/>
          <p:nvPr/>
        </p:nvSpPr>
        <p:spPr>
          <a:xfrm>
            <a:off x="4709160" y="2121408"/>
            <a:ext cx="3840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 ad reach growth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2024–2025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(DataReportal, 2025)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411480" y="3246120"/>
            <a:ext cx="813816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continues to be a hub for viewers to interact with the platform in various forms, such as Shorts, long-form content, music, livestreams and podcasts (YouTube, 2026a).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has been the top streaming service in the United States in terms of watch time for almost three years, Nielsen data shows (YouTube, 2026a; YouTube, 2026b).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consumption of short-form video has been growing rapidly throughout the world, and </a:t>
            </a:r>
            <a:r>
              <a:rPr lang="en-GB" sz="1600" dirty="0" err="1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TikTok's</a:t>
            </a: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advertising reach is projected to increase by 31.2 million users from 2024 to 2025 (</a:t>
            </a:r>
            <a:r>
              <a:rPr lang="en-GB" sz="1600" dirty="0" err="1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DataReportal</a:t>
            </a: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2025).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09  · 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Jahid Bin Mostafa Nil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 1 — Creator Retention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6647688" y="3649676"/>
            <a:ext cx="2651760" cy="1493824"/>
          </a:xfrm>
          <a:prstGeom prst="rect">
            <a:avLst/>
          </a:prstGeom>
          <a:solidFill>
            <a:srgbClr val="F0EEE9"/>
          </a:solidFill>
          <a:ln w="12700">
            <a:solidFill>
              <a:srgbClr val="E0DED8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556248" y="3751478"/>
            <a:ext cx="26517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$100B+</a:t>
            </a:r>
            <a:endParaRPr lang="en-US" sz="3200" dirty="0"/>
          </a:p>
        </p:txBody>
      </p:sp>
      <p:sp>
        <p:nvSpPr>
          <p:cNvPr id="8" name="Text 6"/>
          <p:cNvSpPr/>
          <p:nvPr/>
        </p:nvSpPr>
        <p:spPr>
          <a:xfrm>
            <a:off x="6556248" y="4162958"/>
            <a:ext cx="26517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Paid to creators,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artists &amp; media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4 years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(YouTube, 2026a)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502920" y="1859280"/>
            <a:ext cx="7863840" cy="15627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relies on the creators who create the content that people and advertisers are drawn to (</a:t>
            </a:r>
            <a:r>
              <a:rPr lang="en-GB" sz="1600" dirty="0" err="1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Tuten</a:t>
            </a: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and Solomon, 2018).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Since 2022, over the last four years, more than $100 billion has been paid to creators, artists and media companies via YouTube (YouTube, 2026a).</a:t>
            </a:r>
          </a:p>
          <a:p>
            <a:pPr algn="just"/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YouTube, however, is not giving up on creators as it has to have a competitively attractive creators ecosystem at the same time that creators can use </a:t>
            </a:r>
            <a:r>
              <a:rPr lang="en-GB" sz="1600" dirty="0" err="1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</a:t>
            </a: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Instagram Reels and Twitch (YouTube, 2026a; Dwivedi et al., 2021).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10  · 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Jahid Bin Mostafa Nil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 2 — Brand Safety &amp; Trust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39496" y="1164564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2205038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advertisers, the key is to rest assured that ads will not be placed next to bad, misleading or poor-quality content (Kotler and Keller, 2016).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Generative AI poses new risks as it is able to create realistic synthetic content that can deceive viewers (Dwivedi et al., 2021).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March 2024, YouTube began requiring disclosure of altered or synthetic content, and will fully enforce this policy from May 2025 (YouTube, 2024; YouTube Help, 2026).</a:t>
            </a:r>
          </a:p>
        </p:txBody>
      </p:sp>
      <p:sp>
        <p:nvSpPr>
          <p:cNvPr id="8" name="Text 6"/>
          <p:cNvSpPr/>
          <p:nvPr/>
        </p:nvSpPr>
        <p:spPr>
          <a:xfrm>
            <a:off x="658368" y="2167128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801207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1319975" y="3796474"/>
            <a:ext cx="228600" cy="228600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1651635" y="3879723"/>
            <a:ext cx="2011680" cy="73152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76072" y="3484245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Nov 2023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" y="4229100"/>
            <a:ext cx="1645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announced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098036" y="3822192"/>
            <a:ext cx="228600" cy="228600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7" name="Shape 15"/>
          <p:cNvSpPr/>
          <p:nvPr/>
        </p:nvSpPr>
        <p:spPr>
          <a:xfrm>
            <a:off x="4389120" y="3863340"/>
            <a:ext cx="2011680" cy="73152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566160" y="3529584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 2024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3663315" y="4229100"/>
            <a:ext cx="1645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Disclosure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launched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7212330" y="3840480"/>
            <a:ext cx="228600" cy="228600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503670" y="3529584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 2025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6503670" y="4231005"/>
            <a:ext cx="1645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enforcement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11  · 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Jahid Bin Mostafa Nil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 3 — Balancing Shorts &amp; Long-Form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40080" y="207340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has to address long-form video, podcasts, livestreams and TV viewing all while shorts are creating huge engagement (YouTube, 2026a).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important to note that YouTube's competitive advantage is not just in the provision of short-form video (Chaffey and Ellis Chadwick, 2019), but also in multiple formats.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of the primary challenges in marketing is therefore to expand the Shorts business without negatively impacting on the general brand identity of YouTube (Vial, 2019).</a:t>
            </a:r>
          </a:p>
        </p:txBody>
      </p:sp>
      <p:sp>
        <p:nvSpPr>
          <p:cNvPr id="12" name="Shape 10"/>
          <p:cNvSpPr/>
          <p:nvPr/>
        </p:nvSpPr>
        <p:spPr>
          <a:xfrm>
            <a:off x="521208" y="3488436"/>
            <a:ext cx="3840480" cy="1600200"/>
          </a:xfrm>
          <a:prstGeom prst="rect">
            <a:avLst/>
          </a:prstGeom>
          <a:solidFill>
            <a:srgbClr val="4A6FA5"/>
          </a:solidFill>
          <a:ln w="12700">
            <a:solidFill>
              <a:srgbClr val="E0DED8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502920" y="3877056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Shorts Growth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29768" y="4050792"/>
            <a:ext cx="38404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200B+ daily views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Massive engagement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creator tools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663440" y="3474720"/>
            <a:ext cx="3840480" cy="1600200"/>
          </a:xfrm>
          <a:prstGeom prst="rect">
            <a:avLst/>
          </a:prstGeom>
          <a:solidFill>
            <a:srgbClr val="F0EEE9"/>
          </a:solidFill>
          <a:ln w="12700">
            <a:solidFill>
              <a:srgbClr val="E0DED8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4572000" y="38709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Long-Form Risk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4663440" y="4050792"/>
            <a:ext cx="38404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Monetisation pressure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identity dilution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Creator loyalty strain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12  · </a:t>
            </a:r>
            <a:r>
              <a:rPr lang="en-US" sz="8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Riaza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Emama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Mou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Kotter's 8-Step Model Applied to YouTube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25880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502920" y="1325880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12648" y="137160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 Create urgency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12648" y="1673352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TikTok/Reels competition and AI disruption pressure YouTube to act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502920" y="2221992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502920" y="2221992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12648" y="2267712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 Build coalition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612648" y="2569464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YouTube, Google DeepMind, creators and advertisers all involved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502920" y="3118104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02920" y="3118104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12648" y="316382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 Create vision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612648" y="3465576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creators, scale Shorts, use AI responsibly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502920" y="4014216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502920" y="4014216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12648" y="4059936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 Communicate vision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612648" y="4361688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CEO letters, YouTube Blog posts, creator updates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709160" y="1325880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4709160" y="1325880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4818888" y="137160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 Remove barriers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4818888" y="1673352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tools reduce production difficulty for creators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4709160" y="2221992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4709160" y="2221992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4818888" y="2267712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 Short-term wins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4818888" y="2569464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Shorts reaches 200 billion daily views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4709160" y="3118104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4709160" y="3118104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4818888" y="3163824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 Sustain change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4818888" y="3465576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Expanded AI tools, shopping features, brand partnerships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4709160" y="4014216"/>
            <a:ext cx="4023360" cy="777240"/>
          </a:xfrm>
          <a:prstGeom prst="rect">
            <a:avLst/>
          </a:prstGeom>
          <a:solidFill>
            <a:srgbClr val="F0EEE9"/>
          </a:solidFill>
          <a:ln w="10160">
            <a:solidFill>
              <a:srgbClr val="E0DED8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4709160" y="4014216"/>
            <a:ext cx="54864" cy="77724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4818888" y="4059936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 Anchor change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4818888" y="4361688"/>
            <a:ext cx="3840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and Shorts become standard parts of YouTube's strategy</a:t>
            </a:r>
            <a:endParaRPr lang="en-US" sz="950" dirty="0"/>
          </a:p>
        </p:txBody>
      </p:sp>
      <p:sp>
        <p:nvSpPr>
          <p:cNvPr id="38" name="Text 36"/>
          <p:cNvSpPr/>
          <p:nvPr/>
        </p:nvSpPr>
        <p:spPr>
          <a:xfrm>
            <a:off x="502920" y="4846320"/>
            <a:ext cx="8138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(Kotter, 1996; YouTube, 2026a; YouTube, 2025a)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13  · </a:t>
            </a:r>
            <a:r>
              <a:rPr lang="en-US" sz="8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Riaza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Emama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Mou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Lewin's Change Model Applied to YouTube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417320"/>
            <a:ext cx="2606040" cy="3108960"/>
          </a:xfrm>
          <a:prstGeom prst="rect">
            <a:avLst/>
          </a:prstGeom>
          <a:solidFill>
            <a:srgbClr val="F0EEE9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160020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kern="0" spc="1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UNFREEZE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960120" y="2148840"/>
            <a:ext cx="1691640" cy="22860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40080" y="2286000"/>
            <a:ext cx="233172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Short-form competition and AI disruption challenge YouTube's established model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3108960" y="2606040"/>
            <a:ext cx="182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3291840" y="1417320"/>
            <a:ext cx="2606040" cy="3108960"/>
          </a:xfrm>
          <a:prstGeom prst="rect">
            <a:avLst/>
          </a:prstGeom>
          <a:solidFill>
            <a:srgbClr val="4A6FA5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291840" y="160020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3749040" y="2148840"/>
            <a:ext cx="1691640" cy="2286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429000" y="2286000"/>
            <a:ext cx="233172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introduces Shorts, AI tools, disclosure labels and creator monetisation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897880" y="2606040"/>
            <a:ext cx="182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800" dirty="0"/>
          </a:p>
        </p:txBody>
      </p:sp>
      <p:sp>
        <p:nvSpPr>
          <p:cNvPr id="16" name="Shape 14"/>
          <p:cNvSpPr/>
          <p:nvPr/>
        </p:nvSpPr>
        <p:spPr>
          <a:xfrm>
            <a:off x="6080760" y="1417320"/>
            <a:ext cx="2606040" cy="3108960"/>
          </a:xfrm>
          <a:prstGeom prst="rect">
            <a:avLst/>
          </a:prstGeom>
          <a:solidFill>
            <a:srgbClr val="F0EEE9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080760" y="1600200"/>
            <a:ext cx="2606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kern="0" spc="1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REFREEZE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6537960" y="2148840"/>
            <a:ext cx="1691640" cy="22860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217920" y="2286000"/>
            <a:ext cx="233172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and Shorts become normalised within YouTube's marketing and creator strategy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02920" y="4754880"/>
            <a:ext cx="8138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(Lewin, 1951; Cameron &amp; Green, 2015; YouTube, 2026a)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14  · </a:t>
            </a:r>
            <a:r>
              <a:rPr lang="en-US" sz="8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Riaza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b="1" dirty="0" err="1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Emama</a:t>
            </a:r>
            <a:r>
              <a:rPr lang="en-US" sz="8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Mou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 of Change Theories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84048" y="2792730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Kotter's model (1996) is useful in understanding large scale, planned change in </a:t>
            </a:r>
            <a:r>
              <a:rPr lang="en-US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organisations</a:t>
            </a: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But, because YouTube is a competitive environment, change is emergent rather than simply planned as well (Cameron and Green, 2015).</a:t>
            </a:r>
          </a:p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laws, guidelines, and regulations concerning AI are continually changing, while creators' behavior is being shaped by advertisers' requirements and competitors' actions (Vial, 2019).</a:t>
            </a:r>
          </a:p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marR="0" indent="-28575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Therefore, both planned and emergent responses are needed to tackle the challenges presented by YouTube (Burnes, 2014).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15  · </a:t>
            </a:r>
            <a:r>
              <a:rPr lang="en-US" sz="800" b="1" dirty="0">
                <a:solidFill>
                  <a:schemeClr val="accent5">
                    <a:lumMod val="75000"/>
                  </a:schemeClr>
                </a:solidFill>
              </a:rPr>
              <a:t>Mohammad </a:t>
            </a:r>
            <a:r>
              <a:rPr lang="en-US" sz="800" b="1" dirty="0" err="1">
                <a:solidFill>
                  <a:schemeClr val="accent5">
                    <a:lumMod val="75000"/>
                  </a:schemeClr>
                </a:solidFill>
              </a:rPr>
              <a:t>Sajadul</a:t>
            </a:r>
            <a:r>
              <a:rPr lang="en-US" sz="800" b="1" dirty="0">
                <a:solidFill>
                  <a:schemeClr val="accent5">
                    <a:lumMod val="75000"/>
                  </a:schemeClr>
                </a:solidFill>
              </a:rPr>
              <a:t> Haque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— Strengths &amp; Weaknesses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25880"/>
            <a:ext cx="4023360" cy="372872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502920" y="1336040"/>
            <a:ext cx="4023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594360" y="3084576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countered short-form competition by launching a new feature called </a:t>
            </a:r>
            <a:r>
              <a:rPr lang="en-GB" sz="1400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Shorts.To</a:t>
            </a:r>
            <a:r>
              <a:rPr lang="en-GB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meet the challenge of short-form competition, YouTube launched a new feature called Shorts.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YouTube's investment in AI tools for creating videos helps creator growth (2025a).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YouTube, and YouTube Help, 2024 and 2026, respectively, address concerns about the trust and transparency of AI.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Monetisation and advertising for the creators are strong, and this is maintained (Alphabet Inc., 2026).</a:t>
            </a:r>
          </a:p>
        </p:txBody>
      </p:sp>
      <p:sp>
        <p:nvSpPr>
          <p:cNvPr id="9" name="Text 7"/>
          <p:cNvSpPr/>
          <p:nvPr/>
        </p:nvSpPr>
        <p:spPr>
          <a:xfrm>
            <a:off x="685800" y="2651760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GB" sz="105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85800" y="3310128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685800" y="3968496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709160" y="1325880"/>
            <a:ext cx="4023360" cy="3728720"/>
          </a:xfrm>
          <a:prstGeom prst="rect">
            <a:avLst/>
          </a:prstGeom>
          <a:solidFill>
            <a:srgbClr val="F0EEE9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09160" y="1323340"/>
            <a:ext cx="4023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4892040" y="3041396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AI-generated content could pose a threat to the trust and safety of viewers and brands (Dwivedi et al., 2021).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the AI-generated content is not high quality, it could negatively impact viewer experience (YouTube, 2026a).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short-form creator monetisation becomes a bit of a strain on long-form creator monetisation then watch out (Chaffey and Ellis-Chadwick, 2019).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Advertisers might need to have more robust brand safety measures (Kotler and Keller, 2016).</a:t>
            </a:r>
          </a:p>
        </p:txBody>
      </p:sp>
      <p:sp>
        <p:nvSpPr>
          <p:cNvPr id="15" name="Text 13"/>
          <p:cNvSpPr/>
          <p:nvPr/>
        </p:nvSpPr>
        <p:spPr>
          <a:xfrm>
            <a:off x="4892040" y="3223260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4892040" y="3310128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4892040" y="3968496"/>
            <a:ext cx="3657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16  · </a:t>
            </a:r>
            <a:r>
              <a:rPr lang="en-US" sz="800" b="1" dirty="0">
                <a:solidFill>
                  <a:schemeClr val="accent5">
                    <a:lumMod val="75000"/>
                  </a:schemeClr>
                </a:solidFill>
              </a:rPr>
              <a:t>Mohammad </a:t>
            </a:r>
            <a:r>
              <a:rPr lang="en-US" sz="800" b="1" dirty="0" err="1">
                <a:solidFill>
                  <a:schemeClr val="accent5">
                    <a:lumMod val="75000"/>
                  </a:schemeClr>
                </a:solidFill>
              </a:rPr>
              <a:t>Sajadul</a:t>
            </a:r>
            <a:r>
              <a:rPr lang="en-US" sz="800" b="1" dirty="0">
                <a:solidFill>
                  <a:schemeClr val="accent5">
                    <a:lumMod val="75000"/>
                  </a:schemeClr>
                </a:solidFill>
              </a:rPr>
              <a:t> Haque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02920" y="1325880"/>
            <a:ext cx="8138160" cy="594360"/>
          </a:xfrm>
          <a:prstGeom prst="rect">
            <a:avLst/>
          </a:prstGeom>
          <a:solidFill>
            <a:srgbClr val="F0EEE9"/>
          </a:solidFill>
          <a:ln w="7620">
            <a:solidFill>
              <a:srgbClr val="E0DED8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502920" y="1325880"/>
            <a:ext cx="54864" cy="5943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85800" y="1371600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Strengthen AI content labelling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703320" y="1371600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has disclosure rules; clearer labelling builds advertiser and viewer trust (YouTube Help, no date)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502920" y="2039112"/>
            <a:ext cx="8138160" cy="594360"/>
          </a:xfrm>
          <a:prstGeom prst="rect">
            <a:avLst/>
          </a:prstGeom>
          <a:solidFill>
            <a:srgbClr val="F8F8F6"/>
          </a:solidFill>
          <a:ln w="7620">
            <a:solidFill>
              <a:srgbClr val="E0DED8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502920" y="2039112"/>
            <a:ext cx="54864" cy="5943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5800" y="2084832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 long-form creators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703320" y="2084832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Balance Shorts growth with equitable long-form monetisation incentives (YouTube, 2026a)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502920" y="2752344"/>
            <a:ext cx="8138160" cy="594360"/>
          </a:xfrm>
          <a:prstGeom prst="rect">
            <a:avLst/>
          </a:prstGeom>
          <a:solidFill>
            <a:srgbClr val="F0EEE9"/>
          </a:solidFill>
          <a:ln w="7620">
            <a:solidFill>
              <a:srgbClr val="E0DED8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02920" y="2752344"/>
            <a:ext cx="54864" cy="5943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85800" y="2798064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 advertiser brand-safety tools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3703320" y="2798064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Advertisers require verified safety to sustain ad revenue (Kotler &amp; Keller, 2016)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502920" y="3465576"/>
            <a:ext cx="8138160" cy="594360"/>
          </a:xfrm>
          <a:prstGeom prst="rect">
            <a:avLst/>
          </a:prstGeom>
          <a:solidFill>
            <a:srgbClr val="F8F8F6"/>
          </a:solidFill>
          <a:ln w="7620">
            <a:solidFill>
              <a:srgbClr val="E0DED8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502920" y="3465576"/>
            <a:ext cx="54864" cy="5943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85800" y="3511296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Creator AI ethics training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3703320" y="3511296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harmful AI misuse and strengthens platform trust (YouTube, 2024)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502920" y="4178808"/>
            <a:ext cx="8138160" cy="594360"/>
          </a:xfrm>
          <a:prstGeom prst="rect">
            <a:avLst/>
          </a:prstGeom>
          <a:solidFill>
            <a:srgbClr val="F0EEE9"/>
          </a:solidFill>
          <a:ln w="7620">
            <a:solidFill>
              <a:srgbClr val="E0DED8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502920" y="4178808"/>
            <a:ext cx="54864" cy="594360"/>
          </a:xfrm>
          <a:prstGeom prst="rect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685800" y="4224528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AI quality standards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3703320" y="4224528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low-quality AI content and protects viewer experience (Vial, 2019; Cameron &amp; Green, 2015)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310896"/>
            <a:ext cx="73152" cy="73152"/>
          </a:xfrm>
          <a:prstGeom prst="ellipse">
            <a:avLst/>
          </a:prstGeom>
          <a:solidFill>
            <a:srgbClr val="4A6FA5"/>
          </a:solidFill>
          <a:ln w="12700">
            <a:solidFill>
              <a:srgbClr val="4A6FA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00" b="1" kern="0" spc="200" dirty="0">
                <a:solidFill>
                  <a:srgbClr val="4A6F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17  · </a:t>
            </a:r>
            <a:r>
              <a:rPr lang="en-US" sz="800" b="1" dirty="0">
                <a:solidFill>
                  <a:schemeClr val="accent5">
                    <a:lumMod val="75000"/>
                  </a:schemeClr>
                </a:solidFill>
              </a:rPr>
              <a:t>Mohammad </a:t>
            </a:r>
            <a:r>
              <a:rPr lang="en-US" sz="800" b="1" dirty="0" err="1">
                <a:solidFill>
                  <a:schemeClr val="accent5">
                    <a:lumMod val="75000"/>
                  </a:schemeClr>
                </a:solidFill>
              </a:rPr>
              <a:t>Sajadul</a:t>
            </a:r>
            <a:r>
              <a:rPr lang="en-US" sz="800" b="1" dirty="0">
                <a:solidFill>
                  <a:schemeClr val="accent5">
                    <a:lumMod val="75000"/>
                  </a:schemeClr>
                </a:solidFill>
              </a:rPr>
              <a:t> Haque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58368" y="276809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and short-form video competition are two key areas where YouTube is transforming the marketing landscape (YouTube, 2026a; YouTube, 2025a).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 has responded with a significant move, introducing a range of changes such as doubling daily views for Shorts to 200 billion, implementing AI tools, and creating disclosure policies (YouTube, 2026a; YouTube, 2024).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 creator trust, brand safety, advertisers trust in the platform and content quality (Dwivedi et al., 2021; Kotler and Keller, 2016) will still need to be nurtured as well.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Balancing the innovation of technology with the responsibility of managing the platform is key to YouTube's future marketing success (Vial, 2019; Cameron and Green, 2015).</a:t>
            </a:r>
          </a:p>
        </p:txBody>
      </p:sp>
      <p:sp>
        <p:nvSpPr>
          <p:cNvPr id="8" name="Text 6"/>
          <p:cNvSpPr/>
          <p:nvPr/>
        </p:nvSpPr>
        <p:spPr>
          <a:xfrm>
            <a:off x="731520" y="213055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843784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31520" y="3557016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A6F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37160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200" dirty="0"/>
          </a:p>
        </p:txBody>
      </p:sp>
      <p:sp>
        <p:nvSpPr>
          <p:cNvPr id="3" name="Text 1"/>
          <p:cNvSpPr/>
          <p:nvPr/>
        </p:nvSpPr>
        <p:spPr>
          <a:xfrm>
            <a:off x="457200" y="274320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questions?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200400" y="3429000"/>
            <a:ext cx="2743200" cy="3657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41148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BMMB7026  ·  Managing Marketing Change  ·  May 2026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58368" y="276809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Alphabet Inc. (2026)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Alphabet announces fourth quarter and fiscal year 2025 results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Alphabet Inc., 4 February.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https://s206.q4cdn.com/479360582/files/doc_financials/2025/q4/2025q4-alphabet-earnings-release.pdf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19 May 2026).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Buchanan, D.A. and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Badham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R.J. (2008)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Power, politics and </a:t>
            </a:r>
            <a:r>
              <a:rPr lang="en-US" sz="9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change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2nd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Sage Publications.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Burnes, B. (2014)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Managing change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6th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Cameron, E. and Green, M. (2015)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Making sense of change management: a complete guide to the models, tools and techniques of </a:t>
            </a:r>
            <a:r>
              <a:rPr lang="en-US" sz="9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change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Kogan Page.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Chaffey, D. and Ellis-Chadwick, F. (2019)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marketing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7th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DataReportal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(2025) </a:t>
            </a:r>
            <a:r>
              <a:rPr lang="en-US" sz="9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TikTok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users, stats, data and trends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DataReportal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January.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https://datareportal.com/essential-tiktok-stats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19 May 2026).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Davenport, T., Guha, A., Grewal, D. and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Bressgott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 (2020) 'How artificial intelligence will change the future of marketing',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the Academy of Marketing Science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48(1), pp. 24–42.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10.1007/s11747-019-00696-0.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Dwivedi, Y.K.,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Ismagilova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E., Hughes, D.L., Carlson, J.,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Filieri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Jacobson, J. and Wang, Y. (2021) 'Setting the future of digital and social media marketing research: perspectives and research propositions',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Information Management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59, Article 102168.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10.1016/j.ijinfomgt.2020.102168.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Hayes, J. (2014)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theory and practice of change management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M.H. and Rust, R.T. (2021) 'Engaged to a robot? The role of AI in service',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Service Research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24(1), pp. 30–41.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10.1177/1094670520902266.</a:t>
            </a:r>
            <a:endParaRPr lang="en-US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900" dirty="0">
              <a:solidFill>
                <a:srgbClr val="2C2C2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31520" y="213055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843784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31520" y="3557016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4413420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58368" y="276809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Kim, W.C. and Mauborgne, R. (2004) 'Blue ocean strategy', Harvard Business Review, 82(10), pp. 76–84.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Kotler, P. and Keller, K.L. (2016) Marketing management. 15th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Kotter, J.P. (1996) Leading change. Boston, MA: Harvard Business School Press.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Lemon, K.N. and Verhoef, P.C. (2016) 'Understanding customer experience throughout the customer journey', Journal of Marketing, 80(6), pp. 69–96.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10.1509/jm.15.0420.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Lewin, K. (1951) Field theory in social science: selected theoretical papers. New York: Harper &amp; Row.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Moorman, C. and Day, G.S. (2016) 'Organizing for marketing excellence', Journal of Marketing, 80(6), pp. 6–35.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10.1509/jm.15.0423.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Porter, M.E. (2008) 'The five competitive forces that shape strategy', Harvard Business Review, 86(1), pp. 78–93. Available at: https://hbr.org/2008/01/the-five-competitive-forces-that-shape-strategy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Tuten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T.L. and Solomon, M.R. (2018) Social media marketing. 3rd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Vial, G. (2019) 'Understanding digital transformation: a review and a research agenda', The Journal of Strategic Information Systems, 28(2), pp. 118–144.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10.1016/j.jsis.2019.01.003.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Wedel, M. and Kannan, P.K. (2016) 'Marketing analytics for data-rich environments', Journal of Marketing, 80(6), pp. 97–121.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10.1509/jm.15.0413.</a:t>
            </a:r>
          </a:p>
        </p:txBody>
      </p:sp>
      <p:sp>
        <p:nvSpPr>
          <p:cNvPr id="8" name="Text 6"/>
          <p:cNvSpPr/>
          <p:nvPr/>
        </p:nvSpPr>
        <p:spPr>
          <a:xfrm>
            <a:off x="731520" y="213055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843784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31520" y="3557016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88916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58368" y="256032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502920" y="502920"/>
            <a:ext cx="8138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C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138160" cy="10973"/>
          </a:xfrm>
          <a:prstGeom prst="rect">
            <a:avLst/>
          </a:prstGeom>
          <a:solidFill>
            <a:srgbClr val="E0DED8"/>
          </a:solidFill>
          <a:ln w="12700">
            <a:solidFill>
              <a:srgbClr val="E0DED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58368" y="276809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 (2024) Enabling disclosure for altered or synthetic content. YouTube Official Blog, 18 March. Available at: https://blog.youtube/news-and-events/disclosing-ai-generated-content/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 (2025a) Unpacking the magic of our new creative tools. YouTube Official Blog, 16 September. Available at: https://blog.youtube/news-and-events/generative-ai-creation-tools-made-on-youtube-2025/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 (2025b) Powering the future: YouTube's new AI and creator tools. YouTube Official Blog, 16 September. Available at: https://blog.youtube/news-and-events/made-on-youtube-2025/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 (2026a) From the CEO: What's coming to YouTube in 2026. YouTube Official Blog, 21 January. Available at: https://blog.youtube/inside-youtube/the-future-of-youtube-2026/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 (2026b) YouTube for Press. YouTube Official Blog. Available at: https://blog.youtube/press/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 Help (no date) Disclosing use of altered or synthetic content. Google Support. Available at: https://support.google.com/youtube/answer/14328491 (Accessed: 19 May 2026).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Zeithaml, V.A., Bitner, M.J. and </a:t>
            </a:r>
            <a:r>
              <a:rPr lang="en-GB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Gremler</a:t>
            </a: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D.D. (2018) Services marketing: integrating customer focus across the firm. 7th </a:t>
            </a:r>
            <a:r>
              <a:rPr lang="en-GB" sz="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McGraw-Hill.</a:t>
            </a:r>
          </a:p>
        </p:txBody>
      </p:sp>
      <p:sp>
        <p:nvSpPr>
          <p:cNvPr id="8" name="Text 6"/>
          <p:cNvSpPr/>
          <p:nvPr/>
        </p:nvSpPr>
        <p:spPr>
          <a:xfrm>
            <a:off x="731520" y="2130552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843784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31520" y="3557016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401504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2871</Words>
  <Application>Microsoft Office PowerPoint</Application>
  <PresentationFormat>On-screen Show (16:9)</PresentationFormat>
  <Paragraphs>272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Shahed Rayhan</dc:creator>
  <cp:lastModifiedBy>Shahed Rayhan</cp:lastModifiedBy>
  <cp:revision>11</cp:revision>
  <dcterms:created xsi:type="dcterms:W3CDTF">2026-05-19T07:20:27Z</dcterms:created>
  <dcterms:modified xsi:type="dcterms:W3CDTF">2026-05-25T17:22:13Z</dcterms:modified>
</cp:coreProperties>
</file>