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4" r:id="rId2"/>
    <p:sldId id="256" r:id="rId3"/>
    <p:sldId id="262" r:id="rId4"/>
    <p:sldId id="257" r:id="rId5"/>
    <p:sldId id="258" r:id="rId6"/>
    <p:sldId id="263" r:id="rId7"/>
    <p:sldId id="268" r:id="rId8"/>
    <p:sldId id="269" r:id="rId9"/>
    <p:sldId id="270"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8C8A65-7762-4200-9734-9E8E5D8E6136}" v="18" dt="2026-04-19T19:20:27.7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56" autoAdjust="0"/>
    <p:restoredTop sz="94660"/>
  </p:normalViewPr>
  <p:slideViewPr>
    <p:cSldViewPr snapToGrid="0">
      <p:cViewPr varScale="1">
        <p:scale>
          <a:sx n="64" d="100"/>
          <a:sy n="64" d="100"/>
        </p:scale>
        <p:origin x="90" y="2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DBA955-8DEB-4A8C-AF78-1D177E736694}" type="doc">
      <dgm:prSet loTypeId="urn:microsoft.com/office/officeart/2024/3/layout/hArchList1" loCatId="List" qsTypeId="urn:microsoft.com/office/officeart/2005/8/quickstyle/simple1" qsCatId="simple" csTypeId="urn:microsoft.com/office/officeart/2005/8/colors/accent1_2" csCatId="accent1" phldr="1"/>
      <dgm:spPr/>
      <dgm:t>
        <a:bodyPr/>
        <a:lstStyle/>
        <a:p>
          <a:endParaRPr lang="en-US"/>
        </a:p>
      </dgm:t>
    </dgm:pt>
    <dgm:pt modelId="{8D752670-7197-469F-A6B0-493431505E28}">
      <dgm:prSet/>
      <dgm:spPr/>
      <dgm:t>
        <a:bodyPr/>
        <a:lstStyle/>
        <a:p>
          <a:pPr>
            <a:lnSpc>
              <a:spcPct val="100000"/>
            </a:lnSpc>
            <a:defRPr b="1"/>
          </a:pPr>
          <a:r>
            <a:rPr lang="en-GB" dirty="0"/>
            <a:t>Cultural Barrier​</a:t>
          </a:r>
          <a:endParaRPr lang="en-US" dirty="0"/>
        </a:p>
      </dgm:t>
    </dgm:pt>
    <dgm:pt modelId="{F2446F6B-0DBA-466E-BD26-2CA11BAA4E57}" type="parTrans" cxnId="{0EA8E7F2-3A27-4DB8-ABFA-FF8B37F62B0B}">
      <dgm:prSet/>
      <dgm:spPr/>
      <dgm:t>
        <a:bodyPr/>
        <a:lstStyle/>
        <a:p>
          <a:endParaRPr lang="en-US"/>
        </a:p>
      </dgm:t>
    </dgm:pt>
    <dgm:pt modelId="{5D2B07F4-F6AB-4180-85F2-2245F694EB53}" type="sibTrans" cxnId="{0EA8E7F2-3A27-4DB8-ABFA-FF8B37F62B0B}">
      <dgm:prSet/>
      <dgm:spPr/>
      <dgm:t>
        <a:bodyPr/>
        <a:lstStyle/>
        <a:p>
          <a:pPr>
            <a:lnSpc>
              <a:spcPct val="100000"/>
            </a:lnSpc>
            <a:defRPr b="1"/>
          </a:pPr>
          <a:endParaRPr lang="en-US"/>
        </a:p>
      </dgm:t>
    </dgm:pt>
    <dgm:pt modelId="{EE78CE29-3C9D-4CB2-8E61-79EA0B062CE4}">
      <dgm:prSet/>
      <dgm:spPr/>
      <dgm:t>
        <a:bodyPr/>
        <a:lstStyle/>
        <a:p>
          <a:pPr>
            <a:lnSpc>
              <a:spcPct val="100000"/>
            </a:lnSpc>
          </a:pPr>
          <a:r>
            <a:rPr lang="en-US" dirty="0"/>
            <a:t>Social Integration</a:t>
          </a:r>
        </a:p>
      </dgm:t>
    </dgm:pt>
    <dgm:pt modelId="{42394770-68A5-4317-93A5-FD9EA2A35AB1}" type="parTrans" cxnId="{E9CC04CB-B8E8-4B33-9181-22F4769CE1B9}">
      <dgm:prSet/>
      <dgm:spPr/>
      <dgm:t>
        <a:bodyPr/>
        <a:lstStyle/>
        <a:p>
          <a:endParaRPr lang="en-US"/>
        </a:p>
      </dgm:t>
    </dgm:pt>
    <dgm:pt modelId="{371BF854-28B6-413B-9A4E-211A5B04CE01}" type="sibTrans" cxnId="{E9CC04CB-B8E8-4B33-9181-22F4769CE1B9}">
      <dgm:prSet/>
      <dgm:spPr/>
      <dgm:t>
        <a:bodyPr/>
        <a:lstStyle/>
        <a:p>
          <a:endParaRPr lang="en-US"/>
        </a:p>
      </dgm:t>
    </dgm:pt>
    <dgm:pt modelId="{10F24E08-6C5D-4FB8-9D05-EFF992E8A3A0}">
      <dgm:prSet/>
      <dgm:spPr/>
      <dgm:t>
        <a:bodyPr/>
        <a:lstStyle/>
        <a:p>
          <a:pPr>
            <a:lnSpc>
              <a:spcPct val="100000"/>
            </a:lnSpc>
            <a:defRPr b="1"/>
          </a:pPr>
          <a:r>
            <a:rPr lang="en-US" dirty="0"/>
            <a:t>Educational Barrier</a:t>
          </a:r>
        </a:p>
      </dgm:t>
    </dgm:pt>
    <dgm:pt modelId="{35113DAE-6D73-437F-BA94-8DA42F6131F6}" type="parTrans" cxnId="{80326785-119A-4C06-B639-FFB77143BDF4}">
      <dgm:prSet/>
      <dgm:spPr/>
      <dgm:t>
        <a:bodyPr/>
        <a:lstStyle/>
        <a:p>
          <a:endParaRPr lang="en-US"/>
        </a:p>
      </dgm:t>
    </dgm:pt>
    <dgm:pt modelId="{CA30DF00-68BF-43EF-8954-A0063E951F13}" type="sibTrans" cxnId="{80326785-119A-4C06-B639-FFB77143BDF4}">
      <dgm:prSet/>
      <dgm:spPr/>
      <dgm:t>
        <a:bodyPr/>
        <a:lstStyle/>
        <a:p>
          <a:pPr>
            <a:lnSpc>
              <a:spcPct val="100000"/>
            </a:lnSpc>
            <a:defRPr b="1"/>
          </a:pPr>
          <a:endParaRPr lang="en-US"/>
        </a:p>
      </dgm:t>
    </dgm:pt>
    <dgm:pt modelId="{2EBCB7AB-EC22-40F9-B573-C14D1D3D5C82}">
      <dgm:prSet/>
      <dgm:spPr/>
      <dgm:t>
        <a:bodyPr/>
        <a:lstStyle/>
        <a:p>
          <a:pPr>
            <a:lnSpc>
              <a:spcPct val="100000"/>
            </a:lnSpc>
          </a:pPr>
          <a:r>
            <a:rPr lang="en-US" dirty="0"/>
            <a:t>VR / Virtual Reality</a:t>
          </a:r>
        </a:p>
      </dgm:t>
    </dgm:pt>
    <dgm:pt modelId="{E366E57E-EFA0-4362-87A1-2F9FA0C00454}" type="parTrans" cxnId="{2CE29266-0DD9-4E2A-8C33-86D92F1551F1}">
      <dgm:prSet/>
      <dgm:spPr/>
      <dgm:t>
        <a:bodyPr/>
        <a:lstStyle/>
        <a:p>
          <a:endParaRPr lang="en-US"/>
        </a:p>
      </dgm:t>
    </dgm:pt>
    <dgm:pt modelId="{BDE90D64-D050-41D7-827A-33E9F4C8EBF7}" type="sibTrans" cxnId="{2CE29266-0DD9-4E2A-8C33-86D92F1551F1}">
      <dgm:prSet/>
      <dgm:spPr/>
      <dgm:t>
        <a:bodyPr/>
        <a:lstStyle/>
        <a:p>
          <a:endParaRPr lang="en-US"/>
        </a:p>
      </dgm:t>
    </dgm:pt>
    <dgm:pt modelId="{A92EC5C9-38F1-44CF-89F3-4D1349A9F005}">
      <dgm:prSet/>
      <dgm:spPr/>
      <dgm:t>
        <a:bodyPr/>
        <a:lstStyle/>
        <a:p>
          <a:pPr>
            <a:lnSpc>
              <a:spcPct val="100000"/>
            </a:lnSpc>
            <a:defRPr b="1"/>
          </a:pPr>
          <a:r>
            <a:rPr lang="en-GB" dirty="0"/>
            <a:t>Aging Barrier​</a:t>
          </a:r>
          <a:endParaRPr lang="en-US" dirty="0"/>
        </a:p>
      </dgm:t>
    </dgm:pt>
    <dgm:pt modelId="{CDF246F2-E6D9-4E25-A3E8-7483BC1C6CC4}" type="parTrans" cxnId="{8688D46B-EA23-438E-A584-15B0C4CAA508}">
      <dgm:prSet/>
      <dgm:spPr/>
      <dgm:t>
        <a:bodyPr/>
        <a:lstStyle/>
        <a:p>
          <a:endParaRPr lang="en-US"/>
        </a:p>
      </dgm:t>
    </dgm:pt>
    <dgm:pt modelId="{98DEC1AC-B1C0-457F-8BD0-F1B3E7AA851C}" type="sibTrans" cxnId="{8688D46B-EA23-438E-A584-15B0C4CAA508}">
      <dgm:prSet/>
      <dgm:spPr/>
      <dgm:t>
        <a:bodyPr/>
        <a:lstStyle/>
        <a:p>
          <a:endParaRPr lang="en-US"/>
        </a:p>
      </dgm:t>
    </dgm:pt>
    <dgm:pt modelId="{8A6487CD-55A2-4341-B15E-0C2AD9853295}">
      <dgm:prSet/>
      <dgm:spPr/>
      <dgm:t>
        <a:bodyPr/>
        <a:lstStyle/>
        <a:p>
          <a:pPr>
            <a:lnSpc>
              <a:spcPct val="100000"/>
            </a:lnSpc>
          </a:pPr>
          <a:r>
            <a:rPr lang="en-US" dirty="0"/>
            <a:t>Early Years</a:t>
          </a:r>
        </a:p>
      </dgm:t>
    </dgm:pt>
    <dgm:pt modelId="{276CA00C-5300-4FBD-A6F5-52FB5F17D3B9}" type="parTrans" cxnId="{5641BB7F-AD3F-4C0C-B18A-23D89FFE81E6}">
      <dgm:prSet/>
      <dgm:spPr/>
      <dgm:t>
        <a:bodyPr/>
        <a:lstStyle/>
        <a:p>
          <a:endParaRPr lang="en-US"/>
        </a:p>
      </dgm:t>
    </dgm:pt>
    <dgm:pt modelId="{0AE359D0-7037-4FDC-8037-F8CD7F69ECDF}" type="sibTrans" cxnId="{5641BB7F-AD3F-4C0C-B18A-23D89FFE81E6}">
      <dgm:prSet/>
      <dgm:spPr/>
      <dgm:t>
        <a:bodyPr/>
        <a:lstStyle/>
        <a:p>
          <a:endParaRPr lang="en-US"/>
        </a:p>
      </dgm:t>
    </dgm:pt>
    <dgm:pt modelId="{E1EA4151-6E77-4ACC-832A-7389229F3695}">
      <dgm:prSet/>
      <dgm:spPr/>
      <dgm:t>
        <a:bodyPr/>
        <a:lstStyle/>
        <a:p>
          <a:pPr>
            <a:lnSpc>
              <a:spcPct val="100000"/>
            </a:lnSpc>
          </a:pPr>
          <a:r>
            <a:rPr lang="en-US"/>
            <a:t>AR / Augmented Reality</a:t>
          </a:r>
          <a:endParaRPr lang="en-US" dirty="0"/>
        </a:p>
      </dgm:t>
    </dgm:pt>
    <dgm:pt modelId="{3620FE69-2327-4347-A7AD-4BD8E87B0CA1}" type="parTrans" cxnId="{042CEA56-E193-42BD-8BD7-DE7B0D7FCE4A}">
      <dgm:prSet/>
      <dgm:spPr/>
      <dgm:t>
        <a:bodyPr/>
        <a:lstStyle/>
        <a:p>
          <a:endParaRPr lang="en-GB"/>
        </a:p>
      </dgm:t>
    </dgm:pt>
    <dgm:pt modelId="{CFA23517-9C45-4BAE-96DD-DBC65E32359F}" type="sibTrans" cxnId="{042CEA56-E193-42BD-8BD7-DE7B0D7FCE4A}">
      <dgm:prSet/>
      <dgm:spPr/>
      <dgm:t>
        <a:bodyPr/>
        <a:lstStyle/>
        <a:p>
          <a:endParaRPr lang="en-GB"/>
        </a:p>
      </dgm:t>
    </dgm:pt>
    <dgm:pt modelId="{68C00B19-8D8C-40AF-B51D-A2B966848A1D}">
      <dgm:prSet/>
      <dgm:spPr/>
      <dgm:t>
        <a:bodyPr/>
        <a:lstStyle/>
        <a:p>
          <a:pPr>
            <a:lnSpc>
              <a:spcPct val="100000"/>
            </a:lnSpc>
          </a:pPr>
          <a:r>
            <a:rPr lang="en-US"/>
            <a:t>AI / Artificial Intelligence</a:t>
          </a:r>
          <a:endParaRPr lang="en-US" dirty="0"/>
        </a:p>
      </dgm:t>
    </dgm:pt>
    <dgm:pt modelId="{32855520-E762-4000-BC28-C499B9AB300F}" type="parTrans" cxnId="{067F723F-6BB0-44A9-BE3C-FF0E484DB71D}">
      <dgm:prSet/>
      <dgm:spPr/>
      <dgm:t>
        <a:bodyPr/>
        <a:lstStyle/>
        <a:p>
          <a:endParaRPr lang="en-GB"/>
        </a:p>
      </dgm:t>
    </dgm:pt>
    <dgm:pt modelId="{1994CBA1-3FF6-4963-B5D1-9230886E23B5}" type="sibTrans" cxnId="{067F723F-6BB0-44A9-BE3C-FF0E484DB71D}">
      <dgm:prSet/>
      <dgm:spPr/>
      <dgm:t>
        <a:bodyPr/>
        <a:lstStyle/>
        <a:p>
          <a:endParaRPr lang="en-GB"/>
        </a:p>
      </dgm:t>
    </dgm:pt>
    <dgm:pt modelId="{3E4A0C6B-988E-4071-80F0-AEC3A41979FF}">
      <dgm:prSet/>
      <dgm:spPr/>
      <dgm:t>
        <a:bodyPr/>
        <a:lstStyle/>
        <a:p>
          <a:pPr>
            <a:lnSpc>
              <a:spcPct val="100000"/>
            </a:lnSpc>
          </a:pPr>
          <a:r>
            <a:rPr lang="en-US"/>
            <a:t>Religion and Ethic</a:t>
          </a:r>
          <a:endParaRPr lang="en-US" dirty="0"/>
        </a:p>
      </dgm:t>
    </dgm:pt>
    <dgm:pt modelId="{E8DF8ECE-13E2-43E6-9735-B28647E6554C}" type="parTrans" cxnId="{71F3D302-6B86-4347-BCF4-6DB4512086BD}">
      <dgm:prSet/>
      <dgm:spPr/>
      <dgm:t>
        <a:bodyPr/>
        <a:lstStyle/>
        <a:p>
          <a:endParaRPr lang="en-GB"/>
        </a:p>
      </dgm:t>
    </dgm:pt>
    <dgm:pt modelId="{99C1C27F-7683-4B37-BE31-D2F72948F699}" type="sibTrans" cxnId="{71F3D302-6B86-4347-BCF4-6DB4512086BD}">
      <dgm:prSet/>
      <dgm:spPr/>
      <dgm:t>
        <a:bodyPr/>
        <a:lstStyle/>
        <a:p>
          <a:endParaRPr lang="en-GB"/>
        </a:p>
      </dgm:t>
    </dgm:pt>
    <dgm:pt modelId="{B3931AF9-3B7B-454F-A53B-7A6A57CBB14D}">
      <dgm:prSet/>
      <dgm:spPr/>
      <dgm:t>
        <a:bodyPr/>
        <a:lstStyle/>
        <a:p>
          <a:pPr>
            <a:lnSpc>
              <a:spcPct val="100000"/>
            </a:lnSpc>
          </a:pPr>
          <a:r>
            <a:rPr lang="en-US"/>
            <a:t>Difference in Languiges</a:t>
          </a:r>
          <a:endParaRPr lang="en-US" dirty="0"/>
        </a:p>
      </dgm:t>
    </dgm:pt>
    <dgm:pt modelId="{95688BB2-DFCF-49A9-8B8F-88498640598E}" type="parTrans" cxnId="{BA5360E5-F872-4512-8C69-4C5AF0FA414A}">
      <dgm:prSet/>
      <dgm:spPr/>
      <dgm:t>
        <a:bodyPr/>
        <a:lstStyle/>
        <a:p>
          <a:endParaRPr lang="en-GB"/>
        </a:p>
      </dgm:t>
    </dgm:pt>
    <dgm:pt modelId="{BED4736E-C9D3-42FA-93C6-29D64958A386}" type="sibTrans" cxnId="{BA5360E5-F872-4512-8C69-4C5AF0FA414A}">
      <dgm:prSet/>
      <dgm:spPr/>
      <dgm:t>
        <a:bodyPr/>
        <a:lstStyle/>
        <a:p>
          <a:endParaRPr lang="en-GB"/>
        </a:p>
      </dgm:t>
    </dgm:pt>
    <dgm:pt modelId="{D1062896-1486-49F4-A99B-B6C493D645FF}">
      <dgm:prSet/>
      <dgm:spPr/>
      <dgm:t>
        <a:bodyPr/>
        <a:lstStyle/>
        <a:p>
          <a:pPr>
            <a:lnSpc>
              <a:spcPct val="100000"/>
            </a:lnSpc>
          </a:pPr>
          <a:r>
            <a:rPr lang="en-US" dirty="0"/>
            <a:t>Old and Yang People</a:t>
          </a:r>
        </a:p>
      </dgm:t>
    </dgm:pt>
    <dgm:pt modelId="{D55540E0-D6FB-4E91-8BD1-81271B721C9C}" type="parTrans" cxnId="{BD3445AD-9A07-4F38-B29F-B70457CC9993}">
      <dgm:prSet/>
      <dgm:spPr/>
      <dgm:t>
        <a:bodyPr/>
        <a:lstStyle/>
        <a:p>
          <a:endParaRPr lang="en-GB"/>
        </a:p>
      </dgm:t>
    </dgm:pt>
    <dgm:pt modelId="{F66EC13C-EDA1-4D38-B2AE-4BA4ADA780DE}" type="sibTrans" cxnId="{BD3445AD-9A07-4F38-B29F-B70457CC9993}">
      <dgm:prSet/>
      <dgm:spPr/>
      <dgm:t>
        <a:bodyPr/>
        <a:lstStyle/>
        <a:p>
          <a:endParaRPr lang="en-GB"/>
        </a:p>
      </dgm:t>
    </dgm:pt>
    <dgm:pt modelId="{5BE84963-F6B0-45DE-AF19-38EFED7A8DDE}">
      <dgm:prSet/>
      <dgm:spPr/>
      <dgm:t>
        <a:bodyPr/>
        <a:lstStyle/>
        <a:p>
          <a:pPr>
            <a:lnSpc>
              <a:spcPct val="100000"/>
            </a:lnSpc>
          </a:pPr>
          <a:endParaRPr lang="en-US" dirty="0"/>
        </a:p>
      </dgm:t>
    </dgm:pt>
    <dgm:pt modelId="{BD99A41C-B6F8-4197-B2B6-B99E0BC74621}" type="parTrans" cxnId="{9C857B68-DC57-4118-8BFC-8A24C02045CC}">
      <dgm:prSet/>
      <dgm:spPr/>
      <dgm:t>
        <a:bodyPr/>
        <a:lstStyle/>
        <a:p>
          <a:endParaRPr lang="en-GB"/>
        </a:p>
      </dgm:t>
    </dgm:pt>
    <dgm:pt modelId="{6531FE2B-2EBF-4069-980C-BF0DA35A3CDB}" type="sibTrans" cxnId="{9C857B68-DC57-4118-8BFC-8A24C02045CC}">
      <dgm:prSet/>
      <dgm:spPr/>
      <dgm:t>
        <a:bodyPr/>
        <a:lstStyle/>
        <a:p>
          <a:endParaRPr lang="en-GB"/>
        </a:p>
      </dgm:t>
    </dgm:pt>
    <dgm:pt modelId="{A6183A75-8F2B-4249-B6FD-CAE4CBF1ECC7}" type="pres">
      <dgm:prSet presAssocID="{B5DBA955-8DEB-4A8C-AF78-1D177E736694}" presName="Name0" presStyleCnt="0">
        <dgm:presLayoutVars>
          <dgm:dir/>
          <dgm:resizeHandles val="exact"/>
        </dgm:presLayoutVars>
      </dgm:prSet>
      <dgm:spPr/>
    </dgm:pt>
    <dgm:pt modelId="{472E9AD6-E682-4F2B-B32A-5025EDB6A009}" type="pres">
      <dgm:prSet presAssocID="{10F24E08-6C5D-4FB8-9D05-EFF992E8A3A0}" presName="compNode" presStyleCnt="0"/>
      <dgm:spPr/>
    </dgm:pt>
    <dgm:pt modelId="{7CCD9CA4-F4E2-4F6E-89CB-24E5D3AE56C6}" type="pres">
      <dgm:prSet presAssocID="{10F24E08-6C5D-4FB8-9D05-EFF992E8A3A0}" presName="pictRect" presStyleLbl="revTx" presStyleIdx="0" presStyleCnt="6">
        <dgm:presLayoutVars>
          <dgm:chMax val="0"/>
          <dgm:bulletEnabled/>
        </dgm:presLayoutVars>
      </dgm:prSet>
      <dgm:spPr/>
    </dgm:pt>
    <dgm:pt modelId="{A36481D5-DA79-4312-A1AE-811AFEBC3A08}" type="pres">
      <dgm:prSet presAssocID="{10F24E08-6C5D-4FB8-9D05-EFF992E8A3A0}" presName="textRect" presStyleLbl="revTx" presStyleIdx="1" presStyleCnt="6">
        <dgm:presLayoutVars>
          <dgm:bulletEnabled/>
        </dgm:presLayoutVars>
      </dgm:prSet>
      <dgm:spPr/>
    </dgm:pt>
    <dgm:pt modelId="{F7154A43-4CB0-4E30-9644-547B3A6BE5E7}" type="pres">
      <dgm:prSet presAssocID="{CA30DF00-68BF-43EF-8954-A0063E951F13}" presName="sibTrans" presStyleLbl="sibTrans2D1" presStyleIdx="0" presStyleCnt="0"/>
      <dgm:spPr/>
    </dgm:pt>
    <dgm:pt modelId="{A4C3BD44-AE75-4664-A9A9-DD27A541FE88}" type="pres">
      <dgm:prSet presAssocID="{8D752670-7197-469F-A6B0-493431505E28}" presName="compNode" presStyleCnt="0"/>
      <dgm:spPr/>
    </dgm:pt>
    <dgm:pt modelId="{98F363D3-EB91-49F8-B824-15630CD835BB}" type="pres">
      <dgm:prSet presAssocID="{8D752670-7197-469F-A6B0-493431505E28}" presName="pictRect" presStyleLbl="revTx" presStyleIdx="2" presStyleCnt="6">
        <dgm:presLayoutVars>
          <dgm:chMax val="0"/>
          <dgm:bulletEnabled/>
        </dgm:presLayoutVars>
      </dgm:prSet>
      <dgm:spPr/>
    </dgm:pt>
    <dgm:pt modelId="{DE1957D9-3C37-4228-AB15-7203A6B2E612}" type="pres">
      <dgm:prSet presAssocID="{8D752670-7197-469F-A6B0-493431505E28}" presName="textRect" presStyleLbl="revTx" presStyleIdx="3" presStyleCnt="6" custLinFactNeighborX="-3200" custLinFactNeighborY="-1013">
        <dgm:presLayoutVars>
          <dgm:bulletEnabled/>
        </dgm:presLayoutVars>
      </dgm:prSet>
      <dgm:spPr/>
    </dgm:pt>
    <dgm:pt modelId="{E4F41A86-57E7-4F98-8029-6AF68A79524F}" type="pres">
      <dgm:prSet presAssocID="{5D2B07F4-F6AB-4180-85F2-2245F694EB53}" presName="sibTrans" presStyleLbl="sibTrans2D1" presStyleIdx="0" presStyleCnt="0"/>
      <dgm:spPr/>
    </dgm:pt>
    <dgm:pt modelId="{F00456E2-2E3E-423B-BB67-EBA51A80EBCD}" type="pres">
      <dgm:prSet presAssocID="{A92EC5C9-38F1-44CF-89F3-4D1349A9F005}" presName="compNode" presStyleCnt="0"/>
      <dgm:spPr/>
    </dgm:pt>
    <dgm:pt modelId="{F915A921-3534-4A3D-8B4A-367ACE82FC49}" type="pres">
      <dgm:prSet presAssocID="{A92EC5C9-38F1-44CF-89F3-4D1349A9F005}" presName="pictRect" presStyleLbl="revTx" presStyleIdx="4" presStyleCnt="6">
        <dgm:presLayoutVars>
          <dgm:chMax val="0"/>
          <dgm:bulletEnabled/>
        </dgm:presLayoutVars>
      </dgm:prSet>
      <dgm:spPr/>
    </dgm:pt>
    <dgm:pt modelId="{E75A008D-EA93-4CFB-87C2-78363A1F9174}" type="pres">
      <dgm:prSet presAssocID="{A92EC5C9-38F1-44CF-89F3-4D1349A9F005}" presName="textRect" presStyleLbl="revTx" presStyleIdx="5" presStyleCnt="6">
        <dgm:presLayoutVars>
          <dgm:bulletEnabled/>
        </dgm:presLayoutVars>
      </dgm:prSet>
      <dgm:spPr/>
    </dgm:pt>
  </dgm:ptLst>
  <dgm:cxnLst>
    <dgm:cxn modelId="{71F3D302-6B86-4347-BCF4-6DB4512086BD}" srcId="{8D752670-7197-469F-A6B0-493431505E28}" destId="{3E4A0C6B-988E-4071-80F0-AEC3A41979FF}" srcOrd="1" destOrd="0" parTransId="{E8DF8ECE-13E2-43E6-9735-B28647E6554C}" sibTransId="{99C1C27F-7683-4B37-BE31-D2F72948F699}"/>
    <dgm:cxn modelId="{3917DB16-9409-4B33-96D8-BAE7D08B4702}" type="presOf" srcId="{8A6487CD-55A2-4341-B15E-0C2AD9853295}" destId="{E75A008D-EA93-4CFB-87C2-78363A1F9174}" srcOrd="0" destOrd="0" presId="urn:microsoft.com/office/officeart/2024/3/layout/hArchList1"/>
    <dgm:cxn modelId="{8C56BA30-09DF-4119-9851-39E59490CA4F}" type="presOf" srcId="{CA30DF00-68BF-43EF-8954-A0063E951F13}" destId="{F7154A43-4CB0-4E30-9644-547B3A6BE5E7}" srcOrd="0" destOrd="0" presId="urn:microsoft.com/office/officeart/2024/3/layout/hArchList1"/>
    <dgm:cxn modelId="{8AF04335-8153-45F8-A9CD-B8BF7D2E027C}" type="presOf" srcId="{2EBCB7AB-EC22-40F9-B573-C14D1D3D5C82}" destId="{A36481D5-DA79-4312-A1AE-811AFEBC3A08}" srcOrd="0" destOrd="0" presId="urn:microsoft.com/office/officeart/2024/3/layout/hArchList1"/>
    <dgm:cxn modelId="{067F723F-6BB0-44A9-BE3C-FF0E484DB71D}" srcId="{10F24E08-6C5D-4FB8-9D05-EFF992E8A3A0}" destId="{68C00B19-8D8C-40AF-B51D-A2B966848A1D}" srcOrd="2" destOrd="0" parTransId="{32855520-E762-4000-BC28-C499B9AB300F}" sibTransId="{1994CBA1-3FF6-4963-B5D1-9230886E23B5}"/>
    <dgm:cxn modelId="{432EB244-71DD-40EA-9C5D-E5A3A8E4B2E5}" type="presOf" srcId="{68C00B19-8D8C-40AF-B51D-A2B966848A1D}" destId="{A36481D5-DA79-4312-A1AE-811AFEBC3A08}" srcOrd="0" destOrd="2" presId="urn:microsoft.com/office/officeart/2024/3/layout/hArchList1"/>
    <dgm:cxn modelId="{2CE29266-0DD9-4E2A-8C33-86D92F1551F1}" srcId="{10F24E08-6C5D-4FB8-9D05-EFF992E8A3A0}" destId="{2EBCB7AB-EC22-40F9-B573-C14D1D3D5C82}" srcOrd="0" destOrd="0" parTransId="{E366E57E-EFA0-4362-87A1-2F9FA0C00454}" sibTransId="{BDE90D64-D050-41D7-827A-33E9F4C8EBF7}"/>
    <dgm:cxn modelId="{9C857B68-DC57-4118-8BFC-8A24C02045CC}" srcId="{A92EC5C9-38F1-44CF-89F3-4D1349A9F005}" destId="{5BE84963-F6B0-45DE-AF19-38EFED7A8DDE}" srcOrd="2" destOrd="0" parTransId="{BD99A41C-B6F8-4197-B2B6-B99E0BC74621}" sibTransId="{6531FE2B-2EBF-4069-980C-BF0DA35A3CDB}"/>
    <dgm:cxn modelId="{D4672549-B139-4B10-AB94-5A551CAE8CFD}" type="presOf" srcId="{5BE84963-F6B0-45DE-AF19-38EFED7A8DDE}" destId="{E75A008D-EA93-4CFB-87C2-78363A1F9174}" srcOrd="0" destOrd="2" presId="urn:microsoft.com/office/officeart/2024/3/layout/hArchList1"/>
    <dgm:cxn modelId="{8688D46B-EA23-438E-A584-15B0C4CAA508}" srcId="{B5DBA955-8DEB-4A8C-AF78-1D177E736694}" destId="{A92EC5C9-38F1-44CF-89F3-4D1349A9F005}" srcOrd="2" destOrd="0" parTransId="{CDF246F2-E6D9-4E25-A3E8-7483BC1C6CC4}" sibTransId="{98DEC1AC-B1C0-457F-8BD0-F1B3E7AA851C}"/>
    <dgm:cxn modelId="{16A2726F-3CBB-4D09-A89B-7789E2EB5D38}" type="presOf" srcId="{10F24E08-6C5D-4FB8-9D05-EFF992E8A3A0}" destId="{7CCD9CA4-F4E2-4F6E-89CB-24E5D3AE56C6}" srcOrd="0" destOrd="0" presId="urn:microsoft.com/office/officeart/2024/3/layout/hArchList1"/>
    <dgm:cxn modelId="{80119771-0DCC-4D8E-BA04-9B721E02D801}" type="presOf" srcId="{B3931AF9-3B7B-454F-A53B-7A6A57CBB14D}" destId="{DE1957D9-3C37-4228-AB15-7203A6B2E612}" srcOrd="0" destOrd="2" presId="urn:microsoft.com/office/officeart/2024/3/layout/hArchList1"/>
    <dgm:cxn modelId="{41D6D874-26BF-4A2B-80DD-E447608CEF9E}" type="presOf" srcId="{EE78CE29-3C9D-4CB2-8E61-79EA0B062CE4}" destId="{DE1957D9-3C37-4228-AB15-7203A6B2E612}" srcOrd="0" destOrd="0" presId="urn:microsoft.com/office/officeart/2024/3/layout/hArchList1"/>
    <dgm:cxn modelId="{042CEA56-E193-42BD-8BD7-DE7B0D7FCE4A}" srcId="{10F24E08-6C5D-4FB8-9D05-EFF992E8A3A0}" destId="{E1EA4151-6E77-4ACC-832A-7389229F3695}" srcOrd="1" destOrd="0" parTransId="{3620FE69-2327-4347-A7AD-4BD8E87B0CA1}" sibTransId="{CFA23517-9C45-4BAE-96DD-DBC65E32359F}"/>
    <dgm:cxn modelId="{CEB31B7F-1F85-4BAA-BADB-284485D2DE1A}" type="presOf" srcId="{8D752670-7197-469F-A6B0-493431505E28}" destId="{98F363D3-EB91-49F8-B824-15630CD835BB}" srcOrd="0" destOrd="0" presId="urn:microsoft.com/office/officeart/2024/3/layout/hArchList1"/>
    <dgm:cxn modelId="{5641BB7F-AD3F-4C0C-B18A-23D89FFE81E6}" srcId="{A92EC5C9-38F1-44CF-89F3-4D1349A9F005}" destId="{8A6487CD-55A2-4341-B15E-0C2AD9853295}" srcOrd="0" destOrd="0" parTransId="{276CA00C-5300-4FBD-A6F5-52FB5F17D3B9}" sibTransId="{0AE359D0-7037-4FDC-8037-F8CD7F69ECDF}"/>
    <dgm:cxn modelId="{80326785-119A-4C06-B639-FFB77143BDF4}" srcId="{B5DBA955-8DEB-4A8C-AF78-1D177E736694}" destId="{10F24E08-6C5D-4FB8-9D05-EFF992E8A3A0}" srcOrd="0" destOrd="0" parTransId="{35113DAE-6D73-437F-BA94-8DA42F6131F6}" sibTransId="{CA30DF00-68BF-43EF-8954-A0063E951F13}"/>
    <dgm:cxn modelId="{43AE9588-74E9-4007-9615-93F0DEDA1A19}" type="presOf" srcId="{3E4A0C6B-988E-4071-80F0-AEC3A41979FF}" destId="{DE1957D9-3C37-4228-AB15-7203A6B2E612}" srcOrd="0" destOrd="1" presId="urn:microsoft.com/office/officeart/2024/3/layout/hArchList1"/>
    <dgm:cxn modelId="{41317FA0-4BC4-4978-8F2E-6A23715108B1}" type="presOf" srcId="{E1EA4151-6E77-4ACC-832A-7389229F3695}" destId="{A36481D5-DA79-4312-A1AE-811AFEBC3A08}" srcOrd="0" destOrd="1" presId="urn:microsoft.com/office/officeart/2024/3/layout/hArchList1"/>
    <dgm:cxn modelId="{894350AB-E9A7-43DB-A9CC-F3D09C8D1F26}" type="presOf" srcId="{5D2B07F4-F6AB-4180-85F2-2245F694EB53}" destId="{E4F41A86-57E7-4F98-8029-6AF68A79524F}" srcOrd="0" destOrd="0" presId="urn:microsoft.com/office/officeart/2024/3/layout/hArchList1"/>
    <dgm:cxn modelId="{BD3445AD-9A07-4F38-B29F-B70457CC9993}" srcId="{A92EC5C9-38F1-44CF-89F3-4D1349A9F005}" destId="{D1062896-1486-49F4-A99B-B6C493D645FF}" srcOrd="1" destOrd="0" parTransId="{D55540E0-D6FB-4E91-8BD1-81271B721C9C}" sibTransId="{F66EC13C-EDA1-4D38-B2AE-4BA4ADA780DE}"/>
    <dgm:cxn modelId="{B7DD4EC3-8DDC-4D75-B086-8AD33050CAF7}" type="presOf" srcId="{D1062896-1486-49F4-A99B-B6C493D645FF}" destId="{E75A008D-EA93-4CFB-87C2-78363A1F9174}" srcOrd="0" destOrd="1" presId="urn:microsoft.com/office/officeart/2024/3/layout/hArchList1"/>
    <dgm:cxn modelId="{AC25CACA-A3E5-468F-BB33-C496B4A780BF}" type="presOf" srcId="{B5DBA955-8DEB-4A8C-AF78-1D177E736694}" destId="{A6183A75-8F2B-4249-B6FD-CAE4CBF1ECC7}" srcOrd="0" destOrd="0" presId="urn:microsoft.com/office/officeart/2024/3/layout/hArchList1"/>
    <dgm:cxn modelId="{E9CC04CB-B8E8-4B33-9181-22F4769CE1B9}" srcId="{8D752670-7197-469F-A6B0-493431505E28}" destId="{EE78CE29-3C9D-4CB2-8E61-79EA0B062CE4}" srcOrd="0" destOrd="0" parTransId="{42394770-68A5-4317-93A5-FD9EA2A35AB1}" sibTransId="{371BF854-28B6-413B-9A4E-211A5B04CE01}"/>
    <dgm:cxn modelId="{BA5360E5-F872-4512-8C69-4C5AF0FA414A}" srcId="{8D752670-7197-469F-A6B0-493431505E28}" destId="{B3931AF9-3B7B-454F-A53B-7A6A57CBB14D}" srcOrd="2" destOrd="0" parTransId="{95688BB2-DFCF-49A9-8B8F-88498640598E}" sibTransId="{BED4736E-C9D3-42FA-93C6-29D64958A386}"/>
    <dgm:cxn modelId="{2FDDC8EC-128E-4A7F-A077-7D2BDB1A2274}" type="presOf" srcId="{A92EC5C9-38F1-44CF-89F3-4D1349A9F005}" destId="{F915A921-3534-4A3D-8B4A-367ACE82FC49}" srcOrd="0" destOrd="0" presId="urn:microsoft.com/office/officeart/2024/3/layout/hArchList1"/>
    <dgm:cxn modelId="{0EA8E7F2-3A27-4DB8-ABFA-FF8B37F62B0B}" srcId="{B5DBA955-8DEB-4A8C-AF78-1D177E736694}" destId="{8D752670-7197-469F-A6B0-493431505E28}" srcOrd="1" destOrd="0" parTransId="{F2446F6B-0DBA-466E-BD26-2CA11BAA4E57}" sibTransId="{5D2B07F4-F6AB-4180-85F2-2245F694EB53}"/>
    <dgm:cxn modelId="{3C4FCA18-D1D0-40C6-AA03-173FF2BE37A8}" type="presParOf" srcId="{A6183A75-8F2B-4249-B6FD-CAE4CBF1ECC7}" destId="{472E9AD6-E682-4F2B-B32A-5025EDB6A009}" srcOrd="0" destOrd="0" presId="urn:microsoft.com/office/officeart/2024/3/layout/hArchList1"/>
    <dgm:cxn modelId="{7B72A5B9-23CC-49BC-BB5F-4AE080C0E17E}" type="presParOf" srcId="{472E9AD6-E682-4F2B-B32A-5025EDB6A009}" destId="{7CCD9CA4-F4E2-4F6E-89CB-24E5D3AE56C6}" srcOrd="0" destOrd="0" presId="urn:microsoft.com/office/officeart/2024/3/layout/hArchList1"/>
    <dgm:cxn modelId="{2912FFFD-2E29-45FC-80E8-81853B069C3A}" type="presParOf" srcId="{472E9AD6-E682-4F2B-B32A-5025EDB6A009}" destId="{A36481D5-DA79-4312-A1AE-811AFEBC3A08}" srcOrd="1" destOrd="0" presId="urn:microsoft.com/office/officeart/2024/3/layout/hArchList1"/>
    <dgm:cxn modelId="{21C622E7-44F9-4C4E-B6C2-1260ECB2C6E3}" type="presParOf" srcId="{A6183A75-8F2B-4249-B6FD-CAE4CBF1ECC7}" destId="{F7154A43-4CB0-4E30-9644-547B3A6BE5E7}" srcOrd="1" destOrd="0" presId="urn:microsoft.com/office/officeart/2024/3/layout/hArchList1"/>
    <dgm:cxn modelId="{BB04476B-84EE-4A38-9636-36AE4CE9261F}" type="presParOf" srcId="{A6183A75-8F2B-4249-B6FD-CAE4CBF1ECC7}" destId="{A4C3BD44-AE75-4664-A9A9-DD27A541FE88}" srcOrd="2" destOrd="0" presId="urn:microsoft.com/office/officeart/2024/3/layout/hArchList1"/>
    <dgm:cxn modelId="{8811BE04-EDAC-4B70-B432-3A5B14EF3B3A}" type="presParOf" srcId="{A4C3BD44-AE75-4664-A9A9-DD27A541FE88}" destId="{98F363D3-EB91-49F8-B824-15630CD835BB}" srcOrd="0" destOrd="0" presId="urn:microsoft.com/office/officeart/2024/3/layout/hArchList1"/>
    <dgm:cxn modelId="{5C5972F1-DBD5-4E92-8B3A-1A0B2FDE76D0}" type="presParOf" srcId="{A4C3BD44-AE75-4664-A9A9-DD27A541FE88}" destId="{DE1957D9-3C37-4228-AB15-7203A6B2E612}" srcOrd="1" destOrd="0" presId="urn:microsoft.com/office/officeart/2024/3/layout/hArchList1"/>
    <dgm:cxn modelId="{DF268CFF-F3EC-4EE2-B10F-7D1EEFA2E6A3}" type="presParOf" srcId="{A6183A75-8F2B-4249-B6FD-CAE4CBF1ECC7}" destId="{E4F41A86-57E7-4F98-8029-6AF68A79524F}" srcOrd="3" destOrd="0" presId="urn:microsoft.com/office/officeart/2024/3/layout/hArchList1"/>
    <dgm:cxn modelId="{2DB7BF7C-4C17-4351-8F1A-11F17675CB2F}" type="presParOf" srcId="{A6183A75-8F2B-4249-B6FD-CAE4CBF1ECC7}" destId="{F00456E2-2E3E-423B-BB67-EBA51A80EBCD}" srcOrd="4" destOrd="0" presId="urn:microsoft.com/office/officeart/2024/3/layout/hArchList1"/>
    <dgm:cxn modelId="{8BE2AD48-DD35-461A-8005-3DD930692AB8}" type="presParOf" srcId="{F00456E2-2E3E-423B-BB67-EBA51A80EBCD}" destId="{F915A921-3534-4A3D-8B4A-367ACE82FC49}" srcOrd="0" destOrd="0" presId="urn:microsoft.com/office/officeart/2024/3/layout/hArchList1"/>
    <dgm:cxn modelId="{31F9C0C4-FE52-4D7F-93A7-59FFC0597A20}" type="presParOf" srcId="{F00456E2-2E3E-423B-BB67-EBA51A80EBCD}" destId="{E75A008D-EA93-4CFB-87C2-78363A1F9174}" srcOrd="1" destOrd="0" presId="urn:microsoft.com/office/officeart/2024/3/layout/hArc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CD9CA4-F4E2-4F6E-89CB-24E5D3AE56C6}">
      <dsp:nvSpPr>
        <dsp:cNvPr id="0" name=""/>
        <dsp:cNvSpPr/>
      </dsp:nvSpPr>
      <dsp:spPr>
        <a:xfrm>
          <a:off x="0" y="0"/>
          <a:ext cx="2872006" cy="382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dirty="0"/>
            <a:t>Educational Barrier</a:t>
          </a:r>
        </a:p>
      </dsp:txBody>
      <dsp:txXfrm>
        <a:off x="0" y="0"/>
        <a:ext cx="2872006" cy="382234"/>
      </dsp:txXfrm>
    </dsp:sp>
    <dsp:sp modelId="{A36481D5-DA79-4312-A1AE-811AFEBC3A08}">
      <dsp:nvSpPr>
        <dsp:cNvPr id="0" name=""/>
        <dsp:cNvSpPr/>
      </dsp:nvSpPr>
      <dsp:spPr>
        <a:xfrm>
          <a:off x="0" y="382234"/>
          <a:ext cx="2872006" cy="3440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dirty="0"/>
            <a:t>VR / Virtual Reality</a:t>
          </a:r>
        </a:p>
        <a:p>
          <a:pPr marL="0" lvl="0" indent="0" algn="l" defTabSz="622300">
            <a:lnSpc>
              <a:spcPct val="100000"/>
            </a:lnSpc>
            <a:spcBef>
              <a:spcPct val="0"/>
            </a:spcBef>
            <a:spcAft>
              <a:spcPct val="35000"/>
            </a:spcAft>
            <a:buNone/>
          </a:pPr>
          <a:r>
            <a:rPr lang="en-US" sz="1400" kern="1200"/>
            <a:t>AR / Augmented Reality</a:t>
          </a:r>
          <a:endParaRPr lang="en-US" sz="1400" kern="1200" dirty="0"/>
        </a:p>
        <a:p>
          <a:pPr marL="0" lvl="0" indent="0" algn="l" defTabSz="622300">
            <a:lnSpc>
              <a:spcPct val="100000"/>
            </a:lnSpc>
            <a:spcBef>
              <a:spcPct val="0"/>
            </a:spcBef>
            <a:spcAft>
              <a:spcPct val="35000"/>
            </a:spcAft>
            <a:buNone/>
          </a:pPr>
          <a:r>
            <a:rPr lang="en-US" sz="1400" kern="1200"/>
            <a:t>AI / Artificial Intelligence</a:t>
          </a:r>
          <a:endParaRPr lang="en-US" sz="1400" kern="1200" dirty="0"/>
        </a:p>
      </dsp:txBody>
      <dsp:txXfrm>
        <a:off x="0" y="382234"/>
        <a:ext cx="2872006" cy="3440113"/>
      </dsp:txXfrm>
    </dsp:sp>
    <dsp:sp modelId="{98F363D3-EB91-49F8-B824-15630CD835BB}">
      <dsp:nvSpPr>
        <dsp:cNvPr id="0" name=""/>
        <dsp:cNvSpPr/>
      </dsp:nvSpPr>
      <dsp:spPr>
        <a:xfrm>
          <a:off x="3159207" y="0"/>
          <a:ext cx="2872006" cy="382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dirty="0"/>
            <a:t>Cultural Barrier​</a:t>
          </a:r>
          <a:endParaRPr lang="en-US" sz="1800" kern="1200" dirty="0"/>
        </a:p>
      </dsp:txBody>
      <dsp:txXfrm>
        <a:off x="3159207" y="0"/>
        <a:ext cx="2872006" cy="382234"/>
      </dsp:txXfrm>
    </dsp:sp>
    <dsp:sp modelId="{DE1957D9-3C37-4228-AB15-7203A6B2E612}">
      <dsp:nvSpPr>
        <dsp:cNvPr id="0" name=""/>
        <dsp:cNvSpPr/>
      </dsp:nvSpPr>
      <dsp:spPr>
        <a:xfrm>
          <a:off x="3067303" y="347386"/>
          <a:ext cx="2872006" cy="3440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dirty="0"/>
            <a:t>Social Integration</a:t>
          </a:r>
        </a:p>
        <a:p>
          <a:pPr marL="0" lvl="0" indent="0" algn="l" defTabSz="622300">
            <a:lnSpc>
              <a:spcPct val="100000"/>
            </a:lnSpc>
            <a:spcBef>
              <a:spcPct val="0"/>
            </a:spcBef>
            <a:spcAft>
              <a:spcPct val="35000"/>
            </a:spcAft>
            <a:buNone/>
          </a:pPr>
          <a:r>
            <a:rPr lang="en-US" sz="1400" kern="1200"/>
            <a:t>Religion and Ethic</a:t>
          </a:r>
          <a:endParaRPr lang="en-US" sz="1400" kern="1200" dirty="0"/>
        </a:p>
        <a:p>
          <a:pPr marL="0" lvl="0" indent="0" algn="l" defTabSz="622300">
            <a:lnSpc>
              <a:spcPct val="100000"/>
            </a:lnSpc>
            <a:spcBef>
              <a:spcPct val="0"/>
            </a:spcBef>
            <a:spcAft>
              <a:spcPct val="35000"/>
            </a:spcAft>
            <a:buNone/>
          </a:pPr>
          <a:r>
            <a:rPr lang="en-US" sz="1400" kern="1200"/>
            <a:t>Difference in Languiges</a:t>
          </a:r>
          <a:endParaRPr lang="en-US" sz="1400" kern="1200" dirty="0"/>
        </a:p>
      </dsp:txBody>
      <dsp:txXfrm>
        <a:off x="3067303" y="347386"/>
        <a:ext cx="2872006" cy="3440113"/>
      </dsp:txXfrm>
    </dsp:sp>
    <dsp:sp modelId="{F915A921-3534-4A3D-8B4A-367ACE82FC49}">
      <dsp:nvSpPr>
        <dsp:cNvPr id="0" name=""/>
        <dsp:cNvSpPr/>
      </dsp:nvSpPr>
      <dsp:spPr>
        <a:xfrm>
          <a:off x="6318415" y="0"/>
          <a:ext cx="2872006" cy="382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dirty="0"/>
            <a:t>Aging Barrier​</a:t>
          </a:r>
          <a:endParaRPr lang="en-US" sz="1800" kern="1200" dirty="0"/>
        </a:p>
      </dsp:txBody>
      <dsp:txXfrm>
        <a:off x="6318415" y="0"/>
        <a:ext cx="2872006" cy="382234"/>
      </dsp:txXfrm>
    </dsp:sp>
    <dsp:sp modelId="{E75A008D-EA93-4CFB-87C2-78363A1F9174}">
      <dsp:nvSpPr>
        <dsp:cNvPr id="0" name=""/>
        <dsp:cNvSpPr/>
      </dsp:nvSpPr>
      <dsp:spPr>
        <a:xfrm>
          <a:off x="6318415" y="382234"/>
          <a:ext cx="2872006" cy="3440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dirty="0"/>
            <a:t>Early Years</a:t>
          </a:r>
        </a:p>
        <a:p>
          <a:pPr marL="0" lvl="0" indent="0" algn="l" defTabSz="622300">
            <a:lnSpc>
              <a:spcPct val="100000"/>
            </a:lnSpc>
            <a:spcBef>
              <a:spcPct val="0"/>
            </a:spcBef>
            <a:spcAft>
              <a:spcPct val="35000"/>
            </a:spcAft>
            <a:buNone/>
          </a:pPr>
          <a:r>
            <a:rPr lang="en-US" sz="1400" kern="1200" dirty="0"/>
            <a:t>Old and Yang People</a:t>
          </a:r>
        </a:p>
        <a:p>
          <a:pPr marL="0" lvl="0" indent="0" algn="l" defTabSz="622300">
            <a:lnSpc>
              <a:spcPct val="100000"/>
            </a:lnSpc>
            <a:spcBef>
              <a:spcPct val="0"/>
            </a:spcBef>
            <a:spcAft>
              <a:spcPct val="35000"/>
            </a:spcAft>
            <a:buNone/>
          </a:pPr>
          <a:endParaRPr lang="en-US" sz="1400" kern="1200" dirty="0"/>
        </a:p>
      </dsp:txBody>
      <dsp:txXfrm>
        <a:off x="6318415" y="382234"/>
        <a:ext cx="2872006" cy="3440113"/>
      </dsp:txXfrm>
    </dsp:sp>
  </dsp:spTree>
</dsp:drawing>
</file>

<file path=ppt/diagrams/layout1.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4/19/2026</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4/19/2026</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4/19/2026</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4/19/2026</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4/19/2026</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4/19/2026</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4/19/2026</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4/19/2026</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hyperlink" Target="https://www.informingscience.org/Journals/JITEResearch/Articles"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2A4C320E-921E-850B-8141-5BA6EF566AAF}"/>
              </a:ext>
            </a:extLst>
          </p:cNvPr>
          <p:cNvSpPr>
            <a:spLocks noGrp="1"/>
          </p:cNvSpPr>
          <p:nvPr>
            <p:ph type="subTitle" idx="1"/>
          </p:nvPr>
        </p:nvSpPr>
        <p:spPr>
          <a:xfrm>
            <a:off x="1685059" y="1226129"/>
            <a:ext cx="8820150" cy="4114800"/>
          </a:xfrm>
        </p:spPr>
        <p:txBody>
          <a:bodyPr>
            <a:normAutofit/>
          </a:bodyPr>
          <a:lstStyle/>
          <a:p>
            <a:r>
              <a:rPr lang="en-GB" dirty="0"/>
              <a:t>Name of the students :</a:t>
            </a:r>
          </a:p>
          <a:p>
            <a:r>
              <a:rPr lang="en-GB" dirty="0"/>
              <a:t>Aleksandar Mihaylov Ivanov /2512500</a:t>
            </a:r>
          </a:p>
          <a:p>
            <a:r>
              <a:rPr lang="en-GB" dirty="0"/>
              <a:t>Mohammad Yasar </a:t>
            </a:r>
            <a:r>
              <a:rPr lang="en-GB" dirty="0" err="1"/>
              <a:t>Edrak</a:t>
            </a:r>
            <a:r>
              <a:rPr lang="en-GB" dirty="0"/>
              <a:t> /2513379</a:t>
            </a:r>
          </a:p>
          <a:p>
            <a:r>
              <a:rPr lang="en-GB" dirty="0"/>
              <a:t>Muhammad Waleed Naeem /2518664</a:t>
            </a:r>
          </a:p>
          <a:p>
            <a:r>
              <a:rPr lang="en-GB" dirty="0"/>
              <a:t>Modul Code :</a:t>
            </a:r>
          </a:p>
          <a:p>
            <a:r>
              <a:rPr lang="en-GB" dirty="0"/>
              <a:t>  LCLM4003</a:t>
            </a:r>
          </a:p>
          <a:p>
            <a:r>
              <a:rPr lang="en-GB" dirty="0"/>
              <a:t>Modul :Effective Team Working and </a:t>
            </a:r>
            <a:r>
              <a:rPr lang="en-GB" dirty="0" err="1"/>
              <a:t>Comminication</a:t>
            </a:r>
            <a:r>
              <a:rPr lang="en-GB" dirty="0"/>
              <a:t> </a:t>
            </a:r>
          </a:p>
          <a:p>
            <a:r>
              <a:rPr lang="en-GB" dirty="0"/>
              <a:t>Lecturer’s Name :</a:t>
            </a:r>
          </a:p>
          <a:p>
            <a:r>
              <a:rPr lang="en-GB" dirty="0"/>
              <a:t>Dr. Alfred Mensah</a:t>
            </a:r>
          </a:p>
          <a:p>
            <a:endParaRPr lang="en-GB" dirty="0"/>
          </a:p>
        </p:txBody>
      </p:sp>
    </p:spTree>
    <p:extLst>
      <p:ext uri="{BB962C8B-B14F-4D97-AF65-F5344CB8AC3E}">
        <p14:creationId xmlns:p14="http://schemas.microsoft.com/office/powerpoint/2010/main" val="3564401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D9EE8-3C86-C4FB-B39B-0D8ECA39E6A9}"/>
              </a:ext>
            </a:extLst>
          </p:cNvPr>
          <p:cNvSpPr>
            <a:spLocks noGrp="1"/>
          </p:cNvSpPr>
          <p:nvPr>
            <p:ph type="ctrTitle"/>
          </p:nvPr>
        </p:nvSpPr>
        <p:spPr>
          <a:xfrm>
            <a:off x="2505940" y="2286000"/>
            <a:ext cx="7180119" cy="1142999"/>
          </a:xfrm>
        </p:spPr>
        <p:txBody>
          <a:bodyPr>
            <a:normAutofit/>
          </a:bodyPr>
          <a:lstStyle/>
          <a:p>
            <a:r>
              <a:rPr lang="en-GB" sz="2800" b="1" dirty="0"/>
              <a:t>Educational, Cultural and Aging as a Factors in communications</a:t>
            </a:r>
          </a:p>
        </p:txBody>
      </p:sp>
    </p:spTree>
    <p:extLst>
      <p:ext uri="{BB962C8B-B14F-4D97-AF65-F5344CB8AC3E}">
        <p14:creationId xmlns:p14="http://schemas.microsoft.com/office/powerpoint/2010/main" val="2378665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785599-33BE-2A0A-4808-37B99DB03CDD}"/>
              </a:ext>
            </a:extLst>
          </p:cNvPr>
          <p:cNvSpPr>
            <a:spLocks noGrp="1"/>
          </p:cNvSpPr>
          <p:nvPr>
            <p:ph type="title"/>
          </p:nvPr>
        </p:nvSpPr>
        <p:spPr>
          <a:xfrm>
            <a:off x="645459" y="960120"/>
            <a:ext cx="3921065" cy="1278255"/>
          </a:xfrm>
        </p:spPr>
        <p:txBody>
          <a:bodyPr>
            <a:normAutofit/>
          </a:bodyPr>
          <a:lstStyle/>
          <a:p>
            <a:pPr algn="r"/>
            <a:r>
              <a:rPr lang="en-GB" sz="4400" dirty="0">
                <a:solidFill>
                  <a:schemeClr val="tx1"/>
                </a:solidFill>
              </a:rPr>
              <a:t>Introduction</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C31E85-A79E-D3F4-0363-1AD856AD0CD7}"/>
              </a:ext>
            </a:extLst>
          </p:cNvPr>
          <p:cNvSpPr>
            <a:spLocks noGrp="1"/>
          </p:cNvSpPr>
          <p:nvPr>
            <p:ph idx="1"/>
            <p:extLst>
              <p:ext uri="{E7BDC344-281C-4309-B0C6-D0EE65EED2A8}">
                <p202:designPr xmlns:p202="http://schemas.microsoft.com/office/powerpoint/2020/02/main">
                  <p202:designTagLst>
                    <p202:designTag name="ARCH:1:VSVAR" val="TitledTextBox"/>
                    <p202:designTag name="ARCH:1:CLS" val="InformationBlock"/>
                  </p202:designTagLst>
                </p202:designPr>
              </p:ext>
            </p:extLst>
          </p:nvPr>
        </p:nvSpPr>
        <p:spPr>
          <a:xfrm>
            <a:off x="4983164" y="960120"/>
            <a:ext cx="6946898" cy="4038918"/>
          </a:xfrm>
        </p:spPr>
        <p:txBody>
          <a:bodyPr>
            <a:normAutofit/>
          </a:bodyPr>
          <a:lstStyle/>
          <a:p>
            <a:pPr marL="0" lvl="1" indent="0">
              <a:buFont typeface="Arial" panose="020B0604020202020204" pitchFamily="34" charset="0"/>
              <a:buNone/>
            </a:pPr>
            <a:endParaRPr lang="en-GB" sz="1400" dirty="0"/>
          </a:p>
          <a:p>
            <a:pPr marL="0" lvl="1" indent="0">
              <a:buFont typeface="Arial" panose="020B0604020202020204" pitchFamily="34" charset="0"/>
              <a:buNone/>
            </a:pPr>
            <a:endParaRPr lang="en-GB" sz="1400" dirty="0"/>
          </a:p>
          <a:p>
            <a:pPr marL="0" lvl="1" indent="0">
              <a:buFont typeface="Arial" panose="020B0604020202020204" pitchFamily="34" charset="0"/>
              <a:buNone/>
            </a:pPr>
            <a:endParaRPr lang="en-GB" sz="1400" dirty="0"/>
          </a:p>
          <a:p>
            <a:pPr marL="0" lvl="1" indent="0">
              <a:buFont typeface="Arial" panose="020B0604020202020204" pitchFamily="34" charset="0"/>
              <a:buNone/>
            </a:pPr>
            <a:endParaRPr lang="en-GB" sz="1400" dirty="0"/>
          </a:p>
          <a:p>
            <a:pPr marL="0" lvl="1" indent="0">
              <a:buFont typeface="Arial" panose="020B0604020202020204" pitchFamily="34" charset="0"/>
              <a:buNone/>
            </a:pPr>
            <a:r>
              <a:rPr lang="en-GB" sz="1400" dirty="0"/>
              <a:t>Technology will continue to dominate many aspects of human existence and if integrated optimally can only further ensure better teaching and learning .</a:t>
            </a:r>
          </a:p>
          <a:p>
            <a:pPr marL="0" lvl="1" indent="0">
              <a:buFont typeface="Arial" panose="020B0604020202020204" pitchFamily="34" charset="0"/>
              <a:buNone/>
            </a:pPr>
            <a:endParaRPr lang="en-GB" sz="1400" dirty="0"/>
          </a:p>
          <a:p>
            <a:pPr marL="0" lvl="1" indent="0">
              <a:buFont typeface="Arial" panose="020B0604020202020204" pitchFamily="34" charset="0"/>
              <a:buNone/>
            </a:pPr>
            <a:r>
              <a:rPr lang="en-GB" sz="1400" dirty="0"/>
              <a:t>Traditional teaching and learning takes place when the teacher instructs learners and student ask questions based on the teacher's instructions .</a:t>
            </a:r>
          </a:p>
          <a:p>
            <a:pPr marL="0" lvl="1" indent="0">
              <a:buFont typeface="Arial" panose="020B0604020202020204" pitchFamily="34" charset="0"/>
              <a:buNone/>
            </a:pPr>
            <a:endParaRPr lang="en-GB" sz="1400" dirty="0"/>
          </a:p>
          <a:p>
            <a:pPr marL="0" lvl="1" indent="0">
              <a:buFont typeface="Arial" panose="020B0604020202020204" pitchFamily="34" charset="0"/>
              <a:buNone/>
            </a:pPr>
            <a:endParaRPr lang="en-GB" sz="1400" dirty="0"/>
          </a:p>
          <a:p>
            <a:pPr marL="0" lvl="1" indent="0">
              <a:buFont typeface="Arial" panose="020B0604020202020204" pitchFamily="34" charset="0"/>
              <a:buNone/>
            </a:pPr>
            <a:endParaRPr lang="en-GB" sz="1400" dirty="0"/>
          </a:p>
          <a:p>
            <a:pPr marL="0" lvl="1" indent="0">
              <a:buFont typeface="Arial" panose="020B0604020202020204" pitchFamily="34" charset="0"/>
              <a:buNone/>
            </a:pPr>
            <a:endParaRPr lang="en-GB" sz="1400" dirty="0"/>
          </a:p>
          <a:p>
            <a:pPr marL="0" lvl="1" indent="0">
              <a:buFont typeface="Arial" panose="020B0604020202020204" pitchFamily="34" charset="0"/>
              <a:buNone/>
            </a:pPr>
            <a:endParaRPr lang="en-GB" sz="1400" dirty="0"/>
          </a:p>
          <a:p>
            <a:pPr marL="0" lvl="1" indent="0">
              <a:buFont typeface="Arial" panose="020B0604020202020204" pitchFamily="34" charset="0"/>
              <a:buNone/>
            </a:pPr>
            <a:endParaRPr lang="en-GB" sz="1400" dirty="0"/>
          </a:p>
        </p:txBody>
      </p:sp>
    </p:spTree>
    <p:extLst>
      <p:ext uri="{BB962C8B-B14F-4D97-AF65-F5344CB8AC3E}">
        <p14:creationId xmlns:p14="http://schemas.microsoft.com/office/powerpoint/2010/main" val="4161901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37EAD21A-0989-AE96-D628-A31E55C5E0DF}"/>
              </a:ext>
            </a:extLst>
          </p:cNvPr>
          <p:cNvSpPr>
            <a:spLocks noGrp="1"/>
          </p:cNvSpPr>
          <p:nvPr>
            <p:ph type="body" idx="1"/>
          </p:nvPr>
        </p:nvSpPr>
        <p:spPr>
          <a:xfrm>
            <a:off x="878610" y="314812"/>
            <a:ext cx="6265088" cy="685800"/>
          </a:xfrm>
        </p:spPr>
        <p:txBody>
          <a:bodyPr/>
          <a:lstStyle/>
          <a:p>
            <a:r>
              <a:rPr lang="en-GB" dirty="0"/>
              <a:t>Table of contents</a:t>
            </a:r>
          </a:p>
        </p:txBody>
      </p:sp>
      <p:sp>
        <p:nvSpPr>
          <p:cNvPr id="6" name="Content Placeholder 5">
            <a:extLst>
              <a:ext uri="{FF2B5EF4-FFF2-40B4-BE49-F238E27FC236}">
                <a16:creationId xmlns:a16="http://schemas.microsoft.com/office/drawing/2014/main" id="{DAF46557-2001-C6FF-AD7D-903C0A3B800A}"/>
              </a:ext>
            </a:extLst>
          </p:cNvPr>
          <p:cNvSpPr>
            <a:spLocks noGrp="1"/>
          </p:cNvSpPr>
          <p:nvPr>
            <p:ph sz="half" idx="2"/>
          </p:nvPr>
        </p:nvSpPr>
        <p:spPr>
          <a:xfrm>
            <a:off x="5364296" y="457200"/>
            <a:ext cx="6264350" cy="5982079"/>
          </a:xfrm>
        </p:spPr>
        <p:txBody>
          <a:bodyPr/>
          <a:lstStyle/>
          <a:p>
            <a:r>
              <a:rPr lang="en-GB" dirty="0"/>
              <a:t>Introduction</a:t>
            </a:r>
          </a:p>
          <a:p>
            <a:r>
              <a:rPr lang="en-GB" dirty="0"/>
              <a:t>Table of contents</a:t>
            </a:r>
          </a:p>
          <a:p>
            <a:r>
              <a:rPr lang="en-GB" dirty="0"/>
              <a:t>Overview of the Model</a:t>
            </a:r>
          </a:p>
          <a:p>
            <a:r>
              <a:rPr lang="en-GB" dirty="0"/>
              <a:t> Barriers of communication</a:t>
            </a:r>
          </a:p>
          <a:p>
            <a:r>
              <a:rPr lang="en-GB" dirty="0"/>
              <a:t>Educational , Cultural and Aging Factors </a:t>
            </a:r>
          </a:p>
          <a:p>
            <a:r>
              <a:rPr lang="en-GB" dirty="0"/>
              <a:t>Educational Barrier </a:t>
            </a:r>
          </a:p>
          <a:p>
            <a:r>
              <a:rPr lang="en-GB" dirty="0"/>
              <a:t>Cultural Barrier</a:t>
            </a:r>
          </a:p>
          <a:p>
            <a:r>
              <a:rPr lang="en-GB" dirty="0"/>
              <a:t>Aging Barrier</a:t>
            </a:r>
          </a:p>
          <a:p>
            <a:r>
              <a:rPr lang="en-GB" dirty="0"/>
              <a:t>Conclusion on Factors</a:t>
            </a:r>
          </a:p>
          <a:p>
            <a:r>
              <a:rPr lang="en-GB" dirty="0"/>
              <a:t>References</a:t>
            </a:r>
          </a:p>
          <a:p>
            <a:endParaRPr lang="en-GB" dirty="0"/>
          </a:p>
        </p:txBody>
      </p:sp>
    </p:spTree>
    <p:extLst>
      <p:ext uri="{BB962C8B-B14F-4D97-AF65-F5344CB8AC3E}">
        <p14:creationId xmlns:p14="http://schemas.microsoft.com/office/powerpoint/2010/main" val="3966431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F13BF-1F5A-5AC3-4D6E-A4FCD49CBEA9}"/>
              </a:ext>
            </a:extLst>
          </p:cNvPr>
          <p:cNvSpPr>
            <a:spLocks noGrp="1"/>
          </p:cNvSpPr>
          <p:nvPr>
            <p:ph type="title"/>
          </p:nvPr>
        </p:nvSpPr>
        <p:spPr>
          <a:xfrm>
            <a:off x="791680" y="2286000"/>
            <a:ext cx="3666020" cy="1325996"/>
          </a:xfrm>
        </p:spPr>
        <p:txBody>
          <a:bodyPr vert="horz" lIns="228600" tIns="228600" rIns="228600" bIns="0" rtlCol="0" anchor="b">
            <a:normAutofit/>
          </a:bodyPr>
          <a:lstStyle/>
          <a:p>
            <a:r>
              <a:rPr lang="en-US" dirty="0"/>
              <a:t>Overview of the Model</a:t>
            </a:r>
          </a:p>
        </p:txBody>
      </p:sp>
      <p:sp>
        <p:nvSpPr>
          <p:cNvPr id="6" name="Content Placeholder 5">
            <a:extLst>
              <a:ext uri="{FF2B5EF4-FFF2-40B4-BE49-F238E27FC236}">
                <a16:creationId xmlns:a16="http://schemas.microsoft.com/office/drawing/2014/main" id="{D8CD67E6-2339-47BB-0100-B7400A9F6188}"/>
              </a:ext>
            </a:extLst>
          </p:cNvPr>
          <p:cNvSpPr>
            <a:spLocks noGrp="1"/>
          </p:cNvSpPr>
          <p:nvPr>
            <p:ph idx="1"/>
          </p:nvPr>
        </p:nvSpPr>
        <p:spPr>
          <a:xfrm>
            <a:off x="4634345" y="436419"/>
            <a:ext cx="7273637" cy="6130636"/>
          </a:xfrm>
        </p:spPr>
        <p:txBody>
          <a:bodyPr>
            <a:normAutofit fontScale="92500" lnSpcReduction="20000"/>
          </a:bodyPr>
          <a:lstStyle/>
          <a:p>
            <a:r>
              <a:rPr lang="en-GB" dirty="0"/>
              <a:t>According to Berlo, the effectiveness of communication is based on 4 components, which are interlinked: Source, Message, Channel, and Receiver.</a:t>
            </a:r>
          </a:p>
          <a:p>
            <a:r>
              <a:rPr lang="en-GB" dirty="0"/>
              <a:t>Source (Gary): due to his generational upbringing, his communication style is directive and top down. He takes authority for granted and believes command style communication will lead to compliance.</a:t>
            </a:r>
          </a:p>
          <a:p>
            <a:r>
              <a:rPr lang="en-GB" dirty="0"/>
              <a:t>Message: wall signs and verbal orders are vague and they lack a context. Younger employees are more concerned about the reasons behind a rule than the rule itself.</a:t>
            </a:r>
          </a:p>
          <a:p>
            <a:r>
              <a:rPr lang="en-GB" dirty="0"/>
              <a:t>Channel: Gary uses verbal communication in a noisy working environment. This channel is not appropriate for motivating a younger employee who is distracted or disengaged.</a:t>
            </a:r>
          </a:p>
          <a:p>
            <a:r>
              <a:rPr lang="en-GB" dirty="0"/>
              <a:t>Receiver: the younger employees and worker (Gary) have a completely different generation, attitudes, background, and communication style.</a:t>
            </a:r>
          </a:p>
          <a:p>
            <a:r>
              <a:rPr lang="en-GB" dirty="0"/>
              <a:t>Berlo (1960) says communication will fail if the Source and Receiver differ in their attitudes and social backgrounds, which is exactly the case.</a:t>
            </a:r>
          </a:p>
          <a:p>
            <a:endParaRPr lang="en-GB" dirty="0"/>
          </a:p>
          <a:p>
            <a:endParaRPr lang="en-GB" dirty="0"/>
          </a:p>
          <a:p>
            <a:endParaRPr lang="en-GB" dirty="0"/>
          </a:p>
        </p:txBody>
      </p:sp>
    </p:spTree>
    <p:extLst>
      <p:ext uri="{BB962C8B-B14F-4D97-AF65-F5344CB8AC3E}">
        <p14:creationId xmlns:p14="http://schemas.microsoft.com/office/powerpoint/2010/main" val="2484410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E9584D-B700-1DCB-3B2D-9705101D2743}"/>
              </a:ext>
            </a:extLst>
          </p:cNvPr>
          <p:cNvSpPr>
            <a:spLocks noGrp="1"/>
          </p:cNvSpPr>
          <p:nvPr>
            <p:ph type="title"/>
          </p:nvPr>
        </p:nvSpPr>
        <p:spPr>
          <a:xfrm>
            <a:off x="2193540" y="744632"/>
            <a:ext cx="9122160" cy="1449645"/>
          </a:xfrm>
        </p:spPr>
        <p:txBody>
          <a:bodyPr anchor="t">
            <a:normAutofit fontScale="90000"/>
          </a:bodyPr>
          <a:lstStyle/>
          <a:p>
            <a:pPr algn="l"/>
            <a:r>
              <a:rPr lang="en-GB" sz="3600" dirty="0">
                <a:highlight>
                  <a:srgbClr val="FF0000"/>
                </a:highlight>
              </a:rPr>
              <a:t>Barriers of communication</a:t>
            </a:r>
            <a:br>
              <a:rPr lang="en-GB" sz="3600" dirty="0">
                <a:highlight>
                  <a:srgbClr val="FF0000"/>
                </a:highlight>
              </a:rPr>
            </a:br>
            <a:br>
              <a:rPr lang="en-GB" sz="3600" dirty="0">
                <a:highlight>
                  <a:srgbClr val="FF0000"/>
                </a:highlight>
              </a:rPr>
            </a:br>
            <a:endParaRPr lang="en-GB" sz="3600" b="1" dirty="0">
              <a:solidFill>
                <a:schemeClr val="accent1"/>
              </a:solidFill>
              <a:highlight>
                <a:srgbClr val="FF0000"/>
              </a:highlight>
            </a:endParaRPr>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graphicFrame>
        <p:nvGraphicFramePr>
          <p:cNvPr id="36" name="Content Placeholder 2">
            <a:extLst>
              <a:ext uri="{FF2B5EF4-FFF2-40B4-BE49-F238E27FC236}">
                <a16:creationId xmlns:a16="http://schemas.microsoft.com/office/drawing/2014/main" id="{D58EBB3C-DB11-32BC-CE53-44BCA964D3CE}"/>
              </a:ext>
            </a:extLst>
          </p:cNvPr>
          <p:cNvGraphicFramePr>
            <a:graphicFrameLocks noGrp="1"/>
          </p:cNvGraphicFramePr>
          <p:nvPr>
            <p:ph idx="1"/>
            <p:extLst>
              <p:ext uri="{D42A27DB-BD31-4B8C-83A1-F6EECF244321}">
                <p14:modId xmlns:p14="http://schemas.microsoft.com/office/powerpoint/2010/main" val="3975422874"/>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2403091" y="2194278"/>
          <a:ext cx="9190422" cy="38223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5424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A5763-5747-9807-0B31-05009CEEBDA9}"/>
              </a:ext>
            </a:extLst>
          </p:cNvPr>
          <p:cNvSpPr>
            <a:spLocks noGrp="1"/>
          </p:cNvSpPr>
          <p:nvPr>
            <p:ph type="title"/>
          </p:nvPr>
        </p:nvSpPr>
        <p:spPr/>
        <p:txBody>
          <a:bodyPr/>
          <a:lstStyle/>
          <a:p>
            <a:r>
              <a:rPr lang="en-GB" dirty="0"/>
              <a:t>Educational Barrier</a:t>
            </a:r>
          </a:p>
        </p:txBody>
      </p:sp>
      <p:sp>
        <p:nvSpPr>
          <p:cNvPr id="3" name="Content Placeholder 2">
            <a:extLst>
              <a:ext uri="{FF2B5EF4-FFF2-40B4-BE49-F238E27FC236}">
                <a16:creationId xmlns:a16="http://schemas.microsoft.com/office/drawing/2014/main" id="{82B7FBA6-A734-723F-5C0C-56170A4D9F9B}"/>
              </a:ext>
            </a:extLst>
          </p:cNvPr>
          <p:cNvSpPr>
            <a:spLocks noGrp="1"/>
          </p:cNvSpPr>
          <p:nvPr>
            <p:ph sz="half" idx="1"/>
          </p:nvPr>
        </p:nvSpPr>
        <p:spPr>
          <a:xfrm>
            <a:off x="4665518" y="353291"/>
            <a:ext cx="7180116" cy="2741048"/>
          </a:xfrm>
        </p:spPr>
        <p:txBody>
          <a:bodyPr>
            <a:normAutofit fontScale="77500" lnSpcReduction="20000"/>
          </a:bodyPr>
          <a:lstStyle/>
          <a:p>
            <a:pPr>
              <a:buFont typeface="Arial" panose="020B0604020202020204" pitchFamily="34" charset="0"/>
              <a:buChar char="•"/>
            </a:pPr>
            <a:r>
              <a:rPr lang="en-GB" dirty="0"/>
              <a:t>As an important achievement in the development of information technology, virtual simulation technology (VST) is increasingly being applied to the teaching reform of higher education. This technology, grounded in theoretical frameworks such as constructivism, experiential learning, and multisensory learning, offers a dynamic approach to education.</a:t>
            </a:r>
          </a:p>
          <a:p>
            <a:pPr>
              <a:buFont typeface="Arial" panose="020B0604020202020204" pitchFamily="34" charset="0"/>
              <a:buChar char="•"/>
            </a:pPr>
            <a:endParaRPr lang="en-GB" dirty="0"/>
          </a:p>
          <a:p>
            <a:pPr>
              <a:buFont typeface="Arial" panose="020B0604020202020204" pitchFamily="34" charset="0"/>
              <a:buChar char="•"/>
            </a:pPr>
            <a:r>
              <a:rPr lang="en-GB" dirty="0"/>
              <a:t> It is becoming evident that rapid technological advancements are shaping the way we interact with the world around us. Innovative technologies, such as Artificial Intelligence (AI), virtual reality (VR), and augmented reality (AR), are transforming and enhancing user experiences across sectors, including education, healthcare, and entertainment (Fazil et al., 2024).                                                                                                                                                                                                                                     </a:t>
            </a:r>
          </a:p>
        </p:txBody>
      </p:sp>
      <p:sp>
        <p:nvSpPr>
          <p:cNvPr id="4" name="Content Placeholder 3">
            <a:extLst>
              <a:ext uri="{FF2B5EF4-FFF2-40B4-BE49-F238E27FC236}">
                <a16:creationId xmlns:a16="http://schemas.microsoft.com/office/drawing/2014/main" id="{1083FD45-75CA-1407-1DCE-A1185CA5AB08}"/>
              </a:ext>
            </a:extLst>
          </p:cNvPr>
          <p:cNvSpPr>
            <a:spLocks noGrp="1"/>
          </p:cNvSpPr>
          <p:nvPr>
            <p:ph sz="half" idx="2"/>
          </p:nvPr>
        </p:nvSpPr>
        <p:spPr>
          <a:xfrm>
            <a:off x="4665518" y="3314700"/>
            <a:ext cx="7180118" cy="2741048"/>
          </a:xfrm>
        </p:spPr>
        <p:txBody>
          <a:bodyPr>
            <a:normAutofit fontScale="77500" lnSpcReduction="20000"/>
          </a:bodyPr>
          <a:lstStyle/>
          <a:p>
            <a:r>
              <a:rPr lang="en-GB" dirty="0"/>
              <a:t> The wide range of various technology advancement used by universities’ online programs may enhance the interaction between students and instructors, and among students at large (Bell &amp; </a:t>
            </a:r>
            <a:r>
              <a:rPr lang="en-GB" dirty="0" err="1"/>
              <a:t>Fedeman</a:t>
            </a:r>
            <a:r>
              <a:rPr lang="en-GB" dirty="0"/>
              <a:t>, 2013). </a:t>
            </a:r>
          </a:p>
          <a:p>
            <a:endParaRPr lang="en-GB" dirty="0"/>
          </a:p>
          <a:p>
            <a:r>
              <a:rPr lang="en-GB" dirty="0"/>
              <a:t>Collectively, such advances may lead to profound changes in the way courses are taught. “Teaching will become more outcome-based and student-centred,” says Polley Ann McClure, CIO of Cornell University in Ithaca, New York. “To be truly transformative,” she adds, “instructional paradigms will have to shift.”</a:t>
            </a:r>
          </a:p>
        </p:txBody>
      </p:sp>
    </p:spTree>
    <p:extLst>
      <p:ext uri="{BB962C8B-B14F-4D97-AF65-F5344CB8AC3E}">
        <p14:creationId xmlns:p14="http://schemas.microsoft.com/office/powerpoint/2010/main" val="4104838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CA5AD-0AED-3A5F-BD39-85AF81AD3818}"/>
              </a:ext>
            </a:extLst>
          </p:cNvPr>
          <p:cNvSpPr>
            <a:spLocks noGrp="1"/>
          </p:cNvSpPr>
          <p:nvPr>
            <p:ph type="title"/>
          </p:nvPr>
        </p:nvSpPr>
        <p:spPr/>
        <p:txBody>
          <a:bodyPr/>
          <a:lstStyle/>
          <a:p>
            <a:r>
              <a:rPr lang="en-GB" dirty="0"/>
              <a:t>Cultural Barrier</a:t>
            </a:r>
          </a:p>
        </p:txBody>
      </p:sp>
      <p:sp>
        <p:nvSpPr>
          <p:cNvPr id="4" name="Content Placeholder 3">
            <a:extLst>
              <a:ext uri="{FF2B5EF4-FFF2-40B4-BE49-F238E27FC236}">
                <a16:creationId xmlns:a16="http://schemas.microsoft.com/office/drawing/2014/main" id="{D5673C18-4254-0814-B31B-31D063C0C54F}"/>
              </a:ext>
            </a:extLst>
          </p:cNvPr>
          <p:cNvSpPr>
            <a:spLocks noGrp="1"/>
          </p:cNvSpPr>
          <p:nvPr>
            <p:ph sz="half" idx="2"/>
          </p:nvPr>
        </p:nvSpPr>
        <p:spPr>
          <a:xfrm>
            <a:off x="4923774" y="667062"/>
            <a:ext cx="6264350" cy="1696853"/>
          </a:xfrm>
        </p:spPr>
        <p:txBody>
          <a:bodyPr>
            <a:normAutofit fontScale="77500" lnSpcReduction="20000"/>
          </a:bodyPr>
          <a:lstStyle/>
          <a:p>
            <a:r>
              <a:rPr lang="en-GB" dirty="0"/>
              <a:t>Workers come from different cultural backgrounds</a:t>
            </a:r>
          </a:p>
          <a:p>
            <a:r>
              <a:rPr lang="en-GB" dirty="0"/>
              <a:t> Different ways of understanding instructions</a:t>
            </a:r>
          </a:p>
          <a:p>
            <a:r>
              <a:rPr lang="en-GB" dirty="0"/>
              <a:t> Language differences at work</a:t>
            </a:r>
          </a:p>
          <a:p>
            <a:r>
              <a:rPr lang="en-GB" dirty="0"/>
              <a:t>Different habits in hygiene and workplace behaviour</a:t>
            </a:r>
          </a:p>
          <a:p>
            <a:r>
              <a:rPr lang="en-GB" dirty="0"/>
              <a:t> Misunderstanding between staff and manager</a:t>
            </a:r>
          </a:p>
        </p:txBody>
      </p:sp>
      <p:sp>
        <p:nvSpPr>
          <p:cNvPr id="9" name="Content Placeholder 8">
            <a:extLst>
              <a:ext uri="{FF2B5EF4-FFF2-40B4-BE49-F238E27FC236}">
                <a16:creationId xmlns:a16="http://schemas.microsoft.com/office/drawing/2014/main" id="{737B7EFC-D001-22B4-73F0-184E8B8FA5A1}"/>
              </a:ext>
            </a:extLst>
          </p:cNvPr>
          <p:cNvSpPr>
            <a:spLocks noGrp="1"/>
          </p:cNvSpPr>
          <p:nvPr>
            <p:ph sz="quarter" idx="4"/>
          </p:nvPr>
        </p:nvSpPr>
        <p:spPr>
          <a:xfrm>
            <a:off x="4727864" y="3185838"/>
            <a:ext cx="6656171" cy="2869909"/>
          </a:xfrm>
        </p:spPr>
        <p:txBody>
          <a:bodyPr>
            <a:normAutofit fontScale="77500" lnSpcReduction="20000"/>
          </a:bodyPr>
          <a:lstStyle/>
          <a:p>
            <a:r>
              <a:rPr lang="en-GB" dirty="0"/>
              <a:t>Cultural barriers are a major problem because the employees come from different cultural backgrounds.</a:t>
            </a:r>
          </a:p>
          <a:p>
            <a:r>
              <a:rPr lang="en-GB" dirty="0"/>
              <a:t>These workers may have different ways of understanding instructions and different ideas about workplace behaviour and hygiene. This can lead to confusion and mistakes in food preparation.</a:t>
            </a:r>
          </a:p>
          <a:p>
            <a:r>
              <a:rPr lang="en-GB" dirty="0"/>
              <a:t>Also, many workers do not speak English well and use their own languages. This makes communication with the manager, Gary, more difficult and increases misunderstandings.</a:t>
            </a:r>
          </a:p>
          <a:p>
            <a:r>
              <a:rPr lang="en-GB" dirty="0"/>
              <a:t>As a result, instructions about food safety are not always followed correctly, which has led to serious problems in food quality.</a:t>
            </a:r>
          </a:p>
          <a:p>
            <a:endParaRPr lang="en-GB" dirty="0"/>
          </a:p>
        </p:txBody>
      </p:sp>
    </p:spTree>
    <p:extLst>
      <p:ext uri="{BB962C8B-B14F-4D97-AF65-F5344CB8AC3E}">
        <p14:creationId xmlns:p14="http://schemas.microsoft.com/office/powerpoint/2010/main" val="2052930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41AF769-6A1E-1BA9-C47D-38E83AF549BA}"/>
              </a:ext>
            </a:extLst>
          </p:cNvPr>
          <p:cNvSpPr>
            <a:spLocks noGrp="1"/>
          </p:cNvSpPr>
          <p:nvPr>
            <p:ph type="title"/>
          </p:nvPr>
        </p:nvSpPr>
        <p:spPr/>
        <p:txBody>
          <a:bodyPr/>
          <a:lstStyle/>
          <a:p>
            <a:r>
              <a:rPr lang="en-GB" dirty="0"/>
              <a:t>Aging Barrier</a:t>
            </a:r>
          </a:p>
        </p:txBody>
      </p:sp>
      <p:sp>
        <p:nvSpPr>
          <p:cNvPr id="5" name="Content Placeholder 4">
            <a:extLst>
              <a:ext uri="{FF2B5EF4-FFF2-40B4-BE49-F238E27FC236}">
                <a16:creationId xmlns:a16="http://schemas.microsoft.com/office/drawing/2014/main" id="{34695FF3-DC85-ADDF-7A24-DE1EC5CD158D}"/>
              </a:ext>
            </a:extLst>
          </p:cNvPr>
          <p:cNvSpPr>
            <a:spLocks noGrp="1"/>
          </p:cNvSpPr>
          <p:nvPr>
            <p:ph idx="1"/>
          </p:nvPr>
        </p:nvSpPr>
        <p:spPr>
          <a:xfrm>
            <a:off x="4977245" y="374073"/>
            <a:ext cx="6407773" cy="5678676"/>
          </a:xfrm>
        </p:spPr>
        <p:txBody>
          <a:bodyPr>
            <a:normAutofit fontScale="92500" lnSpcReduction="10000"/>
          </a:bodyPr>
          <a:lstStyle/>
          <a:p>
            <a:r>
              <a:rPr lang="en-GB" dirty="0"/>
              <a:t>A generational barrier is a communication obstacle based on a difference of age in value systems, attitudes, and styles of communication (Gursoy et al., 2013).</a:t>
            </a:r>
          </a:p>
          <a:p>
            <a:r>
              <a:rPr lang="en-GB" dirty="0"/>
              <a:t>Younger workers (16–30): communicate in a more informal setting and in an open dialogue. More likely to disregard instructions from the higher-ups if they are not given context.</a:t>
            </a:r>
          </a:p>
          <a:p>
            <a:r>
              <a:rPr lang="en-GB" dirty="0"/>
              <a:t>Older workers (40–60): prefer a more hierarchical and directive base of communication, and instruction from higher authority.</a:t>
            </a:r>
          </a:p>
          <a:p>
            <a:r>
              <a:rPr lang="en-GB" dirty="0"/>
              <a:t>Gary uses written wall signs and verbal orders. This is a one-way communication style. It is effective with older workers, but not with younger ones.</a:t>
            </a:r>
          </a:p>
          <a:p>
            <a:r>
              <a:rPr lang="en-GB" dirty="0"/>
              <a:t>Younger employees disregarded hygiene rules (such as wearing hairnets, washing hands), which directly contributed to the food safety incidents reported by the Airlines.</a:t>
            </a:r>
          </a:p>
          <a:p>
            <a:endParaRPr lang="en-GB" dirty="0"/>
          </a:p>
        </p:txBody>
      </p:sp>
    </p:spTree>
    <p:extLst>
      <p:ext uri="{BB962C8B-B14F-4D97-AF65-F5344CB8AC3E}">
        <p14:creationId xmlns:p14="http://schemas.microsoft.com/office/powerpoint/2010/main" val="3335035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138632-75F7-2C51-6C58-4EF779CCE4EA}"/>
              </a:ext>
            </a:extLst>
          </p:cNvPr>
          <p:cNvSpPr>
            <a:spLocks noGrp="1"/>
          </p:cNvSpPr>
          <p:nvPr>
            <p:ph idx="1"/>
          </p:nvPr>
        </p:nvSpPr>
        <p:spPr>
          <a:xfrm>
            <a:off x="4759037" y="3428999"/>
            <a:ext cx="6625982" cy="2623749"/>
          </a:xfrm>
        </p:spPr>
        <p:txBody>
          <a:bodyPr>
            <a:normAutofit fontScale="85000" lnSpcReduction="10000"/>
          </a:bodyPr>
          <a:lstStyle/>
          <a:p>
            <a:r>
              <a:rPr lang="en-GB" dirty="0"/>
              <a:t>Despite limitations like user discomfort, lack of tactile feedback, and high initial costs, VR significantly boosts engagement and teaching efficiency.</a:t>
            </a:r>
          </a:p>
          <a:p>
            <a:r>
              <a:rPr lang="en-GB" dirty="0"/>
              <a:t>Moreover, challenges such as high implementation costs, technical barriers for educators, and motion sickness susceptibility hinder widespread adoption.</a:t>
            </a:r>
          </a:p>
          <a:p>
            <a:r>
              <a:rPr lang="en-GB" dirty="0"/>
              <a:t>The ongoing integration of digital technology and intelligent systems into all areas of higher education marks a paradigm shift that is reshaping the future of learning and teaching (Rodney, 2020).</a:t>
            </a:r>
          </a:p>
          <a:p>
            <a:endParaRPr lang="en-GB" dirty="0"/>
          </a:p>
          <a:p>
            <a:endParaRPr lang="en-GB" dirty="0"/>
          </a:p>
          <a:p>
            <a:endParaRPr lang="en-GB" dirty="0"/>
          </a:p>
          <a:p>
            <a:endParaRPr lang="en-GB" dirty="0"/>
          </a:p>
          <a:p>
            <a:endParaRPr lang="en-GB" dirty="0"/>
          </a:p>
          <a:p>
            <a:endParaRPr lang="en-GB" dirty="0"/>
          </a:p>
        </p:txBody>
      </p:sp>
      <p:sp>
        <p:nvSpPr>
          <p:cNvPr id="7" name="Text Placeholder 6">
            <a:extLst>
              <a:ext uri="{FF2B5EF4-FFF2-40B4-BE49-F238E27FC236}">
                <a16:creationId xmlns:a16="http://schemas.microsoft.com/office/drawing/2014/main" id="{64F7B3AB-B27E-41DF-426E-8ACC0EE3F240}"/>
              </a:ext>
            </a:extLst>
          </p:cNvPr>
          <p:cNvSpPr>
            <a:spLocks noGrp="1"/>
          </p:cNvSpPr>
          <p:nvPr>
            <p:ph type="body" sz="half" idx="2"/>
          </p:nvPr>
        </p:nvSpPr>
        <p:spPr/>
        <p:txBody>
          <a:bodyPr>
            <a:normAutofit/>
          </a:bodyPr>
          <a:lstStyle/>
          <a:p>
            <a:r>
              <a:rPr lang="en-GB" sz="3200" dirty="0"/>
              <a:t>Conclusion on the Models</a:t>
            </a:r>
          </a:p>
        </p:txBody>
      </p:sp>
    </p:spTree>
    <p:extLst>
      <p:ext uri="{BB962C8B-B14F-4D97-AF65-F5344CB8AC3E}">
        <p14:creationId xmlns:p14="http://schemas.microsoft.com/office/powerpoint/2010/main" val="33624073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2"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8"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0"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32" name="Group 31">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3" name="Rectangle 32">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useBgFill="1">
        <p:nvSpPr>
          <p:cNvPr id="37" name="Rectangle 36">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38">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0"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1"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2"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3"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4"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5"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6"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7"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8"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9"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0"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2"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3"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4"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5"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6"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7"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8"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60" name="Freeform: Shape 59">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44861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4579" y="691977"/>
            <a:ext cx="7761923"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8FFCE6B-2237-D879-2495-CFE55C1E386D}"/>
              </a:ext>
            </a:extLst>
          </p:cNvPr>
          <p:cNvSpPr>
            <a:spLocks noGrp="1"/>
          </p:cNvSpPr>
          <p:nvPr>
            <p:ph type="title"/>
          </p:nvPr>
        </p:nvSpPr>
        <p:spPr>
          <a:xfrm>
            <a:off x="1753842" y="1031713"/>
            <a:ext cx="5099259" cy="1048566"/>
          </a:xfrm>
        </p:spPr>
        <p:txBody>
          <a:bodyPr vert="horz" lIns="228600" tIns="228600" rIns="228600" bIns="0" rtlCol="0" anchor="b">
            <a:normAutofit/>
          </a:bodyPr>
          <a:lstStyle/>
          <a:p>
            <a:pPr>
              <a:lnSpc>
                <a:spcPct val="80000"/>
              </a:lnSpc>
            </a:pPr>
            <a:r>
              <a:rPr lang="en-US" sz="4800" dirty="0"/>
              <a:t>References</a:t>
            </a:r>
          </a:p>
        </p:txBody>
      </p:sp>
      <p:sp>
        <p:nvSpPr>
          <p:cNvPr id="6" name="Text Placeholder 5">
            <a:extLst>
              <a:ext uri="{FF2B5EF4-FFF2-40B4-BE49-F238E27FC236}">
                <a16:creationId xmlns:a16="http://schemas.microsoft.com/office/drawing/2014/main" id="{1B2E62EE-F4E3-645D-D67F-4914C9B13408}"/>
              </a:ext>
            </a:extLst>
          </p:cNvPr>
          <p:cNvSpPr>
            <a:spLocks noGrp="1"/>
          </p:cNvSpPr>
          <p:nvPr>
            <p:ph type="body" idx="1"/>
          </p:nvPr>
        </p:nvSpPr>
        <p:spPr>
          <a:xfrm>
            <a:off x="277286" y="1960127"/>
            <a:ext cx="11456453" cy="4126011"/>
          </a:xfrm>
        </p:spPr>
        <p:txBody>
          <a:bodyPr vert="horz" lIns="91440" tIns="0" rIns="91440" bIns="45720" rtlCol="0">
            <a:normAutofit fontScale="92500" lnSpcReduction="10000"/>
          </a:bodyPr>
          <a:lstStyle/>
          <a:p>
            <a:pPr algn="l">
              <a:lnSpc>
                <a:spcPct val="100000"/>
              </a:lnSpc>
            </a:pPr>
            <a:endParaRPr lang="en-US" sz="1600" b="1" dirty="0">
              <a:solidFill>
                <a:schemeClr val="tx1"/>
              </a:solidFill>
            </a:endParaRPr>
          </a:p>
          <a:p>
            <a:pPr algn="l">
              <a:lnSpc>
                <a:spcPct val="100000"/>
              </a:lnSpc>
            </a:pPr>
            <a:r>
              <a:rPr lang="en-GB" sz="1600" b="1" dirty="0">
                <a:solidFill>
                  <a:schemeClr val="tx1"/>
                </a:solidFill>
              </a:rPr>
              <a:t>Berlo, D.K. (1960) The Process of Communication. New York: Holt, Rinehart and Winston.</a:t>
            </a:r>
          </a:p>
          <a:p>
            <a:pPr algn="l">
              <a:lnSpc>
                <a:spcPct val="100000"/>
              </a:lnSpc>
            </a:pPr>
            <a:r>
              <a:rPr lang="en-GB" dirty="0">
                <a:solidFill>
                  <a:schemeClr val="tx1"/>
                </a:solidFill>
              </a:rPr>
              <a:t>Darshana </a:t>
            </a:r>
            <a:r>
              <a:rPr lang="en-GB" dirty="0" err="1">
                <a:solidFill>
                  <a:schemeClr val="tx1"/>
                </a:solidFill>
              </a:rPr>
              <a:t>Sedera</a:t>
            </a:r>
            <a:r>
              <a:rPr lang="en-GB" dirty="0">
                <a:solidFill>
                  <a:schemeClr val="tx1"/>
                </a:solidFill>
              </a:rPr>
              <a:t>, Gronau, N., Sumner, M. and SpringerLink (Online Service (2015). </a:t>
            </a:r>
            <a:r>
              <a:rPr lang="en-GB" i="1" dirty="0">
                <a:solidFill>
                  <a:schemeClr val="tx1"/>
                </a:solidFill>
              </a:rPr>
              <a:t>Enterprise Systems. Strategic, Organizational, and Technological Dimensions : International Workshops, Pre-ICIS 2010, St. Louis, MO, USA, December 12, 2010, Pre-ICIS 2011, Shanghai, China, December 4, 2011, and Pre-ICIS 2012, Orlando, FL, USA, December 16, 2012, Revised Selected Papers</a:t>
            </a:r>
            <a:r>
              <a:rPr lang="en-GB" dirty="0">
                <a:solidFill>
                  <a:schemeClr val="tx1"/>
                </a:solidFill>
              </a:rPr>
              <a:t>. Cham: Springer International Publishing.</a:t>
            </a:r>
          </a:p>
          <a:p>
            <a:pPr algn="l"/>
            <a:r>
              <a:rPr lang="en-GB" b="1" dirty="0">
                <a:solidFill>
                  <a:schemeClr val="tx1"/>
                </a:solidFill>
              </a:rPr>
              <a:t>Glenn, M. (2008). </a:t>
            </a:r>
            <a:r>
              <a:rPr lang="en-GB" b="1" i="1" dirty="0">
                <a:solidFill>
                  <a:schemeClr val="tx1"/>
                </a:solidFill>
              </a:rPr>
              <a:t>The future of higher education: How technology will shape learning</a:t>
            </a:r>
            <a:r>
              <a:rPr lang="en-GB" b="1" dirty="0">
                <a:solidFill>
                  <a:schemeClr val="tx1"/>
                </a:solidFill>
              </a:rPr>
              <a:t>. [online] www.learntechlib.org. Available at: https://www.learntechlib.org/p/182088/.</a:t>
            </a:r>
            <a:r>
              <a:rPr lang="en-GB" dirty="0">
                <a:solidFill>
                  <a:schemeClr val="tx1"/>
                </a:solidFill>
              </a:rPr>
              <a:t>‌</a:t>
            </a:r>
            <a:endParaRPr lang="en-GB" sz="1600" b="1" dirty="0">
              <a:solidFill>
                <a:schemeClr val="tx1"/>
              </a:solidFill>
            </a:endParaRPr>
          </a:p>
          <a:p>
            <a:pPr algn="l">
              <a:lnSpc>
                <a:spcPct val="100000"/>
              </a:lnSpc>
            </a:pPr>
            <a:r>
              <a:rPr lang="en-GB" sz="1600" b="1" dirty="0">
                <a:solidFill>
                  <a:schemeClr val="tx1"/>
                </a:solidFill>
              </a:rPr>
              <a:t>Gursoy, D., Maier, T.A. and Chi, C.G. (2013) ‘Generational differences: An examination of work values and generational gaps in the hospitality workforce’, International Journal of Hospitality Management, 26(2), pp. 448–458.  </a:t>
            </a:r>
          </a:p>
          <a:p>
            <a:pPr algn="l">
              <a:lnSpc>
                <a:spcPct val="100000"/>
              </a:lnSpc>
            </a:pPr>
            <a:r>
              <a:rPr lang="en-GB" dirty="0">
                <a:solidFill>
                  <a:schemeClr val="tx1"/>
                </a:solidFill>
              </a:rPr>
              <a:t>Informingscience.org. (2019). </a:t>
            </a:r>
            <a:r>
              <a:rPr lang="en-GB" i="1" dirty="0">
                <a:solidFill>
                  <a:schemeClr val="tx1"/>
                </a:solidFill>
              </a:rPr>
              <a:t>Informing Science Institute - Journal of Information Technology Education: Research</a:t>
            </a:r>
            <a:r>
              <a:rPr lang="en-GB" dirty="0">
                <a:solidFill>
                  <a:schemeClr val="tx1"/>
                </a:solidFill>
              </a:rPr>
              <a:t>. [online] Available at: </a:t>
            </a:r>
            <a:r>
              <a:rPr lang="en-GB" dirty="0">
                <a:solidFill>
                  <a:schemeClr val="tx1"/>
                </a:solidFill>
                <a:hlinkClick r:id="rId2">
                  <a:extLst>
                    <a:ext uri="{A12FA001-AC4F-418D-AE19-62706E023703}">
                      <ahyp:hlinkClr xmlns:ahyp="http://schemas.microsoft.com/office/drawing/2018/hyperlinkcolor" val="tx"/>
                    </a:ext>
                  </a:extLst>
                </a:hlinkClick>
              </a:rPr>
              <a:t>https://www.informingscience.org/Journals/JITEResearch/Articles</a:t>
            </a:r>
            <a:r>
              <a:rPr lang="en-GB" dirty="0">
                <a:solidFill>
                  <a:schemeClr val="tx1"/>
                </a:solidFill>
              </a:rPr>
              <a:t>.</a:t>
            </a:r>
          </a:p>
          <a:p>
            <a:pPr algn="l">
              <a:lnSpc>
                <a:spcPct val="100000"/>
              </a:lnSpc>
            </a:pPr>
            <a:r>
              <a:rPr lang="en-GB" sz="1600" b="1" dirty="0">
                <a:solidFill>
                  <a:schemeClr val="tx1"/>
                </a:solidFill>
              </a:rPr>
              <a:t>Schramm, W. (1954) ‘How communication works’, in Schramm, W. (ed.) The Process and Effects of Communication. Urbana: University of Illinois Press, pp. 3–26.</a:t>
            </a:r>
          </a:p>
          <a:p>
            <a:pPr algn="l">
              <a:lnSpc>
                <a:spcPct val="100000"/>
              </a:lnSpc>
            </a:pPr>
            <a:endParaRPr lang="en-GB" sz="1600" dirty="0">
              <a:solidFill>
                <a:schemeClr val="tx1"/>
              </a:solidFill>
            </a:endParaRPr>
          </a:p>
          <a:p>
            <a:pPr algn="l">
              <a:lnSpc>
                <a:spcPct val="100000"/>
              </a:lnSpc>
            </a:pPr>
            <a:endParaRPr lang="en-US" sz="1600" dirty="0"/>
          </a:p>
        </p:txBody>
      </p:sp>
    </p:spTree>
    <p:extLst>
      <p:ext uri="{BB962C8B-B14F-4D97-AF65-F5344CB8AC3E}">
        <p14:creationId xmlns:p14="http://schemas.microsoft.com/office/powerpoint/2010/main" val="3469617219"/>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listening^0comunication</Template>
  <TotalTime>1</TotalTime>
  <Words>1186</Words>
  <Application>Microsoft Office PowerPoint</Application>
  <PresentationFormat>Widescreen</PresentationFormat>
  <Paragraphs>92</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 Light</vt:lpstr>
      <vt:lpstr>Rockwell</vt:lpstr>
      <vt:lpstr>Wingdings</vt:lpstr>
      <vt:lpstr>Atlas</vt:lpstr>
      <vt:lpstr>PowerPoint Presentation</vt:lpstr>
      <vt:lpstr>Educational, Cultural and Aging as a Factors in communications</vt:lpstr>
      <vt:lpstr>Introduction</vt:lpstr>
      <vt:lpstr>PowerPoint Presentation</vt:lpstr>
      <vt:lpstr>Overview of the Model</vt:lpstr>
      <vt:lpstr>Barriers of communication  </vt:lpstr>
      <vt:lpstr>Educational Barrier</vt:lpstr>
      <vt:lpstr>Cultural Barrier</vt:lpstr>
      <vt:lpstr>Aging Barrier</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Aleksandar Ivanov</dc:creator>
  <cp:lastModifiedBy>Aleksandar Ivanov</cp:lastModifiedBy>
  <cp:revision>1</cp:revision>
  <dcterms:created xsi:type="dcterms:W3CDTF">2026-04-19T19:42:55Z</dcterms:created>
  <dcterms:modified xsi:type="dcterms:W3CDTF">2026-04-19T19:44:23Z</dcterms:modified>
</cp:coreProperties>
</file>