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32"/>
  </p:notesMasterIdLst>
  <p:handoutMasterIdLst>
    <p:handoutMasterId r:id="rId33"/>
  </p:handoutMasterIdLst>
  <p:sldIdLst>
    <p:sldId id="256" r:id="rId5"/>
    <p:sldId id="323" r:id="rId6"/>
    <p:sldId id="258" r:id="rId7"/>
    <p:sldId id="324" r:id="rId8"/>
    <p:sldId id="325" r:id="rId9"/>
    <p:sldId id="328" r:id="rId10"/>
    <p:sldId id="330" r:id="rId11"/>
    <p:sldId id="331" r:id="rId12"/>
    <p:sldId id="332" r:id="rId13"/>
    <p:sldId id="333" r:id="rId14"/>
    <p:sldId id="334" r:id="rId15"/>
    <p:sldId id="336" r:id="rId16"/>
    <p:sldId id="337" r:id="rId17"/>
    <p:sldId id="261" r:id="rId18"/>
    <p:sldId id="262" r:id="rId19"/>
    <p:sldId id="339" r:id="rId20"/>
    <p:sldId id="340" r:id="rId21"/>
    <p:sldId id="260" r:id="rId22"/>
    <p:sldId id="341" r:id="rId23"/>
    <p:sldId id="311" r:id="rId24"/>
    <p:sldId id="342" r:id="rId25"/>
    <p:sldId id="343" r:id="rId26"/>
    <p:sldId id="265" r:id="rId27"/>
    <p:sldId id="335" r:id="rId28"/>
    <p:sldId id="338" r:id="rId29"/>
    <p:sldId id="344" r:id="rId30"/>
    <p:sldId id="345"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DAE39E-9EDE-4193-825C-C4B05E4017AC}" v="14" dt="2026-03-15T17:02:24.5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95051" autoAdjust="0"/>
  </p:normalViewPr>
  <p:slideViewPr>
    <p:cSldViewPr>
      <p:cViewPr varScale="1">
        <p:scale>
          <a:sx n="91" d="100"/>
          <a:sy n="91" d="100"/>
        </p:scale>
        <p:origin x="1008" y="67"/>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bas Abbas (2506769)" userId="80b16f04-c70b-4a08-b0fe-f12889998eec" providerId="ADAL" clId="{E9EB0A72-A035-4424-9534-EE9CBFB161DA}"/>
    <pc:docChg chg="delSld">
      <pc:chgData name="Abbas Abbas (2506769)" userId="80b16f04-c70b-4a08-b0fe-f12889998eec" providerId="ADAL" clId="{E9EB0A72-A035-4424-9534-EE9CBFB161DA}" dt="2026-03-15T17:16:46.942" v="0" actId="2696"/>
      <pc:docMkLst>
        <pc:docMk/>
      </pc:docMkLst>
      <pc:sldChg chg="del">
        <pc:chgData name="Abbas Abbas (2506769)" userId="80b16f04-c70b-4a08-b0fe-f12889998eec" providerId="ADAL" clId="{E9EB0A72-A035-4424-9534-EE9CBFB161DA}" dt="2026-03-15T17:16:46.942" v="0" actId="2696"/>
        <pc:sldMkLst>
          <pc:docMk/>
          <pc:sldMk cId="2477119612" sldId="32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15/03/2026</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3/15/2026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highlight>
                  <a:srgbClr val="FFFF00"/>
                </a:highlight>
                <a:latin typeface="+mn-lt"/>
                <a:ea typeface="+mn-ea"/>
                <a:cs typeface="+mn-cs"/>
              </a:rPr>
              <a:t>Speaker notes: Wilbur Schramm presented his Interactive Model of Communication in the year 1954. Schramm described communication as a continuous and a two-way process in which both the individuals are senders and receivers unlike the previous communication models that thought of communication as a one-way process through which information is sent (Schramm, 1954). In this model, the sender will encode a message in words, symbols or gestures. The message is then decoded by the receiver depending on his/her understanding, experiences and knowledge. Feedback is also an aspect that is important in the model and would enable the receiver to respond and ensure that the message was interpreted appropriately. The other major concept is the field of experience that means the background of every communicator including the culture, language, education, and personal experiences. In the case when the field of experience between people is quite dissimilar, misinterpretation may take place. Noise is also appreciated by the model as it can discontinue communication. The noise can comprise physical distraction, language barrier or emotional pressure that can distort the meaning of the message. </a:t>
            </a:r>
            <a:endParaRPr lang="en-GB" dirty="0">
              <a:highlight>
                <a:srgbClr val="FFFF00"/>
              </a:highlight>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dirty="0"/>
          </a:p>
        </p:txBody>
      </p:sp>
    </p:spTree>
    <p:extLst>
      <p:ext uri="{BB962C8B-B14F-4D97-AF65-F5344CB8AC3E}">
        <p14:creationId xmlns:p14="http://schemas.microsoft.com/office/powerpoint/2010/main" val="4158606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Speaker notes: Wilbur Schramm presented his Interactive Model of Communication in the year 1954. Schramm described communication as a continuous and a two-way process in which both the individuals are senders and receivers unlike the previous communication models that thought of communication as a one-way process through which information is sent (Schramm, 1954). In this model, the sender will encode a message in words, symbols or gestures. The message is then decoded by the receiver depending on his/her understanding, experiences and knowledge. Feedback is also an aspect that is important in the model and would enable the receiver to respond and ensure that the message was interpreted appropriately. The other major concept is the field of experience that means the background of every communicator including the culture, language, education, and personal experiences. In the case when the field of experience between people is quite dissimilar, misinterpretation may take place. Noise is also appreciated by the model as it can discontinue communication. The noise can comprise physical distraction, language barrier or emotional pressure that can distort the meaning of the message.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dirty="0"/>
          </a:p>
        </p:txBody>
      </p:sp>
    </p:spTree>
    <p:extLst>
      <p:ext uri="{BB962C8B-B14F-4D97-AF65-F5344CB8AC3E}">
        <p14:creationId xmlns:p14="http://schemas.microsoft.com/office/powerpoint/2010/main" val="31033701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15/03/2026</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15/03/2026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doi.org/10.1177/10525629231182156"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psycnet.apa.org/record/2005-12493-000" TargetMode="External"/><Relationship Id="rId2" Type="http://schemas.openxmlformats.org/officeDocument/2006/relationships/hyperlink" Target="https://www.scirp.org/reference/referencespapers?referenceid=2703697"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toolshero.co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en.wikipedia.org/wiki/Workplace_communication?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2132856"/>
            <a:ext cx="7992888" cy="3384376"/>
          </a:xfrm>
        </p:spPr>
        <p:txBody>
          <a:bodyPr>
            <a:normAutofit fontScale="90000"/>
          </a:bodyPr>
          <a:lstStyle/>
          <a:p>
            <a:pPr marL="0" indent="0">
              <a:buNone/>
            </a:pPr>
            <a:r>
              <a:rPr lang="en-GB" altLang="en-US" sz="2000" b="1" dirty="0"/>
              <a:t>Certificate of Higher Education in Skills for the Workplace</a:t>
            </a:r>
            <a:br>
              <a:rPr lang="en-GB" altLang="en-US" sz="1800" dirty="0"/>
            </a:br>
            <a:r>
              <a:rPr lang="en-GB" sz="3600" dirty="0"/>
              <a:t> </a:t>
            </a:r>
            <a:r>
              <a:rPr lang="en-GB" sz="2400" b="1" dirty="0">
                <a:solidFill>
                  <a:schemeClr val="accent2">
                    <a:lumMod val="20000"/>
                    <a:lumOff val="80000"/>
                  </a:schemeClr>
                </a:solidFill>
              </a:rPr>
              <a:t>Effective Teamworking &amp; Communications</a:t>
            </a:r>
            <a:br>
              <a:rPr lang="en-GB" sz="3200" b="1" dirty="0">
                <a:solidFill>
                  <a:schemeClr val="accent2">
                    <a:lumMod val="20000"/>
                    <a:lumOff val="80000"/>
                  </a:schemeClr>
                </a:solidFill>
              </a:rPr>
            </a:br>
            <a:r>
              <a:rPr lang="en-GB" sz="2400" b="1" dirty="0">
                <a:solidFill>
                  <a:schemeClr val="accent2">
                    <a:lumMod val="20000"/>
                    <a:lumOff val="80000"/>
                  </a:schemeClr>
                </a:solidFill>
              </a:rPr>
              <a:t>(LCLM4003)</a:t>
            </a:r>
            <a:br>
              <a:rPr lang="en-GB" sz="2400" b="1" dirty="0">
                <a:solidFill>
                  <a:schemeClr val="accent2">
                    <a:lumMod val="20000"/>
                    <a:lumOff val="80000"/>
                  </a:schemeClr>
                </a:solidFill>
              </a:rPr>
            </a:br>
            <a:br>
              <a:rPr lang="en-GB" sz="2400" b="1" dirty="0">
                <a:solidFill>
                  <a:schemeClr val="accent2">
                    <a:lumMod val="20000"/>
                    <a:lumOff val="80000"/>
                  </a:schemeClr>
                </a:solidFill>
              </a:rPr>
            </a:br>
            <a:r>
              <a:rPr lang="en-GB" sz="2700" u="sng" dirty="0"/>
              <a:t>Group Members: </a:t>
            </a:r>
            <a:br>
              <a:rPr lang="en-GB" sz="2700" dirty="0"/>
            </a:br>
            <a:r>
              <a:rPr lang="en-GB" sz="1800" dirty="0"/>
              <a:t>1. Name: Abbas Abbas 	Student ID: 2506769</a:t>
            </a:r>
            <a:br>
              <a:rPr lang="en-GB" sz="1800" dirty="0"/>
            </a:br>
            <a:r>
              <a:rPr lang="en-GB" sz="1800" dirty="0"/>
              <a:t>2. Name: James Aandy Ricks 	Student ID: 2508105</a:t>
            </a:r>
            <a:br>
              <a:rPr lang="en-GB" sz="1800" dirty="0"/>
            </a:br>
            <a:r>
              <a:rPr lang="en-GB" sz="1800" dirty="0"/>
              <a:t>3. Name Bilal Aslam 		Student ID: 2505193</a:t>
            </a:r>
            <a:br>
              <a:rPr lang="en-GB" sz="1800" dirty="0"/>
            </a:br>
            <a:r>
              <a:rPr lang="en-GB" sz="1800" dirty="0"/>
              <a:t>4. Name: Muhammad Ali	Student ID: 2505375</a:t>
            </a:r>
            <a:br>
              <a:rPr lang="en-GB" sz="1800" dirty="0"/>
            </a:br>
            <a:r>
              <a:rPr lang="en-GB" sz="1800" dirty="0"/>
              <a:t>5. Name: Basit Ali	                Student ID: 2505194</a:t>
            </a:r>
            <a:br>
              <a:rPr lang="en-GB" sz="1800" dirty="0"/>
            </a:br>
            <a:br>
              <a:rPr lang="en-GB" sz="1800" dirty="0"/>
            </a:br>
            <a:r>
              <a:rPr lang="en-GB" sz="1800" dirty="0"/>
              <a:t>Lecturer’s Name: Dr Abdullah Naser</a:t>
            </a:r>
            <a:br>
              <a:rPr lang="en-GB" sz="2700" dirty="0"/>
            </a:b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p:txBody>
          <a:bodyPr>
            <a:normAutofit/>
          </a:bodyPr>
          <a:lstStyle/>
          <a:p>
            <a:r>
              <a:rPr lang="en-GB" sz="4200" b="1" dirty="0">
                <a:latin typeface="Arial" panose="020B0604020202020204" pitchFamily="34" charset="0"/>
                <a:cs typeface="Arial" panose="020B0604020202020204" pitchFamily="34" charset="0"/>
              </a:rPr>
              <a:t>Content</a:t>
            </a:r>
            <a:br>
              <a:rPr lang="en-GB" sz="4200" b="1" dirty="0">
                <a:latin typeface="Arial" panose="020B0604020202020204" pitchFamily="34" charset="0"/>
                <a:cs typeface="Arial" panose="020B0604020202020204" pitchFamily="34" charset="0"/>
              </a:rPr>
            </a:br>
            <a:endParaRPr lang="en-GB" sz="1800" b="1" dirty="0">
              <a:highlight>
                <a:srgbClr val="00FFFF"/>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p:txBody>
          <a:bodyPr>
            <a:normAutofit/>
          </a:bodyPr>
          <a:lstStyle/>
          <a:p>
            <a:pPr lvl="0"/>
            <a:r>
              <a:rPr lang="en-GB" sz="1800" dirty="0">
                <a:latin typeface="Arial" panose="020B0604020202020204" pitchFamily="34" charset="0"/>
                <a:cs typeface="Arial" panose="020B0604020202020204" pitchFamily="34" charset="0"/>
              </a:rPr>
              <a:t>Introduction to the communication of Flight Foods Ltd.</a:t>
            </a:r>
          </a:p>
          <a:p>
            <a:pPr lvl="0"/>
            <a:r>
              <a:rPr lang="en-GB" sz="1800" dirty="0">
                <a:latin typeface="Arial" panose="020B0604020202020204" pitchFamily="34" charset="0"/>
                <a:cs typeface="Arial" panose="020B0604020202020204" pitchFamily="34" charset="0"/>
              </a:rPr>
              <a:t>Provide an analysis of Flight Foods Ltd. </a:t>
            </a:r>
          </a:p>
          <a:p>
            <a:pPr lvl="0"/>
            <a:r>
              <a:rPr lang="en-GB" sz="1800" dirty="0">
                <a:latin typeface="Arial" panose="020B0604020202020204" pitchFamily="34" charset="0"/>
                <a:cs typeface="Arial" panose="020B0604020202020204" pitchFamily="34" charset="0"/>
              </a:rPr>
              <a:t>Unpick the Communication Barriers.</a:t>
            </a:r>
          </a:p>
          <a:p>
            <a:pPr lvl="0"/>
            <a:r>
              <a:rPr lang="en-GB" sz="1800" dirty="0">
                <a:latin typeface="Arial" panose="020B0604020202020204" pitchFamily="34" charset="0"/>
                <a:cs typeface="Arial" panose="020B0604020202020204" pitchFamily="34" charset="0"/>
              </a:rPr>
              <a:t>Discuss Communication Models and Theories.</a:t>
            </a:r>
          </a:p>
          <a:p>
            <a:pPr lvl="0"/>
            <a:r>
              <a:rPr lang="en-GB" sz="1800" dirty="0">
                <a:latin typeface="Arial" panose="020B0604020202020204" pitchFamily="34" charset="0"/>
                <a:cs typeface="Arial" panose="020B0604020202020204" pitchFamily="34" charset="0"/>
              </a:rPr>
              <a:t>Strategies to Overcome Barriers.</a:t>
            </a:r>
          </a:p>
          <a:p>
            <a:pPr lvl="0"/>
            <a:r>
              <a:rPr lang="en-GB" sz="1800" dirty="0">
                <a:latin typeface="Arial" panose="020B0604020202020204" pitchFamily="34" charset="0"/>
                <a:cs typeface="Arial" panose="020B0604020202020204" pitchFamily="34" charset="0"/>
              </a:rPr>
              <a:t>Conclusion.</a:t>
            </a:r>
          </a:p>
          <a:p>
            <a:pPr marL="0" indent="0">
              <a:buNone/>
            </a:pPr>
            <a:endParaRPr lang="en-GB"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9775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a:xfrm>
            <a:off x="457200" y="274637"/>
            <a:ext cx="8229600" cy="1066129"/>
          </a:xfrm>
        </p:spPr>
        <p:txBody>
          <a:bodyPr>
            <a:normAutofit fontScale="90000"/>
          </a:bodyPr>
          <a:lstStyle/>
          <a:p>
            <a:r>
              <a:rPr lang="en-GB" sz="4700" b="1" dirty="0">
                <a:latin typeface="Ariel"/>
              </a:rPr>
              <a:t>Introduction</a:t>
            </a:r>
            <a:br>
              <a:rPr lang="en-GB" sz="3000" b="1" dirty="0">
                <a:latin typeface="Ariel"/>
              </a:rPr>
            </a:br>
            <a:endParaRPr lang="en-GB" sz="1800" b="1" dirty="0">
              <a:latin typeface="Ariel"/>
            </a:endParaRP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a:xfrm>
            <a:off x="457200" y="908721"/>
            <a:ext cx="8229600" cy="2880319"/>
          </a:xfrm>
        </p:spPr>
        <p:txBody>
          <a:bodyPr>
            <a:normAutofit/>
          </a:bodyPr>
          <a:lstStyle/>
          <a:p>
            <a:pPr marL="0" indent="0">
              <a:buNone/>
            </a:pPr>
            <a:endParaRPr lang="en-GB" sz="25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This presentation focuses on communication in business and why it is essential for organisational success. Using the case study of Flight Foods Ltd, let us explore how poor communication between management and staff has contributed to food safety issues and customer dissatisfaction. We will identify key communication barriers, explain them using communication theories, and suggest ways these barriers can be reduced.</a:t>
            </a:r>
          </a:p>
        </p:txBody>
      </p:sp>
    </p:spTree>
    <p:extLst>
      <p:ext uri="{BB962C8B-B14F-4D97-AF65-F5344CB8AC3E}">
        <p14:creationId xmlns:p14="http://schemas.microsoft.com/office/powerpoint/2010/main" val="342286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2AF4A-9989-9E73-6F7E-9B6F9542FDB9}"/>
              </a:ext>
            </a:extLst>
          </p:cNvPr>
          <p:cNvSpPr>
            <a:spLocks noGrp="1"/>
          </p:cNvSpPr>
          <p:nvPr>
            <p:ph type="title"/>
          </p:nvPr>
        </p:nvSpPr>
        <p:spPr>
          <a:xfrm>
            <a:off x="457200" y="188640"/>
            <a:ext cx="8229600" cy="936104"/>
          </a:xfrm>
        </p:spPr>
        <p:txBody>
          <a:bodyPr>
            <a:normAutofit fontScale="90000"/>
          </a:bodyPr>
          <a:lstStyle/>
          <a:p>
            <a:br>
              <a:rPr lang="en-GB" sz="3000" b="1" dirty="0">
                <a:latin typeface="Arial" panose="020B0604020202020204" pitchFamily="34" charset="0"/>
                <a:cs typeface="Arial" panose="020B0604020202020204" pitchFamily="34" charset="0"/>
              </a:rPr>
            </a:br>
            <a:br>
              <a:rPr lang="en-GB" sz="3000" b="1" dirty="0">
                <a:latin typeface="Arial" panose="020B0604020202020204" pitchFamily="34" charset="0"/>
                <a:cs typeface="Arial" panose="020B0604020202020204" pitchFamily="34" charset="0"/>
              </a:rPr>
            </a:br>
            <a:r>
              <a:rPr lang="en-GB" sz="3300" b="1" dirty="0">
                <a:latin typeface="Arial" panose="020B0604020202020204" pitchFamily="34" charset="0"/>
                <a:cs typeface="Arial" panose="020B0604020202020204" pitchFamily="34" charset="0"/>
              </a:rPr>
              <a:t>“What Happened at Flight Foods Ltd.”</a:t>
            </a:r>
            <a:br>
              <a:rPr lang="en-GB" sz="3000" b="1" dirty="0">
                <a:latin typeface="Arial" panose="020B0604020202020204" pitchFamily="34" charset="0"/>
                <a:cs typeface="Arial" panose="020B0604020202020204" pitchFamily="34" charset="0"/>
              </a:rPr>
            </a:br>
            <a:br>
              <a:rPr lang="en-GB" sz="3000" dirty="0"/>
            </a:br>
            <a:endParaRPr lang="en-GB" sz="3000" dirty="0"/>
          </a:p>
        </p:txBody>
      </p:sp>
      <p:sp>
        <p:nvSpPr>
          <p:cNvPr id="4" name="Rectangle 1">
            <a:extLst>
              <a:ext uri="{FF2B5EF4-FFF2-40B4-BE49-F238E27FC236}">
                <a16:creationId xmlns:a16="http://schemas.microsoft.com/office/drawing/2014/main" id="{07938AC2-5097-FD4C-D694-356F1C4E667D}"/>
              </a:ext>
            </a:extLst>
          </p:cNvPr>
          <p:cNvSpPr>
            <a:spLocks noGrp="1" noChangeArrowheads="1"/>
          </p:cNvSpPr>
          <p:nvPr>
            <p:ph idx="1"/>
          </p:nvPr>
        </p:nvSpPr>
        <p:spPr bwMode="auto">
          <a:xfrm>
            <a:off x="457200" y="2073699"/>
            <a:ext cx="8435280" cy="29700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Flight Foods Ltd, is a medium-sized airline catering company.</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 organ</a:t>
            </a:r>
            <a:r>
              <a:rPr lang="en-US" altLang="en-US" sz="1800" dirty="0">
                <a:latin typeface="Arial" panose="020B0604020202020204" pitchFamily="34" charset="0"/>
              </a:rPr>
              <a:t>isation aimed to increase its market share, however, it is losing customers due to the food quality failures it is facing.</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 challenges include undercooked food, cross-contamination and packaging.</a:t>
            </a:r>
          </a:p>
          <a:p>
            <a:pPr marL="0" marR="0" lvl="0" indent="0" algn="l" defTabSz="914400" rtl="0" eaLnBrk="0" fontAlgn="base" latinLnBrk="0" hangingPunct="0">
              <a:lnSpc>
                <a:spcPct val="100000"/>
              </a:lnSpc>
              <a:spcBef>
                <a:spcPct val="0"/>
              </a:spcBef>
              <a:spcAft>
                <a:spcPct val="0"/>
              </a:spcAft>
              <a:buClrTx/>
              <a:buSzTx/>
              <a:buNone/>
              <a:tabLst/>
            </a:pPr>
            <a:r>
              <a:rPr lang="en-US" altLang="en-US" sz="1800" dirty="0">
                <a:latin typeface="Arial" panose="020B0604020202020204" pitchFamily="34" charset="0"/>
              </a:rPr>
              <a:t>These issues are driven by ineffective communication and operational weaknesses.</a:t>
            </a:r>
          </a:p>
          <a:p>
            <a:pPr marL="0" marR="0" lvl="0" indent="0" algn="l" defTabSz="914400" rtl="0" eaLnBrk="0" fontAlgn="base" latinLnBrk="0" hangingPunct="0">
              <a:lnSpc>
                <a:spcPct val="100000"/>
              </a:lnSpc>
              <a:spcBef>
                <a:spcPct val="0"/>
              </a:spcBef>
              <a:spcAft>
                <a:spcPct val="0"/>
              </a:spcAft>
              <a:buClrTx/>
              <a:buSzTx/>
              <a:buNone/>
              <a:tabLst/>
            </a:pPr>
            <a:r>
              <a:rPr lang="en-US" altLang="en-US" sz="1800" dirty="0">
                <a:latin typeface="Arial" panose="020B0604020202020204" pitchFamily="34" charset="0"/>
              </a:rPr>
              <a:t>Lack of staff training in food hygiene, and communication barriers due to language and culture.</a:t>
            </a:r>
          </a:p>
          <a:p>
            <a:pPr marL="0" marR="0" lvl="0" indent="0" algn="l" defTabSz="914400" rtl="0" eaLnBrk="0" fontAlgn="base" latinLnBrk="0" hangingPunct="0">
              <a:lnSpc>
                <a:spcPct val="100000"/>
              </a:lnSpc>
              <a:spcBef>
                <a:spcPct val="0"/>
              </a:spcBef>
              <a:spcAft>
                <a:spcPct val="0"/>
              </a:spcAft>
              <a:buClrTx/>
              <a:buSzTx/>
              <a:buNone/>
              <a:tabLst/>
            </a:pPr>
            <a:r>
              <a:rPr lang="en-US" altLang="en-US" sz="1800" dirty="0">
                <a:latin typeface="Arial" panose="020B0604020202020204" pitchFamily="34" charset="0"/>
              </a:rPr>
              <a:t>No feedback or any understanding.</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5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94483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60129-CFDA-83EF-E329-3FDA2F077256}"/>
              </a:ext>
            </a:extLst>
          </p:cNvPr>
          <p:cNvSpPr>
            <a:spLocks noGrp="1"/>
          </p:cNvSpPr>
          <p:nvPr>
            <p:ph type="title"/>
          </p:nvPr>
        </p:nvSpPr>
        <p:spPr>
          <a:xfrm>
            <a:off x="457200" y="274638"/>
            <a:ext cx="8229600" cy="778098"/>
          </a:xfrm>
        </p:spPr>
        <p:txBody>
          <a:bodyPr>
            <a:normAutofit fontScale="90000"/>
          </a:bodyPr>
          <a:lstStyle/>
          <a:p>
            <a:r>
              <a:rPr lang="en-GB" sz="3300" b="1" dirty="0">
                <a:latin typeface="Arial" panose="020B0604020202020204" pitchFamily="34" charset="0"/>
                <a:cs typeface="Arial" panose="020B0604020202020204" pitchFamily="34" charset="0"/>
              </a:rPr>
              <a:t>What is the Shannon Weaver Model?</a:t>
            </a:r>
            <a:br>
              <a:rPr lang="en-GB" sz="27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F0DF3E-CC44-2DF7-C278-1EDB31B934BA}"/>
              </a:ext>
            </a:extLst>
          </p:cNvPr>
          <p:cNvSpPr>
            <a:spLocks noGrp="1"/>
          </p:cNvSpPr>
          <p:nvPr>
            <p:ph idx="1"/>
          </p:nvPr>
        </p:nvSpPr>
        <p:spPr>
          <a:xfrm>
            <a:off x="457200" y="1196752"/>
            <a:ext cx="8229600" cy="4320481"/>
          </a:xfrm>
        </p:spPr>
        <p:txBody>
          <a:bodyPr>
            <a:normAutofit fontScale="25000" lnSpcReduction="20000"/>
          </a:bodyPr>
          <a:lstStyle/>
          <a:p>
            <a:pPr marL="0" indent="0">
              <a:buNone/>
            </a:pPr>
            <a:endParaRPr lang="en-GB" sz="6800" dirty="0">
              <a:latin typeface="Ariel"/>
            </a:endParaRPr>
          </a:p>
          <a:p>
            <a:r>
              <a:rPr lang="en-GB" sz="7200" dirty="0">
                <a:latin typeface="Ariel"/>
                <a:cs typeface="Arial" panose="020B0604020202020204" pitchFamily="34" charset="0"/>
              </a:rPr>
              <a:t>This is a famous model of communication which was developed by Shannon and Weaver (1949) it gives you a transferrable style which reduces communication to a task which is “ transmitting information.”</a:t>
            </a:r>
          </a:p>
          <a:p>
            <a:r>
              <a:rPr lang="en-GB" sz="7200" dirty="0">
                <a:latin typeface="Ariel"/>
                <a:cs typeface="Arial" panose="020B0604020202020204" pitchFamily="34" charset="0"/>
              </a:rPr>
              <a:t>Based on theory communication studies, the Shannon –Weaver model provides a structured approach to examine the transmission of messages between participants</a:t>
            </a:r>
          </a:p>
          <a:p>
            <a:r>
              <a:rPr lang="en-GB" sz="7200" dirty="0">
                <a:latin typeface="Ariel"/>
                <a:cs typeface="Arial" panose="020B0604020202020204" pitchFamily="34" charset="0"/>
              </a:rPr>
              <a:t>The model consists of the following, which represents the Weaver – Shannon model: source, message, channel, and destination, while identifying noise as a disruptive external force. Crucially, it distinguishes the physical transmission of data from the subjective interpretation of its underlying meaning ( Shannon, 1948; Osgood, 1954)</a:t>
            </a:r>
          </a:p>
          <a:p>
            <a:r>
              <a:rPr lang="en-GB" sz="7200" dirty="0">
                <a:latin typeface="Ariel"/>
                <a:cs typeface="Arial" panose="020B0604020202020204" pitchFamily="34" charset="0"/>
              </a:rPr>
              <a:t>This model helps identify where the communication breakdown occurs</a:t>
            </a:r>
          </a:p>
          <a:p>
            <a:r>
              <a:rPr lang="en-GB" sz="7200" dirty="0">
                <a:latin typeface="Ariel"/>
                <a:cs typeface="Arial" panose="020B0604020202020204" pitchFamily="34" charset="0"/>
              </a:rPr>
              <a:t>It highlights how noise interferes with message transmission.</a:t>
            </a:r>
          </a:p>
          <a:p>
            <a:r>
              <a:rPr lang="en-GB" sz="7200" dirty="0">
                <a:latin typeface="Ariel"/>
                <a:cs typeface="Arial" panose="020B0604020202020204" pitchFamily="34" charset="0"/>
              </a:rPr>
              <a:t>Managers can improve communication by reducing noise and clarifying messages</a:t>
            </a:r>
          </a:p>
          <a:p>
            <a:r>
              <a:rPr lang="en-GB" sz="7200" dirty="0">
                <a:latin typeface="Ariel"/>
                <a:cs typeface="Arial" panose="020B0604020202020204" pitchFamily="34" charset="0"/>
              </a:rPr>
              <a:t>There was loud machinery acts as a notice, which was preventing workers from hearing instructions clearly</a:t>
            </a:r>
          </a:p>
          <a:p>
            <a:pPr marL="0" indent="0">
              <a:buNone/>
            </a:pPr>
            <a:endParaRPr lang="en-GB" sz="6000" dirty="0">
              <a:latin typeface="Ariel"/>
              <a:cs typeface="Arial" panose="020B0604020202020204" pitchFamily="34" charset="0"/>
            </a:endParaRPr>
          </a:p>
          <a:p>
            <a:endParaRPr lang="en-GB" sz="1800" dirty="0">
              <a:latin typeface="Ariel"/>
              <a:cs typeface="Arial" panose="020B0604020202020204" pitchFamily="34" charset="0"/>
            </a:endParaRPr>
          </a:p>
          <a:p>
            <a:endParaRPr lang="en-GB" sz="1800" dirty="0">
              <a:latin typeface="Ariel"/>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600" dirty="0"/>
          </a:p>
          <a:p>
            <a:endParaRPr lang="en-GB" sz="1600" dirty="0"/>
          </a:p>
          <a:p>
            <a:endParaRPr lang="en-GB" sz="1600" dirty="0"/>
          </a:p>
          <a:p>
            <a:endParaRPr lang="en-GB" sz="2000" dirty="0"/>
          </a:p>
          <a:p>
            <a:endParaRPr lang="en-GB" sz="1200" b="1" i="1" dirty="0"/>
          </a:p>
          <a:p>
            <a:endParaRPr lang="en-GB" sz="1200" b="1" i="1" dirty="0"/>
          </a:p>
          <a:p>
            <a:endParaRPr lang="en-GB" sz="1200" b="1" i="1" dirty="0"/>
          </a:p>
          <a:p>
            <a:endParaRPr lang="en-GB" sz="1200" b="1" i="1" dirty="0"/>
          </a:p>
          <a:p>
            <a:r>
              <a:rPr lang="en-GB" sz="1200" b="1" i="1" dirty="0"/>
              <a:t>Explain how the model helps you address communication barriers. </a:t>
            </a:r>
          </a:p>
          <a:p>
            <a:endParaRPr lang="en-GB" sz="2000" dirty="0"/>
          </a:p>
          <a:p>
            <a:endParaRPr lang="en-GB" sz="2000" dirty="0"/>
          </a:p>
        </p:txBody>
      </p:sp>
      <p:sp>
        <p:nvSpPr>
          <p:cNvPr id="7" name="Rectangle 2">
            <a:extLst>
              <a:ext uri="{FF2B5EF4-FFF2-40B4-BE49-F238E27FC236}">
                <a16:creationId xmlns:a16="http://schemas.microsoft.com/office/drawing/2014/main" id="{F145DBD9-6866-4969-ED37-794A287E882A}"/>
              </a:ext>
            </a:extLst>
          </p:cNvPr>
          <p:cNvSpPr>
            <a:spLocks noChangeArrowheads="1"/>
          </p:cNvSpPr>
          <p:nvPr/>
        </p:nvSpPr>
        <p:spPr bwMode="auto">
          <a:xfrm>
            <a:off x="-540568" y="-46166"/>
            <a:ext cx="184731"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03317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
            <a:extLst>
              <a:ext uri="{FF2B5EF4-FFF2-40B4-BE49-F238E27FC236}">
                <a16:creationId xmlns:a16="http://schemas.microsoft.com/office/drawing/2014/main" id="{2BB5A460-BA35-5B05-4DD9-B84A68B81AE5}"/>
              </a:ext>
            </a:extLst>
          </p:cNvPr>
          <p:cNvSpPr>
            <a:spLocks noChangeArrowheads="1"/>
          </p:cNvSpPr>
          <p:nvPr/>
        </p:nvSpPr>
        <p:spPr bwMode="auto">
          <a:xfrm>
            <a:off x="1205579" y="1357907"/>
            <a:ext cx="814449" cy="1413142"/>
          </a:xfrm>
          <a:prstGeom prst="rect">
            <a:avLst/>
          </a:prstGeom>
          <a:solidFill>
            <a:srgbClr val="FFFFFF"/>
          </a:solidFill>
          <a:ln w="190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Sender</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Gary the manager who instructs food production</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2" name="Arrow: Right 11">
            <a:extLst>
              <a:ext uri="{FF2B5EF4-FFF2-40B4-BE49-F238E27FC236}">
                <a16:creationId xmlns:a16="http://schemas.microsoft.com/office/drawing/2014/main" id="{02222574-D4DF-2E4A-FB94-60918A15B374}"/>
              </a:ext>
            </a:extLst>
          </p:cNvPr>
          <p:cNvSpPr/>
          <p:nvPr/>
        </p:nvSpPr>
        <p:spPr>
          <a:xfrm>
            <a:off x="2097348" y="1916832"/>
            <a:ext cx="318135" cy="4508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Rectangle 5">
            <a:extLst>
              <a:ext uri="{FF2B5EF4-FFF2-40B4-BE49-F238E27FC236}">
                <a16:creationId xmlns:a16="http://schemas.microsoft.com/office/drawing/2014/main" id="{22E88ABC-2F51-E73C-54C0-AF95035F7AD7}"/>
              </a:ext>
            </a:extLst>
          </p:cNvPr>
          <p:cNvSpPr>
            <a:spLocks noChangeArrowheads="1"/>
          </p:cNvSpPr>
          <p:nvPr/>
        </p:nvSpPr>
        <p:spPr bwMode="auto">
          <a:xfrm>
            <a:off x="2506913" y="1364524"/>
            <a:ext cx="844550" cy="1406525"/>
          </a:xfrm>
          <a:prstGeom prst="rect">
            <a:avLst/>
          </a:prstGeom>
          <a:solidFill>
            <a:srgbClr val="FFFFFF"/>
          </a:solidFill>
          <a:ln w="190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Message</a:t>
            </a:r>
            <a:endParaRPr kumimoji="0" lang="en-US"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Food standard agency Food handling</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Arrow: Right 13">
            <a:extLst>
              <a:ext uri="{FF2B5EF4-FFF2-40B4-BE49-F238E27FC236}">
                <a16:creationId xmlns:a16="http://schemas.microsoft.com/office/drawing/2014/main" id="{E83D4155-0772-9F27-8E21-59AA2FBD6AEE}"/>
              </a:ext>
            </a:extLst>
          </p:cNvPr>
          <p:cNvSpPr/>
          <p:nvPr/>
        </p:nvSpPr>
        <p:spPr>
          <a:xfrm>
            <a:off x="3413272" y="1916945"/>
            <a:ext cx="325120" cy="4508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Rectangle 9">
            <a:extLst>
              <a:ext uri="{FF2B5EF4-FFF2-40B4-BE49-F238E27FC236}">
                <a16:creationId xmlns:a16="http://schemas.microsoft.com/office/drawing/2014/main" id="{428D462E-4502-3F01-018E-8AD769195B97}"/>
              </a:ext>
            </a:extLst>
          </p:cNvPr>
          <p:cNvSpPr>
            <a:spLocks noChangeArrowheads="1"/>
          </p:cNvSpPr>
          <p:nvPr/>
        </p:nvSpPr>
        <p:spPr bwMode="auto">
          <a:xfrm>
            <a:off x="3817024" y="1364524"/>
            <a:ext cx="873125" cy="1377950"/>
          </a:xfrm>
          <a:prstGeom prst="rect">
            <a:avLst/>
          </a:prstGeom>
          <a:solidFill>
            <a:srgbClr val="FFFFFF"/>
          </a:solidFill>
          <a:ln w="190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Channel</a:t>
            </a:r>
            <a:endParaRPr kumimoji="0" lang="en-US"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Instructions work</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t>
            </a: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sign</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6" name="Arrow: Right 15">
            <a:extLst>
              <a:ext uri="{FF2B5EF4-FFF2-40B4-BE49-F238E27FC236}">
                <a16:creationId xmlns:a16="http://schemas.microsoft.com/office/drawing/2014/main" id="{3C6DF6FF-C9FB-20B6-6695-8348A5FCFEFF}"/>
              </a:ext>
            </a:extLst>
          </p:cNvPr>
          <p:cNvSpPr/>
          <p:nvPr/>
        </p:nvSpPr>
        <p:spPr>
          <a:xfrm flipV="1">
            <a:off x="4774180" y="1916831"/>
            <a:ext cx="325120" cy="4508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7" name="Rectangle 12">
            <a:extLst>
              <a:ext uri="{FF2B5EF4-FFF2-40B4-BE49-F238E27FC236}">
                <a16:creationId xmlns:a16="http://schemas.microsoft.com/office/drawing/2014/main" id="{0E49FA28-5F81-0882-657B-F469A272E216}"/>
              </a:ext>
            </a:extLst>
          </p:cNvPr>
          <p:cNvSpPr>
            <a:spLocks noChangeArrowheads="1"/>
          </p:cNvSpPr>
          <p:nvPr/>
        </p:nvSpPr>
        <p:spPr bwMode="auto">
          <a:xfrm>
            <a:off x="5303912" y="1366569"/>
            <a:ext cx="823912" cy="1341121"/>
          </a:xfrm>
          <a:prstGeom prst="rect">
            <a:avLst/>
          </a:prstGeom>
          <a:solidFill>
            <a:srgbClr val="FFFFFF"/>
          </a:solidFill>
          <a:ln w="190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Receiver</a:t>
            </a:r>
            <a:endParaRPr kumimoji="0" lang="en-US"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Workers different language and cultures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8" name="Rectangle 13">
            <a:extLst>
              <a:ext uri="{FF2B5EF4-FFF2-40B4-BE49-F238E27FC236}">
                <a16:creationId xmlns:a16="http://schemas.microsoft.com/office/drawing/2014/main" id="{7CE3F5E0-53CD-D4C4-18A0-0F9C0BCC80BA}"/>
              </a:ext>
            </a:extLst>
          </p:cNvPr>
          <p:cNvSpPr>
            <a:spLocks noChangeArrowheads="1"/>
          </p:cNvSpPr>
          <p:nvPr/>
        </p:nvSpPr>
        <p:spPr bwMode="auto">
          <a:xfrm flipH="1">
            <a:off x="3861150" y="3717032"/>
            <a:ext cx="879475" cy="1008112"/>
          </a:xfrm>
          <a:prstGeom prst="rect">
            <a:avLst/>
          </a:prstGeom>
          <a:solidFill>
            <a:srgbClr val="FFFFFF"/>
          </a:solidFill>
          <a:ln w="190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Effect</a:t>
            </a:r>
            <a:endParaRPr kumimoji="0" lang="en-US"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Mis under-stood instructions</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9" name="Arrow: Up 18">
            <a:extLst>
              <a:ext uri="{FF2B5EF4-FFF2-40B4-BE49-F238E27FC236}">
                <a16:creationId xmlns:a16="http://schemas.microsoft.com/office/drawing/2014/main" id="{ECCCB697-6380-7D89-65BA-AB76176EA0AB}"/>
              </a:ext>
            </a:extLst>
          </p:cNvPr>
          <p:cNvSpPr/>
          <p:nvPr/>
        </p:nvSpPr>
        <p:spPr>
          <a:xfrm flipH="1">
            <a:off x="4243231" y="2765849"/>
            <a:ext cx="103876" cy="927808"/>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20" name="Arrow: Right 19">
            <a:extLst>
              <a:ext uri="{FF2B5EF4-FFF2-40B4-BE49-F238E27FC236}">
                <a16:creationId xmlns:a16="http://schemas.microsoft.com/office/drawing/2014/main" id="{0A64B22B-9136-20EF-76CE-446467EA12A5}"/>
              </a:ext>
            </a:extLst>
          </p:cNvPr>
          <p:cNvSpPr/>
          <p:nvPr/>
        </p:nvSpPr>
        <p:spPr>
          <a:xfrm>
            <a:off x="6237538" y="1921735"/>
            <a:ext cx="394335" cy="4508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Rectangle 17">
            <a:extLst>
              <a:ext uri="{FF2B5EF4-FFF2-40B4-BE49-F238E27FC236}">
                <a16:creationId xmlns:a16="http://schemas.microsoft.com/office/drawing/2014/main" id="{D129D288-9EBF-A38D-EC4C-CAE5682E4F98}"/>
              </a:ext>
            </a:extLst>
          </p:cNvPr>
          <p:cNvSpPr>
            <a:spLocks noChangeArrowheads="1"/>
          </p:cNvSpPr>
          <p:nvPr/>
        </p:nvSpPr>
        <p:spPr bwMode="auto">
          <a:xfrm>
            <a:off x="6741588" y="1364257"/>
            <a:ext cx="1087437" cy="1341121"/>
          </a:xfrm>
          <a:prstGeom prst="rect">
            <a:avLst/>
          </a:prstGeom>
          <a:solidFill>
            <a:srgbClr val="FFFFFF"/>
          </a:solidFill>
          <a:ln w="190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Noise</a:t>
            </a:r>
            <a:endParaRPr kumimoji="0" lang="en-US"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Loud machinery</a:t>
            </a:r>
            <a:endParaRPr kumimoji="0" lang="en-US"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Language barrier</a:t>
            </a:r>
            <a:endParaRPr kumimoji="0" lang="en-US"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No training</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 name="TextBox 24">
            <a:extLst>
              <a:ext uri="{FF2B5EF4-FFF2-40B4-BE49-F238E27FC236}">
                <a16:creationId xmlns:a16="http://schemas.microsoft.com/office/drawing/2014/main" id="{FD289B41-BD85-5856-3F19-32EF2EDDA805}"/>
              </a:ext>
            </a:extLst>
          </p:cNvPr>
          <p:cNvSpPr txBox="1"/>
          <p:nvPr/>
        </p:nvSpPr>
        <p:spPr>
          <a:xfrm>
            <a:off x="2267744" y="507646"/>
            <a:ext cx="4585368" cy="369332"/>
          </a:xfrm>
          <a:prstGeom prst="rect">
            <a:avLst/>
          </a:prstGeom>
          <a:noFill/>
        </p:spPr>
        <p:txBody>
          <a:bodyPr wrap="square" rtlCol="0">
            <a:spAutoFit/>
          </a:bodyPr>
          <a:lstStyle/>
          <a:p>
            <a:r>
              <a:rPr lang="en-GB" dirty="0"/>
              <a:t>	</a:t>
            </a:r>
            <a:r>
              <a:rPr lang="en-GB" b="1" dirty="0">
                <a:latin typeface="Arial" panose="020B0604020202020204" pitchFamily="34" charset="0"/>
                <a:cs typeface="Arial" panose="020B0604020202020204" pitchFamily="34" charset="0"/>
              </a:rPr>
              <a:t>Flight Food LTD</a:t>
            </a:r>
            <a:r>
              <a:rPr lang="en-GB" sz="1600" b="1" dirty="0">
                <a:highlight>
                  <a:srgbClr val="00FFFF"/>
                </a:highligh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269159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E1D47-B306-8B62-FE6B-87DA4B4BF327}"/>
              </a:ext>
            </a:extLst>
          </p:cNvPr>
          <p:cNvSpPr>
            <a:spLocks noGrp="1"/>
          </p:cNvSpPr>
          <p:nvPr>
            <p:ph type="title"/>
          </p:nvPr>
        </p:nvSpPr>
        <p:spPr/>
        <p:txBody>
          <a:bodyPr>
            <a:normAutofit/>
          </a:bodyPr>
          <a:lstStyle/>
          <a:p>
            <a:r>
              <a:rPr lang="en-GB" sz="4200" b="1" dirty="0">
                <a:latin typeface="Arial" panose="020B0604020202020204" pitchFamily="34" charset="0"/>
                <a:cs typeface="Arial" panose="020B0604020202020204" pitchFamily="34" charset="0"/>
              </a:rPr>
              <a:t>Berio’s Model </a:t>
            </a:r>
            <a:br>
              <a:rPr lang="en-GB" b="1" dirty="0"/>
            </a:br>
            <a:endParaRPr lang="en-GB" sz="1600" dirty="0">
              <a:highlight>
                <a:srgbClr val="00FF00"/>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741AFD-5EA6-9F9F-E217-B25EC2CC75C8}"/>
              </a:ext>
            </a:extLst>
          </p:cNvPr>
          <p:cNvSpPr>
            <a:spLocks noGrp="1"/>
          </p:cNvSpPr>
          <p:nvPr>
            <p:ph idx="1"/>
          </p:nvPr>
        </p:nvSpPr>
        <p:spPr>
          <a:xfrm>
            <a:off x="457200" y="1600201"/>
            <a:ext cx="8229600" cy="1540767"/>
          </a:xfrm>
        </p:spPr>
        <p:txBody>
          <a:bodyPr>
            <a:normAutofit/>
          </a:bodyPr>
          <a:lstStyle/>
          <a:p>
            <a:pPr fontAlgn="base"/>
            <a:r>
              <a:rPr lang="en-GB" sz="1800" dirty="0">
                <a:latin typeface="Arial" panose="020B0604020202020204" pitchFamily="34" charset="0"/>
                <a:cs typeface="Arial" panose="020B0604020202020204" pitchFamily="34" charset="0"/>
              </a:rPr>
              <a:t>David K. Berlo created Berlo's Communication Model in 1960 to describe how a sender and a recipient communicate.</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Source, Message, Channel, and Receiver (SMCR) are the four main components of the model.</a:t>
            </a:r>
            <a:endParaRPr lang="en-US"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13457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8C673B-9594-CBB6-B734-347041181AE4}"/>
              </a:ext>
            </a:extLst>
          </p:cNvPr>
          <p:cNvSpPr>
            <a:spLocks noGrp="1"/>
          </p:cNvSpPr>
          <p:nvPr>
            <p:ph idx="1"/>
          </p:nvPr>
        </p:nvSpPr>
        <p:spPr>
          <a:xfrm>
            <a:off x="457200" y="116632"/>
            <a:ext cx="8229600" cy="5429200"/>
          </a:xfrm>
        </p:spPr>
        <p:txBody>
          <a:bodyPr>
            <a:noAutofit/>
          </a:bodyPr>
          <a:lstStyle/>
          <a:p>
            <a:pPr marL="0" indent="0" fontAlgn="base">
              <a:buNone/>
            </a:pPr>
            <a:r>
              <a:rPr lang="en-GB" sz="4200" b="1" dirty="0">
                <a:latin typeface="Arial" panose="020B0604020202020204" pitchFamily="34" charset="0"/>
                <a:cs typeface="Arial" panose="020B0604020202020204" pitchFamily="34" charset="0"/>
              </a:rPr>
              <a:t>		</a:t>
            </a:r>
            <a:r>
              <a:rPr lang="en-GB" sz="4000" b="1" dirty="0">
                <a:latin typeface="Arial" panose="020B0604020202020204" pitchFamily="34" charset="0"/>
                <a:cs typeface="Arial" panose="020B0604020202020204" pitchFamily="34" charset="0"/>
              </a:rPr>
              <a:t>Berio’s Model</a:t>
            </a:r>
          </a:p>
          <a:p>
            <a:pPr fontAlgn="base"/>
            <a:r>
              <a:rPr lang="en-GB" sz="1800" b="1" dirty="0">
                <a:latin typeface="Arial" panose="020B0604020202020204" pitchFamily="34" charset="0"/>
                <a:cs typeface="Arial" panose="020B0604020202020204" pitchFamily="34" charset="0"/>
              </a:rPr>
              <a:t>Source (Sender)</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the individual or group transmitting the message.</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Affected by:</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The ability to communicate</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Understanding</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﻿Attitude </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﻿The social structure and culture</a:t>
            </a:r>
            <a:r>
              <a:rPr lang="en-US" sz="1800" dirty="0">
                <a:latin typeface="Arial" panose="020B0604020202020204" pitchFamily="34" charset="0"/>
                <a:cs typeface="Arial" panose="020B0604020202020204" pitchFamily="34" charset="0"/>
              </a:rPr>
              <a:t>​</a:t>
            </a:r>
          </a:p>
          <a:p>
            <a:pPr fontAlgn="base"/>
            <a:r>
              <a:rPr lang="en-GB" sz="1800" b="1" dirty="0">
                <a:latin typeface="Arial" panose="020B0604020202020204" pitchFamily="34" charset="0"/>
                <a:cs typeface="Arial" panose="020B0604020202020204" pitchFamily="34" charset="0"/>
              </a:rPr>
              <a:t>Message</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The concept or information being conveyed.</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Important components consist of:</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Content</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Organization</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Code/language</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Style or tone of treatment					</a:t>
            </a:r>
            <a:endParaRPr lang="en-US" sz="1800" dirty="0">
              <a:highlight>
                <a:srgbClr val="00FF00"/>
              </a:highlight>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1255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9E87E8-E890-D5F2-6ADF-7A5351B36DB9}"/>
              </a:ext>
            </a:extLst>
          </p:cNvPr>
          <p:cNvSpPr>
            <a:spLocks noGrp="1"/>
          </p:cNvSpPr>
          <p:nvPr>
            <p:ph idx="1"/>
          </p:nvPr>
        </p:nvSpPr>
        <p:spPr>
          <a:xfrm>
            <a:off x="457200" y="260648"/>
            <a:ext cx="8229600" cy="5256585"/>
          </a:xfrm>
        </p:spPr>
        <p:txBody>
          <a:bodyPr>
            <a:normAutofit lnSpcReduction="10000"/>
          </a:bodyPr>
          <a:lstStyle/>
          <a:p>
            <a:pPr marL="0" indent="0" fontAlgn="base">
              <a:buNone/>
            </a:pPr>
            <a:r>
              <a:rPr lang="en-GB" sz="4000" b="1" dirty="0">
                <a:latin typeface="Arial" panose="020B0604020202020204" pitchFamily="34" charset="0"/>
                <a:cs typeface="Arial" panose="020B0604020202020204" pitchFamily="34" charset="0"/>
              </a:rPr>
              <a:t>		Berio’s Model</a:t>
            </a:r>
            <a:endParaRPr lang="en-GB" sz="4000" b="1" u="sng" dirty="0">
              <a:latin typeface="Arial" panose="020B0604020202020204" pitchFamily="34" charset="0"/>
              <a:cs typeface="Arial" panose="020B0604020202020204" pitchFamily="34" charset="0"/>
            </a:endParaRPr>
          </a:p>
          <a:p>
            <a:pPr fontAlgn="base"/>
            <a:r>
              <a:rPr lang="en-GB" sz="1900" b="1" u="sng" dirty="0">
                <a:latin typeface="Arial" panose="020B0604020202020204" pitchFamily="34" charset="0"/>
                <a:cs typeface="Arial" panose="020B0604020202020204" pitchFamily="34" charset="0"/>
              </a:rPr>
              <a:t>Channel</a:t>
            </a:r>
            <a:r>
              <a:rPr lang="en-US" sz="1900" u="sng"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The message's transmission medium, like:</a:t>
            </a:r>
            <a:r>
              <a:rPr lang="en-US" sz="1900"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Email</a:t>
            </a:r>
            <a:r>
              <a:rPr lang="en-US" sz="1900"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Gatherings</a:t>
            </a:r>
            <a:r>
              <a:rPr lang="en-US" sz="1900"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Making phone calls</a:t>
            </a:r>
            <a:r>
              <a:rPr lang="en-US" sz="1900"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Reports</a:t>
            </a:r>
            <a:r>
              <a:rPr lang="en-US" sz="1900"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Electronic systems</a:t>
            </a:r>
            <a:r>
              <a:rPr lang="en-US" sz="1900" dirty="0">
                <a:latin typeface="Arial" panose="020B0604020202020204" pitchFamily="34" charset="0"/>
                <a:cs typeface="Arial" panose="020B0604020202020204" pitchFamily="34" charset="0"/>
              </a:rPr>
              <a:t>​</a:t>
            </a:r>
          </a:p>
          <a:p>
            <a:pPr fontAlgn="base"/>
            <a:r>
              <a:rPr lang="en-GB" sz="1900" b="1" dirty="0">
                <a:latin typeface="Arial" panose="020B0604020202020204" pitchFamily="34" charset="0"/>
                <a:cs typeface="Arial" panose="020B0604020202020204" pitchFamily="34" charset="0"/>
              </a:rPr>
              <a:t>Receiver</a:t>
            </a:r>
            <a:r>
              <a:rPr lang="en-US" sz="1900"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the recipient of the message and their interpretation of it.</a:t>
            </a:r>
            <a:r>
              <a:rPr lang="en-US" sz="1900"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Knowledge is dependent upon their:</a:t>
            </a:r>
            <a:r>
              <a:rPr lang="en-US" sz="1900"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Understanding</a:t>
            </a:r>
            <a:r>
              <a:rPr lang="en-US" sz="1900"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The ability to communicate</a:t>
            </a:r>
            <a:r>
              <a:rPr lang="en-US" sz="1900"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Cultural</a:t>
            </a:r>
            <a:r>
              <a:rPr lang="en-US" sz="1900" dirty="0">
                <a:latin typeface="Arial" panose="020B0604020202020204" pitchFamily="34" charset="0"/>
                <a:cs typeface="Arial" panose="020B0604020202020204" pitchFamily="34" charset="0"/>
              </a:rPr>
              <a:t>​</a:t>
            </a:r>
          </a:p>
          <a:p>
            <a:pPr fontAlgn="base"/>
            <a:r>
              <a:rPr lang="en-GB" sz="1900" dirty="0">
                <a:latin typeface="Arial" panose="020B0604020202020204" pitchFamily="34" charset="0"/>
                <a:cs typeface="Arial" panose="020B0604020202020204" pitchFamily="34" charset="0"/>
              </a:rPr>
              <a:t>Perceptions	</a:t>
            </a:r>
          </a:p>
          <a:p>
            <a:pPr fontAlgn="base"/>
            <a:endParaRPr lang="en-US" sz="2400" dirty="0">
              <a:highlight>
                <a:srgbClr val="00FF00"/>
              </a:highligh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73231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AF3BCA-4C60-A73F-6ECC-EF84EAEFC6B3}"/>
              </a:ext>
            </a:extLst>
          </p:cNvPr>
          <p:cNvSpPr>
            <a:spLocks noGrp="1"/>
          </p:cNvSpPr>
          <p:nvPr>
            <p:ph idx="1"/>
          </p:nvPr>
        </p:nvSpPr>
        <p:spPr>
          <a:xfrm>
            <a:off x="457200" y="188640"/>
            <a:ext cx="8229600" cy="5328593"/>
          </a:xfrm>
        </p:spPr>
        <p:txBody>
          <a:bodyPr>
            <a:normAutofit fontScale="25000" lnSpcReduction="20000"/>
          </a:bodyPr>
          <a:lstStyle/>
          <a:p>
            <a:pPr fontAlgn="base"/>
            <a:endParaRPr lang="en-GB" sz="4500" dirty="0">
              <a:latin typeface="Arial" panose="020B0604020202020204" pitchFamily="34" charset="0"/>
              <a:cs typeface="Arial" panose="020B0604020202020204" pitchFamily="34" charset="0"/>
            </a:endParaRPr>
          </a:p>
          <a:p>
            <a:pPr marL="0" indent="0" fontAlgn="base">
              <a:buNone/>
            </a:pPr>
            <a:r>
              <a:rPr lang="en-GB" sz="10000" b="1" dirty="0">
                <a:latin typeface="Arial" panose="020B0604020202020204" pitchFamily="34" charset="0"/>
                <a:cs typeface="Arial" panose="020B0604020202020204" pitchFamily="34" charset="0"/>
              </a:rPr>
              <a:t>		</a:t>
            </a:r>
            <a:r>
              <a:rPr lang="en-GB" sz="16000" b="1" dirty="0">
                <a:latin typeface="Arial" panose="020B0604020202020204" pitchFamily="34" charset="0"/>
                <a:cs typeface="Arial" panose="020B0604020202020204" pitchFamily="34" charset="0"/>
              </a:rPr>
              <a:t>Berio’s Model</a:t>
            </a:r>
          </a:p>
          <a:p>
            <a:pPr marL="0" indent="0" fontAlgn="base">
              <a:buNone/>
            </a:pPr>
            <a:endParaRPr lang="en-GB" sz="10000" dirty="0">
              <a:latin typeface="Arial" panose="020B0604020202020204" pitchFamily="34" charset="0"/>
              <a:cs typeface="Arial" panose="020B0604020202020204" pitchFamily="34" charset="0"/>
            </a:endParaRPr>
          </a:p>
          <a:p>
            <a:pPr fontAlgn="base"/>
            <a:r>
              <a:rPr lang="en-GB" sz="6400" dirty="0">
                <a:latin typeface="Arial" panose="020B0604020202020204" pitchFamily="34" charset="0"/>
                <a:cs typeface="Arial" panose="020B0604020202020204" pitchFamily="34" charset="0"/>
              </a:rPr>
              <a:t>Flight Foods Ltd. Using Berlo's Model. Effective communication between management, the kitchen crew, the logistics teams, and the airline partners is crucial at Flight Foods Ltd. Source</a:t>
            </a:r>
            <a:r>
              <a:rPr lang="en-US" sz="6400" dirty="0">
                <a:latin typeface="Arial" panose="020B0604020202020204" pitchFamily="34" charset="0"/>
                <a:cs typeface="Arial" panose="020B0604020202020204" pitchFamily="34" charset="0"/>
              </a:rPr>
              <a:t>​</a:t>
            </a:r>
          </a:p>
          <a:p>
            <a:pPr fontAlgn="base"/>
            <a:r>
              <a:rPr lang="en-GB" sz="6400" dirty="0">
                <a:latin typeface="Arial" panose="020B0604020202020204" pitchFamily="34" charset="0"/>
                <a:cs typeface="Arial" panose="020B0604020202020204" pitchFamily="34" charset="0"/>
              </a:rPr>
              <a:t>Production schedules and airline meal requirements are communicated to employees by operations managers.</a:t>
            </a:r>
            <a:r>
              <a:rPr lang="en-US" sz="6400" dirty="0">
                <a:latin typeface="Arial" panose="020B0604020202020204" pitchFamily="34" charset="0"/>
                <a:cs typeface="Arial" panose="020B0604020202020204" pitchFamily="34" charset="0"/>
              </a:rPr>
              <a:t>​</a:t>
            </a:r>
          </a:p>
          <a:p>
            <a:pPr fontAlgn="base"/>
            <a:r>
              <a:rPr lang="en-GB" sz="6400" b="1" dirty="0">
                <a:latin typeface="Arial" panose="020B0604020202020204" pitchFamily="34" charset="0"/>
                <a:cs typeface="Arial" panose="020B0604020202020204" pitchFamily="34" charset="0"/>
              </a:rPr>
              <a:t>Message</a:t>
            </a:r>
            <a:r>
              <a:rPr lang="en-US" sz="6400" dirty="0">
                <a:latin typeface="Arial" panose="020B0604020202020204" pitchFamily="34" charset="0"/>
                <a:cs typeface="Arial" panose="020B0604020202020204" pitchFamily="34" charset="0"/>
              </a:rPr>
              <a:t>​</a:t>
            </a:r>
          </a:p>
          <a:p>
            <a:pPr fontAlgn="base"/>
            <a:r>
              <a:rPr lang="en-GB" sz="6400" dirty="0">
                <a:latin typeface="Arial" panose="020B0604020202020204" pitchFamily="34" charset="0"/>
                <a:cs typeface="Arial" panose="020B0604020202020204" pitchFamily="34" charset="0"/>
              </a:rPr>
              <a:t>Included in the message are:</a:t>
            </a:r>
            <a:r>
              <a:rPr lang="en-US" sz="6400" dirty="0">
                <a:latin typeface="Arial" panose="020B0604020202020204" pitchFamily="34" charset="0"/>
                <a:cs typeface="Arial" panose="020B0604020202020204" pitchFamily="34" charset="0"/>
              </a:rPr>
              <a:t>​</a:t>
            </a:r>
          </a:p>
          <a:p>
            <a:pPr fontAlgn="base"/>
            <a:r>
              <a:rPr lang="en-GB" sz="6400" dirty="0">
                <a:latin typeface="Arial" panose="020B0604020202020204" pitchFamily="34" charset="0"/>
                <a:cs typeface="Arial" panose="020B0604020202020204" pitchFamily="34" charset="0"/>
              </a:rPr>
              <a:t>Requirements for the menu</a:t>
            </a:r>
            <a:r>
              <a:rPr lang="en-US" sz="6400" dirty="0">
                <a:latin typeface="Arial" panose="020B0604020202020204" pitchFamily="34" charset="0"/>
                <a:cs typeface="Arial" panose="020B0604020202020204" pitchFamily="34" charset="0"/>
              </a:rPr>
              <a:t>​</a:t>
            </a:r>
          </a:p>
          <a:p>
            <a:pPr fontAlgn="base"/>
            <a:r>
              <a:rPr lang="en-GB" sz="6400" dirty="0">
                <a:latin typeface="Arial" panose="020B0604020202020204" pitchFamily="34" charset="0"/>
                <a:cs typeface="Arial" panose="020B0604020202020204" pitchFamily="34" charset="0"/>
              </a:rPr>
              <a:t>Dietary requirements for airlines</a:t>
            </a:r>
            <a:r>
              <a:rPr lang="en-US" sz="6400" dirty="0">
                <a:latin typeface="Arial" panose="020B0604020202020204" pitchFamily="34" charset="0"/>
                <a:cs typeface="Arial" panose="020B0604020202020204" pitchFamily="34" charset="0"/>
              </a:rPr>
              <a:t>​</a:t>
            </a:r>
          </a:p>
          <a:p>
            <a:pPr fontAlgn="base"/>
            <a:r>
              <a:rPr lang="en-GB" sz="6400" dirty="0">
                <a:latin typeface="Arial" panose="020B0604020202020204" pitchFamily="34" charset="0"/>
                <a:cs typeface="Arial" panose="020B0604020202020204" pitchFamily="34" charset="0"/>
              </a:rPr>
              <a:t>Guidelines for food safety</a:t>
            </a:r>
            <a:r>
              <a:rPr lang="en-US" sz="6400" dirty="0">
                <a:latin typeface="Arial" panose="020B0604020202020204" pitchFamily="34" charset="0"/>
                <a:cs typeface="Arial" panose="020B0604020202020204" pitchFamily="34" charset="0"/>
              </a:rPr>
              <a:t>​</a:t>
            </a:r>
          </a:p>
          <a:p>
            <a:pPr fontAlgn="base"/>
            <a:r>
              <a:rPr lang="en-GB" sz="6400" dirty="0">
                <a:latin typeface="Arial" panose="020B0604020202020204" pitchFamily="34" charset="0"/>
                <a:cs typeface="Arial" panose="020B0604020202020204" pitchFamily="34" charset="0"/>
              </a:rPr>
              <a:t>Deadlines for deliveries</a:t>
            </a:r>
            <a:r>
              <a:rPr lang="en-US" sz="6400" dirty="0">
                <a:latin typeface="Arial" panose="020B0604020202020204" pitchFamily="34" charset="0"/>
                <a:cs typeface="Arial" panose="020B0604020202020204" pitchFamily="34" charset="0"/>
              </a:rPr>
              <a:t>​</a:t>
            </a:r>
          </a:p>
          <a:p>
            <a:pPr fontAlgn="base"/>
            <a:r>
              <a:rPr lang="en-GB" sz="6400" b="1" dirty="0">
                <a:latin typeface="Arial" panose="020B0604020202020204" pitchFamily="34" charset="0"/>
                <a:cs typeface="Arial" panose="020B0604020202020204" pitchFamily="34" charset="0"/>
              </a:rPr>
              <a:t>Channel</a:t>
            </a:r>
            <a:r>
              <a:rPr lang="en-US" sz="6400" dirty="0">
                <a:latin typeface="Arial" panose="020B0604020202020204" pitchFamily="34" charset="0"/>
                <a:cs typeface="Arial" panose="020B0604020202020204" pitchFamily="34" charset="0"/>
              </a:rPr>
              <a:t>​</a:t>
            </a:r>
          </a:p>
          <a:p>
            <a:pPr fontAlgn="base"/>
            <a:r>
              <a:rPr lang="en-GB" sz="6400" dirty="0">
                <a:latin typeface="Arial" panose="020B0604020202020204" pitchFamily="34" charset="0"/>
                <a:cs typeface="Arial" panose="020B0604020202020204" pitchFamily="34" charset="0"/>
              </a:rPr>
              <a:t>Among the channels of communication used are:</a:t>
            </a:r>
            <a:r>
              <a:rPr lang="en-US" sz="6400" dirty="0">
                <a:latin typeface="Arial" panose="020B0604020202020204" pitchFamily="34" charset="0"/>
                <a:cs typeface="Arial" panose="020B0604020202020204" pitchFamily="34" charset="0"/>
              </a:rPr>
              <a:t>​</a:t>
            </a:r>
          </a:p>
          <a:p>
            <a:pPr fontAlgn="base"/>
            <a:r>
              <a:rPr lang="en-GB" sz="6400" dirty="0">
                <a:latin typeface="Arial" panose="020B0604020202020204" pitchFamily="34" charset="0"/>
                <a:cs typeface="Arial" panose="020B0604020202020204" pitchFamily="34" charset="0"/>
              </a:rPr>
              <a:t>Staff gatherings</a:t>
            </a:r>
            <a:r>
              <a:rPr lang="en-US" sz="6400" dirty="0">
                <a:latin typeface="Arial" panose="020B0604020202020204" pitchFamily="34" charset="0"/>
                <a:cs typeface="Arial" panose="020B0604020202020204" pitchFamily="34" charset="0"/>
              </a:rPr>
              <a:t>​</a:t>
            </a:r>
          </a:p>
          <a:p>
            <a:pPr fontAlgn="base"/>
            <a:r>
              <a:rPr lang="en-GB" sz="6400" dirty="0">
                <a:latin typeface="Arial" panose="020B0604020202020204" pitchFamily="34" charset="0"/>
                <a:cs typeface="Arial" panose="020B0604020202020204" pitchFamily="34" charset="0"/>
              </a:rPr>
              <a:t>Emails</a:t>
            </a:r>
            <a:r>
              <a:rPr lang="en-US" sz="6400" dirty="0">
                <a:latin typeface="Arial" panose="020B0604020202020204" pitchFamily="34" charset="0"/>
                <a:cs typeface="Arial" panose="020B0604020202020204" pitchFamily="34" charset="0"/>
              </a:rPr>
              <a:t>​</a:t>
            </a:r>
          </a:p>
          <a:p>
            <a:pPr fontAlgn="base"/>
            <a:r>
              <a:rPr lang="en-GB" sz="6400" dirty="0">
                <a:latin typeface="Arial" panose="020B0604020202020204" pitchFamily="34" charset="0"/>
                <a:cs typeface="Arial" panose="020B0604020202020204" pitchFamily="34" charset="0"/>
              </a:rPr>
              <a:t>Production schedules in the kitchen</a:t>
            </a:r>
            <a:r>
              <a:rPr lang="en-US" sz="6400" dirty="0">
                <a:latin typeface="Arial" panose="020B0604020202020204" pitchFamily="34" charset="0"/>
                <a:cs typeface="Arial" panose="020B0604020202020204" pitchFamily="34" charset="0"/>
              </a:rPr>
              <a:t>​</a:t>
            </a:r>
          </a:p>
          <a:p>
            <a:pPr fontAlgn="base"/>
            <a:r>
              <a:rPr lang="en-GB" sz="6400" dirty="0">
                <a:latin typeface="Arial" panose="020B0604020202020204" pitchFamily="34" charset="0"/>
                <a:cs typeface="Arial" panose="020B0604020202020204" pitchFamily="34" charset="0"/>
              </a:rPr>
              <a:t>Electronic ordering platforms</a:t>
            </a:r>
            <a:r>
              <a:rPr lang="en-GB" sz="5000" dirty="0">
                <a:latin typeface="Arial" panose="020B0604020202020204" pitchFamily="34" charset="0"/>
                <a:cs typeface="Arial" panose="020B0604020202020204" pitchFamily="34" charset="0"/>
              </a:rPr>
              <a:t>					</a:t>
            </a:r>
            <a:endParaRPr lang="en-US" sz="5000" dirty="0">
              <a:highlight>
                <a:srgbClr val="00FF00"/>
              </a:highligh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34927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0C3E7B-1255-74D1-2B6D-77C7E341FC58}"/>
              </a:ext>
            </a:extLst>
          </p:cNvPr>
          <p:cNvSpPr>
            <a:spLocks noGrp="1"/>
          </p:cNvSpPr>
          <p:nvPr>
            <p:ph idx="1"/>
          </p:nvPr>
        </p:nvSpPr>
        <p:spPr>
          <a:xfrm>
            <a:off x="457200" y="188640"/>
            <a:ext cx="8229600" cy="5328593"/>
          </a:xfrm>
        </p:spPr>
        <p:txBody>
          <a:bodyPr>
            <a:normAutofit/>
          </a:bodyPr>
          <a:lstStyle/>
          <a:p>
            <a:pPr fontAlgn="base"/>
            <a:endParaRPr lang="en-GB" sz="1800" b="1" u="sng" dirty="0">
              <a:latin typeface="Arial" panose="020B0604020202020204" pitchFamily="34" charset="0"/>
              <a:cs typeface="Arial" panose="020B0604020202020204" pitchFamily="34" charset="0"/>
            </a:endParaRPr>
          </a:p>
          <a:p>
            <a:pPr marL="0" indent="0" fontAlgn="base">
              <a:buNone/>
            </a:pPr>
            <a:r>
              <a:rPr lang="en-GB" sz="4000" b="1" dirty="0">
                <a:latin typeface="Arial" panose="020B0604020202020204" pitchFamily="34" charset="0"/>
                <a:cs typeface="Arial" panose="020B0604020202020204" pitchFamily="34" charset="0"/>
              </a:rPr>
              <a:t>		Berio’s Model</a:t>
            </a:r>
            <a:endParaRPr lang="en-GB" sz="4000" b="1" u="sng" dirty="0">
              <a:latin typeface="Arial" panose="020B0604020202020204" pitchFamily="34" charset="0"/>
              <a:cs typeface="Arial" panose="020B0604020202020204" pitchFamily="34" charset="0"/>
            </a:endParaRPr>
          </a:p>
          <a:p>
            <a:pPr fontAlgn="base"/>
            <a:endParaRPr lang="en-GB" sz="1800" b="1" u="sng" dirty="0">
              <a:latin typeface="Arial" panose="020B0604020202020204" pitchFamily="34" charset="0"/>
              <a:cs typeface="Arial" panose="020B0604020202020204" pitchFamily="34" charset="0"/>
            </a:endParaRPr>
          </a:p>
          <a:p>
            <a:pPr fontAlgn="base"/>
            <a:endParaRPr lang="en-GB" sz="1800" b="1" u="sng" dirty="0">
              <a:latin typeface="Arial" panose="020B0604020202020204" pitchFamily="34" charset="0"/>
              <a:cs typeface="Arial" panose="020B0604020202020204" pitchFamily="34" charset="0"/>
            </a:endParaRPr>
          </a:p>
          <a:p>
            <a:pPr fontAlgn="base"/>
            <a:r>
              <a:rPr lang="en-GB" sz="1800" b="1" u="sng" dirty="0">
                <a:latin typeface="Arial" panose="020B0604020202020204" pitchFamily="34" charset="0"/>
                <a:cs typeface="Arial" panose="020B0604020202020204" pitchFamily="34" charset="0"/>
              </a:rPr>
              <a:t>The recipient</a:t>
            </a:r>
            <a:r>
              <a:rPr lang="en-US" sz="1800" u="sng"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Chefs, packagers, and delivery drivers who prepare and deliver food are examples of receivers.</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Overcoming Communication Obstacles</a:t>
            </a:r>
            <a:r>
              <a:rPr lang="en-US" sz="1800" dirty="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pPr fontAlgn="base"/>
            <a:r>
              <a:rPr lang="en-GB" sz="1800" dirty="0">
                <a:latin typeface="Arial" panose="020B0604020202020204" pitchFamily="34" charset="0"/>
                <a:cs typeface="Arial" panose="020B0604020202020204" pitchFamily="34" charset="0"/>
              </a:rPr>
              <a:t>Berlo's model lowers obstacles by:</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﻿Speaking clearly to prevent misunderstandings</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﻿Choosing the appropriate channel of communication</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﻿Taking staff members' linguistic and cultural differences into account</a:t>
            </a:r>
            <a:r>
              <a:rPr lang="en-US" sz="1800" dirty="0">
                <a:latin typeface="Arial" panose="020B0604020202020204" pitchFamily="34" charset="0"/>
                <a:cs typeface="Arial" panose="020B0604020202020204" pitchFamily="34" charset="0"/>
              </a:rPr>
              <a:t>​</a:t>
            </a:r>
          </a:p>
          <a:p>
            <a:pPr fontAlgn="base"/>
            <a:r>
              <a:rPr lang="en-GB" sz="1800" dirty="0">
                <a:latin typeface="Arial" panose="020B0604020202020204" pitchFamily="34" charset="0"/>
                <a:cs typeface="Arial" panose="020B0604020202020204" pitchFamily="34" charset="0"/>
              </a:rPr>
              <a:t>﻿Offering instruction to enhance communication abilities</a:t>
            </a:r>
            <a:r>
              <a:rPr lang="en-US" sz="1800" dirty="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pPr fontAlgn="base"/>
            <a:r>
              <a:rPr lang="en-GB" sz="1800" dirty="0">
                <a:latin typeface="Arial" panose="020B0604020202020204" pitchFamily="34" charset="0"/>
                <a:cs typeface="Arial" panose="020B0604020202020204" pitchFamily="34" charset="0"/>
              </a:rPr>
              <a:t>This increases operational efficiency and guarantees accurate information sharing.					</a:t>
            </a:r>
            <a:endParaRPr lang="en-US" sz="1800" dirty="0">
              <a:highlight>
                <a:srgbClr val="00FF00"/>
              </a:highlight>
              <a:latin typeface="Arial" panose="020B0604020202020204" pitchFamily="34" charset="0"/>
              <a:cs typeface="Arial" panose="020B0604020202020204" pitchFamily="34" charset="0"/>
            </a:endParaRPr>
          </a:p>
          <a:p>
            <a:endParaRPr lang="en-GB" sz="1800" dirty="0"/>
          </a:p>
        </p:txBody>
      </p:sp>
    </p:spTree>
    <p:extLst>
      <p:ext uri="{BB962C8B-B14F-4D97-AF65-F5344CB8AC3E}">
        <p14:creationId xmlns:p14="http://schemas.microsoft.com/office/powerpoint/2010/main" val="2976816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9DDF4-1D57-4EA3-C0EC-F587E16FEAAD}"/>
              </a:ext>
            </a:extLst>
          </p:cNvPr>
          <p:cNvSpPr>
            <a:spLocks noGrp="1"/>
          </p:cNvSpPr>
          <p:nvPr>
            <p:ph type="title"/>
          </p:nvPr>
        </p:nvSpPr>
        <p:spPr/>
        <p:txBody>
          <a:bodyPr>
            <a:normAutofit/>
          </a:bodyPr>
          <a:lstStyle/>
          <a:p>
            <a:r>
              <a:rPr lang="en-US" sz="4000" b="1" dirty="0">
                <a:latin typeface="Arial" panose="020B0604020202020204" pitchFamily="34" charset="0"/>
                <a:cs typeface="Arial" panose="020B0604020202020204" pitchFamily="34" charset="0"/>
              </a:rPr>
              <a:t>Schramm’s Interactive Model</a:t>
            </a:r>
            <a:br>
              <a:rPr lang="en-US" b="1" dirty="0">
                <a:latin typeface="Arial" panose="020B0604020202020204" pitchFamily="34" charset="0"/>
                <a:cs typeface="Arial" panose="020B0604020202020204" pitchFamily="34" charset="0"/>
              </a:rPr>
            </a:br>
            <a:endParaRPr lang="en-GB" sz="1600" dirty="0">
              <a:highlight>
                <a:srgbClr val="FFFF00"/>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741329-FF1C-E85F-91D9-992C3A76F35F}"/>
              </a:ext>
            </a:extLst>
          </p:cNvPr>
          <p:cNvSpPr>
            <a:spLocks noGrp="1"/>
          </p:cNvSpPr>
          <p:nvPr>
            <p:ph idx="1"/>
          </p:nvPr>
        </p:nvSpPr>
        <p:spPr/>
        <p:txBody>
          <a:bodyPr>
            <a:normAutofit/>
          </a:bodyPr>
          <a:lstStyle/>
          <a:p>
            <a:pPr fontAlgn="base"/>
            <a:r>
              <a:rPr lang="en-GB" sz="1800" b="1" dirty="0">
                <a:latin typeface="Arial" panose="020B0604020202020204" pitchFamily="34" charset="0"/>
                <a:cs typeface="Arial" panose="020B0604020202020204" pitchFamily="34" charset="0"/>
              </a:rPr>
              <a:t>Main Bullet Points:</a:t>
            </a:r>
            <a:endParaRPr lang="en-GB" sz="1800" dirty="0">
              <a:latin typeface="Arial" panose="020B0604020202020204" pitchFamily="34" charset="0"/>
              <a:cs typeface="Arial" panose="020B0604020202020204" pitchFamily="34" charset="0"/>
            </a:endParaRPr>
          </a:p>
          <a:p>
            <a:pPr fontAlgn="base"/>
            <a:r>
              <a:rPr lang="en-GB" sz="1800" b="1" dirty="0">
                <a:latin typeface="Arial" panose="020B0604020202020204" pitchFamily="34" charset="0"/>
                <a:cs typeface="Arial" panose="020B0604020202020204" pitchFamily="34" charset="0"/>
              </a:rPr>
              <a:t>Sender and Receiver</a:t>
            </a:r>
            <a:r>
              <a:rPr lang="en-GB" sz="1800" dirty="0">
                <a:latin typeface="Arial" panose="020B0604020202020204" pitchFamily="34" charset="0"/>
                <a:cs typeface="Arial" panose="020B0604020202020204" pitchFamily="34" charset="0"/>
              </a:rPr>
              <a:t> – communication is a two-way process where participants exchange roles (Schramm, 1954). </a:t>
            </a:r>
          </a:p>
          <a:p>
            <a:pPr fontAlgn="base"/>
            <a:r>
              <a:rPr lang="en-GB" sz="1800" b="1" dirty="0">
                <a:latin typeface="Arial" panose="020B0604020202020204" pitchFamily="34" charset="0"/>
                <a:cs typeface="Arial" panose="020B0604020202020204" pitchFamily="34" charset="0"/>
              </a:rPr>
              <a:t>Encoding and Decoding</a:t>
            </a:r>
            <a:r>
              <a:rPr lang="en-GB" sz="1800" dirty="0">
                <a:latin typeface="Arial" panose="020B0604020202020204" pitchFamily="34" charset="0"/>
                <a:cs typeface="Arial" panose="020B0604020202020204" pitchFamily="34" charset="0"/>
              </a:rPr>
              <a:t> – messages are translated into symbols and then interpreted by the receiver (Littlejohn and Foss, 2011). </a:t>
            </a:r>
          </a:p>
          <a:p>
            <a:pPr fontAlgn="base"/>
            <a:r>
              <a:rPr lang="en-GB" sz="1800" b="1" dirty="0">
                <a:latin typeface="Arial" panose="020B0604020202020204" pitchFamily="34" charset="0"/>
                <a:cs typeface="Arial" panose="020B0604020202020204" pitchFamily="34" charset="0"/>
              </a:rPr>
              <a:t>Feedback</a:t>
            </a:r>
            <a:r>
              <a:rPr lang="en-GB" sz="1800" dirty="0">
                <a:latin typeface="Arial" panose="020B0604020202020204" pitchFamily="34" charset="0"/>
                <a:cs typeface="Arial" panose="020B0604020202020204" pitchFamily="34" charset="0"/>
              </a:rPr>
              <a:t> – the receiver responds to the message, allowing clarification and understanding (Steinberg, 2007). </a:t>
            </a:r>
          </a:p>
          <a:p>
            <a:pPr fontAlgn="base"/>
            <a:r>
              <a:rPr lang="en-GB" sz="1800" b="1" dirty="0">
                <a:latin typeface="Arial" panose="020B0604020202020204" pitchFamily="34" charset="0"/>
                <a:cs typeface="Arial" panose="020B0604020202020204" pitchFamily="34" charset="0"/>
              </a:rPr>
              <a:t>Field of Experience</a:t>
            </a:r>
            <a:r>
              <a:rPr lang="en-GB" sz="1800" dirty="0">
                <a:latin typeface="Arial" panose="020B0604020202020204" pitchFamily="34" charset="0"/>
                <a:cs typeface="Arial" panose="020B0604020202020204" pitchFamily="34" charset="0"/>
              </a:rPr>
              <a:t> – communication is influenced by people’s culture, language, knowledge and background (Keyton, 2017 </a:t>
            </a:r>
          </a:p>
          <a:p>
            <a:pPr fontAlgn="base"/>
            <a:r>
              <a:rPr lang="en-GB" sz="1800" b="1" dirty="0">
                <a:latin typeface="Arial" panose="020B0604020202020204" pitchFamily="34" charset="0"/>
                <a:cs typeface="Arial" panose="020B0604020202020204" pitchFamily="34" charset="0"/>
              </a:rPr>
              <a:t>Noise</a:t>
            </a:r>
            <a:r>
              <a:rPr lang="en-GB" sz="1800" dirty="0">
                <a:latin typeface="Arial" panose="020B0604020202020204" pitchFamily="34" charset="0"/>
                <a:cs typeface="Arial" panose="020B0604020202020204" pitchFamily="34" charset="0"/>
              </a:rPr>
              <a:t> – physical or psychological interference that disrupts communication (Griffin, 2006). </a:t>
            </a:r>
          </a:p>
          <a:p>
            <a:endParaRPr lang="en-GB" dirty="0"/>
          </a:p>
        </p:txBody>
      </p:sp>
    </p:spTree>
    <p:extLst>
      <p:ext uri="{BB962C8B-B14F-4D97-AF65-F5344CB8AC3E}">
        <p14:creationId xmlns:p14="http://schemas.microsoft.com/office/powerpoint/2010/main" val="1312764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A9F15-69E6-AD8A-42FF-7919998B5630}"/>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Applying Schramm’s Model to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Flight Foods</a:t>
            </a:r>
            <a:r>
              <a:rPr lang="en-GB" dirty="0">
                <a:latin typeface="Arial" panose="020B0604020202020204" pitchFamily="34" charset="0"/>
                <a:cs typeface="Arial" panose="020B0604020202020204" pitchFamily="34" charset="0"/>
              </a:rPr>
              <a:t> </a:t>
            </a:r>
            <a:br>
              <a:rPr lang="en-GB" sz="3200" dirty="0">
                <a:latin typeface="Arial" panose="020B0604020202020204" pitchFamily="34" charset="0"/>
                <a:cs typeface="Arial" panose="020B0604020202020204" pitchFamily="34" charset="0"/>
              </a:rPr>
            </a:br>
            <a:endParaRPr lang="en-GB" sz="1800" dirty="0">
              <a:highlight>
                <a:srgbClr val="FFFF00"/>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4A627C-EADE-D58A-2AC4-40FE30166107}"/>
              </a:ext>
            </a:extLst>
          </p:cNvPr>
          <p:cNvSpPr>
            <a:spLocks noGrp="1"/>
          </p:cNvSpPr>
          <p:nvPr>
            <p:ph idx="1"/>
          </p:nvPr>
        </p:nvSpPr>
        <p:spPr>
          <a:xfrm>
            <a:off x="457200" y="1268761"/>
            <a:ext cx="8229600" cy="3816424"/>
          </a:xfrm>
        </p:spPr>
        <p:txBody>
          <a:bodyPr>
            <a:normAutofit/>
          </a:bodyPr>
          <a:lstStyle/>
          <a:p>
            <a:pPr fontAlgn="base"/>
            <a:endParaRPr lang="en-GB" sz="1800" b="1" dirty="0">
              <a:latin typeface="Arial" panose="020B0604020202020204" pitchFamily="34" charset="0"/>
              <a:cs typeface="Arial" panose="020B0604020202020204" pitchFamily="34" charset="0"/>
            </a:endParaRPr>
          </a:p>
          <a:p>
            <a:pPr fontAlgn="base"/>
            <a:endParaRPr lang="en-GB" sz="1800" b="1" dirty="0">
              <a:latin typeface="Arial" panose="020B0604020202020204" pitchFamily="34" charset="0"/>
              <a:cs typeface="Arial" panose="020B0604020202020204" pitchFamily="34" charset="0"/>
            </a:endParaRPr>
          </a:p>
          <a:p>
            <a:pPr fontAlgn="base"/>
            <a:r>
              <a:rPr lang="en-GB" sz="1800" b="1" dirty="0">
                <a:latin typeface="Arial" panose="020B0604020202020204" pitchFamily="34" charset="0"/>
                <a:cs typeface="Arial" panose="020B0604020202020204" pitchFamily="34" charset="0"/>
              </a:rPr>
              <a:t>Environmental Noise</a:t>
            </a:r>
            <a:r>
              <a:rPr lang="en-GB" sz="1800" dirty="0">
                <a:latin typeface="Arial" panose="020B0604020202020204" pitchFamily="34" charset="0"/>
                <a:cs typeface="Arial" panose="020B0604020202020204" pitchFamily="34" charset="0"/>
              </a:rPr>
              <a:t> – loud factory machines make verbal instructions hard to hear (Griffin, 2006). </a:t>
            </a:r>
          </a:p>
          <a:p>
            <a:pPr fontAlgn="base"/>
            <a:r>
              <a:rPr lang="en-GB" sz="1800" b="1" dirty="0">
                <a:latin typeface="Arial" panose="020B0604020202020204" pitchFamily="34" charset="0"/>
                <a:cs typeface="Arial" panose="020B0604020202020204" pitchFamily="34" charset="0"/>
              </a:rPr>
              <a:t>Language Barriers</a:t>
            </a:r>
            <a:r>
              <a:rPr lang="en-GB" sz="1800" dirty="0">
                <a:latin typeface="Arial" panose="020B0604020202020204" pitchFamily="34" charset="0"/>
                <a:cs typeface="Arial" panose="020B0604020202020204" pitchFamily="34" charset="0"/>
              </a:rPr>
              <a:t> – multiple languages among employees hinder understanding (Littlejohn and Foss, 2011). </a:t>
            </a:r>
          </a:p>
          <a:p>
            <a:pPr fontAlgn="base"/>
            <a:r>
              <a:rPr lang="en-GB" sz="1800" b="1" dirty="0">
                <a:latin typeface="Arial" panose="020B0604020202020204" pitchFamily="34" charset="0"/>
                <a:cs typeface="Arial" panose="020B0604020202020204" pitchFamily="34" charset="0"/>
              </a:rPr>
              <a:t>Cultural Differences</a:t>
            </a:r>
            <a:r>
              <a:rPr lang="en-GB" sz="1800" dirty="0">
                <a:latin typeface="Arial" panose="020B0604020202020204" pitchFamily="34" charset="0"/>
                <a:cs typeface="Arial" panose="020B0604020202020204" pitchFamily="34" charset="0"/>
              </a:rPr>
              <a:t> – different backgrounds affect interpretation of messages  </a:t>
            </a:r>
          </a:p>
          <a:p>
            <a:pPr fontAlgn="base"/>
            <a:r>
              <a:rPr lang="en-GB" sz="1800" b="1" dirty="0">
                <a:latin typeface="Arial" panose="020B0604020202020204" pitchFamily="34" charset="0"/>
                <a:cs typeface="Arial" panose="020B0604020202020204" pitchFamily="34" charset="0"/>
              </a:rPr>
              <a:t>Generational Gap</a:t>
            </a:r>
            <a:r>
              <a:rPr lang="en-GB" sz="1800" dirty="0">
                <a:latin typeface="Arial" panose="020B0604020202020204" pitchFamily="34" charset="0"/>
                <a:cs typeface="Arial" panose="020B0604020202020204" pitchFamily="34" charset="0"/>
              </a:rPr>
              <a:t> – older vs younger workers interpret instructions differently.  </a:t>
            </a:r>
          </a:p>
          <a:p>
            <a:pPr fontAlgn="base"/>
            <a:r>
              <a:rPr lang="en-GB" sz="1800" b="1" dirty="0">
                <a:latin typeface="Arial" panose="020B0604020202020204" pitchFamily="34" charset="0"/>
                <a:cs typeface="Arial" panose="020B0604020202020204" pitchFamily="34" charset="0"/>
              </a:rPr>
              <a:t>Lack of Feedback</a:t>
            </a:r>
            <a:r>
              <a:rPr lang="en-GB" sz="1800" dirty="0">
                <a:latin typeface="Arial" panose="020B0604020202020204" pitchFamily="34" charset="0"/>
                <a:cs typeface="Arial" panose="020B0604020202020204" pitchFamily="34" charset="0"/>
              </a:rPr>
              <a:t> – instructions not checked for comprehension (Schramm, 1954). </a:t>
            </a:r>
          </a:p>
          <a:p>
            <a:endParaRPr lang="en-GB" dirty="0"/>
          </a:p>
        </p:txBody>
      </p:sp>
    </p:spTree>
    <p:extLst>
      <p:ext uri="{BB962C8B-B14F-4D97-AF65-F5344CB8AC3E}">
        <p14:creationId xmlns:p14="http://schemas.microsoft.com/office/powerpoint/2010/main" val="3912684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Communication Barriers </a:t>
            </a:r>
            <a:br>
              <a:rPr lang="en-GB" sz="4000" b="1" dirty="0">
                <a:latin typeface="Arial" panose="020B0604020202020204" pitchFamily="34" charset="0"/>
                <a:cs typeface="Arial" panose="020B0604020202020204" pitchFamily="34" charset="0"/>
              </a:rPr>
            </a:br>
            <a:endParaRPr lang="en-GB" sz="1800" dirty="0">
              <a:highlight>
                <a:srgbClr val="FF00FF"/>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457200" y="1412776"/>
            <a:ext cx="8229600" cy="3917032"/>
          </a:xfrm>
        </p:spPr>
        <p:txBody>
          <a:bodyPr>
            <a:noAutofit/>
          </a:bodyPr>
          <a:lstStyle/>
          <a:p>
            <a:pPr marL="0" indent="0">
              <a:buNone/>
            </a:pPr>
            <a:r>
              <a:rPr lang="en-GB" sz="1800" dirty="0">
                <a:latin typeface="Arial" panose="020B0604020202020204" pitchFamily="34" charset="0"/>
                <a:cs typeface="Arial" panose="020B0604020202020204" pitchFamily="34" charset="0"/>
              </a:rPr>
              <a:t>There are several communication barriers that the manager, Gary, faced. There was a language barrier because there were 5 different nationalities under Gary, and most employees spoke English as their first language. Gary tried to explain the work, which they didn’t understand</a:t>
            </a:r>
          </a:p>
          <a:p>
            <a:pPr marL="0" indent="0">
              <a:buNone/>
            </a:pPr>
            <a:r>
              <a:rPr lang="en-GB" sz="1800" dirty="0">
                <a:latin typeface="Arial" panose="020B0604020202020204" pitchFamily="34" charset="0"/>
                <a:cs typeface="Arial" panose="020B0604020202020204" pitchFamily="34" charset="0"/>
              </a:rPr>
              <a:t>A cultural barrier was another issue, as different cultural backgrounds led to misunderstandings due to differing beliefs and norms.</a:t>
            </a:r>
          </a:p>
          <a:p>
            <a:pPr marL="0" indent="0">
              <a:buNone/>
            </a:pPr>
            <a:r>
              <a:rPr lang="en-GB" sz="1800" dirty="0">
                <a:latin typeface="Arial" panose="020B0604020202020204" pitchFamily="34" charset="0"/>
                <a:cs typeface="Arial" panose="020B0604020202020204" pitchFamily="34" charset="0"/>
              </a:rPr>
              <a:t>There was a physical barrier, which was noisy inside the factory. This had an impact on the employees as there you could not hear anyone the instructions from the manager. </a:t>
            </a:r>
          </a:p>
          <a:p>
            <a:pPr marL="0" indent="0">
              <a:buNone/>
            </a:pPr>
            <a:r>
              <a:rPr lang="en-GB" sz="1800" dirty="0">
                <a:latin typeface="Arial" panose="020B0604020202020204" pitchFamily="34" charset="0"/>
                <a:cs typeface="Arial" panose="020B0604020202020204" pitchFamily="34" charset="0"/>
              </a:rPr>
              <a:t>This had an effect on the organisation which the barriers, there was no clear communication channel or clear system for the employees to follow</a:t>
            </a:r>
          </a:p>
        </p:txBody>
      </p:sp>
    </p:spTree>
    <p:extLst>
      <p:ext uri="{BB962C8B-B14F-4D97-AF65-F5344CB8AC3E}">
        <p14:creationId xmlns:p14="http://schemas.microsoft.com/office/powerpoint/2010/main" val="780738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57200" y="274638"/>
            <a:ext cx="8229600" cy="850106"/>
          </a:xfrm>
        </p:spPr>
        <p:txBody>
          <a:bodyPr>
            <a:noAutofit/>
          </a:bodyPr>
          <a:lstStyle/>
          <a:p>
            <a:r>
              <a:rPr lang="en-GB" sz="3200" b="1" dirty="0">
                <a:latin typeface="Arial" panose="020B0604020202020204" pitchFamily="34" charset="0"/>
                <a:cs typeface="Arial" panose="020B0604020202020204" pitchFamily="34" charset="0"/>
              </a:rPr>
              <a:t>Theoretical Framework: Communication Model </a:t>
            </a:r>
            <a:endParaRPr lang="en-GB" sz="3200" b="1" dirty="0">
              <a:highlight>
                <a:srgbClr val="0000FF"/>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539552" y="1196752"/>
            <a:ext cx="8229600" cy="4248473"/>
          </a:xfrm>
        </p:spPr>
        <p:txBody>
          <a:bodyPr>
            <a:normAutofit fontScale="85000" lnSpcReduction="10000"/>
          </a:bodyPr>
          <a:lstStyle/>
          <a:p>
            <a:pPr marL="0" indent="0">
              <a:buNone/>
            </a:pPr>
            <a:r>
              <a:rPr lang="en-GB" sz="2000" dirty="0">
                <a:latin typeface="Arial" panose="020B0604020202020204" pitchFamily="34" charset="0"/>
                <a:cs typeface="Arial" panose="020B0604020202020204" pitchFamily="34" charset="0"/>
              </a:rPr>
              <a:t>Communication models help explain how information is transmitted and understood between individuals. In the Flight Foods Ltd. case study, the models of Shannon and Weaver, Berlo’s SMCR model, and Schramm’s Interactive model help identify where communication breakdown occurs and how these issues can be improved.</a:t>
            </a:r>
          </a:p>
          <a:p>
            <a:pPr marL="0" indent="0">
              <a:buNone/>
            </a:pPr>
            <a:endParaRPr lang="en-GB" sz="2000" dirty="0">
              <a:latin typeface="Arial" panose="020B0604020202020204" pitchFamily="34" charset="0"/>
              <a:cs typeface="Arial" panose="020B0604020202020204" pitchFamily="34" charset="0"/>
            </a:endParaRPr>
          </a:p>
          <a:p>
            <a:r>
              <a:rPr lang="en-GB" sz="2000" b="1" u="sng" dirty="0">
                <a:latin typeface="Arial" panose="020B0604020202020204" pitchFamily="34" charset="0"/>
                <a:cs typeface="Arial" panose="020B0604020202020204" pitchFamily="34" charset="0"/>
              </a:rPr>
              <a:t>Shannon &amp; Weaver Model (1949)</a:t>
            </a:r>
          </a:p>
          <a:p>
            <a:r>
              <a:rPr lang="en-GB" sz="2000" b="1" u="sng" dirty="0">
                <a:latin typeface="Arial" panose="020B0604020202020204" pitchFamily="34" charset="0"/>
                <a:cs typeface="Arial" panose="020B0604020202020204" pitchFamily="34" charset="0"/>
              </a:rPr>
              <a:t>How the model helps address communication barriers:</a:t>
            </a:r>
          </a:p>
          <a:p>
            <a:pPr marL="0" indent="0">
              <a:buNone/>
            </a:pPr>
            <a:endParaRPr lang="en-GB" sz="2000" u="sng"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model explains communication as a linear process between sender and receiver.</a:t>
            </a:r>
          </a:p>
          <a:p>
            <a:r>
              <a:rPr lang="en-GB" sz="2000" dirty="0">
                <a:latin typeface="Arial" panose="020B0604020202020204" pitchFamily="34" charset="0"/>
                <a:cs typeface="Arial" panose="020B0604020202020204" pitchFamily="34" charset="0"/>
              </a:rPr>
              <a:t>It identifies noise as a major factor that can disrupt communication.</a:t>
            </a:r>
          </a:p>
          <a:p>
            <a:r>
              <a:rPr lang="en-GB" sz="2000" dirty="0">
                <a:latin typeface="Arial" panose="020B0604020202020204" pitchFamily="34" charset="0"/>
                <a:cs typeface="Arial" panose="020B0604020202020204" pitchFamily="34" charset="0"/>
              </a:rPr>
              <a:t>In the Flight Foods Ltd. factory, noise from machinery and language differences act as barriers.</a:t>
            </a:r>
          </a:p>
          <a:p>
            <a:r>
              <a:rPr lang="en-GB" sz="2000" dirty="0">
                <a:latin typeface="Arial" panose="020B0604020202020204" pitchFamily="34" charset="0"/>
                <a:cs typeface="Arial" panose="020B0604020202020204" pitchFamily="34" charset="0"/>
              </a:rPr>
              <a:t>By recognising these barriers, managers can improve communication by reducing noise, simplifying instructions, and ensuring messages are clearly transmitted.</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9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8250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C8C67D-8FBC-2330-FB31-220355EEC091}"/>
              </a:ext>
            </a:extLst>
          </p:cNvPr>
          <p:cNvSpPr>
            <a:spLocks noGrp="1"/>
          </p:cNvSpPr>
          <p:nvPr>
            <p:ph idx="1"/>
          </p:nvPr>
        </p:nvSpPr>
        <p:spPr>
          <a:xfrm>
            <a:off x="457200" y="332656"/>
            <a:ext cx="8229600" cy="4968553"/>
          </a:xfrm>
        </p:spPr>
        <p:txBody>
          <a:bodyPr>
            <a:normAutofit/>
          </a:bodyPr>
          <a:lstStyle/>
          <a:p>
            <a:pPr marL="0" indent="0">
              <a:buNone/>
            </a:pPr>
            <a:r>
              <a:rPr lang="en-GB" sz="3600" b="1" dirty="0">
                <a:latin typeface="Arial" panose="020B0604020202020204" pitchFamily="34" charset="0"/>
                <a:cs typeface="Arial" panose="020B0604020202020204" pitchFamily="34" charset="0"/>
              </a:rPr>
              <a:t>Berlo’s SMCR Model (1960)</a:t>
            </a:r>
          </a:p>
          <a:p>
            <a:pPr marL="0" indent="0">
              <a:buNone/>
            </a:pPr>
            <a:r>
              <a:rPr lang="en-GB" sz="3600" b="1" dirty="0">
                <a:latin typeface="Arial" panose="020B0604020202020204" pitchFamily="34" charset="0"/>
                <a:cs typeface="Arial" panose="020B0604020202020204" pitchFamily="34" charset="0"/>
              </a:rPr>
              <a:t>How the model helps address communication barriers: </a:t>
            </a:r>
            <a:endParaRPr lang="en-GB" sz="3600" b="1" dirty="0">
              <a:highlight>
                <a:srgbClr val="0000FF"/>
              </a:highlight>
              <a:latin typeface="Arial" panose="020B0604020202020204" pitchFamily="34" charset="0"/>
              <a:cs typeface="Arial" panose="020B0604020202020204" pitchFamily="34" charset="0"/>
            </a:endParaRPr>
          </a:p>
          <a:p>
            <a:pPr marL="0" indent="0">
              <a:buNone/>
            </a:pPr>
            <a:endParaRPr lang="en-GB" sz="1800" u="sng" dirty="0"/>
          </a:p>
          <a:p>
            <a:r>
              <a:rPr lang="en-GB" sz="1800" dirty="0">
                <a:latin typeface="Arial" panose="020B0604020202020204" pitchFamily="34" charset="0"/>
                <a:cs typeface="Arial" panose="020B0604020202020204" pitchFamily="34" charset="0"/>
              </a:rPr>
              <a:t>The model focuses on the Sender, Message, Channel, and Receiver.</a:t>
            </a:r>
          </a:p>
          <a:p>
            <a:r>
              <a:rPr lang="en-GB" sz="1800" dirty="0">
                <a:latin typeface="Arial" panose="020B0604020202020204" pitchFamily="34" charset="0"/>
                <a:cs typeface="Arial" panose="020B0604020202020204" pitchFamily="34" charset="0"/>
              </a:rPr>
              <a:t>It highlights how communication skills, attitudes, knowledge, culture, and social systems affect understanding.</a:t>
            </a:r>
          </a:p>
          <a:p>
            <a:r>
              <a:rPr lang="en-GB" sz="1800" dirty="0">
                <a:latin typeface="Arial" panose="020B0604020202020204" pitchFamily="34" charset="0"/>
                <a:cs typeface="Arial" panose="020B0604020202020204" pitchFamily="34" charset="0"/>
              </a:rPr>
              <a:t>In the case study, workers come from different cultural and language backgrounds, which can lead to misunderstandings.</a:t>
            </a:r>
          </a:p>
          <a:p>
            <a:r>
              <a:rPr lang="en-GB" sz="1800" dirty="0">
                <a:latin typeface="Arial" panose="020B0604020202020204" pitchFamily="34" charset="0"/>
                <a:cs typeface="Arial" panose="020B0604020202020204" pitchFamily="34" charset="0"/>
              </a:rPr>
              <a:t>The model suggests improving communication by adapting messages, using training, and considering the audience’s background.</a:t>
            </a:r>
          </a:p>
          <a:p>
            <a:endParaRPr lang="en-GB" sz="1800" dirty="0"/>
          </a:p>
          <a:p>
            <a:endParaRPr lang="en-GB" sz="1800" dirty="0"/>
          </a:p>
        </p:txBody>
      </p:sp>
    </p:spTree>
    <p:extLst>
      <p:ext uri="{BB962C8B-B14F-4D97-AF65-F5344CB8AC3E}">
        <p14:creationId xmlns:p14="http://schemas.microsoft.com/office/powerpoint/2010/main" val="3906813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F879B-0157-0A59-100D-85D430C93804}"/>
              </a:ext>
            </a:extLst>
          </p:cNvPr>
          <p:cNvSpPr>
            <a:spLocks noGrp="1"/>
          </p:cNvSpPr>
          <p:nvPr>
            <p:ph type="title"/>
          </p:nvPr>
        </p:nvSpPr>
        <p:spPr>
          <a:xfrm>
            <a:off x="457200" y="620688"/>
            <a:ext cx="8229600" cy="792088"/>
          </a:xfrm>
        </p:spPr>
        <p:txBody>
          <a:bodyPr>
            <a:normAutofit fontScale="90000"/>
          </a:bodyPr>
          <a:lstStyle/>
          <a:p>
            <a:r>
              <a:rPr lang="en-GB" sz="3100" b="1" dirty="0">
                <a:latin typeface="Arial" panose="020B0604020202020204" pitchFamily="34" charset="0"/>
                <a:cs typeface="Arial" panose="020B0604020202020204" pitchFamily="34" charset="0"/>
              </a:rPr>
              <a:t>Schramm’s Interactive Model (1954)</a:t>
            </a:r>
            <a:br>
              <a:rPr lang="en-GB" sz="31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How the model helps address communication barriers </a:t>
            </a:r>
            <a:br>
              <a:rPr lang="en-GB" dirty="0"/>
            </a:br>
            <a:endParaRPr lang="en-GB" dirty="0"/>
          </a:p>
        </p:txBody>
      </p:sp>
      <p:sp>
        <p:nvSpPr>
          <p:cNvPr id="3" name="Content Placeholder 2">
            <a:extLst>
              <a:ext uri="{FF2B5EF4-FFF2-40B4-BE49-F238E27FC236}">
                <a16:creationId xmlns:a16="http://schemas.microsoft.com/office/drawing/2014/main" id="{325E2AA3-BE51-F1E0-9D98-7E2D0377A3A6}"/>
              </a:ext>
            </a:extLst>
          </p:cNvPr>
          <p:cNvSpPr>
            <a:spLocks noGrp="1"/>
          </p:cNvSpPr>
          <p:nvPr>
            <p:ph idx="1"/>
          </p:nvPr>
        </p:nvSpPr>
        <p:spPr/>
        <p:txBody>
          <a:bodyPr>
            <a:normAutofit fontScale="55000" lnSpcReduction="20000"/>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model emphasises two-way communication and feedback.</a:t>
            </a:r>
          </a:p>
          <a:p>
            <a:r>
              <a:rPr lang="en-GB" dirty="0">
                <a:latin typeface="Arial" panose="020B0604020202020204" pitchFamily="34" charset="0"/>
                <a:cs typeface="Arial" panose="020B0604020202020204" pitchFamily="34" charset="0"/>
              </a:rPr>
              <a:t>It highlights the importance of a shared field of experience between sender and receiver.</a:t>
            </a:r>
          </a:p>
          <a:p>
            <a:r>
              <a:rPr lang="en-GB" dirty="0">
                <a:latin typeface="Arial" panose="020B0604020202020204" pitchFamily="34" charset="0"/>
                <a:cs typeface="Arial" panose="020B0604020202020204" pitchFamily="34" charset="0"/>
              </a:rPr>
              <a:t>At Flight Foods Ltd., employees may not fully understand instructions because there is little feedback or confirmation of understanding.</a:t>
            </a:r>
          </a:p>
          <a:p>
            <a:r>
              <a:rPr lang="en-GB" dirty="0">
                <a:latin typeface="Arial" panose="020B0604020202020204" pitchFamily="34" charset="0"/>
                <a:cs typeface="Arial" panose="020B0604020202020204" pitchFamily="34" charset="0"/>
              </a:rPr>
              <a:t>Encouraging discussion, feedback, and demonstrations can improve understanding and reduce errors.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Conclusion:</a:t>
            </a:r>
          </a:p>
          <a:p>
            <a:r>
              <a:rPr lang="en-GB" dirty="0">
                <a:latin typeface="Arial" panose="020B0604020202020204" pitchFamily="34" charset="0"/>
                <a:cs typeface="Arial" panose="020B0604020202020204" pitchFamily="34" charset="0"/>
              </a:rPr>
              <a:t>Overall, these communication models help identify the sources of communication breakdown at Flight Foods Ltd. and provide guidance on how managers can improve communication, reduce misunderstandings, and ensure employees follow proper food safety procedures.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0674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57200" y="274638"/>
            <a:ext cx="8229600" cy="922114"/>
          </a:xfrm>
        </p:spPr>
        <p:txBody>
          <a:bodyPr>
            <a:normAutofit fontScale="90000"/>
          </a:bodyPr>
          <a:lstStyle/>
          <a:p>
            <a:r>
              <a:rPr lang="en-GB" sz="3000" b="1" dirty="0">
                <a:latin typeface="Arial" panose="020B0604020202020204" pitchFamily="34" charset="0"/>
                <a:cs typeface="Arial" panose="020B0604020202020204" pitchFamily="34" charset="0"/>
              </a:rPr>
              <a:t>Strategies to Overcome Communication Barriers</a:t>
            </a:r>
            <a:br>
              <a:rPr lang="en-GB" sz="3000" b="1"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Possible Solutions / Strategies </a:t>
            </a:r>
            <a:br>
              <a:rPr lang="en-GB" b="1" dirty="0"/>
            </a:br>
            <a:endParaRPr lang="en-GB" b="1" dirty="0"/>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457200" y="1196752"/>
            <a:ext cx="8229600" cy="4320481"/>
          </a:xfrm>
        </p:spPr>
        <p:txBody>
          <a:bodyPr>
            <a:normAutofit/>
          </a:bodyPr>
          <a:lstStyle/>
          <a:p>
            <a:endParaRPr lang="en-GB"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Provide formal food hygiene training for all employees before they start work.</a:t>
            </a:r>
          </a:p>
          <a:p>
            <a:r>
              <a:rPr lang="en-GB" sz="1800" dirty="0">
                <a:latin typeface="Arial" panose="020B0604020202020204" pitchFamily="34" charset="0"/>
                <a:cs typeface="Arial" panose="020B0604020202020204" pitchFamily="34" charset="0"/>
              </a:rPr>
              <a:t>Use clear visual instructions and demonstrations to support workers who may struggle with language.</a:t>
            </a:r>
          </a:p>
          <a:p>
            <a:r>
              <a:rPr lang="en-GB" sz="1800" dirty="0">
                <a:latin typeface="Arial" panose="020B0604020202020204" pitchFamily="34" charset="0"/>
                <a:cs typeface="Arial" panose="020B0604020202020204" pitchFamily="34" charset="0"/>
              </a:rPr>
              <a:t>Introduce multilingual communication materials to help employees understand instructions.</a:t>
            </a:r>
          </a:p>
          <a:p>
            <a:r>
              <a:rPr lang="en-GB" sz="1800" dirty="0">
                <a:latin typeface="Arial" panose="020B0604020202020204" pitchFamily="34" charset="0"/>
                <a:cs typeface="Arial" panose="020B0604020202020204" pitchFamily="34" charset="0"/>
              </a:rPr>
              <a:t>Reduce environmental noise by creating designated briefing areas for staff instructions.</a:t>
            </a:r>
          </a:p>
          <a:p>
            <a:r>
              <a:rPr lang="en-GB" sz="1800" dirty="0">
                <a:latin typeface="Arial" panose="020B0604020202020204" pitchFamily="34" charset="0"/>
                <a:cs typeface="Arial" panose="020B0604020202020204" pitchFamily="34" charset="0"/>
              </a:rPr>
              <a:t>Encourage two-way communication and feedback so employees can ask questions and confirm understanding.</a:t>
            </a:r>
          </a:p>
          <a:p>
            <a:r>
              <a:rPr lang="en-GB" sz="1800" dirty="0">
                <a:latin typeface="Arial" panose="020B0604020202020204" pitchFamily="34" charset="0"/>
                <a:cs typeface="Arial" panose="020B0604020202020204" pitchFamily="34" charset="0"/>
              </a:rPr>
              <a:t>Managers should lead by example by following proper hygiene and safety procedures.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05771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0EF3E-A7E7-B588-085B-29F989E5A750}"/>
              </a:ext>
            </a:extLst>
          </p:cNvPr>
          <p:cNvSpPr>
            <a:spLocks noGrp="1"/>
          </p:cNvSpPr>
          <p:nvPr>
            <p:ph type="title"/>
          </p:nvPr>
        </p:nvSpPr>
        <p:spPr/>
        <p:txBody>
          <a:bodyPr>
            <a:normAutofit fontScale="90000"/>
          </a:bodyPr>
          <a:lstStyle/>
          <a:p>
            <a:r>
              <a:rPr lang="en-GB" sz="4000" b="1" dirty="0">
                <a:latin typeface="Arial" panose="020B0604020202020204" pitchFamily="34" charset="0"/>
                <a:cs typeface="Arial" panose="020B0604020202020204" pitchFamily="34" charset="0"/>
              </a:rPr>
              <a:t>How These Strategies Improve Food Safety and Operations </a:t>
            </a:r>
            <a:br>
              <a:rPr lang="en-GB" b="1" dirty="0"/>
            </a:br>
            <a:endParaRPr lang="en-GB" dirty="0"/>
          </a:p>
        </p:txBody>
      </p:sp>
      <p:sp>
        <p:nvSpPr>
          <p:cNvPr id="3" name="Content Placeholder 2">
            <a:extLst>
              <a:ext uri="{FF2B5EF4-FFF2-40B4-BE49-F238E27FC236}">
                <a16:creationId xmlns:a16="http://schemas.microsoft.com/office/drawing/2014/main" id="{7EBA9A97-0E18-91CE-15C2-C0ED41F2EA4E}"/>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Training ensures employees understand proper food handling and hygiene practices.</a:t>
            </a:r>
          </a:p>
          <a:p>
            <a:r>
              <a:rPr lang="en-GB" sz="1800" dirty="0">
                <a:latin typeface="Arial" panose="020B0604020202020204" pitchFamily="34" charset="0"/>
                <a:cs typeface="Arial" panose="020B0604020202020204" pitchFamily="34" charset="0"/>
              </a:rPr>
              <a:t>Visual and multilingual communication helps reduce misunderstandings among workers.</a:t>
            </a:r>
          </a:p>
          <a:p>
            <a:r>
              <a:rPr lang="en-GB" sz="1800" dirty="0">
                <a:latin typeface="Arial" panose="020B0604020202020204" pitchFamily="34" charset="0"/>
                <a:cs typeface="Arial" panose="020B0604020202020204" pitchFamily="34" charset="0"/>
              </a:rPr>
              <a:t>Clear instructions and feedback improve accuracy and consistency in food preparation.</a:t>
            </a:r>
          </a:p>
          <a:p>
            <a:r>
              <a:rPr lang="en-GB" sz="1800" dirty="0">
                <a:latin typeface="Arial" panose="020B0604020202020204" pitchFamily="34" charset="0"/>
                <a:cs typeface="Arial" panose="020B0604020202020204" pitchFamily="34" charset="0"/>
              </a:rPr>
              <a:t>Better communication reduces mistakes such as undercooked food or cross-contamination.</a:t>
            </a:r>
          </a:p>
          <a:p>
            <a:r>
              <a:rPr lang="en-GB" sz="1800" dirty="0">
                <a:latin typeface="Arial" panose="020B0604020202020204" pitchFamily="34" charset="0"/>
                <a:cs typeface="Arial" panose="020B0604020202020204" pitchFamily="34" charset="0"/>
              </a:rPr>
              <a:t>Improved communication and training lead to higher food safety standards and better customer satisfaction.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39318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457200" y="274638"/>
            <a:ext cx="8229600" cy="346050"/>
          </a:xfrm>
        </p:spPr>
        <p:txBody>
          <a:bodyPr>
            <a:normAutofit fontScale="90000"/>
          </a:bodyPr>
          <a:lstStyle/>
          <a:p>
            <a:r>
              <a:rPr lang="en-GB" b="1" dirty="0">
                <a:latin typeface="Arial" panose="020B0604020202020204" pitchFamily="34" charset="0"/>
                <a:cs typeface="Arial" panose="020B0604020202020204" pitchFamily="34" charset="0"/>
              </a:rPr>
              <a:t>Conclusion</a:t>
            </a:r>
            <a:r>
              <a:rPr lang="en-GB" sz="5400" dirty="0">
                <a:latin typeface="Arial" panose="020B0604020202020204" pitchFamily="34" charset="0"/>
                <a:cs typeface="Arial" panose="020B0604020202020204" pitchFamily="34" charset="0"/>
              </a:rPr>
              <a:t> </a:t>
            </a:r>
            <a:endParaRPr lang="en-GB" sz="1800" cap="all" dirty="0">
              <a:blipFill>
                <a:blip r:embed="rId2">
                  <a:extLst>
                    <a:ext uri="{28A0092B-C50C-407E-A947-70E740481C1C}">
                      <a14:useLocalDpi xmlns:a14="http://schemas.microsoft.com/office/drawing/2010/main" val="0"/>
                    </a:ext>
                  </a:extLst>
                </a:blip>
                <a:tile tx="6350" ty="-127000" sx="65000" sy="64000" flip="none" algn="tl"/>
              </a:blipFill>
              <a:highlight>
                <a:srgbClr val="0000FF"/>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908720"/>
            <a:ext cx="8229600" cy="4680520"/>
          </a:xfrm>
        </p:spPr>
        <p:txBody>
          <a:bodyPr>
            <a:normAutofit/>
          </a:bodyPr>
          <a:lstStyle/>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 Flight Foods Ltd. case study highlights how poor communication can negatively affect business operations and food safety.</a:t>
            </a:r>
          </a:p>
          <a:p>
            <a:r>
              <a:rPr lang="en-GB" sz="1800" dirty="0">
                <a:latin typeface="Arial" panose="020B0604020202020204" pitchFamily="34" charset="0"/>
                <a:cs typeface="Arial" panose="020B0604020202020204" pitchFamily="34" charset="0"/>
              </a:rPr>
              <a:t>Several communication barriers were identified, including language differences, cultural diversity, environmental noise, and lack of training.</a:t>
            </a:r>
          </a:p>
          <a:p>
            <a:r>
              <a:rPr lang="en-GB" sz="1800" dirty="0">
                <a:latin typeface="Arial" panose="020B0604020202020204" pitchFamily="34" charset="0"/>
                <a:cs typeface="Arial" panose="020B0604020202020204" pitchFamily="34" charset="0"/>
              </a:rPr>
              <a:t>Communication models such as Shannon &amp; Weaver, Berlo’s SMCR model, and Schramm’s Interactive model help explain how these barriers occur.</a:t>
            </a:r>
          </a:p>
          <a:p>
            <a:r>
              <a:rPr lang="en-GB" sz="1800" dirty="0">
                <a:latin typeface="Arial" panose="020B0604020202020204" pitchFamily="34" charset="0"/>
                <a:cs typeface="Arial" panose="020B0604020202020204" pitchFamily="34" charset="0"/>
              </a:rPr>
              <a:t>By applying these models, organisations can better understand how messages are transmitted and interpreted.</a:t>
            </a:r>
          </a:p>
          <a:p>
            <a:r>
              <a:rPr lang="en-GB" sz="1800" dirty="0">
                <a:latin typeface="Arial" panose="020B0604020202020204" pitchFamily="34" charset="0"/>
                <a:cs typeface="Arial" panose="020B0604020202020204" pitchFamily="34" charset="0"/>
              </a:rPr>
              <a:t>Implementing strategies such as training, clearer communication methods, and encouraging feedback can improve food safety and overall organisational performance.</a:t>
            </a:r>
          </a:p>
          <a:p>
            <a:pPr marL="0" indent="0">
              <a:buNone/>
            </a:pPr>
            <a:endParaRPr lang="en-GB" dirty="0"/>
          </a:p>
        </p:txBody>
      </p:sp>
    </p:spTree>
    <p:extLst>
      <p:ext uri="{BB962C8B-B14F-4D97-AF65-F5344CB8AC3E}">
        <p14:creationId xmlns:p14="http://schemas.microsoft.com/office/powerpoint/2010/main" val="253379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C4F8D-3517-BE14-F253-D2990AD16857}"/>
              </a:ext>
            </a:extLst>
          </p:cNvPr>
          <p:cNvSpPr>
            <a:spLocks noGrp="1"/>
          </p:cNvSpPr>
          <p:nvPr>
            <p:ph idx="1"/>
          </p:nvPr>
        </p:nvSpPr>
        <p:spPr>
          <a:xfrm>
            <a:off x="457200" y="332656"/>
            <a:ext cx="8229600" cy="5184577"/>
          </a:xfrm>
        </p:spPr>
        <p:txBody>
          <a:bodyPr>
            <a:normAutofit/>
          </a:bodyPr>
          <a:lstStyle/>
          <a:p>
            <a:pPr marL="0" indent="0">
              <a:buNone/>
            </a:pPr>
            <a:r>
              <a:rPr lang="en-GB" sz="2200" dirty="0">
                <a:latin typeface="Arial" panose="020B0604020202020204" pitchFamily="34" charset="0"/>
                <a:cs typeface="Arial" panose="020B0604020202020204" pitchFamily="34" charset="0"/>
              </a:rPr>
              <a:t>			</a:t>
            </a:r>
            <a:r>
              <a:rPr lang="en-GB" sz="4000" b="1" dirty="0">
                <a:latin typeface="Arial" panose="020B0604020202020204" pitchFamily="34" charset="0"/>
                <a:cs typeface="Arial" panose="020B0604020202020204" pitchFamily="34" charset="0"/>
              </a:rPr>
              <a:t>Conclusion</a:t>
            </a:r>
          </a:p>
          <a:p>
            <a:pPr marL="0" indent="0">
              <a:buNone/>
            </a:pPr>
            <a:endParaRPr lang="en-GB" sz="1800" b="1"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To overcome the communication barriers at Flight Foods Ltd., several strategies can be implemented. Providing proper training ensures that employees understand food hygiene standards before beginning work. Using visual demonstrations and multilingual materials can help workers from different backgrounds better understand instructions. Encouraging feedback and reducing environmental noise will also improve communication. Together, these strategies help improve food safety, reduce errors, and enhance the overall efficiency of the organisation.</a:t>
            </a:r>
          </a:p>
          <a:p>
            <a:pPr marL="0" indent="0">
              <a:buNone/>
            </a:pPr>
            <a:endParaRPr lang="en-GB" sz="1900" dirty="0">
              <a:highlight>
                <a:srgbClr val="0000FF"/>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212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91B9C4-0986-470E-6BFF-7E0B4C473454}"/>
              </a:ext>
            </a:extLst>
          </p:cNvPr>
          <p:cNvSpPr>
            <a:spLocks noGrp="1"/>
          </p:cNvSpPr>
          <p:nvPr>
            <p:ph idx="1"/>
          </p:nvPr>
        </p:nvSpPr>
        <p:spPr>
          <a:xfrm>
            <a:off x="395536" y="332656"/>
            <a:ext cx="8229600" cy="5184576"/>
          </a:xfrm>
        </p:spPr>
        <p:txBody>
          <a:bodyPr>
            <a:normAutofit/>
          </a:bodyPr>
          <a:lstStyle/>
          <a:p>
            <a:pPr marL="0" indent="0">
              <a:buNone/>
            </a:pPr>
            <a:r>
              <a:rPr lang="en-GB" sz="4400" dirty="0">
                <a:latin typeface="Arial" panose="020B0604020202020204" pitchFamily="34" charset="0"/>
                <a:cs typeface="Arial" panose="020B0604020202020204" pitchFamily="34" charset="0"/>
              </a:rPr>
              <a:t>			</a:t>
            </a:r>
            <a:r>
              <a:rPr lang="en-GB" sz="4000" b="1" dirty="0">
                <a:latin typeface="Arial" panose="020B0604020202020204" pitchFamily="34" charset="0"/>
                <a:cs typeface="Arial" panose="020B0604020202020204" pitchFamily="34" charset="0"/>
              </a:rPr>
              <a:t>Conclusion</a:t>
            </a:r>
          </a:p>
          <a:p>
            <a:pPr marL="0" indent="0">
              <a:buNone/>
            </a:pPr>
            <a:endParaRPr lang="en-GB" sz="22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In conclusion, the Flight Foods Ltd. case study demonstrates how communication barriers can lead to serious operational and food safety problems. By analysing the situation using communication models such as Shannon and Weaver, Berlo’s SMCR model, and Schramm’s Interactive model, we can better understand the causes of these issues. Implementing strategies such as staff training, clearer communication methods, and improved feedback systems can help reduce misunderstandings and improve overall performance.</a:t>
            </a:r>
          </a:p>
          <a:p>
            <a:pPr marL="0" indent="0">
              <a:buNone/>
            </a:pPr>
            <a:endParaRPr lang="en-GB" sz="1600" dirty="0">
              <a:highlight>
                <a:srgbClr val="FF00FF"/>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77488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92B7-E1BA-4F1E-487A-98DED85C6330}"/>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References</a:t>
            </a:r>
            <a:r>
              <a:rPr lang="en-GB" sz="30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D5B334FF-ACA9-B91F-31BE-B1A77F0E50C7}"/>
              </a:ext>
            </a:extLst>
          </p:cNvPr>
          <p:cNvSpPr>
            <a:spLocks noGrp="1"/>
          </p:cNvSpPr>
          <p:nvPr>
            <p:ph idx="1"/>
          </p:nvPr>
        </p:nvSpPr>
        <p:spPr>
          <a:xfrm>
            <a:off x="457200" y="1196752"/>
            <a:ext cx="8229600" cy="4099595"/>
          </a:xfrm>
        </p:spPr>
        <p:txBody>
          <a:bodyPr>
            <a:normAutofit fontScale="62500" lnSpcReduction="20000"/>
          </a:bodyPr>
          <a:lstStyle/>
          <a:p>
            <a:r>
              <a:rPr lang="en-GB" sz="2800" dirty="0">
                <a:latin typeface="Arial" panose="020B0604020202020204" pitchFamily="34" charset="0"/>
                <a:cs typeface="Arial" panose="020B0604020202020204" pitchFamily="34" charset="0"/>
              </a:rPr>
              <a:t>Berlo's SMCR Model of Communication Theory – </a:t>
            </a:r>
            <a:r>
              <a:rPr lang="en-GB" sz="2800" dirty="0" err="1">
                <a:latin typeface="Arial" panose="020B0604020202020204" pitchFamily="34" charset="0"/>
                <a:cs typeface="Arial" panose="020B0604020202020204" pitchFamily="34" charset="0"/>
              </a:rPr>
              <a:t>Toolshero</a:t>
            </a:r>
            <a:r>
              <a:rPr lang="en-GB" sz="2800" dirty="0">
                <a:latin typeface="Arial" panose="020B0604020202020204" pitchFamily="34" charset="0"/>
                <a:cs typeface="Arial" panose="020B0604020202020204" pitchFamily="34" charset="0"/>
              </a:rPr>
              <a:t>. Available at: https://www.toolshero.com/communication-skills/berlo-smcr-model/ [Accessed 14 March 2026].</a:t>
            </a:r>
          </a:p>
          <a:p>
            <a:r>
              <a:rPr lang="en-GB" sz="2800" dirty="0">
                <a:latin typeface="Arial" panose="020B0604020202020204" pitchFamily="34" charset="0"/>
                <a:cs typeface="Arial" panose="020B0604020202020204" pitchFamily="34" charset="0"/>
              </a:rPr>
              <a:t>Chandler, D., 1994. </a:t>
            </a:r>
            <a:r>
              <a:rPr lang="en-GB" sz="2800" i="1" dirty="0">
                <a:latin typeface="Arial" panose="020B0604020202020204" pitchFamily="34" charset="0"/>
                <a:cs typeface="Arial" panose="020B0604020202020204" pitchFamily="34" charset="0"/>
              </a:rPr>
              <a:t>The transmission model of communication</a:t>
            </a:r>
            <a:r>
              <a:rPr lang="en-GB" sz="2800" dirty="0">
                <a:latin typeface="Arial" panose="020B0604020202020204" pitchFamily="34" charset="0"/>
                <a:cs typeface="Arial" panose="020B0604020202020204" pitchFamily="34" charset="0"/>
              </a:rPr>
              <a:t>. University of Western Australia. Retrieved, 6, p.2014.</a:t>
            </a:r>
          </a:p>
          <a:p>
            <a:r>
              <a:rPr lang="en-GB" sz="2800" dirty="0">
                <a:latin typeface="Arial" panose="020B0604020202020204" pitchFamily="34" charset="0"/>
                <a:cs typeface="Arial" panose="020B0604020202020204" pitchFamily="34" charset="0"/>
              </a:rPr>
              <a:t>Getchell, K., Dubinsky, J., &amp; Lentz, P., 2023. A Critique of Transmission Communication Models in Introductory Management and Organizational </a:t>
            </a:r>
            <a:r>
              <a:rPr lang="en-GB" sz="2800" dirty="0" err="1">
                <a:latin typeface="Arial" panose="020B0604020202020204" pitchFamily="34" charset="0"/>
                <a:cs typeface="Arial" panose="020B0604020202020204" pitchFamily="34" charset="0"/>
              </a:rPr>
              <a:t>Behavior</a:t>
            </a:r>
            <a:r>
              <a:rPr lang="en-GB" sz="2800" dirty="0">
                <a:latin typeface="Arial" panose="020B0604020202020204" pitchFamily="34" charset="0"/>
                <a:cs typeface="Arial" panose="020B0604020202020204" pitchFamily="34" charset="0"/>
              </a:rPr>
              <a:t> Textbooks. </a:t>
            </a:r>
            <a:r>
              <a:rPr lang="en-GB" sz="2800" i="1" dirty="0">
                <a:latin typeface="Arial" panose="020B0604020202020204" pitchFamily="34" charset="0"/>
                <a:cs typeface="Arial" panose="020B0604020202020204" pitchFamily="34" charset="0"/>
              </a:rPr>
              <a:t>Journal of Management Education</a:t>
            </a:r>
            <a:r>
              <a:rPr lang="en-GB" sz="2800" dirty="0">
                <a:latin typeface="Arial" panose="020B0604020202020204" pitchFamily="34" charset="0"/>
                <a:cs typeface="Arial" panose="020B0604020202020204" pitchFamily="34" charset="0"/>
              </a:rPr>
              <a:t>, 47(5), pp.477–504. </a:t>
            </a:r>
            <a:r>
              <a:rPr lang="en-GB" sz="2800" dirty="0">
                <a:latin typeface="Arial" panose="020B0604020202020204" pitchFamily="34" charset="0"/>
                <a:cs typeface="Arial" panose="020B0604020202020204" pitchFamily="34" charset="0"/>
                <a:hlinkClick r:id="rId2"/>
              </a:rPr>
              <a:t>https://doi.org/10.1177/10525629231182156</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Hockey, I. </a:t>
            </a:r>
            <a:r>
              <a:rPr lang="en-GB" sz="2800" i="1" dirty="0">
                <a:latin typeface="Arial" panose="020B0604020202020204" pitchFamily="34" charset="0"/>
                <a:cs typeface="Arial" panose="020B0604020202020204" pitchFamily="34" charset="0"/>
              </a:rPr>
              <a:t>The Detroit Pistons on TikTok: Applying the Shannon-Weaver Model of Communication to a Spectator Sports Brand on Social Media</a:t>
            </a:r>
            <a:r>
              <a:rPr lang="en-GB" sz="2800" dirty="0">
                <a:latin typeface="Arial" panose="020B0604020202020204" pitchFamily="34" charset="0"/>
                <a:cs typeface="Arial" panose="020B0604020202020204" pitchFamily="34" charset="0"/>
              </a:rPr>
              <a:t>.</a:t>
            </a:r>
          </a:p>
          <a:p>
            <a:r>
              <a:rPr lang="en-GB" sz="2800" dirty="0">
                <a:latin typeface="Arial" panose="020B0604020202020204" pitchFamily="34" charset="0"/>
                <a:cs typeface="Arial" panose="020B0604020202020204" pitchFamily="34" charset="0"/>
              </a:rPr>
              <a:t>Kusumalatha, D.V., 2023. Extension Communication Models and Strategies. </a:t>
            </a:r>
            <a:r>
              <a:rPr lang="en-GB" sz="2800" i="1" dirty="0">
                <a:latin typeface="Arial" panose="020B0604020202020204" pitchFamily="34" charset="0"/>
                <a:cs typeface="Arial" panose="020B0604020202020204" pitchFamily="34" charset="0"/>
              </a:rPr>
              <a:t>Chief Editor</a:t>
            </a:r>
            <a:r>
              <a:rPr lang="en-GB" sz="2800" dirty="0">
                <a:latin typeface="Arial" panose="020B0604020202020204" pitchFamily="34" charset="0"/>
                <a:cs typeface="Arial" panose="020B0604020202020204" pitchFamily="34" charset="0"/>
              </a:rPr>
              <a:t>, 41.</a:t>
            </a:r>
          </a:p>
          <a:p>
            <a:r>
              <a:rPr lang="en-GB" sz="2800" dirty="0">
                <a:latin typeface="Arial" panose="020B0604020202020204" pitchFamily="34" charset="0"/>
                <a:cs typeface="Arial" panose="020B0604020202020204" pitchFamily="34" charset="0"/>
              </a:rPr>
              <a:t>Turaga, R., 2016. Organizational models of effective communication. </a:t>
            </a:r>
            <a:r>
              <a:rPr lang="en-GB" sz="2800" i="1" dirty="0">
                <a:latin typeface="Arial" panose="020B0604020202020204" pitchFamily="34" charset="0"/>
                <a:cs typeface="Arial" panose="020B0604020202020204" pitchFamily="34" charset="0"/>
              </a:rPr>
              <a:t>IUP Journal of Soft Skills</a:t>
            </a:r>
            <a:r>
              <a:rPr lang="en-GB" sz="2800" dirty="0">
                <a:latin typeface="Arial" panose="020B0604020202020204" pitchFamily="34" charset="0"/>
                <a:cs typeface="Arial" panose="020B0604020202020204" pitchFamily="34" charset="0"/>
              </a:rPr>
              <a:t>, 10(2), p.56.</a:t>
            </a:r>
          </a:p>
          <a:p>
            <a:pPr marL="0" indent="0">
              <a:buNone/>
            </a:pPr>
            <a:endParaRPr lang="en-GB" sz="2500" dirty="0">
              <a:latin typeface="Arial" panose="020B0604020202020204" pitchFamily="34" charset="0"/>
              <a:cs typeface="Arial" panose="020B0604020202020204" pitchFamily="34" charset="0"/>
            </a:endParaRPr>
          </a:p>
          <a:p>
            <a:pPr marL="0" indent="0">
              <a:buNone/>
            </a:pPr>
            <a:endParaRPr lang="en-GB" sz="1500" dirty="0">
              <a:highlight>
                <a:srgbClr val="00FFFF"/>
              </a:highlight>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1108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C1CB3-F6BF-ADF9-FA65-C5205D1EC32A}"/>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References</a:t>
            </a:r>
            <a:endParaRPr lang="en-GB" sz="4000" b="1" dirty="0"/>
          </a:p>
        </p:txBody>
      </p:sp>
      <p:sp>
        <p:nvSpPr>
          <p:cNvPr id="3" name="Content Placeholder 2">
            <a:extLst>
              <a:ext uri="{FF2B5EF4-FFF2-40B4-BE49-F238E27FC236}">
                <a16:creationId xmlns:a16="http://schemas.microsoft.com/office/drawing/2014/main" id="{49E20076-B2C1-1A54-9146-7853F8B5EA11}"/>
              </a:ext>
            </a:extLst>
          </p:cNvPr>
          <p:cNvSpPr>
            <a:spLocks noGrp="1"/>
          </p:cNvSpPr>
          <p:nvPr>
            <p:ph idx="1"/>
          </p:nvPr>
        </p:nvSpPr>
        <p:spPr/>
        <p:txBody>
          <a:bodyPr>
            <a:normAutofit fontScale="55000" lnSpcReduction="20000"/>
          </a:bodyPr>
          <a:lstStyle/>
          <a:p>
            <a:pPr fontAlgn="base"/>
            <a:r>
              <a:rPr lang="en-GB" dirty="0">
                <a:latin typeface="Arial" panose="020B0604020202020204" pitchFamily="34" charset="0"/>
                <a:cs typeface="Arial" panose="020B0604020202020204" pitchFamily="34" charset="0"/>
              </a:rPr>
              <a:t>Berlo, D. K. (1960). The Process of Communication.​</a:t>
            </a:r>
          </a:p>
          <a:p>
            <a:pPr fontAlgn="base"/>
            <a:r>
              <a:rPr lang="en-GB" dirty="0">
                <a:latin typeface="Arial" panose="020B0604020202020204" pitchFamily="34" charset="0"/>
                <a:cs typeface="Arial" panose="020B0604020202020204" pitchFamily="34" charset="0"/>
              </a:rPr>
              <a:t>﻿Jandt, F. (2010). An Introduction to Intercultural Communication.​</a:t>
            </a:r>
          </a:p>
          <a:p>
            <a:pPr fontAlgn="base"/>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McQuail</a:t>
            </a:r>
            <a:r>
              <a:rPr lang="en-GB" dirty="0">
                <a:latin typeface="Arial" panose="020B0604020202020204" pitchFamily="34" charset="0"/>
                <a:cs typeface="Arial" panose="020B0604020202020204" pitchFamily="34" charset="0"/>
              </a:rPr>
              <a:t>, D. (2010). Mass Communication​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Theory.​</a:t>
            </a:r>
          </a:p>
          <a:p>
            <a:pPr fontAlgn="base"/>
            <a:r>
              <a:rPr lang="en-GB" dirty="0">
                <a:latin typeface="Arial" panose="020B0604020202020204" pitchFamily="34" charset="0"/>
                <a:cs typeface="Arial" panose="020B0604020202020204" pitchFamily="34" charset="0"/>
              </a:rPr>
              <a:t>﻿Shannon, C. &amp; Weaver, W. (1949). The Mathematical Theory of Communication.​</a:t>
            </a:r>
          </a:p>
          <a:p>
            <a:pPr fontAlgn="base"/>
            <a:r>
              <a:rPr lang="en-GB" dirty="0">
                <a:latin typeface="Arial" panose="020B0604020202020204" pitchFamily="34" charset="0"/>
                <a:cs typeface="Arial" panose="020B0604020202020204" pitchFamily="34" charset="0"/>
              </a:rPr>
              <a:t>﻿Littlejohn, S. &amp; Foss, K. (2009). </a:t>
            </a:r>
            <a:r>
              <a:rPr lang="en-GB" dirty="0" err="1">
                <a:latin typeface="Arial" panose="020B0604020202020204" pitchFamily="34" charset="0"/>
                <a:cs typeface="Arial" panose="020B0604020202020204" pitchFamily="34" charset="0"/>
              </a:rPr>
              <a:t>Encyclopedia</a:t>
            </a:r>
            <a:r>
              <a:rPr lang="en-GB" dirty="0">
                <a:latin typeface="Arial" panose="020B0604020202020204" pitchFamily="34" charset="0"/>
                <a:cs typeface="Arial" panose="020B0604020202020204" pitchFamily="34" charset="0"/>
              </a:rPr>
              <a:t> of Communication Theory.​</a:t>
            </a:r>
          </a:p>
          <a:p>
            <a:pPr fontAlgn="base"/>
            <a:r>
              <a:rPr lang="en-GB" dirty="0">
                <a:latin typeface="Arial" panose="020B0604020202020204" pitchFamily="34" charset="0"/>
                <a:cs typeface="Arial" panose="020B0604020202020204" pitchFamily="34" charset="0"/>
              </a:rPr>
              <a:t>﻿Berlo's SMCR Model Explanation.​</a:t>
            </a:r>
          </a:p>
          <a:p>
            <a:pPr fontAlgn="base"/>
            <a:r>
              <a:rPr lang="en-GB" dirty="0">
                <a:latin typeface="Arial" panose="020B0604020202020204" pitchFamily="34" charset="0"/>
                <a:cs typeface="Arial" panose="020B0604020202020204" pitchFamily="34" charset="0"/>
              </a:rPr>
              <a:t>Source-Message-Channel-Receiver Model Overview.​</a:t>
            </a:r>
          </a:p>
          <a:p>
            <a:pPr fontAlgn="base"/>
            <a:r>
              <a:rPr lang="en-GB" dirty="0">
                <a:latin typeface="Arial" panose="020B0604020202020204" pitchFamily="34" charset="0"/>
                <a:cs typeface="Arial" panose="020B0604020202020204" pitchFamily="34" charset="0"/>
              </a:rPr>
              <a:t>Journalism University - Berlo's Communication Model.​</a:t>
            </a:r>
          </a:p>
          <a:p>
            <a:pPr marL="0" indent="0" fontAlgn="base">
              <a:buNone/>
            </a:pPr>
            <a:endParaRPr lang="en-GB" dirty="0"/>
          </a:p>
          <a:p>
            <a:pPr marL="0" indent="0" fontAlgn="base">
              <a:buNone/>
            </a:pPr>
            <a:endParaRPr lang="en-GB" dirty="0">
              <a:highlight>
                <a:srgbClr val="00FF00"/>
              </a:highlight>
              <a:latin typeface="Arial" panose="020B0604020202020204" pitchFamily="34" charset="0"/>
              <a:cs typeface="Arial" panose="020B0604020202020204" pitchFamily="34" charset="0"/>
            </a:endParaRPr>
          </a:p>
          <a:p>
            <a:pPr marL="0" indent="0">
              <a:buNone/>
            </a:pPr>
            <a:br>
              <a:rPr lang="en-GB" dirty="0"/>
            </a:br>
            <a:endParaRPr lang="en-GB" dirty="0"/>
          </a:p>
        </p:txBody>
      </p:sp>
    </p:spTree>
    <p:extLst>
      <p:ext uri="{BB962C8B-B14F-4D97-AF65-F5344CB8AC3E}">
        <p14:creationId xmlns:p14="http://schemas.microsoft.com/office/powerpoint/2010/main" val="16755764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650EA-ED4E-2267-8BD7-F565F1B943F4}"/>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References</a:t>
            </a:r>
            <a:endParaRPr lang="en-GB" sz="4000" b="1" dirty="0"/>
          </a:p>
        </p:txBody>
      </p:sp>
      <p:sp>
        <p:nvSpPr>
          <p:cNvPr id="3" name="Content Placeholder 2">
            <a:extLst>
              <a:ext uri="{FF2B5EF4-FFF2-40B4-BE49-F238E27FC236}">
                <a16:creationId xmlns:a16="http://schemas.microsoft.com/office/drawing/2014/main" id="{D37CD22D-2AC1-2C1D-D18A-13CA092C9C8C}"/>
              </a:ext>
            </a:extLst>
          </p:cNvPr>
          <p:cNvSpPr>
            <a:spLocks noGrp="1"/>
          </p:cNvSpPr>
          <p:nvPr>
            <p:ph idx="1"/>
          </p:nvPr>
        </p:nvSpPr>
        <p:spPr>
          <a:xfrm>
            <a:off x="457200" y="1268760"/>
            <a:ext cx="8229600" cy="4248473"/>
          </a:xfrm>
        </p:spPr>
        <p:txBody>
          <a:bodyPr>
            <a:normAutofit fontScale="25000" lnSpcReduction="20000"/>
          </a:bodyPr>
          <a:lstStyle/>
          <a:p>
            <a:pPr marL="0" indent="0" fontAlgn="base">
              <a:buNone/>
            </a:pPr>
            <a:endParaRPr lang="en-GB" dirty="0"/>
          </a:p>
          <a:p>
            <a:pPr fontAlgn="base"/>
            <a:r>
              <a:rPr lang="en-GB" sz="6400" dirty="0">
                <a:latin typeface="Arial" panose="020B0604020202020204" pitchFamily="34" charset="0"/>
                <a:cs typeface="Arial" panose="020B0604020202020204" pitchFamily="34" charset="0"/>
              </a:rPr>
              <a:t>Berlo, D.K. (1960) </a:t>
            </a:r>
            <a:r>
              <a:rPr lang="en-GB" sz="6400" i="1" dirty="0">
                <a:latin typeface="Arial" panose="020B0604020202020204" pitchFamily="34" charset="0"/>
                <a:cs typeface="Arial" panose="020B0604020202020204" pitchFamily="34" charset="0"/>
              </a:rPr>
              <a:t>The Process of Communication: An Introduction to Theory and Practice</a:t>
            </a:r>
            <a:r>
              <a:rPr lang="en-GB" sz="6400" dirty="0">
                <a:latin typeface="Arial" panose="020B0604020202020204" pitchFamily="34" charset="0"/>
                <a:cs typeface="Arial" panose="020B0604020202020204" pitchFamily="34" charset="0"/>
              </a:rPr>
              <a:t>. New York: Holt, Rinehart and Winston. available via </a:t>
            </a:r>
            <a:r>
              <a:rPr lang="en-GB" sz="6400" u="sng" dirty="0">
                <a:latin typeface="Arial" panose="020B0604020202020204" pitchFamily="34" charset="0"/>
                <a:cs typeface="Arial" panose="020B0604020202020204" pitchFamily="34" charset="0"/>
                <a:hlinkClick r:id="rId2"/>
              </a:rPr>
              <a:t>https://www.scirp.org/reference/referencespapers?referenceid=2703697</a:t>
            </a:r>
            <a:r>
              <a:rPr lang="en-GB" sz="6400" dirty="0">
                <a:latin typeface="Arial" panose="020B0604020202020204" pitchFamily="34" charset="0"/>
                <a:cs typeface="Arial" panose="020B0604020202020204" pitchFamily="34" charset="0"/>
              </a:rPr>
              <a:t> (Accessed on 7</a:t>
            </a:r>
            <a:r>
              <a:rPr lang="en-GB" sz="6400" baseline="30000" dirty="0">
                <a:latin typeface="Arial" panose="020B0604020202020204" pitchFamily="34" charset="0"/>
                <a:cs typeface="Arial" panose="020B0604020202020204" pitchFamily="34" charset="0"/>
              </a:rPr>
              <a:t>th</a:t>
            </a:r>
            <a:r>
              <a:rPr lang="en-GB" sz="6400" dirty="0">
                <a:latin typeface="Arial" panose="020B0604020202020204" pitchFamily="34" charset="0"/>
                <a:cs typeface="Arial" panose="020B0604020202020204" pitchFamily="34" charset="0"/>
              </a:rPr>
              <a:t> March 2026).  </a:t>
            </a:r>
          </a:p>
          <a:p>
            <a:pPr fontAlgn="base"/>
            <a:r>
              <a:rPr lang="en-GB" sz="6400" dirty="0">
                <a:latin typeface="Arial" panose="020B0604020202020204" pitchFamily="34" charset="0"/>
                <a:cs typeface="Arial" panose="020B0604020202020204" pitchFamily="34" charset="0"/>
              </a:rPr>
              <a:t>Griffin, E.M., 2006. </a:t>
            </a:r>
            <a:r>
              <a:rPr lang="en-GB" sz="6400" i="1" dirty="0">
                <a:latin typeface="Arial" panose="020B0604020202020204" pitchFamily="34" charset="0"/>
                <a:cs typeface="Arial" panose="020B0604020202020204" pitchFamily="34" charset="0"/>
              </a:rPr>
              <a:t>A first look at communication theory</a:t>
            </a:r>
            <a:r>
              <a:rPr lang="en-GB" sz="6400" dirty="0">
                <a:latin typeface="Arial" panose="020B0604020202020204" pitchFamily="34" charset="0"/>
                <a:cs typeface="Arial" panose="020B0604020202020204" pitchFamily="34" charset="0"/>
              </a:rPr>
              <a:t>. </a:t>
            </a:r>
            <a:r>
              <a:rPr lang="en-GB" sz="6400" dirty="0" err="1">
                <a:latin typeface="Arial" panose="020B0604020202020204" pitchFamily="34" charset="0"/>
                <a:cs typeface="Arial" panose="020B0604020202020204" pitchFamily="34" charset="0"/>
              </a:rPr>
              <a:t>McGraw-hill</a:t>
            </a:r>
            <a:r>
              <a:rPr lang="en-GB" sz="6400" dirty="0">
                <a:latin typeface="Arial" panose="020B0604020202020204" pitchFamily="34" charset="0"/>
                <a:cs typeface="Arial" panose="020B0604020202020204" pitchFamily="34" charset="0"/>
              </a:rPr>
              <a:t>.. Available via </a:t>
            </a:r>
            <a:r>
              <a:rPr lang="en-GB" sz="6400" u="sng" dirty="0">
                <a:latin typeface="Arial" panose="020B0604020202020204" pitchFamily="34" charset="0"/>
                <a:cs typeface="Arial" panose="020B0604020202020204" pitchFamily="34" charset="0"/>
                <a:hlinkClick r:id="rId3"/>
              </a:rPr>
              <a:t>https://psycnet.apa.org/record/2005-12493-000</a:t>
            </a:r>
            <a:r>
              <a:rPr lang="en-GB" sz="6400" dirty="0">
                <a:latin typeface="Arial" panose="020B0604020202020204" pitchFamily="34" charset="0"/>
                <a:cs typeface="Arial" panose="020B0604020202020204" pitchFamily="34" charset="0"/>
              </a:rPr>
              <a:t> (Accessed on 8th March 2026).  </a:t>
            </a:r>
          </a:p>
          <a:p>
            <a:pPr fontAlgn="base"/>
            <a:r>
              <a:rPr lang="en-GB" sz="6400" dirty="0">
                <a:latin typeface="Arial" panose="020B0604020202020204" pitchFamily="34" charset="0"/>
                <a:cs typeface="Arial" panose="020B0604020202020204" pitchFamily="34" charset="0"/>
              </a:rPr>
              <a:t>Keyton, J. (2017) </a:t>
            </a:r>
            <a:r>
              <a:rPr lang="en-GB" sz="6400" i="1" dirty="0">
                <a:latin typeface="Arial" panose="020B0604020202020204" pitchFamily="34" charset="0"/>
                <a:cs typeface="Arial" panose="020B0604020202020204" pitchFamily="34" charset="0"/>
              </a:rPr>
              <a:t>Communication in Organizations</a:t>
            </a:r>
            <a:r>
              <a:rPr lang="en-GB" sz="6400" dirty="0">
                <a:latin typeface="Arial" panose="020B0604020202020204" pitchFamily="34" charset="0"/>
                <a:cs typeface="Arial" panose="020B0604020202020204" pitchFamily="34" charset="0"/>
              </a:rPr>
              <a:t>. 3rd </a:t>
            </a:r>
            <a:r>
              <a:rPr lang="en-GB" sz="6400" dirty="0" err="1">
                <a:latin typeface="Arial" panose="020B0604020202020204" pitchFamily="34" charset="0"/>
                <a:cs typeface="Arial" panose="020B0604020202020204" pitchFamily="34" charset="0"/>
              </a:rPr>
              <a:t>edn</a:t>
            </a:r>
            <a:r>
              <a:rPr lang="en-GB" sz="6400" dirty="0">
                <a:latin typeface="Arial" panose="020B0604020202020204" pitchFamily="34" charset="0"/>
                <a:cs typeface="Arial" panose="020B0604020202020204" pitchFamily="34" charset="0"/>
              </a:rPr>
              <a:t>. New York: Oxford University Press. </a:t>
            </a:r>
          </a:p>
          <a:p>
            <a:pPr fontAlgn="base"/>
            <a:r>
              <a:rPr lang="en-GB" sz="6400" dirty="0">
                <a:latin typeface="Arial" panose="020B0604020202020204" pitchFamily="34" charset="0"/>
                <a:cs typeface="Arial" panose="020B0604020202020204" pitchFamily="34" charset="0"/>
              </a:rPr>
              <a:t>Littlejohn, S.W. and Foss, K.A. (2011) </a:t>
            </a:r>
            <a:r>
              <a:rPr lang="en-GB" sz="6400" i="1" dirty="0">
                <a:latin typeface="Arial" panose="020B0604020202020204" pitchFamily="34" charset="0"/>
                <a:cs typeface="Arial" panose="020B0604020202020204" pitchFamily="34" charset="0"/>
              </a:rPr>
              <a:t>Theories of Human Communication</a:t>
            </a:r>
            <a:r>
              <a:rPr lang="en-GB" sz="6400" dirty="0">
                <a:latin typeface="Arial" panose="020B0604020202020204" pitchFamily="34" charset="0"/>
                <a:cs typeface="Arial" panose="020B0604020202020204" pitchFamily="34" charset="0"/>
              </a:rPr>
              <a:t>. 10th </a:t>
            </a:r>
            <a:r>
              <a:rPr lang="en-GB" sz="6400" dirty="0" err="1">
                <a:latin typeface="Arial" panose="020B0604020202020204" pitchFamily="34" charset="0"/>
                <a:cs typeface="Arial" panose="020B0604020202020204" pitchFamily="34" charset="0"/>
              </a:rPr>
              <a:t>edn</a:t>
            </a:r>
            <a:r>
              <a:rPr lang="en-GB" sz="6400" dirty="0">
                <a:latin typeface="Arial" panose="020B0604020202020204" pitchFamily="34" charset="0"/>
                <a:cs typeface="Arial" panose="020B0604020202020204" pitchFamily="34" charset="0"/>
              </a:rPr>
              <a:t>. Long Grove, IL: Waveland Press. </a:t>
            </a:r>
          </a:p>
          <a:p>
            <a:pPr fontAlgn="base"/>
            <a:r>
              <a:rPr lang="en-GB" sz="6400" dirty="0" err="1">
                <a:latin typeface="Arial" panose="020B0604020202020204" pitchFamily="34" charset="0"/>
                <a:cs typeface="Arial" panose="020B0604020202020204" pitchFamily="34" charset="0"/>
              </a:rPr>
              <a:t>McQuail</a:t>
            </a:r>
            <a:r>
              <a:rPr lang="en-GB" sz="6400" dirty="0">
                <a:latin typeface="Arial" panose="020B0604020202020204" pitchFamily="34" charset="0"/>
                <a:cs typeface="Arial" panose="020B0604020202020204" pitchFamily="34" charset="0"/>
              </a:rPr>
              <a:t>, D. and Windahl, S. (2015) </a:t>
            </a:r>
            <a:r>
              <a:rPr lang="en-GB" sz="6400" i="1" dirty="0">
                <a:latin typeface="Arial" panose="020B0604020202020204" pitchFamily="34" charset="0"/>
                <a:cs typeface="Arial" panose="020B0604020202020204" pitchFamily="34" charset="0"/>
              </a:rPr>
              <a:t>Communication Models for the Study of Mass Communications</a:t>
            </a:r>
            <a:r>
              <a:rPr lang="en-GB" sz="6400" dirty="0">
                <a:latin typeface="Arial" panose="020B0604020202020204" pitchFamily="34" charset="0"/>
                <a:cs typeface="Arial" panose="020B0604020202020204" pitchFamily="34" charset="0"/>
              </a:rPr>
              <a:t>. London: Routledge. </a:t>
            </a:r>
          </a:p>
          <a:p>
            <a:pPr fontAlgn="base"/>
            <a:r>
              <a:rPr lang="en-GB" sz="6400" dirty="0">
                <a:latin typeface="Arial" panose="020B0604020202020204" pitchFamily="34" charset="0"/>
                <a:cs typeface="Arial" panose="020B0604020202020204" pitchFamily="34" charset="0"/>
              </a:rPr>
              <a:t>O'Toole, G., 2024. </a:t>
            </a:r>
            <a:r>
              <a:rPr lang="en-GB" sz="6400" i="1" dirty="0">
                <a:latin typeface="Arial" panose="020B0604020202020204" pitchFamily="34" charset="0"/>
                <a:cs typeface="Arial" panose="020B0604020202020204" pitchFamily="34" charset="0"/>
              </a:rPr>
              <a:t>Communication-E-Book: Core Interpersonal Skills for Healthcare Professionals</a:t>
            </a:r>
            <a:r>
              <a:rPr lang="en-GB" sz="6400" dirty="0">
                <a:latin typeface="Arial" panose="020B0604020202020204" pitchFamily="34" charset="0"/>
                <a:cs typeface="Arial" panose="020B0604020202020204" pitchFamily="34" charset="0"/>
              </a:rPr>
              <a:t>. Elsevier Health Sciences. </a:t>
            </a:r>
          </a:p>
          <a:p>
            <a:pPr fontAlgn="base"/>
            <a:r>
              <a:rPr lang="en-GB" sz="6400" dirty="0">
                <a:latin typeface="Arial" panose="020B0604020202020204" pitchFamily="34" charset="0"/>
                <a:cs typeface="Arial" panose="020B0604020202020204" pitchFamily="34" charset="0"/>
              </a:rPr>
              <a:t>Schramm, W. (1954) </a:t>
            </a:r>
            <a:r>
              <a:rPr lang="en-GB" sz="6400" i="1" dirty="0">
                <a:latin typeface="Arial" panose="020B0604020202020204" pitchFamily="34" charset="0"/>
                <a:cs typeface="Arial" panose="020B0604020202020204" pitchFamily="34" charset="0"/>
              </a:rPr>
              <a:t>The Process and Effects of Mass Communication</a:t>
            </a:r>
            <a:r>
              <a:rPr lang="en-GB" sz="6400" dirty="0">
                <a:latin typeface="Arial" panose="020B0604020202020204" pitchFamily="34" charset="0"/>
                <a:cs typeface="Arial" panose="020B0604020202020204" pitchFamily="34" charset="0"/>
              </a:rPr>
              <a:t>. Urbana: University of Illinois Press. </a:t>
            </a:r>
          </a:p>
          <a:p>
            <a:pPr fontAlgn="base"/>
            <a:r>
              <a:rPr lang="en-GB" sz="6400" dirty="0">
                <a:latin typeface="Arial" panose="020B0604020202020204" pitchFamily="34" charset="0"/>
                <a:cs typeface="Arial" panose="020B0604020202020204" pitchFamily="34" charset="0"/>
              </a:rPr>
              <a:t>Steinberg, S. (2007) </a:t>
            </a:r>
            <a:r>
              <a:rPr lang="en-GB" sz="6400" i="1" dirty="0">
                <a:latin typeface="Arial" panose="020B0604020202020204" pitchFamily="34" charset="0"/>
                <a:cs typeface="Arial" panose="020B0604020202020204" pitchFamily="34" charset="0"/>
              </a:rPr>
              <a:t>An Introduction to Communication Studies</a:t>
            </a:r>
            <a:r>
              <a:rPr lang="en-GB" sz="6400" dirty="0">
                <a:latin typeface="Arial" panose="020B0604020202020204" pitchFamily="34" charset="0"/>
                <a:cs typeface="Arial" panose="020B0604020202020204" pitchFamily="34" charset="0"/>
              </a:rPr>
              <a:t>. 2nd </a:t>
            </a:r>
            <a:r>
              <a:rPr lang="en-GB" sz="6400" dirty="0" err="1">
                <a:latin typeface="Arial" panose="020B0604020202020204" pitchFamily="34" charset="0"/>
                <a:cs typeface="Arial" panose="020B0604020202020204" pitchFamily="34" charset="0"/>
              </a:rPr>
              <a:t>edn</a:t>
            </a:r>
            <a:r>
              <a:rPr lang="en-GB" sz="6400" dirty="0">
                <a:latin typeface="Arial" panose="020B0604020202020204" pitchFamily="34" charset="0"/>
                <a:cs typeface="Arial" panose="020B0604020202020204" pitchFamily="34" charset="0"/>
              </a:rPr>
              <a:t>. Cape Town: Juta. </a:t>
            </a:r>
          </a:p>
          <a:p>
            <a:pPr marL="0" indent="0" fontAlgn="base">
              <a:buNone/>
            </a:pPr>
            <a:endParaRPr lang="en-GB" sz="4500" dirty="0">
              <a:highlight>
                <a:srgbClr val="FFFF00"/>
              </a:highligh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911782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8F00C-F7FB-92EC-D0AC-D0530D8D2011}"/>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References</a:t>
            </a:r>
            <a:endParaRPr lang="en-GB" sz="4000" b="1" dirty="0"/>
          </a:p>
        </p:txBody>
      </p:sp>
      <p:sp>
        <p:nvSpPr>
          <p:cNvPr id="3" name="Content Placeholder 2">
            <a:extLst>
              <a:ext uri="{FF2B5EF4-FFF2-40B4-BE49-F238E27FC236}">
                <a16:creationId xmlns:a16="http://schemas.microsoft.com/office/drawing/2014/main" id="{33DD04FD-D932-7ABF-5063-CC071FAFCB64}"/>
              </a:ext>
            </a:extLst>
          </p:cNvPr>
          <p:cNvSpPr>
            <a:spLocks noGrp="1"/>
          </p:cNvSpPr>
          <p:nvPr>
            <p:ph idx="1"/>
          </p:nvPr>
        </p:nvSpPr>
        <p:spPr/>
        <p:txBody>
          <a:bodyPr>
            <a:normAutofit fontScale="47500" lnSpcReduction="20000"/>
          </a:bodyPr>
          <a:lstStyle/>
          <a:p>
            <a:r>
              <a:rPr lang="en-GB" sz="3400" dirty="0">
                <a:latin typeface="Arial" panose="020B0604020202020204" pitchFamily="34" charset="0"/>
                <a:cs typeface="Arial" panose="020B0604020202020204" pitchFamily="34" charset="0"/>
              </a:rPr>
              <a:t>Berlo, D. K. (1960) </a:t>
            </a:r>
            <a:r>
              <a:rPr lang="en-GB" sz="3400" i="1" dirty="0">
                <a:latin typeface="Arial" panose="020B0604020202020204" pitchFamily="34" charset="0"/>
                <a:cs typeface="Arial" panose="020B0604020202020204" pitchFamily="34" charset="0"/>
              </a:rPr>
              <a:t>The Process of Communication: An Introduction to Theory and Practice</a:t>
            </a:r>
            <a:r>
              <a:rPr lang="en-GB" sz="3400" dirty="0">
                <a:latin typeface="Arial" panose="020B0604020202020204" pitchFamily="34" charset="0"/>
                <a:cs typeface="Arial" panose="020B0604020202020204" pitchFamily="34" charset="0"/>
              </a:rPr>
              <a:t>. New York: Holt, Rinehart and Winston.</a:t>
            </a:r>
          </a:p>
          <a:p>
            <a:r>
              <a:rPr lang="en-GB" sz="3400" dirty="0">
                <a:latin typeface="Arial" panose="020B0604020202020204" pitchFamily="34" charset="0"/>
                <a:cs typeface="Arial" panose="020B0604020202020204" pitchFamily="34" charset="0"/>
              </a:rPr>
              <a:t>Craig, R. T. (1999) ‘Communication theory as a field’, </a:t>
            </a:r>
            <a:r>
              <a:rPr lang="en-GB" sz="3400" i="1" dirty="0">
                <a:latin typeface="Arial" panose="020B0604020202020204" pitchFamily="34" charset="0"/>
                <a:cs typeface="Arial" panose="020B0604020202020204" pitchFamily="34" charset="0"/>
              </a:rPr>
              <a:t>Communication Theory</a:t>
            </a:r>
            <a:r>
              <a:rPr lang="en-GB" sz="3400" dirty="0">
                <a:latin typeface="Arial" panose="020B0604020202020204" pitchFamily="34" charset="0"/>
                <a:cs typeface="Arial" panose="020B0604020202020204" pitchFamily="34" charset="0"/>
              </a:rPr>
              <a:t>, 9(2), pp. 119–161.</a:t>
            </a:r>
          </a:p>
          <a:p>
            <a:r>
              <a:rPr lang="en-GB" sz="3400" dirty="0">
                <a:latin typeface="Arial" panose="020B0604020202020204" pitchFamily="34" charset="0"/>
                <a:cs typeface="Arial" panose="020B0604020202020204" pitchFamily="34" charset="0"/>
              </a:rPr>
              <a:t>Griffin, E. (2012) </a:t>
            </a:r>
            <a:r>
              <a:rPr lang="en-GB" sz="3400" i="1" dirty="0">
                <a:latin typeface="Arial" panose="020B0604020202020204" pitchFamily="34" charset="0"/>
                <a:cs typeface="Arial" panose="020B0604020202020204" pitchFamily="34" charset="0"/>
              </a:rPr>
              <a:t>A First Look at Communication Theory</a:t>
            </a:r>
            <a:r>
              <a:rPr lang="en-GB" sz="3400" dirty="0">
                <a:latin typeface="Arial" panose="020B0604020202020204" pitchFamily="34" charset="0"/>
                <a:cs typeface="Arial" panose="020B0604020202020204" pitchFamily="34" charset="0"/>
              </a:rPr>
              <a:t>. 8th </a:t>
            </a:r>
            <a:r>
              <a:rPr lang="en-GB" sz="3400" dirty="0" err="1">
                <a:latin typeface="Arial" panose="020B0604020202020204" pitchFamily="34" charset="0"/>
                <a:cs typeface="Arial" panose="020B0604020202020204" pitchFamily="34" charset="0"/>
              </a:rPr>
              <a:t>edn</a:t>
            </a:r>
            <a:r>
              <a:rPr lang="en-GB" sz="3400" dirty="0">
                <a:latin typeface="Arial" panose="020B0604020202020204" pitchFamily="34" charset="0"/>
                <a:cs typeface="Arial" panose="020B0604020202020204" pitchFamily="34" charset="0"/>
              </a:rPr>
              <a:t>. New York: McGraw-Hill.</a:t>
            </a:r>
          </a:p>
          <a:p>
            <a:r>
              <a:rPr lang="en-GB" sz="3400" dirty="0">
                <a:latin typeface="Arial" panose="020B0604020202020204" pitchFamily="34" charset="0"/>
                <a:cs typeface="Arial" panose="020B0604020202020204" pitchFamily="34" charset="0"/>
              </a:rPr>
              <a:t>Hartley, P. and Bruckmann, C. (2001) </a:t>
            </a:r>
            <a:r>
              <a:rPr lang="en-GB" sz="3400" i="1" dirty="0">
                <a:latin typeface="Arial" panose="020B0604020202020204" pitchFamily="34" charset="0"/>
                <a:cs typeface="Arial" panose="020B0604020202020204" pitchFamily="34" charset="0"/>
              </a:rPr>
              <a:t>Business Communication</a:t>
            </a:r>
            <a:r>
              <a:rPr lang="en-GB" sz="3400" dirty="0">
                <a:latin typeface="Arial" panose="020B0604020202020204" pitchFamily="34" charset="0"/>
                <a:cs typeface="Arial" panose="020B0604020202020204" pitchFamily="34" charset="0"/>
              </a:rPr>
              <a:t>. London: Routledge.</a:t>
            </a:r>
          </a:p>
          <a:p>
            <a:r>
              <a:rPr lang="en-GB" sz="3400" dirty="0">
                <a:latin typeface="Arial" panose="020B0604020202020204" pitchFamily="34" charset="0"/>
                <a:cs typeface="Arial" panose="020B0604020202020204" pitchFamily="34" charset="0"/>
              </a:rPr>
              <a:t>Janse, B. (2024) ‘Berlo’s SMCR Model’, </a:t>
            </a:r>
            <a:r>
              <a:rPr lang="en-GB" sz="3400" i="1" dirty="0" err="1">
                <a:latin typeface="Arial" panose="020B0604020202020204" pitchFamily="34" charset="0"/>
                <a:cs typeface="Arial" panose="020B0604020202020204" pitchFamily="34" charset="0"/>
              </a:rPr>
              <a:t>ToolsHero</a:t>
            </a:r>
            <a:r>
              <a:rPr lang="en-GB" sz="3400" dirty="0">
                <a:latin typeface="Arial" panose="020B0604020202020204" pitchFamily="34" charset="0"/>
                <a:cs typeface="Arial" panose="020B0604020202020204" pitchFamily="34" charset="0"/>
              </a:rPr>
              <a:t>. Available at: </a:t>
            </a:r>
            <a:r>
              <a:rPr lang="en-GB" sz="3400" dirty="0">
                <a:latin typeface="Arial" panose="020B0604020202020204" pitchFamily="34" charset="0"/>
                <a:cs typeface="Arial" panose="020B0604020202020204" pitchFamily="34" charset="0"/>
                <a:hlinkClick r:id="rId2"/>
              </a:rPr>
              <a:t>https://www.toolshero.com</a:t>
            </a:r>
            <a:r>
              <a:rPr lang="en-GB" sz="3400" dirty="0">
                <a:latin typeface="Arial" panose="020B0604020202020204" pitchFamily="34" charset="0"/>
                <a:cs typeface="Arial" panose="020B0604020202020204" pitchFamily="34" charset="0"/>
              </a:rPr>
              <a:t> (Accessed: 15 March 2026).</a:t>
            </a:r>
          </a:p>
          <a:p>
            <a:r>
              <a:rPr lang="en-GB" sz="3400" dirty="0" err="1">
                <a:latin typeface="Arial" panose="020B0604020202020204" pitchFamily="34" charset="0"/>
                <a:cs typeface="Arial" panose="020B0604020202020204" pitchFamily="34" charset="0"/>
              </a:rPr>
              <a:t>McQuail</a:t>
            </a:r>
            <a:r>
              <a:rPr lang="en-GB" sz="3400" dirty="0">
                <a:latin typeface="Arial" panose="020B0604020202020204" pitchFamily="34" charset="0"/>
                <a:cs typeface="Arial" panose="020B0604020202020204" pitchFamily="34" charset="0"/>
              </a:rPr>
              <a:t>, D. and Windahl, S. (2015) </a:t>
            </a:r>
            <a:r>
              <a:rPr lang="en-GB" sz="3400" i="1" dirty="0">
                <a:latin typeface="Arial" panose="020B0604020202020204" pitchFamily="34" charset="0"/>
                <a:cs typeface="Arial" panose="020B0604020202020204" pitchFamily="34" charset="0"/>
              </a:rPr>
              <a:t>Communication Models for the Study of Mass Communications</a:t>
            </a:r>
            <a:r>
              <a:rPr lang="en-GB" sz="3400" dirty="0">
                <a:latin typeface="Arial" panose="020B0604020202020204" pitchFamily="34" charset="0"/>
                <a:cs typeface="Arial" panose="020B0604020202020204" pitchFamily="34" charset="0"/>
              </a:rPr>
              <a:t>. 2nd </a:t>
            </a:r>
            <a:r>
              <a:rPr lang="en-GB" sz="3400" dirty="0" err="1">
                <a:latin typeface="Arial" panose="020B0604020202020204" pitchFamily="34" charset="0"/>
                <a:cs typeface="Arial" panose="020B0604020202020204" pitchFamily="34" charset="0"/>
              </a:rPr>
              <a:t>edn</a:t>
            </a:r>
            <a:r>
              <a:rPr lang="en-GB" sz="3400" dirty="0">
                <a:latin typeface="Arial" panose="020B0604020202020204" pitchFamily="34" charset="0"/>
                <a:cs typeface="Arial" panose="020B0604020202020204" pitchFamily="34" charset="0"/>
              </a:rPr>
              <a:t>. London: Routledge.</a:t>
            </a:r>
          </a:p>
          <a:p>
            <a:r>
              <a:rPr lang="en-GB" sz="3400" dirty="0">
                <a:latin typeface="Arial" panose="020B0604020202020204" pitchFamily="34" charset="0"/>
                <a:cs typeface="Arial" panose="020B0604020202020204" pitchFamily="34" charset="0"/>
              </a:rPr>
              <a:t>Schramm, W. (1954) </a:t>
            </a:r>
            <a:r>
              <a:rPr lang="en-GB" sz="3400" i="1" dirty="0">
                <a:latin typeface="Arial" panose="020B0604020202020204" pitchFamily="34" charset="0"/>
                <a:cs typeface="Arial" panose="020B0604020202020204" pitchFamily="34" charset="0"/>
              </a:rPr>
              <a:t>The Process and Effects of Mass Communication</a:t>
            </a:r>
            <a:r>
              <a:rPr lang="en-GB" sz="3400" dirty="0">
                <a:latin typeface="Arial" panose="020B0604020202020204" pitchFamily="34" charset="0"/>
                <a:cs typeface="Arial" panose="020B0604020202020204" pitchFamily="34" charset="0"/>
              </a:rPr>
              <a:t>. Urbana: University of Illinois Press.</a:t>
            </a:r>
          </a:p>
          <a:p>
            <a:r>
              <a:rPr lang="en-GB" sz="3400" dirty="0">
                <a:latin typeface="Arial" panose="020B0604020202020204" pitchFamily="34" charset="0"/>
                <a:cs typeface="Arial" panose="020B0604020202020204" pitchFamily="34" charset="0"/>
              </a:rPr>
              <a:t>Shannon, C. E. and Weaver, W. (1949) </a:t>
            </a:r>
            <a:r>
              <a:rPr lang="en-GB" sz="3400" i="1" dirty="0">
                <a:latin typeface="Arial" panose="020B0604020202020204" pitchFamily="34" charset="0"/>
                <a:cs typeface="Arial" panose="020B0604020202020204" pitchFamily="34" charset="0"/>
              </a:rPr>
              <a:t>The Mathematical Theory of Communication</a:t>
            </a:r>
            <a:r>
              <a:rPr lang="en-GB" sz="3400" dirty="0">
                <a:latin typeface="Arial" panose="020B0604020202020204" pitchFamily="34" charset="0"/>
                <a:cs typeface="Arial" panose="020B0604020202020204" pitchFamily="34" charset="0"/>
              </a:rPr>
              <a:t>. Urbana: University of Illinois Press.</a:t>
            </a:r>
          </a:p>
          <a:p>
            <a:r>
              <a:rPr lang="en-GB" sz="3400" dirty="0">
                <a:latin typeface="Arial" panose="020B0604020202020204" pitchFamily="34" charset="0"/>
                <a:cs typeface="Arial" panose="020B0604020202020204" pitchFamily="34" charset="0"/>
              </a:rPr>
              <a:t>West, R. and Turner, L. (2018) </a:t>
            </a:r>
            <a:r>
              <a:rPr lang="en-GB" sz="3400" i="1" dirty="0">
                <a:latin typeface="Arial" panose="020B0604020202020204" pitchFamily="34" charset="0"/>
                <a:cs typeface="Arial" panose="020B0604020202020204" pitchFamily="34" charset="0"/>
              </a:rPr>
              <a:t>Introducing Communication Theory: Analysis and Application</a:t>
            </a:r>
            <a:r>
              <a:rPr lang="en-GB" sz="3400" dirty="0">
                <a:latin typeface="Arial" panose="020B0604020202020204" pitchFamily="34" charset="0"/>
                <a:cs typeface="Arial" panose="020B0604020202020204" pitchFamily="34" charset="0"/>
              </a:rPr>
              <a:t>. 6th </a:t>
            </a:r>
            <a:r>
              <a:rPr lang="en-GB" sz="3400" dirty="0" err="1">
                <a:latin typeface="Arial" panose="020B0604020202020204" pitchFamily="34" charset="0"/>
                <a:cs typeface="Arial" panose="020B0604020202020204" pitchFamily="34" charset="0"/>
              </a:rPr>
              <a:t>edn</a:t>
            </a:r>
            <a:r>
              <a:rPr lang="en-GB" sz="3400" dirty="0">
                <a:latin typeface="Arial" panose="020B0604020202020204" pitchFamily="34" charset="0"/>
                <a:cs typeface="Arial" panose="020B0604020202020204" pitchFamily="34" charset="0"/>
              </a:rPr>
              <a:t>. New York: McGraw-Hill.</a:t>
            </a:r>
          </a:p>
          <a:p>
            <a:pPr marL="0" indent="0">
              <a:buNone/>
            </a:pPr>
            <a:endParaRPr lang="en-GB" dirty="0">
              <a:highlight>
                <a:srgbClr val="0000FF"/>
              </a:highlight>
            </a:endParaRPr>
          </a:p>
          <a:p>
            <a:endParaRPr lang="en-GB" dirty="0"/>
          </a:p>
        </p:txBody>
      </p:sp>
    </p:spTree>
    <p:extLst>
      <p:ext uri="{BB962C8B-B14F-4D97-AF65-F5344CB8AC3E}">
        <p14:creationId xmlns:p14="http://schemas.microsoft.com/office/powerpoint/2010/main" val="33084246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753EE4F-B89E-3CDA-DDCE-9186A8E329CD}"/>
              </a:ext>
            </a:extLst>
          </p:cNvPr>
          <p:cNvSpPr>
            <a:spLocks noGrp="1" noChangeArrowheads="1"/>
          </p:cNvSpPr>
          <p:nvPr>
            <p:ph idx="1"/>
          </p:nvPr>
        </p:nvSpPr>
        <p:spPr bwMode="auto">
          <a:xfrm>
            <a:off x="457200" y="-169077"/>
            <a:ext cx="8686800" cy="5693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i="0" u="none" strike="noStrike" cap="none" normalizeH="0" baseline="0" dirty="0">
                <a:ln>
                  <a:noFill/>
                </a:ln>
                <a:solidFill>
                  <a:schemeClr val="tx1"/>
                </a:solidFill>
                <a:effectLst/>
                <a:latin typeface="Arial" panose="020B0604020202020204" pitchFamily="34" charset="0"/>
              </a:rPr>
              <a:t>			</a:t>
            </a:r>
            <a:r>
              <a:rPr kumimoji="0" lang="en-US" altLang="en-US" sz="4000" b="1" i="0" u="none" strike="noStrike" cap="none" normalizeH="0" baseline="0" dirty="0">
                <a:ln>
                  <a:noFill/>
                </a:ln>
                <a:solidFill>
                  <a:schemeClr val="tx1"/>
                </a:solidFill>
                <a:effectLst/>
                <a:latin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Shannon, C. &amp; Weaver, W., 1949. </a:t>
            </a:r>
            <a:r>
              <a:rPr kumimoji="0" lang="en-US" altLang="en-US" sz="1200" i="1" u="none" strike="noStrike" cap="none" normalizeH="0" baseline="0" dirty="0">
                <a:ln>
                  <a:noFill/>
                </a:ln>
                <a:solidFill>
                  <a:schemeClr val="tx1"/>
                </a:solidFill>
                <a:effectLst/>
                <a:latin typeface="Arial" panose="020B0604020202020204" pitchFamily="34" charset="0"/>
              </a:rPr>
              <a:t>The Mathematical Theory of Communication</a:t>
            </a:r>
            <a:r>
              <a:rPr kumimoji="0" lang="en-US" altLang="en-US" sz="1200" i="0" u="none" strike="noStrike" cap="none" normalizeH="0" baseline="0" dirty="0">
                <a:ln>
                  <a:noFill/>
                </a:ln>
                <a:solidFill>
                  <a:schemeClr val="tx1"/>
                </a:solidFill>
                <a:effectLst/>
                <a:latin typeface="Arial" panose="020B0604020202020204" pitchFamily="34" charset="0"/>
              </a:rPr>
              <a:t>. Urbana, IL: University of Illinois Press. This foundational work explains how communication can fail and the role of noise in the transmission process.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Schramm, W., 1954. </a:t>
            </a:r>
            <a:r>
              <a:rPr kumimoji="0" lang="en-US" altLang="en-US" sz="1200" i="1" u="none" strike="noStrike" cap="none" normalizeH="0" baseline="0" dirty="0">
                <a:ln>
                  <a:noFill/>
                </a:ln>
                <a:solidFill>
                  <a:schemeClr val="tx1"/>
                </a:solidFill>
                <a:effectLst/>
                <a:latin typeface="Arial" panose="020B0604020202020204" pitchFamily="34" charset="0"/>
              </a:rPr>
              <a:t>The Process and Effects of Mass Communication</a:t>
            </a:r>
            <a:r>
              <a:rPr kumimoji="0" lang="en-US" altLang="en-US" sz="1200" i="0" u="none" strike="noStrike" cap="none" normalizeH="0" baseline="0" dirty="0">
                <a:ln>
                  <a:noFill/>
                </a:ln>
                <a:solidFill>
                  <a:schemeClr val="tx1"/>
                </a:solidFill>
                <a:effectLst/>
                <a:latin typeface="Arial" panose="020B0604020202020204" pitchFamily="34" charset="0"/>
              </a:rPr>
              <a:t>. Urbana, IL: University of Illinois Press. This introduces an interactive communication model that highlights feedback and mutual understanding.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Berlo, D.K., 1960. </a:t>
            </a:r>
            <a:r>
              <a:rPr kumimoji="0" lang="en-US" altLang="en-US" sz="1200" i="1" u="none" strike="noStrike" cap="none" normalizeH="0" baseline="0" dirty="0">
                <a:ln>
                  <a:noFill/>
                </a:ln>
                <a:solidFill>
                  <a:schemeClr val="tx1"/>
                </a:solidFill>
                <a:effectLst/>
                <a:latin typeface="Arial" panose="020B0604020202020204" pitchFamily="34" charset="0"/>
              </a:rPr>
              <a:t>The Process of Communication</a:t>
            </a:r>
            <a:r>
              <a:rPr kumimoji="0" lang="en-US" altLang="en-US" sz="1200" i="0" u="none" strike="noStrike" cap="none" normalizeH="0" baseline="0" dirty="0">
                <a:ln>
                  <a:noFill/>
                </a:ln>
                <a:solidFill>
                  <a:schemeClr val="tx1"/>
                </a:solidFill>
                <a:effectLst/>
                <a:latin typeface="Arial" panose="020B0604020202020204" pitchFamily="34" charset="0"/>
              </a:rPr>
              <a:t>. New York: Holt, Rinehart and Winston. This text presents the SMCR model, </a:t>
            </a:r>
            <a:r>
              <a:rPr kumimoji="0" lang="en-US" altLang="en-US" sz="1200" i="0" u="none" strike="noStrike" cap="none" normalizeH="0" baseline="0" dirty="0" err="1">
                <a:ln>
                  <a:noFill/>
                </a:ln>
                <a:solidFill>
                  <a:schemeClr val="tx1"/>
                </a:solidFill>
                <a:effectLst/>
                <a:latin typeface="Arial" panose="020B0604020202020204" pitchFamily="34" charset="0"/>
              </a:rPr>
              <a:t>emphasising</a:t>
            </a:r>
            <a:r>
              <a:rPr kumimoji="0" lang="en-US" altLang="en-US" sz="1200" i="0" u="none" strike="noStrike" cap="none" normalizeH="0" baseline="0" dirty="0">
                <a:ln>
                  <a:noFill/>
                </a:ln>
                <a:solidFill>
                  <a:schemeClr val="tx1"/>
                </a:solidFill>
                <a:effectLst/>
                <a:latin typeface="Arial" panose="020B0604020202020204" pitchFamily="34" charset="0"/>
              </a:rPr>
              <a:t> source, message, channel and receiver components.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Sta. Maria, J. et al., 2024. </a:t>
            </a:r>
            <a:r>
              <a:rPr kumimoji="0" lang="en-US" altLang="en-US" sz="1200" i="1" u="none" strike="noStrike" cap="none" normalizeH="0" baseline="0" dirty="0">
                <a:ln>
                  <a:noFill/>
                </a:ln>
                <a:solidFill>
                  <a:schemeClr val="tx1"/>
                </a:solidFill>
                <a:effectLst/>
                <a:latin typeface="Arial" panose="020B0604020202020204" pitchFamily="34" charset="0"/>
              </a:rPr>
              <a:t>Examining Communication Patterns in a Construction Setting</a:t>
            </a:r>
            <a:r>
              <a:rPr kumimoji="0" lang="en-US" altLang="en-US" sz="1200" i="0" u="none" strike="noStrike" cap="none" normalizeH="0" baseline="0" dirty="0">
                <a:ln>
                  <a:noFill/>
                </a:ln>
                <a:solidFill>
                  <a:schemeClr val="tx1"/>
                </a:solidFill>
                <a:effectLst/>
                <a:latin typeface="Arial" panose="020B0604020202020204" pitchFamily="34" charset="0"/>
              </a:rPr>
              <a:t>. </a:t>
            </a:r>
            <a:r>
              <a:rPr kumimoji="0" lang="en-US" altLang="en-US" sz="1200" i="1" u="none" strike="noStrike" cap="none" normalizeH="0" baseline="0" dirty="0">
                <a:ln>
                  <a:noFill/>
                </a:ln>
                <a:solidFill>
                  <a:schemeClr val="tx1"/>
                </a:solidFill>
                <a:effectLst/>
                <a:latin typeface="Arial" panose="020B0604020202020204" pitchFamily="34" charset="0"/>
              </a:rPr>
              <a:t>International Journal of Multidisciplinary: Applied</a:t>
            </a:r>
            <a:r>
              <a:rPr kumimoji="0" lang="en-US" altLang="en-US" sz="1200" i="0" u="none" strike="noStrike" cap="none" normalizeH="0" baseline="0" dirty="0">
                <a:ln>
                  <a:noFill/>
                </a:ln>
                <a:solidFill>
                  <a:schemeClr val="tx1"/>
                </a:solidFill>
                <a:effectLst/>
                <a:latin typeface="Arial" panose="020B0604020202020204" pitchFamily="34" charset="0"/>
              </a:rPr>
              <a:t>. This recent case study compares Shannon–Weaver and Schramm models in understanding workplace communication breakdowns.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Workplace communication (2026). </a:t>
            </a:r>
            <a:r>
              <a:rPr kumimoji="0" lang="en-US" altLang="en-US" sz="1200" i="1" u="none" strike="noStrike" cap="none" normalizeH="0" baseline="0" dirty="0">
                <a:ln>
                  <a:noFill/>
                </a:ln>
                <a:solidFill>
                  <a:schemeClr val="tx1"/>
                </a:solidFill>
                <a:effectLst/>
                <a:latin typeface="Arial" panose="020B0604020202020204" pitchFamily="34" charset="0"/>
              </a:rPr>
              <a:t>Wikipedia</a:t>
            </a:r>
            <a:r>
              <a:rPr kumimoji="0" lang="en-US" altLang="en-US" sz="1200" i="0" u="none" strike="noStrike" cap="none" normalizeH="0" baseline="0" dirty="0">
                <a:ln>
                  <a:noFill/>
                </a:ln>
                <a:solidFill>
                  <a:schemeClr val="tx1"/>
                </a:solidFill>
                <a:effectLst/>
                <a:latin typeface="Arial" panose="020B0604020202020204" pitchFamily="34" charset="0"/>
              </a:rPr>
              <a:t>. Available at: </a:t>
            </a:r>
            <a:r>
              <a:rPr kumimoji="0" lang="en-US" altLang="en-US" sz="1200" i="0" u="none" strike="noStrike" cap="none" normalizeH="0" baseline="0" dirty="0">
                <a:ln>
                  <a:noFill/>
                </a:ln>
                <a:solidFill>
                  <a:schemeClr val="tx1"/>
                </a:solidFill>
                <a:effectLst/>
                <a:latin typeface="Arial" panose="020B0604020202020204" pitchFamily="34" charset="0"/>
                <a:hlinkClick r:id="rId2"/>
              </a:rPr>
              <a:t>https://en.wikipedia.org/wiki/Workplace_communication</a:t>
            </a:r>
            <a:r>
              <a:rPr kumimoji="0" lang="en-US" altLang="en-US" sz="1200" i="0" u="none" strike="noStrike" cap="none" normalizeH="0" baseline="0" dirty="0">
                <a:ln>
                  <a:noFill/>
                </a:ln>
                <a:solidFill>
                  <a:schemeClr val="tx1"/>
                </a:solidFill>
                <a:effectLst/>
                <a:latin typeface="Arial" panose="020B0604020202020204" pitchFamily="34" charset="0"/>
              </a:rPr>
              <a:t>. Overview of common communication barriers such as language, cultural, and emotional factors in </a:t>
            </a:r>
            <a:r>
              <a:rPr kumimoji="0" lang="en-US" altLang="en-US" sz="1200" i="0" u="none" strike="noStrike" cap="none" normalizeH="0" baseline="0" dirty="0" err="1">
                <a:ln>
                  <a:noFill/>
                </a:ln>
                <a:solidFill>
                  <a:schemeClr val="tx1"/>
                </a:solidFill>
                <a:effectLst/>
                <a:latin typeface="Arial" panose="020B0604020202020204" pitchFamily="34" charset="0"/>
              </a:rPr>
              <a:t>organisational</a:t>
            </a:r>
            <a:r>
              <a:rPr kumimoji="0" lang="en-US" altLang="en-US" sz="1200" i="0" u="none" strike="noStrike" cap="none" normalizeH="0" baseline="0" dirty="0">
                <a:ln>
                  <a:noFill/>
                </a:ln>
                <a:solidFill>
                  <a:schemeClr val="tx1"/>
                </a:solidFill>
                <a:effectLst/>
                <a:latin typeface="Arial" panose="020B0604020202020204" pitchFamily="34" charset="0"/>
              </a:rPr>
              <a:t> contexts.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Effective Team Work and Communication Report (2023). </a:t>
            </a:r>
            <a:r>
              <a:rPr kumimoji="0" lang="en-US" altLang="en-US" sz="1200" i="1" u="none" strike="noStrike" cap="none" normalizeH="0" baseline="0" dirty="0" err="1">
                <a:ln>
                  <a:noFill/>
                </a:ln>
                <a:solidFill>
                  <a:schemeClr val="tx1"/>
                </a:solidFill>
                <a:effectLst/>
                <a:latin typeface="Arial" panose="020B0604020202020204" pitchFamily="34" charset="0"/>
              </a:rPr>
              <a:t>Desklib</a:t>
            </a:r>
            <a:r>
              <a:rPr kumimoji="0" lang="en-US" altLang="en-US" sz="1200" i="0" u="none" strike="noStrike" cap="none" normalizeH="0" baseline="0" dirty="0">
                <a:ln>
                  <a:noFill/>
                </a:ln>
                <a:solidFill>
                  <a:schemeClr val="tx1"/>
                </a:solidFill>
                <a:effectLst/>
                <a:latin typeface="Arial" panose="020B0604020202020204" pitchFamily="34" charset="0"/>
              </a:rPr>
              <a:t>. An </a:t>
            </a:r>
            <a:r>
              <a:rPr kumimoji="0" lang="en-US" altLang="en-US" sz="1200" i="0" u="none" strike="noStrike" cap="none" normalizeH="0" baseline="0" dirty="0" err="1">
                <a:ln>
                  <a:noFill/>
                </a:ln>
                <a:solidFill>
                  <a:schemeClr val="tx1"/>
                </a:solidFill>
                <a:effectLst/>
                <a:latin typeface="Arial" panose="020B0604020202020204" pitchFamily="34" charset="0"/>
              </a:rPr>
              <a:t>organisational</a:t>
            </a:r>
            <a:r>
              <a:rPr kumimoji="0" lang="en-US" altLang="en-US" sz="1200" i="0" u="none" strike="noStrike" cap="none" normalizeH="0" baseline="0" dirty="0">
                <a:ln>
                  <a:noFill/>
                </a:ln>
                <a:solidFill>
                  <a:schemeClr val="tx1"/>
                </a:solidFill>
                <a:effectLst/>
                <a:latin typeface="Arial" panose="020B0604020202020204" pitchFamily="34" charset="0"/>
              </a:rPr>
              <a:t> analysis of how communication models can improve teamwork effectiveness.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Communication styles &amp; communication theories (2026). </a:t>
            </a:r>
            <a:r>
              <a:rPr kumimoji="0" lang="en-US" altLang="en-US" sz="1200" i="1" u="none" strike="noStrike" cap="none" normalizeH="0" baseline="0" dirty="0" err="1">
                <a:ln>
                  <a:noFill/>
                </a:ln>
                <a:solidFill>
                  <a:schemeClr val="tx1"/>
                </a:solidFill>
                <a:effectLst/>
                <a:latin typeface="Arial" panose="020B0604020202020204" pitchFamily="34" charset="0"/>
              </a:rPr>
              <a:t>WorkplaceHero</a:t>
            </a:r>
            <a:r>
              <a:rPr kumimoji="0" lang="en-US" altLang="en-US" sz="1200" i="0" u="none" strike="noStrike" cap="none" normalizeH="0" baseline="0" dirty="0">
                <a:ln>
                  <a:noFill/>
                </a:ln>
                <a:solidFill>
                  <a:schemeClr val="tx1"/>
                </a:solidFill>
                <a:effectLst/>
                <a:latin typeface="Arial" panose="020B0604020202020204" pitchFamily="34" charset="0"/>
              </a:rPr>
              <a:t>. Highlights Berlo and Schramm models and the importance of feedback for effective communication.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Communication Models: Report and Detailed Analysis (2023). </a:t>
            </a:r>
            <a:r>
              <a:rPr kumimoji="0" lang="en-US" altLang="en-US" sz="1200" i="1" u="none" strike="noStrike" cap="none" normalizeH="0" baseline="0" dirty="0" err="1">
                <a:ln>
                  <a:noFill/>
                </a:ln>
                <a:solidFill>
                  <a:schemeClr val="tx1"/>
                </a:solidFill>
                <a:effectLst/>
                <a:latin typeface="Arial" panose="020B0604020202020204" pitchFamily="34" charset="0"/>
              </a:rPr>
              <a:t>Desklib</a:t>
            </a:r>
            <a:r>
              <a:rPr kumimoji="0" lang="en-US" altLang="en-US" sz="1200" i="0" u="none" strike="noStrike" cap="none" normalizeH="0" baseline="0" dirty="0">
                <a:ln>
                  <a:noFill/>
                </a:ln>
                <a:solidFill>
                  <a:schemeClr val="tx1"/>
                </a:solidFill>
                <a:effectLst/>
                <a:latin typeface="Arial" panose="020B0604020202020204" pitchFamily="34" charset="0"/>
              </a:rPr>
              <a:t>. A detailed comparison of major communication theories and their application in real-world </a:t>
            </a:r>
            <a:r>
              <a:rPr kumimoji="0" lang="en-US" altLang="en-US" sz="1200" i="0" u="none" strike="noStrike" cap="none" normalizeH="0" baseline="0" dirty="0" err="1">
                <a:ln>
                  <a:noFill/>
                </a:ln>
                <a:solidFill>
                  <a:schemeClr val="tx1"/>
                </a:solidFill>
                <a:effectLst/>
                <a:latin typeface="Arial" panose="020B0604020202020204" pitchFamily="34" charset="0"/>
              </a:rPr>
              <a:t>organisational</a:t>
            </a:r>
            <a:r>
              <a:rPr kumimoji="0" lang="en-US" altLang="en-US" sz="1200" i="0" u="none" strike="noStrike" cap="none" normalizeH="0" baseline="0" dirty="0">
                <a:ln>
                  <a:noFill/>
                </a:ln>
                <a:solidFill>
                  <a:schemeClr val="tx1"/>
                </a:solidFill>
                <a:effectLst/>
                <a:latin typeface="Arial" panose="020B0604020202020204" pitchFamily="34" charset="0"/>
              </a:rPr>
              <a:t> settings.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Professional Practice – Effective communication (2026). </a:t>
            </a:r>
            <a:r>
              <a:rPr kumimoji="0" lang="en-US" altLang="en-US" sz="1200" i="1" u="none" strike="noStrike" cap="none" normalizeH="0" baseline="0" dirty="0">
                <a:ln>
                  <a:noFill/>
                </a:ln>
                <a:solidFill>
                  <a:schemeClr val="tx1"/>
                </a:solidFill>
                <a:effectLst/>
                <a:latin typeface="Arial" panose="020B0604020202020204" pitchFamily="34" charset="0"/>
              </a:rPr>
              <a:t>Monash University Student Resource</a:t>
            </a:r>
            <a:r>
              <a:rPr kumimoji="0" lang="en-US" altLang="en-US" sz="1200" i="0" u="none" strike="noStrike" cap="none" normalizeH="0" baseline="0" dirty="0">
                <a:ln>
                  <a:noFill/>
                </a:ln>
                <a:solidFill>
                  <a:schemeClr val="tx1"/>
                </a:solidFill>
                <a:effectLst/>
                <a:latin typeface="Arial" panose="020B0604020202020204" pitchFamily="34" charset="0"/>
              </a:rPr>
              <a:t>. Discusses Shannon–Weaver and Schramm communication models and how they identify barriers in professional settings.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Dainty, A. et al., 2007 (as cited in </a:t>
            </a:r>
            <a:r>
              <a:rPr kumimoji="0" lang="en-US" altLang="en-US" sz="1200" i="0" u="none" strike="noStrike" cap="none" normalizeH="0" baseline="0" dirty="0" err="1">
                <a:ln>
                  <a:noFill/>
                </a:ln>
                <a:solidFill>
                  <a:schemeClr val="tx1"/>
                </a:solidFill>
                <a:effectLst/>
                <a:latin typeface="Arial" panose="020B0604020202020204" pitchFamily="34" charset="0"/>
              </a:rPr>
              <a:t>Alnaser</a:t>
            </a:r>
            <a:r>
              <a:rPr kumimoji="0" lang="en-US" altLang="en-US" sz="1200" i="0" u="none" strike="noStrike" cap="none" normalizeH="0" baseline="0" dirty="0">
                <a:ln>
                  <a:noFill/>
                </a:ln>
                <a:solidFill>
                  <a:schemeClr val="tx1"/>
                </a:solidFill>
                <a:effectLst/>
                <a:latin typeface="Arial" panose="020B0604020202020204" pitchFamily="34" charset="0"/>
              </a:rPr>
              <a:t> thesis, 2026). Highlights the importance of shared understanding and feedback in interactive models of communication. </a:t>
            </a: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b="0" i="0" u="none" strike="noStrike" cap="none" normalizeH="0" baseline="0" dirty="0">
              <a:ln>
                <a:noFill/>
              </a:ln>
              <a:solidFill>
                <a:schemeClr val="tx1"/>
              </a:solidFill>
              <a:effectLst/>
              <a:highlight>
                <a:srgbClr val="FF00FF"/>
              </a:highlight>
              <a:latin typeface="Arial" panose="020B0604020202020204" pitchFamily="34" charset="0"/>
            </a:endParaRPr>
          </a:p>
        </p:txBody>
      </p:sp>
    </p:spTree>
    <p:extLst>
      <p:ext uri="{BB962C8B-B14F-4D97-AF65-F5344CB8AC3E}">
        <p14:creationId xmlns:p14="http://schemas.microsoft.com/office/powerpoint/2010/main" val="76448201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303dbf9b-b85b-46a0-94f1-894078c07ecd"/>
    <ds:schemaRef ds:uri="http://purl.org/dc/elements/1.1/"/>
    <ds:schemaRef ds:uri="http://purl.org/dc/dcmitype/"/>
    <ds:schemaRef ds:uri="http://schemas.microsoft.com/office/2006/metadata/properties"/>
    <ds:schemaRef ds:uri="http://www.w3.org/XML/1998/namespace"/>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17245</TotalTime>
  <Words>3443</Words>
  <Application>Microsoft Office PowerPoint</Application>
  <PresentationFormat>On-screen Show (4:3)</PresentationFormat>
  <Paragraphs>261</Paragraphs>
  <Slides>27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Myriad Pro</vt:lpstr>
      <vt:lpstr>Aptos</vt:lpstr>
      <vt:lpstr>Ariel</vt:lpstr>
      <vt:lpstr>Arial</vt:lpstr>
      <vt:lpstr>Calibri</vt:lpstr>
      <vt:lpstr>20140311PresentationUWTSDTemplate</vt:lpstr>
      <vt:lpstr>Certificate of Higher Education in Skills for the Workplace  Effective Teamworking &amp; Communications (LCLM4003)  Group Members:  1. Name: Abbas Abbas  Student ID: 2506769 2. Name: James Aandy Ricks  Student ID: 2508105 3. Name Bilal Aslam   Student ID: 2505193 4. Name: Muhammad Ali Student ID: 2505375 5. Name: Basit Ali                 Student ID: 2505194  Lecturer’s Name: Dr Abdullah Naser </vt:lpstr>
      <vt:lpstr>Content </vt:lpstr>
      <vt:lpstr>Introduction </vt:lpstr>
      <vt:lpstr>  “What Happened at Flight Foods Ltd.”  </vt:lpstr>
      <vt:lpstr>What is the Shannon Weaver Model? </vt:lpstr>
      <vt:lpstr>PowerPoint Presentation</vt:lpstr>
      <vt:lpstr>Berio’s Model  </vt:lpstr>
      <vt:lpstr>PowerPoint Presentation</vt:lpstr>
      <vt:lpstr>PowerPoint Presentation</vt:lpstr>
      <vt:lpstr>PowerPoint Presentation</vt:lpstr>
      <vt:lpstr>PowerPoint Presentation</vt:lpstr>
      <vt:lpstr>Schramm’s Interactive Model </vt:lpstr>
      <vt:lpstr>Applying Schramm’s Model to  Flight Foods  </vt:lpstr>
      <vt:lpstr>Communication Barriers  </vt:lpstr>
      <vt:lpstr>Theoretical Framework: Communication Model </vt:lpstr>
      <vt:lpstr>PowerPoint Presentation</vt:lpstr>
      <vt:lpstr>Schramm’s Interactive Model (1954) How the model helps address communication barriers  </vt:lpstr>
      <vt:lpstr>Strategies to Overcome Communication Barriers Possible Solutions / Strategies  </vt:lpstr>
      <vt:lpstr>How These Strategies Improve Food Safety and Operations  </vt:lpstr>
      <vt:lpstr>Conclusion </vt:lpstr>
      <vt:lpstr>PowerPoint Presentation</vt:lpstr>
      <vt:lpstr>PowerPoint Presentation</vt:lpstr>
      <vt:lpstr>References </vt:lpstr>
      <vt:lpstr>References</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lastModifiedBy>Abbas Abbas (2506769)</cp:lastModifiedBy>
  <cp:revision>30</cp:revision>
  <dcterms:created xsi:type="dcterms:W3CDTF">2020-10-21T23:25:25Z</dcterms:created>
  <dcterms:modified xsi:type="dcterms:W3CDTF">2026-03-15T17:16:52Z</dcterms:modified>
</cp:coreProperties>
</file>