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64" r:id="rId3"/>
    <p:sldId id="265" r:id="rId4"/>
    <p:sldId id="257" r:id="rId5"/>
    <p:sldId id="258" r:id="rId6"/>
    <p:sldId id="260" r:id="rId7"/>
    <p:sldId id="262" r:id="rId8"/>
    <p:sldId id="259" r:id="rId9"/>
    <p:sldId id="261" r:id="rId10"/>
    <p:sldId id="266" r:id="rId11"/>
    <p:sldId id="26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C0E09F-E181-2DD5-5134-6C73FFB852F2}" v="476" dt="2026-02-15T18:18:20.613"/>
    <p1510:client id="{355BE2DC-8F3B-93C7-944F-F8028FD323C4}" v="155" dt="2026-02-15T17:58:21.959"/>
    <p1510:client id="{612CE7C5-8609-80A8-5879-7A7AE065894B}" v="92" dt="2026-02-14T21:45:48.154"/>
    <p1510:client id="{6613D91A-5D9E-7353-4D32-E0DBD16E992A}" v="3119" dt="2026-02-15T01:48:23.646"/>
    <p1510:client id="{D2015DCA-CBFD-CBA1-A519-2F7DA4CAA828}" v="255" dt="2026-02-14T15:49:15.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495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1065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22193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15824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98875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89239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953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417416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733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95559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7561437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41839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958116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68043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6279424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3991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77677360"/>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16/j.chbr.2024.100486" TargetMode="External"/><Relationship Id="rId2" Type="http://schemas.openxmlformats.org/officeDocument/2006/relationships/hyperlink" Target="https://www.careengland.org.uk/internet-security-measures-in-care-homes/" TargetMode="External"/><Relationship Id="rId1" Type="http://schemas.openxmlformats.org/officeDocument/2006/relationships/slideLayout" Target="../slideLayouts/slideLayout2.xml"/><Relationship Id="rId4" Type="http://schemas.openxmlformats.org/officeDocument/2006/relationships/hyperlink" Target="https://www.beeitsolutions.co.uk/the-role-of-it-in-ensuring-resident-safety-in-care-home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sz="5200">
                <a:solidFill>
                  <a:schemeClr val="tx2"/>
                </a:solidFill>
                <a:latin typeface="Arial"/>
                <a:cs typeface="Arial"/>
              </a:rPr>
              <a:t>LCHS4007</a:t>
            </a:r>
          </a:p>
        </p:txBody>
      </p:sp>
      <p:sp>
        <p:nvSpPr>
          <p:cNvPr id="3" name="Subtitle 2"/>
          <p:cNvSpPr>
            <a:spLocks noGrp="1"/>
          </p:cNvSpPr>
          <p:nvPr>
            <p:ph idx="1"/>
          </p:nvPr>
        </p:nvSpPr>
        <p:spPr/>
        <p:txBody>
          <a:bodyPr vert="horz" lIns="91440" tIns="45720" rIns="91440" bIns="45720" rtlCol="0" anchor="t">
            <a:noAutofit/>
          </a:bodyPr>
          <a:lstStyle/>
          <a:p>
            <a:pPr marL="0" indent="0">
              <a:buNone/>
            </a:pPr>
            <a:r>
              <a:rPr lang="en-GB" sz="2400" b="1">
                <a:solidFill>
                  <a:schemeClr val="tx2"/>
                </a:solidFill>
                <a:latin typeface="Arial"/>
                <a:cs typeface="Arial"/>
              </a:rPr>
              <a:t>Digital Skills and Research Methods.</a:t>
            </a:r>
            <a:endParaRPr lang="en-US" sz="2400" b="1">
              <a:solidFill>
                <a:schemeClr val="tx2"/>
              </a:solidFill>
              <a:latin typeface="Arial"/>
              <a:cs typeface="Arial"/>
            </a:endParaRPr>
          </a:p>
          <a:p>
            <a:pPr marL="0" indent="0">
              <a:buNone/>
            </a:pPr>
            <a:r>
              <a:rPr lang="en-GB">
                <a:solidFill>
                  <a:schemeClr val="tx2"/>
                </a:solidFill>
                <a:latin typeface="Arial"/>
                <a:cs typeface="Arial"/>
              </a:rPr>
              <a:t>Bianca Dodgen </a:t>
            </a:r>
          </a:p>
          <a:p>
            <a:pPr marL="0" indent="0">
              <a:buNone/>
            </a:pPr>
            <a:endParaRPr lang="en-GB">
              <a:solidFill>
                <a:schemeClr val="tx2"/>
              </a:solidFill>
              <a:latin typeface="Arial"/>
              <a:cs typeface="Arial"/>
            </a:endParaRPr>
          </a:p>
          <a:p>
            <a:pPr marL="0" indent="0">
              <a:buNone/>
            </a:pPr>
            <a:endParaRPr lang="en-GB">
              <a:solidFill>
                <a:schemeClr val="tx2"/>
              </a:solidFill>
              <a:latin typeface="Arial"/>
              <a:cs typeface="Arial"/>
            </a:endParaRPr>
          </a:p>
          <a:p>
            <a:pPr marL="0" indent="0">
              <a:buNone/>
            </a:pPr>
            <a:endParaRPr lang="en-GB">
              <a:solidFill>
                <a:schemeClr val="tx2"/>
              </a:solidFill>
              <a:latin typeface="Arial"/>
              <a:cs typeface="Arial"/>
            </a:endParaRPr>
          </a:p>
          <a:p>
            <a:pPr marL="0" indent="0">
              <a:buNone/>
            </a:pPr>
            <a:endParaRPr lang="en-GB">
              <a:solidFill>
                <a:schemeClr val="tx2"/>
              </a:solidFill>
              <a:latin typeface="Arial"/>
              <a:cs typeface="Arial"/>
            </a:endParaRPr>
          </a:p>
          <a:p>
            <a:pPr marL="0" indent="0">
              <a:buNone/>
            </a:pPr>
            <a:r>
              <a:rPr lang="en-GB">
                <a:solidFill>
                  <a:schemeClr val="tx2"/>
                </a:solidFill>
                <a:latin typeface="Arial"/>
                <a:cs typeface="Arial"/>
              </a:rPr>
              <a:t>Caron Griffin – 2522161</a:t>
            </a:r>
          </a:p>
          <a:p>
            <a:pPr marL="0" indent="0">
              <a:buNone/>
            </a:pPr>
            <a:r>
              <a:rPr lang="en-GB">
                <a:solidFill>
                  <a:schemeClr val="tx2"/>
                </a:solidFill>
                <a:latin typeface="Arial"/>
                <a:cs typeface="Arial"/>
              </a:rPr>
              <a:t>Basirat Yaya – 2508234</a:t>
            </a:r>
          </a:p>
          <a:p>
            <a:pPr marL="0" indent="0">
              <a:buNone/>
            </a:pPr>
            <a:r>
              <a:rPr lang="en-GB">
                <a:solidFill>
                  <a:schemeClr val="tx2"/>
                </a:solidFill>
                <a:latin typeface="Arial"/>
                <a:ea typeface="Calibri"/>
                <a:cs typeface="Calibri"/>
              </a:rPr>
              <a:t>Laura Strong - 2508996</a:t>
            </a:r>
            <a:endParaRPr lang="en-GB">
              <a:solidFill>
                <a:schemeClr val="tx2"/>
              </a:solidFill>
              <a:latin typeface="Aria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25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25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25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25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25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151D7-94B8-6C27-6AE9-A668F229B20F}"/>
              </a:ext>
            </a:extLst>
          </p:cNvPr>
          <p:cNvSpPr>
            <a:spLocks noGrp="1"/>
          </p:cNvSpPr>
          <p:nvPr>
            <p:ph type="title"/>
          </p:nvPr>
        </p:nvSpPr>
        <p:spPr/>
        <p:txBody>
          <a:bodyPr>
            <a:normAutofit fontScale="90000"/>
          </a:bodyPr>
          <a:lstStyle/>
          <a:p>
            <a:r>
              <a:rPr lang="en-GB" u="sng"/>
              <a:t>Enhancing Efficiency and Communication at Greenfield Home Care Agency</a:t>
            </a:r>
            <a:br>
              <a:rPr lang="en-GB"/>
            </a:br>
            <a:r>
              <a:rPr lang="en-GB"/>
              <a:t>Context and Application.</a:t>
            </a:r>
            <a:br>
              <a:rPr lang="en-GB"/>
            </a:br>
            <a:r>
              <a:rPr lang="en-GB" sz="1300">
                <a:solidFill>
                  <a:schemeClr val="tx1"/>
                </a:solidFill>
                <a:latin typeface="Arial"/>
                <a:cs typeface="Arial"/>
              </a:rPr>
              <a:t>Caron Griffin -</a:t>
            </a:r>
            <a:r>
              <a:rPr lang="en-GB" sz="1300">
                <a:solidFill>
                  <a:schemeClr val="tx1"/>
                </a:solidFill>
                <a:latin typeface="Arial"/>
                <a:ea typeface="Calibri"/>
                <a:cs typeface="Calibri"/>
              </a:rPr>
              <a:t>2522161</a:t>
            </a:r>
            <a:endParaRPr lang="en-GB" sz="1200">
              <a:solidFill>
                <a:schemeClr val="tx1"/>
              </a:solidFill>
              <a:latin typeface="Arial"/>
              <a:cs typeface="Arial"/>
            </a:endParaRPr>
          </a:p>
        </p:txBody>
      </p:sp>
      <p:sp>
        <p:nvSpPr>
          <p:cNvPr id="3" name="Content Placeholder 2">
            <a:extLst>
              <a:ext uri="{FF2B5EF4-FFF2-40B4-BE49-F238E27FC236}">
                <a16:creationId xmlns:a16="http://schemas.microsoft.com/office/drawing/2014/main" id="{03CC0035-1332-8166-5820-E5494D585E7A}"/>
              </a:ext>
            </a:extLst>
          </p:cNvPr>
          <p:cNvSpPr>
            <a:spLocks noGrp="1"/>
          </p:cNvSpPr>
          <p:nvPr>
            <p:ph idx="1"/>
          </p:nvPr>
        </p:nvSpPr>
        <p:spPr>
          <a:xfrm>
            <a:off x="677334" y="2505646"/>
            <a:ext cx="8596668" cy="3880773"/>
          </a:xfrm>
        </p:spPr>
        <p:txBody>
          <a:bodyPr vert="horz" lIns="91440" tIns="45720" rIns="91440" bIns="45720" rtlCol="0" anchor="t">
            <a:normAutofit/>
          </a:bodyPr>
          <a:lstStyle/>
          <a:p>
            <a:r>
              <a:rPr lang="en-GB" sz="1300">
                <a:ea typeface="+mn-lt"/>
                <a:cs typeface="+mn-lt"/>
              </a:rPr>
              <a:t>•</a:t>
            </a:r>
            <a:r>
              <a:rPr lang="en-GB" sz="1300">
                <a:solidFill>
                  <a:srgbClr val="2C2C2C"/>
                </a:solidFill>
                <a:latin typeface="Calibri"/>
                <a:ea typeface="Calibri"/>
                <a:cs typeface="Calibri"/>
              </a:rPr>
              <a:t>Context: Person-centred care; staff across shifts/locations; varying digital literacy (LCHS4007, 2026)</a:t>
            </a:r>
            <a:endParaRPr lang="en-GB"/>
          </a:p>
          <a:p>
            <a:r>
              <a:rPr lang="en-GB" sz="1300" b="1">
                <a:solidFill>
                  <a:srgbClr val="2C2C2C"/>
                </a:solidFill>
                <a:latin typeface="Calibri"/>
                <a:ea typeface="Calibri"/>
                <a:cs typeface="Calibri"/>
              </a:rPr>
              <a:t>Why PowerPoint:</a:t>
            </a:r>
            <a:endParaRPr lang="en-GB"/>
          </a:p>
          <a:p>
            <a:r>
              <a:rPr lang="en-GB" sz="1300">
                <a:ea typeface="+mn-lt"/>
                <a:cs typeface="+mn-lt"/>
              </a:rPr>
              <a:t>•</a:t>
            </a:r>
            <a:r>
              <a:rPr lang="en-GB" sz="1300">
                <a:solidFill>
                  <a:srgbClr val="2C2C2C"/>
                </a:solidFill>
                <a:latin typeface="Calibri"/>
                <a:ea typeface="Calibri"/>
                <a:cs typeface="Calibri"/>
              </a:rPr>
              <a:t>Standardized staff training (Irwin et al., 2024)</a:t>
            </a:r>
            <a:endParaRPr lang="en-GB"/>
          </a:p>
          <a:p>
            <a:r>
              <a:rPr lang="en-GB" sz="1300">
                <a:ea typeface="+mn-lt"/>
                <a:cs typeface="+mn-lt"/>
              </a:rPr>
              <a:t>•</a:t>
            </a:r>
            <a:r>
              <a:rPr lang="en-GB" sz="1300">
                <a:solidFill>
                  <a:srgbClr val="2C2C2C"/>
                </a:solidFill>
                <a:latin typeface="Calibri"/>
                <a:ea typeface="Calibri"/>
                <a:cs typeface="Calibri"/>
              </a:rPr>
              <a:t>Family education (Ratliff, 2024)</a:t>
            </a:r>
            <a:endParaRPr lang="en-GB"/>
          </a:p>
          <a:p>
            <a:r>
              <a:rPr lang="en-GB" sz="1300">
                <a:ea typeface="+mn-lt"/>
                <a:cs typeface="+mn-lt"/>
              </a:rPr>
              <a:t>•</a:t>
            </a:r>
            <a:r>
              <a:rPr lang="en-GB" sz="1300">
                <a:solidFill>
                  <a:srgbClr val="2C2C2C"/>
                </a:solidFill>
                <a:latin typeface="Calibri"/>
                <a:ea typeface="Calibri"/>
                <a:cs typeface="Calibri"/>
              </a:rPr>
              <a:t>Protocol documentation (AHRQ, 2012)</a:t>
            </a:r>
            <a:endParaRPr lang="en-GB"/>
          </a:p>
          <a:p>
            <a:r>
              <a:rPr lang="en-GB" sz="1300">
                <a:ea typeface="+mn-lt"/>
                <a:cs typeface="+mn-lt"/>
              </a:rPr>
              <a:t>•</a:t>
            </a:r>
            <a:r>
              <a:rPr lang="en-GB" sz="1300">
                <a:solidFill>
                  <a:srgbClr val="2C2C2C"/>
                </a:solidFill>
                <a:latin typeface="Calibri"/>
                <a:ea typeface="Calibri"/>
                <a:cs typeface="Calibri"/>
              </a:rPr>
              <a:t>Visual learning enhances memory (Ratliff, 2024); breaks complex info into steps (AHRQ, 2012)</a:t>
            </a:r>
            <a:endParaRPr lang="en-GB"/>
          </a:p>
          <a:p>
            <a:r>
              <a:rPr lang="en-GB" sz="1300" b="1">
                <a:solidFill>
                  <a:srgbClr val="2C2C2C"/>
                </a:solidFill>
                <a:latin typeface="Calibri"/>
                <a:ea typeface="Calibri"/>
                <a:cs typeface="Calibri"/>
              </a:rPr>
              <a:t>Three Applications:</a:t>
            </a:r>
            <a:endParaRPr lang="en-GB"/>
          </a:p>
          <a:p>
            <a:r>
              <a:rPr lang="en-GB" sz="1300">
                <a:ea typeface="+mn-lt"/>
                <a:cs typeface="+mn-lt"/>
              </a:rPr>
              <a:t>•</a:t>
            </a:r>
            <a:r>
              <a:rPr lang="en-GB" sz="1300">
                <a:solidFill>
                  <a:srgbClr val="2C2C2C"/>
                </a:solidFill>
                <a:latin typeface="Calibri"/>
                <a:ea typeface="Calibri"/>
                <a:cs typeface="Calibri"/>
              </a:rPr>
              <a:t>1. Staff Training: Visual flowcharts for medication 'five rights'; reduces errors (AHRQ, 2017)</a:t>
            </a:r>
            <a:endParaRPr lang="en-GB"/>
          </a:p>
          <a:p>
            <a:r>
              <a:rPr lang="en-GB" sz="1300">
                <a:ea typeface="+mn-lt"/>
                <a:cs typeface="+mn-lt"/>
              </a:rPr>
              <a:t>•</a:t>
            </a:r>
            <a:r>
              <a:rPr lang="en-GB" sz="1300">
                <a:solidFill>
                  <a:srgbClr val="2C2C2C"/>
                </a:solidFill>
                <a:latin typeface="Calibri"/>
                <a:ea typeface="Calibri"/>
                <a:cs typeface="Calibri"/>
              </a:rPr>
              <a:t>2. Family Education: Dementia care guidance; reduces caregiver stress (Kimani &amp; </a:t>
            </a:r>
            <a:r>
              <a:rPr lang="en-GB" sz="1300" err="1">
                <a:solidFill>
                  <a:srgbClr val="2C2C2C"/>
                </a:solidFill>
                <a:latin typeface="Calibri"/>
                <a:ea typeface="Calibri"/>
                <a:cs typeface="Calibri"/>
              </a:rPr>
              <a:t>Petrucka</a:t>
            </a:r>
            <a:r>
              <a:rPr lang="en-GB" sz="1300">
                <a:solidFill>
                  <a:srgbClr val="2C2C2C"/>
                </a:solidFill>
                <a:latin typeface="Calibri"/>
                <a:ea typeface="Calibri"/>
                <a:cs typeface="Calibri"/>
              </a:rPr>
              <a:t>, 2021)</a:t>
            </a:r>
            <a:endParaRPr lang="en-GB"/>
          </a:p>
          <a:p>
            <a:r>
              <a:rPr lang="en-GB" sz="1300">
                <a:ea typeface="+mn-lt"/>
                <a:cs typeface="+mn-lt"/>
              </a:rPr>
              <a:t>•</a:t>
            </a:r>
            <a:r>
              <a:rPr lang="en-GB" sz="1300">
                <a:solidFill>
                  <a:srgbClr val="2C2C2C"/>
                </a:solidFill>
                <a:latin typeface="Calibri"/>
                <a:ea typeface="Calibri"/>
                <a:cs typeface="Calibri"/>
              </a:rPr>
              <a:t>3. Protocol Updates: Rapid dissemination via Teams/email; improves coordination (</a:t>
            </a:r>
            <a:r>
              <a:rPr lang="en-GB" sz="1300" err="1">
                <a:solidFill>
                  <a:srgbClr val="2C2C2C"/>
                </a:solidFill>
                <a:latin typeface="Calibri"/>
                <a:ea typeface="Calibri"/>
                <a:cs typeface="Calibri"/>
              </a:rPr>
              <a:t>PSNet</a:t>
            </a:r>
            <a:r>
              <a:rPr lang="en-GB" sz="1300">
                <a:solidFill>
                  <a:srgbClr val="2C2C2C"/>
                </a:solidFill>
                <a:latin typeface="Calibri"/>
                <a:ea typeface="Calibri"/>
                <a:cs typeface="Calibri"/>
              </a:rPr>
              <a:t>, 2024)</a:t>
            </a:r>
            <a:endParaRPr lang="en-GB"/>
          </a:p>
          <a:p>
            <a:endParaRPr lang="en-GB"/>
          </a:p>
        </p:txBody>
      </p:sp>
    </p:spTree>
    <p:extLst>
      <p:ext uri="{BB962C8B-B14F-4D97-AF65-F5344CB8AC3E}">
        <p14:creationId xmlns:p14="http://schemas.microsoft.com/office/powerpoint/2010/main" val="2664193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A4909-FC0D-4826-CD60-80B0161718F7}"/>
              </a:ext>
            </a:extLst>
          </p:cNvPr>
          <p:cNvSpPr>
            <a:spLocks noGrp="1"/>
          </p:cNvSpPr>
          <p:nvPr>
            <p:ph type="title"/>
          </p:nvPr>
        </p:nvSpPr>
        <p:spPr/>
        <p:txBody>
          <a:bodyPr/>
          <a:lstStyle/>
          <a:p>
            <a:r>
              <a:rPr lang="en-GB"/>
              <a:t>Limitation and Recommendations.</a:t>
            </a:r>
          </a:p>
        </p:txBody>
      </p:sp>
      <p:sp>
        <p:nvSpPr>
          <p:cNvPr id="3" name="Content Placeholder 2">
            <a:extLst>
              <a:ext uri="{FF2B5EF4-FFF2-40B4-BE49-F238E27FC236}">
                <a16:creationId xmlns:a16="http://schemas.microsoft.com/office/drawing/2014/main" id="{5094FBDB-B028-A572-D7FF-D5C44AB37888}"/>
              </a:ext>
            </a:extLst>
          </p:cNvPr>
          <p:cNvSpPr>
            <a:spLocks noGrp="1"/>
          </p:cNvSpPr>
          <p:nvPr>
            <p:ph idx="1"/>
          </p:nvPr>
        </p:nvSpPr>
        <p:spPr/>
        <p:txBody>
          <a:bodyPr vert="horz" lIns="91440" tIns="45720" rIns="91440" bIns="45720" rtlCol="0" anchor="t">
            <a:normAutofit/>
          </a:bodyPr>
          <a:lstStyle/>
          <a:p>
            <a:r>
              <a:rPr lang="en-GB" sz="1200" b="1">
                <a:solidFill>
                  <a:srgbClr val="2C2C2C"/>
                </a:solidFill>
                <a:latin typeface="Calibri"/>
                <a:ea typeface="Calibri"/>
                <a:cs typeface="Calibri"/>
              </a:rPr>
              <a:t>Limitations:</a:t>
            </a:r>
            <a:endParaRPr lang="en-GB"/>
          </a:p>
          <a:p>
            <a:r>
              <a:rPr lang="en-GB" sz="1200">
                <a:ea typeface="+mn-lt"/>
                <a:cs typeface="+mn-lt"/>
              </a:rPr>
              <a:t>•</a:t>
            </a:r>
            <a:r>
              <a:rPr lang="en-GB" sz="1200">
                <a:solidFill>
                  <a:srgbClr val="2C2C2C"/>
                </a:solidFill>
                <a:latin typeface="Calibri"/>
                <a:ea typeface="Calibri"/>
                <a:cs typeface="Calibri"/>
              </a:rPr>
              <a:t>Time-intensive; requires design skills (Freed, 2024)</a:t>
            </a:r>
            <a:endParaRPr lang="en-GB"/>
          </a:p>
          <a:p>
            <a:r>
              <a:rPr lang="en-GB" sz="1200">
                <a:ea typeface="+mn-lt"/>
                <a:cs typeface="+mn-lt"/>
              </a:rPr>
              <a:t>•</a:t>
            </a:r>
            <a:r>
              <a:rPr lang="en-GB" sz="1200">
                <a:solidFill>
                  <a:srgbClr val="2C2C2C"/>
                </a:solidFill>
                <a:latin typeface="Calibri"/>
                <a:ea typeface="Calibri"/>
                <a:cs typeface="Calibri"/>
              </a:rPr>
              <a:t>Poor design causes cognitive overload (Freed, 2024)</a:t>
            </a:r>
            <a:endParaRPr lang="en-GB"/>
          </a:p>
          <a:p>
            <a:r>
              <a:rPr lang="en-GB" sz="1200">
                <a:ea typeface="+mn-lt"/>
                <a:cs typeface="+mn-lt"/>
              </a:rPr>
              <a:t>•</a:t>
            </a:r>
            <a:r>
              <a:rPr lang="en-GB" sz="1200">
                <a:solidFill>
                  <a:srgbClr val="2C2C2C"/>
                </a:solidFill>
                <a:latin typeface="Calibri"/>
                <a:ea typeface="Calibri"/>
                <a:cs typeface="Calibri"/>
              </a:rPr>
              <a:t>One-directional; can reduce engagement if overused (Ratliff, 2024)</a:t>
            </a:r>
            <a:endParaRPr lang="en-GB"/>
          </a:p>
          <a:p>
            <a:r>
              <a:rPr lang="en-GB" sz="1200">
                <a:ea typeface="+mn-lt"/>
                <a:cs typeface="+mn-lt"/>
              </a:rPr>
              <a:t>•</a:t>
            </a:r>
            <a:r>
              <a:rPr lang="en-GB" sz="1200">
                <a:solidFill>
                  <a:srgbClr val="2C2C2C"/>
                </a:solidFill>
                <a:latin typeface="Calibri"/>
                <a:ea typeface="Calibri"/>
                <a:cs typeface="Calibri"/>
              </a:rPr>
              <a:t>Requires technology access and digital literacy (Colliers et al., 2017)</a:t>
            </a:r>
            <a:endParaRPr lang="en-GB"/>
          </a:p>
          <a:p>
            <a:r>
              <a:rPr lang="en-GB" sz="1200" b="1">
                <a:solidFill>
                  <a:srgbClr val="2C2C2C"/>
                </a:solidFill>
                <a:latin typeface="Calibri"/>
                <a:ea typeface="Calibri"/>
                <a:cs typeface="Calibri"/>
              </a:rPr>
              <a:t>Recommendations:</a:t>
            </a:r>
            <a:endParaRPr lang="en-GB"/>
          </a:p>
          <a:p>
            <a:r>
              <a:rPr lang="en-GB" sz="1200">
                <a:ea typeface="+mn-lt"/>
                <a:cs typeface="+mn-lt"/>
              </a:rPr>
              <a:t>•</a:t>
            </a:r>
            <a:r>
              <a:rPr lang="en-GB" sz="1200">
                <a:solidFill>
                  <a:srgbClr val="2C2C2C"/>
                </a:solidFill>
                <a:latin typeface="Calibri"/>
                <a:ea typeface="Calibri"/>
                <a:cs typeface="Calibri"/>
              </a:rPr>
              <a:t>Design: 5-5-5 rule; clear fonts (18pt+); high contrast (Rutgers, 2024)</a:t>
            </a:r>
            <a:endParaRPr lang="en-GB"/>
          </a:p>
          <a:p>
            <a:r>
              <a:rPr lang="en-GB" sz="1200">
                <a:ea typeface="+mn-lt"/>
                <a:cs typeface="+mn-lt"/>
              </a:rPr>
              <a:t>•</a:t>
            </a:r>
            <a:r>
              <a:rPr lang="en-GB" sz="1200">
                <a:solidFill>
                  <a:srgbClr val="2C2C2C"/>
                </a:solidFill>
                <a:latin typeface="Calibri"/>
                <a:ea typeface="Calibri"/>
                <a:cs typeface="Calibri"/>
              </a:rPr>
              <a:t>Visuals: Include relevant images and diagrams (Ratliff, 2024)</a:t>
            </a:r>
            <a:endParaRPr lang="en-GB"/>
          </a:p>
          <a:p>
            <a:r>
              <a:rPr lang="en-GB" sz="1200">
                <a:ea typeface="+mn-lt"/>
                <a:cs typeface="+mn-lt"/>
              </a:rPr>
              <a:t>•</a:t>
            </a:r>
            <a:r>
              <a:rPr lang="en-GB" sz="1200">
                <a:solidFill>
                  <a:srgbClr val="2C2C2C"/>
                </a:solidFill>
                <a:latin typeface="Calibri"/>
                <a:ea typeface="Calibri"/>
                <a:cs typeface="Calibri"/>
              </a:rPr>
              <a:t>Delivery: Use as discussion frameworks, not scripts (AAMC, 2024)</a:t>
            </a:r>
            <a:endParaRPr lang="en-GB"/>
          </a:p>
          <a:p>
            <a:r>
              <a:rPr lang="en-GB" sz="1200">
                <a:ea typeface="+mn-lt"/>
                <a:cs typeface="+mn-lt"/>
              </a:rPr>
              <a:t>•</a:t>
            </a:r>
            <a:r>
              <a:rPr lang="en-GB" sz="1200">
                <a:solidFill>
                  <a:srgbClr val="2C2C2C"/>
                </a:solidFill>
                <a:latin typeface="Calibri"/>
                <a:ea typeface="Calibri"/>
                <a:cs typeface="Calibri"/>
              </a:rPr>
              <a:t>Accessibility: Provide handouts for all learning needs (Rutgers, 2024)</a:t>
            </a:r>
            <a:endParaRPr lang="en-GB"/>
          </a:p>
          <a:p>
            <a:r>
              <a:rPr lang="en-GB" sz="1200" b="1">
                <a:solidFill>
                  <a:srgbClr val="2C2C2C"/>
                </a:solidFill>
                <a:latin typeface="Calibri"/>
                <a:ea typeface="Calibri"/>
                <a:cs typeface="Calibri"/>
              </a:rPr>
              <a:t>Conclusion:</a:t>
            </a:r>
            <a:endParaRPr lang="en-GB"/>
          </a:p>
          <a:p>
            <a:r>
              <a:rPr lang="en-GB" sz="1200">
                <a:solidFill>
                  <a:srgbClr val="2C2C2C"/>
                </a:solidFill>
                <a:latin typeface="Calibri"/>
                <a:ea typeface="Calibri"/>
                <a:cs typeface="Calibri"/>
              </a:rPr>
              <a:t>PowerPoint is a strategic tool for standardized communication, training, and education in person-centred home care when combined with good design, interactive delivery, and adequate digital literacy support</a:t>
            </a:r>
            <a:endParaRPr lang="en-GB"/>
          </a:p>
        </p:txBody>
      </p:sp>
    </p:spTree>
    <p:extLst>
      <p:ext uri="{BB962C8B-B14F-4D97-AF65-F5344CB8AC3E}">
        <p14:creationId xmlns:p14="http://schemas.microsoft.com/office/powerpoint/2010/main" val="1338178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98E51-4864-BE68-AD84-265763A07614}"/>
              </a:ext>
            </a:extLst>
          </p:cNvPr>
          <p:cNvSpPr>
            <a:spLocks noGrp="1"/>
          </p:cNvSpPr>
          <p:nvPr>
            <p:ph type="title"/>
          </p:nvPr>
        </p:nvSpPr>
        <p:spPr>
          <a:xfrm>
            <a:off x="677334" y="620973"/>
            <a:ext cx="8596668" cy="1320800"/>
          </a:xfrm>
        </p:spPr>
        <p:txBody>
          <a:bodyPr vert="horz" lIns="91440" tIns="45720" rIns="91440" bIns="45720" rtlCol="0" anchor="t">
            <a:normAutofit fontScale="90000"/>
          </a:bodyPr>
          <a:lstStyle/>
          <a:p>
            <a:r>
              <a:rPr lang="en-US" sz="2400">
                <a:latin typeface="Arial"/>
                <a:ea typeface="Calibri"/>
                <a:cs typeface="Calibri"/>
              </a:rPr>
              <a:t>The Importance of Communication in Healthcare.</a:t>
            </a:r>
            <a:br>
              <a:rPr lang="en-US" sz="2400">
                <a:latin typeface="Arial"/>
                <a:ea typeface="Calibri"/>
                <a:cs typeface="Calibri"/>
              </a:rPr>
            </a:br>
            <a:r>
              <a:rPr lang="en-US" sz="2400">
                <a:latin typeface="Arial"/>
                <a:ea typeface="Calibri"/>
                <a:cs typeface="Calibri"/>
              </a:rPr>
              <a:t>   By : Basirat Yaya </a:t>
            </a:r>
            <a:r>
              <a:rPr lang="en-US" sz="2400">
                <a:solidFill>
                  <a:srgbClr val="90C226"/>
                </a:solidFill>
                <a:latin typeface="Arial"/>
                <a:ea typeface="Calibri"/>
                <a:cs typeface="Calibri"/>
              </a:rPr>
              <a:t>- 2508234 </a:t>
            </a:r>
            <a:r>
              <a:rPr lang="en-US" sz="4800" b="1">
                <a:solidFill>
                  <a:srgbClr val="FFFFFF"/>
                </a:solidFill>
                <a:latin typeface="Calibri"/>
                <a:ea typeface="Calibri"/>
                <a:cs typeface="Calibri"/>
              </a:rPr>
              <a:t>PowerPoint</a:t>
            </a:r>
            <a:endParaRPr lang="en-US" sz="4800">
              <a:solidFill>
                <a:srgbClr val="000000"/>
              </a:solidFill>
              <a:latin typeface="Calibri"/>
              <a:ea typeface="Calibri"/>
              <a:cs typeface="Calibri"/>
            </a:endParaRPr>
          </a:p>
          <a:p>
            <a:pPr algn="ctr"/>
            <a:r>
              <a:rPr lang="en-US" sz="4800" b="1">
                <a:solidFill>
                  <a:srgbClr val="FFFFFF"/>
                </a:solidFill>
                <a:latin typeface="Calibri"/>
                <a:ea typeface="Calibri"/>
                <a:cs typeface="Calibri"/>
              </a:rPr>
              <a:t>Microsoft PowerPoint</a:t>
            </a:r>
            <a:endParaRPr lang="en-GB" sz="4800">
              <a:solidFill>
                <a:srgbClr val="000000"/>
              </a:solidFill>
              <a:latin typeface="Calibri"/>
              <a:ea typeface="Calibri"/>
              <a:cs typeface="Calibri"/>
            </a:endParaRPr>
          </a:p>
          <a:p>
            <a:endParaRPr lang="en-GB"/>
          </a:p>
        </p:txBody>
      </p:sp>
      <p:sp>
        <p:nvSpPr>
          <p:cNvPr id="3" name="Content Placeholder 2">
            <a:extLst>
              <a:ext uri="{FF2B5EF4-FFF2-40B4-BE49-F238E27FC236}">
                <a16:creationId xmlns:a16="http://schemas.microsoft.com/office/drawing/2014/main" id="{C56D94E0-02C3-E789-A540-C3FE319AA7BB}"/>
              </a:ext>
            </a:extLst>
          </p:cNvPr>
          <p:cNvSpPr>
            <a:spLocks noGrp="1"/>
          </p:cNvSpPr>
          <p:nvPr>
            <p:ph idx="1"/>
          </p:nvPr>
        </p:nvSpPr>
        <p:spPr/>
        <p:txBody>
          <a:bodyPr vert="horz" lIns="91440" tIns="45720" rIns="91440" bIns="45720" rtlCol="0" anchor="t">
            <a:normAutofit fontScale="25000" lnSpcReduction="20000"/>
          </a:bodyPr>
          <a:lstStyle/>
          <a:p>
            <a:pPr marL="1257300" lvl="1" indent="-857250"/>
            <a:r>
              <a:rPr lang="en-US" sz="7000">
                <a:solidFill>
                  <a:srgbClr val="000000"/>
                </a:solidFill>
                <a:latin typeface="Calibri"/>
                <a:ea typeface="Calibri"/>
                <a:cs typeface="Calibri"/>
              </a:rPr>
              <a:t>Communication is very essential in Health and social care.</a:t>
            </a:r>
            <a:endParaRPr lang="en-US" sz="7000"/>
          </a:p>
          <a:p>
            <a:pPr marL="1257300" lvl="1" indent="-857250"/>
            <a:r>
              <a:rPr lang="en-US" sz="7000">
                <a:solidFill>
                  <a:schemeClr val="tx1"/>
                </a:solidFill>
                <a:latin typeface="Calibri"/>
                <a:ea typeface="Calibri"/>
                <a:cs typeface="Calibri"/>
              </a:rPr>
              <a:t>Enables accurate exchange  of information.</a:t>
            </a:r>
          </a:p>
          <a:p>
            <a:pPr marL="1257300" lvl="1" indent="-857250"/>
            <a:r>
              <a:rPr lang="en-US" sz="7000">
                <a:solidFill>
                  <a:schemeClr val="tx1"/>
                </a:solidFill>
                <a:latin typeface="Calibri"/>
                <a:ea typeface="Calibri"/>
                <a:cs typeface="Calibri"/>
              </a:rPr>
              <a:t>Support person-centered care</a:t>
            </a:r>
          </a:p>
          <a:p>
            <a:pPr marL="0" indent="0">
              <a:buNone/>
            </a:pPr>
            <a:r>
              <a:rPr lang="en-US" sz="7200">
                <a:solidFill>
                  <a:srgbClr val="000000"/>
                </a:solidFill>
                <a:latin typeface="Calibri"/>
                <a:ea typeface="Calibri"/>
                <a:cs typeface="Calibri"/>
              </a:rPr>
              <a:t>The  communication activities in healthcare sector are crucial since they help to facilitates effective transfer of care coordinators and nurses, administrative personnel, and service users, through the transmission of information that is pertinent and timely(Julia Mora et al, 2025)</a:t>
            </a:r>
            <a:endParaRPr lang="en-US" sz="7200" b="1">
              <a:solidFill>
                <a:srgbClr val="000000"/>
              </a:solidFill>
              <a:latin typeface="Calibri"/>
              <a:ea typeface="Calibri"/>
              <a:cs typeface="Calibri"/>
            </a:endParaRPr>
          </a:p>
          <a:p>
            <a:pPr marL="0" indent="0">
              <a:buNone/>
            </a:pPr>
            <a:r>
              <a:rPr lang="en-US" sz="7200">
                <a:solidFill>
                  <a:srgbClr val="000000"/>
                </a:solidFill>
                <a:latin typeface="Calibri"/>
                <a:ea typeface="Calibri"/>
                <a:cs typeface="Calibri"/>
              </a:rPr>
              <a:t>In case of Greenfield Home Care, poor communication may cause severe problems such as error during medicine administration, visitation, or poor interpretation of care plans.</a:t>
            </a:r>
          </a:p>
          <a:p>
            <a:pPr marL="0" indent="0">
              <a:buNone/>
            </a:pPr>
            <a:r>
              <a:rPr lang="en-US" sz="7200">
                <a:solidFill>
                  <a:srgbClr val="000000"/>
                </a:solidFill>
                <a:latin typeface="Calibri"/>
                <a:ea typeface="Calibri"/>
                <a:cs typeface="Calibri"/>
              </a:rPr>
              <a:t>Efficient communication underlines person-</a:t>
            </a:r>
            <a:r>
              <a:rPr lang="en-US" sz="7200" err="1">
                <a:solidFill>
                  <a:srgbClr val="000000"/>
                </a:solidFill>
                <a:latin typeface="Calibri"/>
                <a:ea typeface="Calibri"/>
                <a:cs typeface="Calibri"/>
              </a:rPr>
              <a:t>centred</a:t>
            </a:r>
            <a:r>
              <a:rPr lang="en-US" sz="7200">
                <a:solidFill>
                  <a:srgbClr val="000000"/>
                </a:solidFill>
                <a:latin typeface="Calibri"/>
                <a:ea typeface="Calibri"/>
                <a:cs typeface="Calibri"/>
              </a:rPr>
              <a:t> care, whereby all the staff members are aware of the specific needs of each service user( Son et al,2025).</a:t>
            </a:r>
          </a:p>
          <a:p>
            <a:pPr marL="0" indent="0">
              <a:buNone/>
            </a:pPr>
            <a:endParaRPr lang="en-US" b="1">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endParaRPr lang="en-US">
              <a:solidFill>
                <a:srgbClr val="000000"/>
              </a:solidFill>
              <a:latin typeface="Calibri"/>
              <a:ea typeface="Calibri"/>
              <a:cs typeface="Calibri"/>
            </a:endParaRPr>
          </a:p>
          <a:p>
            <a:pPr marL="0" indent="0">
              <a:buNone/>
            </a:pPr>
            <a:r>
              <a:rPr lang="en-US">
                <a:solidFill>
                  <a:srgbClr val="000000"/>
                </a:solidFill>
                <a:latin typeface="Calibri"/>
                <a:ea typeface="Calibri"/>
                <a:cs typeface="Calibri"/>
              </a:rPr>
              <a:t>9</a:t>
            </a:r>
          </a:p>
        </p:txBody>
      </p:sp>
    </p:spTree>
    <p:extLst>
      <p:ext uri="{BB962C8B-B14F-4D97-AF65-F5344CB8AC3E}">
        <p14:creationId xmlns:p14="http://schemas.microsoft.com/office/powerpoint/2010/main" val="2908161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67C03-142D-6ECB-B27A-DDAFF1B9A674}"/>
              </a:ext>
            </a:extLst>
          </p:cNvPr>
          <p:cNvSpPr>
            <a:spLocks noGrp="1"/>
          </p:cNvSpPr>
          <p:nvPr>
            <p:ph type="title"/>
          </p:nvPr>
        </p:nvSpPr>
        <p:spPr/>
        <p:txBody>
          <a:bodyPr>
            <a:normAutofit fontScale="90000"/>
          </a:bodyPr>
          <a:lstStyle/>
          <a:p>
            <a:r>
              <a:rPr lang="en-GB"/>
              <a:t>Microsoft Teams for Safe &amp; Efficient Communication                    </a:t>
            </a:r>
            <a:br>
              <a:rPr lang="en-GB"/>
            </a:br>
            <a:r>
              <a:rPr lang="en-GB"/>
              <a:t>Basirat Yaya- 2508234</a:t>
            </a:r>
          </a:p>
        </p:txBody>
      </p:sp>
      <p:sp>
        <p:nvSpPr>
          <p:cNvPr id="3" name="Content Placeholder 2">
            <a:extLst>
              <a:ext uri="{FF2B5EF4-FFF2-40B4-BE49-F238E27FC236}">
                <a16:creationId xmlns:a16="http://schemas.microsoft.com/office/drawing/2014/main" id="{8C1C3270-30ED-2162-9044-CC5691C1F749}"/>
              </a:ext>
            </a:extLst>
          </p:cNvPr>
          <p:cNvSpPr>
            <a:spLocks noGrp="1"/>
          </p:cNvSpPr>
          <p:nvPr>
            <p:ph idx="1"/>
          </p:nvPr>
        </p:nvSpPr>
        <p:spPr/>
        <p:txBody>
          <a:bodyPr vert="horz" lIns="91440" tIns="45720" rIns="91440" bIns="45720" rtlCol="0" anchor="t">
            <a:normAutofit fontScale="92500" lnSpcReduction="10000"/>
          </a:bodyPr>
          <a:lstStyle/>
          <a:p>
            <a:r>
              <a:rPr lang="en-GB"/>
              <a:t>Central communication hub</a:t>
            </a:r>
          </a:p>
          <a:p>
            <a:r>
              <a:rPr lang="en-GB"/>
              <a:t>Real-time messaging &amp; video meetings</a:t>
            </a:r>
          </a:p>
          <a:p>
            <a:r>
              <a:rPr lang="en-GB"/>
              <a:t>Shift handovers &amp; urgent updates</a:t>
            </a:r>
            <a:endParaRPr lang="en-GB">
              <a:solidFill>
                <a:srgbClr val="000000"/>
              </a:solidFill>
            </a:endParaRPr>
          </a:p>
          <a:p>
            <a:pPr marL="0" indent="0">
              <a:buNone/>
            </a:pPr>
            <a:r>
              <a:rPr lang="en-GB"/>
              <a:t>Microsoft Team could serve as a key communication centre at Greenfield Home Care. Employees will be able to use special channels to provide updates on shift, talk about care plans, and protectivities, and much as well as infection control warnings (</a:t>
            </a:r>
            <a:r>
              <a:rPr lang="en-GB" err="1"/>
              <a:t>Sappor</a:t>
            </a:r>
            <a:r>
              <a:rPr lang="en-GB"/>
              <a:t> and Chakraborty,2025).</a:t>
            </a:r>
          </a:p>
          <a:p>
            <a:pPr marL="0" indent="0">
              <a:buNone/>
            </a:pPr>
            <a:r>
              <a:rPr lang="en-GB"/>
              <a:t>Video meetings and instant messaging will enhance communication between carers in the field and the office personnel.</a:t>
            </a:r>
          </a:p>
          <a:p>
            <a:pPr marL="0" indent="0">
              <a:buNone/>
            </a:pPr>
            <a:r>
              <a:rPr lang="en-GB"/>
              <a:t>Teams is also integrating with Microsoft 365 and permit the sharing of care plans, rotas and risk assessments in a secure environment. Teams also offers encrypted communication, organisation control, and an audit trail, unlike informal applications like WhatsApp (Umoren and </a:t>
            </a:r>
            <a:r>
              <a:rPr lang="en-GB" err="1"/>
              <a:t>Ukpe</a:t>
            </a:r>
            <a:r>
              <a:rPr lang="en-GB"/>
              <a:t>, 2025).</a:t>
            </a:r>
          </a:p>
          <a:p>
            <a:pPr marL="0" indent="0">
              <a:buNone/>
            </a:pPr>
            <a:endParaRPr lang="en-GB"/>
          </a:p>
          <a:p>
            <a:endParaRPr lang="en-GB"/>
          </a:p>
        </p:txBody>
      </p:sp>
    </p:spTree>
    <p:extLst>
      <p:ext uri="{BB962C8B-B14F-4D97-AF65-F5344CB8AC3E}">
        <p14:creationId xmlns:p14="http://schemas.microsoft.com/office/powerpoint/2010/main" val="2760559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B9DD0-2623-76A0-E0C8-330C8392F2ED}"/>
              </a:ext>
            </a:extLst>
          </p:cNvPr>
          <p:cNvSpPr>
            <a:spLocks noGrp="1"/>
          </p:cNvSpPr>
          <p:nvPr>
            <p:ph type="title"/>
          </p:nvPr>
        </p:nvSpPr>
        <p:spPr/>
        <p:txBody>
          <a:bodyPr/>
          <a:lstStyle/>
          <a:p>
            <a:r>
              <a:rPr lang="en-GB"/>
              <a:t>Benefits &amp; Challenges of Digital Communication. By Basirat Yaya</a:t>
            </a:r>
          </a:p>
        </p:txBody>
      </p:sp>
      <p:sp>
        <p:nvSpPr>
          <p:cNvPr id="3" name="Content Placeholder 2">
            <a:extLst>
              <a:ext uri="{FF2B5EF4-FFF2-40B4-BE49-F238E27FC236}">
                <a16:creationId xmlns:a16="http://schemas.microsoft.com/office/drawing/2014/main" id="{2AA88FFB-6FFF-28DA-4B68-0A5360667A5A}"/>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sz="2400"/>
              <a:t>Benefits                                    Challenges</a:t>
            </a:r>
            <a:endParaRPr lang="en-US"/>
          </a:p>
          <a:p>
            <a:r>
              <a:rPr lang="en-GB"/>
              <a:t>Faster decision making                          Digital skill gap</a:t>
            </a:r>
          </a:p>
          <a:p>
            <a:r>
              <a:rPr lang="en-GB"/>
              <a:t>Improved teamwork                              Risk of Misinterpretation</a:t>
            </a:r>
          </a:p>
          <a:p>
            <a:pPr algn="just"/>
            <a:r>
              <a:rPr lang="en-GB"/>
              <a:t>Secured data storage                            Over reliance on messaging </a:t>
            </a:r>
          </a:p>
          <a:p>
            <a:r>
              <a:rPr lang="en-GB"/>
              <a:t>Clear documentation</a:t>
            </a:r>
          </a:p>
          <a:p>
            <a:pPr marL="0" indent="0">
              <a:buNone/>
            </a:pPr>
            <a:endParaRPr lang="en-GB"/>
          </a:p>
          <a:p>
            <a:pPr marL="0" indent="0">
              <a:buNone/>
            </a:pPr>
            <a:r>
              <a:rPr lang="en-GB"/>
              <a:t>Microsoft team provide digital communication with several advantages. It increase </a:t>
            </a:r>
            <a:r>
              <a:rPr lang="en-GB" err="1"/>
              <a:t>decisipon</a:t>
            </a:r>
            <a:r>
              <a:rPr lang="en-GB"/>
              <a:t> making process, improve collaboration across geographical areas, and can store information in a safe manner (Melati, 2025).It also produce a transparent online of discussion, which improves responsibility.</a:t>
            </a:r>
          </a:p>
          <a:p>
            <a:pPr marL="0" indent="0">
              <a:buNone/>
            </a:pPr>
            <a:r>
              <a:rPr lang="en-GB"/>
              <a:t>Nevertheless, there are some challenges. The staff can have issues with adapting tools. Misinterpretation of written messages is possible, and excessive use of message may decrease the personal interaction with service users.</a:t>
            </a:r>
          </a:p>
          <a:p>
            <a:pPr marL="0" indent="0">
              <a:buNone/>
            </a:pPr>
            <a:r>
              <a:rPr lang="en-GB"/>
              <a:t>Lack of proper communication systems may leads to misunderstanding that can lead to safeguarding failures or misconduct (Ferreira et al, 2025).</a:t>
            </a:r>
          </a:p>
          <a:p>
            <a:pPr marL="0" indent="0">
              <a:buNone/>
            </a:pPr>
            <a:endParaRPr lang="en-GB"/>
          </a:p>
          <a:p>
            <a:pPr marL="0" indent="0">
              <a:buNone/>
            </a:pPr>
            <a:endParaRPr lang="en-GB"/>
          </a:p>
        </p:txBody>
      </p:sp>
    </p:spTree>
    <p:extLst>
      <p:ext uri="{BB962C8B-B14F-4D97-AF65-F5344CB8AC3E}">
        <p14:creationId xmlns:p14="http://schemas.microsoft.com/office/powerpoint/2010/main" val="3733712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025E9-8343-D491-C55E-A296D1AE180E}"/>
              </a:ext>
            </a:extLst>
          </p:cNvPr>
          <p:cNvSpPr>
            <a:spLocks noGrp="1"/>
          </p:cNvSpPr>
          <p:nvPr>
            <p:ph type="title"/>
          </p:nvPr>
        </p:nvSpPr>
        <p:spPr>
          <a:xfrm>
            <a:off x="-616628" y="221411"/>
            <a:ext cx="11083951" cy="1982158"/>
          </a:xfrm>
        </p:spPr>
        <p:txBody>
          <a:bodyPr anchor="t">
            <a:normAutofit/>
          </a:bodyPr>
          <a:lstStyle/>
          <a:p>
            <a:pPr algn="ctr"/>
            <a:r>
              <a:rPr lang="en-GB">
                <a:latin typeface="Arial"/>
                <a:cs typeface="Arial"/>
              </a:rPr>
              <a:t>Benefits of Digital Technology at</a:t>
            </a:r>
            <a:br>
              <a:rPr lang="en-GB">
                <a:latin typeface="Arial"/>
                <a:cs typeface="Arial"/>
              </a:rPr>
            </a:br>
            <a:r>
              <a:rPr lang="en-GB">
                <a:latin typeface="Arial"/>
                <a:cs typeface="Arial"/>
              </a:rPr>
              <a:t> Green Field's Care Home.</a:t>
            </a:r>
            <a:r>
              <a:rPr lang="en-GB" sz="3200">
                <a:latin typeface="Arial"/>
                <a:cs typeface="Arial"/>
              </a:rPr>
              <a:t> </a:t>
            </a:r>
            <a:br>
              <a:rPr lang="en-GB" sz="3200">
                <a:latin typeface="Arial"/>
                <a:cs typeface="Arial"/>
              </a:rPr>
            </a:br>
            <a:r>
              <a:rPr lang="en-GB" sz="2400">
                <a:latin typeface="Arial"/>
                <a:cs typeface="Arial"/>
              </a:rPr>
              <a:t> Laura Strong - 2508996</a:t>
            </a:r>
            <a:endParaRPr lang="en-US" sz="2400" b="1"/>
          </a:p>
        </p:txBody>
      </p:sp>
      <p:sp>
        <p:nvSpPr>
          <p:cNvPr id="3" name="Content Placeholder 2">
            <a:extLst>
              <a:ext uri="{FF2B5EF4-FFF2-40B4-BE49-F238E27FC236}">
                <a16:creationId xmlns:a16="http://schemas.microsoft.com/office/drawing/2014/main" id="{D0CBD9A6-35AD-7217-6888-8162DD4E4FE5}"/>
              </a:ext>
            </a:extLst>
          </p:cNvPr>
          <p:cNvSpPr>
            <a:spLocks noGrp="1"/>
          </p:cNvSpPr>
          <p:nvPr>
            <p:ph idx="1"/>
          </p:nvPr>
        </p:nvSpPr>
        <p:spPr>
          <a:xfrm>
            <a:off x="5574287" y="1556740"/>
            <a:ext cx="4516222" cy="4815301"/>
          </a:xfrm>
        </p:spPr>
        <p:txBody>
          <a:bodyPr vert="horz" lIns="91440" tIns="45720" rIns="91440" bIns="45720" rtlCol="0" anchor="t">
            <a:noAutofit/>
          </a:bodyPr>
          <a:lstStyle/>
          <a:p>
            <a:pPr>
              <a:lnSpc>
                <a:spcPct val="90000"/>
              </a:lnSpc>
            </a:pPr>
            <a:endParaRPr lang="en-GB" sz="1500">
              <a:highlight>
                <a:srgbClr val="FFFFFF"/>
              </a:highlight>
              <a:latin typeface="Arial"/>
              <a:cs typeface="Arial"/>
            </a:endParaRPr>
          </a:p>
          <a:p>
            <a:pPr>
              <a:lnSpc>
                <a:spcPct val="90000"/>
              </a:lnSpc>
            </a:pPr>
            <a:endParaRPr lang="en-GB" sz="1500">
              <a:highlight>
                <a:srgbClr val="FFFFFF"/>
              </a:highlight>
              <a:latin typeface="Arial"/>
              <a:cs typeface="Arial"/>
            </a:endParaRPr>
          </a:p>
          <a:p>
            <a:pPr>
              <a:lnSpc>
                <a:spcPct val="90000"/>
              </a:lnSpc>
            </a:pPr>
            <a:r>
              <a:rPr lang="en-GB" sz="2000" b="1">
                <a:highlight>
                  <a:srgbClr val="FFFFFF"/>
                </a:highlight>
                <a:latin typeface="Arial"/>
                <a:ea typeface="+mn-lt"/>
                <a:cs typeface="+mn-lt"/>
              </a:rPr>
              <a:t>Record management (</a:t>
            </a:r>
            <a:r>
              <a:rPr lang="en-GB" sz="1600">
                <a:solidFill>
                  <a:schemeClr val="tx1"/>
                </a:solidFill>
                <a:highlight>
                  <a:srgbClr val="FFFFFF"/>
                </a:highlight>
                <a:latin typeface="Arial"/>
                <a:ea typeface="+mn-lt"/>
                <a:cs typeface="Arial"/>
              </a:rPr>
              <a:t>Stadin,2024)</a:t>
            </a:r>
            <a:endParaRPr lang="en-GB" sz="2000" b="1">
              <a:solidFill>
                <a:schemeClr val="tx1"/>
              </a:solidFill>
              <a:highlight>
                <a:srgbClr val="FFFFFF"/>
              </a:highlight>
              <a:latin typeface="Arial"/>
              <a:cs typeface="Arial"/>
            </a:endParaRPr>
          </a:p>
          <a:p>
            <a:pPr>
              <a:lnSpc>
                <a:spcPct val="90000"/>
              </a:lnSpc>
            </a:pPr>
            <a:r>
              <a:rPr lang="en-US" sz="2000" b="1">
                <a:highlight>
                  <a:srgbClr val="FFFFFF"/>
                </a:highlight>
                <a:latin typeface="Arial"/>
                <a:cs typeface="Arial"/>
              </a:rPr>
              <a:t>Staff awareness</a:t>
            </a:r>
            <a:r>
              <a:rPr lang="en-GB" sz="2000" b="1">
                <a:highlight>
                  <a:srgbClr val="FFFFFF"/>
                </a:highlight>
                <a:latin typeface="Arial"/>
                <a:cs typeface="Arial"/>
              </a:rPr>
              <a:t>(</a:t>
            </a:r>
            <a:r>
              <a:rPr lang="en-GB" sz="1600">
                <a:solidFill>
                  <a:schemeClr val="tx1"/>
                </a:solidFill>
                <a:highlight>
                  <a:srgbClr val="FFFFFF"/>
                </a:highlight>
                <a:latin typeface="Arial"/>
                <a:cs typeface="Arial"/>
              </a:rPr>
              <a:t>Stadin,2024)</a:t>
            </a:r>
            <a:endParaRPr lang="en-US" sz="2000" b="1">
              <a:solidFill>
                <a:schemeClr val="tx1"/>
              </a:solidFill>
              <a:latin typeface="Arial"/>
              <a:cs typeface="Arial"/>
            </a:endParaRPr>
          </a:p>
          <a:p>
            <a:pPr>
              <a:lnSpc>
                <a:spcPct val="90000"/>
              </a:lnSpc>
            </a:pPr>
            <a:r>
              <a:rPr lang="en-US" sz="2000" b="1">
                <a:highlight>
                  <a:srgbClr val="FFFFFF"/>
                </a:highlight>
                <a:latin typeface="Arial"/>
                <a:cs typeface="Arial"/>
              </a:rPr>
              <a:t>Secure communication systems</a:t>
            </a:r>
          </a:p>
          <a:p>
            <a:pPr>
              <a:lnSpc>
                <a:spcPct val="90000"/>
              </a:lnSpc>
            </a:pPr>
            <a:r>
              <a:rPr lang="en-GB" sz="2000" b="1">
                <a:highlight>
                  <a:srgbClr val="FFFFFF"/>
                </a:highlight>
                <a:latin typeface="Arial"/>
                <a:cs typeface="Arial"/>
              </a:rPr>
              <a:t>GPS technology for routing,</a:t>
            </a:r>
            <a:endParaRPr lang="en-US" sz="2000" b="1">
              <a:highlight>
                <a:srgbClr val="FFFFFF"/>
              </a:highlight>
              <a:latin typeface="Arial"/>
              <a:cs typeface="Arial"/>
            </a:endParaRPr>
          </a:p>
          <a:p>
            <a:pPr>
              <a:lnSpc>
                <a:spcPct val="90000"/>
              </a:lnSpc>
            </a:pPr>
            <a:r>
              <a:rPr lang="en-GB" sz="2000" b="1">
                <a:highlight>
                  <a:srgbClr val="FFFFFF"/>
                </a:highlight>
                <a:latin typeface="Arial"/>
                <a:cs typeface="Arial"/>
              </a:rPr>
              <a:t>Digital in </a:t>
            </a:r>
            <a:r>
              <a:rPr lang="en-GB" sz="2000" b="1" err="1">
                <a:highlight>
                  <a:srgbClr val="FFFFFF"/>
                </a:highlight>
                <a:latin typeface="Arial"/>
                <a:cs typeface="Arial"/>
              </a:rPr>
              <a:t>ventory</a:t>
            </a:r>
            <a:r>
              <a:rPr lang="en-GB" sz="2000" b="1">
                <a:highlight>
                  <a:srgbClr val="FFFFFF"/>
                </a:highlight>
                <a:latin typeface="Arial"/>
                <a:cs typeface="Arial"/>
              </a:rPr>
              <a:t> systems for stock control</a:t>
            </a:r>
            <a:endParaRPr lang="en-US" sz="2000" b="1">
              <a:highlight>
                <a:srgbClr val="FFFFFF"/>
              </a:highlight>
              <a:latin typeface="Arial"/>
              <a:cs typeface="Arial"/>
            </a:endParaRPr>
          </a:p>
          <a:p>
            <a:pPr>
              <a:lnSpc>
                <a:spcPct val="90000"/>
              </a:lnSpc>
            </a:pPr>
            <a:r>
              <a:rPr lang="en-GB" sz="2000" b="1">
                <a:highlight>
                  <a:srgbClr val="FFFFFF"/>
                </a:highlight>
                <a:latin typeface="Arial"/>
                <a:cs typeface="Arial"/>
              </a:rPr>
              <a:t>Managing schedules(Khan2022)</a:t>
            </a:r>
            <a:endParaRPr lang="en-US" sz="2000" b="1">
              <a:highlight>
                <a:srgbClr val="FFFFFF"/>
              </a:highlight>
              <a:latin typeface="Arial"/>
              <a:cs typeface="Arial"/>
            </a:endParaRPr>
          </a:p>
          <a:p>
            <a:pPr>
              <a:lnSpc>
                <a:spcPct val="90000"/>
              </a:lnSpc>
            </a:pPr>
            <a:r>
              <a:rPr lang="en-GB" sz="2000" b="1">
                <a:highlight>
                  <a:srgbClr val="FFFFFF"/>
                </a:highlight>
                <a:latin typeface="Arial"/>
                <a:cs typeface="Arial"/>
              </a:rPr>
              <a:t>Handling electronic health records(Khan2022)</a:t>
            </a:r>
            <a:endParaRPr lang="en-GB" sz="2000">
              <a:solidFill>
                <a:srgbClr val="000000"/>
              </a:solidFill>
              <a:highlight>
                <a:srgbClr val="FFFFFF"/>
              </a:highlight>
              <a:latin typeface="Arial"/>
              <a:cs typeface="Arial"/>
            </a:endParaRPr>
          </a:p>
          <a:p>
            <a:pPr>
              <a:lnSpc>
                <a:spcPct val="90000"/>
              </a:lnSpc>
            </a:pPr>
            <a:endParaRPr lang="en-GB" sz="2000" b="1">
              <a:highlight>
                <a:srgbClr val="FFFFFF"/>
              </a:highlight>
              <a:latin typeface="Arial"/>
              <a:cs typeface="Arial"/>
            </a:endParaRPr>
          </a:p>
          <a:p>
            <a:pPr>
              <a:lnSpc>
                <a:spcPct val="90000"/>
              </a:lnSpc>
            </a:pPr>
            <a:endParaRPr lang="en-GB" sz="1500">
              <a:highlight>
                <a:srgbClr val="FFFFFF"/>
              </a:highlight>
              <a:latin typeface="Arial"/>
              <a:cs typeface="Arial"/>
            </a:endParaRPr>
          </a:p>
          <a:p>
            <a:pPr>
              <a:lnSpc>
                <a:spcPct val="90000"/>
              </a:lnSpc>
            </a:pPr>
            <a:endParaRPr lang="en-US" sz="1500" b="1">
              <a:highlight>
                <a:srgbClr val="FFFFFF"/>
              </a:highlight>
              <a:latin typeface="Montserrat"/>
            </a:endParaRPr>
          </a:p>
          <a:p>
            <a:pPr>
              <a:lnSpc>
                <a:spcPct val="90000"/>
              </a:lnSpc>
            </a:pPr>
            <a:endParaRPr lang="en-US" sz="1500"/>
          </a:p>
          <a:p>
            <a:pPr>
              <a:lnSpc>
                <a:spcPct val="90000"/>
              </a:lnSpc>
            </a:pPr>
            <a:endParaRPr lang="en-GB" sz="1500" b="1">
              <a:highlight>
                <a:srgbClr val="FFFFFF"/>
              </a:highlight>
              <a:latin typeface="DM Sans"/>
            </a:endParaRPr>
          </a:p>
          <a:p>
            <a:pPr>
              <a:lnSpc>
                <a:spcPct val="90000"/>
              </a:lnSpc>
            </a:pPr>
            <a:endParaRPr lang="en-GB" sz="1500"/>
          </a:p>
        </p:txBody>
      </p:sp>
      <p:pic>
        <p:nvPicPr>
          <p:cNvPr id="4" name="Picture 3" descr="A doctor and an old person&#10;&#10;AI-generated content may be incorrect.">
            <a:extLst>
              <a:ext uri="{FF2B5EF4-FFF2-40B4-BE49-F238E27FC236}">
                <a16:creationId xmlns:a16="http://schemas.microsoft.com/office/drawing/2014/main" id="{FA09370A-55FB-FE71-5E25-BB59400655A9}"/>
              </a:ext>
            </a:extLst>
          </p:cNvPr>
          <p:cNvPicPr>
            <a:picLocks noChangeAspect="1"/>
          </p:cNvPicPr>
          <p:nvPr/>
        </p:nvPicPr>
        <p:blipFill>
          <a:blip r:embed="rId2"/>
          <a:srcRect r="6756" b="2"/>
          <a:stretch>
            <a:fillRect/>
          </a:stretch>
        </p:blipFill>
        <p:spPr>
          <a:xfrm>
            <a:off x="634202" y="2374991"/>
            <a:ext cx="4819580" cy="3451042"/>
          </a:xfrm>
          <a:prstGeom prst="rect">
            <a:avLst/>
          </a:prstGeom>
        </p:spPr>
      </p:pic>
      <p:sp>
        <p:nvSpPr>
          <p:cNvPr id="6" name="TextBox 5">
            <a:extLst>
              <a:ext uri="{FF2B5EF4-FFF2-40B4-BE49-F238E27FC236}">
                <a16:creationId xmlns:a16="http://schemas.microsoft.com/office/drawing/2014/main" id="{6B463309-3C18-ABAA-C2CE-8354F4A38060}"/>
              </a:ext>
            </a:extLst>
          </p:cNvPr>
          <p:cNvSpPr txBox="1"/>
          <p:nvPr/>
        </p:nvSpPr>
        <p:spPr>
          <a:xfrm>
            <a:off x="658091" y="5818909"/>
            <a:ext cx="21474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Stock Image (2026)</a:t>
            </a:r>
          </a:p>
        </p:txBody>
      </p:sp>
    </p:spTree>
    <p:extLst>
      <p:ext uri="{BB962C8B-B14F-4D97-AF65-F5344CB8AC3E}">
        <p14:creationId xmlns:p14="http://schemas.microsoft.com/office/powerpoint/2010/main" val="293027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9B7D2-8EE5-3257-19A1-1A04FE702608}"/>
              </a:ext>
            </a:extLst>
          </p:cNvPr>
          <p:cNvSpPr>
            <a:spLocks noGrp="1"/>
          </p:cNvSpPr>
          <p:nvPr>
            <p:ph type="title"/>
          </p:nvPr>
        </p:nvSpPr>
        <p:spPr>
          <a:xfrm>
            <a:off x="5019149" y="537714"/>
            <a:ext cx="4930588" cy="1378309"/>
          </a:xfrm>
        </p:spPr>
        <p:txBody>
          <a:bodyPr>
            <a:normAutofit fontScale="90000"/>
          </a:bodyPr>
          <a:lstStyle/>
          <a:p>
            <a:pPr algn="ctr">
              <a:lnSpc>
                <a:spcPct val="90000"/>
              </a:lnSpc>
            </a:pPr>
            <a:r>
              <a:rPr lang="en-US" sz="3200" b="1">
                <a:latin typeface="Arial"/>
                <a:cs typeface="Arial"/>
              </a:rPr>
              <a:t>Digital Technology Problem's and Solution's</a:t>
            </a:r>
            <a:br>
              <a:rPr lang="en-US" sz="3200" b="1">
                <a:latin typeface="Arial"/>
                <a:cs typeface="Arial"/>
              </a:rPr>
            </a:br>
            <a:r>
              <a:rPr lang="en-GB" sz="2000">
                <a:latin typeface="Arial"/>
                <a:cs typeface="Arial"/>
              </a:rPr>
              <a:t>Laura Strong - 2508996</a:t>
            </a:r>
            <a:endParaRPr lang="en-US" sz="3200" b="1">
              <a:latin typeface="Arial"/>
              <a:cs typeface="Arial"/>
            </a:endParaRPr>
          </a:p>
        </p:txBody>
      </p:sp>
      <p:sp>
        <p:nvSpPr>
          <p:cNvPr id="5" name="Content Placeholder 4">
            <a:extLst>
              <a:ext uri="{FF2B5EF4-FFF2-40B4-BE49-F238E27FC236}">
                <a16:creationId xmlns:a16="http://schemas.microsoft.com/office/drawing/2014/main" id="{C285E3C4-FFA9-4316-2C92-7BC082120653}"/>
              </a:ext>
            </a:extLst>
          </p:cNvPr>
          <p:cNvSpPr>
            <a:spLocks noGrp="1"/>
          </p:cNvSpPr>
          <p:nvPr>
            <p:ph idx="1"/>
          </p:nvPr>
        </p:nvSpPr>
        <p:spPr>
          <a:xfrm>
            <a:off x="5396469" y="1714891"/>
            <a:ext cx="4064439" cy="3880773"/>
          </a:xfrm>
        </p:spPr>
        <p:txBody>
          <a:bodyPr vert="horz" lIns="91440" tIns="45720" rIns="91440" bIns="45720" rtlCol="0" anchor="t">
            <a:noAutofit/>
          </a:bodyPr>
          <a:lstStyle/>
          <a:p>
            <a:endParaRPr lang="en-GB">
              <a:latin typeface="Arial"/>
              <a:cs typeface="Arial"/>
            </a:endParaRPr>
          </a:p>
          <a:p>
            <a:endParaRPr lang="en-GB" sz="2000">
              <a:latin typeface="Arial"/>
              <a:cs typeface="Arial"/>
            </a:endParaRPr>
          </a:p>
          <a:p>
            <a:r>
              <a:rPr lang="en-GB" sz="2000">
                <a:latin typeface="Arial"/>
                <a:cs typeface="Arial"/>
              </a:rPr>
              <a:t>Data Protection breach (Care England,2024)</a:t>
            </a:r>
          </a:p>
          <a:p>
            <a:r>
              <a:rPr lang="en-GB" sz="2000">
                <a:latin typeface="Arial"/>
                <a:cs typeface="Arial"/>
              </a:rPr>
              <a:t> </a:t>
            </a:r>
            <a:r>
              <a:rPr lang="en-GB" sz="2000" b="1">
                <a:highlight>
                  <a:srgbClr val="FFFFFF"/>
                </a:highlight>
                <a:latin typeface="Arial"/>
                <a:cs typeface="Arial"/>
              </a:rPr>
              <a:t>Firewall Protection</a:t>
            </a:r>
            <a:r>
              <a:rPr lang="en-US" sz="2000" b="1">
                <a:latin typeface="Arial"/>
                <a:cs typeface="Arial"/>
              </a:rPr>
              <a:t> </a:t>
            </a:r>
            <a:endParaRPr lang="en-GB" sz="2000" b="1">
              <a:latin typeface="Arial"/>
              <a:cs typeface="Arial"/>
            </a:endParaRPr>
          </a:p>
          <a:p>
            <a:endParaRPr lang="en-GB" sz="2000">
              <a:latin typeface="Arial"/>
              <a:cs typeface="Arial"/>
            </a:endParaRPr>
          </a:p>
          <a:p>
            <a:r>
              <a:rPr lang="en-GB" sz="2000" err="1">
                <a:latin typeface="Arial"/>
                <a:cs typeface="Arial"/>
              </a:rPr>
              <a:t>Wifi</a:t>
            </a:r>
            <a:r>
              <a:rPr lang="en-GB" sz="2000">
                <a:latin typeface="Arial"/>
                <a:cs typeface="Arial"/>
              </a:rPr>
              <a:t> hacking (Care England,2024)</a:t>
            </a:r>
          </a:p>
          <a:p>
            <a:r>
              <a:rPr lang="en-GB" sz="2000" b="1">
                <a:highlight>
                  <a:srgbClr val="FFFFFF"/>
                </a:highlight>
                <a:latin typeface="Arial"/>
                <a:cs typeface="Arial"/>
              </a:rPr>
              <a:t>Secure WIFI Server </a:t>
            </a:r>
          </a:p>
          <a:p>
            <a:endParaRPr lang="en-US" sz="2000">
              <a:highlight>
                <a:srgbClr val="FFFFFF"/>
              </a:highlight>
              <a:latin typeface="Arial"/>
              <a:cs typeface="Arial"/>
            </a:endParaRPr>
          </a:p>
          <a:p>
            <a:r>
              <a:rPr lang="en-US" sz="2000" b="1">
                <a:highlight>
                  <a:srgbClr val="FFFFFF"/>
                </a:highlight>
                <a:latin typeface="Arial"/>
                <a:cs typeface="Arial"/>
              </a:rPr>
              <a:t>Cybersecurity and data protection</a:t>
            </a:r>
            <a:endParaRPr lang="en-GB" sz="2000" b="1">
              <a:latin typeface="Arial"/>
              <a:cs typeface="Arial"/>
            </a:endParaRPr>
          </a:p>
          <a:p>
            <a:endParaRPr lang="en-US">
              <a:latin typeface="Arial"/>
              <a:cs typeface="Arial"/>
            </a:endParaRPr>
          </a:p>
          <a:p>
            <a:endParaRPr lang="en-US">
              <a:latin typeface="Arial"/>
              <a:cs typeface="Arial"/>
            </a:endParaRPr>
          </a:p>
          <a:p>
            <a:endParaRPr lang="en-GB">
              <a:latin typeface="Arial"/>
              <a:cs typeface="Arial"/>
            </a:endParaRPr>
          </a:p>
          <a:p>
            <a:endParaRPr lang="en-GB">
              <a:latin typeface="Arial"/>
              <a:cs typeface="Arial"/>
            </a:endParaRPr>
          </a:p>
          <a:p>
            <a:endParaRPr lang="en-GB">
              <a:latin typeface="Arial"/>
              <a:cs typeface="Arial"/>
            </a:endParaRPr>
          </a:p>
          <a:p>
            <a:endParaRPr lang="en-GB">
              <a:latin typeface="Arial"/>
              <a:cs typeface="Arial"/>
            </a:endParaRPr>
          </a:p>
          <a:p>
            <a:endParaRPr lang="en-GB">
              <a:latin typeface="Arial"/>
              <a:cs typeface="Arial"/>
            </a:endParaRPr>
          </a:p>
          <a:p>
            <a:endParaRPr lang="en-GB">
              <a:latin typeface="Arial"/>
              <a:cs typeface="Arial"/>
            </a:endParaRPr>
          </a:p>
          <a:p>
            <a:endParaRPr lang="en-GB">
              <a:highlight>
                <a:srgbClr val="FFFFFF"/>
              </a:highlight>
              <a:latin typeface="Arial"/>
              <a:cs typeface="Arial"/>
            </a:endParaRPr>
          </a:p>
        </p:txBody>
      </p:sp>
      <p:pic>
        <p:nvPicPr>
          <p:cNvPr id="9" name="Picture 8" descr="A padlock on a circuit board&#10;&#10;AI-generated content may be incorrect.">
            <a:extLst>
              <a:ext uri="{FF2B5EF4-FFF2-40B4-BE49-F238E27FC236}">
                <a16:creationId xmlns:a16="http://schemas.microsoft.com/office/drawing/2014/main" id="{514E11F1-5181-9374-9AB9-5F5B0F6037B1}"/>
              </a:ext>
            </a:extLst>
          </p:cNvPr>
          <p:cNvPicPr>
            <a:picLocks noChangeAspect="1"/>
          </p:cNvPicPr>
          <p:nvPr/>
        </p:nvPicPr>
        <p:blipFill>
          <a:blip r:embed="rId2"/>
          <a:srcRect l="24339" r="3141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7" name="Isosceles Triangle 16">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extBox 9">
            <a:extLst>
              <a:ext uri="{FF2B5EF4-FFF2-40B4-BE49-F238E27FC236}">
                <a16:creationId xmlns:a16="http://schemas.microsoft.com/office/drawing/2014/main" id="{B0DC49FB-B5CE-D380-9989-01DE18C53A94}"/>
              </a:ext>
            </a:extLst>
          </p:cNvPr>
          <p:cNvSpPr txBox="1"/>
          <p:nvPr/>
        </p:nvSpPr>
        <p:spPr>
          <a:xfrm>
            <a:off x="4344902" y="6477000"/>
            <a:ext cx="37580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Stock Image(2026)</a:t>
            </a:r>
          </a:p>
        </p:txBody>
      </p:sp>
    </p:spTree>
    <p:extLst>
      <p:ext uri="{BB962C8B-B14F-4D97-AF65-F5344CB8AC3E}">
        <p14:creationId xmlns:p14="http://schemas.microsoft.com/office/powerpoint/2010/main" val="1268409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2C947-A1C0-362D-CBD0-B527EC5FEC27}"/>
              </a:ext>
            </a:extLst>
          </p:cNvPr>
          <p:cNvSpPr>
            <a:spLocks noGrp="1"/>
          </p:cNvSpPr>
          <p:nvPr>
            <p:ph type="title"/>
          </p:nvPr>
        </p:nvSpPr>
        <p:spPr/>
        <p:txBody>
          <a:bodyPr/>
          <a:lstStyle/>
          <a:p>
            <a:r>
              <a:rPr lang="en-GB" sz="3200">
                <a:latin typeface="Arial"/>
                <a:cs typeface="Arial"/>
              </a:rPr>
              <a:t>References for Laura Strong - 2508996</a:t>
            </a:r>
            <a:endParaRPr lang="en-GB" sz="3200"/>
          </a:p>
        </p:txBody>
      </p:sp>
      <p:sp>
        <p:nvSpPr>
          <p:cNvPr id="3" name="Content Placeholder 2">
            <a:extLst>
              <a:ext uri="{FF2B5EF4-FFF2-40B4-BE49-F238E27FC236}">
                <a16:creationId xmlns:a16="http://schemas.microsoft.com/office/drawing/2014/main" id="{B0406BB4-ED2D-5155-2282-1B50434DC4DE}"/>
              </a:ext>
            </a:extLst>
          </p:cNvPr>
          <p:cNvSpPr>
            <a:spLocks noGrp="1"/>
          </p:cNvSpPr>
          <p:nvPr>
            <p:ph idx="1"/>
          </p:nvPr>
        </p:nvSpPr>
        <p:spPr/>
        <p:txBody>
          <a:bodyPr vert="horz" lIns="91440" tIns="45720" rIns="91440" bIns="45720" rtlCol="0" anchor="t">
            <a:normAutofit/>
          </a:bodyPr>
          <a:lstStyle/>
          <a:p>
            <a:r>
              <a:rPr lang="en-GB" sz="1600">
                <a:solidFill>
                  <a:schemeClr val="tx1"/>
                </a:solidFill>
                <a:highlight>
                  <a:srgbClr val="FFFFFF"/>
                </a:highlight>
                <a:latin typeface="Arial"/>
                <a:ea typeface="+mn-lt"/>
                <a:cs typeface="+mn-lt"/>
              </a:rPr>
              <a:t>Internet Security Measures in Care Homes</a:t>
            </a:r>
            <a:r>
              <a:rPr lang="en-GB" sz="1600" i="1">
                <a:solidFill>
                  <a:schemeClr val="tx1"/>
                </a:solidFill>
                <a:highlight>
                  <a:srgbClr val="FFFFFF"/>
                </a:highlight>
                <a:latin typeface="Arial"/>
                <a:ea typeface="+mn-lt"/>
                <a:cs typeface="+mn-lt"/>
              </a:rPr>
              <a:t> (2024) </a:t>
            </a:r>
            <a:r>
              <a:rPr lang="en-GB" sz="1600" i="1">
                <a:solidFill>
                  <a:schemeClr val="tx1"/>
                </a:solidFill>
                <a:highlight>
                  <a:srgbClr val="FFFFFF"/>
                </a:highlight>
                <a:latin typeface="Arial"/>
                <a:ea typeface="+mn-lt"/>
                <a:cs typeface="+mn-lt"/>
                <a:hlinkClick r:id="rId2">
                  <a:extLst>
                    <a:ext uri="{A12FA001-AC4F-418D-AE19-62706E023703}">
                      <ahyp:hlinkClr xmlns:ahyp="http://schemas.microsoft.com/office/drawing/2018/hyperlinkcolor" val="tx"/>
                    </a:ext>
                  </a:extLst>
                </a:hlinkClick>
              </a:rPr>
              <a:t>Internet Security Measures in Care Homes - Care England</a:t>
            </a:r>
            <a:r>
              <a:rPr lang="en-GB" sz="1600" i="1">
                <a:solidFill>
                  <a:schemeClr val="tx1"/>
                </a:solidFill>
                <a:latin typeface="Arial"/>
                <a:ea typeface="+mn-lt"/>
                <a:cs typeface="+mn-lt"/>
              </a:rPr>
              <a:t> (Accessed-12th Febuary2026)</a:t>
            </a:r>
          </a:p>
          <a:p>
            <a:r>
              <a:rPr lang="en-GB" sz="1600">
                <a:solidFill>
                  <a:schemeClr val="tx1"/>
                </a:solidFill>
                <a:highlight>
                  <a:srgbClr val="FFFFFF"/>
                </a:highlight>
                <a:latin typeface="Arial"/>
                <a:ea typeface="Source Sans Pro"/>
                <a:cs typeface="+mn-lt"/>
              </a:rPr>
              <a:t>Ramstedt </a:t>
            </a:r>
            <a:r>
              <a:rPr lang="en-GB" sz="1600" err="1">
                <a:solidFill>
                  <a:schemeClr val="tx1"/>
                </a:solidFill>
                <a:highlight>
                  <a:srgbClr val="FFFFFF"/>
                </a:highlight>
                <a:latin typeface="Arial"/>
                <a:ea typeface="Source Sans Pro"/>
                <a:cs typeface="+mn-lt"/>
              </a:rPr>
              <a:t>Stadin</a:t>
            </a:r>
            <a:r>
              <a:rPr lang="en-GB" sz="1600">
                <a:solidFill>
                  <a:schemeClr val="tx1"/>
                </a:solidFill>
                <a:highlight>
                  <a:srgbClr val="FFFFFF"/>
                </a:highlight>
                <a:latin typeface="Arial"/>
                <a:ea typeface="Source Sans Pro"/>
                <a:cs typeface="+mn-lt"/>
              </a:rPr>
              <a:t>, M., Asplund, S., Nyman, T., </a:t>
            </a:r>
            <a:r>
              <a:rPr lang="en-GB" sz="1600" err="1">
                <a:solidFill>
                  <a:schemeClr val="tx1"/>
                </a:solidFill>
                <a:highlight>
                  <a:srgbClr val="FFFFFF"/>
                </a:highlight>
                <a:latin typeface="Arial"/>
                <a:ea typeface="Source Sans Pro"/>
                <a:cs typeface="+mn-lt"/>
              </a:rPr>
              <a:t>Svartengren</a:t>
            </a:r>
            <a:r>
              <a:rPr lang="en-GB" sz="1600">
                <a:solidFill>
                  <a:schemeClr val="tx1"/>
                </a:solidFill>
                <a:highlight>
                  <a:srgbClr val="FFFFFF"/>
                </a:highlight>
                <a:latin typeface="Arial"/>
                <a:ea typeface="Source Sans Pro"/>
                <a:cs typeface="+mn-lt"/>
              </a:rPr>
              <a:t>, M., &amp; Hellman, T. (2024). Digital competence is a must: Manager and safety representative perspectives on evolving job skills and balancing digital work environments in transportation, logistics, and home care. </a:t>
            </a:r>
            <a:r>
              <a:rPr lang="en-GB" sz="1600" i="1">
                <a:solidFill>
                  <a:schemeClr val="tx1"/>
                </a:solidFill>
                <a:highlight>
                  <a:srgbClr val="FFFFFF"/>
                </a:highlight>
                <a:latin typeface="Arial"/>
                <a:ea typeface="Source Sans Pro"/>
                <a:cs typeface="+mn-lt"/>
              </a:rPr>
              <a:t>Computers in Human </a:t>
            </a:r>
            <a:r>
              <a:rPr lang="en-GB" sz="1600" i="1" err="1">
                <a:solidFill>
                  <a:schemeClr val="tx1"/>
                </a:solidFill>
                <a:highlight>
                  <a:srgbClr val="FFFFFF"/>
                </a:highlight>
                <a:latin typeface="Arial"/>
                <a:ea typeface="Source Sans Pro"/>
                <a:cs typeface="+mn-lt"/>
              </a:rPr>
              <a:t>Behavior</a:t>
            </a:r>
            <a:r>
              <a:rPr lang="en-GB" sz="1600" i="1">
                <a:solidFill>
                  <a:schemeClr val="tx1"/>
                </a:solidFill>
                <a:highlight>
                  <a:srgbClr val="FFFFFF"/>
                </a:highlight>
                <a:latin typeface="Arial"/>
                <a:ea typeface="Source Sans Pro"/>
                <a:cs typeface="+mn-lt"/>
              </a:rPr>
              <a:t> Reports</a:t>
            </a:r>
            <a:r>
              <a:rPr lang="en-GB" sz="1600">
                <a:solidFill>
                  <a:schemeClr val="tx1"/>
                </a:solidFill>
                <a:highlight>
                  <a:srgbClr val="FFFFFF"/>
                </a:highlight>
                <a:latin typeface="Arial"/>
                <a:ea typeface="Source Sans Pro"/>
                <a:cs typeface="+mn-lt"/>
              </a:rPr>
              <a:t>, </a:t>
            </a:r>
            <a:r>
              <a:rPr lang="en-GB" sz="1600" i="1">
                <a:solidFill>
                  <a:schemeClr val="tx1"/>
                </a:solidFill>
                <a:highlight>
                  <a:srgbClr val="FFFFFF"/>
                </a:highlight>
                <a:latin typeface="Arial"/>
                <a:ea typeface="Source Sans Pro"/>
                <a:cs typeface="+mn-lt"/>
              </a:rPr>
              <a:t>16</a:t>
            </a:r>
            <a:r>
              <a:rPr lang="en-GB" sz="1600">
                <a:solidFill>
                  <a:schemeClr val="tx1"/>
                </a:solidFill>
                <a:highlight>
                  <a:srgbClr val="FFFFFF"/>
                </a:highlight>
                <a:latin typeface="Arial"/>
                <a:ea typeface="Source Sans Pro"/>
                <a:cs typeface="+mn-lt"/>
              </a:rPr>
              <a:t>, Article 100486. </a:t>
            </a:r>
            <a:r>
              <a:rPr lang="en-GB" sz="1600">
                <a:solidFill>
                  <a:schemeClr val="tx1"/>
                </a:solidFill>
                <a:highlight>
                  <a:srgbClr val="FFFFFF"/>
                </a:highlight>
                <a:latin typeface="Arial"/>
                <a:ea typeface="Source Sans Pro"/>
                <a:cs typeface="+mn-lt"/>
                <a:hlinkClick r:id="rId3">
                  <a:extLst>
                    <a:ext uri="{A12FA001-AC4F-418D-AE19-62706E023703}">
                      <ahyp:hlinkClr xmlns:ahyp="http://schemas.microsoft.com/office/drawing/2018/hyperlinkcolor" val="tx"/>
                    </a:ext>
                  </a:extLst>
                </a:hlinkClick>
              </a:rPr>
              <a:t>https://doi.org/10.1016/j.chbr.2024.100486</a:t>
            </a:r>
            <a:endParaRPr lang="en-GB" sz="1600" i="1">
              <a:solidFill>
                <a:schemeClr val="tx1"/>
              </a:solidFill>
              <a:latin typeface="Arial"/>
              <a:ea typeface="Source Sans Pro"/>
              <a:cs typeface="+mn-lt"/>
              <a:hlinkClick r:id="rId3">
                <a:extLst>
                  <a:ext uri="{A12FA001-AC4F-418D-AE19-62706E023703}">
                    <ahyp:hlinkClr xmlns:ahyp="http://schemas.microsoft.com/office/drawing/2018/hyperlinkcolor" val="tx"/>
                  </a:ext>
                </a:extLst>
              </a:hlinkClick>
            </a:endParaRPr>
          </a:p>
          <a:p>
            <a:endParaRPr lang="en-GB" sz="1600">
              <a:solidFill>
                <a:schemeClr val="tx1"/>
              </a:solidFill>
              <a:highlight>
                <a:srgbClr val="FFFFFF"/>
              </a:highlight>
              <a:latin typeface="Arial"/>
              <a:ea typeface="Source Sans Pro"/>
              <a:cs typeface="+mn-lt"/>
            </a:endParaRPr>
          </a:p>
          <a:p>
            <a:r>
              <a:rPr lang="en-GB" sz="1600">
                <a:solidFill>
                  <a:schemeClr val="tx1"/>
                </a:solidFill>
                <a:highlight>
                  <a:srgbClr val="FFFFFF"/>
                </a:highlight>
                <a:latin typeface="Arial"/>
                <a:ea typeface="+mn-lt"/>
                <a:cs typeface="+mn-lt"/>
                <a:hlinkClick r:id="rId4">
                  <a:extLst>
                    <a:ext uri="{A12FA001-AC4F-418D-AE19-62706E023703}">
                      <ahyp:hlinkClr xmlns:ahyp="http://schemas.microsoft.com/office/drawing/2018/hyperlinkcolor" val="tx"/>
                    </a:ext>
                  </a:extLst>
                </a:hlinkClick>
              </a:rPr>
              <a:t>The Role of IT In Ensuring Resident Safety In Care Homes</a:t>
            </a:r>
          </a:p>
          <a:p>
            <a:r>
              <a:rPr lang="en-GB" sz="1600">
                <a:solidFill>
                  <a:schemeClr val="tx1"/>
                </a:solidFill>
                <a:highlight>
                  <a:srgbClr val="FFFFFF"/>
                </a:highlight>
                <a:latin typeface="Arial"/>
                <a:ea typeface="Source Sans Pro"/>
                <a:cs typeface="+mn-lt"/>
              </a:rPr>
              <a:t>Privacy protection -     Khan, S., Saravanan, V., N, G. C., Lakshmi, T. J., Deb, N., &amp; Othman, N. A. (2022  </a:t>
            </a:r>
          </a:p>
        </p:txBody>
      </p:sp>
    </p:spTree>
    <p:extLst>
      <p:ext uri="{BB962C8B-B14F-4D97-AF65-F5344CB8AC3E}">
        <p14:creationId xmlns:p14="http://schemas.microsoft.com/office/powerpoint/2010/main" val="2668374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3C33C-93F4-ADAA-3DAE-2162FE52739A}"/>
              </a:ext>
            </a:extLst>
          </p:cNvPr>
          <p:cNvSpPr>
            <a:spLocks noGrp="1"/>
          </p:cNvSpPr>
          <p:nvPr>
            <p:ph type="title"/>
          </p:nvPr>
        </p:nvSpPr>
        <p:spPr/>
        <p:txBody>
          <a:bodyPr/>
          <a:lstStyle/>
          <a:p>
            <a:r>
              <a:rPr lang="en-GB"/>
              <a:t>References </a:t>
            </a:r>
            <a:br>
              <a:rPr lang="en-GB"/>
            </a:br>
            <a:r>
              <a:rPr lang="en-GB"/>
              <a:t>By Caron Griffin - </a:t>
            </a:r>
            <a:r>
              <a:rPr lang="en-GB">
                <a:solidFill>
                  <a:srgbClr val="90C226"/>
                </a:solidFill>
                <a:latin typeface="Trebuchet MS"/>
                <a:ea typeface="Calibri"/>
                <a:cs typeface="Calibri"/>
              </a:rPr>
              <a:t>2522161 </a:t>
            </a:r>
            <a:endParaRPr lang="en-GB" sz="1800">
              <a:solidFill>
                <a:srgbClr val="2C3C43"/>
              </a:solidFill>
              <a:latin typeface="Calibri"/>
              <a:ea typeface="Calibri"/>
              <a:cs typeface="Calibri"/>
            </a:endParaRPr>
          </a:p>
        </p:txBody>
      </p:sp>
      <p:sp>
        <p:nvSpPr>
          <p:cNvPr id="3" name="Content Placeholder 2">
            <a:extLst>
              <a:ext uri="{FF2B5EF4-FFF2-40B4-BE49-F238E27FC236}">
                <a16:creationId xmlns:a16="http://schemas.microsoft.com/office/drawing/2014/main" id="{02AB3EE4-D5DB-C572-B928-AC8CAE97CF56}"/>
              </a:ext>
            </a:extLst>
          </p:cNvPr>
          <p:cNvSpPr>
            <a:spLocks noGrp="1"/>
          </p:cNvSpPr>
          <p:nvPr>
            <p:ph idx="1"/>
          </p:nvPr>
        </p:nvSpPr>
        <p:spPr>
          <a:xfrm>
            <a:off x="677334" y="2160589"/>
            <a:ext cx="8596668" cy="3837231"/>
          </a:xfrm>
        </p:spPr>
        <p:txBody>
          <a:bodyPr vert="horz" lIns="91440" tIns="45720" rIns="91440" bIns="45720" rtlCol="0" anchor="t">
            <a:normAutofit/>
          </a:bodyPr>
          <a:lstStyle/>
          <a:p>
            <a:r>
              <a:rPr lang="en-GB" sz="1000">
                <a:solidFill>
                  <a:srgbClr val="2C2C2C"/>
                </a:solidFill>
                <a:latin typeface="Calibri"/>
                <a:ea typeface="Calibri"/>
                <a:cs typeface="Calibri"/>
              </a:rPr>
              <a:t>Agency for Healthcare Research and Quality (2012) </a:t>
            </a:r>
            <a:r>
              <a:rPr lang="en-GB" sz="1000" err="1">
                <a:solidFill>
                  <a:srgbClr val="2C2C2C"/>
                </a:solidFill>
                <a:latin typeface="Calibri"/>
                <a:ea typeface="Calibri"/>
                <a:cs typeface="Calibri"/>
              </a:rPr>
              <a:t>TeamSTEPPS</a:t>
            </a:r>
            <a:r>
              <a:rPr lang="en-GB" sz="1000">
                <a:solidFill>
                  <a:srgbClr val="2C2C2C"/>
                </a:solidFill>
                <a:latin typeface="Calibri"/>
                <a:ea typeface="Calibri"/>
                <a:cs typeface="Calibri"/>
              </a:rPr>
              <a:t> Long-Term Care Toolkit. Rockville, MD: AHRQ.</a:t>
            </a:r>
            <a:endParaRPr lang="en-GB"/>
          </a:p>
          <a:p>
            <a:r>
              <a:rPr lang="en-GB" sz="1000">
                <a:solidFill>
                  <a:srgbClr val="2C2C2C"/>
                </a:solidFill>
                <a:latin typeface="Calibri"/>
                <a:ea typeface="Calibri"/>
                <a:cs typeface="Calibri"/>
              </a:rPr>
              <a:t>Agency for Healthcare Research and Quality (2017) Module 4: Teamwork and Communication.</a:t>
            </a:r>
            <a:endParaRPr lang="en-GB"/>
          </a:p>
          <a:p>
            <a:r>
              <a:rPr lang="en-GB" sz="1000">
                <a:solidFill>
                  <a:srgbClr val="2C2C2C"/>
                </a:solidFill>
                <a:latin typeface="Calibri"/>
                <a:ea typeface="Calibri"/>
                <a:cs typeface="Calibri"/>
              </a:rPr>
              <a:t>Association of American Medical Colleges (2024) Presentation Skills Toolkit for Medical Students.</a:t>
            </a:r>
            <a:endParaRPr lang="en-GB"/>
          </a:p>
          <a:p>
            <a:r>
              <a:rPr lang="en-GB" sz="1000">
                <a:solidFill>
                  <a:srgbClr val="2C2C2C"/>
                </a:solidFill>
                <a:latin typeface="Calibri"/>
                <a:ea typeface="Calibri"/>
                <a:cs typeface="Calibri"/>
              </a:rPr>
              <a:t>Colliers, A. et al. (2017) Accepted standards on how to give a Medical Research Presentation. GMS Journal for Medical Education, 34(1).</a:t>
            </a:r>
            <a:endParaRPr lang="en-GB"/>
          </a:p>
          <a:p>
            <a:r>
              <a:rPr lang="en-GB" sz="1000">
                <a:solidFill>
                  <a:srgbClr val="2C2C2C"/>
                </a:solidFill>
                <a:latin typeface="Calibri"/>
                <a:ea typeface="Calibri"/>
                <a:cs typeface="Calibri"/>
              </a:rPr>
              <a:t>Freed, J. (2024) The Pitfalls of Using PowerPoint for Adult Learners. Harvard Medical School.</a:t>
            </a:r>
            <a:endParaRPr lang="en-GB"/>
          </a:p>
          <a:p>
            <a:r>
              <a:rPr lang="en-GB" sz="1000">
                <a:solidFill>
                  <a:srgbClr val="2C2C2C"/>
                </a:solidFill>
                <a:latin typeface="Calibri"/>
                <a:ea typeface="Calibri"/>
                <a:cs typeface="Calibri"/>
              </a:rPr>
              <a:t>Irwin, T., </a:t>
            </a:r>
            <a:r>
              <a:rPr lang="en-GB" sz="1000" err="1">
                <a:solidFill>
                  <a:srgbClr val="2C2C2C"/>
                </a:solidFill>
                <a:latin typeface="Calibri"/>
                <a:ea typeface="Calibri"/>
                <a:cs typeface="Calibri"/>
              </a:rPr>
              <a:t>Terberg</a:t>
            </a:r>
            <a:r>
              <a:rPr lang="en-GB" sz="1000">
                <a:solidFill>
                  <a:srgbClr val="2C2C2C"/>
                </a:solidFill>
                <a:latin typeface="Calibri"/>
                <a:ea typeface="Calibri"/>
                <a:cs typeface="Calibri"/>
              </a:rPr>
              <a:t>, J. and Swinford, E. (2024) Medical Presentations: A Prescription for Success. CRC Press.</a:t>
            </a:r>
            <a:endParaRPr lang="en-GB"/>
          </a:p>
          <a:p>
            <a:r>
              <a:rPr lang="en-GB" sz="1000">
                <a:solidFill>
                  <a:srgbClr val="2C2C2C"/>
                </a:solidFill>
                <a:latin typeface="Calibri"/>
                <a:ea typeface="Calibri"/>
                <a:cs typeface="Calibri"/>
              </a:rPr>
              <a:t>Kimani, A. and </a:t>
            </a:r>
            <a:r>
              <a:rPr lang="en-GB" sz="1000" err="1">
                <a:solidFill>
                  <a:srgbClr val="2C2C2C"/>
                </a:solidFill>
                <a:latin typeface="Calibri"/>
                <a:ea typeface="Calibri"/>
                <a:cs typeface="Calibri"/>
              </a:rPr>
              <a:t>Petrucka</a:t>
            </a:r>
            <a:r>
              <a:rPr lang="en-GB" sz="1000">
                <a:solidFill>
                  <a:srgbClr val="2C2C2C"/>
                </a:solidFill>
                <a:latin typeface="Calibri"/>
                <a:ea typeface="Calibri"/>
                <a:cs typeface="Calibri"/>
              </a:rPr>
              <a:t>, P.M. (2021) Patient-</a:t>
            </a:r>
            <a:r>
              <a:rPr lang="en-GB" sz="1000" err="1">
                <a:solidFill>
                  <a:srgbClr val="2C2C2C"/>
                </a:solidFill>
                <a:latin typeface="Calibri"/>
                <a:ea typeface="Calibri"/>
                <a:cs typeface="Calibri"/>
              </a:rPr>
              <a:t>centered</a:t>
            </a:r>
            <a:r>
              <a:rPr lang="en-GB" sz="1000">
                <a:solidFill>
                  <a:srgbClr val="2C2C2C"/>
                </a:solidFill>
                <a:latin typeface="Calibri"/>
                <a:ea typeface="Calibri"/>
                <a:cs typeface="Calibri"/>
              </a:rPr>
              <a:t> care and communication. BMC Nursing, 20, Article 158.</a:t>
            </a:r>
            <a:endParaRPr lang="en-GB"/>
          </a:p>
          <a:p>
            <a:r>
              <a:rPr lang="en-GB" sz="1000">
                <a:solidFill>
                  <a:srgbClr val="2C2C2C"/>
                </a:solidFill>
                <a:latin typeface="Calibri"/>
                <a:ea typeface="Calibri"/>
                <a:cs typeface="Calibri"/>
              </a:rPr>
              <a:t>LCHS4007 Assessment Specification (2026) Certificate of Higher Education Skills for the Workplace.</a:t>
            </a:r>
            <a:endParaRPr lang="en-GB"/>
          </a:p>
          <a:p>
            <a:r>
              <a:rPr lang="en-GB" sz="1000">
                <a:solidFill>
                  <a:srgbClr val="2C2C2C"/>
                </a:solidFill>
                <a:latin typeface="Calibri"/>
                <a:ea typeface="Calibri"/>
                <a:cs typeface="Calibri"/>
              </a:rPr>
              <a:t>Morales, A.N.S.M. et al. (2021) Training in communication skills. Human Resources for Health, 19, Article 30.</a:t>
            </a:r>
            <a:endParaRPr lang="en-GB"/>
          </a:p>
          <a:p>
            <a:r>
              <a:rPr lang="en-GB" sz="1000">
                <a:solidFill>
                  <a:srgbClr val="2C2C2C"/>
                </a:solidFill>
                <a:latin typeface="Calibri"/>
                <a:ea typeface="Calibri"/>
                <a:cs typeface="Calibri"/>
              </a:rPr>
              <a:t>Morley, L. and Cashell, A. (2017) Collaboration in Health Care. JMIRS, 48(2), pp. 207-216.</a:t>
            </a:r>
            <a:endParaRPr lang="en-GB"/>
          </a:p>
          <a:p>
            <a:r>
              <a:rPr lang="en-GB" sz="1000">
                <a:solidFill>
                  <a:srgbClr val="2C2C2C"/>
                </a:solidFill>
                <a:latin typeface="Calibri"/>
                <a:ea typeface="Calibri"/>
                <a:cs typeface="Calibri"/>
              </a:rPr>
              <a:t>Patient Safety Network (2024) Communication During Transitions of Care. AHRQ </a:t>
            </a:r>
            <a:r>
              <a:rPr lang="en-GB" sz="1000" err="1">
                <a:solidFill>
                  <a:srgbClr val="2C2C2C"/>
                </a:solidFill>
                <a:latin typeface="Calibri"/>
                <a:ea typeface="Calibri"/>
                <a:cs typeface="Calibri"/>
              </a:rPr>
              <a:t>PSNet</a:t>
            </a:r>
            <a:r>
              <a:rPr lang="en-GB" sz="1000">
                <a:solidFill>
                  <a:srgbClr val="2C2C2C"/>
                </a:solidFill>
                <a:latin typeface="Calibri"/>
                <a:ea typeface="Calibri"/>
                <a:cs typeface="Calibri"/>
              </a:rPr>
              <a:t>.</a:t>
            </a:r>
            <a:endParaRPr lang="en-GB"/>
          </a:p>
          <a:p>
            <a:r>
              <a:rPr lang="en-GB" sz="1000">
                <a:solidFill>
                  <a:srgbClr val="2C2C2C"/>
                </a:solidFill>
                <a:latin typeface="Calibri"/>
                <a:ea typeface="Calibri"/>
                <a:cs typeface="Calibri"/>
              </a:rPr>
              <a:t>Ratliff, M. (2024) Effective Presentations in Medical Education. </a:t>
            </a:r>
            <a:r>
              <a:rPr lang="en-GB" sz="1000" err="1">
                <a:solidFill>
                  <a:srgbClr val="2C2C2C"/>
                </a:solidFill>
                <a:latin typeface="Calibri"/>
                <a:ea typeface="Calibri"/>
                <a:cs typeface="Calibri"/>
              </a:rPr>
              <a:t>Lecturio</a:t>
            </a:r>
            <a:r>
              <a:rPr lang="en-GB" sz="1000">
                <a:solidFill>
                  <a:srgbClr val="2C2C2C"/>
                </a:solidFill>
                <a:latin typeface="Calibri"/>
                <a:ea typeface="Calibri"/>
                <a:cs typeface="Calibri"/>
              </a:rPr>
              <a:t> Medical.</a:t>
            </a:r>
            <a:endParaRPr lang="en-GB"/>
          </a:p>
          <a:p>
            <a:r>
              <a:rPr lang="en-GB" sz="1000">
                <a:solidFill>
                  <a:srgbClr val="2C2C2C"/>
                </a:solidFill>
                <a:latin typeface="Calibri"/>
                <a:ea typeface="Calibri"/>
                <a:cs typeface="Calibri"/>
              </a:rPr>
              <a:t>Rutgers University (2024) PowerPoint Presentation - Presentations in Medicine &amp; Science.</a:t>
            </a:r>
            <a:endParaRPr lang="en-GB"/>
          </a:p>
          <a:p>
            <a:endParaRPr lang="en-GB"/>
          </a:p>
        </p:txBody>
      </p:sp>
    </p:spTree>
    <p:extLst>
      <p:ext uri="{BB962C8B-B14F-4D97-AF65-F5344CB8AC3E}">
        <p14:creationId xmlns:p14="http://schemas.microsoft.com/office/powerpoint/2010/main" val="1228538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CD2C1C-EB12-2BC7-0FCF-8F801EEE6D82}"/>
              </a:ext>
            </a:extLst>
          </p:cNvPr>
          <p:cNvSpPr>
            <a:spLocks noGrp="1"/>
          </p:cNvSpPr>
          <p:nvPr>
            <p:ph type="title"/>
          </p:nvPr>
        </p:nvSpPr>
        <p:spPr/>
        <p:txBody>
          <a:bodyPr/>
          <a:lstStyle/>
          <a:p>
            <a:r>
              <a:rPr lang="en-US"/>
              <a:t>References</a:t>
            </a:r>
            <a:br>
              <a:rPr lang="en-US"/>
            </a:br>
            <a:r>
              <a:rPr lang="en-US"/>
              <a:t>By Basirat Yaya - 2508234</a:t>
            </a:r>
          </a:p>
        </p:txBody>
      </p:sp>
      <p:sp>
        <p:nvSpPr>
          <p:cNvPr id="4" name="TextBox 3">
            <a:extLst>
              <a:ext uri="{FF2B5EF4-FFF2-40B4-BE49-F238E27FC236}">
                <a16:creationId xmlns:a16="http://schemas.microsoft.com/office/drawing/2014/main" id="{EE6D94C8-55FD-7B49-00A0-637A99E469BD}"/>
              </a:ext>
            </a:extLst>
          </p:cNvPr>
          <p:cNvSpPr txBox="1"/>
          <p:nvPr/>
        </p:nvSpPr>
        <p:spPr>
          <a:xfrm>
            <a:off x="1160575" y="261873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4D52011E-12EE-E37F-A453-99466582EEEF}"/>
              </a:ext>
            </a:extLst>
          </p:cNvPr>
          <p:cNvSpPr txBox="1"/>
          <p:nvPr/>
        </p:nvSpPr>
        <p:spPr>
          <a:xfrm>
            <a:off x="1562313" y="2708010"/>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24C4AE86-D3AC-3B58-DFEB-80D7138C93F2}"/>
              </a:ext>
            </a:extLst>
          </p:cNvPr>
          <p:cNvSpPr txBox="1"/>
          <p:nvPr/>
        </p:nvSpPr>
        <p:spPr>
          <a:xfrm>
            <a:off x="848113" y="2603870"/>
            <a:ext cx="870823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Ferreira, J C, </a:t>
            </a:r>
            <a:r>
              <a:rPr lang="en-US" err="1"/>
              <a:t>Evas</a:t>
            </a:r>
            <a:r>
              <a:rPr lang="en-US"/>
              <a:t>, L B, Correa, R  and Mascarenhas, M,2025. Empowering health </a:t>
            </a:r>
            <a:r>
              <a:rPr lang="en-US" err="1"/>
              <a:t>profesionals</a:t>
            </a:r>
            <a:r>
              <a:rPr lang="en-US"/>
              <a:t> with digital skill to improve patient care and daily workflows in Healthcare (Vol 13, No 3, p 329).</a:t>
            </a:r>
          </a:p>
          <a:p>
            <a:pPr marL="285750" indent="-285750">
              <a:buFont typeface="Arial"/>
              <a:buChar char="•"/>
            </a:pPr>
            <a:r>
              <a:rPr lang="en-US"/>
              <a:t>Melati, R (2025) Analysis of The Advantages of Microsoft Team as a Corporate Communication Tool in Supporting Employee Performance. </a:t>
            </a:r>
            <a:r>
              <a:rPr lang="en-US" err="1"/>
              <a:t>Eduvest</a:t>
            </a:r>
            <a:r>
              <a:rPr lang="en-US"/>
              <a:t> -Journal of Universal Studies, 5(3), pp 2893 – 2899.</a:t>
            </a:r>
          </a:p>
          <a:p>
            <a:pPr marL="285750" indent="-285750">
              <a:buFont typeface="Arial"/>
              <a:buChar char="•"/>
            </a:pPr>
            <a:r>
              <a:rPr lang="en-US" err="1"/>
              <a:t>Sappor</a:t>
            </a:r>
            <a:r>
              <a:rPr lang="en-US"/>
              <a:t>, E </a:t>
            </a:r>
            <a:r>
              <a:rPr lang="en-US" err="1"/>
              <a:t>E</a:t>
            </a:r>
            <a:r>
              <a:rPr lang="en-US"/>
              <a:t> and Chakraborty, R(2025) Exploring staff Perception of management of </a:t>
            </a:r>
            <a:r>
              <a:rPr lang="en-US" err="1"/>
              <a:t>Oncall</a:t>
            </a:r>
            <a:r>
              <a:rPr lang="en-US"/>
              <a:t> Trials and impact on Enhancing Health Service delivery.</a:t>
            </a:r>
          </a:p>
          <a:p>
            <a:pPr marL="285750" indent="-285750">
              <a:buFont typeface="Arial"/>
              <a:buChar char="•"/>
            </a:pPr>
            <a:r>
              <a:rPr lang="en-US"/>
              <a:t>Umoren, P E and </a:t>
            </a:r>
            <a:r>
              <a:rPr lang="en-US" err="1"/>
              <a:t>Ukpe</a:t>
            </a:r>
            <a:r>
              <a:rPr lang="en-US"/>
              <a:t>, A P(2025) Digital Communication in Organizations.</a:t>
            </a:r>
          </a:p>
          <a:p>
            <a:pPr marL="285750" indent="-285750">
              <a:buFont typeface="Arial"/>
              <a:buChar char="•"/>
            </a:pPr>
            <a:r>
              <a:rPr lang="en-US"/>
              <a:t>Son, C, Forsgren, E, Ohlen, J and Sawatzky, R (2025) Person-</a:t>
            </a:r>
            <a:r>
              <a:rPr lang="en-US" err="1"/>
              <a:t>centred</a:t>
            </a:r>
            <a:r>
              <a:rPr lang="en-US"/>
              <a:t> care for migrants: a narrative </a:t>
            </a:r>
            <a:r>
              <a:rPr lang="en-US" err="1"/>
              <a:t>reviewof</a:t>
            </a:r>
            <a:r>
              <a:rPr lang="en-US"/>
              <a:t> healthcare literature. Frontier in Health  Services, 5,p 1573813.</a:t>
            </a:r>
          </a:p>
          <a:p>
            <a:pPr marL="285750" indent="-285750">
              <a:buFont typeface="Arial"/>
              <a:buChar char="•"/>
            </a:pPr>
            <a:endParaRPr lang="en-US"/>
          </a:p>
          <a:p>
            <a:endParaRPr lang="en-US"/>
          </a:p>
        </p:txBody>
      </p:sp>
    </p:spTree>
    <p:extLst>
      <p:ext uri="{BB962C8B-B14F-4D97-AF65-F5344CB8AC3E}">
        <p14:creationId xmlns:p14="http://schemas.microsoft.com/office/powerpoint/2010/main" val="4182716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LCHS4007</vt:lpstr>
      <vt:lpstr>Enhancing Efficiency and Communication at Greenfield Home Care Agency Context and Application. Caron Griffin -2522161</vt:lpstr>
      <vt:lpstr>Limitation and Recommendations.</vt:lpstr>
      <vt:lpstr>The Importance of Communication in Healthcare.    By : Basirat Yaya - 2508234 PowerPoint Microsoft PowerPoint </vt:lpstr>
      <vt:lpstr>Microsoft Teams for Safe &amp; Efficient Communication                     Basirat Yaya- 2508234</vt:lpstr>
      <vt:lpstr>Benefits &amp; Challenges of Digital Communication. By Basirat Yaya</vt:lpstr>
      <vt:lpstr>Benefits of Digital Technology at  Green Field's Care Home.   Laura Strong - 2508996</vt:lpstr>
      <vt:lpstr>Digital Technology Problem's and Solution's Laura Strong - 2508996</vt:lpstr>
      <vt:lpstr>References for Laura Strong - 2508996</vt:lpstr>
      <vt:lpstr>References  By Caron Griffin - 2522161 </vt:lpstr>
      <vt:lpstr>References By Basirat Yaya - 2508234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2026-01-20T16:35:50Z</dcterms:created>
  <dcterms:modified xsi:type="dcterms:W3CDTF">2026-02-15T19:00:28Z</dcterms:modified>
</cp:coreProperties>
</file>