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80" r:id="rId4"/>
  </p:sldMasterIdLst>
  <p:notesMasterIdLst>
    <p:notesMasterId r:id="rId11"/>
  </p:notesMasterIdLst>
  <p:handoutMasterIdLst>
    <p:handoutMasterId r:id="rId12"/>
  </p:handoutMasterIdLst>
  <p:sldIdLst>
    <p:sldId id="257" r:id="rId5"/>
    <p:sldId id="258" r:id="rId6"/>
    <p:sldId id="259" r:id="rId7"/>
    <p:sldId id="260" r:id="rId8"/>
    <p:sldId id="262"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704" autoAdjust="0"/>
  </p:normalViewPr>
  <p:slideViewPr>
    <p:cSldViewPr snapToGrid="0">
      <p:cViewPr varScale="1">
        <p:scale>
          <a:sx n="72" d="100"/>
          <a:sy n="72" d="100"/>
        </p:scale>
        <p:origin x="618" y="66"/>
      </p:cViewPr>
      <p:guideLst/>
    </p:cSldViewPr>
  </p:slideViewPr>
  <p:notesTextViewPr>
    <p:cViewPr>
      <p:scale>
        <a:sx n="1" d="1"/>
        <a:sy n="1" d="1"/>
      </p:scale>
      <p:origin x="0" y="0"/>
    </p:cViewPr>
  </p:notesTextViewPr>
  <p:notesViewPr>
    <p:cSldViewPr snapToGrid="0" showGuides="1">
      <p:cViewPr varScale="1">
        <p:scale>
          <a:sx n="79" d="100"/>
          <a:sy n="79" d="100"/>
        </p:scale>
        <p:origin x="2346"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DC2751-278C-4682-9C3F-0FF7B4FCFAE7}" type="datetimeFigureOut">
              <a:rPr lang="en-US" smtClean="0"/>
              <a:t>5/31/2020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E286890-466E-41CD-A28A-B1EBDF22CA33}" type="slidenum">
              <a:rPr lang="en-US" smtClean="0"/>
              <a:t>‹#›</a:t>
            </a:fld>
            <a:endParaRPr lang="en-US"/>
          </a:p>
        </p:txBody>
      </p:sp>
    </p:spTree>
    <p:extLst>
      <p:ext uri="{BB962C8B-B14F-4D97-AF65-F5344CB8AC3E}">
        <p14:creationId xmlns:p14="http://schemas.microsoft.com/office/powerpoint/2010/main" val="15862942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FF0845-D09E-4AF9-9623-EA7EA0297EF3}" type="datetimeFigureOut">
              <a:rPr lang="en-US" smtClean="0"/>
              <a:t>5/31/2020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7CD11A-EED3-40CE-98A3-28FEE84867B3}" type="slidenum">
              <a:rPr lang="en-US" smtClean="0"/>
              <a:t>‹#›</a:t>
            </a:fld>
            <a:endParaRPr lang="en-US"/>
          </a:p>
        </p:txBody>
      </p:sp>
    </p:spTree>
    <p:extLst>
      <p:ext uri="{BB962C8B-B14F-4D97-AF65-F5344CB8AC3E}">
        <p14:creationId xmlns:p14="http://schemas.microsoft.com/office/powerpoint/2010/main" val="199576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27CD11A-EED3-40CE-98A3-28FEE84867B3}" type="slidenum">
              <a:rPr lang="en-US" smtClean="0"/>
              <a:t>1</a:t>
            </a:fld>
            <a:endParaRPr lang="en-US"/>
          </a:p>
        </p:txBody>
      </p:sp>
    </p:spTree>
    <p:extLst>
      <p:ext uri="{BB962C8B-B14F-4D97-AF65-F5344CB8AC3E}">
        <p14:creationId xmlns:p14="http://schemas.microsoft.com/office/powerpoint/2010/main" val="24911602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068DC83-4358-4069-9A04-36F684952B41}" type="datetime1">
              <a:rPr lang="en-US" smtClean="0"/>
              <a:t>5/31/2020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B29C50-D6F1-4DB6-9B68-F4CD3996E9CF}" type="slidenum">
              <a:rPr lang="en-US" smtClean="0"/>
              <a:t>‹#›</a:t>
            </a:fld>
            <a:endParaRPr lang="en-US"/>
          </a:p>
        </p:txBody>
      </p:sp>
      <p:sp>
        <p:nvSpPr>
          <p:cNvPr id="13" name="Rectangle 12"/>
          <p:cNvSpPr/>
          <p:nvPr/>
        </p:nvSpPr>
        <p:spPr>
          <a:xfrm>
            <a:off x="0" y="-1"/>
            <a:ext cx="12192000" cy="4572001"/>
          </a:xfrm>
          <a:prstGeom prst="rect">
            <a:avLst/>
          </a:prstGeom>
          <a:blipFill dpi="0" rotWithShape="1">
            <a:blip r:embed="rId2">
              <a:duotone>
                <a:schemeClr val="accent1">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5934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F57356-1F59-4D89-9F54-28C9F76813D7}" type="datetime1">
              <a:rPr lang="en-US" smtClean="0"/>
              <a:t>5/31/2020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B29C50-D6F1-4DB6-9B68-F4CD3996E9CF}" type="slidenum">
              <a:rPr lang="en-US" smtClean="0"/>
              <a:t>‹#›</a:t>
            </a:fld>
            <a:endParaRPr lang="en-US"/>
          </a:p>
        </p:txBody>
      </p:sp>
    </p:spTree>
    <p:extLst>
      <p:ext uri="{BB962C8B-B14F-4D97-AF65-F5344CB8AC3E}">
        <p14:creationId xmlns:p14="http://schemas.microsoft.com/office/powerpoint/2010/main" val="3211794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E48F21-3C02-407D-A180-361657C962A9}" type="datetime1">
              <a:rPr lang="en-US" smtClean="0"/>
              <a:t>5/31/2020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B29C50-D6F1-4DB6-9B68-F4CD3996E9CF}" type="slidenum">
              <a:rPr lang="en-US" smtClean="0"/>
              <a:t>‹#›</a:t>
            </a:fld>
            <a:endParaRPr lang="en-US"/>
          </a:p>
        </p:txBody>
      </p:sp>
      <p:sp>
        <p:nvSpPr>
          <p:cNvPr id="10" name="Rectangle 9"/>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9502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D8FB26-DB44-4B23-8E2C-73FCFB6E6A5C}" type="datetime1">
              <a:rPr lang="en-US" smtClean="0"/>
              <a:t>5/31/2020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B29C50-D6F1-4DB6-9B68-F4CD3996E9CF}" type="slidenum">
              <a:rPr lang="en-US" smtClean="0"/>
              <a:t>‹#›</a:t>
            </a:fld>
            <a:endParaRPr lang="en-US"/>
          </a:p>
        </p:txBody>
      </p:sp>
    </p:spTree>
    <p:extLst>
      <p:ext uri="{BB962C8B-B14F-4D97-AF65-F5344CB8AC3E}">
        <p14:creationId xmlns:p14="http://schemas.microsoft.com/office/powerpoint/2010/main" val="2778730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78A1B2-E24B-4D01-B1F3-1C91DA614AC9}" type="datetime1">
              <a:rPr lang="en-US" smtClean="0"/>
              <a:t>5/31/2020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B29C50-D6F1-4DB6-9B68-F4CD3996E9CF}" type="slidenum">
              <a:rPr lang="en-US" smtClean="0"/>
              <a:t>‹#›</a:t>
            </a:fld>
            <a:endParaRPr lang="en-US"/>
          </a:p>
        </p:txBody>
      </p:sp>
    </p:spTree>
    <p:extLst>
      <p:ext uri="{BB962C8B-B14F-4D97-AF65-F5344CB8AC3E}">
        <p14:creationId xmlns:p14="http://schemas.microsoft.com/office/powerpoint/2010/main" val="3224307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D7B829-4D67-4482-B952-BBD9DCA0A419}" type="datetime1">
              <a:rPr lang="en-US" smtClean="0"/>
              <a:t>5/31/2020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5B29C50-D6F1-4DB6-9B68-F4CD3996E9CF}" type="slidenum">
              <a:rPr lang="en-US" smtClean="0"/>
              <a:t>‹#›</a:t>
            </a:fld>
            <a:endParaRPr lang="en-US"/>
          </a:p>
        </p:txBody>
      </p:sp>
    </p:spTree>
    <p:extLst>
      <p:ext uri="{BB962C8B-B14F-4D97-AF65-F5344CB8AC3E}">
        <p14:creationId xmlns:p14="http://schemas.microsoft.com/office/powerpoint/2010/main" val="2246419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74990D-3D92-40C3-8F0D-2F9DF871B3E2}" type="datetime1">
              <a:rPr lang="en-US" smtClean="0"/>
              <a:t>5/31/2020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5B29C50-D6F1-4DB6-9B68-F4CD3996E9CF}" type="slidenum">
              <a:rPr lang="en-US" smtClean="0"/>
              <a:t>‹#›</a:t>
            </a:fld>
            <a:endParaRPr lang="en-US"/>
          </a:p>
        </p:txBody>
      </p:sp>
    </p:spTree>
    <p:extLst>
      <p:ext uri="{BB962C8B-B14F-4D97-AF65-F5344CB8AC3E}">
        <p14:creationId xmlns:p14="http://schemas.microsoft.com/office/powerpoint/2010/main" val="1450419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1E435C0-D298-4C67-8022-2A6AB1B2BA62}" type="datetime1">
              <a:rPr lang="en-US" smtClean="0"/>
              <a:t>5/31/2020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B29C50-D6F1-4DB6-9B68-F4CD3996E9CF}" type="slidenum">
              <a:rPr lang="en-US" smtClean="0"/>
              <a:t>‹#›</a:t>
            </a:fld>
            <a:endParaRPr lang="en-US"/>
          </a:p>
        </p:txBody>
      </p:sp>
    </p:spTree>
    <p:extLst>
      <p:ext uri="{BB962C8B-B14F-4D97-AF65-F5344CB8AC3E}">
        <p14:creationId xmlns:p14="http://schemas.microsoft.com/office/powerpoint/2010/main" val="4125098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E8F8098-106E-436A-B7C8-8017C782259C}" type="datetime1">
              <a:rPr lang="en-US" smtClean="0"/>
              <a:t>5/31/2020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5B29C50-D6F1-4DB6-9B68-F4CD3996E9C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9285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6D5BB5-8E37-492B-8843-1477E0364CB8}" type="datetime1">
              <a:rPr lang="en-US" smtClean="0"/>
              <a:t>5/31/2020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B29C50-D6F1-4DB6-9B68-F4CD3996E9CF}" type="slidenum">
              <a:rPr lang="en-US" smtClean="0"/>
              <a:t>‹#›</a:t>
            </a:fld>
            <a:endParaRPr lang="en-US"/>
          </a:p>
        </p:txBody>
      </p:sp>
    </p:spTree>
    <p:extLst>
      <p:ext uri="{BB962C8B-B14F-4D97-AF65-F5344CB8AC3E}">
        <p14:creationId xmlns:p14="http://schemas.microsoft.com/office/powerpoint/2010/main" val="3125448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57E38-DB3A-4089-B386-FFD9F1943ECB}" type="datetime1">
              <a:rPr lang="en-US" smtClean="0"/>
              <a:t>5/31/2020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B29C50-D6F1-4DB6-9B68-F4CD3996E9CF}"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4928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3619435-DEBC-444A-913E-FBD2C4CF0E59}" type="datetime1">
              <a:rPr lang="en-US" smtClean="0"/>
              <a:t>5/31/2020</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5B29C50-D6F1-4DB6-9B68-F4CD3996E9CF}"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9670985"/>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288" userDrawn="1">
          <p15:clr>
            <a:srgbClr val="F26B43"/>
          </p15:clr>
        </p15:guide>
        <p15:guide id="4" pos="6648" userDrawn="1">
          <p15:clr>
            <a:srgbClr val="F26B43"/>
          </p15:clr>
        </p15:guide>
        <p15:guide id="5" orient="horz" pos="3528" userDrawn="1">
          <p15:clr>
            <a:srgbClr val="F26B43"/>
          </p15:clr>
        </p15:guide>
        <p15:guide id="6" orient="horz" pos="112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C0DC61C-E3D9-4019-8508-ED16085F4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blipFill dpi="0" rotWithShape="1">
            <a:blip r:embed="rId3">
              <a:duotone>
                <a:schemeClr val="accent1">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E92407DA-3131-450F-AA85-F951EE176A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97D6637F-1EB7-4CD3-B63F-D394D5947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6805" y="640080"/>
            <a:ext cx="3378099" cy="3034857"/>
          </a:xfrm>
        </p:spPr>
        <p:txBody>
          <a:bodyPr vert="horz" lIns="91440" tIns="45720" rIns="91440" bIns="45720" rtlCol="0" anchor="b">
            <a:normAutofit/>
          </a:bodyPr>
          <a:lstStyle/>
          <a:p>
            <a:r>
              <a:rPr lang="en-US" sz="4400"/>
              <a:t>Five Approaches to </a:t>
            </a:r>
            <a:br>
              <a:rPr lang="en-US" sz="4400"/>
            </a:br>
            <a:r>
              <a:rPr lang="en-US" sz="4400"/>
              <a:t>Qualitative Research</a:t>
            </a:r>
          </a:p>
        </p:txBody>
      </p:sp>
      <p:sp>
        <p:nvSpPr>
          <p:cNvPr id="3" name="Subtitle 2"/>
          <p:cNvSpPr>
            <a:spLocks noGrp="1"/>
          </p:cNvSpPr>
          <p:nvPr>
            <p:ph type="body" idx="1"/>
          </p:nvPr>
        </p:nvSpPr>
        <p:spPr>
          <a:xfrm>
            <a:off x="636806" y="3849539"/>
            <a:ext cx="3378098" cy="2367405"/>
          </a:xfrm>
        </p:spPr>
        <p:txBody>
          <a:bodyPr vert="horz" lIns="91440" tIns="45720" rIns="91440" bIns="45720" rtlCol="0" anchor="t">
            <a:normAutofit/>
          </a:bodyPr>
          <a:lstStyle/>
          <a:p>
            <a:pPr algn="r"/>
            <a:r>
              <a:rPr lang="en-US" sz="1600" dirty="0"/>
              <a:t>DBA DR CAROLINE JAWAD</a:t>
            </a:r>
          </a:p>
          <a:p>
            <a:pPr algn="r"/>
            <a:endParaRPr lang="en-US" sz="1600" dirty="0"/>
          </a:p>
        </p:txBody>
      </p:sp>
      <p:cxnSp>
        <p:nvCxnSpPr>
          <p:cNvPr id="15" name="Straight Connector 14">
            <a:extLst>
              <a:ext uri="{FF2B5EF4-FFF2-40B4-BE49-F238E27FC236}">
                <a16:creationId xmlns:a16="http://schemas.microsoft.com/office/drawing/2014/main" id="{FE7D21BE-D5E6-457F-A3AA-633D15D2A4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0698" y="3765314"/>
            <a:ext cx="3200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Clipart - Flourishy Floral Design 1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81760" y="640080"/>
            <a:ext cx="5643383" cy="5578816"/>
          </a:xfrm>
          <a:prstGeom prst="rect">
            <a:avLst/>
          </a:prstGeom>
        </p:spPr>
      </p:pic>
    </p:spTree>
    <p:extLst>
      <p:ext uri="{BB962C8B-B14F-4D97-AF65-F5344CB8AC3E}">
        <p14:creationId xmlns:p14="http://schemas.microsoft.com/office/powerpoint/2010/main" val="1990881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r>
              <a:rPr lang="en-US" dirty="0">
                <a:solidFill>
                  <a:schemeClr val="bg1">
                    <a:lumMod val="95000"/>
                  </a:schemeClr>
                </a:solidFill>
              </a:rPr>
              <a:t>Five </a:t>
            </a:r>
            <a:r>
              <a:rPr lang="en-US" dirty="0">
                <a:solidFill>
                  <a:schemeClr val="bg1"/>
                </a:solidFill>
              </a:rPr>
              <a:t>Approaches</a:t>
            </a:r>
            <a:r>
              <a:rPr lang="en-US" dirty="0">
                <a:solidFill>
                  <a:schemeClr val="bg1">
                    <a:lumMod val="95000"/>
                  </a:schemeClr>
                </a:solidFill>
              </a:rPr>
              <a:t> - Table 1</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996882628"/>
              </p:ext>
            </p:extLst>
          </p:nvPr>
        </p:nvGraphicFramePr>
        <p:xfrm>
          <a:off x="457200" y="1825625"/>
          <a:ext cx="10458450" cy="4231224"/>
        </p:xfrm>
        <a:graphic>
          <a:graphicData uri="http://schemas.openxmlformats.org/drawingml/2006/table">
            <a:tbl>
              <a:tblPr firstRow="1" bandRow="1">
                <a:tableStyleId>{5C22544A-7EE6-4342-B048-85BDC9FD1C3A}</a:tableStyleId>
              </a:tblPr>
              <a:tblGrid>
                <a:gridCol w="2524125">
                  <a:extLst>
                    <a:ext uri="{9D8B030D-6E8A-4147-A177-3AD203B41FA5}">
                      <a16:colId xmlns:a16="http://schemas.microsoft.com/office/drawing/2014/main" val="2770805308"/>
                    </a:ext>
                  </a:extLst>
                </a:gridCol>
                <a:gridCol w="2524125">
                  <a:extLst>
                    <a:ext uri="{9D8B030D-6E8A-4147-A177-3AD203B41FA5}">
                      <a16:colId xmlns:a16="http://schemas.microsoft.com/office/drawing/2014/main" val="2379802534"/>
                    </a:ext>
                  </a:extLst>
                </a:gridCol>
                <a:gridCol w="2524125">
                  <a:extLst>
                    <a:ext uri="{9D8B030D-6E8A-4147-A177-3AD203B41FA5}">
                      <a16:colId xmlns:a16="http://schemas.microsoft.com/office/drawing/2014/main" val="1831207766"/>
                    </a:ext>
                  </a:extLst>
                </a:gridCol>
                <a:gridCol w="2886075">
                  <a:extLst>
                    <a:ext uri="{9D8B030D-6E8A-4147-A177-3AD203B41FA5}">
                      <a16:colId xmlns:a16="http://schemas.microsoft.com/office/drawing/2014/main" val="1476182928"/>
                    </a:ext>
                  </a:extLst>
                </a:gridCol>
              </a:tblGrid>
              <a:tr h="398554">
                <a:tc>
                  <a:txBody>
                    <a:bodyPr/>
                    <a:lstStyle/>
                    <a:p>
                      <a:r>
                        <a:rPr lang="en-US" dirty="0"/>
                        <a:t>Method</a:t>
                      </a:r>
                    </a:p>
                  </a:txBody>
                  <a:tcPr/>
                </a:tc>
                <a:tc>
                  <a:txBody>
                    <a:bodyPr/>
                    <a:lstStyle/>
                    <a:p>
                      <a:r>
                        <a:rPr lang="en-US" dirty="0"/>
                        <a:t>Study Focus</a:t>
                      </a:r>
                    </a:p>
                  </a:txBody>
                  <a:tcPr/>
                </a:tc>
                <a:tc>
                  <a:txBody>
                    <a:bodyPr/>
                    <a:lstStyle/>
                    <a:p>
                      <a:r>
                        <a:rPr lang="en-US" dirty="0"/>
                        <a:t>Analytical Focus</a:t>
                      </a:r>
                    </a:p>
                  </a:txBody>
                  <a:tcPr/>
                </a:tc>
                <a:tc>
                  <a:txBody>
                    <a:bodyPr/>
                    <a:lstStyle/>
                    <a:p>
                      <a:r>
                        <a:rPr lang="en-US" dirty="0"/>
                        <a:t>Background</a:t>
                      </a:r>
                    </a:p>
                  </a:txBody>
                  <a:tcPr/>
                </a:tc>
                <a:extLst>
                  <a:ext uri="{0D108BD9-81ED-4DB2-BD59-A6C34878D82A}">
                    <a16:rowId xmlns:a16="http://schemas.microsoft.com/office/drawing/2014/main" val="1996207896"/>
                  </a:ext>
                </a:extLst>
              </a:tr>
              <a:tr h="1081010">
                <a:tc>
                  <a:txBody>
                    <a:bodyPr/>
                    <a:lstStyle/>
                    <a:p>
                      <a:r>
                        <a:rPr lang="en-US" sz="1200" b="1" dirty="0"/>
                        <a:t>Ethnography</a:t>
                      </a:r>
                    </a:p>
                  </a:txBody>
                  <a:tcPr/>
                </a:tc>
                <a:tc>
                  <a:txBody>
                    <a:bodyPr/>
                    <a:lstStyle/>
                    <a:p>
                      <a:r>
                        <a:rPr lang="en-US" sz="1200" dirty="0"/>
                        <a:t>Culture – cultural group</a:t>
                      </a:r>
                    </a:p>
                    <a:p>
                      <a:r>
                        <a:rPr lang="en-US" sz="1200" dirty="0"/>
                        <a:t>(Seek to</a:t>
                      </a:r>
                      <a:r>
                        <a:rPr lang="en-US" sz="1200" baseline="0" dirty="0"/>
                        <a:t> understand)</a:t>
                      </a:r>
                      <a:endParaRPr lang="en-US" sz="1200" dirty="0"/>
                    </a:p>
                  </a:txBody>
                  <a:tcPr/>
                </a:tc>
                <a:tc>
                  <a:txBody>
                    <a:bodyPr/>
                    <a:lstStyle/>
                    <a:p>
                      <a:r>
                        <a:rPr lang="en-US" sz="1200" dirty="0"/>
                        <a:t>Describe</a:t>
                      </a:r>
                      <a:r>
                        <a:rPr lang="en-US" sz="1200" baseline="0" dirty="0"/>
                        <a:t> a culture or cultural group</a:t>
                      </a:r>
                      <a:endParaRPr lang="en-US" sz="1200" dirty="0"/>
                    </a:p>
                  </a:txBody>
                  <a:tcPr/>
                </a:tc>
                <a:tc>
                  <a:txBody>
                    <a:bodyPr/>
                    <a:lstStyle/>
                    <a:p>
                      <a:r>
                        <a:rPr lang="en-US" sz="1200" dirty="0"/>
                        <a:t>20</a:t>
                      </a:r>
                      <a:r>
                        <a:rPr lang="en-US" sz="1200" baseline="30000" dirty="0"/>
                        <a:t>th</a:t>
                      </a:r>
                      <a:r>
                        <a:rPr lang="en-US" sz="1200" dirty="0"/>
                        <a:t> Century anthropologist</a:t>
                      </a:r>
                      <a:r>
                        <a:rPr lang="en-US" sz="1200" baseline="0" dirty="0"/>
                        <a:t> Boas, Malinowski, Radcliffe-Brown, and Mead </a:t>
                      </a:r>
                      <a:r>
                        <a:rPr lang="en-US" sz="1200" dirty="0"/>
                        <a:t>Comparative cultural anthropology</a:t>
                      </a:r>
                      <a:r>
                        <a:rPr lang="en-US" sz="1200" baseline="0" dirty="0"/>
                        <a:t>,</a:t>
                      </a:r>
                      <a:r>
                        <a:rPr lang="en-US" sz="1200" dirty="0"/>
                        <a:t> geographic</a:t>
                      </a:r>
                      <a:r>
                        <a:rPr lang="en-US" sz="1200" baseline="0" dirty="0"/>
                        <a:t> locational studies (</a:t>
                      </a:r>
                      <a:r>
                        <a:rPr lang="en-US" sz="1200" dirty="0">
                          <a:effectLst/>
                        </a:rPr>
                        <a:t>Creswell,</a:t>
                      </a:r>
                      <a:r>
                        <a:rPr lang="en-US" sz="1200" baseline="0" dirty="0">
                          <a:effectLst/>
                        </a:rPr>
                        <a:t> </a:t>
                      </a:r>
                      <a:r>
                        <a:rPr lang="en-US" sz="1200" dirty="0">
                          <a:effectLst/>
                        </a:rPr>
                        <a:t>2013)</a:t>
                      </a:r>
                      <a:endParaRPr lang="en-US" sz="1200" dirty="0"/>
                    </a:p>
                  </a:txBody>
                  <a:tcPr/>
                </a:tc>
                <a:extLst>
                  <a:ext uri="{0D108BD9-81ED-4DB2-BD59-A6C34878D82A}">
                    <a16:rowId xmlns:a16="http://schemas.microsoft.com/office/drawing/2014/main" val="1358212461"/>
                  </a:ext>
                </a:extLst>
              </a:tr>
              <a:tr h="687915">
                <a:tc>
                  <a:txBody>
                    <a:bodyPr/>
                    <a:lstStyle/>
                    <a:p>
                      <a:r>
                        <a:rPr lang="en-US" sz="1200" b="1" dirty="0"/>
                        <a:t>Grounded</a:t>
                      </a:r>
                      <a:r>
                        <a:rPr lang="en-US" sz="1200" b="1" baseline="0" dirty="0"/>
                        <a:t> Theory</a:t>
                      </a:r>
                      <a:endParaRPr lang="en-US" sz="1200" b="1" dirty="0"/>
                    </a:p>
                  </a:txBody>
                  <a:tcPr/>
                </a:tc>
                <a:tc>
                  <a:txBody>
                    <a:bodyPr/>
                    <a:lstStyle/>
                    <a:p>
                      <a:r>
                        <a:rPr lang="en-US" sz="1200" dirty="0"/>
                        <a:t>Cultural groups</a:t>
                      </a:r>
                    </a:p>
                    <a:p>
                      <a:r>
                        <a:rPr lang="en-US" sz="1200" dirty="0"/>
                        <a:t>(Discover)</a:t>
                      </a:r>
                    </a:p>
                  </a:txBody>
                  <a:tcPr/>
                </a:tc>
                <a:tc>
                  <a:txBody>
                    <a:bodyPr/>
                    <a:lstStyle/>
                    <a:p>
                      <a:r>
                        <a:rPr lang="en-US" sz="1200" dirty="0"/>
                        <a:t>Research</a:t>
                      </a:r>
                      <a:r>
                        <a:rPr lang="en-US" sz="1200" baseline="0" dirty="0"/>
                        <a:t> t</a:t>
                      </a:r>
                      <a:r>
                        <a:rPr lang="en-US" sz="1200" dirty="0"/>
                        <a:t>heory grounded in data of social processes</a:t>
                      </a:r>
                    </a:p>
                  </a:txBody>
                  <a:tcPr/>
                </a:tc>
                <a:tc>
                  <a:txBody>
                    <a:bodyPr/>
                    <a:lstStyle/>
                    <a:p>
                      <a:r>
                        <a:rPr lang="en-US" sz="1200" dirty="0"/>
                        <a:t>Developed by Glaser and Strauss 1967,</a:t>
                      </a:r>
                      <a:r>
                        <a:rPr lang="en-US" sz="1200" baseline="0" dirty="0"/>
                        <a:t> sociology, and rooted in observation (</a:t>
                      </a:r>
                      <a:r>
                        <a:rPr lang="en-US" sz="1200" dirty="0">
                          <a:effectLst/>
                        </a:rPr>
                        <a:t>Creswell,</a:t>
                      </a:r>
                      <a:r>
                        <a:rPr lang="en-US" sz="1200" baseline="0" dirty="0">
                          <a:effectLst/>
                        </a:rPr>
                        <a:t> </a:t>
                      </a:r>
                      <a:r>
                        <a:rPr lang="en-US" sz="1200" dirty="0">
                          <a:effectLst/>
                        </a:rPr>
                        <a:t>2013)</a:t>
                      </a:r>
                      <a:r>
                        <a:rPr lang="en-US" sz="1200" baseline="0" dirty="0"/>
                        <a:t>.</a:t>
                      </a:r>
                      <a:endParaRPr lang="en-US" sz="1200" dirty="0"/>
                    </a:p>
                  </a:txBody>
                  <a:tcPr/>
                </a:tc>
                <a:extLst>
                  <a:ext uri="{0D108BD9-81ED-4DB2-BD59-A6C34878D82A}">
                    <a16:rowId xmlns:a16="http://schemas.microsoft.com/office/drawing/2014/main" val="1261920382"/>
                  </a:ext>
                </a:extLst>
              </a:tr>
              <a:tr h="687915">
                <a:tc>
                  <a:txBody>
                    <a:bodyPr/>
                    <a:lstStyle/>
                    <a:p>
                      <a:r>
                        <a:rPr lang="en-US" sz="1200" b="1" dirty="0"/>
                        <a:t>Phenomenology</a:t>
                      </a:r>
                    </a:p>
                  </a:txBody>
                  <a:tcPr/>
                </a:tc>
                <a:tc>
                  <a:txBody>
                    <a:bodyPr/>
                    <a:lstStyle/>
                    <a:p>
                      <a:r>
                        <a:rPr lang="en-US" sz="1200" dirty="0"/>
                        <a:t>Individual</a:t>
                      </a:r>
                      <a:r>
                        <a:rPr lang="en-US" sz="1200" baseline="0" dirty="0"/>
                        <a:t> experience – People’s subjective experiences, interpretations of the world (Describe the experience)</a:t>
                      </a:r>
                      <a:endParaRPr lang="en-US" sz="1200" dirty="0"/>
                    </a:p>
                  </a:txBody>
                  <a:tcPr/>
                </a:tc>
                <a:tc>
                  <a:txBody>
                    <a:bodyPr/>
                    <a:lstStyle/>
                    <a:p>
                      <a:r>
                        <a:rPr lang="en-US" sz="1200" dirty="0"/>
                        <a:t>Research</a:t>
                      </a:r>
                      <a:r>
                        <a:rPr lang="en-US" sz="1200" baseline="0" dirty="0"/>
                        <a:t> the lived experiences</a:t>
                      </a:r>
                      <a:endParaRPr lang="en-US" sz="1200" dirty="0"/>
                    </a:p>
                  </a:txBody>
                  <a:tcPr/>
                </a:tc>
                <a:tc>
                  <a:txBody>
                    <a:bodyPr/>
                    <a:lstStyle/>
                    <a:p>
                      <a:r>
                        <a:rPr lang="en-US" sz="1200" dirty="0"/>
                        <a:t>Philosophical perspective- Psychology, Sociology and Social work.</a:t>
                      </a:r>
                    </a:p>
                  </a:txBody>
                  <a:tcPr/>
                </a:tc>
                <a:extLst>
                  <a:ext uri="{0D108BD9-81ED-4DB2-BD59-A6C34878D82A}">
                    <a16:rowId xmlns:a16="http://schemas.microsoft.com/office/drawing/2014/main" val="533701284"/>
                  </a:ext>
                </a:extLst>
              </a:tr>
              <a:tr h="687915">
                <a:tc>
                  <a:txBody>
                    <a:bodyPr/>
                    <a:lstStyle/>
                    <a:p>
                      <a:r>
                        <a:rPr lang="en-US" sz="1200" b="1" dirty="0"/>
                        <a:t>Narrative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Individual experiences told in stories and lived experiences (Report the story)</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Exploration of the individual phenomenon</a:t>
                      </a:r>
                    </a:p>
                    <a:p>
                      <a:endParaRPr lang="en-US" sz="1200" dirty="0"/>
                    </a:p>
                  </a:txBody>
                  <a:tcPr/>
                </a:tc>
                <a:tc>
                  <a:txBody>
                    <a:bodyPr/>
                    <a:lstStyle/>
                    <a:p>
                      <a:r>
                        <a:rPr lang="en-US" sz="1200" dirty="0">
                          <a:effectLst/>
                        </a:rPr>
                        <a:t>Originated</a:t>
                      </a:r>
                      <a:r>
                        <a:rPr lang="en-US" sz="1200" baseline="0" dirty="0">
                          <a:effectLst/>
                        </a:rPr>
                        <a:t> from </a:t>
                      </a:r>
                      <a:r>
                        <a:rPr lang="en-US" sz="1200" dirty="0">
                          <a:effectLst/>
                        </a:rPr>
                        <a:t>literature, history, anthropology, sociology, sociolinguistics, and education (Creswell,</a:t>
                      </a:r>
                      <a:r>
                        <a:rPr lang="en-US" sz="1200" baseline="0" dirty="0">
                          <a:effectLst/>
                        </a:rPr>
                        <a:t> </a:t>
                      </a:r>
                      <a:r>
                        <a:rPr lang="en-US" sz="1200" dirty="0">
                          <a:effectLst/>
                        </a:rPr>
                        <a:t>2013)</a:t>
                      </a:r>
                      <a:endParaRPr lang="en-US" sz="1200" dirty="0"/>
                    </a:p>
                  </a:txBody>
                  <a:tcPr/>
                </a:tc>
                <a:extLst>
                  <a:ext uri="{0D108BD9-81ED-4DB2-BD59-A6C34878D82A}">
                    <a16:rowId xmlns:a16="http://schemas.microsoft.com/office/drawing/2014/main" val="2799611628"/>
                  </a:ext>
                </a:extLst>
              </a:tr>
              <a:tr h="687915">
                <a:tc>
                  <a:txBody>
                    <a:bodyPr/>
                    <a:lstStyle/>
                    <a:p>
                      <a:r>
                        <a:rPr lang="en-US" sz="1200" b="1" dirty="0"/>
                        <a:t>Case</a:t>
                      </a:r>
                      <a:r>
                        <a:rPr lang="en-US" sz="1200" b="1" baseline="0" dirty="0"/>
                        <a:t> Study</a:t>
                      </a:r>
                      <a:endParaRPr lang="en-US" sz="1200" b="1" dirty="0"/>
                    </a:p>
                  </a:txBody>
                  <a:tcPr/>
                </a:tc>
                <a:tc>
                  <a:txBody>
                    <a:bodyPr/>
                    <a:lstStyle/>
                    <a:p>
                      <a:r>
                        <a:rPr lang="en-US" sz="1200" baseline="0" dirty="0"/>
                        <a:t> One or more i</a:t>
                      </a:r>
                      <a:r>
                        <a:rPr lang="en-US" sz="1200" dirty="0"/>
                        <a:t>ssues</a:t>
                      </a:r>
                      <a:r>
                        <a:rPr lang="en-US" sz="1200" baseline="0" dirty="0"/>
                        <a:t> studied in a setting (Explore a process)</a:t>
                      </a:r>
                      <a:endParaRPr lang="en-US" sz="1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In-depth</a:t>
                      </a:r>
                      <a:r>
                        <a:rPr lang="en-US" sz="1200" baseline="0" dirty="0"/>
                        <a:t> analysis of a single or multiple case</a:t>
                      </a:r>
                      <a:endParaRPr lang="en-US" sz="1200" dirty="0"/>
                    </a:p>
                    <a:p>
                      <a:endParaRPr lang="en-US" sz="1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Freud and Piaget – modern</a:t>
                      </a:r>
                      <a:r>
                        <a:rPr lang="en-US" sz="1200" baseline="0" dirty="0"/>
                        <a:t> social science, anthropology, and sociology (</a:t>
                      </a:r>
                      <a:r>
                        <a:rPr lang="en-US" sz="1200" dirty="0">
                          <a:effectLst/>
                        </a:rPr>
                        <a:t>Creswell,</a:t>
                      </a:r>
                      <a:r>
                        <a:rPr lang="en-US" sz="1200" baseline="0" dirty="0">
                          <a:effectLst/>
                        </a:rPr>
                        <a:t> </a:t>
                      </a:r>
                      <a:r>
                        <a:rPr lang="en-US" sz="1200" dirty="0">
                          <a:effectLst/>
                        </a:rPr>
                        <a:t>2013)</a:t>
                      </a:r>
                      <a:endParaRPr lang="en-US" sz="1200" dirty="0"/>
                    </a:p>
                  </a:txBody>
                  <a:tcPr/>
                </a:tc>
                <a:extLst>
                  <a:ext uri="{0D108BD9-81ED-4DB2-BD59-A6C34878D82A}">
                    <a16:rowId xmlns:a16="http://schemas.microsoft.com/office/drawing/2014/main" val="823457576"/>
                  </a:ext>
                </a:extLst>
              </a:tr>
            </a:tbl>
          </a:graphicData>
        </a:graphic>
      </p:graphicFrame>
      <p:pic>
        <p:nvPicPr>
          <p:cNvPr id="4" name="Picture 3" descr="Clipart - Flourishy Floral Design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27625" y="111252"/>
            <a:ext cx="1817836" cy="1797411"/>
          </a:xfrm>
          <a:prstGeom prst="rect">
            <a:avLst/>
          </a:prstGeom>
        </p:spPr>
      </p:pic>
    </p:spTree>
    <p:extLst>
      <p:ext uri="{BB962C8B-B14F-4D97-AF65-F5344CB8AC3E}">
        <p14:creationId xmlns:p14="http://schemas.microsoft.com/office/powerpoint/2010/main" val="56685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bg1"/>
                </a:solidFill>
              </a:rPr>
              <a:t>Five Approaches - Table 2</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87439267"/>
              </p:ext>
            </p:extLst>
          </p:nvPr>
        </p:nvGraphicFramePr>
        <p:xfrm>
          <a:off x="457200" y="1825625"/>
          <a:ext cx="10344152" cy="4171315"/>
        </p:xfrm>
        <a:graphic>
          <a:graphicData uri="http://schemas.openxmlformats.org/drawingml/2006/table">
            <a:tbl>
              <a:tblPr firstRow="1" bandRow="1">
                <a:tableStyleId>{5C22544A-7EE6-4342-B048-85BDC9FD1C3A}</a:tableStyleId>
              </a:tblPr>
              <a:tblGrid>
                <a:gridCol w="1838325">
                  <a:extLst>
                    <a:ext uri="{9D8B030D-6E8A-4147-A177-3AD203B41FA5}">
                      <a16:colId xmlns:a16="http://schemas.microsoft.com/office/drawing/2014/main" val="2972685744"/>
                    </a:ext>
                  </a:extLst>
                </a:gridCol>
                <a:gridCol w="2695575">
                  <a:extLst>
                    <a:ext uri="{9D8B030D-6E8A-4147-A177-3AD203B41FA5}">
                      <a16:colId xmlns:a16="http://schemas.microsoft.com/office/drawing/2014/main" val="4114633897"/>
                    </a:ext>
                  </a:extLst>
                </a:gridCol>
                <a:gridCol w="2486025">
                  <a:extLst>
                    <a:ext uri="{9D8B030D-6E8A-4147-A177-3AD203B41FA5}">
                      <a16:colId xmlns:a16="http://schemas.microsoft.com/office/drawing/2014/main" val="3429448908"/>
                    </a:ext>
                  </a:extLst>
                </a:gridCol>
                <a:gridCol w="3324227">
                  <a:extLst>
                    <a:ext uri="{9D8B030D-6E8A-4147-A177-3AD203B41FA5}">
                      <a16:colId xmlns:a16="http://schemas.microsoft.com/office/drawing/2014/main" val="2071135058"/>
                    </a:ext>
                  </a:extLst>
                </a:gridCol>
              </a:tblGrid>
              <a:tr h="422275">
                <a:tc>
                  <a:txBody>
                    <a:bodyPr/>
                    <a:lstStyle/>
                    <a:p>
                      <a:r>
                        <a:rPr lang="en-US" sz="1800" dirty="0"/>
                        <a:t>Method</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Data</a:t>
                      </a:r>
                      <a:r>
                        <a:rPr lang="en-US" sz="1800" baseline="0" dirty="0"/>
                        <a:t> Collection</a:t>
                      </a:r>
                      <a:endParaRPr lang="en-US" sz="18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Data Analysis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Questions</a:t>
                      </a:r>
                    </a:p>
                  </a:txBody>
                  <a:tcPr/>
                </a:tc>
                <a:extLst>
                  <a:ext uri="{0D108BD9-81ED-4DB2-BD59-A6C34878D82A}">
                    <a16:rowId xmlns:a16="http://schemas.microsoft.com/office/drawing/2014/main" val="1148085541"/>
                  </a:ext>
                </a:extLst>
              </a:tr>
              <a:tr h="370840">
                <a:tc>
                  <a:txBody>
                    <a:bodyPr/>
                    <a:lstStyle/>
                    <a:p>
                      <a:r>
                        <a:rPr lang="en-US" sz="1200" b="1" dirty="0"/>
                        <a:t>Ethnography</a:t>
                      </a:r>
                    </a:p>
                  </a:txBody>
                  <a:tcPr/>
                </a:tc>
                <a:tc>
                  <a:txBody>
                    <a:bodyPr/>
                    <a:lstStyle/>
                    <a:p>
                      <a:r>
                        <a:rPr lang="en-US" sz="1200" dirty="0"/>
                        <a:t>Interview</a:t>
                      </a:r>
                      <a:r>
                        <a:rPr lang="en-US" sz="1200" baseline="0" dirty="0"/>
                        <a:t> with artifacts for long periods of time (e.g. 6 months – year)</a:t>
                      </a:r>
                      <a:endParaRPr lang="en-US" sz="1200" dirty="0"/>
                    </a:p>
                  </a:txBody>
                  <a:tcPr/>
                </a:tc>
                <a:tc>
                  <a:txBody>
                    <a:bodyPr/>
                    <a:lstStyle/>
                    <a:p>
                      <a:pPr marL="171450" indent="-171450">
                        <a:buFont typeface="Arial" panose="020B0604020202020204" pitchFamily="34" charset="0"/>
                        <a:buChar char="•"/>
                      </a:pPr>
                      <a:r>
                        <a:rPr lang="en-US" sz="1200" dirty="0"/>
                        <a:t>Descriptive</a:t>
                      </a:r>
                    </a:p>
                    <a:p>
                      <a:pPr marL="171450" indent="-171450">
                        <a:buFont typeface="Arial" panose="020B0604020202020204" pitchFamily="34" charset="0"/>
                        <a:buChar char="•"/>
                      </a:pPr>
                      <a:r>
                        <a:rPr lang="en-US" sz="1200" dirty="0"/>
                        <a:t>Analysis</a:t>
                      </a:r>
                    </a:p>
                    <a:p>
                      <a:pPr marL="171450" indent="-171450">
                        <a:buFont typeface="Arial" panose="020B0604020202020204" pitchFamily="34" charset="0"/>
                        <a:buChar char="•"/>
                      </a:pPr>
                      <a:r>
                        <a:rPr lang="en-US" sz="1200" dirty="0"/>
                        <a:t>Interpretation</a:t>
                      </a:r>
                    </a:p>
                  </a:txBody>
                  <a:tcPr/>
                </a:tc>
                <a:tc>
                  <a:txBody>
                    <a:bodyPr/>
                    <a:lstStyle/>
                    <a:p>
                      <a:r>
                        <a:rPr lang="en-US" sz="1200" dirty="0"/>
                        <a:t>What is self—efficacy</a:t>
                      </a:r>
                      <a:r>
                        <a:rPr lang="en-US" sz="1200" baseline="0" dirty="0"/>
                        <a:t> for Muslims and Christians?</a:t>
                      </a:r>
                    </a:p>
                    <a:p>
                      <a:r>
                        <a:rPr lang="en-US" sz="1200" baseline="0" dirty="0"/>
                        <a:t>What role does ethics play in transnational organizations. </a:t>
                      </a:r>
                      <a:endParaRPr lang="en-US" sz="1200" dirty="0"/>
                    </a:p>
                  </a:txBody>
                  <a:tcPr/>
                </a:tc>
                <a:extLst>
                  <a:ext uri="{0D108BD9-81ED-4DB2-BD59-A6C34878D82A}">
                    <a16:rowId xmlns:a16="http://schemas.microsoft.com/office/drawing/2014/main" val="2030792260"/>
                  </a:ext>
                </a:extLst>
              </a:tr>
              <a:tr h="370840">
                <a:tc>
                  <a:txBody>
                    <a:bodyPr/>
                    <a:lstStyle/>
                    <a:p>
                      <a:r>
                        <a:rPr lang="en-US" sz="1200" b="1" dirty="0"/>
                        <a:t>Grounded</a:t>
                      </a:r>
                      <a:r>
                        <a:rPr lang="en-US" sz="1200" b="1" baseline="0" dirty="0"/>
                        <a:t> Theory</a:t>
                      </a:r>
                      <a:endParaRPr lang="en-US" sz="1200" b="1" dirty="0"/>
                    </a:p>
                  </a:txBody>
                  <a:tcPr/>
                </a:tc>
                <a:tc>
                  <a:txBody>
                    <a:bodyPr/>
                    <a:lstStyle/>
                    <a:p>
                      <a:r>
                        <a:rPr lang="en-US" sz="1200" dirty="0"/>
                        <a:t>Interview 20 – 30 people</a:t>
                      </a:r>
                      <a:r>
                        <a:rPr lang="en-US" sz="1200" baseline="0" dirty="0"/>
                        <a:t> detailed theory</a:t>
                      </a:r>
                      <a:endParaRPr lang="en-US" sz="1200" dirty="0"/>
                    </a:p>
                  </a:txBody>
                  <a:tcPr/>
                </a:tc>
                <a:tc>
                  <a:txBody>
                    <a:bodyPr/>
                    <a:lstStyle/>
                    <a:p>
                      <a:pPr marL="171450" indent="-171450">
                        <a:buFont typeface="Arial" panose="020B0604020202020204" pitchFamily="34" charset="0"/>
                        <a:buChar char="•"/>
                      </a:pPr>
                      <a:r>
                        <a:rPr lang="en-US" sz="1200" dirty="0"/>
                        <a:t>Open coding </a:t>
                      </a:r>
                    </a:p>
                    <a:p>
                      <a:pPr marL="171450" indent="-171450">
                        <a:buFont typeface="Arial" panose="020B0604020202020204" pitchFamily="34" charset="0"/>
                        <a:buChar char="•"/>
                      </a:pPr>
                      <a:r>
                        <a:rPr lang="en-US" sz="1200" dirty="0"/>
                        <a:t>Conditional</a:t>
                      </a:r>
                      <a:r>
                        <a:rPr lang="en-US" sz="1200" baseline="0" dirty="0"/>
                        <a:t> Matrix</a:t>
                      </a:r>
                    </a:p>
                    <a:p>
                      <a:pPr marL="171450" indent="-171450">
                        <a:buFont typeface="Arial" panose="020B0604020202020204" pitchFamily="34" charset="0"/>
                        <a:buChar char="•"/>
                      </a:pPr>
                      <a:r>
                        <a:rPr lang="en-US" sz="1200" baseline="0" dirty="0"/>
                        <a:t>Selective Coding</a:t>
                      </a:r>
                    </a:p>
                    <a:p>
                      <a:pPr marL="171450" indent="-171450">
                        <a:buFont typeface="Arial" panose="020B0604020202020204" pitchFamily="34" charset="0"/>
                        <a:buChar char="•"/>
                      </a:pPr>
                      <a:r>
                        <a:rPr lang="en-US" sz="1200" baseline="0" dirty="0"/>
                        <a:t>Axial Coding</a:t>
                      </a:r>
                      <a:endParaRPr lang="en-US" sz="1200" dirty="0"/>
                    </a:p>
                  </a:txBody>
                  <a:tcPr/>
                </a:tc>
                <a:tc>
                  <a:txBody>
                    <a:bodyPr/>
                    <a:lstStyle/>
                    <a:p>
                      <a:r>
                        <a:rPr lang="en-US" sz="1200" dirty="0"/>
                        <a:t>What </a:t>
                      </a:r>
                      <a:r>
                        <a:rPr lang="en-US" sz="1200" baseline="0" dirty="0"/>
                        <a:t>methods </a:t>
                      </a:r>
                      <a:r>
                        <a:rPr lang="en-US" sz="1200" dirty="0"/>
                        <a:t>do</a:t>
                      </a:r>
                      <a:r>
                        <a:rPr lang="en-US" sz="1200" baseline="0" dirty="0"/>
                        <a:t> leaders need to discover learn new communication skills.</a:t>
                      </a:r>
                    </a:p>
                    <a:p>
                      <a:r>
                        <a:rPr lang="en-US" sz="1200" baseline="0" dirty="0"/>
                        <a:t>What is the process for implementing the ethical rules for leaders, managers, and employees?</a:t>
                      </a:r>
                      <a:endParaRPr lang="en-US" sz="1200" dirty="0"/>
                    </a:p>
                  </a:txBody>
                  <a:tcPr/>
                </a:tc>
                <a:extLst>
                  <a:ext uri="{0D108BD9-81ED-4DB2-BD59-A6C34878D82A}">
                    <a16:rowId xmlns:a16="http://schemas.microsoft.com/office/drawing/2014/main" val="4131426313"/>
                  </a:ext>
                </a:extLst>
              </a:tr>
              <a:tr h="370840">
                <a:tc>
                  <a:txBody>
                    <a:bodyPr/>
                    <a:lstStyle/>
                    <a:p>
                      <a:r>
                        <a:rPr lang="en-US" sz="1200" b="1" dirty="0"/>
                        <a:t>Phenomenology</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Interviews up to 10 people</a:t>
                      </a:r>
                    </a:p>
                    <a:p>
                      <a:endParaRPr lang="en-US" sz="1200" dirty="0"/>
                    </a:p>
                  </a:txBody>
                  <a:tcPr/>
                </a:tc>
                <a:tc>
                  <a:txBody>
                    <a:bodyPr/>
                    <a:lstStyle/>
                    <a:p>
                      <a:pPr marL="171450" indent="-171450">
                        <a:buFont typeface="Arial" panose="020B0604020202020204" pitchFamily="34" charset="0"/>
                        <a:buChar char="•"/>
                      </a:pPr>
                      <a:r>
                        <a:rPr lang="en-US" sz="1200" dirty="0"/>
                        <a:t>Description</a:t>
                      </a:r>
                      <a:r>
                        <a:rPr lang="en-US" sz="1200" baseline="0" dirty="0"/>
                        <a:t> of experience</a:t>
                      </a:r>
                    </a:p>
                    <a:p>
                      <a:pPr marL="171450" indent="-171450">
                        <a:buFont typeface="Arial" panose="020B0604020202020204" pitchFamily="34" charset="0"/>
                        <a:buChar char="•"/>
                      </a:pPr>
                      <a:r>
                        <a:rPr lang="en-US" sz="1200" baseline="0" dirty="0"/>
                        <a:t>Meaning themes</a:t>
                      </a:r>
                    </a:p>
                    <a:p>
                      <a:pPr marL="171450" indent="-171450">
                        <a:buFont typeface="Arial" panose="020B0604020202020204" pitchFamily="34" charset="0"/>
                        <a:buChar char="•"/>
                      </a:pPr>
                      <a:r>
                        <a:rPr lang="en-US" sz="1200" baseline="0" dirty="0"/>
                        <a:t>Statements</a:t>
                      </a:r>
                      <a:endParaRPr lang="en-US" sz="1200" dirty="0"/>
                    </a:p>
                  </a:txBody>
                  <a:tcPr/>
                </a:tc>
                <a:tc>
                  <a:txBody>
                    <a:bodyPr/>
                    <a:lstStyle/>
                    <a:p>
                      <a:r>
                        <a:rPr lang="en-US" sz="1200" dirty="0"/>
                        <a:t>What does it mean to apply</a:t>
                      </a:r>
                      <a:r>
                        <a:rPr lang="en-US" sz="1200" baseline="0" dirty="0"/>
                        <a:t> strategic leadership methods for leaders and employees? How would leaders and employees describe spiritual leadership?</a:t>
                      </a:r>
                      <a:endParaRPr lang="en-US" sz="1200" dirty="0"/>
                    </a:p>
                  </a:txBody>
                  <a:tcPr/>
                </a:tc>
                <a:extLst>
                  <a:ext uri="{0D108BD9-81ED-4DB2-BD59-A6C34878D82A}">
                    <a16:rowId xmlns:a16="http://schemas.microsoft.com/office/drawing/2014/main" val="4223330372"/>
                  </a:ext>
                </a:extLst>
              </a:tr>
              <a:tr h="370840">
                <a:tc>
                  <a:txBody>
                    <a:bodyPr/>
                    <a:lstStyle/>
                    <a:p>
                      <a:r>
                        <a:rPr lang="en-US" sz="1200" b="1" dirty="0"/>
                        <a:t>Narrative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Interviews </a:t>
                      </a:r>
                    </a:p>
                    <a:p>
                      <a:endParaRPr lang="en-US" sz="1200" dirty="0"/>
                    </a:p>
                  </a:txBody>
                  <a:tcPr/>
                </a:tc>
                <a:tc>
                  <a:txBody>
                    <a:bodyPr/>
                    <a:lstStyle/>
                    <a:p>
                      <a:pPr marL="171450" indent="-171450">
                        <a:buFont typeface="Arial" panose="020B0604020202020204" pitchFamily="34" charset="0"/>
                        <a:buChar char="•"/>
                      </a:pPr>
                      <a:r>
                        <a:rPr lang="en-US" sz="1200" dirty="0"/>
                        <a:t>Epiphanies</a:t>
                      </a:r>
                    </a:p>
                    <a:p>
                      <a:pPr marL="171450" indent="-171450">
                        <a:buFont typeface="Arial" panose="020B0604020202020204" pitchFamily="34" charset="0"/>
                        <a:buChar char="•"/>
                      </a:pPr>
                      <a:r>
                        <a:rPr lang="en-US" sz="1200" dirty="0"/>
                        <a:t>Stories</a:t>
                      </a:r>
                    </a:p>
                    <a:p>
                      <a:pPr marL="171450" indent="-171450">
                        <a:buFont typeface="Arial" panose="020B0604020202020204" pitchFamily="34" charset="0"/>
                        <a:buChar char="•"/>
                      </a:pPr>
                      <a:r>
                        <a:rPr lang="en-US" sz="1200" dirty="0"/>
                        <a:t>Historical</a:t>
                      </a:r>
                      <a:r>
                        <a:rPr lang="en-US" sz="1200" baseline="0" dirty="0"/>
                        <a:t> content</a:t>
                      </a:r>
                      <a:endParaRPr lang="en-US" sz="1200" dirty="0"/>
                    </a:p>
                  </a:txBody>
                  <a:tcPr/>
                </a:tc>
                <a:tc>
                  <a:txBody>
                    <a:bodyPr/>
                    <a:lstStyle/>
                    <a:p>
                      <a:r>
                        <a:rPr lang="en-US" sz="1200" dirty="0"/>
                        <a:t>What is the </a:t>
                      </a:r>
                      <a:r>
                        <a:rPr lang="en-US" sz="1200" baseline="0" dirty="0"/>
                        <a:t>experience of employees that became leaders for the first time?</a:t>
                      </a:r>
                    </a:p>
                    <a:p>
                      <a:r>
                        <a:rPr lang="en-US" sz="1200" baseline="0" dirty="0"/>
                        <a:t>When leaders change job, what are their experiences in job motivation?</a:t>
                      </a:r>
                      <a:endParaRPr lang="en-US" sz="1200" dirty="0"/>
                    </a:p>
                  </a:txBody>
                  <a:tcPr/>
                </a:tc>
                <a:extLst>
                  <a:ext uri="{0D108BD9-81ED-4DB2-BD59-A6C34878D82A}">
                    <a16:rowId xmlns:a16="http://schemas.microsoft.com/office/drawing/2014/main" val="1554873898"/>
                  </a:ext>
                </a:extLst>
              </a:tr>
              <a:tr h="370840">
                <a:tc>
                  <a:txBody>
                    <a:bodyPr/>
                    <a:lstStyle/>
                    <a:p>
                      <a:r>
                        <a:rPr lang="en-US" sz="1200" b="1" dirty="0"/>
                        <a:t>Case</a:t>
                      </a:r>
                      <a:r>
                        <a:rPr lang="en-US" sz="1200" b="1" baseline="0" dirty="0"/>
                        <a:t> Study</a:t>
                      </a:r>
                      <a:endParaRPr lang="en-US" sz="1200" b="1" dirty="0"/>
                    </a:p>
                  </a:txBody>
                  <a:tcPr/>
                </a:tc>
                <a:tc>
                  <a:txBody>
                    <a:bodyPr/>
                    <a:lstStyle/>
                    <a:p>
                      <a:r>
                        <a:rPr lang="en-US" sz="1200" dirty="0"/>
                        <a:t>Documents,</a:t>
                      </a:r>
                      <a:r>
                        <a:rPr lang="en-US" sz="1200" baseline="0" dirty="0"/>
                        <a:t> archival records, interviews, observations, and physical artifacts.</a:t>
                      </a:r>
                      <a:endParaRPr lang="en-US" sz="1200" dirty="0"/>
                    </a:p>
                  </a:txBody>
                  <a:tcPr/>
                </a:tc>
                <a:tc>
                  <a:txBody>
                    <a:bodyPr/>
                    <a:lstStyle/>
                    <a:p>
                      <a:pPr marL="171450" indent="-171450">
                        <a:buFont typeface="Arial" panose="020B0604020202020204" pitchFamily="34" charset="0"/>
                        <a:buChar char="•"/>
                      </a:pPr>
                      <a:r>
                        <a:rPr lang="en-US" sz="1200" dirty="0"/>
                        <a:t>Description</a:t>
                      </a:r>
                    </a:p>
                    <a:p>
                      <a:pPr marL="171450" indent="-171450">
                        <a:buFont typeface="Arial" panose="020B0604020202020204" pitchFamily="34" charset="0"/>
                        <a:buChar char="•"/>
                      </a:pPr>
                      <a:r>
                        <a:rPr lang="en-US" sz="1200" dirty="0"/>
                        <a:t>Themes</a:t>
                      </a:r>
                    </a:p>
                    <a:p>
                      <a:pPr marL="171450" indent="-171450">
                        <a:buFont typeface="Arial" panose="020B0604020202020204" pitchFamily="34" charset="0"/>
                        <a:buChar char="•"/>
                      </a:pPr>
                      <a:r>
                        <a:rPr lang="en-US" sz="1200" dirty="0"/>
                        <a:t>Assertions</a:t>
                      </a:r>
                    </a:p>
                  </a:txBody>
                  <a:tcPr/>
                </a:tc>
                <a:tc>
                  <a:txBody>
                    <a:bodyPr/>
                    <a:lstStyle/>
                    <a:p>
                      <a:r>
                        <a:rPr lang="en-US" sz="1200" dirty="0"/>
                        <a:t>How</a:t>
                      </a:r>
                      <a:r>
                        <a:rPr lang="en-US" sz="1200" baseline="0" dirty="0"/>
                        <a:t> do women in leadership positions decide whether they are able to be effective leaders with all male employees?</a:t>
                      </a:r>
                      <a:endParaRPr lang="en-US" sz="1200" dirty="0"/>
                    </a:p>
                  </a:txBody>
                  <a:tcPr/>
                </a:tc>
                <a:extLst>
                  <a:ext uri="{0D108BD9-81ED-4DB2-BD59-A6C34878D82A}">
                    <a16:rowId xmlns:a16="http://schemas.microsoft.com/office/drawing/2014/main" val="2230889568"/>
                  </a:ext>
                </a:extLst>
              </a:tr>
            </a:tbl>
          </a:graphicData>
        </a:graphic>
      </p:graphicFrame>
      <p:pic>
        <p:nvPicPr>
          <p:cNvPr id="5" name="Picture 4" descr="Clipart - Flourishy Floral Design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25087" y="96990"/>
            <a:ext cx="1817836" cy="1797411"/>
          </a:xfrm>
          <a:prstGeom prst="rect">
            <a:avLst/>
          </a:prstGeom>
        </p:spPr>
      </p:pic>
    </p:spTree>
    <p:extLst>
      <p:ext uri="{BB962C8B-B14F-4D97-AF65-F5344CB8AC3E}">
        <p14:creationId xmlns:p14="http://schemas.microsoft.com/office/powerpoint/2010/main" val="2354372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solidFill>
              </a:rPr>
              <a:t>Five Approaches - Table 3</a:t>
            </a:r>
          </a:p>
        </p:txBody>
      </p:sp>
      <p:graphicFrame>
        <p:nvGraphicFramePr>
          <p:cNvPr id="9" name="Content Placeholder 8" title="Table sample"/>
          <p:cNvGraphicFramePr>
            <a:graphicFrameLocks noGrp="1"/>
          </p:cNvGraphicFramePr>
          <p:nvPr>
            <p:ph sz="half" idx="1"/>
            <p:extLst>
              <p:ext uri="{D42A27DB-BD31-4B8C-83A1-F6EECF244321}">
                <p14:modId xmlns:p14="http://schemas.microsoft.com/office/powerpoint/2010/main" val="651915382"/>
              </p:ext>
            </p:extLst>
          </p:nvPr>
        </p:nvGraphicFramePr>
        <p:xfrm>
          <a:off x="715961" y="2009773"/>
          <a:ext cx="10075864" cy="4130966"/>
        </p:xfrm>
        <a:graphic>
          <a:graphicData uri="http://schemas.openxmlformats.org/drawingml/2006/table">
            <a:tbl>
              <a:tblPr firstRow="1" bandRow="1">
                <a:tableStyleId>{B301B821-A1FF-4177-AEE7-76D212191A09}</a:tableStyleId>
              </a:tblPr>
              <a:tblGrid>
                <a:gridCol w="3150755">
                  <a:extLst>
                    <a:ext uri="{9D8B030D-6E8A-4147-A177-3AD203B41FA5}">
                      <a16:colId xmlns:a16="http://schemas.microsoft.com/office/drawing/2014/main" val="20000"/>
                    </a:ext>
                  </a:extLst>
                </a:gridCol>
                <a:gridCol w="6925109">
                  <a:extLst>
                    <a:ext uri="{9D8B030D-6E8A-4147-A177-3AD203B41FA5}">
                      <a16:colId xmlns:a16="http://schemas.microsoft.com/office/drawing/2014/main" val="20001"/>
                    </a:ext>
                  </a:extLst>
                </a:gridCol>
              </a:tblGrid>
              <a:tr h="702319">
                <a:tc>
                  <a:txBody>
                    <a:bodyPr/>
                    <a:lstStyle/>
                    <a:p>
                      <a:pPr algn="ctr"/>
                      <a:r>
                        <a:rPr lang="en-US" dirty="0"/>
                        <a:t>Methods</a:t>
                      </a:r>
                    </a:p>
                  </a:txBody>
                  <a:tcPr marL="96249" marR="96249" anchor="ctr"/>
                </a:tc>
                <a:tc>
                  <a:txBody>
                    <a:bodyPr/>
                    <a:lstStyle/>
                    <a:p>
                      <a:pPr algn="ctr"/>
                      <a:r>
                        <a:rPr lang="en-US" dirty="0"/>
                        <a:t>Overcoming Challenges</a:t>
                      </a:r>
                    </a:p>
                  </a:txBody>
                  <a:tcPr marL="96249" marR="96249" anchor="ctr"/>
                </a:tc>
                <a:extLst>
                  <a:ext uri="{0D108BD9-81ED-4DB2-BD59-A6C34878D82A}">
                    <a16:rowId xmlns:a16="http://schemas.microsoft.com/office/drawing/2014/main" val="10000"/>
                  </a:ext>
                </a:extLst>
              </a:tr>
              <a:tr h="702319">
                <a:tc>
                  <a:txBody>
                    <a:bodyPr/>
                    <a:lstStyle/>
                    <a:p>
                      <a:r>
                        <a:rPr lang="en-US" sz="1200" b="1" dirty="0"/>
                        <a:t>Ethnography</a:t>
                      </a:r>
                    </a:p>
                  </a:txBody>
                  <a:tcPr/>
                </a:tc>
                <a:tc>
                  <a:txBody>
                    <a:bodyPr/>
                    <a:lstStyle/>
                    <a:p>
                      <a:r>
                        <a:rPr lang="en-US" sz="1200" dirty="0"/>
                        <a:t>Researches need to be sensitive</a:t>
                      </a:r>
                      <a:r>
                        <a:rPr lang="en-US" sz="1200" baseline="0" dirty="0"/>
                        <a:t> to the needs of the participants – avoid going native.</a:t>
                      </a:r>
                      <a:endParaRPr lang="en-US" sz="1200" dirty="0"/>
                    </a:p>
                  </a:txBody>
                  <a:tcPr marL="96249" marR="96249" anchor="ctr"/>
                </a:tc>
                <a:extLst>
                  <a:ext uri="{0D108BD9-81ED-4DB2-BD59-A6C34878D82A}">
                    <a16:rowId xmlns:a16="http://schemas.microsoft.com/office/drawing/2014/main" val="10001"/>
                  </a:ext>
                </a:extLst>
              </a:tr>
              <a:tr h="908776">
                <a:tc>
                  <a:txBody>
                    <a:bodyPr/>
                    <a:lstStyle/>
                    <a:p>
                      <a:r>
                        <a:rPr lang="en-US" sz="1200" b="1" dirty="0"/>
                        <a:t>Grounded</a:t>
                      </a:r>
                      <a:r>
                        <a:rPr lang="en-US" sz="1200" b="1" baseline="0" dirty="0"/>
                        <a:t> Theory</a:t>
                      </a:r>
                      <a:endParaRPr lang="en-US" sz="1200" b="1" dirty="0"/>
                    </a:p>
                  </a:txBody>
                  <a:tcPr/>
                </a:tc>
                <a:tc>
                  <a:txBody>
                    <a:bodyPr/>
                    <a:lstStyle/>
                    <a:p>
                      <a:r>
                        <a:rPr lang="en-US" sz="1200" dirty="0"/>
                        <a:t>Discriminant sampling, and recognize</a:t>
                      </a:r>
                      <a:r>
                        <a:rPr lang="en-US" sz="1200" baseline="0" dirty="0"/>
                        <a:t> the primary outcome of the study is theory with specific components a central phenomenon: causal conditions, consequences, strategies, and conditions and context (Creswell, 2013).</a:t>
                      </a:r>
                      <a:endParaRPr lang="en-US" sz="1200" dirty="0"/>
                    </a:p>
                  </a:txBody>
                  <a:tcPr marL="96249" marR="96249" anchor="ctr"/>
                </a:tc>
                <a:extLst>
                  <a:ext uri="{0D108BD9-81ED-4DB2-BD59-A6C34878D82A}">
                    <a16:rowId xmlns:a16="http://schemas.microsoft.com/office/drawing/2014/main" val="10002"/>
                  </a:ext>
                </a:extLst>
              </a:tr>
              <a:tr h="908776">
                <a:tc>
                  <a:txBody>
                    <a:bodyPr/>
                    <a:lstStyle/>
                    <a:p>
                      <a:r>
                        <a:rPr lang="en-US" sz="1200" b="1" dirty="0"/>
                        <a:t>Phenomenology</a:t>
                      </a:r>
                    </a:p>
                  </a:txBody>
                  <a:tcPr/>
                </a:tc>
                <a:tc>
                  <a:txBody>
                    <a:bodyPr/>
                    <a:lstStyle/>
                    <a:p>
                      <a:r>
                        <a:rPr lang="en-US" sz="1200" dirty="0"/>
                        <a:t>Researchers</a:t>
                      </a:r>
                      <a:r>
                        <a:rPr lang="en-US" sz="1200" baseline="0" dirty="0"/>
                        <a:t> need s</a:t>
                      </a:r>
                      <a:r>
                        <a:rPr lang="en-US" sz="1200" dirty="0"/>
                        <a:t>tructured</a:t>
                      </a:r>
                      <a:r>
                        <a:rPr lang="en-US" sz="1200" baseline="0" dirty="0"/>
                        <a:t> approach to analyzing data – understand  philosophical assumptions and identify with the assumptions, and suspending in a reflective move cultivating curiosity (Creswell, 2013).</a:t>
                      </a:r>
                      <a:endParaRPr lang="en-US" sz="1200" dirty="0"/>
                    </a:p>
                  </a:txBody>
                  <a:tcPr marL="96249" marR="96249" anchor="ctr"/>
                </a:tc>
                <a:extLst>
                  <a:ext uri="{0D108BD9-81ED-4DB2-BD59-A6C34878D82A}">
                    <a16:rowId xmlns:a16="http://schemas.microsoft.com/office/drawing/2014/main" val="10003"/>
                  </a:ext>
                </a:extLst>
              </a:tr>
              <a:tr h="908776">
                <a:tc>
                  <a:txBody>
                    <a:bodyPr/>
                    <a:lstStyle/>
                    <a:p>
                      <a:r>
                        <a:rPr lang="en-US" sz="1200" b="1" dirty="0"/>
                        <a:t>Narrative </a:t>
                      </a:r>
                    </a:p>
                  </a:txBody>
                  <a:tcPr/>
                </a:tc>
                <a:tc>
                  <a:txBody>
                    <a:bodyPr/>
                    <a:lstStyle/>
                    <a:p>
                      <a:pPr algn="l"/>
                      <a:r>
                        <a:rPr lang="en-US" sz="1200" dirty="0"/>
                        <a:t>Researcher</a:t>
                      </a:r>
                      <a:r>
                        <a:rPr lang="en-US" sz="1200" baseline="0" dirty="0"/>
                        <a:t> needs to collect extensive information from the participant, clear understanding of individual’s life and experiences, and an active collaborative including their own experiences (Creswell, 2013).</a:t>
                      </a:r>
                      <a:endParaRPr lang="en-US" sz="1200" dirty="0"/>
                    </a:p>
                  </a:txBody>
                  <a:tcPr marL="96249" marR="96249" anchor="ctr"/>
                </a:tc>
                <a:extLst>
                  <a:ext uri="{0D108BD9-81ED-4DB2-BD59-A6C34878D82A}">
                    <a16:rowId xmlns:a16="http://schemas.microsoft.com/office/drawing/2014/main" val="2443762054"/>
                  </a:ext>
                </a:extLst>
              </a:tr>
            </a:tbl>
          </a:graphicData>
        </a:graphic>
      </p:graphicFrame>
      <p:pic>
        <p:nvPicPr>
          <p:cNvPr id="4" name="Picture 3" descr="Clipart - Flourishy Floral Design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52506" y="83980"/>
            <a:ext cx="1817836" cy="1797411"/>
          </a:xfrm>
          <a:prstGeom prst="rect">
            <a:avLst/>
          </a:prstGeom>
        </p:spPr>
      </p:pic>
    </p:spTree>
    <p:extLst>
      <p:ext uri="{BB962C8B-B14F-4D97-AF65-F5344CB8AC3E}">
        <p14:creationId xmlns:p14="http://schemas.microsoft.com/office/powerpoint/2010/main" val="3290065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9" y="539496"/>
            <a:ext cx="9720072" cy="1499616"/>
          </a:xfrm>
        </p:spPr>
        <p:txBody>
          <a:bodyPr/>
          <a:lstStyle/>
          <a:p>
            <a:r>
              <a:rPr lang="en-US" dirty="0">
                <a:solidFill>
                  <a:schemeClr val="bg1"/>
                </a:solidFill>
              </a:rPr>
              <a:t>Five Approaches – Comparison</a:t>
            </a:r>
          </a:p>
        </p:txBody>
      </p:sp>
      <p:sp>
        <p:nvSpPr>
          <p:cNvPr id="3" name="Content Placeholder 2"/>
          <p:cNvSpPr>
            <a:spLocks noGrp="1"/>
          </p:cNvSpPr>
          <p:nvPr>
            <p:ph idx="1"/>
          </p:nvPr>
        </p:nvSpPr>
        <p:spPr/>
        <p:txBody>
          <a:bodyPr>
            <a:normAutofit/>
          </a:bodyPr>
          <a:lstStyle/>
          <a:p>
            <a:r>
              <a:rPr lang="en-US" sz="2000" dirty="0"/>
              <a:t>Comparing narrative research compared to ethnography:</a:t>
            </a:r>
          </a:p>
          <a:p>
            <a:pPr lvl="1"/>
            <a:r>
              <a:rPr lang="en-US" sz="2000" dirty="0"/>
              <a:t>Narrative inquires about the focus of the stories told from the participants around in chronological order compared to ethnography which focuses on setting the participants stories within the context of the culture and culture-sharing groups and compared to In case study a single cases is selected illustrating an issue, with a detailed description of the setting for the case. </a:t>
            </a:r>
          </a:p>
          <a:p>
            <a:pPr marL="128016" lvl="1" indent="0" algn="ctr">
              <a:buNone/>
            </a:pPr>
            <a:endParaRPr lang="en-US" sz="2000" dirty="0"/>
          </a:p>
          <a:p>
            <a:r>
              <a:rPr lang="en-US" sz="2000" dirty="0"/>
              <a:t>Narrative compared to ethnography, and case study:</a:t>
            </a:r>
          </a:p>
          <a:p>
            <a:pPr lvl="1"/>
            <a:r>
              <a:rPr lang="en-US" sz="2000" dirty="0"/>
              <a:t>When comparing narrative to ethnography, and case study there is similarities when the unit of analysis is a single individual. The similarities include data collection processes, interviews, observations, documents and audiovisual materials, however, the types of </a:t>
            </a:r>
            <a:r>
              <a:rPr lang="en-US" sz="2000" i="1" dirty="0"/>
              <a:t>data collection</a:t>
            </a:r>
            <a:r>
              <a:rPr lang="en-US" sz="2000" dirty="0"/>
              <a:t> would differ. </a:t>
            </a:r>
          </a:p>
          <a:p>
            <a:endParaRPr lang="en-US" dirty="0"/>
          </a:p>
        </p:txBody>
      </p:sp>
      <p:pic>
        <p:nvPicPr>
          <p:cNvPr id="5" name="Picture 4" descr="Clipart - Flourishy Floral Design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43436" y="113762"/>
            <a:ext cx="1817836" cy="1797411"/>
          </a:xfrm>
          <a:prstGeom prst="rect">
            <a:avLst/>
          </a:prstGeom>
        </p:spPr>
      </p:pic>
    </p:spTree>
    <p:extLst>
      <p:ext uri="{BB962C8B-B14F-4D97-AF65-F5344CB8AC3E}">
        <p14:creationId xmlns:p14="http://schemas.microsoft.com/office/powerpoint/2010/main" val="3604682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bg1"/>
                </a:solidFill>
              </a:rPr>
              <a:t>Reference</a:t>
            </a:r>
          </a:p>
        </p:txBody>
      </p:sp>
      <p:sp>
        <p:nvSpPr>
          <p:cNvPr id="3" name="Content Placeholder 2"/>
          <p:cNvSpPr>
            <a:spLocks noGrp="1"/>
          </p:cNvSpPr>
          <p:nvPr>
            <p:ph sz="half" idx="1"/>
          </p:nvPr>
        </p:nvSpPr>
        <p:spPr>
          <a:xfrm>
            <a:off x="1024128" y="1825625"/>
            <a:ext cx="10120122" cy="1851025"/>
          </a:xfrm>
        </p:spPr>
        <p:txBody>
          <a:bodyPr/>
          <a:lstStyle/>
          <a:p>
            <a:pPr>
              <a:lnSpc>
                <a:spcPct val="100000"/>
              </a:lnSpc>
              <a:spcBef>
                <a:spcPts val="0"/>
              </a:spcBef>
              <a:spcAft>
                <a:spcPts val="0"/>
              </a:spcAft>
            </a:pPr>
            <a:r>
              <a:rPr lang="en-US" dirty="0"/>
              <a:t>Creswell, J. (2013). </a:t>
            </a:r>
            <a:r>
              <a:rPr lang="en-US" i="1" dirty="0"/>
              <a:t>Qualitative inquiry and research design: Choosing among five approaches. </a:t>
            </a:r>
            <a:r>
              <a:rPr lang="en-US" dirty="0"/>
              <a:t>Thousand Oaks, CA: Sage Publications.</a:t>
            </a:r>
          </a:p>
          <a:p>
            <a:endParaRPr lang="en-US" dirty="0"/>
          </a:p>
        </p:txBody>
      </p:sp>
      <p:pic>
        <p:nvPicPr>
          <p:cNvPr id="4" name="Picture 3" descr="Clipart - Flourishy Floral Design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35332" y="111085"/>
            <a:ext cx="1817836" cy="1797411"/>
          </a:xfrm>
          <a:prstGeom prst="rect">
            <a:avLst/>
          </a:prstGeom>
        </p:spPr>
      </p:pic>
    </p:spTree>
    <p:extLst>
      <p:ext uri="{BB962C8B-B14F-4D97-AF65-F5344CB8AC3E}">
        <p14:creationId xmlns:p14="http://schemas.microsoft.com/office/powerpoint/2010/main" val="26380688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A41AC481-B287-49C8-90EF-C669597D2D0A}"/>
    </a:ext>
  </a:extLst>
</a:theme>
</file>

<file path=ppt/theme/theme2.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51492A5-1A0D-45C1-90C6-57D8BDA197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E25FB1-F975-45FF-AF1E-DBA150C37E69}">
  <ds:schemaRefs>
    <ds:schemaRef ds:uri="http://schemas.microsoft.com/sharepoint/v3/contenttype/forms"/>
  </ds:schemaRefs>
</ds:datastoreItem>
</file>

<file path=customXml/itemProps3.xml><?xml version="1.0" encoding="utf-8"?>
<ds:datastoreItem xmlns:ds="http://schemas.openxmlformats.org/officeDocument/2006/customXml" ds:itemID="{2C300F72-4F5A-479F-BCB3-2653E39B1610}">
  <ds:schemaRefs>
    <ds:schemaRef ds:uri="http://purl.org/dc/terms/"/>
    <ds:schemaRef ds:uri="http://schemas.openxmlformats.org/package/2006/metadata/core-properties"/>
    <ds:schemaRef ds:uri="30bab34e-cbd2-460d-9227-52c21590b64b"/>
    <ds:schemaRef ds:uri="http://schemas.microsoft.com/office/2006/documentManagement/types"/>
    <ds:schemaRef ds:uri="http://schemas.microsoft.com/office/infopath/2007/PartnerControls"/>
    <ds:schemaRef ds:uri="175a304c-2342-45ef-8dc6-82622f85b28d"/>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557</Words>
  <Application>Microsoft Office PowerPoint</Application>
  <PresentationFormat>Widescreen</PresentationFormat>
  <Paragraphs>88</Paragraphs>
  <Slides>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Tw Cen MT</vt:lpstr>
      <vt:lpstr>Tw Cen MT Condensed</vt:lpstr>
      <vt:lpstr>Wingdings 3</vt:lpstr>
      <vt:lpstr>Integral</vt:lpstr>
      <vt:lpstr>Five Approaches to  Qualitative Research</vt:lpstr>
      <vt:lpstr>Five Approaches - Table 1</vt:lpstr>
      <vt:lpstr>Five Approaches - Table 2</vt:lpstr>
      <vt:lpstr>Five Approaches - Table 3</vt:lpstr>
      <vt:lpstr>Five Approaches – Comparison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2020-05-31T19:52:37Z</dcterms:created>
  <dcterms:modified xsi:type="dcterms:W3CDTF">2020-06-03T11:30:44Z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