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58" r:id="rId4"/>
    <p:sldId id="257" r:id="rId5"/>
    <p:sldId id="261" r:id="rId6"/>
    <p:sldId id="262" r:id="rId7"/>
    <p:sldId id="264"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72" d="100"/>
          <a:sy n="72" d="100"/>
        </p:scale>
        <p:origin x="-1104"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E2410B8-02C1-44ED-B50E-3AE1C7AD7BD8}" type="datetimeFigureOut">
              <a:rPr lang="en-US" smtClean="0"/>
              <a:pPr/>
              <a:t>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E2410B8-02C1-44ED-B50E-3AE1C7AD7BD8}" type="datetimeFigureOut">
              <a:rPr lang="en-US" smtClean="0"/>
              <a:pPr/>
              <a:t>10/1/2018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E2410B8-02C1-44ED-B50E-3AE1C7AD7BD8}" type="datetimeFigureOut">
              <a:rPr lang="en-US" smtClean="0"/>
              <a:pPr/>
              <a:t>10/1/2018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E2410B8-02C1-44ED-B50E-3AE1C7AD7BD8}" type="datetimeFigureOut">
              <a:rPr lang="en-US" smtClean="0"/>
              <a:pPr/>
              <a:t>10/1/2018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2410B8-02C1-44ED-B50E-3AE1C7AD7BD8}" type="datetimeFigureOut">
              <a:rPr lang="en-US" smtClean="0"/>
              <a:pPr/>
              <a:t>10/1/2018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E2410B8-02C1-44ED-B50E-3AE1C7AD7BD8}" type="datetimeFigureOut">
              <a:rPr lang="en-US" smtClean="0"/>
              <a:pPr/>
              <a:t>10/1/2018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E2410B8-02C1-44ED-B50E-3AE1C7AD7BD8}" type="datetimeFigureOut">
              <a:rPr lang="en-US" smtClean="0"/>
              <a:pPr/>
              <a:t>10/1/2018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10/1/2018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E2410B8-02C1-44ED-B50E-3AE1C7AD7BD8}" type="datetimeFigureOut">
              <a:rPr lang="en-US" smtClean="0"/>
              <a:pPr/>
              <a:t>10/1/2018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59BCBC-090D-4515-B5E1-CF94E78EDB84}"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2910" y="1285860"/>
            <a:ext cx="8001056" cy="3071834"/>
          </a:xfrm>
        </p:spPr>
        <p:txBody>
          <a:bodyPr>
            <a:normAutofit/>
          </a:bodyPr>
          <a:lstStyle/>
          <a:p>
            <a:pPr algn="l"/>
            <a:r>
              <a:rPr lang="en-GB" dirty="0" smtClean="0"/>
              <a:t>Film &amp; Media in the Celtic Nations</a:t>
            </a:r>
            <a:br>
              <a:rPr lang="en-GB" dirty="0" smtClean="0"/>
            </a:br>
            <a:r>
              <a:rPr lang="en-GB" sz="3200" dirty="0" smtClean="0"/>
              <a:t/>
            </a:r>
            <a:br>
              <a:rPr lang="en-GB" sz="3200" dirty="0" smtClean="0"/>
            </a:br>
            <a:r>
              <a:rPr lang="en-GB" sz="3200" i="1" dirty="0" smtClean="0">
                <a:solidFill>
                  <a:srgbClr val="92D050"/>
                </a:solidFill>
              </a:rPr>
              <a:t>Representing Celtic Identity</a:t>
            </a:r>
            <a:endParaRPr lang="en-GB" sz="3200" dirty="0">
              <a:solidFill>
                <a:srgbClr val="92D050"/>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571612"/>
            <a:ext cx="9144000" cy="3970318"/>
          </a:xfrm>
          <a:prstGeom prst="rect">
            <a:avLst/>
          </a:prstGeom>
          <a:noFill/>
        </p:spPr>
        <p:txBody>
          <a:bodyPr wrap="square" rtlCol="0">
            <a:spAutoFit/>
          </a:bodyPr>
          <a:lstStyle/>
          <a:p>
            <a:r>
              <a:rPr lang="en-GB" sz="2800" dirty="0" smtClean="0">
                <a:solidFill>
                  <a:srgbClr val="92D050"/>
                </a:solidFill>
              </a:rPr>
              <a:t>Location</a:t>
            </a:r>
            <a:r>
              <a:rPr lang="en-GB" sz="2800" dirty="0" smtClean="0"/>
              <a:t>: where does filming take place?</a:t>
            </a:r>
          </a:p>
          <a:p>
            <a:r>
              <a:rPr lang="en-GB" sz="2800" dirty="0" smtClean="0">
                <a:solidFill>
                  <a:srgbClr val="92D050"/>
                </a:solidFill>
              </a:rPr>
              <a:t>Production company</a:t>
            </a:r>
            <a:r>
              <a:rPr lang="en-GB" sz="2800" dirty="0" smtClean="0"/>
              <a:t>: where are the producers located?</a:t>
            </a:r>
          </a:p>
          <a:p>
            <a:r>
              <a:rPr lang="en-GB" sz="2800" dirty="0" smtClean="0">
                <a:solidFill>
                  <a:srgbClr val="92D050"/>
                </a:solidFill>
              </a:rPr>
              <a:t>Funding</a:t>
            </a:r>
            <a:r>
              <a:rPr lang="en-GB" sz="2800" dirty="0" smtClean="0"/>
              <a:t>: where does the money for the project come from?</a:t>
            </a:r>
          </a:p>
          <a:p>
            <a:r>
              <a:rPr lang="en-GB" sz="2800" dirty="0" smtClean="0">
                <a:solidFill>
                  <a:srgbClr val="92D050"/>
                </a:solidFill>
              </a:rPr>
              <a:t>Economy</a:t>
            </a:r>
            <a:r>
              <a:rPr lang="en-GB" sz="2800" dirty="0" smtClean="0"/>
              <a:t>: where does the money from the project go?</a:t>
            </a:r>
          </a:p>
          <a:p>
            <a:r>
              <a:rPr lang="en-GB" sz="2800" dirty="0" smtClean="0">
                <a:solidFill>
                  <a:srgbClr val="92D050"/>
                </a:solidFill>
              </a:rPr>
              <a:t>Writers</a:t>
            </a:r>
            <a:r>
              <a:rPr lang="en-GB" sz="2800" dirty="0" smtClean="0"/>
              <a:t>: how does the writing affect representation?</a:t>
            </a:r>
          </a:p>
          <a:p>
            <a:r>
              <a:rPr lang="en-GB" sz="2800" dirty="0" smtClean="0">
                <a:solidFill>
                  <a:srgbClr val="92D050"/>
                </a:solidFill>
              </a:rPr>
              <a:t>Actors</a:t>
            </a:r>
            <a:r>
              <a:rPr lang="en-GB" sz="2800" dirty="0" smtClean="0"/>
              <a:t>: how does the performance affect representation?</a:t>
            </a:r>
          </a:p>
          <a:p>
            <a:endParaRPr lang="en-GB" sz="2800" dirty="0" smtClean="0"/>
          </a:p>
          <a:p>
            <a:r>
              <a:rPr lang="en-GB" sz="2800" dirty="0" smtClean="0">
                <a:solidFill>
                  <a:srgbClr val="92D050"/>
                </a:solidFill>
              </a:rPr>
              <a:t>Ideology</a:t>
            </a:r>
            <a:r>
              <a:rPr lang="en-GB" sz="2800" dirty="0" smtClean="0"/>
              <a:t>: how do all the above factors affect the ideological content of the film?</a:t>
            </a:r>
            <a:endParaRPr lang="en-GB" sz="2800" dirty="0"/>
          </a:p>
        </p:txBody>
      </p:sp>
      <p:sp>
        <p:nvSpPr>
          <p:cNvPr id="5" name="TextBox 4"/>
          <p:cNvSpPr txBox="1"/>
          <p:nvPr/>
        </p:nvSpPr>
        <p:spPr>
          <a:xfrm>
            <a:off x="0" y="285728"/>
            <a:ext cx="7346114" cy="646331"/>
          </a:xfrm>
          <a:prstGeom prst="rect">
            <a:avLst/>
          </a:prstGeom>
          <a:noFill/>
        </p:spPr>
        <p:txBody>
          <a:bodyPr wrap="none" rtlCol="0">
            <a:spAutoFit/>
          </a:bodyPr>
          <a:lstStyle/>
          <a:p>
            <a:r>
              <a:rPr lang="en-GB" sz="3600" b="1" dirty="0" smtClean="0">
                <a:solidFill>
                  <a:srgbClr val="92D050"/>
                </a:solidFill>
              </a:rPr>
              <a:t>National Cinema  </a:t>
            </a:r>
            <a:r>
              <a:rPr lang="en-GB" sz="3600" dirty="0" smtClean="0"/>
              <a:t>some key questions</a:t>
            </a:r>
            <a:endParaRPr lang="en-GB" sz="36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0" y="1428736"/>
            <a:ext cx="9144000" cy="2246769"/>
          </a:xfrm>
          <a:prstGeom prst="rect">
            <a:avLst/>
          </a:prstGeom>
          <a:noFill/>
        </p:spPr>
        <p:txBody>
          <a:bodyPr wrap="square" rtlCol="0">
            <a:spAutoFit/>
          </a:bodyPr>
          <a:lstStyle/>
          <a:p>
            <a:r>
              <a:rPr lang="en-GB" sz="2800" dirty="0" smtClean="0"/>
              <a:t>“The mythical rural community that is created, with its wily, resourceful inhabitants, stands unproblematically for an </a:t>
            </a:r>
            <a:r>
              <a:rPr lang="en-GB" sz="2800" b="1" dirty="0" smtClean="0">
                <a:solidFill>
                  <a:srgbClr val="92D050"/>
                </a:solidFill>
              </a:rPr>
              <a:t>authentic organic community </a:t>
            </a:r>
            <a:r>
              <a:rPr lang="en-GB" sz="2800" dirty="0" smtClean="0"/>
              <a:t>that outfoxes the po-faced representative of urban modernity.” (M. McLoone, </a:t>
            </a:r>
            <a:r>
              <a:rPr lang="en-GB" sz="2800" i="1" dirty="0" smtClean="0"/>
              <a:t>Irish Film: The Emergence of Contemporary Irish Cinema</a:t>
            </a:r>
            <a:r>
              <a:rPr lang="en-GB" sz="2800" dirty="0" smtClean="0"/>
              <a:t>)</a:t>
            </a:r>
            <a:endParaRPr lang="en-GB" sz="2800" dirty="0"/>
          </a:p>
        </p:txBody>
      </p:sp>
      <p:sp>
        <p:nvSpPr>
          <p:cNvPr id="10" name="TextBox 9"/>
          <p:cNvSpPr txBox="1"/>
          <p:nvPr/>
        </p:nvSpPr>
        <p:spPr>
          <a:xfrm>
            <a:off x="0" y="428604"/>
            <a:ext cx="2831224" cy="646331"/>
          </a:xfrm>
          <a:prstGeom prst="rect">
            <a:avLst/>
          </a:prstGeom>
          <a:noFill/>
        </p:spPr>
        <p:txBody>
          <a:bodyPr wrap="none" rtlCol="0">
            <a:spAutoFit/>
          </a:bodyPr>
          <a:lstStyle/>
          <a:p>
            <a:r>
              <a:rPr lang="en-GB" sz="3600" dirty="0" smtClean="0">
                <a:solidFill>
                  <a:srgbClr val="92D050"/>
                </a:solidFill>
              </a:rPr>
              <a:t>Mythical Celts</a:t>
            </a:r>
            <a:endParaRPr lang="en-GB" sz="3600" dirty="0">
              <a:solidFill>
                <a:srgbClr val="92D050"/>
              </a:solidFill>
            </a:endParaRPr>
          </a:p>
        </p:txBody>
      </p:sp>
      <p:sp>
        <p:nvSpPr>
          <p:cNvPr id="11" name="TextBox 10"/>
          <p:cNvSpPr txBox="1"/>
          <p:nvPr/>
        </p:nvSpPr>
        <p:spPr>
          <a:xfrm>
            <a:off x="0" y="4214818"/>
            <a:ext cx="9144000" cy="2246769"/>
          </a:xfrm>
          <a:prstGeom prst="rect">
            <a:avLst/>
          </a:prstGeom>
          <a:noFill/>
        </p:spPr>
        <p:txBody>
          <a:bodyPr wrap="square" rtlCol="0">
            <a:spAutoFit/>
          </a:bodyPr>
          <a:lstStyle/>
          <a:p>
            <a:r>
              <a:rPr lang="en-GB" sz="2800" dirty="0" smtClean="0"/>
              <a:t>Film historical context:</a:t>
            </a:r>
          </a:p>
          <a:p>
            <a:endParaRPr lang="en-GB" sz="2800" dirty="0" smtClean="0"/>
          </a:p>
          <a:p>
            <a:r>
              <a:rPr lang="en-GB" sz="2800" dirty="0" smtClean="0"/>
              <a:t>Wales: </a:t>
            </a:r>
            <a:r>
              <a:rPr lang="en-GB" sz="2800" i="1" dirty="0" smtClean="0"/>
              <a:t>How Green was My Valley </a:t>
            </a:r>
            <a:r>
              <a:rPr lang="en-GB" sz="2800" dirty="0" smtClean="0"/>
              <a:t>(Ford, 1941)</a:t>
            </a:r>
          </a:p>
          <a:p>
            <a:r>
              <a:rPr lang="en-GB" sz="2800" dirty="0" smtClean="0"/>
              <a:t>Scotland: </a:t>
            </a:r>
            <a:r>
              <a:rPr lang="en-GB" sz="2800" i="1" dirty="0" smtClean="0"/>
              <a:t>Whisky Galore </a:t>
            </a:r>
            <a:r>
              <a:rPr lang="en-GB" sz="2800" dirty="0" smtClean="0"/>
              <a:t>(Mackendrick, 1949)</a:t>
            </a:r>
          </a:p>
          <a:p>
            <a:r>
              <a:rPr lang="en-GB" sz="2800" dirty="0" smtClean="0"/>
              <a:t>Ireland: </a:t>
            </a:r>
            <a:r>
              <a:rPr lang="en-GB" sz="2800" i="1" dirty="0" smtClean="0"/>
              <a:t>The Quiet Man </a:t>
            </a:r>
            <a:r>
              <a:rPr lang="en-GB" sz="2800" dirty="0" smtClean="0"/>
              <a:t>(Ford, 1952)</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928802"/>
            <a:ext cx="9144000" cy="3539430"/>
          </a:xfrm>
          <a:prstGeom prst="rect">
            <a:avLst/>
          </a:prstGeom>
          <a:noFill/>
        </p:spPr>
        <p:txBody>
          <a:bodyPr wrap="square" rtlCol="0">
            <a:spAutoFit/>
          </a:bodyPr>
          <a:lstStyle/>
          <a:p>
            <a:r>
              <a:rPr lang="en-GB" sz="2800" dirty="0" smtClean="0"/>
              <a:t>A hackneyed representation of Ireland and/or Irish identity, reliant upon stereotypes and clichés.</a:t>
            </a:r>
          </a:p>
          <a:p>
            <a:endParaRPr lang="en-GB" sz="2800" dirty="0" smtClean="0"/>
          </a:p>
          <a:p>
            <a:endParaRPr lang="en-GB" sz="2800" dirty="0" smtClean="0"/>
          </a:p>
          <a:p>
            <a:r>
              <a:rPr lang="en-GB" sz="2800" dirty="0" smtClean="0"/>
              <a:t>“The fakey, out-of-a-box Irishness that insists on the same damned songs and the same damned menu and the same damned Guinness advertisements on the wall of every Irish bar outside of Ireland.” (Urban Dictionary)</a:t>
            </a:r>
            <a:endParaRPr lang="en-GB" sz="2800" dirty="0"/>
          </a:p>
        </p:txBody>
      </p:sp>
      <p:sp>
        <p:nvSpPr>
          <p:cNvPr id="13" name="TextBox 12"/>
          <p:cNvSpPr txBox="1"/>
          <p:nvPr/>
        </p:nvSpPr>
        <p:spPr>
          <a:xfrm>
            <a:off x="0" y="714356"/>
            <a:ext cx="3333348" cy="646331"/>
          </a:xfrm>
          <a:prstGeom prst="rect">
            <a:avLst/>
          </a:prstGeom>
          <a:noFill/>
        </p:spPr>
        <p:txBody>
          <a:bodyPr wrap="none" rtlCol="0">
            <a:spAutoFit/>
          </a:bodyPr>
          <a:lstStyle/>
          <a:p>
            <a:r>
              <a:rPr lang="en-GB" sz="3600" i="1" dirty="0" smtClean="0">
                <a:solidFill>
                  <a:srgbClr val="92D050"/>
                </a:solidFill>
              </a:rPr>
              <a:t>‘Paddywhackery’</a:t>
            </a:r>
            <a:endParaRPr lang="en-GB" sz="3600" dirty="0">
              <a:solidFill>
                <a:srgbClr val="92D050"/>
              </a:solidFill>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0" y="1428736"/>
            <a:ext cx="4655442" cy="4832092"/>
          </a:xfrm>
          <a:prstGeom prst="rect">
            <a:avLst/>
          </a:prstGeom>
          <a:noFill/>
        </p:spPr>
        <p:txBody>
          <a:bodyPr wrap="none" rtlCol="0">
            <a:spAutoFit/>
          </a:bodyPr>
          <a:lstStyle/>
          <a:p>
            <a:r>
              <a:rPr lang="en-GB" sz="2800" dirty="0" smtClean="0"/>
              <a:t>Representation of identity:</a:t>
            </a:r>
          </a:p>
          <a:p>
            <a:endParaRPr lang="en-GB" sz="2800" dirty="0" smtClean="0"/>
          </a:p>
          <a:p>
            <a:pPr>
              <a:buFont typeface="Arial" pitchFamily="34" charset="0"/>
              <a:buChar char="•"/>
            </a:pPr>
            <a:r>
              <a:rPr lang="en-GB" sz="2800" dirty="0" smtClean="0"/>
              <a:t> National</a:t>
            </a:r>
          </a:p>
          <a:p>
            <a:pPr>
              <a:buFont typeface="Arial" pitchFamily="34" charset="0"/>
              <a:buChar char="•"/>
            </a:pPr>
            <a:r>
              <a:rPr lang="en-GB" sz="2800" dirty="0" smtClean="0"/>
              <a:t> Cultural</a:t>
            </a:r>
          </a:p>
          <a:p>
            <a:pPr>
              <a:buFont typeface="Arial" pitchFamily="34" charset="0"/>
              <a:buChar char="•"/>
            </a:pPr>
            <a:r>
              <a:rPr lang="en-GB" sz="2800" dirty="0" smtClean="0"/>
              <a:t> Gender</a:t>
            </a:r>
          </a:p>
          <a:p>
            <a:pPr>
              <a:buFont typeface="Arial" pitchFamily="34" charset="0"/>
              <a:buChar char="•"/>
            </a:pPr>
            <a:endParaRPr lang="en-GB" sz="2800" dirty="0" smtClean="0"/>
          </a:p>
          <a:p>
            <a:r>
              <a:rPr lang="en-GB" sz="2800" dirty="0" smtClean="0"/>
              <a:t>Also:</a:t>
            </a:r>
          </a:p>
          <a:p>
            <a:endParaRPr lang="en-GB" sz="2800" dirty="0" smtClean="0"/>
          </a:p>
          <a:p>
            <a:pPr>
              <a:buFont typeface="Arial" pitchFamily="34" charset="0"/>
              <a:buChar char="•"/>
            </a:pPr>
            <a:r>
              <a:rPr lang="en-GB" sz="2800" dirty="0" smtClean="0"/>
              <a:t> Allegiance to the nation state</a:t>
            </a:r>
          </a:p>
          <a:p>
            <a:pPr>
              <a:buFont typeface="Arial" pitchFamily="34" charset="0"/>
              <a:buChar char="•"/>
            </a:pPr>
            <a:r>
              <a:rPr lang="en-GB" sz="2800" dirty="0" smtClean="0"/>
              <a:t> Trade Unions</a:t>
            </a:r>
          </a:p>
          <a:p>
            <a:pPr>
              <a:buFont typeface="Arial" pitchFamily="34" charset="0"/>
              <a:buChar char="•"/>
            </a:pPr>
            <a:r>
              <a:rPr lang="en-GB" sz="2800" dirty="0" smtClean="0"/>
              <a:t> Church and education</a:t>
            </a:r>
            <a:endParaRPr lang="en-GB" sz="2800" dirty="0"/>
          </a:p>
        </p:txBody>
      </p:sp>
      <p:sp>
        <p:nvSpPr>
          <p:cNvPr id="8" name="TextBox 7"/>
          <p:cNvSpPr txBox="1"/>
          <p:nvPr/>
        </p:nvSpPr>
        <p:spPr>
          <a:xfrm>
            <a:off x="0" y="285728"/>
            <a:ext cx="5106334" cy="646331"/>
          </a:xfrm>
          <a:prstGeom prst="rect">
            <a:avLst/>
          </a:prstGeom>
          <a:noFill/>
        </p:spPr>
        <p:txBody>
          <a:bodyPr wrap="none" rtlCol="0">
            <a:spAutoFit/>
          </a:bodyPr>
          <a:lstStyle/>
          <a:p>
            <a:r>
              <a:rPr lang="en-GB" sz="3600" i="1" dirty="0" smtClean="0">
                <a:solidFill>
                  <a:srgbClr val="92D050"/>
                </a:solidFill>
              </a:rPr>
              <a:t>How Green Was My Valley</a:t>
            </a:r>
            <a:endParaRPr lang="en-GB" sz="3600" b="1" i="1" dirty="0">
              <a:solidFill>
                <a:srgbClr val="92D050"/>
              </a:solidFill>
            </a:endParaRPr>
          </a:p>
        </p:txBody>
      </p:sp>
      <p:sp>
        <p:nvSpPr>
          <p:cNvPr id="13" name="TextBox 12"/>
          <p:cNvSpPr txBox="1"/>
          <p:nvPr/>
        </p:nvSpPr>
        <p:spPr>
          <a:xfrm>
            <a:off x="0" y="928670"/>
            <a:ext cx="1186672" cy="369332"/>
          </a:xfrm>
          <a:prstGeom prst="rect">
            <a:avLst/>
          </a:prstGeom>
          <a:noFill/>
        </p:spPr>
        <p:txBody>
          <a:bodyPr wrap="none" rtlCol="0">
            <a:spAutoFit/>
          </a:bodyPr>
          <a:lstStyle/>
          <a:p>
            <a:r>
              <a:rPr lang="en-GB" dirty="0" smtClean="0"/>
              <a:t>Ford, 1941</a:t>
            </a:r>
            <a:endParaRPr lang="en-GB" dirty="0"/>
          </a:p>
        </p:txBody>
      </p:sp>
      <p:pic>
        <p:nvPicPr>
          <p:cNvPr id="6" name="Picture 5" descr="How_Green_Was_My_Valley_poster.jpg"/>
          <p:cNvPicPr>
            <a:picLocks noChangeAspect="1"/>
          </p:cNvPicPr>
          <p:nvPr/>
        </p:nvPicPr>
        <p:blipFill>
          <a:blip r:embed="rId2"/>
          <a:stretch>
            <a:fillRect/>
          </a:stretch>
        </p:blipFill>
        <p:spPr>
          <a:xfrm>
            <a:off x="5357818" y="946843"/>
            <a:ext cx="2851163" cy="5339677"/>
          </a:xfrm>
          <a:prstGeom prst="rect">
            <a:avLst/>
          </a:prstGeo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0" y="285728"/>
            <a:ext cx="4643470" cy="646331"/>
          </a:xfrm>
          <a:prstGeom prst="rect">
            <a:avLst/>
          </a:prstGeom>
          <a:noFill/>
        </p:spPr>
        <p:txBody>
          <a:bodyPr wrap="square" rtlCol="0">
            <a:spAutoFit/>
          </a:bodyPr>
          <a:lstStyle/>
          <a:p>
            <a:r>
              <a:rPr lang="en-GB" sz="3600" i="1" dirty="0" smtClean="0">
                <a:solidFill>
                  <a:srgbClr val="92D050"/>
                </a:solidFill>
              </a:rPr>
              <a:t>Whisky Galore!</a:t>
            </a:r>
            <a:endParaRPr lang="en-GB" sz="3600" b="1" i="1" dirty="0">
              <a:solidFill>
                <a:srgbClr val="92D050"/>
              </a:solidFill>
            </a:endParaRPr>
          </a:p>
        </p:txBody>
      </p:sp>
      <p:sp>
        <p:nvSpPr>
          <p:cNvPr id="11" name="TextBox 10"/>
          <p:cNvSpPr txBox="1"/>
          <p:nvPr/>
        </p:nvSpPr>
        <p:spPr>
          <a:xfrm>
            <a:off x="0" y="857232"/>
            <a:ext cx="1959767" cy="369332"/>
          </a:xfrm>
          <a:prstGeom prst="rect">
            <a:avLst/>
          </a:prstGeom>
          <a:noFill/>
        </p:spPr>
        <p:txBody>
          <a:bodyPr wrap="none" rtlCol="0">
            <a:spAutoFit/>
          </a:bodyPr>
          <a:lstStyle/>
          <a:p>
            <a:r>
              <a:rPr lang="en-GB" dirty="0" smtClean="0"/>
              <a:t>Mackendrick, 1949</a:t>
            </a:r>
            <a:endParaRPr lang="en-GB" dirty="0"/>
          </a:p>
        </p:txBody>
      </p:sp>
      <p:sp>
        <p:nvSpPr>
          <p:cNvPr id="12" name="TextBox 11"/>
          <p:cNvSpPr txBox="1"/>
          <p:nvPr/>
        </p:nvSpPr>
        <p:spPr>
          <a:xfrm>
            <a:off x="0" y="1571612"/>
            <a:ext cx="9144000" cy="4832092"/>
          </a:xfrm>
          <a:prstGeom prst="rect">
            <a:avLst/>
          </a:prstGeom>
          <a:noFill/>
        </p:spPr>
        <p:txBody>
          <a:bodyPr wrap="square" rtlCol="0">
            <a:spAutoFit/>
          </a:bodyPr>
          <a:lstStyle/>
          <a:p>
            <a:r>
              <a:rPr lang="en-GB" sz="2800" dirty="0" smtClean="0"/>
              <a:t>Representation of </a:t>
            </a:r>
          </a:p>
          <a:p>
            <a:r>
              <a:rPr lang="en-GB" sz="2800" dirty="0" smtClean="0"/>
              <a:t>identity:</a:t>
            </a:r>
          </a:p>
          <a:p>
            <a:endParaRPr lang="en-GB" sz="2800" dirty="0" smtClean="0"/>
          </a:p>
          <a:p>
            <a:pPr>
              <a:buFont typeface="Arial" pitchFamily="34" charset="0"/>
              <a:buChar char="•"/>
            </a:pPr>
            <a:r>
              <a:rPr lang="en-GB" sz="2800" dirty="0" smtClean="0"/>
              <a:t> National</a:t>
            </a:r>
          </a:p>
          <a:p>
            <a:pPr>
              <a:buFont typeface="Arial" pitchFamily="34" charset="0"/>
              <a:buChar char="•"/>
            </a:pPr>
            <a:r>
              <a:rPr lang="en-GB" sz="2800" dirty="0" smtClean="0"/>
              <a:t> Cultural</a:t>
            </a:r>
          </a:p>
          <a:p>
            <a:pPr>
              <a:buFont typeface="Arial" pitchFamily="34" charset="0"/>
              <a:buChar char="•"/>
            </a:pPr>
            <a:r>
              <a:rPr lang="en-GB" sz="2800" dirty="0" smtClean="0"/>
              <a:t> Gender</a:t>
            </a:r>
          </a:p>
          <a:p>
            <a:pPr>
              <a:buFont typeface="Arial" pitchFamily="34" charset="0"/>
              <a:buChar char="•"/>
            </a:pPr>
            <a:endParaRPr lang="en-GB" sz="2800" dirty="0" smtClean="0"/>
          </a:p>
          <a:p>
            <a:r>
              <a:rPr lang="en-GB" sz="2800" dirty="0" smtClean="0"/>
              <a:t>Also:</a:t>
            </a:r>
          </a:p>
          <a:p>
            <a:endParaRPr lang="en-GB" sz="2800" dirty="0" smtClean="0"/>
          </a:p>
          <a:p>
            <a:pPr>
              <a:buFont typeface="Arial" pitchFamily="34" charset="0"/>
              <a:buChar char="•"/>
            </a:pPr>
            <a:r>
              <a:rPr lang="en-GB" sz="2800" dirty="0" smtClean="0"/>
              <a:t> Community ‘pulling together’ to outwit the urban interloper</a:t>
            </a:r>
          </a:p>
          <a:p>
            <a:pPr>
              <a:buFont typeface="Arial" pitchFamily="34" charset="0"/>
              <a:buChar char="•"/>
            </a:pPr>
            <a:r>
              <a:rPr lang="en-GB" sz="2800" dirty="0" smtClean="0"/>
              <a:t> The relationship between the Scottish and the English</a:t>
            </a:r>
          </a:p>
        </p:txBody>
      </p:sp>
      <p:pic>
        <p:nvPicPr>
          <p:cNvPr id="1026" name="Picture 2" descr="Whisky Galore film poster.jpg"/>
          <p:cNvPicPr>
            <a:picLocks noChangeAspect="1" noChangeArrowheads="1"/>
          </p:cNvPicPr>
          <p:nvPr/>
        </p:nvPicPr>
        <p:blipFill>
          <a:blip r:embed="rId2"/>
          <a:srcRect/>
          <a:stretch>
            <a:fillRect/>
          </a:stretch>
        </p:blipFill>
        <p:spPr bwMode="auto">
          <a:xfrm>
            <a:off x="3000363" y="1000108"/>
            <a:ext cx="5539715" cy="4143404"/>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85728"/>
            <a:ext cx="4643470" cy="646331"/>
          </a:xfrm>
          <a:prstGeom prst="rect">
            <a:avLst/>
          </a:prstGeom>
          <a:noFill/>
        </p:spPr>
        <p:txBody>
          <a:bodyPr wrap="square" rtlCol="0">
            <a:spAutoFit/>
          </a:bodyPr>
          <a:lstStyle/>
          <a:p>
            <a:r>
              <a:rPr lang="en-GB" sz="3600" i="1" dirty="0" smtClean="0">
                <a:solidFill>
                  <a:srgbClr val="92D050"/>
                </a:solidFill>
              </a:rPr>
              <a:t>The Quiet Man</a:t>
            </a:r>
            <a:endParaRPr lang="en-GB" sz="3600" b="1" i="1" dirty="0">
              <a:solidFill>
                <a:srgbClr val="92D050"/>
              </a:solidFill>
            </a:endParaRPr>
          </a:p>
        </p:txBody>
      </p:sp>
      <p:sp>
        <p:nvSpPr>
          <p:cNvPr id="5" name="TextBox 4"/>
          <p:cNvSpPr txBox="1"/>
          <p:nvPr/>
        </p:nvSpPr>
        <p:spPr>
          <a:xfrm>
            <a:off x="0" y="857232"/>
            <a:ext cx="1186672" cy="369332"/>
          </a:xfrm>
          <a:prstGeom prst="rect">
            <a:avLst/>
          </a:prstGeom>
          <a:noFill/>
        </p:spPr>
        <p:txBody>
          <a:bodyPr wrap="none" rtlCol="0">
            <a:spAutoFit/>
          </a:bodyPr>
          <a:lstStyle/>
          <a:p>
            <a:r>
              <a:rPr lang="en-GB" dirty="0" smtClean="0"/>
              <a:t>Ford, 1958</a:t>
            </a:r>
            <a:endParaRPr lang="en-GB" dirty="0"/>
          </a:p>
        </p:txBody>
      </p:sp>
      <p:sp>
        <p:nvSpPr>
          <p:cNvPr id="6" name="TextBox 5"/>
          <p:cNvSpPr txBox="1"/>
          <p:nvPr/>
        </p:nvSpPr>
        <p:spPr>
          <a:xfrm>
            <a:off x="0" y="1595021"/>
            <a:ext cx="9144000" cy="4401205"/>
          </a:xfrm>
          <a:prstGeom prst="rect">
            <a:avLst/>
          </a:prstGeom>
          <a:noFill/>
        </p:spPr>
        <p:txBody>
          <a:bodyPr wrap="square" rtlCol="0">
            <a:spAutoFit/>
          </a:bodyPr>
          <a:lstStyle/>
          <a:p>
            <a:r>
              <a:rPr lang="en-GB" sz="2800" dirty="0" smtClean="0"/>
              <a:t>Representation of </a:t>
            </a:r>
          </a:p>
          <a:p>
            <a:r>
              <a:rPr lang="en-GB" sz="2800" dirty="0" smtClean="0"/>
              <a:t>identity:</a:t>
            </a:r>
          </a:p>
          <a:p>
            <a:endParaRPr lang="en-GB" sz="2800" dirty="0" smtClean="0"/>
          </a:p>
          <a:p>
            <a:pPr>
              <a:buFont typeface="Arial" pitchFamily="34" charset="0"/>
              <a:buChar char="•"/>
            </a:pPr>
            <a:r>
              <a:rPr lang="en-GB" sz="2800" dirty="0" smtClean="0"/>
              <a:t> National</a:t>
            </a:r>
          </a:p>
          <a:p>
            <a:pPr>
              <a:buFont typeface="Arial" pitchFamily="34" charset="0"/>
              <a:buChar char="•"/>
            </a:pPr>
            <a:r>
              <a:rPr lang="en-GB" sz="2800" dirty="0" smtClean="0"/>
              <a:t> Cultural</a:t>
            </a:r>
          </a:p>
          <a:p>
            <a:pPr>
              <a:buFont typeface="Arial" pitchFamily="34" charset="0"/>
              <a:buChar char="•"/>
            </a:pPr>
            <a:r>
              <a:rPr lang="en-GB" sz="2800" dirty="0" smtClean="0"/>
              <a:t> Gender</a:t>
            </a:r>
          </a:p>
          <a:p>
            <a:pPr>
              <a:buFont typeface="Arial" pitchFamily="34" charset="0"/>
              <a:buChar char="•"/>
            </a:pPr>
            <a:r>
              <a:rPr lang="en-GB" sz="2800" dirty="0" smtClean="0"/>
              <a:t> Urban and rural</a:t>
            </a:r>
          </a:p>
          <a:p>
            <a:pPr>
              <a:buFont typeface="Arial" pitchFamily="34" charset="0"/>
              <a:buChar char="•"/>
            </a:pPr>
            <a:r>
              <a:rPr lang="en-GB" sz="2800" dirty="0" smtClean="0"/>
              <a:t> Past and Present</a:t>
            </a:r>
          </a:p>
          <a:p>
            <a:pPr>
              <a:buFont typeface="Arial" pitchFamily="34" charset="0"/>
              <a:buChar char="•"/>
            </a:pPr>
            <a:r>
              <a:rPr lang="en-GB" sz="2800" dirty="0" smtClean="0"/>
              <a:t> Female ‘trophy’</a:t>
            </a:r>
          </a:p>
          <a:p>
            <a:pPr>
              <a:buFont typeface="Arial" pitchFamily="34" charset="0"/>
              <a:buChar char="•"/>
            </a:pPr>
            <a:r>
              <a:rPr lang="en-GB" sz="2800" dirty="0" smtClean="0"/>
              <a:t> ‘Conquest’</a:t>
            </a:r>
          </a:p>
        </p:txBody>
      </p:sp>
      <p:pic>
        <p:nvPicPr>
          <p:cNvPr id="8" name="Picture 7" descr="800px-Poster_-_Quiet_Man,_The_01.jpg"/>
          <p:cNvPicPr>
            <a:picLocks noChangeAspect="1"/>
          </p:cNvPicPr>
          <p:nvPr/>
        </p:nvPicPr>
        <p:blipFill>
          <a:blip r:embed="rId2"/>
          <a:stretch>
            <a:fillRect/>
          </a:stretch>
        </p:blipFill>
        <p:spPr>
          <a:xfrm>
            <a:off x="4572000" y="357166"/>
            <a:ext cx="3857652" cy="6013115"/>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445</TotalTime>
  <Words>331</Words>
  <Application>Microsoft Office PowerPoint</Application>
  <PresentationFormat>On-screen Show (4:3)</PresentationFormat>
  <Paragraphs>60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Film &amp; Media in the Celtic Nations  Representing Celtic Identity</vt:lpstr>
      <vt:lpstr>Slide 2</vt:lpstr>
      <vt:lpstr>Slide 3</vt:lpstr>
      <vt:lpstr>Slide 4</vt:lpstr>
      <vt:lpstr>Slide 5</vt:lpstr>
      <vt:lpstr>Slide 6</vt:lpstr>
      <vt:lpstr>Slide 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German Expressionism Weimar Cinema 1920-31</dc:title>
  <dc:creator>Matt</dc:creator>
  <cp:lastModifiedBy>Matt</cp:lastModifiedBy>
  <cp:revision>18</cp:revision>
  <dcterms:created xsi:type="dcterms:W3CDTF">2016-10-05T07:20:19Z</dcterms:created>
  <dcterms:modified xsi:type="dcterms:W3CDTF">2018-10-01T18:05:42Z</dcterms:modified>
</cp:coreProperties>
</file>