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1"/>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 id="279" r:id="rId25"/>
    <p:sldId id="280" r:id="rId26"/>
    <p:sldId id="281" r:id="rId27"/>
    <p:sldId id="282" r:id="rId28"/>
    <p:sldId id="283" r:id="rId29"/>
    <p:sldId id="284" r:id="rId30"/>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3" d="100"/>
          <a:sy n="83" d="100"/>
        </p:scale>
        <p:origin x="-1098" y="-90"/>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46B2D92-B4B3-4882-98F1-54813FCF2078}" type="datetimeFigureOut">
              <a:rPr lang="en-GB" smtClean="0"/>
              <a:pPr/>
              <a:t>22/04/2014</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F161E75-0858-4510-9ADF-D87286A3D82A}" type="slidenum">
              <a:rPr lang="en-GB" smtClean="0"/>
              <a:pPr/>
              <a:t>‹#›</a:t>
            </a:fld>
            <a:endParaRPr lang="en-GB"/>
          </a:p>
        </p:txBody>
      </p:sp>
    </p:spTree>
    <p:extLst>
      <p:ext uri="{BB962C8B-B14F-4D97-AF65-F5344CB8AC3E}">
        <p14:creationId xmlns:p14="http://schemas.microsoft.com/office/powerpoint/2010/main" val="32880322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GB" dirty="0" err="1" smtClean="0"/>
              <a:t>Mithridates</a:t>
            </a:r>
            <a:r>
              <a:rPr lang="en-GB" baseline="0" dirty="0" smtClean="0"/>
              <a:t> V had allied with Rome and was given large parts of </a:t>
            </a:r>
            <a:r>
              <a:rPr lang="en-GB" baseline="0" dirty="0" err="1" smtClean="0"/>
              <a:t>Phyrgia</a:t>
            </a:r>
            <a:r>
              <a:rPr lang="en-GB" baseline="0" dirty="0" smtClean="0"/>
              <a:t> by the Romans</a:t>
            </a:r>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3</a:t>
            </a:fld>
            <a:endParaRPr lang="en-GB"/>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5</a:t>
            </a:fld>
            <a:endParaRPr lang="en-GB"/>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endParaRPr lang="en-GB" dirty="0"/>
          </a:p>
        </p:txBody>
      </p:sp>
      <p:sp>
        <p:nvSpPr>
          <p:cNvPr id="4" name="Slide Number Placeholder 3"/>
          <p:cNvSpPr>
            <a:spLocks noGrp="1"/>
          </p:cNvSpPr>
          <p:nvPr>
            <p:ph type="sldNum" sz="quarter" idx="10"/>
          </p:nvPr>
        </p:nvSpPr>
        <p:spPr/>
        <p:txBody>
          <a:bodyPr/>
          <a:lstStyle/>
          <a:p>
            <a:fld id="{4F161E75-0858-4510-9ADF-D87286A3D82A}" type="slidenum">
              <a:rPr lang="en-GB" smtClean="0"/>
              <a:pPr/>
              <a:t>7</a:t>
            </a:fld>
            <a:endParaRPr lang="en-GB"/>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2"/>
      </p:bgRef>
    </p:bg>
    <p:spTree>
      <p:nvGrpSpPr>
        <p:cNvPr id="1" name=""/>
        <p:cNvGrpSpPr/>
        <p:nvPr/>
      </p:nvGrpSpPr>
      <p:grpSpPr>
        <a:xfrm>
          <a:off x="0" y="0"/>
          <a:ext cx="0" cy="0"/>
          <a:chOff x="0" y="0"/>
          <a:chExt cx="0" cy="0"/>
        </a:xfrm>
      </p:grpSpPr>
      <p:sp>
        <p:nvSpPr>
          <p:cNvPr id="7" name="Rectangle 6"/>
          <p:cNvSpPr/>
          <p:nvPr/>
        </p:nvSpPr>
        <p:spPr bwMode="white">
          <a:xfrm>
            <a:off x="0" y="5971032"/>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9144" y="6053328"/>
            <a:ext cx="2249424"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1" name="Rectangle 10"/>
          <p:cNvSpPr/>
          <p:nvPr/>
        </p:nvSpPr>
        <p:spPr>
          <a:xfrm>
            <a:off x="2359152" y="6044184"/>
            <a:ext cx="6784848"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Title 7"/>
          <p:cNvSpPr>
            <a:spLocks noGrp="1"/>
          </p:cNvSpPr>
          <p:nvPr>
            <p:ph type="ctrTitle"/>
          </p:nvPr>
        </p:nvSpPr>
        <p:spPr>
          <a:xfrm>
            <a:off x="2362200" y="4038600"/>
            <a:ext cx="6477000" cy="1828800"/>
          </a:xfrm>
        </p:spPr>
        <p:txBody>
          <a:bodyPr anchor="b"/>
          <a:lstStyle>
            <a:lvl1pPr>
              <a:defRPr cap="all" baseline="0"/>
            </a:lvl1pPr>
          </a:lstStyle>
          <a:p>
            <a:r>
              <a:rPr kumimoji="0" lang="en-US" smtClean="0"/>
              <a:t>Click to edit Master title style</a:t>
            </a:r>
            <a:endParaRPr kumimoji="0" lang="en-US"/>
          </a:p>
        </p:txBody>
      </p:sp>
      <p:sp>
        <p:nvSpPr>
          <p:cNvPr id="9" name="Subtitle 8"/>
          <p:cNvSpPr>
            <a:spLocks noGrp="1"/>
          </p:cNvSpPr>
          <p:nvPr>
            <p:ph type="subTitle" idx="1"/>
          </p:nvPr>
        </p:nvSpPr>
        <p:spPr>
          <a:xfrm>
            <a:off x="2362200" y="6050037"/>
            <a:ext cx="6705600" cy="685800"/>
          </a:xfrm>
        </p:spPr>
        <p:txBody>
          <a:bodyPr anchor="ctr">
            <a:normAutofit/>
          </a:bodyPr>
          <a:lstStyle>
            <a:lvl1pPr marL="0" indent="0" algn="l">
              <a:buNone/>
              <a:defRPr sz="2600">
                <a:solidFill>
                  <a:srgbClr val="FFFFFF"/>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28" name="Date Placeholder 27"/>
          <p:cNvSpPr>
            <a:spLocks noGrp="1"/>
          </p:cNvSpPr>
          <p:nvPr>
            <p:ph type="dt" sz="half" idx="10"/>
          </p:nvPr>
        </p:nvSpPr>
        <p:spPr>
          <a:xfrm>
            <a:off x="76200" y="6068699"/>
            <a:ext cx="2057400" cy="685800"/>
          </a:xfrm>
        </p:spPr>
        <p:txBody>
          <a:bodyPr>
            <a:noAutofit/>
          </a:bodyPr>
          <a:lstStyle>
            <a:lvl1pPr algn="ctr">
              <a:defRPr sz="2000">
                <a:solidFill>
                  <a:srgbClr val="FFFFFF"/>
                </a:solidFill>
              </a:defRPr>
            </a:lvl1pPr>
          </a:lstStyle>
          <a:p>
            <a:fld id="{72950E40-DA12-41FA-890B-25D4F1730F24}" type="datetimeFigureOut">
              <a:rPr lang="en-GB" smtClean="0"/>
              <a:pPr/>
              <a:t>22/04/2014</a:t>
            </a:fld>
            <a:endParaRPr lang="en-GB"/>
          </a:p>
        </p:txBody>
      </p:sp>
      <p:sp>
        <p:nvSpPr>
          <p:cNvPr id="17" name="Footer Placeholder 16"/>
          <p:cNvSpPr>
            <a:spLocks noGrp="1"/>
          </p:cNvSpPr>
          <p:nvPr>
            <p:ph type="ftr" sz="quarter" idx="11"/>
          </p:nvPr>
        </p:nvSpPr>
        <p:spPr>
          <a:xfrm>
            <a:off x="2085393" y="236538"/>
            <a:ext cx="5867400" cy="365125"/>
          </a:xfrm>
        </p:spPr>
        <p:txBody>
          <a:bodyPr/>
          <a:lstStyle>
            <a:lvl1pPr algn="r">
              <a:defRPr>
                <a:solidFill>
                  <a:schemeClr val="tx2"/>
                </a:solidFill>
              </a:defRPr>
            </a:lvl1pPr>
          </a:lstStyle>
          <a:p>
            <a:endParaRPr lang="en-GB"/>
          </a:p>
        </p:txBody>
      </p:sp>
      <p:sp>
        <p:nvSpPr>
          <p:cNvPr id="29" name="Slide Number Placeholder 28"/>
          <p:cNvSpPr>
            <a:spLocks noGrp="1"/>
          </p:cNvSpPr>
          <p:nvPr>
            <p:ph type="sldNum" sz="quarter" idx="12"/>
          </p:nvPr>
        </p:nvSpPr>
        <p:spPr>
          <a:xfrm>
            <a:off x="8001000" y="228600"/>
            <a:ext cx="838200" cy="381000"/>
          </a:xfrm>
        </p:spPr>
        <p:txBody>
          <a:bodyPr/>
          <a:lstStyle>
            <a:lvl1pPr>
              <a:defRPr>
                <a:solidFill>
                  <a:schemeClr val="tx2"/>
                </a:solidFill>
              </a:defRPr>
            </a:lvl1pPr>
          </a:lstStyle>
          <a:p>
            <a:fld id="{91A0689A-6A15-41D9-A46C-B1F77411F78B}" type="slidenum">
              <a:rPr lang="en-GB" smtClean="0"/>
              <a:pPr/>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12648" y="228600"/>
            <a:ext cx="8153400" cy="990600"/>
          </a:xfrm>
        </p:spPr>
        <p:txBody>
          <a:bodyPr/>
          <a:lstStyle/>
          <a:p>
            <a:r>
              <a:rPr kumimoji="0" lang="en-US" smtClean="0"/>
              <a:t>Click to edit Master title style</a:t>
            </a:r>
            <a:endParaRPr kumimoji="0" lang="en-US"/>
          </a:p>
        </p:txBody>
      </p:sp>
      <p:sp>
        <p:nvSpPr>
          <p:cNvPr id="4" name="Date Placeholder 3"/>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
        <p:nvSpPr>
          <p:cNvPr id="8" name="Content Placeholder 7"/>
          <p:cNvSpPr>
            <a:spLocks noGrp="1"/>
          </p:cNvSpPr>
          <p:nvPr>
            <p:ph sz="quarter" idx="1"/>
          </p:nvPr>
        </p:nvSpPr>
        <p:spPr>
          <a:xfrm>
            <a:off x="612648" y="1600200"/>
            <a:ext cx="8153400" cy="44958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1"/>
      </p:bgRef>
    </p:bg>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71600" y="2743200"/>
            <a:ext cx="7123113" cy="1673225"/>
          </a:xfrm>
        </p:spPr>
        <p:txBody>
          <a:bodyPr anchor="t"/>
          <a:lstStyle>
            <a:lvl1pPr marL="0" indent="0">
              <a:buNone/>
              <a:defRPr sz="2800">
                <a:solidFill>
                  <a:schemeClr val="tx2"/>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7" name="Rectangle 6"/>
          <p:cNvSpPr/>
          <p:nvPr/>
        </p:nvSpPr>
        <p:spPr bwMode="white">
          <a:xfrm>
            <a:off x="0" y="1524000"/>
            <a:ext cx="9144000" cy="114300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600200"/>
            <a:ext cx="1295400" cy="990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1371600" y="1600200"/>
            <a:ext cx="7772400" cy="990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371600" y="1600200"/>
            <a:ext cx="7620000" cy="990600"/>
          </a:xfrm>
        </p:spPr>
        <p:txBody>
          <a:bodyPr/>
          <a:lstStyle>
            <a:lvl1pPr algn="l">
              <a:buNone/>
              <a:defRPr sz="4400" b="0" cap="none">
                <a:solidFill>
                  <a:srgbClr val="FFFFFF"/>
                </a:solidFill>
              </a:defRPr>
            </a:lvl1p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13" name="Slide Number Placeholder 12"/>
          <p:cNvSpPr>
            <a:spLocks noGrp="1"/>
          </p:cNvSpPr>
          <p:nvPr>
            <p:ph type="sldNum" sz="quarter" idx="11"/>
          </p:nvPr>
        </p:nvSpPr>
        <p:spPr>
          <a:xfrm>
            <a:off x="0" y="1752600"/>
            <a:ext cx="1295400" cy="701676"/>
          </a:xfrm>
        </p:spPr>
        <p:txBody>
          <a:bodyPr>
            <a:noAutofit/>
          </a:bodyPr>
          <a:lstStyle>
            <a:lvl1pPr>
              <a:defRPr sz="2400">
                <a:solidFill>
                  <a:srgbClr val="FFFFFF"/>
                </a:solidFill>
              </a:defRPr>
            </a:lvl1pPr>
          </a:lstStyle>
          <a:p>
            <a:fld id="{91A0689A-6A15-41D9-A46C-B1F77411F78B}" type="slidenum">
              <a:rPr lang="en-GB" smtClean="0"/>
              <a:pPr/>
              <a:t>‹#›</a:t>
            </a:fld>
            <a:endParaRPr lang="en-GB"/>
          </a:p>
        </p:txBody>
      </p:sp>
      <p:sp>
        <p:nvSpPr>
          <p:cNvPr id="14" name="Footer Placeholder 13"/>
          <p:cNvSpPr>
            <a:spLocks noGrp="1"/>
          </p:cNvSpPr>
          <p:nvPr>
            <p:ph type="ftr" sz="quarter" idx="12"/>
          </p:nvPr>
        </p:nvSpPr>
        <p:spPr/>
        <p:txBody>
          <a:bodyPr/>
          <a:lstStyle/>
          <a:p>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9" name="Content Placeholder 8"/>
          <p:cNvSpPr>
            <a:spLocks noGrp="1"/>
          </p:cNvSpPr>
          <p:nvPr>
            <p:ph sz="quarter" idx="1"/>
          </p:nvPr>
        </p:nvSpPr>
        <p:spPr>
          <a:xfrm>
            <a:off x="609600"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1" name="Content Placeholder 10"/>
          <p:cNvSpPr>
            <a:spLocks noGrp="1"/>
          </p:cNvSpPr>
          <p:nvPr>
            <p:ph sz="quarter" idx="2"/>
          </p:nvPr>
        </p:nvSpPr>
        <p:spPr>
          <a:xfrm>
            <a:off x="4844901" y="1589567"/>
            <a:ext cx="3886200" cy="45720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8" name="Date Placeholder 7"/>
          <p:cNvSpPr>
            <a:spLocks noGrp="1"/>
          </p:cNvSpPr>
          <p:nvPr>
            <p:ph type="dt" sz="half" idx="15"/>
          </p:nvPr>
        </p:nvSpPr>
        <p:spPr/>
        <p:txBody>
          <a:bodyPr rtlCol="0"/>
          <a:lstStyle/>
          <a:p>
            <a:fld id="{72950E40-DA12-41FA-890B-25D4F1730F24}" type="datetimeFigureOut">
              <a:rPr lang="en-GB" smtClean="0"/>
              <a:pPr/>
              <a:t>22/04/2014</a:t>
            </a:fld>
            <a:endParaRPr lang="en-GB"/>
          </a:p>
        </p:txBody>
      </p:sp>
      <p:sp>
        <p:nvSpPr>
          <p:cNvPr id="10" name="Slide Number Placeholder 9"/>
          <p:cNvSpPr>
            <a:spLocks noGrp="1"/>
          </p:cNvSpPr>
          <p:nvPr>
            <p:ph type="sldNum" sz="quarter" idx="16"/>
          </p:nvPr>
        </p:nvSpPr>
        <p:spPr/>
        <p:txBody>
          <a:bodyPr rtlCol="0"/>
          <a:lstStyle/>
          <a:p>
            <a:fld id="{91A0689A-6A15-41D9-A46C-B1F77411F78B}" type="slidenum">
              <a:rPr lang="en-GB" smtClean="0"/>
              <a:pPr/>
              <a:t>‹#›</a:t>
            </a:fld>
            <a:endParaRPr lang="en-GB"/>
          </a:p>
        </p:txBody>
      </p:sp>
      <p:sp>
        <p:nvSpPr>
          <p:cNvPr id="12" name="Footer Placeholder 11"/>
          <p:cNvSpPr>
            <a:spLocks noGrp="1"/>
          </p:cNvSpPr>
          <p:nvPr>
            <p:ph type="ftr" sz="quarter" idx="17"/>
          </p:nvPr>
        </p:nvSpPr>
        <p:spPr/>
        <p:txBody>
          <a:bodyPr rtlCol="0"/>
          <a:lstStyle/>
          <a:p>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3400" y="273050"/>
            <a:ext cx="8153400" cy="869950"/>
          </a:xfrm>
        </p:spPr>
        <p:txBody>
          <a:bodyPr anchor="ctr"/>
          <a:lstStyle>
            <a:lvl1pPr>
              <a:defRPr/>
            </a:lvl1pPr>
          </a:lstStyle>
          <a:p>
            <a:r>
              <a:rPr kumimoji="0" lang="en-US" smtClean="0"/>
              <a:t>Click to edit Master title style</a:t>
            </a:r>
            <a:endParaRPr kumimoji="0" lang="en-US"/>
          </a:p>
        </p:txBody>
      </p:sp>
      <p:sp>
        <p:nvSpPr>
          <p:cNvPr id="11" name="Content Placeholder 10"/>
          <p:cNvSpPr>
            <a:spLocks noGrp="1"/>
          </p:cNvSpPr>
          <p:nvPr>
            <p:ph sz="quarter" idx="2"/>
          </p:nvPr>
        </p:nvSpPr>
        <p:spPr>
          <a:xfrm>
            <a:off x="609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quarter" idx="4"/>
          </p:nvPr>
        </p:nvSpPr>
        <p:spPr>
          <a:xfrm>
            <a:off x="4800600" y="2438400"/>
            <a:ext cx="3886200" cy="35814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5"/>
          </p:nvPr>
        </p:nvSpPr>
        <p:spPr/>
        <p:txBody>
          <a:bodyPr rtlCol="0"/>
          <a:lstStyle/>
          <a:p>
            <a:fld id="{72950E40-DA12-41FA-890B-25D4F1730F24}" type="datetimeFigureOut">
              <a:rPr lang="en-GB" smtClean="0"/>
              <a:pPr/>
              <a:t>22/04/2014</a:t>
            </a:fld>
            <a:endParaRPr lang="en-GB"/>
          </a:p>
        </p:txBody>
      </p:sp>
      <p:sp>
        <p:nvSpPr>
          <p:cNvPr id="12" name="Slide Number Placeholder 11"/>
          <p:cNvSpPr>
            <a:spLocks noGrp="1"/>
          </p:cNvSpPr>
          <p:nvPr>
            <p:ph type="sldNum" sz="quarter" idx="16"/>
          </p:nvPr>
        </p:nvSpPr>
        <p:spPr/>
        <p:txBody>
          <a:bodyPr rtlCol="0"/>
          <a:lstStyle/>
          <a:p>
            <a:fld id="{91A0689A-6A15-41D9-A46C-B1F77411F78B}" type="slidenum">
              <a:rPr lang="en-GB" smtClean="0"/>
              <a:pPr/>
              <a:t>‹#›</a:t>
            </a:fld>
            <a:endParaRPr lang="en-GB"/>
          </a:p>
        </p:txBody>
      </p:sp>
      <p:sp>
        <p:nvSpPr>
          <p:cNvPr id="14" name="Footer Placeholder 13"/>
          <p:cNvSpPr>
            <a:spLocks noGrp="1"/>
          </p:cNvSpPr>
          <p:nvPr>
            <p:ph type="ftr" sz="quarter" idx="17"/>
          </p:nvPr>
        </p:nvSpPr>
        <p:spPr/>
        <p:txBody>
          <a:bodyPr rtlCol="0"/>
          <a:lstStyle/>
          <a:p>
            <a:endParaRPr lang="en-GB"/>
          </a:p>
        </p:txBody>
      </p:sp>
      <p:sp>
        <p:nvSpPr>
          <p:cNvPr id="16" name="Text Placeholder 15"/>
          <p:cNvSpPr>
            <a:spLocks noGrp="1"/>
          </p:cNvSpPr>
          <p:nvPr>
            <p:ph type="body" sz="quarter" idx="1"/>
          </p:nvPr>
        </p:nvSpPr>
        <p:spPr>
          <a:xfrm>
            <a:off x="609600" y="1752600"/>
            <a:ext cx="3886200" cy="640080"/>
          </a:xfrm>
          <a:solidFill>
            <a:schemeClr val="accent2"/>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
        <p:nvSpPr>
          <p:cNvPr id="15" name="Text Placeholder 14"/>
          <p:cNvSpPr>
            <a:spLocks noGrp="1"/>
          </p:cNvSpPr>
          <p:nvPr>
            <p:ph type="body" sz="quarter" idx="3"/>
          </p:nvPr>
        </p:nvSpPr>
        <p:spPr>
          <a:xfrm>
            <a:off x="4800600" y="1752600"/>
            <a:ext cx="3886200" cy="640080"/>
          </a:xfrm>
          <a:solidFill>
            <a:schemeClr val="accent4"/>
          </a:solidFill>
        </p:spPr>
        <p:txBody>
          <a:bodyPr rtlCol="0" anchor="ctr"/>
          <a:lstStyle>
            <a:lvl1pPr marL="0" indent="0">
              <a:buFontTx/>
              <a:buNone/>
              <a:defRPr sz="2000" b="1">
                <a:solidFill>
                  <a:srgbClr val="FFFFFF"/>
                </a:solidFill>
              </a:defRPr>
            </a:lvl1pPr>
          </a:lstStyle>
          <a:p>
            <a:pPr lvl="0" eaLnBrk="1" latinLnBrk="0" hangingPunct="1"/>
            <a:r>
              <a:rPr kumimoji="0" lang="en-US" smtClean="0"/>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a:xfrm>
            <a:off x="0" y="6248400"/>
            <a:ext cx="533400" cy="381000"/>
          </a:xfrm>
        </p:spPr>
        <p:txBody>
          <a:bodyPr/>
          <a:lstStyle>
            <a:lvl1pPr>
              <a:defRPr>
                <a:solidFill>
                  <a:schemeClr val="tx2"/>
                </a:solidFill>
              </a:defRPr>
            </a:lvl1pPr>
          </a:lstStyle>
          <a:p>
            <a:fld id="{91A0689A-6A15-41D9-A46C-B1F77411F78B}"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0" y="273050"/>
            <a:ext cx="8077200" cy="869950"/>
          </a:xfrm>
        </p:spPr>
        <p:txBody>
          <a:bodyPr anchor="ctr"/>
          <a:lstStyle>
            <a:lvl1pPr algn="l">
              <a:buNone/>
              <a:defRPr sz="4400" b="0"/>
            </a:lvl1pPr>
          </a:lstStyle>
          <a:p>
            <a:r>
              <a:rPr kumimoji="0" lang="en-US" smtClean="0"/>
              <a:t>Click to edit Master title style</a:t>
            </a:r>
            <a:endParaRPr kumimoji="0" lang="en-US"/>
          </a:p>
        </p:txBody>
      </p:sp>
      <p:sp>
        <p:nvSpPr>
          <p:cNvPr id="5" name="Date Placeholder 4"/>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solidFill>
              </a:defRPr>
            </a:lvl1pPr>
          </a:lstStyle>
          <a:p>
            <a:fld id="{91A0689A-6A15-41D9-A46C-B1F77411F78B}" type="slidenum">
              <a:rPr lang="en-GB" smtClean="0"/>
              <a:pPr/>
              <a:t>‹#›</a:t>
            </a:fld>
            <a:endParaRPr lang="en-GB"/>
          </a:p>
        </p:txBody>
      </p:sp>
      <p:sp>
        <p:nvSpPr>
          <p:cNvPr id="3" name="Text Placeholder 2"/>
          <p:cNvSpPr>
            <a:spLocks noGrp="1"/>
          </p:cNvSpPr>
          <p:nvPr>
            <p:ph type="body" idx="2"/>
          </p:nvPr>
        </p:nvSpPr>
        <p:spPr>
          <a:xfrm>
            <a:off x="609600" y="1752600"/>
            <a:ext cx="1600200" cy="4343400"/>
          </a:xfrm>
          <a:ln w="50800" cap="sq" cmpd="dbl" algn="ctr">
            <a:solidFill>
              <a:schemeClr val="accent2"/>
            </a:solidFill>
            <a:prstDash val="solid"/>
            <a:miter lim="800000"/>
          </a:ln>
          <a:effectLst/>
        </p:spPr>
        <p:style>
          <a:lnRef idx="3">
            <a:schemeClr val="lt1"/>
          </a:lnRef>
          <a:fillRef idx="1">
            <a:schemeClr val="accent2"/>
          </a:fillRef>
          <a:effectRef idx="1">
            <a:schemeClr val="accent2"/>
          </a:effectRef>
          <a:fontRef idx="minor">
            <a:schemeClr val="lt1"/>
          </a:fontRef>
        </p:style>
        <p:txBody>
          <a:bodyPr lIns="137160" tIns="182880" rIns="137160" bIns="91440"/>
          <a:lstStyle>
            <a:lvl1pPr marL="0" indent="0">
              <a:spcAft>
                <a:spcPts val="1000"/>
              </a:spcAft>
              <a:buNone/>
              <a:defRPr sz="18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9" name="Content Placeholder 8"/>
          <p:cNvSpPr>
            <a:spLocks noGrp="1"/>
          </p:cNvSpPr>
          <p:nvPr>
            <p:ph sz="quarter" idx="1"/>
          </p:nvPr>
        </p:nvSpPr>
        <p:spPr>
          <a:xfrm>
            <a:off x="2362200" y="1752600"/>
            <a:ext cx="6400800" cy="4419600"/>
          </a:xfrm>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3">
        <a:schemeClr val="bg2"/>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600200" y="5486400"/>
            <a:ext cx="7315200" cy="685800"/>
          </a:xfrm>
        </p:spPr>
        <p:txBody>
          <a:bodyPr/>
          <a:lstStyle>
            <a:lvl1pPr marL="0" indent="0">
              <a:buFontTx/>
              <a:buNone/>
              <a:defRPr sz="1700"/>
            </a:lvl1pPr>
            <a:lvl2pPr>
              <a:buFontTx/>
              <a:buNone/>
              <a:defRPr sz="1200"/>
            </a:lvl2pPr>
            <a:lvl3pPr>
              <a:buFontTx/>
              <a:buNone/>
              <a:defRPr sz="1000"/>
            </a:lvl3pPr>
            <a:lvl4pPr>
              <a:buFontTx/>
              <a:buNone/>
              <a:defRPr sz="900"/>
            </a:lvl4pPr>
            <a:lvl5pPr>
              <a:buFontTx/>
              <a:buNone/>
              <a:defRPr sz="900"/>
            </a:lvl5pPr>
          </a:lstStyle>
          <a:p>
            <a:pPr lvl="0" eaLnBrk="1" latinLnBrk="0" hangingPunct="1"/>
            <a:r>
              <a:rPr kumimoji="0" lang="en-US" smtClean="0"/>
              <a:t>Click to edit Master text styles</a:t>
            </a:r>
          </a:p>
        </p:txBody>
      </p:sp>
      <p:sp>
        <p:nvSpPr>
          <p:cNvPr id="8" name="Rectangle 7"/>
          <p:cNvSpPr/>
          <p:nvPr/>
        </p:nvSpPr>
        <p:spPr bwMode="white">
          <a:xfrm>
            <a:off x="-9144" y="4572000"/>
            <a:ext cx="9144000" cy="886968"/>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9144" y="4663440"/>
            <a:ext cx="1463040" cy="713232"/>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0" name="Rectangle 9"/>
          <p:cNvSpPr/>
          <p:nvPr/>
        </p:nvSpPr>
        <p:spPr>
          <a:xfrm>
            <a:off x="1545336" y="4654296"/>
            <a:ext cx="7598664" cy="713232"/>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 name="Title 1"/>
          <p:cNvSpPr>
            <a:spLocks noGrp="1"/>
          </p:cNvSpPr>
          <p:nvPr>
            <p:ph type="title"/>
          </p:nvPr>
        </p:nvSpPr>
        <p:spPr>
          <a:xfrm>
            <a:off x="1600200" y="4648200"/>
            <a:ext cx="7315200" cy="685800"/>
          </a:xfrm>
        </p:spPr>
        <p:txBody>
          <a:bodyPr anchor="ctr"/>
          <a:lstStyle>
            <a:lvl1pPr algn="l">
              <a:buNone/>
              <a:defRPr sz="2800" b="0">
                <a:solidFill>
                  <a:srgbClr val="FFFFFF"/>
                </a:solidFill>
              </a:defRPr>
            </a:lvl1pPr>
          </a:lstStyle>
          <a:p>
            <a:r>
              <a:rPr kumimoji="0" lang="en-US" smtClean="0"/>
              <a:t>Click to edit Master title style</a:t>
            </a:r>
            <a:endParaRPr kumimoji="0" lang="en-US"/>
          </a:p>
        </p:txBody>
      </p:sp>
      <p:sp>
        <p:nvSpPr>
          <p:cNvPr id="11" name="Rectangle 10"/>
          <p:cNvSpPr/>
          <p:nvPr/>
        </p:nvSpPr>
        <p:spPr bwMode="white">
          <a:xfrm>
            <a:off x="1447800" y="0"/>
            <a:ext cx="100584" cy="6867144"/>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12" name="Date Placeholder 11"/>
          <p:cNvSpPr>
            <a:spLocks noGrp="1"/>
          </p:cNvSpPr>
          <p:nvPr>
            <p:ph type="dt" sz="half" idx="10"/>
          </p:nvPr>
        </p:nvSpPr>
        <p:spPr>
          <a:xfrm>
            <a:off x="6248400" y="6248400"/>
            <a:ext cx="2667000" cy="365125"/>
          </a:xfrm>
        </p:spPr>
        <p:txBody>
          <a:bodyPr rtlCol="0"/>
          <a:lstStyle/>
          <a:p>
            <a:fld id="{72950E40-DA12-41FA-890B-25D4F1730F24}" type="datetimeFigureOut">
              <a:rPr lang="en-GB" smtClean="0"/>
              <a:pPr/>
              <a:t>22/04/2014</a:t>
            </a:fld>
            <a:endParaRPr lang="en-GB"/>
          </a:p>
        </p:txBody>
      </p:sp>
      <p:sp>
        <p:nvSpPr>
          <p:cNvPr id="13" name="Slide Number Placeholder 12"/>
          <p:cNvSpPr>
            <a:spLocks noGrp="1"/>
          </p:cNvSpPr>
          <p:nvPr>
            <p:ph type="sldNum" sz="quarter" idx="11"/>
          </p:nvPr>
        </p:nvSpPr>
        <p:spPr>
          <a:xfrm>
            <a:off x="0" y="4667249"/>
            <a:ext cx="1447800" cy="663578"/>
          </a:xfrm>
        </p:spPr>
        <p:txBody>
          <a:bodyPr rtlCol="0"/>
          <a:lstStyle>
            <a:lvl1pPr>
              <a:defRPr sz="2800"/>
            </a:lvl1pPr>
          </a:lstStyle>
          <a:p>
            <a:fld id="{91A0689A-6A15-41D9-A46C-B1F77411F78B}" type="slidenum">
              <a:rPr lang="en-GB" smtClean="0"/>
              <a:pPr/>
              <a:t>‹#›</a:t>
            </a:fld>
            <a:endParaRPr lang="en-GB"/>
          </a:p>
        </p:txBody>
      </p:sp>
      <p:sp>
        <p:nvSpPr>
          <p:cNvPr id="14" name="Footer Placeholder 13"/>
          <p:cNvSpPr>
            <a:spLocks noGrp="1"/>
          </p:cNvSpPr>
          <p:nvPr>
            <p:ph type="ftr" sz="quarter" idx="12"/>
          </p:nvPr>
        </p:nvSpPr>
        <p:spPr>
          <a:xfrm>
            <a:off x="1600200" y="6248206"/>
            <a:ext cx="4572000" cy="365125"/>
          </a:xfrm>
        </p:spPr>
        <p:txBody>
          <a:bodyPr rtlCol="0"/>
          <a:lstStyle/>
          <a:p>
            <a:endParaRPr lang="en-GB"/>
          </a:p>
        </p:txBody>
      </p:sp>
      <p:sp>
        <p:nvSpPr>
          <p:cNvPr id="3" name="Picture Placeholder 2"/>
          <p:cNvSpPr>
            <a:spLocks noGrp="1"/>
          </p:cNvSpPr>
          <p:nvPr>
            <p:ph type="pic" idx="1"/>
          </p:nvPr>
        </p:nvSpPr>
        <p:spPr>
          <a:xfrm>
            <a:off x="1560576" y="0"/>
            <a:ext cx="7583424" cy="4568952"/>
          </a:xfrm>
          <a:solidFill>
            <a:schemeClr val="accent1">
              <a:tint val="40000"/>
            </a:schemeClr>
          </a:solidFill>
          <a:ln>
            <a:noFill/>
          </a:ln>
        </p:spPr>
        <p:txBody>
          <a:bodyPr/>
          <a:lstStyle>
            <a:lvl1pPr marL="0" indent="0">
              <a:buNone/>
              <a:defRPr sz="3200"/>
            </a:lvl1pPr>
          </a:lstStyle>
          <a:p>
            <a:r>
              <a:rPr kumimoji="0" lang="en-US" smtClean="0"/>
              <a:t>Click icon to add picture</a:t>
            </a:r>
            <a:endParaRPr kumimoji="0" lang="en-US" dirty="0"/>
          </a:p>
        </p:txBody>
      </p:sp>
    </p:spTree>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72950E40-DA12-41FA-890B-25D4F1730F24}" type="datetimeFigureOut">
              <a:rPr lang="en-GB" smtClean="0"/>
              <a:pPr/>
              <a:t>22/04/2014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1A0689A-6A15-41D9-A46C-B1F77411F78B}"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bg>
      <p:bgRef idx="1001">
        <a:schemeClr val="bg1"/>
      </p:bgRef>
    </p:bg>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53200" y="609600"/>
            <a:ext cx="2057400" cy="5516563"/>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609600"/>
            <a:ext cx="5562600" cy="5516564"/>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a:xfrm>
            <a:off x="6553200" y="6248402"/>
            <a:ext cx="2209800" cy="365125"/>
          </a:xfrm>
        </p:spPr>
        <p:txBody>
          <a:bodyPr/>
          <a:lstStyle/>
          <a:p>
            <a:fld id="{72950E40-DA12-41FA-890B-25D4F1730F24}" type="datetimeFigureOut">
              <a:rPr lang="en-GB" smtClean="0"/>
              <a:pPr/>
              <a:t>22/04/2014</a:t>
            </a:fld>
            <a:endParaRPr lang="en-GB"/>
          </a:p>
        </p:txBody>
      </p:sp>
      <p:sp>
        <p:nvSpPr>
          <p:cNvPr id="5" name="Footer Placeholder 4"/>
          <p:cNvSpPr>
            <a:spLocks noGrp="1"/>
          </p:cNvSpPr>
          <p:nvPr>
            <p:ph type="ftr" sz="quarter" idx="11"/>
          </p:nvPr>
        </p:nvSpPr>
        <p:spPr>
          <a:xfrm>
            <a:off x="457201" y="6248207"/>
            <a:ext cx="5573483" cy="365125"/>
          </a:xfrm>
        </p:spPr>
        <p:txBody>
          <a:bodyPr/>
          <a:lstStyle/>
          <a:p>
            <a:endParaRPr lang="en-GB"/>
          </a:p>
        </p:txBody>
      </p:sp>
      <p:sp>
        <p:nvSpPr>
          <p:cNvPr id="7" name="Rectangle 6"/>
          <p:cNvSpPr/>
          <p:nvPr/>
        </p:nvSpPr>
        <p:spPr bwMode="white">
          <a:xfrm>
            <a:off x="6096318" y="0"/>
            <a:ext cx="320040" cy="6858000"/>
          </a:xfrm>
          <a:prstGeom prst="rect">
            <a:avLst/>
          </a:prstGeom>
          <a:solidFill>
            <a:srgbClr val="FFFFFF"/>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8" name="Rectangle 7"/>
          <p:cNvSpPr/>
          <p:nvPr/>
        </p:nvSpPr>
        <p:spPr>
          <a:xfrm>
            <a:off x="6142038" y="609600"/>
            <a:ext cx="228600" cy="6248400"/>
          </a:xfrm>
          <a:prstGeom prst="rect">
            <a:avLst/>
          </a:prstGeom>
          <a:solidFill>
            <a:schemeClr val="accent1"/>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9" name="Rectangle 8"/>
          <p:cNvSpPr/>
          <p:nvPr/>
        </p:nvSpPr>
        <p:spPr>
          <a:xfrm>
            <a:off x="6142038" y="0"/>
            <a:ext cx="228600" cy="533400"/>
          </a:xfrm>
          <a:prstGeom prst="rect">
            <a:avLst/>
          </a:prstGeom>
          <a:solidFill>
            <a:schemeClr val="accent2"/>
          </a:solidFill>
          <a:ln w="19050" cap="flat" cmpd="sng" algn="ctr">
            <a:noFill/>
            <a:prstDash val="solid"/>
          </a:ln>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6" name="Slide Number Placeholder 5"/>
          <p:cNvSpPr>
            <a:spLocks noGrp="1"/>
          </p:cNvSpPr>
          <p:nvPr>
            <p:ph type="sldNum" sz="quarter" idx="12"/>
          </p:nvPr>
        </p:nvSpPr>
        <p:spPr>
          <a:xfrm rot="5400000">
            <a:off x="5989638" y="144462"/>
            <a:ext cx="533400" cy="244476"/>
          </a:xfrm>
        </p:spPr>
        <p:txBody>
          <a:bodyPr/>
          <a:lstStyle/>
          <a:p>
            <a:fld id="{91A0689A-6A15-41D9-A46C-B1F77411F78B}"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609600" y="228600"/>
            <a:ext cx="8153400" cy="990600"/>
          </a:xfrm>
          <a:prstGeom prst="rect">
            <a:avLst/>
          </a:prstGeom>
        </p:spPr>
        <p:txBody>
          <a:bodyPr vert="horz" anchor="ctr">
            <a:normAutofit/>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612648" y="1600200"/>
            <a:ext cx="8153400" cy="452628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6096000" y="6248400"/>
            <a:ext cx="2667000" cy="365125"/>
          </a:xfrm>
          <a:prstGeom prst="rect">
            <a:avLst/>
          </a:prstGeom>
        </p:spPr>
        <p:txBody>
          <a:bodyPr vert="horz" anchor="ctr" anchorCtr="0"/>
          <a:lstStyle>
            <a:lvl1pPr algn="l" eaLnBrk="1" latinLnBrk="0" hangingPunct="1">
              <a:defRPr kumimoji="0" sz="1400">
                <a:solidFill>
                  <a:schemeClr val="tx2"/>
                </a:solidFill>
              </a:defRPr>
            </a:lvl1pPr>
          </a:lstStyle>
          <a:p>
            <a:fld id="{72950E40-DA12-41FA-890B-25D4F1730F24}" type="datetimeFigureOut">
              <a:rPr lang="en-GB" smtClean="0"/>
              <a:pPr/>
              <a:t>22/04/2014</a:t>
            </a:fld>
            <a:endParaRPr lang="en-GB"/>
          </a:p>
        </p:txBody>
      </p:sp>
      <p:sp>
        <p:nvSpPr>
          <p:cNvPr id="3" name="Footer Placeholder 2"/>
          <p:cNvSpPr>
            <a:spLocks noGrp="1"/>
          </p:cNvSpPr>
          <p:nvPr>
            <p:ph type="ftr" sz="quarter" idx="3"/>
          </p:nvPr>
        </p:nvSpPr>
        <p:spPr>
          <a:xfrm>
            <a:off x="609600" y="6248206"/>
            <a:ext cx="5421083" cy="365125"/>
          </a:xfrm>
          <a:prstGeom prst="rect">
            <a:avLst/>
          </a:prstGeom>
        </p:spPr>
        <p:txBody>
          <a:bodyPr vert="horz" anchor="ctr"/>
          <a:lstStyle>
            <a:lvl1pPr algn="r" eaLnBrk="1" latinLnBrk="0" hangingPunct="1">
              <a:defRPr kumimoji="0" sz="1400">
                <a:solidFill>
                  <a:schemeClr val="tx2"/>
                </a:solidFill>
              </a:defRPr>
            </a:lvl1pPr>
          </a:lstStyle>
          <a:p>
            <a:endParaRPr lang="en-GB"/>
          </a:p>
        </p:txBody>
      </p:sp>
      <p:sp>
        <p:nvSpPr>
          <p:cNvPr id="7" name="Rectangle 6"/>
          <p:cNvSpPr/>
          <p:nvPr/>
        </p:nvSpPr>
        <p:spPr bwMode="white">
          <a:xfrm>
            <a:off x="0" y="1234440"/>
            <a:ext cx="9144000" cy="320040"/>
          </a:xfrm>
          <a:prstGeom prst="rect">
            <a:avLst/>
          </a:prstGeom>
          <a:solidFill>
            <a:srgbClr val="FFFFFF"/>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8" name="Rectangle 7"/>
          <p:cNvSpPr/>
          <p:nvPr/>
        </p:nvSpPr>
        <p:spPr>
          <a:xfrm>
            <a:off x="0" y="1280160"/>
            <a:ext cx="533400" cy="228600"/>
          </a:xfrm>
          <a:prstGeom prst="rect">
            <a:avLst/>
          </a:prstGeom>
          <a:solidFill>
            <a:schemeClr val="accent2">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9" name="Rectangle 8"/>
          <p:cNvSpPr/>
          <p:nvPr/>
        </p:nvSpPr>
        <p:spPr>
          <a:xfrm>
            <a:off x="590550" y="1280160"/>
            <a:ext cx="8553450" cy="228600"/>
          </a:xfrm>
          <a:prstGeom prst="rect">
            <a:avLst/>
          </a:prstGeom>
          <a:solidFill>
            <a:schemeClr val="accent1">
              <a:alpha val="100000"/>
            </a:schemeClr>
          </a:solidFill>
          <a:ln w="50800" cap="rnd" cmpd="dbl"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eaLnBrk="1" latinLnBrk="0" hangingPunct="1"/>
            <a:endParaRPr kumimoji="0" lang="en-US"/>
          </a:p>
        </p:txBody>
      </p:sp>
      <p:sp>
        <p:nvSpPr>
          <p:cNvPr id="23" name="Slide Number Placeholder 22"/>
          <p:cNvSpPr>
            <a:spLocks noGrp="1"/>
          </p:cNvSpPr>
          <p:nvPr>
            <p:ph type="sldNum" sz="quarter" idx="4"/>
          </p:nvPr>
        </p:nvSpPr>
        <p:spPr>
          <a:xfrm>
            <a:off x="0" y="1272222"/>
            <a:ext cx="533400" cy="244476"/>
          </a:xfrm>
          <a:prstGeom prst="rect">
            <a:avLst/>
          </a:prstGeom>
        </p:spPr>
        <p:txBody>
          <a:bodyPr vert="horz" anchor="ctr" anchorCtr="0">
            <a:normAutofit/>
          </a:bodyPr>
          <a:lstStyle>
            <a:lvl1pPr algn="ctr" eaLnBrk="1" latinLnBrk="0" hangingPunct="1">
              <a:defRPr kumimoji="0" sz="1400" b="1">
                <a:solidFill>
                  <a:srgbClr val="FFFFFF"/>
                </a:solidFill>
              </a:defRPr>
            </a:lvl1pPr>
          </a:lstStyle>
          <a:p>
            <a:fld id="{91A0689A-6A15-41D9-A46C-B1F77411F78B}"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4400" kern="1200">
          <a:solidFill>
            <a:schemeClr val="tx2"/>
          </a:solidFill>
          <a:latin typeface="+mj-lt"/>
          <a:ea typeface="+mj-ea"/>
          <a:cs typeface="+mj-cs"/>
        </a:defRPr>
      </a:lvl1pPr>
    </p:titleStyle>
    <p:bodyStyle>
      <a:lvl1pPr marL="320040" indent="-320040" algn="l" rtl="0" eaLnBrk="1" latinLnBrk="0" hangingPunct="1">
        <a:spcBef>
          <a:spcPts val="700"/>
        </a:spcBef>
        <a:buClr>
          <a:schemeClr val="accent2"/>
        </a:buClr>
        <a:buSzPct val="60000"/>
        <a:buFont typeface="Wingdings"/>
        <a:buChar char=""/>
        <a:defRPr kumimoji="0" sz="2900" kern="1200">
          <a:solidFill>
            <a:schemeClr val="tx1"/>
          </a:solidFill>
          <a:latin typeface="+mn-lt"/>
          <a:ea typeface="+mn-ea"/>
          <a:cs typeface="+mn-cs"/>
        </a:defRPr>
      </a:lvl1pPr>
      <a:lvl2pPr marL="640080" indent="-274320" algn="l" rtl="0" eaLnBrk="1" latinLnBrk="0" hangingPunct="1">
        <a:spcBef>
          <a:spcPts val="550"/>
        </a:spcBef>
        <a:buClr>
          <a:schemeClr val="accent1"/>
        </a:buClr>
        <a:buSzPct val="70000"/>
        <a:buFont typeface="Wingdings 2"/>
        <a:buChar char=""/>
        <a:defRPr kumimoji="0" sz="2600" kern="1200">
          <a:solidFill>
            <a:schemeClr val="tx1"/>
          </a:solidFill>
          <a:latin typeface="+mn-lt"/>
          <a:ea typeface="+mn-ea"/>
          <a:cs typeface="+mn-cs"/>
        </a:defRPr>
      </a:lvl2pPr>
      <a:lvl3pPr marL="914400" indent="-228600" algn="l" rtl="0" eaLnBrk="1" latinLnBrk="0" hangingPunct="1">
        <a:spcBef>
          <a:spcPts val="500"/>
        </a:spcBef>
        <a:buClr>
          <a:schemeClr val="accent2"/>
        </a:buClr>
        <a:buSzPct val="75000"/>
        <a:buFont typeface="Wingdings"/>
        <a:buChar char=""/>
        <a:defRPr kumimoji="0" sz="2300" kern="1200">
          <a:solidFill>
            <a:schemeClr val="tx1"/>
          </a:solidFill>
          <a:latin typeface="+mn-lt"/>
          <a:ea typeface="+mn-ea"/>
          <a:cs typeface="+mn-cs"/>
        </a:defRPr>
      </a:lvl3pPr>
      <a:lvl4pPr marL="1371600" indent="-228600" algn="l" rtl="0" eaLnBrk="1" latinLnBrk="0" hangingPunct="1">
        <a:spcBef>
          <a:spcPts val="400"/>
        </a:spcBef>
        <a:buClr>
          <a:schemeClr val="accent3"/>
        </a:buClr>
        <a:buSzPct val="75000"/>
        <a:buFont typeface="Wingdings"/>
        <a:buChar char=""/>
        <a:defRPr kumimoji="0" sz="2000" kern="1200">
          <a:solidFill>
            <a:schemeClr val="tx1"/>
          </a:solidFill>
          <a:latin typeface="+mn-lt"/>
          <a:ea typeface="+mn-ea"/>
          <a:cs typeface="+mn-cs"/>
        </a:defRPr>
      </a:lvl4pPr>
      <a:lvl5pPr marL="1828800" indent="-228600" algn="l" rtl="0" eaLnBrk="1" latinLnBrk="0" hangingPunct="1">
        <a:spcBef>
          <a:spcPts val="400"/>
        </a:spcBef>
        <a:buClr>
          <a:schemeClr val="accent4"/>
        </a:buClr>
        <a:buSzPct val="65000"/>
        <a:buFont typeface="Wingdings"/>
        <a:buChar char=""/>
        <a:defRPr kumimoji="0" sz="2000" kern="1200">
          <a:solidFill>
            <a:schemeClr val="tx1"/>
          </a:solidFill>
          <a:latin typeface="+mn-lt"/>
          <a:ea typeface="+mn-ea"/>
          <a:cs typeface="+mn-cs"/>
        </a:defRPr>
      </a:lvl5pPr>
      <a:lvl6pPr marL="2103120" indent="-228600" algn="l" rtl="0" eaLnBrk="1" latinLnBrk="0" hangingPunct="1">
        <a:spcBef>
          <a:spcPct val="20000"/>
        </a:spcBef>
        <a:buClr>
          <a:schemeClr val="accent1"/>
        </a:buClr>
        <a:buFont typeface="Wingdings"/>
        <a:buChar char="§"/>
        <a:defRPr kumimoji="0" sz="1800" kern="1200" baseline="0">
          <a:solidFill>
            <a:schemeClr val="tx1"/>
          </a:solidFill>
          <a:latin typeface="+mn-lt"/>
          <a:ea typeface="+mn-ea"/>
          <a:cs typeface="+mn-cs"/>
        </a:defRPr>
      </a:lvl6pPr>
      <a:lvl7pPr marL="2377440" indent="-228600" algn="l" rtl="0" eaLnBrk="1" latinLnBrk="0" hangingPunct="1">
        <a:spcBef>
          <a:spcPct val="20000"/>
        </a:spcBef>
        <a:buClr>
          <a:schemeClr val="accent2"/>
        </a:buClr>
        <a:buFont typeface="Wingdings"/>
        <a:buChar char="§"/>
        <a:defRPr kumimoji="0" sz="1800" kern="1200" baseline="0">
          <a:solidFill>
            <a:schemeClr val="tx1"/>
          </a:solidFill>
          <a:latin typeface="+mn-lt"/>
          <a:ea typeface="+mn-ea"/>
          <a:cs typeface="+mn-cs"/>
        </a:defRPr>
      </a:lvl7pPr>
      <a:lvl8pPr marL="2651760" indent="-228600" algn="l" rtl="0" eaLnBrk="1" latinLnBrk="0" hangingPunct="1">
        <a:spcBef>
          <a:spcPct val="20000"/>
        </a:spcBef>
        <a:buClr>
          <a:schemeClr val="accent3"/>
        </a:buClr>
        <a:buFont typeface="Wingdings"/>
        <a:buChar char="§"/>
        <a:defRPr kumimoji="0" sz="1800" kern="1200" baseline="0">
          <a:solidFill>
            <a:schemeClr val="tx1"/>
          </a:solidFill>
          <a:latin typeface="+mn-lt"/>
          <a:ea typeface="+mn-ea"/>
          <a:cs typeface="+mn-cs"/>
        </a:defRPr>
      </a:lvl8pPr>
      <a:lvl9pPr marL="2926080" indent="-228600" algn="l" rtl="0" eaLnBrk="1" latinLnBrk="0" hangingPunct="1">
        <a:spcBef>
          <a:spcPct val="20000"/>
        </a:spcBef>
        <a:buClr>
          <a:schemeClr val="accent4"/>
        </a:buClr>
        <a:buFont typeface="Wingdings"/>
        <a:buChar char="§"/>
        <a:defRPr kumimoji="0" sz="18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12.gif"/><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image" Target="../media/image13.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smtClean="0"/>
              <a:t>Defenders conquerors and vanquished</a:t>
            </a:r>
            <a:endParaRPr lang="en-GB" dirty="0"/>
          </a:p>
        </p:txBody>
      </p:sp>
      <p:sp>
        <p:nvSpPr>
          <p:cNvPr id="3" name="Subtitle 2"/>
          <p:cNvSpPr>
            <a:spLocks noGrp="1"/>
          </p:cNvSpPr>
          <p:nvPr>
            <p:ph type="subTitle" idx="1"/>
          </p:nvPr>
        </p:nvSpPr>
        <p:spPr/>
        <p:txBody>
          <a:bodyPr>
            <a:normAutofit fontScale="92500" lnSpcReduction="20000"/>
          </a:bodyPr>
          <a:lstStyle/>
          <a:p>
            <a:r>
              <a:rPr lang="en-GB" dirty="0" smtClean="0"/>
              <a:t>Lecture 17: Cleopatra and the end of the Hellenistic World</a:t>
            </a: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Asia Minor </a:t>
            </a:r>
            <a:endParaRPr lang="en-GB" dirty="0"/>
          </a:p>
        </p:txBody>
      </p:sp>
      <p:sp>
        <p:nvSpPr>
          <p:cNvPr id="3" name="Content Placeholder 2"/>
          <p:cNvSpPr>
            <a:spLocks noGrp="1"/>
          </p:cNvSpPr>
          <p:nvPr>
            <p:ph sz="quarter" idx="1"/>
          </p:nvPr>
        </p:nvSpPr>
        <p:spPr/>
        <p:txBody>
          <a:bodyPr/>
          <a:lstStyle/>
          <a:p>
            <a:r>
              <a:rPr lang="en-GB" dirty="0" smtClean="0"/>
              <a:t>Gradual increase in the independence of areas:</a:t>
            </a:r>
          </a:p>
          <a:p>
            <a:pPr lvl="1"/>
            <a:r>
              <a:rPr lang="en-GB" dirty="0" err="1" smtClean="0"/>
              <a:t>Pergamon</a:t>
            </a:r>
            <a:endParaRPr lang="en-GB" dirty="0" smtClean="0"/>
          </a:p>
          <a:p>
            <a:pPr lvl="1"/>
            <a:r>
              <a:rPr lang="en-GB" dirty="0" smtClean="0"/>
              <a:t>Galatians</a:t>
            </a:r>
          </a:p>
          <a:p>
            <a:pPr lvl="1"/>
            <a:r>
              <a:rPr lang="en-GB" dirty="0" smtClean="0"/>
              <a:t>Cappadocia</a:t>
            </a:r>
          </a:p>
          <a:p>
            <a:pPr lvl="1"/>
            <a:r>
              <a:rPr lang="en-GB" dirty="0" smtClean="0"/>
              <a:t>Pontus (Upper Cappadocia)</a:t>
            </a:r>
          </a:p>
          <a:p>
            <a:pPr lvl="1"/>
            <a:r>
              <a:rPr lang="en-GB" dirty="0" smtClean="0"/>
              <a:t>Bithynia</a:t>
            </a:r>
          </a:p>
          <a:p>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End of </a:t>
            </a:r>
            <a:r>
              <a:rPr lang="en-GB" dirty="0" err="1" smtClean="0"/>
              <a:t>Pergamon</a:t>
            </a:r>
            <a:endParaRPr lang="en-GB" dirty="0"/>
          </a:p>
        </p:txBody>
      </p:sp>
      <p:sp>
        <p:nvSpPr>
          <p:cNvPr id="3" name="Content Placeholder 2"/>
          <p:cNvSpPr>
            <a:spLocks noGrp="1"/>
          </p:cNvSpPr>
          <p:nvPr>
            <p:ph sz="quarter" idx="1"/>
          </p:nvPr>
        </p:nvSpPr>
        <p:spPr/>
        <p:txBody>
          <a:bodyPr/>
          <a:lstStyle/>
          <a:p>
            <a:r>
              <a:rPr lang="en-GB" dirty="0" smtClean="0"/>
              <a:t>133 </a:t>
            </a:r>
            <a:r>
              <a:rPr lang="en-GB" dirty="0" err="1" smtClean="0"/>
              <a:t>Attalos</a:t>
            </a:r>
            <a:r>
              <a:rPr lang="en-GB" dirty="0" smtClean="0"/>
              <a:t> III dies and gives his Kingdom to Rome</a:t>
            </a:r>
          </a:p>
          <a:p>
            <a:r>
              <a:rPr lang="en-GB" dirty="0" smtClean="0"/>
              <a:t>Cappadocia, Pontus and Bithynia all side with Rome in the war against </a:t>
            </a:r>
            <a:r>
              <a:rPr lang="en-GB" dirty="0" err="1" smtClean="0"/>
              <a:t>Aristonikos</a:t>
            </a:r>
            <a:endParaRPr lang="en-GB" dirty="0" smtClean="0"/>
          </a:p>
          <a:p>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Mitridates</a:t>
            </a:r>
            <a:r>
              <a:rPr lang="en-GB" dirty="0" smtClean="0"/>
              <a:t> VI</a:t>
            </a:r>
            <a:endParaRPr lang="en-GB" dirty="0"/>
          </a:p>
        </p:txBody>
      </p:sp>
      <p:sp>
        <p:nvSpPr>
          <p:cNvPr id="3" name="Content Placeholder 2"/>
          <p:cNvSpPr>
            <a:spLocks noGrp="1"/>
          </p:cNvSpPr>
          <p:nvPr>
            <p:ph sz="quarter" idx="1"/>
          </p:nvPr>
        </p:nvSpPr>
        <p:spPr/>
        <p:txBody>
          <a:bodyPr/>
          <a:lstStyle/>
          <a:p>
            <a:r>
              <a:rPr lang="en-GB" dirty="0" smtClean="0"/>
              <a:t>120 becomes king under the guardianship of his mother </a:t>
            </a:r>
            <a:r>
              <a:rPr lang="en-GB" dirty="0" err="1" smtClean="0"/>
              <a:t>Laodice</a:t>
            </a:r>
            <a:endParaRPr lang="en-GB" dirty="0" smtClean="0"/>
          </a:p>
          <a:p>
            <a:r>
              <a:rPr lang="en-GB" dirty="0" smtClean="0"/>
              <a:t>Brother </a:t>
            </a:r>
            <a:r>
              <a:rPr lang="en-GB" dirty="0" err="1" smtClean="0"/>
              <a:t>Chrestos</a:t>
            </a:r>
            <a:r>
              <a:rPr lang="en-GB" dirty="0" smtClean="0"/>
              <a:t> also king</a:t>
            </a:r>
          </a:p>
          <a:p>
            <a:r>
              <a:rPr lang="en-GB" dirty="0" smtClean="0"/>
              <a:t>112 Kills both and begins sole rule</a:t>
            </a:r>
            <a:endParaRPr lang="en-GB" dirty="0"/>
          </a:p>
        </p:txBody>
      </p:sp>
      <p:pic>
        <p:nvPicPr>
          <p:cNvPr id="5124" name="Picture 4" descr="http://t0.gstatic.com/images?q=tbn:ANd9GcQhkxze6AV-ChKKCk-5zQ-gNKaTYryoBopZIijxvUPeZNdJtY7d&amp;t=1"/>
          <p:cNvPicPr>
            <a:picLocks noChangeAspect="1" noChangeArrowheads="1"/>
          </p:cNvPicPr>
          <p:nvPr/>
        </p:nvPicPr>
        <p:blipFill>
          <a:blip r:embed="rId2" cstate="print"/>
          <a:srcRect/>
          <a:stretch>
            <a:fillRect/>
          </a:stretch>
        </p:blipFill>
        <p:spPr bwMode="auto">
          <a:xfrm>
            <a:off x="3491880" y="3789040"/>
            <a:ext cx="2160240" cy="2807215"/>
          </a:xfrm>
          <a:prstGeom prst="rect">
            <a:avLst/>
          </a:prstGeom>
          <a:noFill/>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Expansion</a:t>
            </a:r>
            <a:endParaRPr lang="en-GB" dirty="0"/>
          </a:p>
        </p:txBody>
      </p:sp>
      <p:sp>
        <p:nvSpPr>
          <p:cNvPr id="3" name="Content Placeholder 2"/>
          <p:cNvSpPr>
            <a:spLocks noGrp="1"/>
          </p:cNvSpPr>
          <p:nvPr>
            <p:ph sz="quarter" idx="1"/>
          </p:nvPr>
        </p:nvSpPr>
        <p:spPr/>
        <p:txBody>
          <a:bodyPr/>
          <a:lstStyle/>
          <a:p>
            <a:r>
              <a:rPr lang="en-GB" dirty="0" smtClean="0"/>
              <a:t>Control of Black Sea</a:t>
            </a:r>
          </a:p>
          <a:p>
            <a:r>
              <a:rPr lang="en-GB" dirty="0" smtClean="0"/>
              <a:t>Aid Greek cities in the Crimea against Scythians</a:t>
            </a:r>
          </a:p>
          <a:p>
            <a:r>
              <a:rPr lang="en-GB" dirty="0" smtClean="0"/>
              <a:t>Attack Cappadocia, kills last member of the royal line </a:t>
            </a:r>
            <a:r>
              <a:rPr lang="en-GB" dirty="0" err="1" smtClean="0"/>
              <a:t>Ariarathes</a:t>
            </a:r>
            <a:r>
              <a:rPr lang="en-GB" dirty="0" smtClean="0"/>
              <a:t> VII</a:t>
            </a:r>
          </a:p>
          <a:p>
            <a:r>
              <a:rPr lang="en-GB" dirty="0" smtClean="0"/>
              <a:t>Invades </a:t>
            </a:r>
            <a:r>
              <a:rPr lang="en-GB" dirty="0" err="1" smtClean="0"/>
              <a:t>Paphlagonia</a:t>
            </a:r>
            <a:endParaRPr lang="en-GB" dirty="0"/>
          </a:p>
        </p:txBody>
      </p:sp>
      <p:pic>
        <p:nvPicPr>
          <p:cNvPr id="2050" name="Picture 2" descr="http://www.wildwinds.com/coins/greece/cappadocia/kings/ariarathes_VII/Morkholm_12-o.jpg"/>
          <p:cNvPicPr>
            <a:picLocks noChangeAspect="1" noChangeArrowheads="1"/>
          </p:cNvPicPr>
          <p:nvPr/>
        </p:nvPicPr>
        <p:blipFill>
          <a:blip r:embed="rId3" cstate="print"/>
          <a:srcRect/>
          <a:stretch>
            <a:fillRect/>
          </a:stretch>
        </p:blipFill>
        <p:spPr bwMode="auto">
          <a:xfrm>
            <a:off x="5148064" y="3645024"/>
            <a:ext cx="2857500" cy="2857500"/>
          </a:xfrm>
          <a:prstGeom prst="rect">
            <a:avLst/>
          </a:prstGeom>
          <a:noFill/>
        </p:spPr>
      </p:pic>
      <p:sp>
        <p:nvSpPr>
          <p:cNvPr id="5" name="TextBox 4"/>
          <p:cNvSpPr txBox="1"/>
          <p:nvPr/>
        </p:nvSpPr>
        <p:spPr>
          <a:xfrm>
            <a:off x="5940152" y="6381328"/>
            <a:ext cx="1442383" cy="369332"/>
          </a:xfrm>
          <a:prstGeom prst="rect">
            <a:avLst/>
          </a:prstGeom>
          <a:noFill/>
        </p:spPr>
        <p:txBody>
          <a:bodyPr wrap="none" rtlCol="0">
            <a:spAutoFit/>
          </a:bodyPr>
          <a:lstStyle/>
          <a:p>
            <a:r>
              <a:rPr lang="en-GB" dirty="0" err="1" smtClean="0"/>
              <a:t>Ariarathes</a:t>
            </a:r>
            <a:r>
              <a:rPr lang="en-GB" dirty="0" smtClean="0"/>
              <a:t> VII</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1026" name="Picture 2" descr="http://wapedia.mobi/thumb/7ef4502/en/fixed/470/371/1stMithritadicwar89BC.png?format=jpg"/>
          <p:cNvPicPr>
            <a:picLocks noChangeAspect="1" noChangeArrowheads="1"/>
          </p:cNvPicPr>
          <p:nvPr/>
        </p:nvPicPr>
        <p:blipFill>
          <a:blip r:embed="rId2" cstate="print"/>
          <a:srcRect/>
          <a:stretch>
            <a:fillRect/>
          </a:stretch>
        </p:blipFill>
        <p:spPr bwMode="auto">
          <a:xfrm>
            <a:off x="0" y="-1"/>
            <a:ext cx="9144000" cy="7217925"/>
          </a:xfrm>
          <a:prstGeom prst="rect">
            <a:avLst/>
          </a:prstGeom>
          <a:noFill/>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Cappadocia</a:t>
            </a:r>
            <a:endParaRPr lang="en-GB" dirty="0"/>
          </a:p>
        </p:txBody>
      </p:sp>
      <p:sp>
        <p:nvSpPr>
          <p:cNvPr id="3" name="Content Placeholder 2"/>
          <p:cNvSpPr>
            <a:spLocks noGrp="1"/>
          </p:cNvSpPr>
          <p:nvPr>
            <p:ph sz="quarter" idx="1"/>
          </p:nvPr>
        </p:nvSpPr>
        <p:spPr/>
        <p:txBody>
          <a:bodyPr/>
          <a:lstStyle/>
          <a:p>
            <a:r>
              <a:rPr lang="en-GB" dirty="0" smtClean="0"/>
              <a:t>Rome declares it “free”</a:t>
            </a:r>
          </a:p>
          <a:p>
            <a:r>
              <a:rPr lang="en-GB" dirty="0" err="1" smtClean="0"/>
              <a:t>Ariobarzanes</a:t>
            </a:r>
            <a:r>
              <a:rPr lang="en-GB" dirty="0" smtClean="0"/>
              <a:t> becomes king by the will of the Senate in 95</a:t>
            </a:r>
          </a:p>
          <a:p>
            <a:endParaRPr lang="en-GB" dirty="0"/>
          </a:p>
        </p:txBody>
      </p:sp>
      <p:pic>
        <p:nvPicPr>
          <p:cNvPr id="31748" name="Picture 4" descr="http://www.wildwinds.com/coins/greece/cappadocia/kings/ariobarzanes_I/SNGCop_160.jpg"/>
          <p:cNvPicPr>
            <a:picLocks noChangeAspect="1" noChangeArrowheads="1"/>
          </p:cNvPicPr>
          <p:nvPr/>
        </p:nvPicPr>
        <p:blipFill>
          <a:blip r:embed="rId3" cstate="print"/>
          <a:srcRect/>
          <a:stretch>
            <a:fillRect/>
          </a:stretch>
        </p:blipFill>
        <p:spPr bwMode="auto">
          <a:xfrm>
            <a:off x="1979712" y="3429000"/>
            <a:ext cx="5432039" cy="2924944"/>
          </a:xfrm>
          <a:prstGeom prst="rect">
            <a:avLst/>
          </a:prstGeom>
          <a:noFill/>
        </p:spPr>
      </p:pic>
      <p:sp>
        <p:nvSpPr>
          <p:cNvPr id="6" name="TextBox 5"/>
          <p:cNvSpPr txBox="1"/>
          <p:nvPr/>
        </p:nvSpPr>
        <p:spPr>
          <a:xfrm>
            <a:off x="2339752" y="6309320"/>
            <a:ext cx="5017720" cy="369332"/>
          </a:xfrm>
          <a:prstGeom prst="rect">
            <a:avLst/>
          </a:prstGeom>
          <a:noFill/>
        </p:spPr>
        <p:txBody>
          <a:bodyPr wrap="none" rtlCol="0">
            <a:spAutoFit/>
          </a:bodyPr>
          <a:lstStyle/>
          <a:p>
            <a:r>
              <a:rPr lang="en-GB" dirty="0" smtClean="0">
                <a:latin typeface="Symbol" pitchFamily="18" charset="2"/>
              </a:rPr>
              <a:t>BASILEWS APIOBAPZANOU FILORWMAIOU</a:t>
            </a:r>
            <a:endParaRPr lang="en-GB" dirty="0">
              <a:latin typeface="Symbol" pitchFamily="18" charset="2"/>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intervention</a:t>
            </a:r>
            <a:endParaRPr lang="en-GB" dirty="0"/>
          </a:p>
        </p:txBody>
      </p:sp>
      <p:sp>
        <p:nvSpPr>
          <p:cNvPr id="3" name="Content Placeholder 2"/>
          <p:cNvSpPr>
            <a:spLocks noGrp="1"/>
          </p:cNvSpPr>
          <p:nvPr>
            <p:ph sz="quarter" idx="1"/>
          </p:nvPr>
        </p:nvSpPr>
        <p:spPr>
          <a:xfrm>
            <a:off x="612648" y="1600200"/>
            <a:ext cx="8153400" cy="5257800"/>
          </a:xfrm>
        </p:spPr>
        <p:txBody>
          <a:bodyPr>
            <a:normAutofit fontScale="62500" lnSpcReduction="20000"/>
          </a:bodyPr>
          <a:lstStyle/>
          <a:p>
            <a:pPr marL="0" indent="361950">
              <a:buNone/>
            </a:pPr>
            <a:r>
              <a:rPr lang="en-GB" dirty="0" smtClean="0"/>
              <a:t>The </a:t>
            </a:r>
            <a:r>
              <a:rPr lang="en-GB" dirty="0" err="1" smtClean="0"/>
              <a:t>Cappadocians</a:t>
            </a:r>
            <a:r>
              <a:rPr lang="en-GB" dirty="0" smtClean="0"/>
              <a:t>, however, being harassed by the cruelty and licentiousness of their rulers, revolted from </a:t>
            </a:r>
            <a:r>
              <a:rPr lang="en-GB" dirty="0" err="1" smtClean="0"/>
              <a:t>Mithridates</a:t>
            </a:r>
            <a:r>
              <a:rPr lang="en-GB" dirty="0" smtClean="0"/>
              <a:t>, and sent for the brother of their king, who was also called </a:t>
            </a:r>
            <a:r>
              <a:rPr lang="en-GB" dirty="0" err="1" smtClean="0"/>
              <a:t>Ariarathes</a:t>
            </a:r>
            <a:r>
              <a:rPr lang="en-GB" dirty="0" smtClean="0"/>
              <a:t>, from Asia where he was being educated. Upon this prince </a:t>
            </a:r>
            <a:r>
              <a:rPr lang="en-GB" dirty="0" err="1" smtClean="0"/>
              <a:t>Mithridates</a:t>
            </a:r>
            <a:r>
              <a:rPr lang="en-GB" dirty="0" smtClean="0"/>
              <a:t> again made war, defeated him, and drove him from Cappadocia; and not long after the young man died of a disease brought on by anxiety. After his death, </a:t>
            </a:r>
            <a:r>
              <a:rPr lang="en-GB" dirty="0" err="1" smtClean="0"/>
              <a:t>Nicomedes</a:t>
            </a:r>
            <a:r>
              <a:rPr lang="en-GB" dirty="0" smtClean="0"/>
              <a:t>, fearing lest </a:t>
            </a:r>
            <a:r>
              <a:rPr lang="en-GB" dirty="0" err="1" smtClean="0"/>
              <a:t>Mithridates</a:t>
            </a:r>
            <a:r>
              <a:rPr lang="en-GB" dirty="0" smtClean="0"/>
              <a:t>, from having added Cappadocia to his dominions, should also seize upon Bithynia which was near it, instructed a youth, of extraordinary beauty, to apply for the throne of Bithynia from the senate, as having been his father’s, pretending that </a:t>
            </a:r>
            <a:r>
              <a:rPr lang="en-GB" dirty="0" err="1" smtClean="0"/>
              <a:t>Ariarathes</a:t>
            </a:r>
            <a:r>
              <a:rPr lang="en-GB" dirty="0" smtClean="0"/>
              <a:t> had not had two sons only, but a third. He sent his wife </a:t>
            </a:r>
            <a:r>
              <a:rPr lang="en-GB" dirty="0" err="1" smtClean="0"/>
              <a:t>Laodice</a:t>
            </a:r>
            <a:r>
              <a:rPr lang="en-GB" dirty="0" smtClean="0"/>
              <a:t>, also, to Rome, to testify that her husband had three children born to him. </a:t>
            </a:r>
            <a:r>
              <a:rPr lang="en-GB" dirty="0" err="1" smtClean="0"/>
              <a:t>Mithridates</a:t>
            </a:r>
            <a:r>
              <a:rPr lang="en-GB" dirty="0" smtClean="0"/>
              <a:t>, when he heard of this contrivance, despatched </a:t>
            </a:r>
            <a:r>
              <a:rPr lang="en-GB" dirty="0" err="1" smtClean="0"/>
              <a:t>Gordius</a:t>
            </a:r>
            <a:r>
              <a:rPr lang="en-GB" dirty="0" smtClean="0"/>
              <a:t>, with equal effrontery, to Rome, to assure the senate that “the young prince, to whom he had assigned the throne of Cappadocia, was the son of that </a:t>
            </a:r>
            <a:r>
              <a:rPr lang="en-GB" dirty="0" err="1" smtClean="0"/>
              <a:t>Ariarathes</a:t>
            </a:r>
            <a:r>
              <a:rPr lang="en-GB" dirty="0" smtClean="0"/>
              <a:t> who had fallen in the war against </a:t>
            </a:r>
            <a:r>
              <a:rPr lang="en-GB" dirty="0" err="1" smtClean="0"/>
              <a:t>Aristonicus</a:t>
            </a:r>
            <a:r>
              <a:rPr lang="en-GB" dirty="0" smtClean="0"/>
              <a:t> when giving assistance to the Romans.” But the senate, perceiving the ambitious designs of the two kings, who were seizing the dominions of others on false pretences, took away Cappadocia from </a:t>
            </a:r>
            <a:r>
              <a:rPr lang="en-GB" dirty="0" err="1" smtClean="0"/>
              <a:t>Mithridates</a:t>
            </a:r>
            <a:r>
              <a:rPr lang="en-GB" dirty="0" smtClean="0"/>
              <a:t>, and, to console him, </a:t>
            </a:r>
            <a:r>
              <a:rPr lang="en-GB" dirty="0" err="1" smtClean="0"/>
              <a:t>Paphlagonia</a:t>
            </a:r>
            <a:r>
              <a:rPr lang="en-GB" dirty="0" smtClean="0"/>
              <a:t> from </a:t>
            </a:r>
            <a:r>
              <a:rPr lang="en-GB" dirty="0" err="1" smtClean="0"/>
              <a:t>Nicomedes</a:t>
            </a:r>
            <a:r>
              <a:rPr lang="en-GB" dirty="0" smtClean="0"/>
              <a:t>; and that it might not prove an offence to the kings, that any thing should be taken from them and given to others, both people were offered their liberty. But the </a:t>
            </a:r>
            <a:r>
              <a:rPr lang="en-GB" dirty="0" err="1" smtClean="0"/>
              <a:t>Cappadocians</a:t>
            </a:r>
            <a:r>
              <a:rPr lang="en-GB" dirty="0" smtClean="0"/>
              <a:t> declined the favour, saying that “their nation could not subsist without a king.” </a:t>
            </a:r>
            <a:r>
              <a:rPr lang="en-GB" dirty="0" err="1" smtClean="0"/>
              <a:t>Ariobarzanes</a:t>
            </a:r>
            <a:r>
              <a:rPr lang="en-GB" dirty="0" smtClean="0"/>
              <a:t> was in consequence appointed their king by the senate.</a:t>
            </a:r>
          </a:p>
          <a:p>
            <a:pPr marL="0" indent="361950" algn="r">
              <a:buNone/>
            </a:pPr>
            <a:r>
              <a:rPr lang="en-GB" dirty="0" smtClean="0"/>
              <a:t>Justin 38.2</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Cappadocia</a:t>
            </a:r>
            <a:endParaRPr lang="en-GB" dirty="0"/>
          </a:p>
        </p:txBody>
      </p:sp>
      <p:sp>
        <p:nvSpPr>
          <p:cNvPr id="3" name="Content Placeholder 2"/>
          <p:cNvSpPr>
            <a:spLocks noGrp="1"/>
          </p:cNvSpPr>
          <p:nvPr>
            <p:ph sz="quarter" idx="1"/>
          </p:nvPr>
        </p:nvSpPr>
        <p:spPr/>
        <p:txBody>
          <a:bodyPr>
            <a:normAutofit fontScale="92500"/>
          </a:bodyPr>
          <a:lstStyle/>
          <a:p>
            <a:r>
              <a:rPr lang="en-GB" dirty="0" err="1" smtClean="0"/>
              <a:t>Tigranes</a:t>
            </a:r>
            <a:r>
              <a:rPr lang="en-GB" dirty="0" smtClean="0"/>
              <a:t> of Armenia marries a daughter of </a:t>
            </a:r>
            <a:r>
              <a:rPr lang="en-GB" dirty="0" err="1" smtClean="0"/>
              <a:t>Mithridates</a:t>
            </a:r>
            <a:endParaRPr lang="en-GB" dirty="0" smtClean="0"/>
          </a:p>
          <a:p>
            <a:r>
              <a:rPr lang="en-GB" dirty="0" err="1" smtClean="0"/>
              <a:t>Tigranes</a:t>
            </a:r>
            <a:r>
              <a:rPr lang="en-GB" dirty="0" smtClean="0"/>
              <a:t> removes </a:t>
            </a:r>
            <a:r>
              <a:rPr lang="en-GB" dirty="0" err="1" smtClean="0"/>
              <a:t>Ariobarzanes</a:t>
            </a:r>
            <a:r>
              <a:rPr lang="en-GB" dirty="0" smtClean="0"/>
              <a:t> from Cappadocia</a:t>
            </a:r>
          </a:p>
          <a:p>
            <a:r>
              <a:rPr lang="en-GB" dirty="0" err="1" smtClean="0"/>
              <a:t>Ariobarzanes</a:t>
            </a:r>
            <a:r>
              <a:rPr lang="en-GB" dirty="0" smtClean="0"/>
              <a:t> flees to Rome (92)</a:t>
            </a:r>
          </a:p>
          <a:p>
            <a:r>
              <a:rPr lang="en-GB" dirty="0" err="1" smtClean="0"/>
              <a:t>Lucius</a:t>
            </a:r>
            <a:r>
              <a:rPr lang="en-GB" dirty="0" smtClean="0"/>
              <a:t> Cornelius Sulla, governor of Roman Cilicia, leads him back</a:t>
            </a:r>
          </a:p>
          <a:p>
            <a:r>
              <a:rPr lang="en-GB" dirty="0" smtClean="0"/>
              <a:t>Sulla leaves, </a:t>
            </a:r>
            <a:r>
              <a:rPr lang="en-GB" dirty="0" err="1" smtClean="0"/>
              <a:t>Mithridates</a:t>
            </a:r>
            <a:r>
              <a:rPr lang="en-GB" dirty="0" smtClean="0"/>
              <a:t> kicks </a:t>
            </a:r>
            <a:r>
              <a:rPr lang="en-GB" dirty="0" err="1" smtClean="0"/>
              <a:t>Ariobarzanes</a:t>
            </a:r>
            <a:r>
              <a:rPr lang="en-GB" dirty="0" smtClean="0"/>
              <a:t> out again so he flees to Rome </a:t>
            </a:r>
          </a:p>
          <a:p>
            <a:r>
              <a:rPr lang="en-GB" dirty="0" smtClean="0"/>
              <a:t>King of Bithynia dies and </a:t>
            </a:r>
            <a:r>
              <a:rPr lang="en-GB" dirty="0" err="1" smtClean="0"/>
              <a:t>Mithridates</a:t>
            </a:r>
            <a:r>
              <a:rPr lang="en-GB" dirty="0" smtClean="0"/>
              <a:t> kicks his son out, who also flees to Rome</a:t>
            </a:r>
          </a:p>
          <a:p>
            <a:endParaRPr lang="en-GB" dirty="0"/>
          </a:p>
        </p:txBody>
      </p:sp>
      <p:pic>
        <p:nvPicPr>
          <p:cNvPr id="29698" name="Picture 2" descr="http://www.livius.org/a/1/romans/sulla_mus_munchen1.JPG"/>
          <p:cNvPicPr>
            <a:picLocks noChangeAspect="1" noChangeArrowheads="1"/>
          </p:cNvPicPr>
          <p:nvPr/>
        </p:nvPicPr>
        <p:blipFill>
          <a:blip r:embed="rId2" cstate="print"/>
          <a:srcRect/>
          <a:stretch>
            <a:fillRect/>
          </a:stretch>
        </p:blipFill>
        <p:spPr bwMode="auto">
          <a:xfrm>
            <a:off x="7956376" y="0"/>
            <a:ext cx="1006726" cy="1556792"/>
          </a:xfrm>
          <a:prstGeom prst="rect">
            <a:avLst/>
          </a:prstGeom>
          <a:noFill/>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Mithridates</a:t>
            </a:r>
            <a:r>
              <a:rPr lang="en-GB" dirty="0" smtClean="0"/>
              <a:t>, </a:t>
            </a:r>
            <a:r>
              <a:rPr lang="en-GB" dirty="0" err="1" smtClean="0"/>
              <a:t>Nikomedes</a:t>
            </a:r>
            <a:r>
              <a:rPr lang="en-GB" dirty="0" smtClean="0"/>
              <a:t> IV and Rome</a:t>
            </a:r>
            <a:endParaRPr lang="en-GB" dirty="0"/>
          </a:p>
        </p:txBody>
      </p:sp>
      <p:sp>
        <p:nvSpPr>
          <p:cNvPr id="3" name="Content Placeholder 2"/>
          <p:cNvSpPr>
            <a:spLocks noGrp="1"/>
          </p:cNvSpPr>
          <p:nvPr>
            <p:ph sz="quarter" idx="1"/>
          </p:nvPr>
        </p:nvSpPr>
        <p:spPr/>
        <p:txBody>
          <a:bodyPr/>
          <a:lstStyle/>
          <a:p>
            <a:r>
              <a:rPr lang="en-GB" dirty="0" smtClean="0"/>
              <a:t>Roman slave traders/</a:t>
            </a:r>
            <a:r>
              <a:rPr lang="en-GB" dirty="0" err="1" smtClean="0"/>
              <a:t>publicani</a:t>
            </a:r>
            <a:r>
              <a:rPr lang="en-GB" dirty="0" smtClean="0"/>
              <a:t> have a strong presence in Bithynia</a:t>
            </a:r>
          </a:p>
          <a:p>
            <a:r>
              <a:rPr lang="en-GB" dirty="0" err="1" smtClean="0"/>
              <a:t>Nikomedes</a:t>
            </a:r>
            <a:r>
              <a:rPr lang="en-GB" dirty="0" smtClean="0"/>
              <a:t> IV gets support from them and a delegation with troops to restore him to power and also </a:t>
            </a:r>
            <a:r>
              <a:rPr lang="en-GB" dirty="0" err="1" smtClean="0"/>
              <a:t>Ariobarzanes</a:t>
            </a:r>
            <a:endParaRPr lang="en-GB" dirty="0" smtClean="0"/>
          </a:p>
          <a:p>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First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88 BC – 85 BC </a:t>
            </a:r>
          </a:p>
          <a:p>
            <a:r>
              <a:rPr lang="en-GB" dirty="0" err="1" smtClean="0"/>
              <a:t>Mithridates</a:t>
            </a:r>
            <a:r>
              <a:rPr lang="en-GB" dirty="0" smtClean="0"/>
              <a:t> retaliates and attacks Bithynia, Cappadocia and the province of Asia</a:t>
            </a:r>
          </a:p>
          <a:p>
            <a:r>
              <a:rPr lang="en-GB" dirty="0" smtClean="0"/>
              <a:t>Sulla campaigns, they sign a peace in 85 </a:t>
            </a:r>
          </a:p>
          <a:p>
            <a:r>
              <a:rPr lang="en-GB" dirty="0" smtClean="0"/>
              <a:t>Restoration of </a:t>
            </a:r>
            <a:r>
              <a:rPr lang="en-GB" dirty="0" err="1" smtClean="0"/>
              <a:t>Nikomedes</a:t>
            </a:r>
            <a:r>
              <a:rPr lang="en-GB" dirty="0" smtClean="0"/>
              <a:t> IV, </a:t>
            </a:r>
            <a:r>
              <a:rPr lang="en-GB" dirty="0" err="1" smtClean="0"/>
              <a:t>Ariobarzanes</a:t>
            </a:r>
            <a:r>
              <a:rPr lang="en-GB" dirty="0" smtClean="0"/>
              <a:t> and a payment of indemnity </a:t>
            </a:r>
          </a:p>
          <a:p>
            <a:endParaRPr lang="en-GB" dirty="0" smtClean="0"/>
          </a:p>
          <a:p>
            <a:endParaRPr lang="en-GB" dirty="0" smtClean="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Asia Minor</a:t>
            </a:r>
            <a:endParaRPr lang="en-GB" dirty="0"/>
          </a:p>
        </p:txBody>
      </p:sp>
      <p:sp>
        <p:nvSpPr>
          <p:cNvPr id="3" name="Content Placeholder 2"/>
          <p:cNvSpPr>
            <a:spLocks noGrp="1"/>
          </p:cNvSpPr>
          <p:nvPr>
            <p:ph sz="quarter" idx="1"/>
          </p:nvPr>
        </p:nvSpPr>
        <p:spPr/>
        <p:txBody>
          <a:bodyPr/>
          <a:lstStyle/>
          <a:p>
            <a:r>
              <a:rPr lang="en-GB" dirty="0" err="1" smtClean="0"/>
              <a:t>Nikomedes</a:t>
            </a:r>
            <a:r>
              <a:rPr lang="en-GB" dirty="0" smtClean="0"/>
              <a:t> IV dies in 74 </a:t>
            </a:r>
          </a:p>
          <a:p>
            <a:r>
              <a:rPr lang="en-GB" dirty="0" smtClean="0"/>
              <a:t>Leaves kingdom to the Roman People</a:t>
            </a:r>
          </a:p>
          <a:p>
            <a:r>
              <a:rPr lang="en-GB" dirty="0" smtClean="0"/>
              <a:t>Pirates!</a:t>
            </a:r>
          </a:p>
          <a:p>
            <a:r>
              <a:rPr lang="en-GB" dirty="0" smtClean="0"/>
              <a:t>War!</a:t>
            </a:r>
          </a:p>
        </p:txBody>
      </p:sp>
      <p:pic>
        <p:nvPicPr>
          <p:cNvPr id="26626" name="Picture 2" descr="http://www.coinarchives.com/cd476fa8845a2d93b212ef37e7031398/img/ponterio/157/image02073.jpg"/>
          <p:cNvPicPr>
            <a:picLocks noChangeAspect="1" noChangeArrowheads="1"/>
          </p:cNvPicPr>
          <p:nvPr/>
        </p:nvPicPr>
        <p:blipFill>
          <a:blip r:embed="rId2" cstate="print"/>
          <a:srcRect/>
          <a:stretch>
            <a:fillRect/>
          </a:stretch>
        </p:blipFill>
        <p:spPr bwMode="auto">
          <a:xfrm>
            <a:off x="2267744" y="3429000"/>
            <a:ext cx="6457315" cy="3168352"/>
          </a:xfrm>
          <a:prstGeom prst="rect">
            <a:avLst/>
          </a:prstGeom>
          <a:noFill/>
        </p:spPr>
      </p:pic>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smtClean="0"/>
              <a:t>Attacks the new province of Bithynia</a:t>
            </a:r>
          </a:p>
          <a:p>
            <a:r>
              <a:rPr lang="en-GB" dirty="0" smtClean="0"/>
              <a:t>Both ex-consuls of 74 for are sent, Marcus Aurelius Cotta (Bithynia) and </a:t>
            </a:r>
            <a:r>
              <a:rPr lang="en-GB" dirty="0" err="1" smtClean="0"/>
              <a:t>Lucius</a:t>
            </a:r>
            <a:r>
              <a:rPr lang="en-GB" dirty="0" smtClean="0"/>
              <a:t> </a:t>
            </a:r>
            <a:r>
              <a:rPr lang="en-GB" dirty="0" err="1" smtClean="0"/>
              <a:t>Licinius</a:t>
            </a:r>
            <a:r>
              <a:rPr lang="en-GB" dirty="0" smtClean="0"/>
              <a:t> Lucullus (Asia)</a:t>
            </a:r>
          </a:p>
          <a:p>
            <a:r>
              <a:rPr lang="en-GB" dirty="0" smtClean="0"/>
              <a:t>Galatians support Rome</a:t>
            </a:r>
          </a:p>
          <a:p>
            <a:r>
              <a:rPr lang="en-GB" dirty="0" smtClean="0"/>
              <a:t>72 </a:t>
            </a:r>
            <a:r>
              <a:rPr lang="en-GB" dirty="0" err="1" smtClean="0"/>
              <a:t>Mithridates</a:t>
            </a:r>
            <a:r>
              <a:rPr lang="en-GB" dirty="0" smtClean="0"/>
              <a:t> expelled from Bithynia</a:t>
            </a:r>
          </a:p>
          <a:p>
            <a:r>
              <a:rPr lang="en-GB" dirty="0" smtClean="0"/>
              <a:t>72/1 Lucullus sieges </a:t>
            </a:r>
            <a:r>
              <a:rPr lang="en-GB" dirty="0" err="1" smtClean="0"/>
              <a:t>Amisos</a:t>
            </a:r>
            <a:endParaRPr lang="en-GB" dirty="0" smtClean="0"/>
          </a:p>
          <a:p>
            <a:r>
              <a:rPr lang="en-GB" dirty="0" smtClean="0"/>
              <a:t>70 </a:t>
            </a:r>
            <a:r>
              <a:rPr lang="en-GB" dirty="0" err="1" smtClean="0"/>
              <a:t>Mithridtes</a:t>
            </a:r>
            <a:r>
              <a:rPr lang="en-GB" dirty="0" smtClean="0"/>
              <a:t> flees to Armenia</a:t>
            </a:r>
          </a:p>
          <a:p>
            <a:r>
              <a:rPr lang="en-GB" dirty="0" err="1" smtClean="0"/>
              <a:t>Appius</a:t>
            </a:r>
            <a:r>
              <a:rPr lang="en-GB" dirty="0" smtClean="0"/>
              <a:t> Claudius </a:t>
            </a:r>
            <a:r>
              <a:rPr lang="en-GB" dirty="0" err="1" smtClean="0"/>
              <a:t>Pulcher</a:t>
            </a:r>
            <a:r>
              <a:rPr lang="en-GB" dirty="0" smtClean="0"/>
              <a:t> sent after </a:t>
            </a:r>
            <a:r>
              <a:rPr lang="en-GB" dirty="0" err="1" smtClean="0"/>
              <a:t>Mithridates</a:t>
            </a: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3</a:t>
            </a:r>
            <a:r>
              <a:rPr lang="en-GB" baseline="30000" dirty="0" smtClean="0"/>
              <a:t>rd</a:t>
            </a:r>
            <a:r>
              <a:rPr lang="en-GB" dirty="0" smtClean="0"/>
              <a:t> </a:t>
            </a:r>
            <a:r>
              <a:rPr lang="en-GB" dirty="0" err="1" smtClean="0"/>
              <a:t>Mithridatic</a:t>
            </a:r>
            <a:r>
              <a:rPr lang="en-GB" dirty="0" smtClean="0"/>
              <a:t> War</a:t>
            </a:r>
            <a:endParaRPr lang="en-GB" dirty="0"/>
          </a:p>
        </p:txBody>
      </p:sp>
      <p:sp>
        <p:nvSpPr>
          <p:cNvPr id="3" name="Content Placeholder 2"/>
          <p:cNvSpPr>
            <a:spLocks noGrp="1"/>
          </p:cNvSpPr>
          <p:nvPr>
            <p:ph sz="quarter" idx="1"/>
          </p:nvPr>
        </p:nvSpPr>
        <p:spPr/>
        <p:txBody>
          <a:bodyPr/>
          <a:lstStyle/>
          <a:p>
            <a:r>
              <a:rPr lang="en-GB" dirty="0" err="1" smtClean="0"/>
              <a:t>Tigranes</a:t>
            </a:r>
            <a:r>
              <a:rPr lang="en-GB" dirty="0" smtClean="0"/>
              <a:t> refuses to hand over </a:t>
            </a:r>
            <a:r>
              <a:rPr lang="en-GB" dirty="0" err="1" smtClean="0"/>
              <a:t>Mithridates</a:t>
            </a:r>
            <a:endParaRPr lang="en-GB" dirty="0" smtClean="0"/>
          </a:p>
          <a:p>
            <a:r>
              <a:rPr lang="en-GB" dirty="0" smtClean="0"/>
              <a:t>67 </a:t>
            </a:r>
            <a:r>
              <a:rPr lang="en-GB" dirty="0" err="1" smtClean="0"/>
              <a:t>Mithridates</a:t>
            </a:r>
            <a:r>
              <a:rPr lang="en-GB" dirty="0" smtClean="0"/>
              <a:t> escapes back to Pontus </a:t>
            </a:r>
            <a:r>
              <a:rPr lang="en-GB" smtClean="0"/>
              <a:t>and raises </a:t>
            </a:r>
            <a:r>
              <a:rPr lang="en-GB" dirty="0" smtClean="0"/>
              <a:t>a new army</a:t>
            </a:r>
          </a:p>
          <a:p>
            <a:r>
              <a:rPr lang="en-GB" dirty="0" smtClean="0"/>
              <a:t>Defeats garrison at </a:t>
            </a:r>
            <a:r>
              <a:rPr lang="en-GB" dirty="0" err="1" smtClean="0"/>
              <a:t>Zela</a:t>
            </a:r>
            <a:endParaRPr lang="en-GB" dirty="0" smtClean="0"/>
          </a:p>
          <a:p>
            <a:r>
              <a:rPr lang="en-GB" i="1" dirty="0" err="1" smtClean="0"/>
              <a:t>Lex</a:t>
            </a:r>
            <a:r>
              <a:rPr lang="en-GB" i="1" dirty="0" smtClean="0"/>
              <a:t> </a:t>
            </a:r>
            <a:r>
              <a:rPr lang="en-GB" i="1" dirty="0" err="1" smtClean="0"/>
              <a:t>Manilia</a:t>
            </a:r>
            <a:r>
              <a:rPr lang="en-GB" i="1" dirty="0" smtClean="0"/>
              <a:t> </a:t>
            </a:r>
            <a:r>
              <a:rPr lang="en-GB" dirty="0" smtClean="0"/>
              <a:t>in 66 gives broad powers to </a:t>
            </a:r>
            <a:r>
              <a:rPr lang="en-GB" dirty="0" err="1" smtClean="0"/>
              <a:t>Gnaeus</a:t>
            </a:r>
            <a:r>
              <a:rPr lang="en-GB" dirty="0" smtClean="0"/>
              <a:t> </a:t>
            </a:r>
            <a:r>
              <a:rPr lang="en-GB" dirty="0" err="1" smtClean="0"/>
              <a:t>Pompeius</a:t>
            </a:r>
            <a:r>
              <a:rPr lang="en-GB" dirty="0" smtClean="0"/>
              <a:t> Magnus to finish the war (in 67 he had been given broad powers against the pirates)</a:t>
            </a:r>
          </a:p>
          <a:p>
            <a:endParaRPr lang="en-GB" i="1" dirty="0" smtClean="0"/>
          </a:p>
        </p:txBody>
      </p:sp>
      <p:pic>
        <p:nvPicPr>
          <p:cNvPr id="24578" name="Picture 2" descr="http://ancientheros.com/upload/heroes/200911124623.bmp"/>
          <p:cNvPicPr>
            <a:picLocks noChangeAspect="1" noChangeArrowheads="1"/>
          </p:cNvPicPr>
          <p:nvPr/>
        </p:nvPicPr>
        <p:blipFill>
          <a:blip r:embed="rId2" cstate="print"/>
          <a:srcRect/>
          <a:stretch>
            <a:fillRect/>
          </a:stretch>
        </p:blipFill>
        <p:spPr bwMode="auto">
          <a:xfrm>
            <a:off x="7236296" y="188640"/>
            <a:ext cx="1701038" cy="1993404"/>
          </a:xfrm>
          <a:prstGeom prst="rect">
            <a:avLst/>
          </a:prstGeom>
          <a:noFill/>
        </p:spPr>
      </p:pic>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Flight and death</a:t>
            </a:r>
            <a:endParaRPr lang="en-GB" dirty="0"/>
          </a:p>
        </p:txBody>
      </p:sp>
      <p:sp>
        <p:nvSpPr>
          <p:cNvPr id="3" name="Content Placeholder 2"/>
          <p:cNvSpPr>
            <a:spLocks noGrp="1"/>
          </p:cNvSpPr>
          <p:nvPr>
            <p:ph sz="quarter" idx="1"/>
          </p:nvPr>
        </p:nvSpPr>
        <p:spPr/>
        <p:txBody>
          <a:bodyPr/>
          <a:lstStyle/>
          <a:p>
            <a:r>
              <a:rPr lang="en-GB" dirty="0" err="1" smtClean="0"/>
              <a:t>Mithridates</a:t>
            </a:r>
            <a:r>
              <a:rPr lang="en-GB" dirty="0" smtClean="0"/>
              <a:t> tries flee to Armenia  and is refused</a:t>
            </a:r>
          </a:p>
          <a:p>
            <a:r>
              <a:rPr lang="en-GB" dirty="0" smtClean="0"/>
              <a:t>Flees north to the Crimea and his territories there</a:t>
            </a:r>
          </a:p>
          <a:p>
            <a:r>
              <a:rPr lang="en-GB" dirty="0" err="1" smtClean="0"/>
              <a:t>Machares</a:t>
            </a:r>
            <a:r>
              <a:rPr lang="en-GB" dirty="0" smtClean="0"/>
              <a:t> (his son) had agreed to terms with Lucullus</a:t>
            </a:r>
          </a:p>
          <a:p>
            <a:r>
              <a:rPr lang="en-GB" dirty="0" smtClean="0"/>
              <a:t>Kills his son</a:t>
            </a:r>
          </a:p>
          <a:p>
            <a:r>
              <a:rPr lang="en-GB" dirty="0" smtClean="0"/>
              <a:t>63 commits suicide</a:t>
            </a:r>
            <a:endParaRPr lang="en-GB" dirty="0"/>
          </a:p>
        </p:txBody>
      </p:sp>
      <p:pic>
        <p:nvPicPr>
          <p:cNvPr id="23554" name="Picture 2" descr="http://t2.gstatic.com/images?q=tbn:ANd9GcQ_w8r0RLsNARUHn97BKB-jIwKycUNL1WpXW9_Wwt9_TuScI4q9&amp;t=1"/>
          <p:cNvPicPr>
            <a:picLocks noChangeAspect="1" noChangeArrowheads="1"/>
          </p:cNvPicPr>
          <p:nvPr/>
        </p:nvPicPr>
        <p:blipFill>
          <a:blip r:embed="rId2" cstate="print"/>
          <a:srcRect/>
          <a:stretch>
            <a:fillRect/>
          </a:stretch>
        </p:blipFill>
        <p:spPr bwMode="auto">
          <a:xfrm>
            <a:off x="4932040" y="3789040"/>
            <a:ext cx="2520280" cy="2397339"/>
          </a:xfrm>
          <a:prstGeom prst="rect">
            <a:avLst/>
          </a:prstGeom>
          <a:noFill/>
        </p:spPr>
      </p:pic>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War with Armenia</a:t>
            </a:r>
            <a:endParaRPr lang="en-GB" dirty="0"/>
          </a:p>
        </p:txBody>
      </p:sp>
      <p:sp>
        <p:nvSpPr>
          <p:cNvPr id="3" name="Content Placeholder 2"/>
          <p:cNvSpPr>
            <a:spLocks noGrp="1"/>
          </p:cNvSpPr>
          <p:nvPr>
            <p:ph sz="quarter" idx="1"/>
          </p:nvPr>
        </p:nvSpPr>
        <p:spPr/>
        <p:txBody>
          <a:bodyPr/>
          <a:lstStyle/>
          <a:p>
            <a:r>
              <a:rPr lang="en-GB" dirty="0" err="1" smtClean="0"/>
              <a:t>Tigranes</a:t>
            </a:r>
            <a:r>
              <a:rPr lang="en-GB" dirty="0" smtClean="0"/>
              <a:t> flees to his capital, </a:t>
            </a:r>
            <a:r>
              <a:rPr lang="en-GB" dirty="0" err="1" smtClean="0"/>
              <a:t>Artaxata</a:t>
            </a:r>
            <a:endParaRPr lang="en-GB" dirty="0" smtClean="0"/>
          </a:p>
          <a:p>
            <a:r>
              <a:rPr lang="en-GB" dirty="0" smtClean="0"/>
              <a:t>Pompey arrives</a:t>
            </a:r>
          </a:p>
          <a:p>
            <a:r>
              <a:rPr lang="en-GB" dirty="0" err="1" smtClean="0"/>
              <a:t>Tigranes</a:t>
            </a:r>
            <a:r>
              <a:rPr lang="en-GB" dirty="0" smtClean="0"/>
              <a:t> welcomes him and surrenders his kingdom</a:t>
            </a:r>
          </a:p>
          <a:p>
            <a:r>
              <a:rPr lang="en-GB" dirty="0" smtClean="0"/>
              <a:t>Restored as king of reduced Armenia </a:t>
            </a:r>
          </a:p>
          <a:p>
            <a:r>
              <a:rPr lang="en-GB" dirty="0" smtClean="0"/>
              <a:t>All territories conquered by </a:t>
            </a:r>
            <a:r>
              <a:rPr lang="en-GB" dirty="0" err="1" smtClean="0"/>
              <a:t>Tigranes</a:t>
            </a:r>
            <a:r>
              <a:rPr lang="en-GB" dirty="0" smtClean="0"/>
              <a:t> now are Roman</a:t>
            </a:r>
            <a:endParaRPr lang="en-GB" dirty="0"/>
          </a:p>
        </p:txBody>
      </p:sp>
      <p:pic>
        <p:nvPicPr>
          <p:cNvPr id="22530" name="Picture 2" descr="http://img507.imageshack.us/img507/737/tigranthegreatcoiniz0.jpg"/>
          <p:cNvPicPr>
            <a:picLocks noChangeAspect="1" noChangeArrowheads="1"/>
          </p:cNvPicPr>
          <p:nvPr/>
        </p:nvPicPr>
        <p:blipFill>
          <a:blip r:embed="rId2" cstate="print"/>
          <a:srcRect/>
          <a:stretch>
            <a:fillRect/>
          </a:stretch>
        </p:blipFill>
        <p:spPr bwMode="auto">
          <a:xfrm>
            <a:off x="3779912" y="4437112"/>
            <a:ext cx="4762500" cy="2200275"/>
          </a:xfrm>
          <a:prstGeom prst="rect">
            <a:avLst/>
          </a:prstGeom>
          <a:noFill/>
        </p:spPr>
      </p:pic>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quarter" idx="1"/>
          </p:nvPr>
        </p:nvSpPr>
        <p:spPr/>
        <p:txBody>
          <a:bodyPr/>
          <a:lstStyle/>
          <a:p>
            <a:endParaRPr lang="en-GB"/>
          </a:p>
        </p:txBody>
      </p:sp>
      <p:pic>
        <p:nvPicPr>
          <p:cNvPr id="21508" name="Picture 4" descr="http://img58.imageshack.us/img58/1075/tigranthegreat9566ly9.gif"/>
          <p:cNvPicPr>
            <a:picLocks noChangeAspect="1" noChangeArrowheads="1"/>
          </p:cNvPicPr>
          <p:nvPr/>
        </p:nvPicPr>
        <p:blipFill>
          <a:blip r:embed="rId2" cstate="print"/>
          <a:srcRect/>
          <a:stretch>
            <a:fillRect/>
          </a:stretch>
        </p:blipFill>
        <p:spPr bwMode="auto">
          <a:xfrm>
            <a:off x="1403648" y="0"/>
            <a:ext cx="6751898" cy="6858000"/>
          </a:xfrm>
          <a:prstGeom prst="rect">
            <a:avLst/>
          </a:prstGeom>
          <a:noFill/>
        </p:spPr>
      </p:pic>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Egypt and Rome</a:t>
            </a:r>
            <a:endParaRPr lang="en-GB" dirty="0"/>
          </a:p>
        </p:txBody>
      </p:sp>
      <p:sp>
        <p:nvSpPr>
          <p:cNvPr id="3" name="Content Placeholder 2"/>
          <p:cNvSpPr>
            <a:spLocks noGrp="1"/>
          </p:cNvSpPr>
          <p:nvPr>
            <p:ph sz="quarter" idx="1"/>
          </p:nvPr>
        </p:nvSpPr>
        <p:spPr/>
        <p:txBody>
          <a:bodyPr/>
          <a:lstStyle/>
          <a:p>
            <a:r>
              <a:rPr lang="en-GB" dirty="0" smtClean="0"/>
              <a:t>Aftermath of “Day of Eleusis”</a:t>
            </a:r>
          </a:p>
          <a:p>
            <a:pPr marL="0" indent="541338">
              <a:buNone/>
            </a:pPr>
            <a:r>
              <a:rPr lang="en-GB" dirty="0" smtClean="0"/>
              <a:t>Ptolemy's envoys offered thanks in the names of the king and Cleopatra together; they owed, they said, more to the Roman senate and people than to their own parents, more than to the immortal gods, since they had been freed by the Romans from a most wretched state of siege, and had recovered the ancestral kingdom which they had almost lost.</a:t>
            </a:r>
          </a:p>
          <a:p>
            <a:pPr marL="0" indent="541338" algn="r">
              <a:buNone/>
            </a:pPr>
            <a:r>
              <a:rPr lang="en-GB" dirty="0" smtClean="0"/>
              <a:t>Livy 45.13.4-5</a:t>
            </a:r>
          </a:p>
          <a:p>
            <a:endParaRPr lang="en-GB"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Ptolemy (VI) </a:t>
            </a:r>
            <a:r>
              <a:rPr lang="en-GB" dirty="0" err="1" smtClean="0"/>
              <a:t>Philometor</a:t>
            </a:r>
            <a:r>
              <a:rPr lang="en-GB" dirty="0" smtClean="0"/>
              <a:t> and Ptolemy VIII </a:t>
            </a:r>
            <a:r>
              <a:rPr lang="en-GB" dirty="0" err="1" smtClean="0"/>
              <a:t>Euergetes</a:t>
            </a:r>
            <a:r>
              <a:rPr lang="en-GB" dirty="0" smtClean="0"/>
              <a:t> II (</a:t>
            </a:r>
            <a:r>
              <a:rPr lang="en-GB" dirty="0" err="1" smtClean="0"/>
              <a:t>Physcon</a:t>
            </a:r>
            <a:r>
              <a:rPr lang="en-GB" dirty="0" smtClean="0"/>
              <a:t>)</a:t>
            </a:r>
            <a:endParaRPr lang="en-GB" dirty="0"/>
          </a:p>
        </p:txBody>
      </p:sp>
      <p:sp>
        <p:nvSpPr>
          <p:cNvPr id="3" name="Content Placeholder 2"/>
          <p:cNvSpPr>
            <a:spLocks noGrp="1"/>
          </p:cNvSpPr>
          <p:nvPr>
            <p:ph sz="quarter" idx="1"/>
          </p:nvPr>
        </p:nvSpPr>
        <p:spPr/>
        <p:txBody>
          <a:bodyPr>
            <a:normAutofit/>
          </a:bodyPr>
          <a:lstStyle/>
          <a:p>
            <a:r>
              <a:rPr lang="en-GB" dirty="0" smtClean="0"/>
              <a:t>164 Ptolemy VIII drives out </a:t>
            </a:r>
            <a:r>
              <a:rPr lang="en-GB" dirty="0" err="1" smtClean="0"/>
              <a:t>Philometor</a:t>
            </a:r>
            <a:endParaRPr lang="en-GB" dirty="0" smtClean="0"/>
          </a:p>
          <a:p>
            <a:r>
              <a:rPr lang="en-GB" dirty="0" err="1" smtClean="0"/>
              <a:t>Philometor</a:t>
            </a:r>
            <a:r>
              <a:rPr lang="en-GB" dirty="0" smtClean="0"/>
              <a:t> goes to Rome is restored</a:t>
            </a:r>
          </a:p>
          <a:p>
            <a:r>
              <a:rPr lang="en-GB" dirty="0" smtClean="0"/>
              <a:t>163 Ptolemy VIII is given Cyrene (very unpopular in Alexandria)</a:t>
            </a:r>
          </a:p>
          <a:p>
            <a:r>
              <a:rPr lang="en-GB" dirty="0" err="1" smtClean="0"/>
              <a:t>Physcon</a:t>
            </a:r>
            <a:r>
              <a:rPr lang="en-GB" dirty="0" smtClean="0"/>
              <a:t> complains to Rome and gets given help to take over Cyprus from his brother, they don’t manage it</a:t>
            </a:r>
          </a:p>
          <a:p>
            <a:r>
              <a:rPr lang="en-GB" dirty="0" err="1" smtClean="0"/>
              <a:t>Physcon</a:t>
            </a:r>
            <a:r>
              <a:rPr lang="en-GB" dirty="0" smtClean="0"/>
              <a:t> remains in Cyrene</a:t>
            </a: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Roman Foreign Policy Post </a:t>
            </a:r>
            <a:r>
              <a:rPr lang="en-GB" dirty="0" err="1" smtClean="0"/>
              <a:t>Pydna</a:t>
            </a:r>
            <a:endParaRPr lang="en-GB" dirty="0"/>
          </a:p>
        </p:txBody>
      </p:sp>
      <p:sp>
        <p:nvSpPr>
          <p:cNvPr id="3" name="Content Placeholder 2"/>
          <p:cNvSpPr>
            <a:spLocks noGrp="1"/>
          </p:cNvSpPr>
          <p:nvPr>
            <p:ph sz="quarter" idx="1"/>
          </p:nvPr>
        </p:nvSpPr>
        <p:spPr>
          <a:xfrm>
            <a:off x="612648" y="1600200"/>
            <a:ext cx="8153400" cy="4637112"/>
          </a:xfrm>
        </p:spPr>
        <p:txBody>
          <a:bodyPr/>
          <a:lstStyle/>
          <a:p>
            <a:pPr marL="0" indent="450850">
              <a:buNone/>
            </a:pPr>
            <a:r>
              <a:rPr lang="en-GB" dirty="0" smtClean="0"/>
              <a:t>Many decisions of the Romans are currently of this sort. Through them they exploit the mistakes of their clients and so effectively extend and build up their own area of influence, just as it suits their own interests; at the same time they gratify and give the impression of benefiting the guilty party.</a:t>
            </a:r>
          </a:p>
          <a:p>
            <a:pPr algn="r">
              <a:buNone/>
            </a:pPr>
            <a:r>
              <a:rPr lang="en-GB" dirty="0" smtClean="0"/>
              <a:t>Polybius 31.10.7</a:t>
            </a:r>
          </a:p>
          <a:p>
            <a:endParaRPr lang="en-GB"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Will of Ptolemy VIII</a:t>
            </a:r>
            <a:endParaRPr lang="en-GB" dirty="0"/>
          </a:p>
        </p:txBody>
      </p:sp>
      <p:sp>
        <p:nvSpPr>
          <p:cNvPr id="3" name="Content Placeholder 2"/>
          <p:cNvSpPr>
            <a:spLocks noGrp="1"/>
          </p:cNvSpPr>
          <p:nvPr>
            <p:ph sz="quarter" idx="1"/>
          </p:nvPr>
        </p:nvSpPr>
        <p:spPr>
          <a:xfrm>
            <a:off x="395536" y="1600200"/>
            <a:ext cx="8370512" cy="5257800"/>
          </a:xfrm>
        </p:spPr>
        <p:txBody>
          <a:bodyPr>
            <a:normAutofit fontScale="77500" lnSpcReduction="20000"/>
          </a:bodyPr>
          <a:lstStyle/>
          <a:p>
            <a:pPr marL="0" indent="271463">
              <a:buNone/>
            </a:pPr>
            <a:r>
              <a:rPr lang="en-GB" dirty="0" smtClean="0"/>
              <a:t>In the fifteenth year in the month of </a:t>
            </a:r>
            <a:r>
              <a:rPr lang="en-GB" dirty="0" err="1" smtClean="0"/>
              <a:t>Loios</a:t>
            </a:r>
            <a:r>
              <a:rPr lang="en-GB" dirty="0" smtClean="0"/>
              <a:t> (March 155). With good fortune. This is the will of King Ptolemy (VIII) the younger, son of King Ptolemy (V) and Queen Cleopatra (I), Gods Manifest, a copy of which has been sent to Rome. May I with the favour of the gods exact a suitable vengeance from those who hatched against me this impious plot and decided to deprive me not only of my kingdom but even of my life. Should any mortal fate befall me before I can leave behind heirs to the throne, I bequeath the kingdom that belongs to me to the Romans, for whom I have from the beginning preserved our friendship and alliance with sincerity. To them also I entrust the task of protecting my interests, praying to them in the name of all the gods and with their own consent, that if any (enemies) attack either the cities or the </a:t>
            </a:r>
            <a:r>
              <a:rPr lang="en-GB" i="1" dirty="0" err="1" smtClean="0"/>
              <a:t>chora</a:t>
            </a:r>
            <a:r>
              <a:rPr lang="en-GB" dirty="0" smtClean="0"/>
              <a:t>, they should give help with all their power in accordance with the friendship and alliance we concluded with each other and (in accordance with) justice. I make witnesses of these arrangements Capitoline Jupiter, the Great Gods, the Sun and Apollo </a:t>
            </a:r>
            <a:r>
              <a:rPr lang="en-GB" dirty="0" err="1" smtClean="0"/>
              <a:t>Archegetes</a:t>
            </a:r>
            <a:r>
              <a:rPr lang="en-GB" dirty="0" smtClean="0"/>
              <a:t>, with whom the text of these arrangements is consecrated. With good fortune.</a:t>
            </a:r>
          </a:p>
          <a:p>
            <a:pPr algn="r">
              <a:buNone/>
            </a:pPr>
            <a:r>
              <a:rPr lang="en-GB" dirty="0" smtClean="0"/>
              <a:t>Austin</a:t>
            </a:r>
            <a:r>
              <a:rPr lang="en-GB" baseline="30000" dirty="0" smtClean="0"/>
              <a:t>2</a:t>
            </a:r>
            <a:r>
              <a:rPr lang="en-GB" dirty="0" smtClean="0"/>
              <a:t> 289; </a:t>
            </a:r>
            <a:r>
              <a:rPr lang="en-GB" i="1" dirty="0" smtClean="0"/>
              <a:t>SEG</a:t>
            </a:r>
            <a:r>
              <a:rPr lang="en-GB" dirty="0" smtClean="0"/>
              <a:t> 9.7; Burstein 104; </a:t>
            </a:r>
            <a:r>
              <a:rPr lang="en-GB" dirty="0" err="1" smtClean="0"/>
              <a:t>Bagnall</a:t>
            </a:r>
            <a:r>
              <a:rPr lang="en-GB" dirty="0" smtClean="0"/>
              <a:t> and </a:t>
            </a:r>
            <a:r>
              <a:rPr lang="en-GB" dirty="0" err="1" smtClean="0"/>
              <a:t>Derow</a:t>
            </a:r>
            <a:r>
              <a:rPr lang="en-GB" dirty="0" smtClean="0"/>
              <a:t> 51</a:t>
            </a:r>
            <a:endParaRPr lang="en-GB" dirty="0"/>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Ptolemy VIII </a:t>
            </a:r>
            <a:r>
              <a:rPr lang="en-GB" dirty="0" err="1" smtClean="0"/>
              <a:t>Euergetes</a:t>
            </a:r>
            <a:r>
              <a:rPr lang="en-GB" dirty="0" smtClean="0"/>
              <a:t> II (</a:t>
            </a:r>
            <a:r>
              <a:rPr lang="en-GB" dirty="0" err="1" smtClean="0"/>
              <a:t>Physcon</a:t>
            </a:r>
            <a:r>
              <a:rPr lang="en-GB" dirty="0" smtClean="0"/>
              <a:t>)</a:t>
            </a:r>
            <a:endParaRPr lang="en-GB" dirty="0"/>
          </a:p>
        </p:txBody>
      </p:sp>
      <p:sp>
        <p:nvSpPr>
          <p:cNvPr id="3" name="Content Placeholder 2"/>
          <p:cNvSpPr>
            <a:spLocks noGrp="1"/>
          </p:cNvSpPr>
          <p:nvPr>
            <p:ph sz="quarter" idx="1"/>
          </p:nvPr>
        </p:nvSpPr>
        <p:spPr/>
        <p:txBody>
          <a:bodyPr>
            <a:normAutofit fontScale="92500" lnSpcReduction="20000"/>
          </a:bodyPr>
          <a:lstStyle/>
          <a:p>
            <a:r>
              <a:rPr lang="en-GB" dirty="0" err="1" smtClean="0"/>
              <a:t>Philometor</a:t>
            </a:r>
            <a:r>
              <a:rPr lang="en-GB" dirty="0" smtClean="0"/>
              <a:t> dies 145</a:t>
            </a:r>
          </a:p>
          <a:p>
            <a:r>
              <a:rPr lang="en-GB" dirty="0" smtClean="0"/>
              <a:t>Concessions to Alexandrian mob</a:t>
            </a:r>
          </a:p>
          <a:p>
            <a:r>
              <a:rPr lang="en-GB" dirty="0" smtClean="0"/>
              <a:t>Marries his brother’s sister-widow, Cleopatra II and she bears him a child</a:t>
            </a:r>
          </a:p>
          <a:p>
            <a:r>
              <a:rPr lang="en-GB" dirty="0" smtClean="0"/>
              <a:t>142 marries Cleopatra </a:t>
            </a:r>
            <a:r>
              <a:rPr lang="en-GB" dirty="0" err="1" smtClean="0"/>
              <a:t>II’s</a:t>
            </a:r>
            <a:r>
              <a:rPr lang="en-GB" dirty="0" smtClean="0"/>
              <a:t> (Cleopatra the Sister) daughter Cleopatra III (Cleopatra the wife)</a:t>
            </a:r>
          </a:p>
          <a:p>
            <a:r>
              <a:rPr lang="en-GB" dirty="0" smtClean="0"/>
              <a:t>132/1 Cleopatra II starts a war with </a:t>
            </a:r>
            <a:r>
              <a:rPr lang="en-GB" dirty="0" err="1" smtClean="0"/>
              <a:t>Physcon</a:t>
            </a:r>
            <a:endParaRPr lang="en-GB" dirty="0" smtClean="0"/>
          </a:p>
          <a:p>
            <a:r>
              <a:rPr lang="en-GB" dirty="0" smtClean="0"/>
              <a:t>126 </a:t>
            </a:r>
            <a:r>
              <a:rPr lang="en-GB" dirty="0" err="1" smtClean="0"/>
              <a:t>Physcon</a:t>
            </a:r>
            <a:r>
              <a:rPr lang="en-GB" dirty="0" smtClean="0"/>
              <a:t> and Cleopatra III have control of all of Egypt again</a:t>
            </a:r>
          </a:p>
          <a:p>
            <a:r>
              <a:rPr lang="en-GB" dirty="0" smtClean="0"/>
              <a:t>Before 124, Cleopatra II returns and is reconciled with her brother and daughter</a:t>
            </a:r>
            <a:endParaRPr lang="en-GB" dirty="0"/>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Decline of the </a:t>
            </a:r>
            <a:r>
              <a:rPr lang="en-GB" dirty="0" err="1" smtClean="0"/>
              <a:t>Ptolemies</a:t>
            </a:r>
            <a:endParaRPr lang="en-GB" dirty="0"/>
          </a:p>
        </p:txBody>
      </p:sp>
      <p:sp>
        <p:nvSpPr>
          <p:cNvPr id="3" name="Content Placeholder 2"/>
          <p:cNvSpPr>
            <a:spLocks noGrp="1"/>
          </p:cNvSpPr>
          <p:nvPr>
            <p:ph sz="quarter" idx="1"/>
          </p:nvPr>
        </p:nvSpPr>
        <p:spPr/>
        <p:txBody>
          <a:bodyPr/>
          <a:lstStyle/>
          <a:p>
            <a:r>
              <a:rPr lang="en-GB" dirty="0" smtClean="0"/>
              <a:t>Much more infighting between potential heirs and their wives and mothers, also between the potential Seleucid heirs and their mothers</a:t>
            </a:r>
          </a:p>
          <a:p>
            <a:endParaRPr lang="en-GB"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r>
              <a:rPr lang="en-GB" dirty="0" smtClean="0"/>
              <a:t>List of Seleucid and Ptolemaic Kings after the “Day of Eleusis”</a:t>
            </a:r>
            <a:endParaRPr lang="en-GB" dirty="0"/>
          </a:p>
        </p:txBody>
      </p:sp>
      <p:sp>
        <p:nvSpPr>
          <p:cNvPr id="3" name="Content Placeholder 2"/>
          <p:cNvSpPr>
            <a:spLocks noGrp="1"/>
          </p:cNvSpPr>
          <p:nvPr>
            <p:ph sz="quarter" idx="2"/>
          </p:nvPr>
        </p:nvSpPr>
        <p:spPr>
          <a:xfrm>
            <a:off x="609600" y="1556792"/>
            <a:ext cx="3886200" cy="5112568"/>
          </a:xfrm>
        </p:spPr>
        <p:txBody>
          <a:bodyPr>
            <a:normAutofit fontScale="40000" lnSpcReduction="20000"/>
          </a:bodyPr>
          <a:lstStyle/>
          <a:p>
            <a:r>
              <a:rPr lang="en-GB" dirty="0" smtClean="0"/>
              <a:t>Antiochus V: 164-162 </a:t>
            </a:r>
          </a:p>
          <a:p>
            <a:r>
              <a:rPr lang="en-GB" dirty="0" smtClean="0"/>
              <a:t>Demetrius I: 162-150 </a:t>
            </a:r>
          </a:p>
          <a:p>
            <a:r>
              <a:rPr lang="en-GB" dirty="0" smtClean="0"/>
              <a:t>Alexander </a:t>
            </a:r>
            <a:r>
              <a:rPr lang="en-GB" dirty="0" err="1" smtClean="0"/>
              <a:t>Balas</a:t>
            </a:r>
            <a:r>
              <a:rPr lang="en-GB" dirty="0" smtClean="0"/>
              <a:t>: 150-146 </a:t>
            </a:r>
          </a:p>
          <a:p>
            <a:r>
              <a:rPr lang="en-GB" dirty="0" smtClean="0"/>
              <a:t>Demetrius II: 147-139, 129-126 </a:t>
            </a:r>
          </a:p>
          <a:p>
            <a:r>
              <a:rPr lang="en-GB" dirty="0" smtClean="0"/>
              <a:t>Antiochus VI: 145-142 </a:t>
            </a:r>
          </a:p>
          <a:p>
            <a:r>
              <a:rPr lang="en-GB" dirty="0" err="1" smtClean="0"/>
              <a:t>Diodotus</a:t>
            </a:r>
            <a:r>
              <a:rPr lang="en-GB" dirty="0" smtClean="0"/>
              <a:t> </a:t>
            </a:r>
            <a:r>
              <a:rPr lang="en-GB" dirty="0" err="1" smtClean="0"/>
              <a:t>Tryphon</a:t>
            </a:r>
            <a:r>
              <a:rPr lang="en-GB" dirty="0" smtClean="0"/>
              <a:t>: 142-138 </a:t>
            </a:r>
          </a:p>
          <a:p>
            <a:r>
              <a:rPr lang="en-GB" dirty="0" smtClean="0"/>
              <a:t>Antiochus VII: 138-129 </a:t>
            </a:r>
          </a:p>
          <a:p>
            <a:r>
              <a:rPr lang="en-GB" dirty="0" smtClean="0"/>
              <a:t>Alexander II: 128-123 </a:t>
            </a:r>
          </a:p>
          <a:p>
            <a:r>
              <a:rPr lang="en-GB" dirty="0" smtClean="0"/>
              <a:t>Cleopatra </a:t>
            </a:r>
            <a:r>
              <a:rPr lang="en-GB" dirty="0" err="1" smtClean="0"/>
              <a:t>Thea</a:t>
            </a:r>
            <a:r>
              <a:rPr lang="en-GB" dirty="0" smtClean="0"/>
              <a:t>: 126-121 </a:t>
            </a:r>
          </a:p>
          <a:p>
            <a:r>
              <a:rPr lang="en-GB" dirty="0" smtClean="0"/>
              <a:t>Antiochus VIII: 125-96 </a:t>
            </a:r>
          </a:p>
          <a:p>
            <a:r>
              <a:rPr lang="en-GB" dirty="0" smtClean="0"/>
              <a:t>Antiochus IX: 114-96 </a:t>
            </a:r>
          </a:p>
          <a:p>
            <a:r>
              <a:rPr lang="en-GB" dirty="0" err="1" smtClean="0"/>
              <a:t>Seleucus</a:t>
            </a:r>
            <a:r>
              <a:rPr lang="en-GB" dirty="0" smtClean="0"/>
              <a:t> VI: 96-95 </a:t>
            </a:r>
          </a:p>
          <a:p>
            <a:r>
              <a:rPr lang="en-GB" dirty="0" smtClean="0"/>
              <a:t>Antiochus X: 95-83 </a:t>
            </a:r>
          </a:p>
          <a:p>
            <a:r>
              <a:rPr lang="en-GB" dirty="0" smtClean="0"/>
              <a:t>Antiochus XI: 95-92 </a:t>
            </a:r>
          </a:p>
          <a:p>
            <a:r>
              <a:rPr lang="en-GB" dirty="0" smtClean="0"/>
              <a:t>Demetrius III: 95 </a:t>
            </a:r>
          </a:p>
          <a:p>
            <a:r>
              <a:rPr lang="en-GB" dirty="0" smtClean="0"/>
              <a:t>Philip I: 95-83 </a:t>
            </a:r>
          </a:p>
          <a:p>
            <a:r>
              <a:rPr lang="en-GB" dirty="0" smtClean="0"/>
              <a:t>Antiochus XII: 87-84 </a:t>
            </a:r>
          </a:p>
          <a:p>
            <a:r>
              <a:rPr lang="en-GB" dirty="0" err="1" smtClean="0"/>
              <a:t>Tigranes</a:t>
            </a:r>
            <a:r>
              <a:rPr lang="en-GB" dirty="0" smtClean="0"/>
              <a:t> of Armenia: 83-69 (in Seleucid Empire) </a:t>
            </a:r>
          </a:p>
          <a:p>
            <a:r>
              <a:rPr lang="en-GB" dirty="0" smtClean="0"/>
              <a:t>Antiochus XIII: 75-73 (“King” but actually in Rome) 69-64 </a:t>
            </a:r>
          </a:p>
          <a:p>
            <a:r>
              <a:rPr lang="en-GB" dirty="0" smtClean="0"/>
              <a:t>Philip II: 65-64 (under the support of Pompey) </a:t>
            </a:r>
            <a:endParaRPr lang="en-GB" dirty="0"/>
          </a:p>
        </p:txBody>
      </p:sp>
      <p:sp>
        <p:nvSpPr>
          <p:cNvPr id="7" name="Content Placeholder 6"/>
          <p:cNvSpPr>
            <a:spLocks noGrp="1"/>
          </p:cNvSpPr>
          <p:nvPr>
            <p:ph sz="quarter" idx="4"/>
          </p:nvPr>
        </p:nvSpPr>
        <p:spPr>
          <a:xfrm>
            <a:off x="4800600" y="1484784"/>
            <a:ext cx="3886200" cy="5904656"/>
          </a:xfrm>
        </p:spPr>
        <p:txBody>
          <a:bodyPr>
            <a:normAutofit fontScale="40000" lnSpcReduction="20000"/>
          </a:bodyPr>
          <a:lstStyle/>
          <a:p>
            <a:r>
              <a:rPr lang="en-GB" dirty="0" smtClean="0"/>
              <a:t>Ptolemy VI </a:t>
            </a:r>
            <a:r>
              <a:rPr lang="en-GB" dirty="0" err="1" smtClean="0"/>
              <a:t>Philometor</a:t>
            </a:r>
            <a:r>
              <a:rPr lang="en-GB" dirty="0" smtClean="0"/>
              <a:t>: 180-164, 163-145 briefly ruled jointly with Ptolemy </a:t>
            </a:r>
            <a:r>
              <a:rPr lang="en-GB" dirty="0" err="1" smtClean="0"/>
              <a:t>Eupator</a:t>
            </a:r>
            <a:r>
              <a:rPr lang="en-GB" dirty="0" smtClean="0"/>
              <a:t> in 152 BC </a:t>
            </a:r>
          </a:p>
          <a:p>
            <a:r>
              <a:rPr lang="en-GB" dirty="0" smtClean="0"/>
              <a:t>Ptolemy VIII </a:t>
            </a:r>
            <a:r>
              <a:rPr lang="en-GB" dirty="0" err="1" smtClean="0"/>
              <a:t>Euergetes</a:t>
            </a:r>
            <a:r>
              <a:rPr lang="en-GB" dirty="0" smtClean="0"/>
              <a:t> II (</a:t>
            </a:r>
            <a:r>
              <a:rPr lang="en-GB" dirty="0" err="1" smtClean="0"/>
              <a:t>Physcon</a:t>
            </a:r>
            <a:r>
              <a:rPr lang="en-GB" dirty="0" smtClean="0"/>
              <a:t>): 170 -163, 145-116: temporarily expelled from Alexandria by Cleopatra II between 131 BC and 127 BC, reconciled with her in 124 BC. </a:t>
            </a:r>
          </a:p>
          <a:p>
            <a:r>
              <a:rPr lang="en-GB" dirty="0" smtClean="0"/>
              <a:t>Cleopatra II </a:t>
            </a:r>
            <a:r>
              <a:rPr lang="en-GB" dirty="0" err="1" smtClean="0"/>
              <a:t>Philometora</a:t>
            </a:r>
            <a:r>
              <a:rPr lang="en-GB" dirty="0" smtClean="0"/>
              <a:t> </a:t>
            </a:r>
            <a:r>
              <a:rPr lang="en-GB" dirty="0" err="1" smtClean="0"/>
              <a:t>Soteira</a:t>
            </a:r>
            <a:r>
              <a:rPr lang="en-GB" dirty="0" smtClean="0"/>
              <a:t> (131 BC-127 BC) </a:t>
            </a:r>
          </a:p>
          <a:p>
            <a:r>
              <a:rPr lang="en-GB" dirty="0" smtClean="0"/>
              <a:t>Cleopatra III </a:t>
            </a:r>
            <a:r>
              <a:rPr lang="en-GB" dirty="0" err="1" smtClean="0"/>
              <a:t>Philometor</a:t>
            </a:r>
            <a:r>
              <a:rPr lang="en-GB" dirty="0" smtClean="0"/>
              <a:t> </a:t>
            </a:r>
            <a:r>
              <a:rPr lang="en-GB" dirty="0" err="1" smtClean="0"/>
              <a:t>Soteira</a:t>
            </a:r>
            <a:r>
              <a:rPr lang="en-GB" dirty="0" smtClean="0"/>
              <a:t> </a:t>
            </a:r>
            <a:r>
              <a:rPr lang="en-GB" dirty="0" err="1" smtClean="0"/>
              <a:t>Dikaiosyne</a:t>
            </a:r>
            <a:r>
              <a:rPr lang="en-GB" dirty="0" smtClean="0"/>
              <a:t> </a:t>
            </a:r>
            <a:r>
              <a:rPr lang="en-GB" dirty="0" err="1" smtClean="0"/>
              <a:t>Nikephoros</a:t>
            </a:r>
            <a:r>
              <a:rPr lang="en-GB" dirty="0" smtClean="0"/>
              <a:t> (</a:t>
            </a:r>
            <a:r>
              <a:rPr lang="en-GB" dirty="0" err="1" smtClean="0"/>
              <a:t>Kokke</a:t>
            </a:r>
            <a:r>
              <a:rPr lang="en-GB" dirty="0" smtClean="0"/>
              <a:t>): 116 -101 joint rule with Ptolemy IX (116 -107) and Ptolemy X (107-101) </a:t>
            </a:r>
          </a:p>
          <a:p>
            <a:r>
              <a:rPr lang="pl-PL" dirty="0" smtClean="0"/>
              <a:t>Ptolemy IX Soter II (Lathyros): 116-107, 88-81 </a:t>
            </a:r>
          </a:p>
          <a:p>
            <a:r>
              <a:rPr lang="pl-PL" dirty="0" smtClean="0"/>
              <a:t>Ptolemy X Alexander I: 107-88 </a:t>
            </a:r>
          </a:p>
          <a:p>
            <a:r>
              <a:rPr lang="en-GB" dirty="0" err="1" smtClean="0"/>
              <a:t>Berenice</a:t>
            </a:r>
            <a:r>
              <a:rPr lang="en-GB" dirty="0" smtClean="0"/>
              <a:t> III </a:t>
            </a:r>
            <a:r>
              <a:rPr lang="en-GB" dirty="0" err="1" smtClean="0"/>
              <a:t>Philopator</a:t>
            </a:r>
            <a:r>
              <a:rPr lang="en-GB" dirty="0" smtClean="0"/>
              <a:t>: 81 -80 </a:t>
            </a:r>
          </a:p>
          <a:p>
            <a:r>
              <a:rPr lang="en-GB" dirty="0" smtClean="0"/>
              <a:t>Ptolemy XI Alexander II (80 BC) married and ruled jointly with </a:t>
            </a:r>
            <a:r>
              <a:rPr lang="en-GB" dirty="0" err="1" smtClean="0"/>
              <a:t>Berenice</a:t>
            </a:r>
            <a:r>
              <a:rPr lang="en-GB" dirty="0" smtClean="0"/>
              <a:t> III before murdering her; ruled alone for 19 days after that. </a:t>
            </a:r>
          </a:p>
          <a:p>
            <a:r>
              <a:rPr lang="es-ES" dirty="0" err="1" smtClean="0"/>
              <a:t>Ptolemy</a:t>
            </a:r>
            <a:r>
              <a:rPr lang="es-ES" dirty="0" smtClean="0"/>
              <a:t> XII Neos </a:t>
            </a:r>
            <a:r>
              <a:rPr lang="es-ES" dirty="0" err="1" smtClean="0"/>
              <a:t>Dionysos</a:t>
            </a:r>
            <a:r>
              <a:rPr lang="es-ES" dirty="0" smtClean="0"/>
              <a:t> (</a:t>
            </a:r>
            <a:r>
              <a:rPr lang="es-ES" dirty="0" err="1" smtClean="0"/>
              <a:t>Auletes</a:t>
            </a:r>
            <a:r>
              <a:rPr lang="es-ES" dirty="0" smtClean="0"/>
              <a:t>): 80 -58, 55-51 </a:t>
            </a:r>
          </a:p>
          <a:p>
            <a:r>
              <a:rPr lang="en-GB" dirty="0" smtClean="0"/>
              <a:t>Cleopatra V </a:t>
            </a:r>
            <a:r>
              <a:rPr lang="en-GB" dirty="0" err="1" smtClean="0"/>
              <a:t>Tryphaena</a:t>
            </a:r>
            <a:r>
              <a:rPr lang="en-GB" dirty="0" smtClean="0"/>
              <a:t>: 58-57 joint rule with </a:t>
            </a:r>
            <a:r>
              <a:rPr lang="en-GB" dirty="0" err="1" smtClean="0"/>
              <a:t>Berenice</a:t>
            </a:r>
            <a:r>
              <a:rPr lang="en-GB" dirty="0" smtClean="0"/>
              <a:t> IV </a:t>
            </a:r>
          </a:p>
          <a:p>
            <a:r>
              <a:rPr lang="en-GB" dirty="0" err="1" smtClean="0"/>
              <a:t>Berenice</a:t>
            </a:r>
            <a:r>
              <a:rPr lang="en-GB" dirty="0" smtClean="0"/>
              <a:t> IV </a:t>
            </a:r>
            <a:r>
              <a:rPr lang="en-GB" dirty="0" err="1" smtClean="0"/>
              <a:t>Epiphaneia</a:t>
            </a:r>
            <a:r>
              <a:rPr lang="en-GB" dirty="0" smtClean="0"/>
              <a:t>: 58-55 joint rule with Cleopatra V </a:t>
            </a:r>
          </a:p>
          <a:p>
            <a:r>
              <a:rPr lang="en-GB" dirty="0" smtClean="0"/>
              <a:t>Cleopatra VII </a:t>
            </a:r>
            <a:r>
              <a:rPr lang="en-GB" dirty="0" err="1" smtClean="0"/>
              <a:t>Philopator</a:t>
            </a:r>
            <a:r>
              <a:rPr lang="en-GB" dirty="0" smtClean="0"/>
              <a:t> (51 BC-30 BC) joint rule with </a:t>
            </a:r>
          </a:p>
          <a:p>
            <a:r>
              <a:rPr lang="en-GB" dirty="0" smtClean="0"/>
              <a:t>Ptolemy XIII: 51-47 joint rule with Cleopatra VII </a:t>
            </a:r>
          </a:p>
          <a:p>
            <a:r>
              <a:rPr lang="en-GB" dirty="0" smtClean="0"/>
              <a:t>Ptolemy XIV: 47-44 joint rule with Cleopatra VII </a:t>
            </a:r>
          </a:p>
          <a:p>
            <a:r>
              <a:rPr lang="en-GB" dirty="0" smtClean="0"/>
              <a:t>Ptolemy XV </a:t>
            </a:r>
            <a:r>
              <a:rPr lang="en-GB" dirty="0" err="1" smtClean="0"/>
              <a:t>Caesarion</a:t>
            </a:r>
            <a:r>
              <a:rPr lang="en-GB" dirty="0" smtClean="0"/>
              <a:t>: 44 -30 joint rule with Cleopatra VII </a:t>
            </a:r>
          </a:p>
          <a:p>
            <a:r>
              <a:rPr lang="en-GB" dirty="0" err="1" smtClean="0"/>
              <a:t>Arsinoe</a:t>
            </a:r>
            <a:r>
              <a:rPr lang="en-GB" dirty="0" smtClean="0"/>
              <a:t> IV: 48-47 in opposition to Cleopatra VII </a:t>
            </a:r>
            <a:endParaRPr lang="en-GB" dirty="0"/>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p:cNvSpPr>
            <a:spLocks noGrp="1"/>
          </p:cNvSpPr>
          <p:nvPr>
            <p:ph type="title"/>
          </p:nvPr>
        </p:nvSpPr>
        <p:spPr/>
        <p:txBody>
          <a:bodyPr/>
          <a:lstStyle/>
          <a:p>
            <a:r>
              <a:rPr lang="en-GB" dirty="0" smtClean="0"/>
              <a:t>Egypt and Rome</a:t>
            </a:r>
            <a:endParaRPr lang="en-GB" dirty="0"/>
          </a:p>
        </p:txBody>
      </p:sp>
      <p:sp>
        <p:nvSpPr>
          <p:cNvPr id="8" name="Content Placeholder 7"/>
          <p:cNvSpPr>
            <a:spLocks noGrp="1"/>
          </p:cNvSpPr>
          <p:nvPr>
            <p:ph sz="quarter" idx="1"/>
          </p:nvPr>
        </p:nvSpPr>
        <p:spPr/>
        <p:txBody>
          <a:bodyPr>
            <a:normAutofit lnSpcReduction="10000"/>
          </a:bodyPr>
          <a:lstStyle/>
          <a:p>
            <a:r>
              <a:rPr lang="en-GB" dirty="0" smtClean="0"/>
              <a:t>Ptolemy XI Alexander II, son of Ptolemy X Alexander captured by </a:t>
            </a:r>
            <a:r>
              <a:rPr lang="en-GB" dirty="0" err="1" smtClean="0"/>
              <a:t>Mithridates</a:t>
            </a:r>
            <a:r>
              <a:rPr lang="en-GB" dirty="0" smtClean="0"/>
              <a:t> on Cos in 88.</a:t>
            </a:r>
          </a:p>
          <a:p>
            <a:r>
              <a:rPr lang="en-GB" dirty="0" smtClean="0"/>
              <a:t>Transferred to Sulla in the Peace of 85. </a:t>
            </a:r>
          </a:p>
          <a:p>
            <a:r>
              <a:rPr lang="en-GB" dirty="0" smtClean="0"/>
              <a:t>Installed in Alexandria after death of Ptolemy X </a:t>
            </a:r>
          </a:p>
          <a:p>
            <a:r>
              <a:rPr lang="en-GB" dirty="0" smtClean="0"/>
              <a:t>Hates his Mother-in-law/new wife so he kills her</a:t>
            </a:r>
          </a:p>
          <a:p>
            <a:r>
              <a:rPr lang="en-GB" dirty="0" smtClean="0"/>
              <a:t>Alexandrian mob loved her so they kill him</a:t>
            </a:r>
          </a:p>
          <a:p>
            <a:r>
              <a:rPr lang="en-GB" dirty="0" smtClean="0"/>
              <a:t>2 sons of Ptolemy IX </a:t>
            </a:r>
            <a:r>
              <a:rPr lang="en-GB" dirty="0" err="1" smtClean="0"/>
              <a:t>Soter</a:t>
            </a:r>
            <a:r>
              <a:rPr lang="en-GB" dirty="0" smtClean="0"/>
              <a:t> II are found and installed </a:t>
            </a:r>
          </a:p>
          <a:p>
            <a:r>
              <a:rPr lang="en-GB" dirty="0" smtClean="0"/>
              <a:t>One is Ptolemy XII </a:t>
            </a:r>
            <a:r>
              <a:rPr lang="en-GB" dirty="0" err="1" smtClean="0"/>
              <a:t>Neos</a:t>
            </a:r>
            <a:r>
              <a:rPr lang="en-GB" dirty="0" smtClean="0"/>
              <a:t> Dionysus </a:t>
            </a:r>
            <a:r>
              <a:rPr lang="en-GB" dirty="0" err="1" smtClean="0"/>
              <a:t>Philopater</a:t>
            </a:r>
            <a:r>
              <a:rPr lang="en-GB" dirty="0" smtClean="0"/>
              <a:t> </a:t>
            </a:r>
            <a:r>
              <a:rPr lang="en-GB" dirty="0" err="1" smtClean="0"/>
              <a:t>Philadelphos</a:t>
            </a:r>
            <a:r>
              <a:rPr lang="en-GB" dirty="0" smtClean="0"/>
              <a:t> (</a:t>
            </a:r>
            <a:r>
              <a:rPr lang="en-GB" dirty="0" err="1" smtClean="0"/>
              <a:t>Auletes</a:t>
            </a:r>
            <a:r>
              <a:rPr lang="en-GB" dirty="0" smtClean="0"/>
              <a:t>)</a:t>
            </a:r>
            <a:endParaRPr lang="en-GB" dirty="0"/>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Ptolemy XII </a:t>
            </a:r>
            <a:r>
              <a:rPr lang="en-GB" dirty="0" err="1" smtClean="0"/>
              <a:t>Neos</a:t>
            </a:r>
            <a:r>
              <a:rPr lang="en-GB" dirty="0" smtClean="0"/>
              <a:t> </a:t>
            </a:r>
            <a:r>
              <a:rPr lang="en-GB" dirty="0" err="1" smtClean="0"/>
              <a:t>Dionysos</a:t>
            </a:r>
            <a:r>
              <a:rPr lang="en-GB" dirty="0" smtClean="0"/>
              <a:t> </a:t>
            </a:r>
            <a:r>
              <a:rPr lang="en-GB" dirty="0" err="1" smtClean="0"/>
              <a:t>Philopater</a:t>
            </a:r>
            <a:r>
              <a:rPr lang="en-GB" dirty="0" smtClean="0"/>
              <a:t> </a:t>
            </a:r>
            <a:r>
              <a:rPr lang="en-GB" dirty="0" err="1" smtClean="0"/>
              <a:t>Philadelphos</a:t>
            </a:r>
            <a:r>
              <a:rPr lang="en-GB" dirty="0" smtClean="0"/>
              <a:t> (</a:t>
            </a:r>
            <a:r>
              <a:rPr lang="en-GB" dirty="0" err="1" smtClean="0"/>
              <a:t>Auletes</a:t>
            </a:r>
            <a:r>
              <a:rPr lang="en-GB" dirty="0" smtClean="0"/>
              <a:t>)</a:t>
            </a:r>
            <a:endParaRPr lang="en-GB" dirty="0"/>
          </a:p>
        </p:txBody>
      </p:sp>
      <p:sp>
        <p:nvSpPr>
          <p:cNvPr id="3" name="Content Placeholder 2"/>
          <p:cNvSpPr>
            <a:spLocks noGrp="1"/>
          </p:cNvSpPr>
          <p:nvPr>
            <p:ph sz="quarter" idx="1"/>
          </p:nvPr>
        </p:nvSpPr>
        <p:spPr/>
        <p:txBody>
          <a:bodyPr>
            <a:normAutofit fontScale="92500"/>
          </a:bodyPr>
          <a:lstStyle/>
          <a:p>
            <a:r>
              <a:rPr lang="en-GB" dirty="0" smtClean="0"/>
              <a:t>Tries to win over Pompey in Syria (64)</a:t>
            </a:r>
          </a:p>
          <a:p>
            <a:r>
              <a:rPr lang="en-GB" dirty="0" smtClean="0"/>
              <a:t>59 receives recognition from the consul (J. Caesar) as friend and ally of the Roman People for 6000 talents</a:t>
            </a:r>
          </a:p>
          <a:p>
            <a:r>
              <a:rPr lang="en-GB" dirty="0" smtClean="0"/>
              <a:t>58 expelled by Alexandrian mob</a:t>
            </a:r>
          </a:p>
          <a:p>
            <a:r>
              <a:rPr lang="en-GB" dirty="0" smtClean="0"/>
              <a:t>Cleopatra </a:t>
            </a:r>
            <a:r>
              <a:rPr lang="en-GB" dirty="0" err="1" smtClean="0"/>
              <a:t>Tryphania</a:t>
            </a:r>
            <a:r>
              <a:rPr lang="en-GB" dirty="0" smtClean="0"/>
              <a:t> associates her daughter with her Cleopatra Selene (</a:t>
            </a:r>
            <a:r>
              <a:rPr lang="en-GB" dirty="0" err="1" smtClean="0"/>
              <a:t>Tryphaina</a:t>
            </a:r>
            <a:r>
              <a:rPr lang="en-GB" dirty="0" smtClean="0"/>
              <a:t> dies in 57)</a:t>
            </a:r>
          </a:p>
          <a:p>
            <a:r>
              <a:rPr lang="en-GB" dirty="0" smtClean="0"/>
              <a:t>55 </a:t>
            </a:r>
            <a:r>
              <a:rPr lang="en-GB" dirty="0" err="1" smtClean="0"/>
              <a:t>Aulus</a:t>
            </a:r>
            <a:r>
              <a:rPr lang="en-GB" dirty="0" smtClean="0"/>
              <a:t> </a:t>
            </a:r>
            <a:r>
              <a:rPr lang="en-GB" dirty="0" err="1" smtClean="0"/>
              <a:t>Gabinius</a:t>
            </a:r>
            <a:r>
              <a:rPr lang="en-GB" dirty="0" smtClean="0"/>
              <a:t>, proconsul of Syria, restores </a:t>
            </a:r>
            <a:r>
              <a:rPr lang="en-GB" dirty="0" err="1" smtClean="0"/>
              <a:t>Auletes</a:t>
            </a:r>
            <a:endParaRPr lang="en-GB" dirty="0" smtClean="0"/>
          </a:p>
          <a:p>
            <a:r>
              <a:rPr lang="en-GB" dirty="0" smtClean="0"/>
              <a:t>51 he dies and leaves his children Cleopatra VI (or VII) and Ptolemy XIII </a:t>
            </a:r>
            <a:r>
              <a:rPr lang="en-GB" dirty="0" err="1" smtClean="0"/>
              <a:t>Philopator</a:t>
            </a:r>
            <a:r>
              <a:rPr lang="en-GB" dirty="0" smtClean="0"/>
              <a:t> on the throne</a:t>
            </a:r>
          </a:p>
          <a:p>
            <a:endParaRPr lang="en-GB"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 VII</a:t>
            </a:r>
            <a:endParaRPr lang="en-GB" dirty="0"/>
          </a:p>
        </p:txBody>
      </p:sp>
      <p:sp>
        <p:nvSpPr>
          <p:cNvPr id="3" name="Content Placeholder 2"/>
          <p:cNvSpPr>
            <a:spLocks noGrp="1"/>
          </p:cNvSpPr>
          <p:nvPr>
            <p:ph sz="quarter" idx="1"/>
          </p:nvPr>
        </p:nvSpPr>
        <p:spPr/>
        <p:txBody>
          <a:bodyPr>
            <a:normAutofit/>
          </a:bodyPr>
          <a:lstStyle/>
          <a:p>
            <a:r>
              <a:rPr lang="en-GB" dirty="0" smtClean="0"/>
              <a:t>49 Pompey receives 50 warships and 500 cavalry</a:t>
            </a:r>
          </a:p>
          <a:p>
            <a:r>
              <a:rPr lang="en-GB" dirty="0" smtClean="0"/>
              <a:t>Summer 49 Cleopatra in exile, Pompey recognises Ptolemy XIII as sole king</a:t>
            </a:r>
          </a:p>
          <a:p>
            <a:r>
              <a:rPr lang="en-GB" dirty="0" smtClean="0"/>
              <a:t>Pompey defeated at </a:t>
            </a:r>
            <a:r>
              <a:rPr lang="en-GB" dirty="0" err="1" smtClean="0"/>
              <a:t>Pharsalos</a:t>
            </a:r>
            <a:r>
              <a:rPr lang="en-GB" dirty="0" smtClean="0"/>
              <a:t> in 48</a:t>
            </a:r>
          </a:p>
          <a:p>
            <a:r>
              <a:rPr lang="en-GB" dirty="0" smtClean="0"/>
              <a:t>Ptolemy XIII has him killed as he lands</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Cleopatra VII</a:t>
            </a:r>
            <a:endParaRPr lang="en-GB" dirty="0"/>
          </a:p>
        </p:txBody>
      </p:sp>
      <p:sp>
        <p:nvSpPr>
          <p:cNvPr id="3" name="Content Placeholder 2"/>
          <p:cNvSpPr>
            <a:spLocks noGrp="1"/>
          </p:cNvSpPr>
          <p:nvPr>
            <p:ph sz="quarter" idx="1"/>
          </p:nvPr>
        </p:nvSpPr>
        <p:spPr/>
        <p:txBody>
          <a:bodyPr/>
          <a:lstStyle/>
          <a:p>
            <a:r>
              <a:rPr lang="en-GB" dirty="0" smtClean="0"/>
              <a:t>Caesar occupies Alexandria, orders return to joint rule</a:t>
            </a:r>
          </a:p>
          <a:p>
            <a:r>
              <a:rPr lang="en-GB" dirty="0" smtClean="0"/>
              <a:t>Riots in Alexandria</a:t>
            </a:r>
          </a:p>
          <a:p>
            <a:r>
              <a:rPr lang="en-GB" dirty="0" smtClean="0"/>
              <a:t>47 riots put down Cleopatra and Ptolemy XIV now king</a:t>
            </a:r>
          </a:p>
          <a:p>
            <a:r>
              <a:rPr lang="en-GB" dirty="0" smtClean="0"/>
              <a:t>44 Caesar murdered</a:t>
            </a:r>
          </a:p>
          <a:p>
            <a:r>
              <a:rPr lang="en-GB" dirty="0" smtClean="0"/>
              <a:t>Sides with </a:t>
            </a:r>
            <a:r>
              <a:rPr lang="en-GB" dirty="0" err="1" smtClean="0"/>
              <a:t>Caesarian</a:t>
            </a:r>
            <a:r>
              <a:rPr lang="en-GB" dirty="0" smtClean="0"/>
              <a:t> faction</a:t>
            </a:r>
          </a:p>
          <a:p>
            <a:r>
              <a:rPr lang="en-GB" dirty="0" smtClean="0"/>
              <a:t>Relationship with Antony</a:t>
            </a:r>
          </a:p>
          <a:p>
            <a:endParaRPr lang="en-GB" dirty="0"/>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Actium and the end of the Hellenistic World</a:t>
            </a:r>
            <a:endParaRPr lang="en-GB" dirty="0"/>
          </a:p>
        </p:txBody>
      </p:sp>
      <p:sp>
        <p:nvSpPr>
          <p:cNvPr id="3" name="Content Placeholder 2"/>
          <p:cNvSpPr>
            <a:spLocks noGrp="1"/>
          </p:cNvSpPr>
          <p:nvPr>
            <p:ph sz="quarter" idx="1"/>
          </p:nvPr>
        </p:nvSpPr>
        <p:spPr/>
        <p:txBody>
          <a:bodyPr/>
          <a:lstStyle/>
          <a:p>
            <a:r>
              <a:rPr lang="en-GB" dirty="0" smtClean="0"/>
              <a:t>Antony loses at Actium</a:t>
            </a:r>
          </a:p>
          <a:p>
            <a:r>
              <a:rPr lang="en-GB" dirty="0" smtClean="0"/>
              <a:t>August 30 Octavian comes to Alexandria and formally ends Ptolemaic rule</a:t>
            </a:r>
          </a:p>
          <a:p>
            <a:endParaRPr lang="en-GB" dirty="0"/>
          </a:p>
        </p:txBody>
      </p:sp>
      <p:pic>
        <p:nvPicPr>
          <p:cNvPr id="1026" name="Picture 2" descr="http://www.cryptomundo.com/wp-content/uploads/CleopatraMakart.jpg"/>
          <p:cNvPicPr>
            <a:picLocks noChangeAspect="1" noChangeArrowheads="1"/>
          </p:cNvPicPr>
          <p:nvPr/>
        </p:nvPicPr>
        <p:blipFill>
          <a:blip r:embed="rId2" cstate="print"/>
          <a:srcRect/>
          <a:stretch>
            <a:fillRect/>
          </a:stretch>
        </p:blipFill>
        <p:spPr bwMode="auto">
          <a:xfrm>
            <a:off x="3275856" y="3057524"/>
            <a:ext cx="5381625" cy="3800476"/>
          </a:xfrm>
          <a:prstGeom prst="rect">
            <a:avLst/>
          </a:prstGeom>
          <a:noFill/>
        </p:spPr>
      </p:pic>
      <p:pic>
        <p:nvPicPr>
          <p:cNvPr id="1028" name="Picture 4" descr="http://4.bp.blogspot.com/_WwrMYqWuibI/TOHgoPRYsyI/AAAAAAAAJ50/VlQ82iI3g3M/s320/cleopatra.jpg"/>
          <p:cNvPicPr>
            <a:picLocks noChangeAspect="1" noChangeArrowheads="1"/>
          </p:cNvPicPr>
          <p:nvPr/>
        </p:nvPicPr>
        <p:blipFill>
          <a:blip r:embed="rId3" cstate="print"/>
          <a:srcRect/>
          <a:stretch>
            <a:fillRect/>
          </a:stretch>
        </p:blipFill>
        <p:spPr bwMode="auto">
          <a:xfrm>
            <a:off x="179512" y="3501008"/>
            <a:ext cx="2857500" cy="2857500"/>
          </a:xfrm>
          <a:prstGeom prst="rect">
            <a:avLst/>
          </a:prstGeom>
          <a:noFill/>
        </p:spPr>
      </p:pic>
    </p:spTree>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Median">
  <a:themeElements>
    <a:clrScheme name="Median">
      <a:dk1>
        <a:sysClr val="windowText" lastClr="000000"/>
      </a:dk1>
      <a:lt1>
        <a:sysClr val="window" lastClr="FFFFFF"/>
      </a:lt1>
      <a:dk2>
        <a:srgbClr val="775F55"/>
      </a:dk2>
      <a:lt2>
        <a:srgbClr val="EBDDC3"/>
      </a:lt2>
      <a:accent1>
        <a:srgbClr val="94B6D2"/>
      </a:accent1>
      <a:accent2>
        <a:srgbClr val="DD8047"/>
      </a:accent2>
      <a:accent3>
        <a:srgbClr val="A5AB81"/>
      </a:accent3>
      <a:accent4>
        <a:srgbClr val="D8B25C"/>
      </a:accent4>
      <a:accent5>
        <a:srgbClr val="7BA79D"/>
      </a:accent5>
      <a:accent6>
        <a:srgbClr val="968C8C"/>
      </a:accent6>
      <a:hlink>
        <a:srgbClr val="F7B615"/>
      </a:hlink>
      <a:folHlink>
        <a:srgbClr val="704404"/>
      </a:folHlink>
    </a:clrScheme>
    <a:fontScheme name="Median">
      <a:maj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Tw Cen MT"/>
        <a:ea typeface=""/>
        <a:cs typeface=""/>
        <a:font script="Grek" typeface="Calibri"/>
        <a:font script="Cyrl" typeface="Calibri"/>
        <a:font script="Jpan" typeface="HGPｺﾞｼｯｸE"/>
        <a:font script="Hang" typeface="HY얕은샘물M"/>
        <a:font script="Hans" typeface="华文仿宋"/>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Median">
      <a:fillStyleLst>
        <a:solidFill>
          <a:schemeClr val="phClr"/>
        </a:solidFill>
        <a:solidFill>
          <a:schemeClr val="phClr">
            <a:tint val="50000"/>
          </a:schemeClr>
        </a:solidFill>
        <a:solidFill>
          <a:schemeClr val="phClr"/>
        </a:solidFill>
      </a:fillStyleLst>
      <a:lnStyleLst>
        <a:ln w="10000" cap="flat" cmpd="sng" algn="ctr">
          <a:solidFill>
            <a:schemeClr val="phClr"/>
          </a:solidFill>
          <a:prstDash val="solid"/>
        </a:ln>
        <a:ln w="19050" cap="flat" cmpd="sng" algn="ctr">
          <a:solidFill>
            <a:schemeClr val="phClr"/>
          </a:solidFill>
          <a:prstDash val="solid"/>
        </a:ln>
        <a:ln w="47625" cap="flat" cmpd="dbl" algn="ctr">
          <a:solidFill>
            <a:schemeClr val="phClr"/>
          </a:solidFill>
          <a:prstDash val="solid"/>
        </a:ln>
      </a:lnStyleLst>
      <a:effectStyleLst>
        <a:effectStyle>
          <a:effectLst>
            <a:outerShdw blurRad="38100" dist="30000" dir="5400000" rotWithShape="0">
              <a:srgbClr val="000000">
                <a:alpha val="45000"/>
              </a:srgbClr>
            </a:outerShdw>
          </a:effectLst>
        </a:effectStyle>
        <a:effectStyle>
          <a:effectLst>
            <a:outerShdw blurRad="38100" dist="30000" dir="5400000" rotWithShape="0">
              <a:srgbClr val="000000">
                <a:alpha val="45000"/>
              </a:srgbClr>
            </a:outerShdw>
          </a:effectLst>
        </a:effectStyle>
        <a:effectStyle>
          <a:effectLst>
            <a:outerShdw blurRad="38100" dist="25400" dir="5400000" rotWithShape="0">
              <a:srgbClr val="000000">
                <a:alpha val="35000"/>
              </a:srgbClr>
            </a:outerShdw>
          </a:effectLst>
          <a:scene3d>
            <a:camera prst="isometricTopDown" fov="0">
              <a:rot lat="0" lon="0" rev="0"/>
            </a:camera>
            <a:lightRig rig="balanced" dir="t">
              <a:rot lat="0" lon="0" rev="13800000"/>
            </a:lightRig>
          </a:scene3d>
          <a:sp3d extrusionH="12700" prstMaterial="plastic">
            <a:bevelT w="38100" h="25400" prst="softRound"/>
            <a:contourClr>
              <a:schemeClr val="phClr"/>
            </a:contourClr>
          </a:sp3d>
        </a:effectStyle>
      </a:effectStyleLst>
      <a:bgFillStyleLst>
        <a:solidFill>
          <a:schemeClr val="phClr"/>
        </a:solidFill>
        <a:blipFill>
          <a:blip xmlns:r="http://schemas.openxmlformats.org/officeDocument/2006/relationships" r:embed="rId1">
            <a:duotone>
              <a:schemeClr val="phClr">
                <a:shade val="90000"/>
                <a:satMod val="140000"/>
              </a:schemeClr>
              <a:schemeClr val="phClr">
                <a:satMod val="120000"/>
              </a:schemeClr>
            </a:duotone>
          </a:blip>
          <a:tile tx="0" ty="0" sx="100000" sy="100000" flip="none" algn="tl"/>
        </a:blipFill>
        <a:blipFill>
          <a:blip xmlns:r="http://schemas.openxmlformats.org/officeDocument/2006/relationships" r:embed="rId2">
            <a:duotone>
              <a:schemeClr val="phClr">
                <a:shade val="90000"/>
                <a:satMod val="140000"/>
              </a:schemeClr>
              <a:schemeClr val="phClr">
                <a:satMod val="120000"/>
              </a:schemeClr>
            </a:duotone>
          </a:blip>
          <a:tile tx="0" ty="0" sx="100000" sy="10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Median</Template>
  <TotalTime>343</TotalTime>
  <Words>1976</Words>
  <Application>Microsoft Office PowerPoint</Application>
  <PresentationFormat>On-screen Show (4:3)</PresentationFormat>
  <Paragraphs>171</Paragraphs>
  <Slides>29</Slides>
  <Notes>3</Notes>
  <HiddenSlides>0</HiddenSlides>
  <MMClips>0</MMClips>
  <ScaleCrop>false</ScaleCrop>
  <HeadingPairs>
    <vt:vector size="4" baseType="variant">
      <vt:variant>
        <vt:lpstr>Theme</vt:lpstr>
      </vt:variant>
      <vt:variant>
        <vt:i4>1</vt:i4>
      </vt:variant>
      <vt:variant>
        <vt:lpstr>Slide Titles</vt:lpstr>
      </vt:variant>
      <vt:variant>
        <vt:i4>29</vt:i4>
      </vt:variant>
    </vt:vector>
  </HeadingPairs>
  <TitlesOfParts>
    <vt:vector size="30" baseType="lpstr">
      <vt:lpstr>Median</vt:lpstr>
      <vt:lpstr>Defenders conquerors and vanquished</vt:lpstr>
      <vt:lpstr>Asia Minor </vt:lpstr>
      <vt:lpstr>End of Pergamon</vt:lpstr>
      <vt:lpstr>Mitridates VI</vt:lpstr>
      <vt:lpstr>Expansion</vt:lpstr>
      <vt:lpstr>PowerPoint Presentation</vt:lpstr>
      <vt:lpstr>Cappadocia</vt:lpstr>
      <vt:lpstr>Roman intervention</vt:lpstr>
      <vt:lpstr>Cappadocia</vt:lpstr>
      <vt:lpstr>Mithridates, Nikomedes IV and Rome</vt:lpstr>
      <vt:lpstr>First Mithridatic War</vt:lpstr>
      <vt:lpstr>Roman Asia Minor</vt:lpstr>
      <vt:lpstr>3rd Mithridatic War</vt:lpstr>
      <vt:lpstr>3rd Mithridatic War</vt:lpstr>
      <vt:lpstr>Flight and death</vt:lpstr>
      <vt:lpstr>War with Armenia</vt:lpstr>
      <vt:lpstr>PowerPoint Presentation</vt:lpstr>
      <vt:lpstr>Egypt and Rome</vt:lpstr>
      <vt:lpstr>Ptolemy (VI) Philometor and Ptolemy VIII Euergetes II (Physcon)</vt:lpstr>
      <vt:lpstr>Roman Foreign Policy Post Pydna</vt:lpstr>
      <vt:lpstr>The Will of Ptolemy VIII</vt:lpstr>
      <vt:lpstr>Ptolemy VIII Euergetes II (Physcon)</vt:lpstr>
      <vt:lpstr>Decline of the Ptolemies</vt:lpstr>
      <vt:lpstr>List of Seleucid and Ptolemaic Kings after the “Day of Eleusis”</vt:lpstr>
      <vt:lpstr>Egypt and Rome</vt:lpstr>
      <vt:lpstr>Ptolemy XII Neos Dionysos Philopater Philadelphos (Auletes)</vt:lpstr>
      <vt:lpstr>Cleopatra VII</vt:lpstr>
      <vt:lpstr>Cleopatra VII</vt:lpstr>
      <vt:lpstr>Actium and the end of the Hellenistic World</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Alexander the Great and the Hellenistic World</dc:title>
  <dc:creator>k.erickson</dc:creator>
  <cp:lastModifiedBy>K Erickson</cp:lastModifiedBy>
  <cp:revision>32</cp:revision>
  <dcterms:created xsi:type="dcterms:W3CDTF">2011-05-02T14:26:13Z</dcterms:created>
  <dcterms:modified xsi:type="dcterms:W3CDTF">2014-04-22T07:50:32Z</dcterms:modified>
</cp:coreProperties>
</file>