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Maven Pro" panose="020B0604020202020204" charset="0"/>
      <p:regular r:id="rId16"/>
      <p:bold r:id="rId17"/>
    </p:embeddedFont>
    <p:embeddedFont>
      <p:font typeface="Nunito" pitchFamily="2" charset="0"/>
      <p:regular r:id="rId18"/>
      <p:bold r:id="rId19"/>
      <p:italic r:id="rId20"/>
      <p:boldItalic r:id="rId21"/>
    </p:embeddedFont>
    <p:embeddedFont>
      <p:font typeface="Roboto" panose="02000000000000000000" pitchFamily="2" charset="0"/>
      <p:regular r:id="rId22"/>
      <p:bold r:id="rId23"/>
      <p:italic r:id="rId24"/>
      <p:boldItalic r:id="rId25"/>
    </p:embeddedFont>
    <p:embeddedFont>
      <p:font typeface="Trebuchet MS" panose="020B0603020202020204" pitchFamily="34" charset="0"/>
      <p:regular r:id="rId26"/>
      <p:bold r:id="rId27"/>
      <p:italic r:id="rId28"/>
      <p:boldItalic r:id="rId29"/>
    </p:embeddedFont>
    <p:embeddedFont>
      <p:font typeface="Wingdings 3" panose="05040102010807070707" pitchFamily="18" charset="2"/>
      <p:regular r:id="rId3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C7B4F15-AE34-4167-BC34-682C134A8467}">
  <a:tblStyle styleId="{4C7B4F15-AE34-4167-BC34-682C134A846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9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33b13767391_0_5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33b13767391_0_5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3356508ed4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3356508ed4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3356508ed41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3356508ed41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33f1fc1ab0e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33f1fc1ab0e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33f5da64202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33f5da64202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33f1fc1ab0e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33f1fc1ab0e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33f5da64202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33f5da64202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33b1376739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33b1376739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33b13767391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33b13767391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33f1fc1ab0e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33f1fc1ab0e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33b13767391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33b13767391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33b13767391_0_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33b13767391_0_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2004830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515801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80492093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3/25/2025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83485838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05954643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31810548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88253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4066777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4123458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1555219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050" dirty="0">
              <a:solidFill>
                <a:schemeClr val="accent1">
                  <a:lumMod val="60000"/>
                  <a:lumOff val="40000"/>
                </a:schemeClr>
              </a:solidFill>
              <a:latin typeface="Arial"/>
            </a:endParaRPr>
          </a:p>
        </p:txBody>
      </p:sp>
    </p:spTree>
    <p:extLst>
      <p:ext uri="{BB962C8B-B14F-4D97-AF65-F5344CB8AC3E}">
        <p14:creationId xmlns:p14="http://schemas.microsoft.com/office/powerpoint/2010/main" val="95441450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71682999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912824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50040325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324070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31101010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84"/>
        <p:cNvGrpSpPr/>
        <p:nvPr/>
      </p:nvGrpSpPr>
      <p:grpSpPr>
        <a:xfrm>
          <a:off x="0" y="0"/>
          <a:ext cx="0" cy="0"/>
          <a:chOff x="0" y="0"/>
          <a:chExt cx="0" cy="0"/>
        </a:xfrm>
      </p:grpSpPr>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586066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3/25/2025</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69405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eq3ZyxoSgd4" TargetMode="External"/><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8" Type="http://schemas.openxmlformats.org/officeDocument/2006/relationships/hyperlink" Target="https://hbr.org/1993/03/the-discipline-of-teams-2" TargetMode="External"/><Relationship Id="rId3" Type="http://schemas.openxmlformats.org/officeDocument/2006/relationships/hyperlink" Target="https://www.belbin.com/about/belbin-team-rolesV" TargetMode="External"/><Relationship Id="rId7" Type="http://schemas.openxmlformats.org/officeDocument/2006/relationships/hyperlink" Target="https://www.mindtools.com/abyj5fi/forming-storming-norming-and-performing" TargetMode="Externa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hyperlink" Target="https://www.ted.com/talks/margaret_heffernan_dare_to_disagree?utm_campaign=tedspread&amp;" TargetMode="External"/><Relationship Id="rId5" Type="http://schemas.openxmlformats.org/officeDocument/2006/relationships/hyperlink" Target="https://books.google.co.uk/books?hl=en&amp;lr&amp;id=VRpoAgAAQBAJ&amp;oi=fnd&amp;pg=PA5&amp;dq=effective%20team%20working&amp;ots=RF4IMyACmw&amp;sig=CyL_ImGU4-G0WnvAum8jb3Orvz8#v=onepage&amp;q=effective%20team%20working&amp;f=false" TargetMode="External"/><Relationship Id="rId4" Type="http://schemas.openxmlformats.org/officeDocument/2006/relationships/hyperlink" Target="https://www.google.co.in/books/edition/Team_Roles_at_Work/hF2yJzYfUBAC?hl=en&amp;gbpv=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5818E"/>
        </a:solidFill>
        <a:effectLst/>
      </p:bgPr>
    </p:bg>
    <p:spTree>
      <p:nvGrpSpPr>
        <p:cNvPr id="1" name="Shape 276"/>
        <p:cNvGrpSpPr/>
        <p:nvPr/>
      </p:nvGrpSpPr>
      <p:grpSpPr>
        <a:xfrm>
          <a:off x="0" y="0"/>
          <a:ext cx="0" cy="0"/>
          <a:chOff x="0" y="0"/>
          <a:chExt cx="0" cy="0"/>
        </a:xfrm>
      </p:grpSpPr>
      <p:sp>
        <p:nvSpPr>
          <p:cNvPr id="277" name="Google Shape;277;p13"/>
          <p:cNvSpPr txBox="1">
            <a:spLocks noGrp="1"/>
          </p:cNvSpPr>
          <p:nvPr>
            <p:ph type="subTitle" idx="1"/>
          </p:nvPr>
        </p:nvSpPr>
        <p:spPr>
          <a:xfrm>
            <a:off x="685625" y="223284"/>
            <a:ext cx="8022440" cy="3702441"/>
          </a:xfrm>
          <a:prstGeom prst="rect">
            <a:avLst/>
          </a:prstGeom>
        </p:spPr>
        <p:txBody>
          <a:bodyPr spcFirstLastPara="1" wrap="square" lIns="91425" tIns="91425" rIns="91425" bIns="91425" anchor="t" anchorCtr="0">
            <a:noAutofit/>
          </a:bodyPr>
          <a:lstStyle/>
          <a:p>
            <a:pPr marL="360000" lvl="0" indent="-270000" algn="l" rtl="0">
              <a:spcBef>
                <a:spcPts val="0"/>
              </a:spcBef>
              <a:spcAft>
                <a:spcPts val="0"/>
              </a:spcAft>
              <a:buNone/>
            </a:pPr>
            <a:endParaRPr lang="en-GB" sz="2400" b="1" dirty="0">
              <a:solidFill>
                <a:srgbClr val="FFFFFF"/>
              </a:solidFill>
              <a:latin typeface="Arial"/>
              <a:ea typeface="Arial"/>
              <a:cs typeface="Arial"/>
              <a:sym typeface="Arial"/>
            </a:endParaRPr>
          </a:p>
          <a:p>
            <a:pPr marL="360000" lvl="0" indent="-270000" algn="l" rtl="0">
              <a:spcBef>
                <a:spcPts val="0"/>
              </a:spcBef>
              <a:spcAft>
                <a:spcPts val="0"/>
              </a:spcAft>
              <a:buNone/>
            </a:pPr>
            <a:endParaRPr lang="en-GB" sz="2400" b="1">
              <a:solidFill>
                <a:srgbClr val="FFFFFF"/>
              </a:solidFill>
              <a:latin typeface="Arial"/>
              <a:ea typeface="Arial"/>
              <a:cs typeface="Arial"/>
              <a:sym typeface="Arial"/>
            </a:endParaRPr>
          </a:p>
          <a:p>
            <a:pPr marL="360000" lvl="0" indent="-270000" algn="l" rtl="0">
              <a:spcBef>
                <a:spcPts val="0"/>
              </a:spcBef>
              <a:spcAft>
                <a:spcPts val="0"/>
              </a:spcAft>
              <a:buNone/>
            </a:pPr>
            <a:r>
              <a:rPr lang="en-GB" sz="2400" b="1">
                <a:solidFill>
                  <a:srgbClr val="FFFFFF"/>
                </a:solidFill>
                <a:latin typeface="Arial"/>
                <a:ea typeface="Arial"/>
                <a:cs typeface="Arial"/>
                <a:sym typeface="Arial"/>
              </a:rPr>
              <a:t>HOW </a:t>
            </a:r>
            <a:r>
              <a:rPr lang="en-GB" sz="2400" b="1" dirty="0">
                <a:solidFill>
                  <a:srgbClr val="FFFFFF"/>
                </a:solidFill>
                <a:latin typeface="Arial"/>
                <a:ea typeface="Arial"/>
                <a:cs typeface="Arial"/>
                <a:sym typeface="Arial"/>
              </a:rPr>
              <a:t>TO CREATE AN EFFECTIVE TEAM ( BELBIN, TUCKMAN) </a:t>
            </a:r>
            <a:endParaRPr sz="2400" b="1" dirty="0">
              <a:solidFill>
                <a:srgbClr val="FFFFFF"/>
              </a:solidFill>
              <a:latin typeface="Arial"/>
              <a:ea typeface="Arial"/>
              <a:cs typeface="Arial"/>
              <a:sym typeface="Arial"/>
            </a:endParaRPr>
          </a:p>
          <a:p>
            <a:pPr marL="457200" lvl="0" indent="0" algn="l" rtl="0">
              <a:spcBef>
                <a:spcPts val="0"/>
              </a:spcBef>
              <a:spcAft>
                <a:spcPts val="0"/>
              </a:spcAft>
              <a:buNone/>
            </a:pPr>
            <a:r>
              <a:rPr lang="en-GB" sz="2400" b="1" dirty="0">
                <a:solidFill>
                  <a:srgbClr val="FFFFFF"/>
                </a:solidFill>
                <a:latin typeface="Arial"/>
                <a:ea typeface="Arial"/>
                <a:cs typeface="Arial"/>
                <a:sym typeface="Arial"/>
              </a:rPr>
              <a:t> </a:t>
            </a:r>
            <a:endParaRPr sz="2400" b="1" dirty="0">
              <a:solidFill>
                <a:srgbClr val="FFFFFF"/>
              </a:solidFill>
              <a:latin typeface="Arial"/>
              <a:ea typeface="Arial"/>
              <a:cs typeface="Arial"/>
              <a:sym typeface="Arial"/>
            </a:endParaRPr>
          </a:p>
          <a:p>
            <a:pPr marL="76200" lvl="0" algn="l" rtl="0">
              <a:spcBef>
                <a:spcPts val="0"/>
              </a:spcBef>
              <a:spcAft>
                <a:spcPts val="0"/>
              </a:spcAft>
              <a:buClr>
                <a:srgbClr val="FFFFFF"/>
              </a:buClr>
              <a:buSzPts val="2400"/>
            </a:pPr>
            <a:r>
              <a:rPr lang="en-GB" sz="2400" b="1" dirty="0">
                <a:solidFill>
                  <a:srgbClr val="FFFFFF"/>
                </a:solidFill>
                <a:latin typeface="Arial"/>
                <a:ea typeface="Arial"/>
                <a:cs typeface="Arial"/>
                <a:sym typeface="Arial"/>
              </a:rPr>
              <a:t>DIFFERENCE BETWEEN GROUPS AND TEAMS</a:t>
            </a:r>
          </a:p>
          <a:p>
            <a:pPr marL="76200" lvl="0" algn="l" rtl="0">
              <a:spcBef>
                <a:spcPts val="0"/>
              </a:spcBef>
              <a:spcAft>
                <a:spcPts val="0"/>
              </a:spcAft>
              <a:buClr>
                <a:srgbClr val="FFFFFF"/>
              </a:buClr>
              <a:buSzPts val="2400"/>
            </a:pPr>
            <a:endParaRPr lang="en-GB" sz="2400" b="1" dirty="0">
              <a:solidFill>
                <a:srgbClr val="FFFFFF"/>
              </a:solidFill>
              <a:latin typeface="Arial"/>
              <a:ea typeface="Arial"/>
              <a:cs typeface="Arial"/>
              <a:sym typeface="Arial"/>
            </a:endParaRPr>
          </a:p>
          <a:p>
            <a:pPr marL="76200" lvl="0" algn="l" rtl="0">
              <a:spcBef>
                <a:spcPts val="0"/>
              </a:spcBef>
              <a:spcAft>
                <a:spcPts val="0"/>
              </a:spcAft>
              <a:buClr>
                <a:srgbClr val="FFFFFF"/>
              </a:buClr>
              <a:buSzPts val="2400"/>
            </a:pPr>
            <a:endParaRPr lang="en-GB" sz="2400" b="1" dirty="0">
              <a:solidFill>
                <a:srgbClr val="FFFFFF"/>
              </a:solidFill>
              <a:latin typeface="Arial"/>
              <a:ea typeface="Arial"/>
              <a:cs typeface="Arial"/>
              <a:sym typeface="Arial"/>
            </a:endParaRPr>
          </a:p>
          <a:p>
            <a:pPr marL="76200" lvl="0" algn="l" rtl="0">
              <a:spcBef>
                <a:spcPts val="0"/>
              </a:spcBef>
              <a:spcAft>
                <a:spcPts val="0"/>
              </a:spcAft>
              <a:buClr>
                <a:srgbClr val="FFFFFF"/>
              </a:buClr>
              <a:buSzPts val="2400"/>
            </a:pPr>
            <a:r>
              <a:rPr lang="en-GB" sz="2400" b="1" dirty="0">
                <a:solidFill>
                  <a:srgbClr val="FFFFFF"/>
                </a:solidFill>
                <a:latin typeface="Arial"/>
                <a:ea typeface="Arial"/>
                <a:cs typeface="Arial"/>
                <a:sym typeface="Arial"/>
              </a:rPr>
              <a:t>Student Name: Eva Rosca</a:t>
            </a:r>
          </a:p>
          <a:p>
            <a:pPr marL="76200" lvl="0" algn="l" rtl="0">
              <a:spcBef>
                <a:spcPts val="0"/>
              </a:spcBef>
              <a:spcAft>
                <a:spcPts val="0"/>
              </a:spcAft>
              <a:buClr>
                <a:srgbClr val="FFFFFF"/>
              </a:buClr>
              <a:buSzPts val="2400"/>
            </a:pPr>
            <a:r>
              <a:rPr lang="en-GB" sz="2400" b="1" dirty="0">
                <a:solidFill>
                  <a:srgbClr val="FFFFFF"/>
                </a:solidFill>
                <a:latin typeface="Arial"/>
                <a:ea typeface="Arial"/>
                <a:cs typeface="Arial"/>
                <a:sym typeface="Arial"/>
              </a:rPr>
              <a:t>Student Number:2411522</a:t>
            </a:r>
            <a:endParaRPr sz="2400" b="1" dirty="0">
              <a:solidFill>
                <a:srgbClr val="FFFFFF"/>
              </a:solidFill>
              <a:latin typeface="Arial"/>
              <a:ea typeface="Arial"/>
              <a:cs typeface="Arial"/>
              <a:sym typeface="Arial"/>
            </a:endParaRPr>
          </a:p>
          <a:p>
            <a:pPr marL="457200" lvl="0" indent="0" algn="l" rtl="0">
              <a:spcBef>
                <a:spcPts val="0"/>
              </a:spcBef>
              <a:spcAft>
                <a:spcPts val="0"/>
              </a:spcAft>
              <a:buNone/>
            </a:pPr>
            <a:endParaRPr sz="2400" b="1" dirty="0">
              <a:solidFill>
                <a:srgbClr val="FFFFFF"/>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1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Presentation overview </a:t>
            </a:r>
            <a:endParaRPr/>
          </a:p>
        </p:txBody>
      </p:sp>
      <p:sp>
        <p:nvSpPr>
          <p:cNvPr id="283" name="Google Shape;283;p14"/>
          <p:cNvSpPr txBox="1">
            <a:spLocks noGrp="1"/>
          </p:cNvSpPr>
          <p:nvPr>
            <p:ph type="body" idx="1"/>
          </p:nvPr>
        </p:nvSpPr>
        <p:spPr>
          <a:xfrm>
            <a:off x="1303800" y="2310100"/>
            <a:ext cx="7030500" cy="2541600"/>
          </a:xfrm>
          <a:prstGeom prst="rect">
            <a:avLst/>
          </a:prstGeom>
          <a:solidFill>
            <a:srgbClr val="D0EEEC"/>
          </a:solidFill>
        </p:spPr>
        <p:txBody>
          <a:bodyPr spcFirstLastPara="1" wrap="square" lIns="91425" tIns="91425" rIns="91425" bIns="91425" anchor="t" anchorCtr="0">
            <a:normAutofit fontScale="92500"/>
          </a:bodyPr>
          <a:lstStyle/>
          <a:p>
            <a:pPr marL="0" lvl="0" indent="0" algn="l" rtl="0">
              <a:spcBef>
                <a:spcPts val="0"/>
              </a:spcBef>
              <a:spcAft>
                <a:spcPts val="0"/>
              </a:spcAft>
              <a:buNone/>
            </a:pPr>
            <a:r>
              <a:rPr lang="en-GB" b="1" dirty="0">
                <a:latin typeface="Arial"/>
                <a:ea typeface="Arial"/>
                <a:cs typeface="Arial"/>
                <a:sym typeface="Arial"/>
              </a:rPr>
              <a:t>1.1 Definition of team and teamwork </a:t>
            </a:r>
            <a:endParaRPr b="1" dirty="0">
              <a:latin typeface="Arial"/>
              <a:ea typeface="Arial"/>
              <a:cs typeface="Arial"/>
              <a:sym typeface="Arial"/>
            </a:endParaRPr>
          </a:p>
          <a:p>
            <a:pPr marL="0" lvl="0" indent="0" algn="l" rtl="0">
              <a:spcBef>
                <a:spcPts val="1200"/>
              </a:spcBef>
              <a:spcAft>
                <a:spcPts val="0"/>
              </a:spcAft>
              <a:buNone/>
            </a:pPr>
            <a:r>
              <a:rPr lang="en-GB" b="1" dirty="0">
                <a:latin typeface="Arial"/>
                <a:ea typeface="Arial"/>
                <a:cs typeface="Arial"/>
                <a:sym typeface="Arial"/>
              </a:rPr>
              <a:t>1.2 Difference between team and group </a:t>
            </a:r>
            <a:endParaRPr b="1" dirty="0">
              <a:latin typeface="Arial"/>
              <a:ea typeface="Arial"/>
              <a:cs typeface="Arial"/>
              <a:sym typeface="Arial"/>
            </a:endParaRPr>
          </a:p>
          <a:p>
            <a:pPr marL="0" lvl="0" indent="0" algn="l" rtl="0">
              <a:spcBef>
                <a:spcPts val="1200"/>
              </a:spcBef>
              <a:spcAft>
                <a:spcPts val="0"/>
              </a:spcAft>
              <a:buNone/>
            </a:pPr>
            <a:r>
              <a:rPr lang="en-GB" b="1" dirty="0">
                <a:latin typeface="Arial"/>
                <a:ea typeface="Arial"/>
                <a:cs typeface="Arial"/>
                <a:sym typeface="Arial"/>
              </a:rPr>
              <a:t>1.3 Characteristics of effective </a:t>
            </a:r>
            <a:endParaRPr b="1" dirty="0">
              <a:latin typeface="Arial"/>
              <a:ea typeface="Arial"/>
              <a:cs typeface="Arial"/>
              <a:sym typeface="Arial"/>
            </a:endParaRPr>
          </a:p>
          <a:p>
            <a:pPr marL="0" lvl="0" indent="0" algn="l" rtl="0">
              <a:spcBef>
                <a:spcPts val="1200"/>
              </a:spcBef>
              <a:spcAft>
                <a:spcPts val="0"/>
              </a:spcAft>
              <a:buNone/>
            </a:pPr>
            <a:r>
              <a:rPr lang="en-GB" b="1" dirty="0">
                <a:latin typeface="Arial"/>
                <a:ea typeface="Arial"/>
                <a:cs typeface="Arial"/>
                <a:sym typeface="Arial"/>
              </a:rPr>
              <a:t>1.4 Belbin team roles </a:t>
            </a:r>
            <a:endParaRPr b="1" dirty="0">
              <a:latin typeface="Arial"/>
              <a:ea typeface="Arial"/>
              <a:cs typeface="Arial"/>
              <a:sym typeface="Arial"/>
            </a:endParaRPr>
          </a:p>
          <a:p>
            <a:pPr marL="0" lvl="0" indent="0" algn="l" rtl="0">
              <a:spcBef>
                <a:spcPts val="1200"/>
              </a:spcBef>
              <a:spcAft>
                <a:spcPts val="0"/>
              </a:spcAft>
              <a:buNone/>
            </a:pPr>
            <a:r>
              <a:rPr lang="en-GB" b="1" dirty="0">
                <a:latin typeface="Arial"/>
                <a:ea typeface="Arial"/>
                <a:cs typeface="Arial"/>
                <a:sym typeface="Arial"/>
              </a:rPr>
              <a:t>1.5 Self reflection Belbin self-perception questionnaire </a:t>
            </a:r>
            <a:endParaRPr b="1" dirty="0">
              <a:latin typeface="Arial"/>
              <a:ea typeface="Arial"/>
              <a:cs typeface="Arial"/>
              <a:sym typeface="Arial"/>
            </a:endParaRPr>
          </a:p>
          <a:p>
            <a:pPr marL="0" lvl="0" indent="0" algn="l" rtl="0">
              <a:spcBef>
                <a:spcPts val="1200"/>
              </a:spcBef>
              <a:spcAft>
                <a:spcPts val="0"/>
              </a:spcAft>
              <a:buNone/>
            </a:pPr>
            <a:r>
              <a:rPr lang="en-GB" b="1" dirty="0">
                <a:latin typeface="Arial"/>
                <a:ea typeface="Arial"/>
                <a:cs typeface="Arial"/>
                <a:sym typeface="Arial"/>
              </a:rPr>
              <a:t>1.6 How Belbin roles helping in effective team building </a:t>
            </a:r>
            <a:endParaRPr b="1" dirty="0">
              <a:latin typeface="Arial"/>
              <a:ea typeface="Arial"/>
              <a:cs typeface="Arial"/>
              <a:sym typeface="Arial"/>
            </a:endParaRPr>
          </a:p>
          <a:p>
            <a:pPr marL="0" lvl="0" indent="0" algn="l" rtl="0">
              <a:spcBef>
                <a:spcPts val="1200"/>
              </a:spcBef>
              <a:spcAft>
                <a:spcPts val="1200"/>
              </a:spcAft>
              <a:buNone/>
            </a:pPr>
            <a:r>
              <a:rPr lang="en-GB" b="1" dirty="0">
                <a:latin typeface="Arial"/>
                <a:ea typeface="Arial"/>
                <a:cs typeface="Arial"/>
                <a:sym typeface="Arial"/>
              </a:rPr>
              <a:t>1.7 Tuckman’s stages of group development </a:t>
            </a:r>
            <a:endParaRPr b="1" dirty="0">
              <a:latin typeface="Arial"/>
              <a:ea typeface="Arial"/>
              <a:cs typeface="Arial"/>
              <a:sym typeface="Arial"/>
            </a:endParaRPr>
          </a:p>
        </p:txBody>
      </p:sp>
      <p:sp>
        <p:nvSpPr>
          <p:cNvPr id="284" name="Google Shape;284;p14"/>
          <p:cNvSpPr txBox="1"/>
          <p:nvPr/>
        </p:nvSpPr>
        <p:spPr>
          <a:xfrm>
            <a:off x="1303800" y="1234450"/>
            <a:ext cx="7030500" cy="923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200" b="1"/>
              <a:t>Title _ HOW TO CREATE AN EFFECTIVE TEAM ( BELBIN, TUCKMAN) DIFFERENCE BETWEEN GROUPS AND TEAMS</a:t>
            </a:r>
            <a:endParaRPr sz="1200" b="1"/>
          </a:p>
          <a:p>
            <a:pPr marL="457200" lvl="0" indent="0" algn="l" rtl="0">
              <a:spcBef>
                <a:spcPts val="0"/>
              </a:spcBef>
              <a:spcAft>
                <a:spcPts val="0"/>
              </a:spcAft>
              <a:buNone/>
            </a:pPr>
            <a:endParaRPr sz="2400"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8"/>
        <p:cNvGrpSpPr/>
        <p:nvPr/>
      </p:nvGrpSpPr>
      <p:grpSpPr>
        <a:xfrm>
          <a:off x="0" y="0"/>
          <a:ext cx="0" cy="0"/>
          <a:chOff x="0" y="0"/>
          <a:chExt cx="0" cy="0"/>
        </a:xfrm>
      </p:grpSpPr>
      <p:sp>
        <p:nvSpPr>
          <p:cNvPr id="289" name="Google Shape;289;p15"/>
          <p:cNvSpPr txBox="1">
            <a:spLocks noGrp="1"/>
          </p:cNvSpPr>
          <p:nvPr>
            <p:ph type="title"/>
          </p:nvPr>
        </p:nvSpPr>
        <p:spPr>
          <a:xfrm>
            <a:off x="1111000" y="598575"/>
            <a:ext cx="72234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t>1.1 Definition of Team and Teamwork </a:t>
            </a:r>
            <a:endParaRPr sz="2400" dirty="0"/>
          </a:p>
        </p:txBody>
      </p:sp>
      <p:sp>
        <p:nvSpPr>
          <p:cNvPr id="290" name="Google Shape;290;p15"/>
          <p:cNvSpPr txBox="1">
            <a:spLocks noGrp="1"/>
          </p:cNvSpPr>
          <p:nvPr>
            <p:ph type="body" idx="1"/>
          </p:nvPr>
        </p:nvSpPr>
        <p:spPr>
          <a:xfrm>
            <a:off x="1050575" y="3081650"/>
            <a:ext cx="5067300" cy="1504500"/>
          </a:xfrm>
          <a:prstGeom prst="rect">
            <a:avLst/>
          </a:prstGeom>
          <a:solidFill>
            <a:srgbClr val="EFEFEF"/>
          </a:solidFill>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GB" sz="1200">
                <a:solidFill>
                  <a:srgbClr val="000000"/>
                </a:solidFill>
                <a:latin typeface="Arial"/>
                <a:ea typeface="Arial"/>
                <a:cs typeface="Arial"/>
                <a:sym typeface="Arial"/>
              </a:rPr>
              <a:t>According to Meredith Belbin, </a:t>
            </a:r>
            <a:endParaRPr sz="1200">
              <a:solidFill>
                <a:srgbClr val="000000"/>
              </a:solidFill>
              <a:latin typeface="Arial"/>
              <a:ea typeface="Arial"/>
              <a:cs typeface="Arial"/>
              <a:sym typeface="Arial"/>
            </a:endParaRPr>
          </a:p>
          <a:p>
            <a:pPr marL="0" lvl="0" indent="0" algn="just" rtl="0">
              <a:lnSpc>
                <a:spcPct val="150000"/>
              </a:lnSpc>
              <a:spcBef>
                <a:spcPts val="600"/>
              </a:spcBef>
              <a:spcAft>
                <a:spcPts val="600"/>
              </a:spcAft>
              <a:buClr>
                <a:schemeClr val="dk1"/>
              </a:buClr>
              <a:buSzPts val="1100"/>
              <a:buFont typeface="Arial"/>
              <a:buNone/>
            </a:pPr>
            <a:r>
              <a:rPr lang="en-GB" sz="1200">
                <a:solidFill>
                  <a:srgbClr val="000000"/>
                </a:solidFill>
                <a:latin typeface="Arial"/>
                <a:ea typeface="Arial"/>
                <a:cs typeface="Arial"/>
                <a:sym typeface="Arial"/>
              </a:rPr>
              <a:t>Teamwork is a process where team members with set roles actively collaborate and work together towards achieving a common goal (Belbin, 2022).(Belbin, 2022). </a:t>
            </a:r>
            <a:endParaRPr sz="1200">
              <a:solidFill>
                <a:srgbClr val="000000"/>
              </a:solidFill>
              <a:latin typeface="Arial"/>
              <a:ea typeface="Arial"/>
              <a:cs typeface="Arial"/>
              <a:sym typeface="Arial"/>
            </a:endParaRPr>
          </a:p>
        </p:txBody>
      </p:sp>
      <p:sp>
        <p:nvSpPr>
          <p:cNvPr id="291" name="Google Shape;291;p15"/>
          <p:cNvSpPr txBox="1">
            <a:spLocks noGrp="1"/>
          </p:cNvSpPr>
          <p:nvPr>
            <p:ph type="body" idx="4294967295"/>
          </p:nvPr>
        </p:nvSpPr>
        <p:spPr>
          <a:xfrm>
            <a:off x="0" y="1366838"/>
            <a:ext cx="5067300" cy="1601787"/>
          </a:xfrm>
          <a:prstGeom prst="rect">
            <a:avLst/>
          </a:prstGeom>
          <a:solidFill>
            <a:srgbClr val="D0E0E3"/>
          </a:solidFill>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GB" sz="1200">
                <a:solidFill>
                  <a:srgbClr val="000000"/>
                </a:solidFill>
                <a:latin typeface="Arial"/>
                <a:ea typeface="Arial"/>
                <a:cs typeface="Arial"/>
                <a:sym typeface="Arial"/>
              </a:rPr>
              <a:t>John Katzenbach and Douglas smith defines </a:t>
            </a:r>
            <a:endParaRPr sz="1200">
              <a:solidFill>
                <a:srgbClr val="000000"/>
              </a:solidFill>
              <a:latin typeface="Arial"/>
              <a:ea typeface="Arial"/>
              <a:cs typeface="Arial"/>
              <a:sym typeface="Arial"/>
            </a:endParaRPr>
          </a:p>
          <a:p>
            <a:pPr marL="0" lvl="0" indent="0" algn="just" rtl="0">
              <a:lnSpc>
                <a:spcPct val="150000"/>
              </a:lnSpc>
              <a:spcBef>
                <a:spcPts val="600"/>
              </a:spcBef>
              <a:spcAft>
                <a:spcPts val="600"/>
              </a:spcAft>
              <a:buClr>
                <a:schemeClr val="dk1"/>
              </a:buClr>
              <a:buSzPts val="1100"/>
              <a:buFont typeface="Arial"/>
              <a:buNone/>
            </a:pPr>
            <a:r>
              <a:rPr lang="en-GB" sz="1200">
                <a:solidFill>
                  <a:srgbClr val="000000"/>
                </a:solidFill>
                <a:latin typeface="Arial"/>
                <a:ea typeface="Arial"/>
                <a:cs typeface="Arial"/>
                <a:sym typeface="Arial"/>
              </a:rPr>
              <a:t>A Team as a set of people with common goals  is a process where team members  with set roles are actively collaborated and work together  towards achieving a common goal ( Katzenbach.J et.al, 1993) </a:t>
            </a:r>
            <a:endParaRPr sz="1200">
              <a:solidFill>
                <a:srgbClr val="000000"/>
              </a:solidFill>
              <a:latin typeface="Arial"/>
              <a:ea typeface="Arial"/>
              <a:cs typeface="Arial"/>
              <a:sym typeface="Arial"/>
            </a:endParaRPr>
          </a:p>
        </p:txBody>
      </p:sp>
      <p:pic>
        <p:nvPicPr>
          <p:cNvPr id="292" name="Google Shape;292;p15" descr="#Mustwatch #Viral #Teamwork #Success #Corporate #Leadership #Learn #Art #Entrepreneurship #business #Shortvideo&#10;together we can do wonders, the best example!" title="VIRAL 30 Seconds Video - BEST TEAM WORK &amp; Leadership Example - LEARN THE CRITICAL ELEMENT OF SUCCESS">
            <a:hlinkClick r:id="rId3"/>
          </p:cNvPr>
          <p:cNvPicPr preferRelativeResize="0"/>
          <p:nvPr/>
        </p:nvPicPr>
        <p:blipFill>
          <a:blip r:embed="rId4">
            <a:alphaModFix/>
          </a:blip>
          <a:stretch>
            <a:fillRect/>
          </a:stretch>
        </p:blipFill>
        <p:spPr>
          <a:xfrm>
            <a:off x="6243425" y="1367150"/>
            <a:ext cx="2697125" cy="22165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2"/>
                                        </p:tgtEl>
                                        <p:attrNameLst>
                                          <p:attrName>style.visibility</p:attrName>
                                        </p:attrNameLst>
                                      </p:cBhvr>
                                      <p:to>
                                        <p:strVal val="visible"/>
                                      </p:to>
                                    </p:set>
                                    <p:animEffect transition="in" filter="fade">
                                      <p:cBhvr>
                                        <p:cTn id="7" dur="1000"/>
                                        <p:tgtEl>
                                          <p:spTgt spid="2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16"/>
          <p:cNvSpPr txBox="1"/>
          <p:nvPr/>
        </p:nvSpPr>
        <p:spPr>
          <a:xfrm>
            <a:off x="1155550" y="788825"/>
            <a:ext cx="66426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400" b="1" dirty="0">
                <a:solidFill>
                  <a:schemeClr val="dk2"/>
                </a:solidFill>
                <a:latin typeface="Maven Pro"/>
                <a:ea typeface="Maven Pro"/>
                <a:cs typeface="Maven Pro"/>
                <a:sym typeface="Maven Pro"/>
              </a:rPr>
              <a:t>1.2 Difference between group and  Team </a:t>
            </a:r>
            <a:endParaRPr sz="2400" b="1" dirty="0">
              <a:solidFill>
                <a:schemeClr val="dk2"/>
              </a:solidFill>
              <a:latin typeface="Maven Pro"/>
              <a:ea typeface="Maven Pro"/>
              <a:cs typeface="Maven Pro"/>
              <a:sym typeface="Maven Pro"/>
            </a:endParaRPr>
          </a:p>
        </p:txBody>
      </p:sp>
      <p:graphicFrame>
        <p:nvGraphicFramePr>
          <p:cNvPr id="298" name="Google Shape;298;p16"/>
          <p:cNvGraphicFramePr/>
          <p:nvPr/>
        </p:nvGraphicFramePr>
        <p:xfrm>
          <a:off x="274613" y="1417550"/>
          <a:ext cx="8404475" cy="3384140"/>
        </p:xfrm>
        <a:graphic>
          <a:graphicData uri="http://schemas.openxmlformats.org/drawingml/2006/table">
            <a:tbl>
              <a:tblPr>
                <a:noFill/>
                <a:tableStyleId>{4C7B4F15-AE34-4167-BC34-682C134A8467}</a:tableStyleId>
              </a:tblPr>
              <a:tblGrid>
                <a:gridCol w="1376175">
                  <a:extLst>
                    <a:ext uri="{9D8B030D-6E8A-4147-A177-3AD203B41FA5}">
                      <a16:colId xmlns:a16="http://schemas.microsoft.com/office/drawing/2014/main" val="20000"/>
                    </a:ext>
                  </a:extLst>
                </a:gridCol>
                <a:gridCol w="3934750">
                  <a:extLst>
                    <a:ext uri="{9D8B030D-6E8A-4147-A177-3AD203B41FA5}">
                      <a16:colId xmlns:a16="http://schemas.microsoft.com/office/drawing/2014/main" val="20001"/>
                    </a:ext>
                  </a:extLst>
                </a:gridCol>
                <a:gridCol w="3093550">
                  <a:extLst>
                    <a:ext uri="{9D8B030D-6E8A-4147-A177-3AD203B41FA5}">
                      <a16:colId xmlns:a16="http://schemas.microsoft.com/office/drawing/2014/main" val="20002"/>
                    </a:ext>
                  </a:extLst>
                </a:gridCol>
              </a:tblGrid>
              <a:tr h="227600">
                <a:tc>
                  <a:txBody>
                    <a:bodyPr/>
                    <a:lstStyle/>
                    <a:p>
                      <a:pPr marL="0" lvl="0" indent="0" algn="l" rtl="0">
                        <a:lnSpc>
                          <a:spcPct val="115000"/>
                        </a:lnSpc>
                        <a:spcBef>
                          <a:spcPts val="800"/>
                        </a:spcBef>
                        <a:spcAft>
                          <a:spcPts val="2100"/>
                        </a:spcAft>
                        <a:buNone/>
                      </a:pPr>
                      <a:r>
                        <a:rPr lang="en-GB" sz="1100" b="1">
                          <a:solidFill>
                            <a:srgbClr val="001D35"/>
                          </a:solidFill>
                        </a:rPr>
                        <a:t>Features</a:t>
                      </a:r>
                      <a:endParaRPr sz="1100" b="1">
                        <a:solidFill>
                          <a:srgbClr val="001D35"/>
                        </a:solidFill>
                      </a:endParaRPr>
                    </a:p>
                  </a:txBody>
                  <a:tcPr marL="91425" marR="91425" marT="91425" marB="91425">
                    <a:lnL w="9525" cap="flat" cmpd="sng">
                      <a:solidFill>
                        <a:srgbClr val="9E9E9E"/>
                      </a:solidFill>
                      <a:prstDash val="dot"/>
                      <a:round/>
                      <a:headEnd type="none" w="sm" len="sm"/>
                      <a:tailEnd type="none" w="sm" len="sm"/>
                    </a:lnL>
                    <a:lnR w="9525" cap="flat" cmpd="sng">
                      <a:solidFill>
                        <a:srgbClr val="9E9E9E"/>
                      </a:solidFill>
                      <a:prstDash val="dot"/>
                      <a:round/>
                      <a:headEnd type="none" w="sm" len="sm"/>
                      <a:tailEnd type="none" w="sm" len="sm"/>
                    </a:lnR>
                    <a:lnT w="9525"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solidFill>
                      <a:srgbClr val="D9D9D9"/>
                    </a:solidFill>
                  </a:tcPr>
                </a:tc>
                <a:tc>
                  <a:txBody>
                    <a:bodyPr/>
                    <a:lstStyle/>
                    <a:p>
                      <a:pPr marL="0" marR="63500" lvl="0" indent="0" algn="l" rtl="0">
                        <a:lnSpc>
                          <a:spcPct val="115000"/>
                        </a:lnSpc>
                        <a:spcBef>
                          <a:spcPts val="1600"/>
                        </a:spcBef>
                        <a:spcAft>
                          <a:spcPts val="4200"/>
                        </a:spcAft>
                        <a:buNone/>
                      </a:pPr>
                      <a:r>
                        <a:rPr lang="en-GB" sz="1100" b="1">
                          <a:solidFill>
                            <a:srgbClr val="001D35"/>
                          </a:solidFill>
                        </a:rPr>
                        <a:t>Team</a:t>
                      </a:r>
                      <a:endParaRPr sz="1100" b="1">
                        <a:solidFill>
                          <a:srgbClr val="001D35"/>
                        </a:solidFill>
                      </a:endParaRPr>
                    </a:p>
                  </a:txBody>
                  <a:tcPr marL="91425" marR="91425" marT="91425" marB="91425">
                    <a:lnL w="9525" cap="flat" cmpd="sng">
                      <a:solidFill>
                        <a:srgbClr val="9E9E9E"/>
                      </a:solidFill>
                      <a:prstDash val="dot"/>
                      <a:round/>
                      <a:headEnd type="none" w="sm" len="sm"/>
                      <a:tailEnd type="none" w="sm" len="sm"/>
                    </a:lnL>
                    <a:lnR w="9525" cap="flat" cmpd="sng">
                      <a:solidFill>
                        <a:srgbClr val="9E9E9E"/>
                      </a:solidFill>
                      <a:prstDash val="dot"/>
                      <a:round/>
                      <a:headEnd type="none" w="sm" len="sm"/>
                      <a:tailEnd type="none" w="sm" len="sm"/>
                    </a:lnR>
                    <a:lnT w="9525"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solidFill>
                      <a:srgbClr val="D9D9D9"/>
                    </a:solidFill>
                  </a:tcPr>
                </a:tc>
                <a:tc>
                  <a:txBody>
                    <a:bodyPr/>
                    <a:lstStyle/>
                    <a:p>
                      <a:pPr marL="0" marR="63500" lvl="0" indent="0" algn="l" rtl="0">
                        <a:lnSpc>
                          <a:spcPct val="115000"/>
                        </a:lnSpc>
                        <a:spcBef>
                          <a:spcPts val="1600"/>
                        </a:spcBef>
                        <a:spcAft>
                          <a:spcPts val="3600"/>
                        </a:spcAft>
                        <a:buNone/>
                      </a:pPr>
                      <a:r>
                        <a:rPr lang="en-GB" sz="1100" b="1">
                          <a:solidFill>
                            <a:srgbClr val="001D35"/>
                          </a:solidFill>
                        </a:rPr>
                        <a:t>Group </a:t>
                      </a:r>
                      <a:endParaRPr sz="1100" b="1">
                        <a:solidFill>
                          <a:srgbClr val="001D35"/>
                        </a:solidFill>
                      </a:endParaRPr>
                    </a:p>
                  </a:txBody>
                  <a:tcPr marL="91425" marR="91425" marT="91425" marB="91425">
                    <a:lnL w="9525" cap="flat" cmpd="sng">
                      <a:solidFill>
                        <a:srgbClr val="9E9E9E"/>
                      </a:solidFill>
                      <a:prstDash val="dot"/>
                      <a:round/>
                      <a:headEnd type="none" w="sm" len="sm"/>
                      <a:tailEnd type="none" w="sm" len="sm"/>
                    </a:lnL>
                    <a:lnR w="9525" cap="flat" cmpd="sng">
                      <a:solidFill>
                        <a:srgbClr val="9E9E9E"/>
                      </a:solidFill>
                      <a:prstDash val="dot"/>
                      <a:round/>
                      <a:headEnd type="none" w="sm" len="sm"/>
                      <a:tailEnd type="none" w="sm" len="sm"/>
                    </a:lnR>
                    <a:lnT w="9525"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solidFill>
                      <a:srgbClr val="D9D9D9"/>
                    </a:solidFill>
                  </a:tcPr>
                </a:tc>
                <a:extLst>
                  <a:ext uri="{0D108BD9-81ED-4DB2-BD59-A6C34878D82A}">
                    <a16:rowId xmlns:a16="http://schemas.microsoft.com/office/drawing/2014/main" val="10000"/>
                  </a:ext>
                </a:extLst>
              </a:tr>
              <a:tr h="863800">
                <a:tc>
                  <a:txBody>
                    <a:bodyPr/>
                    <a:lstStyle/>
                    <a:p>
                      <a:pPr marL="0" lvl="0" indent="0" algn="l" rtl="0">
                        <a:lnSpc>
                          <a:spcPct val="115000"/>
                        </a:lnSpc>
                        <a:spcBef>
                          <a:spcPts val="800"/>
                        </a:spcBef>
                        <a:spcAft>
                          <a:spcPts val="0"/>
                        </a:spcAft>
                        <a:buNone/>
                      </a:pPr>
                      <a:r>
                        <a:rPr lang="en-GB" sz="1100" b="1">
                          <a:solidFill>
                            <a:srgbClr val="001D35"/>
                          </a:solidFill>
                        </a:rPr>
                        <a:t>Purpose and Goals</a:t>
                      </a:r>
                      <a:endParaRPr sz="1100" b="1">
                        <a:solidFill>
                          <a:srgbClr val="001D35"/>
                        </a:solidFill>
                      </a:endParaRPr>
                    </a:p>
                    <a:p>
                      <a:pPr marL="0" lvl="0" indent="0" algn="l" rtl="0">
                        <a:spcBef>
                          <a:spcPts val="2100"/>
                        </a:spcBef>
                        <a:spcAft>
                          <a:spcPts val="0"/>
                        </a:spcAft>
                        <a:buNone/>
                      </a:pP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tc>
                  <a:txBody>
                    <a:bodyPr/>
                    <a:lstStyle/>
                    <a:p>
                      <a:pPr marL="0" marR="63500" lvl="0" indent="0" algn="just" rtl="0">
                        <a:lnSpc>
                          <a:spcPct val="115000"/>
                        </a:lnSpc>
                        <a:spcBef>
                          <a:spcPts val="1600"/>
                        </a:spcBef>
                        <a:spcAft>
                          <a:spcPts val="4200"/>
                        </a:spcAft>
                        <a:buNone/>
                      </a:pPr>
                      <a:r>
                        <a:rPr lang="en-GB" sz="1100"/>
                        <a:t>A group of people with shared goals and objectives collaborated to achieve a common goal. They are highly interdependent.</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solidFill>
                      <a:schemeClr val="lt2"/>
                    </a:solidFill>
                  </a:tcPr>
                </a:tc>
                <a:tc>
                  <a:txBody>
                    <a:bodyPr/>
                    <a:lstStyle/>
                    <a:p>
                      <a:pPr marL="0" marR="63500" lvl="0" indent="0" algn="just" rtl="0">
                        <a:lnSpc>
                          <a:spcPct val="115000"/>
                        </a:lnSpc>
                        <a:spcBef>
                          <a:spcPts val="1600"/>
                        </a:spcBef>
                        <a:spcAft>
                          <a:spcPts val="3600"/>
                        </a:spcAft>
                        <a:buNone/>
                      </a:pPr>
                      <a:r>
                        <a:rPr lang="en-GB" sz="1100"/>
                        <a:t>A group might have a shared interest but they often work independently but as part of a team or an organisation. A common goal is not mandatory. </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extLst>
                  <a:ext uri="{0D108BD9-81ED-4DB2-BD59-A6C34878D82A}">
                    <a16:rowId xmlns:a16="http://schemas.microsoft.com/office/drawing/2014/main" val="10001"/>
                  </a:ext>
                </a:extLst>
              </a:tr>
              <a:tr h="474725">
                <a:tc>
                  <a:txBody>
                    <a:bodyPr/>
                    <a:lstStyle/>
                    <a:p>
                      <a:pPr marL="0" marR="63500" lvl="0" indent="0" algn="l" rtl="0">
                        <a:lnSpc>
                          <a:spcPct val="115000"/>
                        </a:lnSpc>
                        <a:spcBef>
                          <a:spcPts val="1600"/>
                        </a:spcBef>
                        <a:spcAft>
                          <a:spcPts val="3600"/>
                        </a:spcAft>
                        <a:buNone/>
                      </a:pPr>
                      <a:r>
                        <a:rPr lang="en-GB" sz="1100" b="1">
                          <a:solidFill>
                            <a:srgbClr val="001D35"/>
                          </a:solidFill>
                        </a:rPr>
                        <a:t>Interdependence</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tc>
                  <a:txBody>
                    <a:bodyPr/>
                    <a:lstStyle/>
                    <a:p>
                      <a:pPr marL="0" marR="63500" lvl="0" indent="0" algn="just" rtl="0">
                        <a:lnSpc>
                          <a:spcPct val="115000"/>
                        </a:lnSpc>
                        <a:spcBef>
                          <a:spcPts val="1600"/>
                        </a:spcBef>
                        <a:spcAft>
                          <a:spcPts val="4200"/>
                        </a:spcAft>
                        <a:buNone/>
                      </a:pPr>
                      <a:r>
                        <a:rPr lang="en-GB" sz="1100"/>
                        <a:t>The team members are highly interdependent as each performs their task and also relies on others skills, knowledge and support to move forward towards a common goal</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solidFill>
                      <a:schemeClr val="lt2"/>
                    </a:solidFill>
                  </a:tcPr>
                </a:tc>
                <a:tc>
                  <a:txBody>
                    <a:bodyPr/>
                    <a:lstStyle/>
                    <a:p>
                      <a:pPr marL="0" marR="63500" lvl="0" indent="0" algn="just" rtl="0">
                        <a:lnSpc>
                          <a:spcPct val="115000"/>
                        </a:lnSpc>
                        <a:spcBef>
                          <a:spcPts val="1600"/>
                        </a:spcBef>
                        <a:spcAft>
                          <a:spcPts val="3600"/>
                        </a:spcAft>
                        <a:buNone/>
                      </a:pPr>
                      <a:r>
                        <a:rPr lang="en-GB" sz="1100"/>
                        <a:t>Team members are highly independent and collaboration might not be a requirement</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extLst>
                  <a:ext uri="{0D108BD9-81ED-4DB2-BD59-A6C34878D82A}">
                    <a16:rowId xmlns:a16="http://schemas.microsoft.com/office/drawing/2014/main" val="10002"/>
                  </a:ext>
                </a:extLst>
              </a:tr>
              <a:tr h="460400">
                <a:tc>
                  <a:txBody>
                    <a:bodyPr/>
                    <a:lstStyle/>
                    <a:p>
                      <a:pPr marL="0" marR="63500" lvl="0" indent="0" algn="l" rtl="0">
                        <a:lnSpc>
                          <a:spcPct val="115000"/>
                        </a:lnSpc>
                        <a:spcBef>
                          <a:spcPts val="1600"/>
                        </a:spcBef>
                        <a:spcAft>
                          <a:spcPts val="3600"/>
                        </a:spcAft>
                        <a:buNone/>
                      </a:pPr>
                      <a:r>
                        <a:rPr lang="en-GB" sz="1100" b="1">
                          <a:solidFill>
                            <a:srgbClr val="001D35"/>
                          </a:solidFill>
                        </a:rPr>
                        <a:t>Accountability:</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tc>
                  <a:txBody>
                    <a:bodyPr/>
                    <a:lstStyle/>
                    <a:p>
                      <a:pPr marL="0" marR="63500" lvl="0" indent="0" algn="just" rtl="0">
                        <a:lnSpc>
                          <a:spcPct val="115000"/>
                        </a:lnSpc>
                        <a:spcBef>
                          <a:spcPts val="1600"/>
                        </a:spcBef>
                        <a:spcAft>
                          <a:spcPts val="4200"/>
                        </a:spcAft>
                        <a:buNone/>
                      </a:pPr>
                      <a:r>
                        <a:rPr lang="en-GB" sz="1100"/>
                        <a:t>Experiences collective accountability as a team, for the task outcomes and team performance</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solidFill>
                      <a:schemeClr val="lt2"/>
                    </a:solidFill>
                  </a:tcPr>
                </a:tc>
                <a:tc>
                  <a:txBody>
                    <a:bodyPr/>
                    <a:lstStyle/>
                    <a:p>
                      <a:pPr marL="0" marR="63500" lvl="0" indent="0" algn="just" rtl="0">
                        <a:lnSpc>
                          <a:spcPct val="115000"/>
                        </a:lnSpc>
                        <a:spcBef>
                          <a:spcPts val="1600"/>
                        </a:spcBef>
                        <a:spcAft>
                          <a:spcPts val="3600"/>
                        </a:spcAft>
                        <a:buNone/>
                      </a:pPr>
                      <a:r>
                        <a:rPr lang="en-GB" sz="1100"/>
                        <a:t> The group members are accountable for their performance and contributions </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extLst>
                  <a:ext uri="{0D108BD9-81ED-4DB2-BD59-A6C34878D82A}">
                    <a16:rowId xmlns:a16="http://schemas.microsoft.com/office/drawing/2014/main" val="10003"/>
                  </a:ext>
                </a:extLst>
              </a:tr>
              <a:tr h="547625">
                <a:tc>
                  <a:txBody>
                    <a:bodyPr/>
                    <a:lstStyle/>
                    <a:p>
                      <a:pPr marL="0" lvl="0" indent="0" algn="l" rtl="0">
                        <a:lnSpc>
                          <a:spcPct val="115000"/>
                        </a:lnSpc>
                        <a:spcBef>
                          <a:spcPts val="800"/>
                        </a:spcBef>
                        <a:spcAft>
                          <a:spcPts val="2100"/>
                        </a:spcAft>
                        <a:buNone/>
                      </a:pPr>
                      <a:r>
                        <a:rPr lang="en-GB" sz="1100" b="1">
                          <a:solidFill>
                            <a:srgbClr val="001D35"/>
                          </a:solidFill>
                        </a:rPr>
                        <a:t>Leadership:</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tc>
                  <a:txBody>
                    <a:bodyPr/>
                    <a:lstStyle/>
                    <a:p>
                      <a:pPr marL="0" marR="63500" lvl="0" indent="0" algn="just" rtl="0">
                        <a:lnSpc>
                          <a:spcPct val="115000"/>
                        </a:lnSpc>
                        <a:spcBef>
                          <a:spcPts val="1600"/>
                        </a:spcBef>
                        <a:spcAft>
                          <a:spcPts val="4200"/>
                        </a:spcAft>
                        <a:buNone/>
                      </a:pPr>
                      <a:r>
                        <a:rPr lang="en-GB" sz="1100"/>
                        <a:t>A team leader who  motivates and co-ordinate everyone to move together towards common goal</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solidFill>
                      <a:schemeClr val="lt2"/>
                    </a:solidFill>
                  </a:tcPr>
                </a:tc>
                <a:tc>
                  <a:txBody>
                    <a:bodyPr/>
                    <a:lstStyle/>
                    <a:p>
                      <a:pPr marL="0" lvl="0" indent="0" algn="just" rtl="0">
                        <a:lnSpc>
                          <a:spcPct val="115000"/>
                        </a:lnSpc>
                        <a:spcBef>
                          <a:spcPts val="1600"/>
                        </a:spcBef>
                        <a:spcAft>
                          <a:spcPts val="3600"/>
                        </a:spcAft>
                        <a:buNone/>
                      </a:pPr>
                      <a:r>
                        <a:rPr lang="en-GB" sz="1100"/>
                        <a:t> A group leader focus on individuals and make sure the assigned task are completed on time </a:t>
                      </a:r>
                      <a:endParaRPr sz="1100"/>
                    </a:p>
                  </a:txBody>
                  <a:tcPr marL="88900" marR="88900" marT="88900" marB="88900">
                    <a:lnL w="12700" cap="flat" cmpd="sng">
                      <a:solidFill>
                        <a:srgbClr val="9E9E9E"/>
                      </a:solidFill>
                      <a:prstDash val="dot"/>
                      <a:round/>
                      <a:headEnd type="none" w="sm" len="sm"/>
                      <a:tailEnd type="none" w="sm" len="sm"/>
                    </a:lnL>
                    <a:lnR w="12700" cap="flat" cmpd="sng">
                      <a:solidFill>
                        <a:srgbClr val="9E9E9E"/>
                      </a:solidFill>
                      <a:prstDash val="dot"/>
                      <a:round/>
                      <a:headEnd type="none" w="sm" len="sm"/>
                      <a:tailEnd type="none" w="sm" len="sm"/>
                    </a:lnR>
                    <a:lnT w="12700" cap="flat" cmpd="sng">
                      <a:solidFill>
                        <a:srgbClr val="9E9E9E"/>
                      </a:solidFill>
                      <a:prstDash val="dot"/>
                      <a:round/>
                      <a:headEnd type="none" w="sm" len="sm"/>
                      <a:tailEnd type="none" w="sm" len="sm"/>
                    </a:lnT>
                    <a:lnB w="12700" cap="flat" cmpd="sng">
                      <a:solidFill>
                        <a:srgbClr val="9E9E9E"/>
                      </a:solidFill>
                      <a:prstDash val="dot"/>
                      <a:round/>
                      <a:headEnd type="none" w="sm" len="sm"/>
                      <a:tailEnd type="none" w="sm" len="sm"/>
                    </a:lnB>
                  </a:tcPr>
                </a:tc>
                <a:extLst>
                  <a:ext uri="{0D108BD9-81ED-4DB2-BD59-A6C34878D82A}">
                    <a16:rowId xmlns:a16="http://schemas.microsoft.com/office/drawing/2014/main" val="10004"/>
                  </a:ext>
                </a:extLst>
              </a:tr>
            </a:tbl>
          </a:graphicData>
        </a:graphic>
      </p:graphicFrame>
      <p:sp>
        <p:nvSpPr>
          <p:cNvPr id="299" name="Google Shape;299;p16"/>
          <p:cNvSpPr txBox="1"/>
          <p:nvPr/>
        </p:nvSpPr>
        <p:spPr>
          <a:xfrm>
            <a:off x="0" y="0"/>
            <a:ext cx="3000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17"/>
          <p:cNvSpPr txBox="1">
            <a:spLocks noGrp="1"/>
          </p:cNvSpPr>
          <p:nvPr>
            <p:ph type="title"/>
          </p:nvPr>
        </p:nvSpPr>
        <p:spPr>
          <a:xfrm>
            <a:off x="1257650" y="713750"/>
            <a:ext cx="7030500" cy="617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t>1.3 Characteristics of effective team </a:t>
            </a:r>
            <a:endParaRPr sz="2400" dirty="0"/>
          </a:p>
        </p:txBody>
      </p:sp>
      <p:sp>
        <p:nvSpPr>
          <p:cNvPr id="305" name="Google Shape;305;p17"/>
          <p:cNvSpPr txBox="1"/>
          <p:nvPr/>
        </p:nvSpPr>
        <p:spPr>
          <a:xfrm>
            <a:off x="1128600" y="1330850"/>
            <a:ext cx="7626900" cy="2226600"/>
          </a:xfrm>
          <a:prstGeom prst="rect">
            <a:avLst/>
          </a:prstGeom>
          <a:solidFill>
            <a:schemeClr val="lt2"/>
          </a:solid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endParaRPr sz="1100"/>
          </a:p>
          <a:p>
            <a:pPr marL="457200" lvl="0" indent="-304800" algn="just" rtl="0">
              <a:lnSpc>
                <a:spcPct val="150000"/>
              </a:lnSpc>
              <a:spcBef>
                <a:spcPts val="0"/>
              </a:spcBef>
              <a:spcAft>
                <a:spcPts val="0"/>
              </a:spcAft>
              <a:buSzPts val="1200"/>
              <a:buChar char="●"/>
            </a:pPr>
            <a:r>
              <a:rPr lang="en-GB" sz="1200" b="1"/>
              <a:t>Defined common goal</a:t>
            </a:r>
            <a:r>
              <a:rPr lang="en-GB" sz="1200"/>
              <a:t> - A well defined goal communicated with in the team </a:t>
            </a:r>
            <a:endParaRPr sz="1200"/>
          </a:p>
          <a:p>
            <a:pPr marL="457200" lvl="0" indent="-304800" algn="just" rtl="0">
              <a:lnSpc>
                <a:spcPct val="150000"/>
              </a:lnSpc>
              <a:spcBef>
                <a:spcPts val="0"/>
              </a:spcBef>
              <a:spcAft>
                <a:spcPts val="0"/>
              </a:spcAft>
              <a:buSzPts val="1200"/>
              <a:buChar char="●"/>
            </a:pPr>
            <a:r>
              <a:rPr lang="en-GB" sz="1200" b="1"/>
              <a:t>Mutual trust and respect - A team is equipped with diverse skill and knowledge and </a:t>
            </a:r>
            <a:r>
              <a:rPr lang="en-GB" sz="1200"/>
              <a:t>has high degree of mutual respect and trust . Their skills and knowledge are valued </a:t>
            </a:r>
            <a:endParaRPr sz="1200"/>
          </a:p>
          <a:p>
            <a:pPr marL="457200" lvl="0" indent="-304800" algn="just" rtl="0">
              <a:lnSpc>
                <a:spcPct val="150000"/>
              </a:lnSpc>
              <a:spcBef>
                <a:spcPts val="0"/>
              </a:spcBef>
              <a:spcAft>
                <a:spcPts val="0"/>
              </a:spcAft>
              <a:buSzPts val="1200"/>
              <a:buChar char="●"/>
            </a:pPr>
            <a:r>
              <a:rPr lang="en-GB" sz="1200" b="1"/>
              <a:t>Clarity around individual roles and responsibilities</a:t>
            </a:r>
            <a:r>
              <a:rPr lang="en-GB" sz="1200"/>
              <a:t> - The team member  has a high clarity on the roles and responsibilities </a:t>
            </a:r>
            <a:endParaRPr sz="1200"/>
          </a:p>
          <a:p>
            <a:pPr marL="457200" lvl="0" indent="-304800" algn="just" rtl="0">
              <a:lnSpc>
                <a:spcPct val="150000"/>
              </a:lnSpc>
              <a:spcBef>
                <a:spcPts val="0"/>
              </a:spcBef>
              <a:spcAft>
                <a:spcPts val="0"/>
              </a:spcAft>
              <a:buSzPts val="1200"/>
              <a:buChar char="●"/>
            </a:pPr>
            <a:r>
              <a:rPr lang="en-GB" sz="1200" b="1"/>
              <a:t>High level of communication.</a:t>
            </a:r>
            <a:r>
              <a:rPr lang="en-GB" sz="1200"/>
              <a:t> Professional communication is maintained between leader and stakeholders and vice versa  (Sarah.C, 2009) </a:t>
            </a:r>
            <a:endParaRPr sz="1200">
              <a:solidFill>
                <a:schemeClr val="dk2"/>
              </a:solidFill>
              <a:latin typeface="Nunito"/>
              <a:ea typeface="Nunito"/>
              <a:cs typeface="Nunito"/>
              <a:sym typeface="Nuni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18"/>
          <p:cNvSpPr txBox="1">
            <a:spLocks noGrp="1"/>
          </p:cNvSpPr>
          <p:nvPr>
            <p:ph type="title"/>
          </p:nvPr>
        </p:nvSpPr>
        <p:spPr>
          <a:xfrm>
            <a:off x="1303800" y="598575"/>
            <a:ext cx="6909600" cy="52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400" dirty="0"/>
              <a:t>1.3 Characteristics of effective team </a:t>
            </a:r>
            <a:endParaRPr sz="2400" dirty="0"/>
          </a:p>
          <a:p>
            <a:pPr marL="0" lvl="0" indent="0" algn="l" rtl="0">
              <a:spcBef>
                <a:spcPts val="0"/>
              </a:spcBef>
              <a:spcAft>
                <a:spcPts val="0"/>
              </a:spcAft>
              <a:buNone/>
            </a:pPr>
            <a:endParaRPr dirty="0"/>
          </a:p>
        </p:txBody>
      </p:sp>
      <p:sp>
        <p:nvSpPr>
          <p:cNvPr id="311" name="Google Shape;311;p18"/>
          <p:cNvSpPr txBox="1">
            <a:spLocks noGrp="1"/>
          </p:cNvSpPr>
          <p:nvPr>
            <p:ph type="body" idx="1"/>
          </p:nvPr>
        </p:nvSpPr>
        <p:spPr>
          <a:xfrm>
            <a:off x="1119250" y="1413400"/>
            <a:ext cx="7030500" cy="3400200"/>
          </a:xfrm>
          <a:prstGeom prst="rect">
            <a:avLst/>
          </a:prstGeom>
          <a:solidFill>
            <a:srgbClr val="D0EEEC"/>
          </a:solidFill>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b="1">
                <a:solidFill>
                  <a:srgbClr val="000000"/>
                </a:solidFill>
                <a:latin typeface="Arial"/>
                <a:ea typeface="Arial"/>
                <a:cs typeface="Arial"/>
                <a:sym typeface="Arial"/>
              </a:rPr>
              <a:t>Priority towards team’s interest</a:t>
            </a:r>
            <a:r>
              <a:rPr lang="en-GB" sz="1200">
                <a:solidFill>
                  <a:srgbClr val="000000"/>
                </a:solidFill>
                <a:latin typeface="Arial"/>
                <a:ea typeface="Arial"/>
                <a:cs typeface="Arial"/>
                <a:sym typeface="Arial"/>
              </a:rPr>
              <a:t> - The team members gives priority towards team’s interests over the personal priorities and contributes best of their effort</a:t>
            </a:r>
            <a:endParaRPr sz="1200" b="1">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b="1">
                <a:solidFill>
                  <a:srgbClr val="000000"/>
                </a:solidFill>
                <a:latin typeface="Arial"/>
                <a:ea typeface="Arial"/>
                <a:cs typeface="Arial"/>
                <a:sym typeface="Arial"/>
              </a:rPr>
              <a:t>A leader who supports and challenges team members-</a:t>
            </a:r>
            <a:r>
              <a:rPr lang="en-GB" sz="1200">
                <a:solidFill>
                  <a:srgbClr val="000000"/>
                </a:solidFill>
                <a:latin typeface="Arial"/>
                <a:ea typeface="Arial"/>
                <a:cs typeface="Arial"/>
                <a:sym typeface="Arial"/>
              </a:rPr>
              <a:t> Leader in effective team support, giving genuine feedback, empathise, motivating, listening, and challenging them by questioning their actions, giving stretching targets, asking for alternatives etc,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b="1">
                <a:solidFill>
                  <a:srgbClr val="000000"/>
                </a:solidFill>
                <a:latin typeface="Arial"/>
                <a:ea typeface="Arial"/>
                <a:cs typeface="Arial"/>
                <a:sym typeface="Arial"/>
              </a:rPr>
              <a:t>A climate of co-operation </a:t>
            </a:r>
            <a:r>
              <a:rPr lang="en-GB" sz="1200">
                <a:solidFill>
                  <a:srgbClr val="000000"/>
                </a:solidFill>
                <a:latin typeface="Arial"/>
                <a:ea typeface="Arial"/>
                <a:cs typeface="Arial"/>
                <a:sym typeface="Arial"/>
              </a:rPr>
              <a:t>- Within an effective team, a high degree of cooperation between leader and team members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b="1">
                <a:solidFill>
                  <a:srgbClr val="000000"/>
                </a:solidFill>
                <a:latin typeface="Arial"/>
                <a:ea typeface="Arial"/>
                <a:cs typeface="Arial"/>
                <a:sym typeface="Arial"/>
              </a:rPr>
              <a:t>Ability to voice differences and appreciate conflicts</a:t>
            </a:r>
            <a:r>
              <a:rPr lang="en-GB" sz="1200">
                <a:solidFill>
                  <a:srgbClr val="000000"/>
                </a:solidFill>
                <a:latin typeface="Arial"/>
                <a:ea typeface="Arial"/>
                <a:cs typeface="Arial"/>
                <a:sym typeface="Arial"/>
              </a:rPr>
              <a:t>- An effective team has an atmosphere to express feelings, raise questions and concerns, share opinions, take risks, have healthy and open discussions, find solutions and alternatives, accept and compromise, etc  (Sarah.C, 2009) </a:t>
            </a:r>
            <a:endParaRPr sz="1200">
              <a:latin typeface="Arial"/>
              <a:ea typeface="Arial"/>
              <a:cs typeface="Arial"/>
              <a:sym typeface="Arial"/>
            </a:endParaRPr>
          </a:p>
          <a:p>
            <a:pPr marL="0" lvl="0" indent="0" algn="l" rtl="0">
              <a:spcBef>
                <a:spcPts val="0"/>
              </a:spcBef>
              <a:spcAft>
                <a:spcPts val="1200"/>
              </a:spcAft>
              <a:buNone/>
            </a:pPr>
            <a:endParaRPr sz="1200">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19"/>
          <p:cNvSpPr txBox="1">
            <a:spLocks noGrp="1"/>
          </p:cNvSpPr>
          <p:nvPr>
            <p:ph type="title"/>
          </p:nvPr>
        </p:nvSpPr>
        <p:spPr>
          <a:xfrm>
            <a:off x="1303800" y="598575"/>
            <a:ext cx="7030500" cy="639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t>1.4 Belbin’s  team roles </a:t>
            </a:r>
            <a:endParaRPr sz="2400" dirty="0"/>
          </a:p>
        </p:txBody>
      </p:sp>
      <p:sp>
        <p:nvSpPr>
          <p:cNvPr id="317" name="Google Shape;317;p19"/>
          <p:cNvSpPr txBox="1">
            <a:spLocks noGrp="1"/>
          </p:cNvSpPr>
          <p:nvPr>
            <p:ph type="body" idx="1"/>
          </p:nvPr>
        </p:nvSpPr>
        <p:spPr>
          <a:xfrm>
            <a:off x="1165400" y="1300950"/>
            <a:ext cx="5066100" cy="3458400"/>
          </a:xfrm>
          <a:prstGeom prst="rect">
            <a:avLst/>
          </a:prstGeom>
          <a:solidFill>
            <a:srgbClr val="D0EEEC"/>
          </a:solidFill>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Belbin's team role model identifies an individual‘s role in a team by assessing their likely behaviour within a team  with the help of a self perception assessment questionnaire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The model states that a team is mixed with different roles and each behaviour has unique behavioural attributes and strengths.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Teams can become effective by using this strengths of a diverse mix of behaviours of different roles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Belbin identifies 9 distinct roles under 3 categories Action oriented, though oriented and people oriented   (Belbin, 2025)</a:t>
            </a:r>
            <a:endParaRPr sz="1200">
              <a:solidFill>
                <a:srgbClr val="000000"/>
              </a:solidFill>
              <a:latin typeface="Arial"/>
              <a:ea typeface="Arial"/>
              <a:cs typeface="Arial"/>
              <a:sym typeface="Arial"/>
            </a:endParaRPr>
          </a:p>
          <a:p>
            <a:pPr marL="457200" lvl="0" indent="0" algn="l" rtl="0">
              <a:lnSpc>
                <a:spcPct val="100000"/>
              </a:lnSpc>
              <a:spcBef>
                <a:spcPts val="0"/>
              </a:spcBef>
              <a:spcAft>
                <a:spcPts val="0"/>
              </a:spcAft>
              <a:buNone/>
            </a:pPr>
            <a:endParaRPr sz="1200">
              <a:solidFill>
                <a:srgbClr val="000000"/>
              </a:solidFill>
              <a:latin typeface="Arial"/>
              <a:ea typeface="Arial"/>
              <a:cs typeface="Arial"/>
              <a:sym typeface="Arial"/>
            </a:endParaRPr>
          </a:p>
          <a:p>
            <a:pPr marL="457200" lvl="0" indent="0" algn="just" rtl="0">
              <a:lnSpc>
                <a:spcPct val="150000"/>
              </a:lnSpc>
              <a:spcBef>
                <a:spcPts val="0"/>
              </a:spcBef>
              <a:spcAft>
                <a:spcPts val="0"/>
              </a:spcAft>
              <a:buNone/>
            </a:pPr>
            <a:endParaRPr sz="1200">
              <a:solidFill>
                <a:srgbClr val="000000"/>
              </a:solidFill>
              <a:latin typeface="Arial"/>
              <a:ea typeface="Arial"/>
              <a:cs typeface="Arial"/>
              <a:sym typeface="Arial"/>
            </a:endParaRPr>
          </a:p>
          <a:p>
            <a:pPr marL="457200" lvl="0" indent="0" algn="just" rtl="0">
              <a:lnSpc>
                <a:spcPct val="150000"/>
              </a:lnSpc>
              <a:spcBef>
                <a:spcPts val="600"/>
              </a:spcBef>
              <a:spcAft>
                <a:spcPts val="600"/>
              </a:spcAft>
              <a:buNone/>
            </a:pPr>
            <a:endParaRPr sz="1200">
              <a:solidFill>
                <a:srgbClr val="000000"/>
              </a:solidFill>
              <a:latin typeface="Arial"/>
              <a:ea typeface="Arial"/>
              <a:cs typeface="Arial"/>
              <a:sym typeface="Arial"/>
            </a:endParaRPr>
          </a:p>
        </p:txBody>
      </p:sp>
      <p:sp>
        <p:nvSpPr>
          <p:cNvPr id="318" name="Google Shape;318;p19"/>
          <p:cNvSpPr txBox="1"/>
          <p:nvPr/>
        </p:nvSpPr>
        <p:spPr>
          <a:xfrm>
            <a:off x="1246150" y="3902600"/>
            <a:ext cx="53643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200">
              <a:solidFill>
                <a:schemeClr val="dk2"/>
              </a:solidFill>
            </a:endParaRPr>
          </a:p>
        </p:txBody>
      </p:sp>
      <p:pic>
        <p:nvPicPr>
          <p:cNvPr id="319" name="Google Shape;319;p19"/>
          <p:cNvPicPr preferRelativeResize="0"/>
          <p:nvPr/>
        </p:nvPicPr>
        <p:blipFill>
          <a:blip r:embed="rId3">
            <a:alphaModFix/>
          </a:blip>
          <a:stretch>
            <a:fillRect/>
          </a:stretch>
        </p:blipFill>
        <p:spPr>
          <a:xfrm>
            <a:off x="6441050" y="1722325"/>
            <a:ext cx="2279542" cy="23593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20"/>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t>1.4 Belbin team roles</a:t>
            </a:r>
            <a:endParaRPr sz="2400" dirty="0"/>
          </a:p>
        </p:txBody>
      </p:sp>
      <p:sp>
        <p:nvSpPr>
          <p:cNvPr id="325" name="Google Shape;325;p20"/>
          <p:cNvSpPr txBox="1">
            <a:spLocks noGrp="1"/>
          </p:cNvSpPr>
          <p:nvPr>
            <p:ph type="body" idx="1"/>
          </p:nvPr>
        </p:nvSpPr>
        <p:spPr>
          <a:xfrm>
            <a:off x="602000" y="1261650"/>
            <a:ext cx="8007000" cy="3509100"/>
          </a:xfrm>
          <a:prstGeom prst="rect">
            <a:avLst/>
          </a:prstGeom>
          <a:solidFill>
            <a:srgbClr val="D0EEEC"/>
          </a:solidFill>
        </p:spPr>
        <p:txBody>
          <a:bodyPr spcFirstLastPara="1" wrap="square" lIns="91425" tIns="91425" rIns="91425" bIns="91425" anchor="t" anchorCtr="0">
            <a:normAutofit fontScale="77500" lnSpcReduction="20000"/>
          </a:bodyPr>
          <a:lstStyle/>
          <a:p>
            <a:pPr marL="0" lvl="0" indent="0" algn="just" rtl="0">
              <a:lnSpc>
                <a:spcPct val="150000"/>
              </a:lnSpc>
              <a:spcBef>
                <a:spcPts val="100"/>
              </a:spcBef>
              <a:spcAft>
                <a:spcPts val="0"/>
              </a:spcAft>
              <a:buNone/>
            </a:pPr>
            <a:r>
              <a:rPr lang="en-GB" sz="1400" b="1">
                <a:solidFill>
                  <a:srgbClr val="000000"/>
                </a:solidFill>
                <a:latin typeface="Arial"/>
                <a:ea typeface="Arial"/>
                <a:cs typeface="Arial"/>
                <a:sym typeface="Arial"/>
              </a:rPr>
              <a:t>Action-Oriented:</a:t>
            </a:r>
            <a:endParaRPr sz="1400" b="1">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Implementer:</a:t>
            </a:r>
            <a:r>
              <a:rPr lang="en-GB" sz="1400">
                <a:solidFill>
                  <a:srgbClr val="000000"/>
                </a:solidFill>
                <a:latin typeface="Arial"/>
                <a:ea typeface="Arial"/>
                <a:cs typeface="Arial"/>
                <a:sym typeface="Arial"/>
              </a:rPr>
              <a:t> Focuses on converting plans to action by organising and keeping things on track </a:t>
            </a:r>
            <a:endParaRPr sz="1400">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Shaper:</a:t>
            </a:r>
            <a:r>
              <a:rPr lang="en-GB" sz="1400">
                <a:solidFill>
                  <a:srgbClr val="000000"/>
                </a:solidFill>
                <a:latin typeface="Arial"/>
                <a:ea typeface="Arial"/>
                <a:cs typeface="Arial"/>
                <a:sym typeface="Arial"/>
              </a:rPr>
              <a:t> Works well under pressure and helps the team  to thrive and Move forward </a:t>
            </a:r>
            <a:endParaRPr sz="1400">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Completer Finisher:</a:t>
            </a:r>
            <a:r>
              <a:rPr lang="en-GB" sz="1400">
                <a:solidFill>
                  <a:srgbClr val="000000"/>
                </a:solidFill>
                <a:latin typeface="Arial"/>
                <a:ea typeface="Arial"/>
                <a:cs typeface="Arial"/>
                <a:sym typeface="Arial"/>
              </a:rPr>
              <a:t> They focus attention to details and make sure no areas are overlooked and the project is completed successfully</a:t>
            </a:r>
            <a:endParaRPr sz="1400">
              <a:solidFill>
                <a:srgbClr val="000000"/>
              </a:solidFill>
              <a:latin typeface="Arial"/>
              <a:ea typeface="Arial"/>
              <a:cs typeface="Arial"/>
              <a:sym typeface="Arial"/>
            </a:endParaRPr>
          </a:p>
          <a:p>
            <a:pPr marL="0" marR="63500" lvl="0" indent="0" algn="just" rtl="0">
              <a:lnSpc>
                <a:spcPct val="150000"/>
              </a:lnSpc>
              <a:spcBef>
                <a:spcPts val="100"/>
              </a:spcBef>
              <a:spcAft>
                <a:spcPts val="0"/>
              </a:spcAft>
              <a:buNone/>
            </a:pPr>
            <a:r>
              <a:rPr lang="en-GB" sz="1400" b="1">
                <a:solidFill>
                  <a:srgbClr val="000000"/>
                </a:solidFill>
                <a:latin typeface="Arial"/>
                <a:ea typeface="Arial"/>
                <a:cs typeface="Arial"/>
                <a:sym typeface="Arial"/>
              </a:rPr>
              <a:t>Thought-Oriented:</a:t>
            </a:r>
            <a:endParaRPr sz="1400" b="1">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Plant:</a:t>
            </a:r>
            <a:r>
              <a:rPr lang="en-GB" sz="1400">
                <a:solidFill>
                  <a:srgbClr val="000000"/>
                </a:solidFill>
                <a:latin typeface="Arial"/>
                <a:ea typeface="Arial"/>
                <a:cs typeface="Arial"/>
                <a:sym typeface="Arial"/>
              </a:rPr>
              <a:t> An innovator and idea generator who also suggests new approaches </a:t>
            </a:r>
            <a:endParaRPr sz="1400">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Monitor Evaluator:</a:t>
            </a:r>
            <a:r>
              <a:rPr lang="en-GB" sz="1400">
                <a:solidFill>
                  <a:srgbClr val="000000"/>
                </a:solidFill>
                <a:latin typeface="Arial"/>
                <a:ea typeface="Arial"/>
                <a:cs typeface="Arial"/>
                <a:sym typeface="Arial"/>
              </a:rPr>
              <a:t> Focus on monitoring, analysing and evaluating to reach a more balanced state</a:t>
            </a:r>
            <a:endParaRPr sz="1400">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Specialist:</a:t>
            </a:r>
            <a:r>
              <a:rPr lang="en-GB" sz="1400">
                <a:solidFill>
                  <a:srgbClr val="000000"/>
                </a:solidFill>
                <a:latin typeface="Arial"/>
                <a:ea typeface="Arial"/>
                <a:cs typeface="Arial"/>
                <a:sym typeface="Arial"/>
              </a:rPr>
              <a:t> They possess the required specialised knowledge and skills to support the tea</a:t>
            </a:r>
            <a:endParaRPr sz="1400">
              <a:solidFill>
                <a:srgbClr val="000000"/>
              </a:solidFill>
              <a:latin typeface="Arial"/>
              <a:ea typeface="Arial"/>
              <a:cs typeface="Arial"/>
              <a:sym typeface="Arial"/>
            </a:endParaRPr>
          </a:p>
          <a:p>
            <a:pPr marL="0" marR="63500" lvl="0" indent="0" algn="just" rtl="0">
              <a:lnSpc>
                <a:spcPct val="150000"/>
              </a:lnSpc>
              <a:spcBef>
                <a:spcPts val="100"/>
              </a:spcBef>
              <a:spcAft>
                <a:spcPts val="0"/>
              </a:spcAft>
              <a:buNone/>
            </a:pPr>
            <a:r>
              <a:rPr lang="en-GB" sz="1400" b="1">
                <a:solidFill>
                  <a:srgbClr val="000000"/>
                </a:solidFill>
                <a:latin typeface="Arial"/>
                <a:ea typeface="Arial"/>
                <a:cs typeface="Arial"/>
                <a:sym typeface="Arial"/>
              </a:rPr>
              <a:t>People-Oriented:</a:t>
            </a:r>
            <a:endParaRPr sz="1400" b="1">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Resource Investigator:</a:t>
            </a:r>
            <a:r>
              <a:rPr lang="en-GB" sz="1400">
                <a:solidFill>
                  <a:srgbClr val="000000"/>
                </a:solidFill>
                <a:latin typeface="Arial"/>
                <a:ea typeface="Arial"/>
                <a:cs typeface="Arial"/>
                <a:sym typeface="Arial"/>
              </a:rPr>
              <a:t> Contacts external contacts and network to ensure required resources and information </a:t>
            </a:r>
            <a:endParaRPr sz="1400">
              <a:solidFill>
                <a:srgbClr val="000000"/>
              </a:solidFill>
              <a:latin typeface="Arial"/>
              <a:ea typeface="Arial"/>
              <a:cs typeface="Arial"/>
              <a:sym typeface="Arial"/>
            </a:endParaRPr>
          </a:p>
          <a:p>
            <a:pPr marL="914400" marR="63500" lvl="1" indent="-297497" algn="just" rtl="0">
              <a:lnSpc>
                <a:spcPct val="150000"/>
              </a:lnSpc>
              <a:spcBef>
                <a:spcPts val="100"/>
              </a:spcBef>
              <a:spcAft>
                <a:spcPts val="0"/>
              </a:spcAft>
              <a:buClr>
                <a:srgbClr val="000000"/>
              </a:buClr>
              <a:buSzPct val="100000"/>
              <a:buFont typeface="Arial"/>
              <a:buChar char="●"/>
            </a:pPr>
            <a:r>
              <a:rPr lang="en-GB" sz="1400" b="1">
                <a:solidFill>
                  <a:srgbClr val="000000"/>
                </a:solidFill>
                <a:latin typeface="Arial"/>
                <a:ea typeface="Arial"/>
                <a:cs typeface="Arial"/>
                <a:sym typeface="Arial"/>
              </a:rPr>
              <a:t>Team Worker:</a:t>
            </a:r>
            <a:r>
              <a:rPr lang="en-GB" sz="1400">
                <a:solidFill>
                  <a:srgbClr val="000000"/>
                </a:solidFill>
                <a:latin typeface="Arial"/>
                <a:ea typeface="Arial"/>
                <a:cs typeface="Arial"/>
                <a:sym typeface="Arial"/>
              </a:rPr>
              <a:t> An active team player facilitates the team’s coherence and cohesion  </a:t>
            </a:r>
            <a:endParaRPr sz="1400">
              <a:solidFill>
                <a:srgbClr val="000000"/>
              </a:solidFill>
              <a:latin typeface="Arial"/>
              <a:ea typeface="Arial"/>
              <a:cs typeface="Arial"/>
              <a:sym typeface="Arial"/>
            </a:endParaRPr>
          </a:p>
          <a:p>
            <a:pPr marL="914400" lvl="1" indent="-297497" algn="just" rtl="0">
              <a:lnSpc>
                <a:spcPct val="150000"/>
              </a:lnSpc>
              <a:spcBef>
                <a:spcPts val="100"/>
              </a:spcBef>
              <a:spcAft>
                <a:spcPts val="100"/>
              </a:spcAft>
              <a:buClr>
                <a:srgbClr val="000000"/>
              </a:buClr>
              <a:buSzPct val="100000"/>
              <a:buFont typeface="Arial"/>
              <a:buChar char="●"/>
            </a:pPr>
            <a:r>
              <a:rPr lang="en-GB" sz="1400" b="1">
                <a:solidFill>
                  <a:srgbClr val="000000"/>
                </a:solidFill>
                <a:latin typeface="Arial"/>
                <a:ea typeface="Arial"/>
                <a:cs typeface="Arial"/>
                <a:sym typeface="Arial"/>
              </a:rPr>
              <a:t>Coordinator:</a:t>
            </a:r>
            <a:r>
              <a:rPr lang="en-GB" sz="1400">
                <a:solidFill>
                  <a:srgbClr val="000000"/>
                </a:solidFill>
                <a:latin typeface="Arial"/>
                <a:ea typeface="Arial"/>
                <a:cs typeface="Arial"/>
                <a:sym typeface="Arial"/>
              </a:rPr>
              <a:t> Facilitate effective communication and co-ordinate the task of each member and help the team to move towards objective </a:t>
            </a:r>
            <a:r>
              <a:rPr lang="en-GB" sz="1200">
                <a:solidFill>
                  <a:srgbClr val="000000"/>
                </a:solidFill>
                <a:latin typeface="Arial"/>
                <a:ea typeface="Arial"/>
                <a:cs typeface="Arial"/>
                <a:sym typeface="Arial"/>
              </a:rPr>
              <a:t> (Meredith. B., 2010)</a:t>
            </a:r>
            <a:endParaRPr sz="120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21"/>
          <p:cNvSpPr txBox="1">
            <a:spLocks noGrp="1"/>
          </p:cNvSpPr>
          <p:nvPr>
            <p:ph type="title"/>
          </p:nvPr>
        </p:nvSpPr>
        <p:spPr>
          <a:xfrm>
            <a:off x="1303800" y="598575"/>
            <a:ext cx="7739700" cy="1029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t>1.5 Self Reflection</a:t>
            </a:r>
            <a:r>
              <a:rPr lang="en-GB" sz="1800" dirty="0"/>
              <a:t> </a:t>
            </a:r>
            <a:endParaRPr sz="1800" dirty="0"/>
          </a:p>
          <a:p>
            <a:pPr marL="0" lvl="0" indent="0" algn="l" rtl="0">
              <a:spcBef>
                <a:spcPts val="0"/>
              </a:spcBef>
              <a:spcAft>
                <a:spcPts val="0"/>
              </a:spcAft>
              <a:buNone/>
            </a:pPr>
            <a:r>
              <a:rPr lang="en-GB" sz="1800" b="0" dirty="0"/>
              <a:t>based on </a:t>
            </a:r>
            <a:r>
              <a:rPr lang="en-GB" sz="1800" b="0" dirty="0">
                <a:solidFill>
                  <a:srgbClr val="222222"/>
                </a:solidFill>
                <a:highlight>
                  <a:srgbClr val="FFFFFF"/>
                </a:highlight>
              </a:rPr>
              <a:t>Belbin's team role </a:t>
            </a:r>
            <a:r>
              <a:rPr lang="en-GB" sz="1800" b="0" dirty="0">
                <a:solidFill>
                  <a:srgbClr val="000000"/>
                </a:solidFill>
              </a:rPr>
              <a:t>self-perception assessment questionnaire</a:t>
            </a:r>
            <a:endParaRPr sz="1800" b="0" dirty="0"/>
          </a:p>
        </p:txBody>
      </p:sp>
      <p:sp>
        <p:nvSpPr>
          <p:cNvPr id="331" name="Google Shape;331;p21"/>
          <p:cNvSpPr txBox="1"/>
          <p:nvPr/>
        </p:nvSpPr>
        <p:spPr>
          <a:xfrm>
            <a:off x="2025400" y="1512875"/>
            <a:ext cx="6766500" cy="1000500"/>
          </a:xfrm>
          <a:prstGeom prst="rect">
            <a:avLst/>
          </a:prstGeom>
          <a:solidFill>
            <a:srgbClr val="FCE5CD"/>
          </a:soli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222222"/>
                </a:solidFill>
              </a:rPr>
              <a:t>A shaper is dynamic, thrives better under pressure, help the team to overcome challenges at the same time, prone to pressure on others and hurt their feelings </a:t>
            </a:r>
            <a:r>
              <a:rPr lang="en-GB"/>
              <a:t> </a:t>
            </a:r>
            <a:r>
              <a:rPr lang="en-GB" sz="1200"/>
              <a:t> (Meredith. B., 2010)</a:t>
            </a:r>
            <a:endParaRPr sz="1200">
              <a:solidFill>
                <a:srgbClr val="222222"/>
              </a:solidFill>
            </a:endParaRPr>
          </a:p>
          <a:p>
            <a:pPr marL="0" lvl="0" indent="0" algn="just" rtl="0">
              <a:lnSpc>
                <a:spcPct val="150000"/>
              </a:lnSpc>
              <a:spcBef>
                <a:spcPts val="0"/>
              </a:spcBef>
              <a:spcAft>
                <a:spcPts val="0"/>
              </a:spcAft>
              <a:buNone/>
            </a:pPr>
            <a:endParaRPr/>
          </a:p>
        </p:txBody>
      </p:sp>
      <p:pic>
        <p:nvPicPr>
          <p:cNvPr id="332" name="Google Shape;332;p21"/>
          <p:cNvPicPr preferRelativeResize="0"/>
          <p:nvPr/>
        </p:nvPicPr>
        <p:blipFill>
          <a:blip r:embed="rId3">
            <a:alphaModFix/>
          </a:blip>
          <a:stretch>
            <a:fillRect/>
          </a:stretch>
        </p:blipFill>
        <p:spPr>
          <a:xfrm flipH="1">
            <a:off x="1098049" y="1387149"/>
            <a:ext cx="927351" cy="927351"/>
          </a:xfrm>
          <a:prstGeom prst="rect">
            <a:avLst/>
          </a:prstGeom>
          <a:noFill/>
          <a:ln>
            <a:noFill/>
          </a:ln>
        </p:spPr>
      </p:pic>
      <p:pic>
        <p:nvPicPr>
          <p:cNvPr id="333" name="Google Shape;333;p21"/>
          <p:cNvPicPr preferRelativeResize="0"/>
          <p:nvPr/>
        </p:nvPicPr>
        <p:blipFill>
          <a:blip r:embed="rId4">
            <a:alphaModFix/>
          </a:blip>
          <a:stretch>
            <a:fillRect/>
          </a:stretch>
        </p:blipFill>
        <p:spPr>
          <a:xfrm>
            <a:off x="481950" y="2765083"/>
            <a:ext cx="2159530" cy="2159530"/>
          </a:xfrm>
          <a:prstGeom prst="rect">
            <a:avLst/>
          </a:prstGeom>
          <a:noFill/>
          <a:ln>
            <a:noFill/>
          </a:ln>
        </p:spPr>
      </p:pic>
      <p:sp>
        <p:nvSpPr>
          <p:cNvPr id="334" name="Google Shape;334;p21"/>
          <p:cNvSpPr/>
          <p:nvPr/>
        </p:nvSpPr>
        <p:spPr>
          <a:xfrm>
            <a:off x="3019800" y="2707925"/>
            <a:ext cx="5852100" cy="2000100"/>
          </a:xfrm>
          <a:prstGeom prst="wedgeRoundRectCallout">
            <a:avLst>
              <a:gd name="adj1" fmla="val -71844"/>
              <a:gd name="adj2" fmla="val 6853"/>
              <a:gd name="adj3"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None/>
            </a:pPr>
            <a:r>
              <a:rPr lang="en-GB" sz="1000"/>
              <a:t>My primary role identified is Shaper</a:t>
            </a:r>
            <a:endParaRPr sz="1000"/>
          </a:p>
          <a:p>
            <a:pPr marL="0" lvl="0" indent="0" algn="just" rtl="0">
              <a:lnSpc>
                <a:spcPct val="150000"/>
              </a:lnSpc>
              <a:spcBef>
                <a:spcPts val="0"/>
              </a:spcBef>
              <a:spcAft>
                <a:spcPts val="0"/>
              </a:spcAft>
              <a:buNone/>
            </a:pPr>
            <a:r>
              <a:rPr lang="en-GB" sz="1000"/>
              <a:t>As a shaper, I could help the team to reach decisions and conclusions by challenging indecisiveness. During a presentation the team was confused about the topic and time management of the presentation, and I could help them by giving suggestions on proper time breakdowns and topics  and help the team move forward. </a:t>
            </a:r>
            <a:endParaRPr sz="1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650" dirty="0"/>
              <a:t>1.5 Self Reflection</a:t>
            </a:r>
            <a:endParaRPr sz="2650" dirty="0"/>
          </a:p>
          <a:p>
            <a:pPr marL="0" lvl="0" indent="0" algn="l" rtl="0">
              <a:spcBef>
                <a:spcPts val="0"/>
              </a:spcBef>
              <a:spcAft>
                <a:spcPts val="0"/>
              </a:spcAft>
              <a:buNone/>
            </a:pPr>
            <a:r>
              <a:rPr lang="en-GB" sz="2000" dirty="0"/>
              <a:t> based o</a:t>
            </a:r>
            <a:r>
              <a:rPr lang="en-GB" sz="1800" dirty="0"/>
              <a:t>n </a:t>
            </a:r>
            <a:r>
              <a:rPr lang="en-GB" sz="1800" b="0" dirty="0">
                <a:solidFill>
                  <a:srgbClr val="222222"/>
                </a:solidFill>
                <a:highlight>
                  <a:srgbClr val="FFFFFF"/>
                </a:highlight>
                <a:latin typeface="Arial"/>
                <a:ea typeface="Arial"/>
                <a:cs typeface="Arial"/>
                <a:sym typeface="Arial"/>
              </a:rPr>
              <a:t>Belbin's team role </a:t>
            </a:r>
            <a:r>
              <a:rPr lang="en-GB" sz="1800" b="0" dirty="0">
                <a:solidFill>
                  <a:srgbClr val="000000"/>
                </a:solidFill>
                <a:latin typeface="Arial"/>
                <a:ea typeface="Arial"/>
                <a:cs typeface="Arial"/>
                <a:sym typeface="Arial"/>
              </a:rPr>
              <a:t>self-perception assessment questionnaire</a:t>
            </a:r>
            <a:endParaRPr sz="1800" dirty="0"/>
          </a:p>
          <a:p>
            <a:pPr marL="0" lvl="0" indent="0" algn="l" rtl="0">
              <a:spcBef>
                <a:spcPts val="0"/>
              </a:spcBef>
              <a:spcAft>
                <a:spcPts val="0"/>
              </a:spcAft>
              <a:buNone/>
            </a:pPr>
            <a:endParaRPr dirty="0"/>
          </a:p>
        </p:txBody>
      </p:sp>
      <p:sp>
        <p:nvSpPr>
          <p:cNvPr id="340" name="Google Shape;340;p22"/>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0"/>
              </a:spcAft>
              <a:buNone/>
            </a:pPr>
            <a:endParaRPr/>
          </a:p>
          <a:p>
            <a:pPr marL="0" lvl="0" indent="0" algn="l" rtl="0">
              <a:spcBef>
                <a:spcPts val="1200"/>
              </a:spcBef>
              <a:spcAft>
                <a:spcPts val="1200"/>
              </a:spcAft>
              <a:buNone/>
            </a:pPr>
            <a:endParaRPr/>
          </a:p>
        </p:txBody>
      </p:sp>
      <p:pic>
        <p:nvPicPr>
          <p:cNvPr id="341" name="Google Shape;341;p22"/>
          <p:cNvPicPr preferRelativeResize="0"/>
          <p:nvPr/>
        </p:nvPicPr>
        <p:blipFill>
          <a:blip r:embed="rId3">
            <a:alphaModFix/>
          </a:blip>
          <a:stretch>
            <a:fillRect/>
          </a:stretch>
        </p:blipFill>
        <p:spPr>
          <a:xfrm>
            <a:off x="696675" y="3030100"/>
            <a:ext cx="1927076" cy="1927100"/>
          </a:xfrm>
          <a:prstGeom prst="rect">
            <a:avLst/>
          </a:prstGeom>
          <a:noFill/>
          <a:ln>
            <a:noFill/>
          </a:ln>
        </p:spPr>
      </p:pic>
      <p:pic>
        <p:nvPicPr>
          <p:cNvPr id="342" name="Google Shape;342;p22"/>
          <p:cNvPicPr preferRelativeResize="0"/>
          <p:nvPr/>
        </p:nvPicPr>
        <p:blipFill>
          <a:blip r:embed="rId4">
            <a:alphaModFix/>
          </a:blip>
          <a:stretch>
            <a:fillRect/>
          </a:stretch>
        </p:blipFill>
        <p:spPr>
          <a:xfrm>
            <a:off x="1399512" y="1910412"/>
            <a:ext cx="864300" cy="864300"/>
          </a:xfrm>
          <a:prstGeom prst="rect">
            <a:avLst/>
          </a:prstGeom>
          <a:noFill/>
          <a:ln>
            <a:noFill/>
          </a:ln>
        </p:spPr>
      </p:pic>
      <p:sp>
        <p:nvSpPr>
          <p:cNvPr id="343" name="Google Shape;343;p22"/>
          <p:cNvSpPr/>
          <p:nvPr/>
        </p:nvSpPr>
        <p:spPr>
          <a:xfrm>
            <a:off x="2200850" y="3250700"/>
            <a:ext cx="5996700" cy="1485900"/>
          </a:xfrm>
          <a:prstGeom prst="wedgeRoundRectCallout">
            <a:avLst>
              <a:gd name="adj1" fmla="val -53688"/>
              <a:gd name="adj2" fmla="val 3846"/>
              <a:gd name="adj3" fmla="val 0"/>
            </a:avLst>
          </a:prstGeom>
          <a:solidFill>
            <a:schemeClr val="lt2"/>
          </a:solidFill>
          <a:ln w="9525" cap="flat" cmpd="sng">
            <a:solidFill>
              <a:schemeClr val="dk2"/>
            </a:solidFill>
            <a:prstDash val="dot"/>
            <a:round/>
            <a:headEnd type="none" w="sm" len="sm"/>
            <a:tailEnd type="none" w="sm" len="sm"/>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GB" sz="1200">
                <a:solidFill>
                  <a:schemeClr val="dk2"/>
                </a:solidFill>
              </a:rPr>
              <a:t>My secondary role identified is Implementer</a:t>
            </a:r>
            <a:endParaRPr sz="1200">
              <a:solidFill>
                <a:schemeClr val="dk2"/>
              </a:solidFill>
            </a:endParaRPr>
          </a:p>
          <a:p>
            <a:pPr marL="0" lvl="0" indent="0" algn="just" rtl="0">
              <a:lnSpc>
                <a:spcPct val="150000"/>
              </a:lnSpc>
              <a:spcBef>
                <a:spcPts val="1200"/>
              </a:spcBef>
              <a:spcAft>
                <a:spcPts val="0"/>
              </a:spcAft>
              <a:buNone/>
            </a:pPr>
            <a:r>
              <a:rPr lang="en-GB" sz="1200"/>
              <a:t>My ability to convert plans into action helped the team to effectively implement the presentation draft plan to final presentation . The team was struggling to allocate timing, organize topics and set the flow to the given time. I helped them with all those and helped them to rehearse the task effectively</a:t>
            </a:r>
            <a:endParaRPr sz="1200"/>
          </a:p>
        </p:txBody>
      </p:sp>
      <p:sp>
        <p:nvSpPr>
          <p:cNvPr id="344" name="Google Shape;344;p22"/>
          <p:cNvSpPr txBox="1"/>
          <p:nvPr/>
        </p:nvSpPr>
        <p:spPr>
          <a:xfrm>
            <a:off x="2263800" y="1865413"/>
            <a:ext cx="6195000" cy="1000500"/>
          </a:xfrm>
          <a:prstGeom prst="rect">
            <a:avLst/>
          </a:prstGeom>
          <a:solidFill>
            <a:srgbClr val="FCE5CD"/>
          </a:soli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222222"/>
                </a:solidFill>
              </a:rPr>
              <a:t>An implementer has the ability to convert plans to actions. Practical, reliable and confident  </a:t>
            </a:r>
            <a:r>
              <a:rPr lang="en-GB"/>
              <a:t> </a:t>
            </a:r>
            <a:r>
              <a:rPr lang="en-GB" sz="1200"/>
              <a:t> (Meredith. B., 2010)</a:t>
            </a:r>
            <a:endParaRPr sz="1200">
              <a:solidFill>
                <a:srgbClr val="222222"/>
              </a:solidFill>
            </a:endParaRPr>
          </a:p>
          <a:p>
            <a:pPr marL="0" lvl="0" indent="0" algn="just" rtl="0">
              <a:lnSpc>
                <a:spcPct val="150000"/>
              </a:lnSpc>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Arial"/>
                <a:ea typeface="Arial"/>
                <a:cs typeface="Arial"/>
                <a:sym typeface="Arial"/>
              </a:rPr>
              <a:t>1.6 How </a:t>
            </a:r>
            <a:r>
              <a:rPr lang="en-GB" dirty="0" err="1">
                <a:latin typeface="Arial"/>
                <a:ea typeface="Arial"/>
                <a:cs typeface="Arial"/>
                <a:sym typeface="Arial"/>
              </a:rPr>
              <a:t>belbin</a:t>
            </a:r>
            <a:r>
              <a:rPr lang="en-GB" dirty="0">
                <a:latin typeface="Arial"/>
                <a:ea typeface="Arial"/>
                <a:cs typeface="Arial"/>
                <a:sym typeface="Arial"/>
              </a:rPr>
              <a:t> team roles benefits team effective team building</a:t>
            </a:r>
            <a:endParaRPr dirty="0">
              <a:latin typeface="Arial"/>
              <a:ea typeface="Arial"/>
              <a:cs typeface="Arial"/>
              <a:sym typeface="Arial"/>
            </a:endParaRPr>
          </a:p>
        </p:txBody>
      </p:sp>
      <p:sp>
        <p:nvSpPr>
          <p:cNvPr id="350" name="Google Shape;350;p23"/>
          <p:cNvSpPr txBox="1">
            <a:spLocks noGrp="1"/>
          </p:cNvSpPr>
          <p:nvPr>
            <p:ph type="body" idx="1"/>
          </p:nvPr>
        </p:nvSpPr>
        <p:spPr>
          <a:xfrm>
            <a:off x="1303800" y="1990050"/>
            <a:ext cx="7442400" cy="2872200"/>
          </a:xfrm>
          <a:prstGeom prst="rect">
            <a:avLst/>
          </a:prstGeom>
          <a:solidFill>
            <a:srgbClr val="EFEFEF"/>
          </a:solidFill>
        </p:spPr>
        <p:txBody>
          <a:bodyPr spcFirstLastPara="1" wrap="square" lIns="91425" tIns="91425" rIns="91425" bIns="91425" anchor="t" anchorCtr="0">
            <a:noAutofit/>
          </a:bodyPr>
          <a:lstStyle/>
          <a:p>
            <a:pPr marL="457200" lvl="0" indent="-304800" algn="l"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The roles helps to balance based on behavioural attributes with clear understanding the possible contribution</a:t>
            </a:r>
            <a:endParaRPr sz="1200">
              <a:solidFill>
                <a:srgbClr val="000000"/>
              </a:solidFill>
              <a:latin typeface="Arial"/>
              <a:ea typeface="Arial"/>
              <a:cs typeface="Arial"/>
              <a:sym typeface="Arial"/>
            </a:endParaRPr>
          </a:p>
          <a:p>
            <a:pPr marL="457200" lvl="0" indent="-304800" algn="l"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Clarity on roles offer high level of self awareness </a:t>
            </a:r>
            <a:endParaRPr sz="1200">
              <a:solidFill>
                <a:srgbClr val="000000"/>
              </a:solidFill>
              <a:latin typeface="Arial"/>
              <a:ea typeface="Arial"/>
              <a:cs typeface="Arial"/>
              <a:sym typeface="Arial"/>
            </a:endParaRPr>
          </a:p>
          <a:p>
            <a:pPr marL="457200" lvl="0" indent="-304800" algn="l"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Identify most suitable task according to the behaviour in a team’s situation </a:t>
            </a:r>
            <a:endParaRPr sz="1200">
              <a:solidFill>
                <a:srgbClr val="000000"/>
              </a:solidFill>
              <a:latin typeface="Arial"/>
              <a:ea typeface="Arial"/>
              <a:cs typeface="Arial"/>
              <a:sym typeface="Arial"/>
            </a:endParaRPr>
          </a:p>
          <a:p>
            <a:pPr marL="457200" lvl="0" indent="-304800" algn="l"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Clear understanding of communication style that work for each role offers </a:t>
            </a:r>
            <a:endParaRPr sz="1200">
              <a:solidFill>
                <a:srgbClr val="000000"/>
              </a:solidFill>
              <a:latin typeface="Arial"/>
              <a:ea typeface="Arial"/>
              <a:cs typeface="Arial"/>
              <a:sym typeface="Arial"/>
            </a:endParaRPr>
          </a:p>
          <a:p>
            <a:pPr marL="457200" lvl="0" indent="-304800" algn="l"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Clear decision making </a:t>
            </a:r>
            <a:endParaRPr sz="1200">
              <a:solidFill>
                <a:srgbClr val="000000"/>
              </a:solidFill>
              <a:latin typeface="Arial"/>
              <a:ea typeface="Arial"/>
              <a:cs typeface="Arial"/>
              <a:sym typeface="Arial"/>
            </a:endParaRPr>
          </a:p>
          <a:p>
            <a:pPr marL="457200" lvl="0" indent="-304800" algn="l"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High level of confidence and understanding among team members which helps for greater collaboration</a:t>
            </a:r>
            <a:endParaRPr sz="1200">
              <a:solidFill>
                <a:srgbClr val="000000"/>
              </a:solidFill>
              <a:latin typeface="Arial"/>
              <a:ea typeface="Arial"/>
              <a:cs typeface="Arial"/>
              <a:sym typeface="Arial"/>
            </a:endParaRPr>
          </a:p>
          <a:p>
            <a:pPr marL="457200" lvl="0" indent="-304800" algn="l"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Identifying the roles helps for better problem solving  </a:t>
            </a:r>
            <a:r>
              <a:rPr lang="en-GB" sz="1400">
                <a:solidFill>
                  <a:srgbClr val="000000"/>
                </a:solidFill>
                <a:latin typeface="Arial"/>
                <a:ea typeface="Arial"/>
                <a:cs typeface="Arial"/>
                <a:sym typeface="Arial"/>
              </a:rPr>
              <a:t> </a:t>
            </a:r>
            <a:r>
              <a:rPr lang="en-GB" sz="1200">
                <a:solidFill>
                  <a:srgbClr val="000000"/>
                </a:solidFill>
                <a:latin typeface="Arial"/>
                <a:ea typeface="Arial"/>
                <a:cs typeface="Arial"/>
                <a:sym typeface="Arial"/>
              </a:rPr>
              <a:t> (Belbin., 2025)</a:t>
            </a:r>
            <a:endParaRPr sz="1200">
              <a:solidFill>
                <a:srgbClr val="545454"/>
              </a:solidFill>
              <a:highlight>
                <a:srgbClr val="FFFFFF"/>
              </a:highlight>
              <a:latin typeface="Arial"/>
              <a:ea typeface="Arial"/>
              <a:cs typeface="Arial"/>
              <a:sym typeface="Arial"/>
            </a:endParaRPr>
          </a:p>
          <a:p>
            <a:pPr marL="0" lvl="0" indent="0" algn="l" rtl="0">
              <a:spcBef>
                <a:spcPts val="0"/>
              </a:spcBef>
              <a:spcAft>
                <a:spcPts val="12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24"/>
          <p:cNvSpPr txBox="1">
            <a:spLocks noGrp="1"/>
          </p:cNvSpPr>
          <p:nvPr>
            <p:ph type="title"/>
          </p:nvPr>
        </p:nvSpPr>
        <p:spPr>
          <a:xfrm>
            <a:off x="1280950" y="129950"/>
            <a:ext cx="7030500" cy="49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400" dirty="0"/>
              <a:t>1.7 Tuckman’s stages of group development</a:t>
            </a:r>
            <a:endParaRPr sz="2400" dirty="0"/>
          </a:p>
        </p:txBody>
      </p:sp>
      <p:grpSp>
        <p:nvGrpSpPr>
          <p:cNvPr id="356" name="Google Shape;356;p24"/>
          <p:cNvGrpSpPr/>
          <p:nvPr/>
        </p:nvGrpSpPr>
        <p:grpSpPr>
          <a:xfrm>
            <a:off x="343125" y="2014952"/>
            <a:ext cx="2726700" cy="2950178"/>
            <a:chOff x="205950" y="1477764"/>
            <a:chExt cx="2726700" cy="3416536"/>
          </a:xfrm>
        </p:grpSpPr>
        <p:sp>
          <p:nvSpPr>
            <p:cNvPr id="357" name="Google Shape;357;p24"/>
            <p:cNvSpPr/>
            <p:nvPr/>
          </p:nvSpPr>
          <p:spPr>
            <a:xfrm>
              <a:off x="205950" y="1477764"/>
              <a:ext cx="2726700" cy="669000"/>
            </a:xfrm>
            <a:prstGeom prst="homePlat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a:solidFill>
                    <a:srgbClr val="FFFFFF"/>
                  </a:solidFill>
                  <a:latin typeface="Roboto"/>
                  <a:ea typeface="Roboto"/>
                  <a:cs typeface="Roboto"/>
                  <a:sym typeface="Roboto"/>
                </a:rPr>
                <a:t>Forming </a:t>
              </a:r>
              <a:endParaRPr>
                <a:solidFill>
                  <a:srgbClr val="FFFFFF"/>
                </a:solidFill>
                <a:latin typeface="Roboto"/>
                <a:ea typeface="Roboto"/>
                <a:cs typeface="Roboto"/>
                <a:sym typeface="Roboto"/>
              </a:endParaRPr>
            </a:p>
          </p:txBody>
        </p:sp>
        <p:sp>
          <p:nvSpPr>
            <p:cNvPr id="358" name="Google Shape;358;p24"/>
            <p:cNvSpPr txBox="1"/>
            <p:nvPr/>
          </p:nvSpPr>
          <p:spPr>
            <a:xfrm>
              <a:off x="564375" y="2230600"/>
              <a:ext cx="2124000" cy="2663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100">
                  <a:latin typeface="Roboto"/>
                  <a:ea typeface="Roboto"/>
                  <a:cs typeface="Roboto"/>
                  <a:sym typeface="Roboto"/>
                </a:rPr>
                <a:t>Team members are excited, skeptical. Efforts must be made to facilitate trust, connection, break barriers and foster comfort and acquaintance  through ice breaking , discussions, meeting. </a:t>
              </a:r>
              <a:endParaRPr sz="1100">
                <a:latin typeface="Roboto"/>
                <a:ea typeface="Roboto"/>
                <a:cs typeface="Roboto"/>
                <a:sym typeface="Roboto"/>
              </a:endParaRPr>
            </a:p>
            <a:p>
              <a:pPr marL="0" lvl="0" indent="0" algn="l" rtl="0">
                <a:spcBef>
                  <a:spcPts val="0"/>
                </a:spcBef>
                <a:spcAft>
                  <a:spcPts val="0"/>
                </a:spcAft>
                <a:buNone/>
              </a:pPr>
              <a:endParaRPr sz="1100">
                <a:latin typeface="Roboto"/>
                <a:ea typeface="Roboto"/>
                <a:cs typeface="Roboto"/>
                <a:sym typeface="Roboto"/>
              </a:endParaRPr>
            </a:p>
            <a:p>
              <a:pPr marL="0" lvl="0" indent="0" algn="l" rtl="0">
                <a:spcBef>
                  <a:spcPts val="0"/>
                </a:spcBef>
                <a:spcAft>
                  <a:spcPts val="0"/>
                </a:spcAft>
                <a:buNone/>
              </a:pPr>
              <a:r>
                <a:rPr lang="en-GB" sz="1100">
                  <a:latin typeface="Roboto"/>
                  <a:ea typeface="Roboto"/>
                  <a:cs typeface="Roboto"/>
                  <a:sym typeface="Roboto"/>
                </a:rPr>
                <a:t>Leader can conduct orientation,share expectations, and basic plans </a:t>
              </a:r>
              <a:endParaRPr sz="1100">
                <a:latin typeface="Roboto"/>
                <a:ea typeface="Roboto"/>
                <a:cs typeface="Roboto"/>
                <a:sym typeface="Roboto"/>
              </a:endParaRPr>
            </a:p>
            <a:p>
              <a:pPr marL="0" lvl="0" indent="0" algn="l" rtl="0">
                <a:spcBef>
                  <a:spcPts val="0"/>
                </a:spcBef>
                <a:spcAft>
                  <a:spcPts val="0"/>
                </a:spcAft>
                <a:buNone/>
              </a:pPr>
              <a:endParaRPr sz="1100">
                <a:latin typeface="Roboto"/>
                <a:ea typeface="Roboto"/>
                <a:cs typeface="Roboto"/>
                <a:sym typeface="Roboto"/>
              </a:endParaRPr>
            </a:p>
            <a:p>
              <a:pPr marL="0" lvl="0" indent="0" algn="l" rtl="0">
                <a:spcBef>
                  <a:spcPts val="0"/>
                </a:spcBef>
                <a:spcAft>
                  <a:spcPts val="0"/>
                </a:spcAft>
                <a:buNone/>
              </a:pPr>
              <a:endParaRPr sz="1000">
                <a:solidFill>
                  <a:srgbClr val="0C343D"/>
                </a:solidFill>
                <a:latin typeface="Roboto"/>
                <a:ea typeface="Roboto"/>
                <a:cs typeface="Roboto"/>
                <a:sym typeface="Roboto"/>
              </a:endParaRPr>
            </a:p>
            <a:p>
              <a:pPr marL="0" lvl="0" indent="0" algn="l" rtl="0">
                <a:lnSpc>
                  <a:spcPct val="100000"/>
                </a:lnSpc>
                <a:spcBef>
                  <a:spcPts val="0"/>
                </a:spcBef>
                <a:spcAft>
                  <a:spcPts val="0"/>
                </a:spcAft>
                <a:buNone/>
              </a:pPr>
              <a:endParaRPr sz="1000">
                <a:latin typeface="Roboto"/>
                <a:ea typeface="Roboto"/>
                <a:cs typeface="Roboto"/>
                <a:sym typeface="Roboto"/>
              </a:endParaRPr>
            </a:p>
            <a:p>
              <a:pPr marL="0" lvl="0" indent="0" algn="l" rtl="0">
                <a:lnSpc>
                  <a:spcPct val="100000"/>
                </a:lnSpc>
                <a:spcBef>
                  <a:spcPts val="0"/>
                </a:spcBef>
                <a:spcAft>
                  <a:spcPts val="0"/>
                </a:spcAft>
                <a:buNone/>
              </a:pPr>
              <a:r>
                <a:rPr lang="en-GB" sz="1000">
                  <a:latin typeface="Roboto"/>
                  <a:ea typeface="Roboto"/>
                  <a:cs typeface="Roboto"/>
                  <a:sym typeface="Roboto"/>
                </a:rPr>
                <a:t>.</a:t>
              </a:r>
              <a:endParaRPr sz="1000">
                <a:latin typeface="Roboto"/>
                <a:ea typeface="Roboto"/>
                <a:cs typeface="Roboto"/>
                <a:sym typeface="Roboto"/>
              </a:endParaRPr>
            </a:p>
          </p:txBody>
        </p:sp>
      </p:grpSp>
      <p:grpSp>
        <p:nvGrpSpPr>
          <p:cNvPr id="359" name="Google Shape;359;p24"/>
          <p:cNvGrpSpPr/>
          <p:nvPr/>
        </p:nvGrpSpPr>
        <p:grpSpPr>
          <a:xfrm>
            <a:off x="2606550" y="2014766"/>
            <a:ext cx="2541300" cy="2747506"/>
            <a:chOff x="2469375" y="1477550"/>
            <a:chExt cx="2541300" cy="3181825"/>
          </a:xfrm>
        </p:grpSpPr>
        <p:sp>
          <p:nvSpPr>
            <p:cNvPr id="360" name="Google Shape;360;p24"/>
            <p:cNvSpPr/>
            <p:nvPr/>
          </p:nvSpPr>
          <p:spPr>
            <a:xfrm>
              <a:off x="2469375" y="1477550"/>
              <a:ext cx="2541300" cy="669000"/>
            </a:xfrm>
            <a:prstGeom prst="chevron">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a:solidFill>
                    <a:srgbClr val="FFFFFF"/>
                  </a:solidFill>
                  <a:latin typeface="Roboto"/>
                  <a:ea typeface="Roboto"/>
                  <a:cs typeface="Roboto"/>
                  <a:sym typeface="Roboto"/>
                </a:rPr>
                <a:t>Storming</a:t>
              </a:r>
              <a:endParaRPr>
                <a:solidFill>
                  <a:srgbClr val="FFFFFF"/>
                </a:solidFill>
                <a:latin typeface="Roboto"/>
                <a:ea typeface="Roboto"/>
                <a:cs typeface="Roboto"/>
                <a:sym typeface="Roboto"/>
              </a:endParaRPr>
            </a:p>
          </p:txBody>
        </p:sp>
        <p:sp>
          <p:nvSpPr>
            <p:cNvPr id="361" name="Google Shape;361;p24"/>
            <p:cNvSpPr txBox="1"/>
            <p:nvPr/>
          </p:nvSpPr>
          <p:spPr>
            <a:xfrm>
              <a:off x="2695302" y="2043675"/>
              <a:ext cx="1905000" cy="2615700"/>
            </a:xfrm>
            <a:prstGeom prst="rect">
              <a:avLst/>
            </a:prstGeom>
            <a:noFill/>
            <a:ln>
              <a:noFill/>
            </a:ln>
          </p:spPr>
          <p:txBody>
            <a:bodyPr spcFirstLastPara="1" wrap="square" lIns="91425" tIns="91425" rIns="91425" bIns="91425" anchor="t" anchorCtr="0">
              <a:noAutofit/>
            </a:bodyPr>
            <a:lstStyle/>
            <a:p>
              <a:pPr marL="0" lvl="0" indent="0" algn="l" rtl="0">
                <a:spcBef>
                  <a:spcPts val="1200"/>
                </a:spcBef>
                <a:spcAft>
                  <a:spcPts val="0"/>
                </a:spcAft>
                <a:buNone/>
              </a:pPr>
              <a:r>
                <a:rPr lang="en-GB" sz="1000"/>
                <a:t>As the comfort enhances, group experiences difference of opinions may increase which leads to resistance, withdrawal, lack of co-operations  which eventually leads to conflicts . </a:t>
              </a:r>
              <a:endParaRPr sz="1000"/>
            </a:p>
            <a:p>
              <a:pPr marL="0" lvl="0" indent="0" algn="l" rtl="0">
                <a:spcBef>
                  <a:spcPts val="1200"/>
                </a:spcBef>
                <a:spcAft>
                  <a:spcPts val="0"/>
                </a:spcAft>
                <a:buNone/>
              </a:pPr>
              <a:r>
                <a:rPr lang="en-GB" sz="1000"/>
                <a:t>Leaders should tackle conflicts effectively through rules, regulations and policies , facilitate healthy discussions,  opportunities for improvement etc </a:t>
              </a:r>
              <a:endParaRPr sz="1000"/>
            </a:p>
            <a:p>
              <a:pPr marL="0" lvl="0" indent="0" algn="l" rtl="0">
                <a:lnSpc>
                  <a:spcPct val="100000"/>
                </a:lnSpc>
                <a:spcBef>
                  <a:spcPts val="1200"/>
                </a:spcBef>
                <a:spcAft>
                  <a:spcPts val="0"/>
                </a:spcAft>
                <a:buNone/>
              </a:pPr>
              <a:endParaRPr sz="1000">
                <a:latin typeface="Roboto"/>
                <a:ea typeface="Roboto"/>
                <a:cs typeface="Roboto"/>
                <a:sym typeface="Roboto"/>
              </a:endParaRPr>
            </a:p>
            <a:p>
              <a:pPr marL="0" lvl="0" indent="0" algn="l" rtl="0">
                <a:lnSpc>
                  <a:spcPct val="100000"/>
                </a:lnSpc>
                <a:spcBef>
                  <a:spcPts val="1200"/>
                </a:spcBef>
                <a:spcAft>
                  <a:spcPts val="0"/>
                </a:spcAft>
                <a:buNone/>
              </a:pPr>
              <a:endParaRPr sz="1000">
                <a:latin typeface="Roboto"/>
                <a:ea typeface="Roboto"/>
                <a:cs typeface="Roboto"/>
                <a:sym typeface="Roboto"/>
              </a:endParaRPr>
            </a:p>
          </p:txBody>
        </p:sp>
      </p:grpSp>
      <p:grpSp>
        <p:nvGrpSpPr>
          <p:cNvPr id="362" name="Google Shape;362;p24"/>
          <p:cNvGrpSpPr/>
          <p:nvPr/>
        </p:nvGrpSpPr>
        <p:grpSpPr>
          <a:xfrm>
            <a:off x="4673099" y="2014766"/>
            <a:ext cx="2541300" cy="2747506"/>
            <a:chOff x="4535924" y="1477550"/>
            <a:chExt cx="2541300" cy="3181825"/>
          </a:xfrm>
        </p:grpSpPr>
        <p:sp>
          <p:nvSpPr>
            <p:cNvPr id="363" name="Google Shape;363;p24"/>
            <p:cNvSpPr/>
            <p:nvPr/>
          </p:nvSpPr>
          <p:spPr>
            <a:xfrm>
              <a:off x="4535924" y="1477550"/>
              <a:ext cx="2541300" cy="669000"/>
            </a:xfrm>
            <a:prstGeom prst="chevron">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a:solidFill>
                    <a:srgbClr val="FFFFFF"/>
                  </a:solidFill>
                  <a:latin typeface="Roboto"/>
                  <a:ea typeface="Roboto"/>
                  <a:cs typeface="Roboto"/>
                  <a:sym typeface="Roboto"/>
                </a:rPr>
                <a:t>Norming</a:t>
              </a:r>
              <a:endParaRPr>
                <a:solidFill>
                  <a:srgbClr val="FFFFFF"/>
                </a:solidFill>
                <a:latin typeface="Roboto"/>
                <a:ea typeface="Roboto"/>
                <a:cs typeface="Roboto"/>
                <a:sym typeface="Roboto"/>
              </a:endParaRPr>
            </a:p>
          </p:txBody>
        </p:sp>
        <p:sp>
          <p:nvSpPr>
            <p:cNvPr id="364" name="Google Shape;364;p24"/>
            <p:cNvSpPr txBox="1"/>
            <p:nvPr/>
          </p:nvSpPr>
          <p:spPr>
            <a:xfrm>
              <a:off x="4766528" y="2043675"/>
              <a:ext cx="1905000" cy="2615700"/>
            </a:xfrm>
            <a:prstGeom prst="rect">
              <a:avLst/>
            </a:prstGeom>
            <a:noFill/>
            <a:ln>
              <a:noFill/>
            </a:ln>
          </p:spPr>
          <p:txBody>
            <a:bodyPr spcFirstLastPara="1" wrap="square" lIns="91425" tIns="91425" rIns="91425" bIns="91425" anchor="t" anchorCtr="0">
              <a:noAutofit/>
            </a:bodyPr>
            <a:lstStyle/>
            <a:p>
              <a:pPr marL="0" lvl="0" indent="0" algn="l" rtl="0">
                <a:spcBef>
                  <a:spcPts val="1200"/>
                </a:spcBef>
                <a:spcAft>
                  <a:spcPts val="0"/>
                </a:spcAft>
                <a:buNone/>
              </a:pPr>
              <a:r>
                <a:rPr lang="en-GB" sz="1000">
                  <a:latin typeface="Roboto"/>
                  <a:ea typeface="Roboto"/>
                  <a:cs typeface="Roboto"/>
                  <a:sym typeface="Roboto"/>
                </a:rPr>
                <a:t>Team reaches its maximum capacity with high performance, increased trust , satisfaction, understanding, mutual respect . The team has no capacity to manage conflicts  and perform independently without guidance.</a:t>
              </a:r>
              <a:endParaRPr sz="1000">
                <a:latin typeface="Roboto"/>
                <a:ea typeface="Roboto"/>
                <a:cs typeface="Roboto"/>
                <a:sym typeface="Roboto"/>
              </a:endParaRPr>
            </a:p>
            <a:p>
              <a:pPr marL="0" lvl="0" indent="0" algn="l" rtl="0">
                <a:spcBef>
                  <a:spcPts val="1200"/>
                </a:spcBef>
                <a:spcAft>
                  <a:spcPts val="1200"/>
                </a:spcAft>
                <a:buNone/>
              </a:pPr>
              <a:r>
                <a:rPr lang="en-GB" sz="1000">
                  <a:latin typeface="Roboto"/>
                  <a:ea typeface="Roboto"/>
                  <a:cs typeface="Roboto"/>
                  <a:sym typeface="Roboto"/>
                </a:rPr>
                <a:t> The leaders can focus on monitoring, analyse performance and results </a:t>
              </a:r>
              <a:endParaRPr sz="1000">
                <a:latin typeface="Roboto"/>
                <a:ea typeface="Roboto"/>
                <a:cs typeface="Roboto"/>
                <a:sym typeface="Roboto"/>
              </a:endParaRPr>
            </a:p>
          </p:txBody>
        </p:sp>
      </p:grpSp>
      <p:grpSp>
        <p:nvGrpSpPr>
          <p:cNvPr id="365" name="Google Shape;365;p24"/>
          <p:cNvGrpSpPr/>
          <p:nvPr/>
        </p:nvGrpSpPr>
        <p:grpSpPr>
          <a:xfrm>
            <a:off x="6739864" y="2014766"/>
            <a:ext cx="2541300" cy="2815639"/>
            <a:chOff x="6602689" y="1477550"/>
            <a:chExt cx="2541300" cy="3260728"/>
          </a:xfrm>
        </p:grpSpPr>
        <p:sp>
          <p:nvSpPr>
            <p:cNvPr id="366" name="Google Shape;366;p24"/>
            <p:cNvSpPr/>
            <p:nvPr/>
          </p:nvSpPr>
          <p:spPr>
            <a:xfrm>
              <a:off x="6602689" y="1477550"/>
              <a:ext cx="2541300" cy="669000"/>
            </a:xfrm>
            <a:prstGeom prst="chevron">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a:solidFill>
                    <a:srgbClr val="FFFFFF"/>
                  </a:solidFill>
                  <a:latin typeface="Roboto"/>
                  <a:ea typeface="Roboto"/>
                  <a:cs typeface="Roboto"/>
                  <a:sym typeface="Roboto"/>
                </a:rPr>
                <a:t>Adjourning</a:t>
              </a:r>
              <a:endParaRPr>
                <a:solidFill>
                  <a:srgbClr val="FFFFFF"/>
                </a:solidFill>
                <a:latin typeface="Roboto"/>
                <a:ea typeface="Roboto"/>
                <a:cs typeface="Roboto"/>
                <a:sym typeface="Roboto"/>
              </a:endParaRPr>
            </a:p>
          </p:txBody>
        </p:sp>
        <p:sp>
          <p:nvSpPr>
            <p:cNvPr id="367" name="Google Shape;367;p24"/>
            <p:cNvSpPr txBox="1"/>
            <p:nvPr/>
          </p:nvSpPr>
          <p:spPr>
            <a:xfrm>
              <a:off x="6920855" y="2122578"/>
              <a:ext cx="1905000" cy="2615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000">
                  <a:latin typeface="Roboto"/>
                  <a:ea typeface="Roboto"/>
                  <a:cs typeface="Roboto"/>
                  <a:sym typeface="Roboto"/>
                </a:rPr>
                <a:t>Team disburse, mix of emotions such as happiness, feeling of accomplishment, sadness etc</a:t>
              </a:r>
              <a:br>
                <a:rPr lang="en-GB" sz="1000">
                  <a:latin typeface="Roboto"/>
                  <a:ea typeface="Roboto"/>
                  <a:cs typeface="Roboto"/>
                  <a:sym typeface="Roboto"/>
                </a:rPr>
              </a:br>
              <a:endParaRPr sz="1000">
                <a:latin typeface="Roboto"/>
                <a:ea typeface="Roboto"/>
                <a:cs typeface="Roboto"/>
                <a:sym typeface="Roboto"/>
              </a:endParaRPr>
            </a:p>
            <a:p>
              <a:pPr marL="0" lvl="0" indent="0" algn="l" rtl="0">
                <a:lnSpc>
                  <a:spcPct val="115000"/>
                </a:lnSpc>
                <a:spcBef>
                  <a:spcPts val="0"/>
                </a:spcBef>
                <a:spcAft>
                  <a:spcPts val="0"/>
                </a:spcAft>
                <a:buNone/>
              </a:pPr>
              <a:r>
                <a:rPr lang="en-GB" sz="1000">
                  <a:latin typeface="Roboto"/>
                  <a:ea typeface="Roboto"/>
                  <a:cs typeface="Roboto"/>
                  <a:sym typeface="Roboto"/>
                </a:rPr>
                <a:t>Leaders should ensure a smooth transition, documentation, recognise the achievements, discuss learnings for future reference</a:t>
              </a:r>
              <a:endParaRPr sz="1000">
                <a:latin typeface="Roboto"/>
                <a:ea typeface="Roboto"/>
                <a:cs typeface="Roboto"/>
                <a:sym typeface="Roboto"/>
              </a:endParaRPr>
            </a:p>
          </p:txBody>
        </p:sp>
      </p:grpSp>
      <p:sp>
        <p:nvSpPr>
          <p:cNvPr id="368" name="Google Shape;368;p24"/>
          <p:cNvSpPr txBox="1"/>
          <p:nvPr/>
        </p:nvSpPr>
        <p:spPr>
          <a:xfrm>
            <a:off x="1211500" y="818400"/>
            <a:ext cx="76377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200"/>
              <a:t>Tuckman's identifies four stages for group development and leaders and team need conscious effort to improve effectiveness of the team in each stage .The stages are forming, storming, norming, adjourning  (Mathew.H.  2024) Greater cohesion, synergy by accepting differences leads to effective team development    </a:t>
            </a:r>
            <a:r>
              <a:rPr lang="en-GB" sz="1200">
                <a:solidFill>
                  <a:srgbClr val="222222"/>
                </a:solidFill>
                <a:highlight>
                  <a:srgbClr val="FFFFFF"/>
                </a:highlight>
              </a:rPr>
              <a:t>( Nemanja.B et.al, 2020).</a:t>
            </a:r>
            <a:endParaRPr sz="1200"/>
          </a:p>
          <a:p>
            <a:pPr marL="0" lvl="0" indent="0" algn="l" rtl="0">
              <a:spcBef>
                <a:spcPts val="0"/>
              </a:spcBef>
              <a:spcAft>
                <a:spcPts val="0"/>
              </a:spcAft>
              <a:buNone/>
            </a:pPr>
            <a:endParaRPr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2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800">
                <a:solidFill>
                  <a:srgbClr val="134F5C"/>
                </a:solidFill>
              </a:rPr>
              <a:t>References</a:t>
            </a:r>
            <a:endParaRPr sz="1800">
              <a:solidFill>
                <a:srgbClr val="134F5C"/>
              </a:solidFill>
            </a:endParaRPr>
          </a:p>
        </p:txBody>
      </p:sp>
      <p:sp>
        <p:nvSpPr>
          <p:cNvPr id="374" name="Google Shape;374;p25"/>
          <p:cNvSpPr txBox="1">
            <a:spLocks noGrp="1"/>
          </p:cNvSpPr>
          <p:nvPr>
            <p:ph type="body" idx="1"/>
          </p:nvPr>
        </p:nvSpPr>
        <p:spPr>
          <a:xfrm>
            <a:off x="903750" y="788700"/>
            <a:ext cx="8071200" cy="4354800"/>
          </a:xfrm>
          <a:prstGeom prst="rect">
            <a:avLst/>
          </a:prstGeom>
        </p:spPr>
        <p:txBody>
          <a:bodyPr spcFirstLastPara="1" wrap="square" lIns="91425" tIns="91425" rIns="91425" bIns="91425" anchor="t" anchorCtr="0">
            <a:noAutofit/>
          </a:bodyPr>
          <a:lstStyle/>
          <a:p>
            <a:pPr marL="0" lvl="0" indent="0" algn="l" rtl="0">
              <a:spcBef>
                <a:spcPts val="1600"/>
              </a:spcBef>
              <a:spcAft>
                <a:spcPts val="0"/>
              </a:spcAft>
              <a:buNone/>
            </a:pPr>
            <a:endParaRPr sz="1000">
              <a:solidFill>
                <a:srgbClr val="0000FF"/>
              </a:solidFill>
              <a:latin typeface="Arial"/>
              <a:ea typeface="Arial"/>
              <a:cs typeface="Arial"/>
              <a:sym typeface="Arial"/>
            </a:endParaRPr>
          </a:p>
          <a:p>
            <a:pPr marL="0" lvl="0" indent="0" algn="l" rtl="0">
              <a:spcBef>
                <a:spcPts val="400"/>
              </a:spcBef>
              <a:spcAft>
                <a:spcPts val="0"/>
              </a:spcAft>
              <a:buNone/>
            </a:pPr>
            <a:endParaRPr sz="1000">
              <a:solidFill>
                <a:srgbClr val="000000"/>
              </a:solidFill>
              <a:latin typeface="Arial"/>
              <a:ea typeface="Arial"/>
              <a:cs typeface="Arial"/>
              <a:sym typeface="Arial"/>
            </a:endParaRPr>
          </a:p>
          <a:p>
            <a:pPr marL="457200" lvl="0" indent="-292100" algn="l" rtl="0">
              <a:lnSpc>
                <a:spcPct val="150000"/>
              </a:lnSpc>
              <a:spcBef>
                <a:spcPts val="0"/>
              </a:spcBef>
              <a:spcAft>
                <a:spcPts val="0"/>
              </a:spcAft>
              <a:buClr>
                <a:srgbClr val="000000"/>
              </a:buClr>
              <a:buSzPts val="1000"/>
              <a:buFont typeface="Arial"/>
              <a:buAutoNum type="arabicPeriod"/>
            </a:pPr>
            <a:r>
              <a:rPr lang="en-GB" sz="1000">
                <a:solidFill>
                  <a:srgbClr val="000000"/>
                </a:solidFill>
                <a:latin typeface="Arial"/>
                <a:ea typeface="Arial"/>
                <a:cs typeface="Arial"/>
                <a:sym typeface="Arial"/>
              </a:rPr>
              <a:t>Belbin (2025). </a:t>
            </a:r>
            <a:r>
              <a:rPr lang="en-GB" sz="1000" i="1">
                <a:solidFill>
                  <a:srgbClr val="000000"/>
                </a:solidFill>
                <a:latin typeface="Arial"/>
                <a:ea typeface="Arial"/>
                <a:cs typeface="Arial"/>
                <a:sym typeface="Arial"/>
              </a:rPr>
              <a:t>The Nine Belbin Team Roles</a:t>
            </a:r>
            <a:r>
              <a:rPr lang="en-GB" sz="1000">
                <a:solidFill>
                  <a:srgbClr val="000000"/>
                </a:solidFill>
                <a:latin typeface="Arial"/>
                <a:ea typeface="Arial"/>
                <a:cs typeface="Arial"/>
                <a:sym typeface="Arial"/>
              </a:rPr>
              <a:t>. [online] Belbin. Available at: </a:t>
            </a:r>
            <a:r>
              <a:rPr lang="en-GB" sz="1000"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https://www.belbin.com/about/belbin-team-roles V</a:t>
            </a:r>
            <a:r>
              <a:rPr lang="en-GB" sz="1000">
                <a:solidFill>
                  <a:srgbClr val="000000"/>
                </a:solidFill>
                <a:latin typeface="Arial"/>
                <a:ea typeface="Arial"/>
                <a:cs typeface="Arial"/>
                <a:sym typeface="Arial"/>
              </a:rPr>
              <a:t>    [Accessed 14 Mar. 2025].</a:t>
            </a:r>
            <a:endParaRPr sz="1000">
              <a:solidFill>
                <a:srgbClr val="000000"/>
              </a:solidFill>
              <a:latin typeface="Arial"/>
              <a:ea typeface="Arial"/>
              <a:cs typeface="Arial"/>
              <a:sym typeface="Arial"/>
            </a:endParaRPr>
          </a:p>
          <a:p>
            <a:pPr marL="457200" lvl="0" indent="-292100" algn="l" rtl="0">
              <a:lnSpc>
                <a:spcPct val="150000"/>
              </a:lnSpc>
              <a:spcBef>
                <a:spcPts val="0"/>
              </a:spcBef>
              <a:spcAft>
                <a:spcPts val="0"/>
              </a:spcAft>
              <a:buClr>
                <a:srgbClr val="000000"/>
              </a:buClr>
              <a:buSzPts val="1000"/>
              <a:buFont typeface="Arial"/>
              <a:buAutoNum type="arabicPeriod"/>
            </a:pPr>
            <a:r>
              <a:rPr lang="en-GB" sz="1000">
                <a:solidFill>
                  <a:srgbClr val="000000"/>
                </a:solidFill>
                <a:latin typeface="Arial"/>
                <a:ea typeface="Arial"/>
                <a:cs typeface="Arial"/>
                <a:sym typeface="Arial"/>
              </a:rPr>
              <a:t>Belbin, R.M. (2010). </a:t>
            </a:r>
            <a:r>
              <a:rPr lang="en-GB" sz="1000" i="1">
                <a:solidFill>
                  <a:srgbClr val="000000"/>
                </a:solidFill>
                <a:latin typeface="Arial"/>
                <a:ea typeface="Arial"/>
                <a:cs typeface="Arial"/>
                <a:sym typeface="Arial"/>
              </a:rPr>
              <a:t>Team Roles at Work</a:t>
            </a:r>
            <a:r>
              <a:rPr lang="en-GB" sz="1000">
                <a:solidFill>
                  <a:srgbClr val="000000"/>
                </a:solidFill>
                <a:latin typeface="Arial"/>
                <a:ea typeface="Arial"/>
                <a:cs typeface="Arial"/>
                <a:sym typeface="Arial"/>
              </a:rPr>
              <a:t>. [online] Routledge. Available at: </a:t>
            </a:r>
            <a:r>
              <a:rPr lang="en-GB" sz="1000" u="sng">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https://www.google.co.in/books/edition/Team_Roles_at_Work/hF2yJzYfUBAC?hl=en&amp;gbpv=1</a:t>
            </a:r>
            <a:r>
              <a:rPr lang="en-GB" sz="1000">
                <a:solidFill>
                  <a:srgbClr val="000000"/>
                </a:solidFill>
                <a:latin typeface="Arial"/>
                <a:ea typeface="Arial"/>
                <a:cs typeface="Arial"/>
                <a:sym typeface="Arial"/>
              </a:rPr>
              <a:t>  [Accessed 14 Mar. 2025].</a:t>
            </a:r>
            <a:endParaRPr sz="1000">
              <a:solidFill>
                <a:srgbClr val="000000"/>
              </a:solidFill>
              <a:latin typeface="Arial"/>
              <a:ea typeface="Arial"/>
              <a:cs typeface="Arial"/>
              <a:sym typeface="Arial"/>
            </a:endParaRPr>
          </a:p>
          <a:p>
            <a:pPr marL="457200" lvl="0" indent="-292100" algn="l" rtl="0">
              <a:lnSpc>
                <a:spcPct val="150000"/>
              </a:lnSpc>
              <a:spcBef>
                <a:spcPts val="0"/>
              </a:spcBef>
              <a:spcAft>
                <a:spcPts val="0"/>
              </a:spcAft>
              <a:buClr>
                <a:srgbClr val="000000"/>
              </a:buClr>
              <a:buSzPts val="1000"/>
              <a:buFont typeface="Arial"/>
              <a:buAutoNum type="arabicPeriod"/>
            </a:pPr>
            <a:r>
              <a:rPr lang="en-GB" sz="1000">
                <a:solidFill>
                  <a:srgbClr val="000000"/>
                </a:solidFill>
                <a:latin typeface="Arial"/>
                <a:ea typeface="Arial"/>
                <a:cs typeface="Arial"/>
                <a:sym typeface="Arial"/>
              </a:rPr>
              <a:t>Berber, N., Slavić, A. and Aleksić, M. (2020). Relationship between Perceived Teamwork Effectiveness and Team Performance in Banking Sector of Serbia. </a:t>
            </a:r>
            <a:r>
              <a:rPr lang="en-GB" sz="1000" i="1">
                <a:solidFill>
                  <a:srgbClr val="000000"/>
                </a:solidFill>
                <a:latin typeface="Arial"/>
                <a:ea typeface="Arial"/>
                <a:cs typeface="Arial"/>
                <a:sym typeface="Arial"/>
              </a:rPr>
              <a:t>Sustainability</a:t>
            </a:r>
            <a:r>
              <a:rPr lang="en-GB" sz="1000">
                <a:solidFill>
                  <a:srgbClr val="000000"/>
                </a:solidFill>
                <a:latin typeface="Arial"/>
                <a:ea typeface="Arial"/>
                <a:cs typeface="Arial"/>
                <a:sym typeface="Arial"/>
              </a:rPr>
              <a:t>, [online] 12(20), p.8753. doi:https://doi.org/10.3390/su12208753.</a:t>
            </a:r>
            <a:endParaRPr sz="1000">
              <a:solidFill>
                <a:srgbClr val="000000"/>
              </a:solidFill>
              <a:latin typeface="Arial"/>
              <a:ea typeface="Arial"/>
              <a:cs typeface="Arial"/>
              <a:sym typeface="Arial"/>
            </a:endParaRPr>
          </a:p>
          <a:p>
            <a:pPr marL="457200" lvl="0" indent="-292100" algn="l" rtl="0">
              <a:lnSpc>
                <a:spcPct val="150000"/>
              </a:lnSpc>
              <a:spcBef>
                <a:spcPts val="0"/>
              </a:spcBef>
              <a:spcAft>
                <a:spcPts val="0"/>
              </a:spcAft>
              <a:buClr>
                <a:srgbClr val="000000"/>
              </a:buClr>
              <a:buSzPts val="1000"/>
              <a:buFont typeface="Arial"/>
              <a:buAutoNum type="arabicPeriod"/>
            </a:pPr>
            <a:r>
              <a:rPr lang="en-GB" sz="1000">
                <a:solidFill>
                  <a:srgbClr val="000000"/>
                </a:solidFill>
                <a:latin typeface="Arial"/>
                <a:ea typeface="Arial"/>
                <a:cs typeface="Arial"/>
                <a:sym typeface="Arial"/>
              </a:rPr>
              <a:t>Cook, S. (2009). </a:t>
            </a:r>
            <a:r>
              <a:rPr lang="en-GB" sz="1000" i="1">
                <a:solidFill>
                  <a:srgbClr val="000000"/>
                </a:solidFill>
                <a:latin typeface="Arial"/>
                <a:ea typeface="Arial"/>
                <a:cs typeface="Arial"/>
                <a:sym typeface="Arial"/>
              </a:rPr>
              <a:t>Building a high-performance team / proven techniques for effective team working</a:t>
            </a:r>
            <a:r>
              <a:rPr lang="en-GB" sz="1000">
                <a:solidFill>
                  <a:srgbClr val="000000"/>
                </a:solidFill>
                <a:latin typeface="Arial"/>
                <a:ea typeface="Arial"/>
                <a:cs typeface="Arial"/>
                <a:sym typeface="Arial"/>
              </a:rPr>
              <a:t>. [online] Ely: It Governance Publishing. Available at: </a:t>
            </a:r>
            <a:r>
              <a:rPr lang="en-GB" sz="1000" u="sng">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https://books.google.co.uk/books?hl=en&amp;lr&amp;id=VRpoAgAAQBAJ&amp;oi=fnd&amp;pg=PA5&amp;dq=effective%20team%20working&amp;ots=RF4IMyACmw&amp;sig=CyL_ImGU4-G0WnvAum8jb3Orvz8#v=onepage&amp;q=effective%20team%20working&amp;f=false</a:t>
            </a:r>
            <a:r>
              <a:rPr lang="en-GB" sz="1000">
                <a:solidFill>
                  <a:srgbClr val="000000"/>
                </a:solidFill>
                <a:latin typeface="Arial"/>
                <a:ea typeface="Arial"/>
                <a:cs typeface="Arial"/>
                <a:sym typeface="Arial"/>
              </a:rPr>
              <a:t>  [Accessed 12 Mar. 2025].</a:t>
            </a:r>
            <a:endParaRPr sz="1000">
              <a:solidFill>
                <a:srgbClr val="000000"/>
              </a:solidFill>
              <a:latin typeface="Arial"/>
              <a:ea typeface="Arial"/>
              <a:cs typeface="Arial"/>
              <a:sym typeface="Arial"/>
            </a:endParaRPr>
          </a:p>
          <a:p>
            <a:pPr marL="457200" lvl="0" indent="-292100" algn="l" rtl="0">
              <a:lnSpc>
                <a:spcPct val="150000"/>
              </a:lnSpc>
              <a:spcBef>
                <a:spcPts val="0"/>
              </a:spcBef>
              <a:spcAft>
                <a:spcPts val="0"/>
              </a:spcAft>
              <a:buClr>
                <a:srgbClr val="000000"/>
              </a:buClr>
              <a:buSzPts val="1000"/>
              <a:buFont typeface="Arial"/>
              <a:buAutoNum type="arabicPeriod"/>
            </a:pPr>
            <a:r>
              <a:rPr lang="en-GB" sz="1000">
                <a:solidFill>
                  <a:srgbClr val="000000"/>
                </a:solidFill>
                <a:latin typeface="Arial"/>
                <a:ea typeface="Arial"/>
                <a:cs typeface="Arial"/>
                <a:sym typeface="Arial"/>
              </a:rPr>
              <a:t>Heffernan, M. (2015). </a:t>
            </a:r>
            <a:r>
              <a:rPr lang="en-GB" sz="1000" i="1">
                <a:solidFill>
                  <a:srgbClr val="000000"/>
                </a:solidFill>
                <a:latin typeface="Arial"/>
                <a:ea typeface="Arial"/>
                <a:cs typeface="Arial"/>
                <a:sym typeface="Arial"/>
              </a:rPr>
              <a:t>Dare to disagree</a:t>
            </a:r>
            <a:r>
              <a:rPr lang="en-GB" sz="1000">
                <a:solidFill>
                  <a:srgbClr val="000000"/>
                </a:solidFill>
                <a:latin typeface="Arial"/>
                <a:ea typeface="Arial"/>
                <a:cs typeface="Arial"/>
                <a:sym typeface="Arial"/>
              </a:rPr>
              <a:t>. [online] Ted.com. Available at: </a:t>
            </a:r>
            <a:r>
              <a:rPr lang="en-GB" sz="1000" u="sng">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https://www.ted.com/talks/margaret_heffernan_dare_to_disagree?utm_campaign=tedspread&amp;</a:t>
            </a:r>
            <a:r>
              <a:rPr lang="en-GB" sz="1000">
                <a:solidFill>
                  <a:srgbClr val="000000"/>
                </a:solidFill>
                <a:latin typeface="Arial"/>
                <a:ea typeface="Arial"/>
                <a:cs typeface="Arial"/>
                <a:sym typeface="Arial"/>
              </a:rPr>
              <a:t>  [Accessed 14 Mar. 2025].</a:t>
            </a:r>
            <a:endParaRPr sz="1000">
              <a:solidFill>
                <a:srgbClr val="000000"/>
              </a:solidFill>
              <a:latin typeface="Arial"/>
              <a:ea typeface="Arial"/>
              <a:cs typeface="Arial"/>
              <a:sym typeface="Arial"/>
            </a:endParaRPr>
          </a:p>
          <a:p>
            <a:pPr marL="457200" lvl="0" indent="-292100" algn="l" rtl="0">
              <a:lnSpc>
                <a:spcPct val="150000"/>
              </a:lnSpc>
              <a:spcBef>
                <a:spcPts val="0"/>
              </a:spcBef>
              <a:spcAft>
                <a:spcPts val="0"/>
              </a:spcAft>
              <a:buClr>
                <a:srgbClr val="000000"/>
              </a:buClr>
              <a:buSzPts val="1000"/>
              <a:buFont typeface="Arial"/>
              <a:buAutoNum type="arabicPeriod"/>
            </a:pPr>
            <a:r>
              <a:rPr lang="en-GB" sz="1000">
                <a:solidFill>
                  <a:srgbClr val="000000"/>
                </a:solidFill>
                <a:latin typeface="Arial"/>
                <a:ea typeface="Arial"/>
                <a:cs typeface="Arial"/>
                <a:sym typeface="Arial"/>
              </a:rPr>
              <a:t>Hughes, M. (2024). </a:t>
            </a:r>
            <a:r>
              <a:rPr lang="en-GB" sz="1000" i="1">
                <a:solidFill>
                  <a:srgbClr val="000000"/>
                </a:solidFill>
                <a:latin typeface="Arial"/>
                <a:ea typeface="Arial"/>
                <a:cs typeface="Arial"/>
                <a:sym typeface="Arial"/>
              </a:rPr>
              <a:t>Forming, storming, norming, and performing</a:t>
            </a:r>
            <a:r>
              <a:rPr lang="en-GB" sz="1000">
                <a:solidFill>
                  <a:srgbClr val="000000"/>
                </a:solidFill>
                <a:latin typeface="Arial"/>
                <a:ea typeface="Arial"/>
                <a:cs typeface="Arial"/>
                <a:sym typeface="Arial"/>
              </a:rPr>
              <a:t>. [online] Mind Tools. Available at: </a:t>
            </a:r>
            <a:r>
              <a:rPr lang="en-GB" sz="1000" u="sng">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https://www.mindtools.com/abyj5fi/forming-storming-norming-and-performing</a:t>
            </a:r>
            <a:r>
              <a:rPr lang="en-GB" sz="1000">
                <a:solidFill>
                  <a:srgbClr val="000000"/>
                </a:solidFill>
                <a:latin typeface="Arial"/>
                <a:ea typeface="Arial"/>
                <a:cs typeface="Arial"/>
                <a:sym typeface="Arial"/>
              </a:rPr>
              <a:t>   [Accessed 14 Mar. 2025].</a:t>
            </a:r>
            <a:endParaRPr sz="1000">
              <a:solidFill>
                <a:srgbClr val="000000"/>
              </a:solidFill>
              <a:latin typeface="Arial"/>
              <a:ea typeface="Arial"/>
              <a:cs typeface="Arial"/>
              <a:sym typeface="Arial"/>
            </a:endParaRPr>
          </a:p>
          <a:p>
            <a:pPr marL="457200" lvl="0" indent="-292100" algn="l" rtl="0">
              <a:lnSpc>
                <a:spcPct val="150000"/>
              </a:lnSpc>
              <a:spcBef>
                <a:spcPts val="0"/>
              </a:spcBef>
              <a:spcAft>
                <a:spcPts val="0"/>
              </a:spcAft>
              <a:buClr>
                <a:srgbClr val="000000"/>
              </a:buClr>
              <a:buSzPts val="1000"/>
              <a:buFont typeface="Arial"/>
              <a:buAutoNum type="arabicPeriod"/>
            </a:pPr>
            <a:r>
              <a:rPr lang="en-GB" sz="1000">
                <a:solidFill>
                  <a:srgbClr val="000000"/>
                </a:solidFill>
                <a:latin typeface="Arial"/>
                <a:ea typeface="Arial"/>
                <a:cs typeface="Arial"/>
                <a:sym typeface="Arial"/>
              </a:rPr>
              <a:t>Katzenbach, J. and Smith, D. (1993). </a:t>
            </a:r>
            <a:r>
              <a:rPr lang="en-GB" sz="1000" i="1">
                <a:solidFill>
                  <a:srgbClr val="000000"/>
                </a:solidFill>
                <a:latin typeface="Arial"/>
                <a:ea typeface="Arial"/>
                <a:cs typeface="Arial"/>
                <a:sym typeface="Arial"/>
              </a:rPr>
              <a:t>The Discipline of Teams</a:t>
            </a:r>
            <a:r>
              <a:rPr lang="en-GB" sz="1000">
                <a:solidFill>
                  <a:srgbClr val="000000"/>
                </a:solidFill>
                <a:latin typeface="Arial"/>
                <a:ea typeface="Arial"/>
                <a:cs typeface="Arial"/>
                <a:sym typeface="Arial"/>
              </a:rPr>
              <a:t>. [online] Harvard Business Review. Available at: </a:t>
            </a:r>
            <a:r>
              <a:rPr lang="en-GB" sz="1000" u="sng">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https://hbr.org/1993/03/the-discipline-of-teams-2</a:t>
            </a:r>
            <a:r>
              <a:rPr lang="en-GB" sz="1000">
                <a:solidFill>
                  <a:srgbClr val="000000"/>
                </a:solidFill>
                <a:latin typeface="Arial"/>
                <a:ea typeface="Arial"/>
                <a:cs typeface="Arial"/>
                <a:sym typeface="Arial"/>
              </a:rPr>
              <a:t>  [Accessed 11 Mar. 2025].</a:t>
            </a:r>
            <a:endParaRPr sz="1000">
              <a:solidFill>
                <a:srgbClr val="000000"/>
              </a:solidFill>
              <a:latin typeface="Arial"/>
              <a:ea typeface="Arial"/>
              <a:cs typeface="Arial"/>
              <a:sym typeface="Arial"/>
            </a:endParaRPr>
          </a:p>
          <a:p>
            <a:pPr marL="0" lvl="0" indent="0" algn="l" rtl="0">
              <a:spcBef>
                <a:spcPts val="1200"/>
              </a:spcBef>
              <a:spcAft>
                <a:spcPts val="1200"/>
              </a:spcAft>
              <a:buNone/>
            </a:pPr>
            <a:endParaRPr sz="100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4</TotalTime>
  <Words>1745</Words>
  <Application>Microsoft Office PowerPoint</Application>
  <PresentationFormat>On-screen Show (16:9)</PresentationFormat>
  <Paragraphs>118</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Roboto</vt:lpstr>
      <vt:lpstr>Arial</vt:lpstr>
      <vt:lpstr>Nunito</vt:lpstr>
      <vt:lpstr>Trebuchet MS</vt:lpstr>
      <vt:lpstr>Wingdings 3</vt:lpstr>
      <vt:lpstr>Maven Pro</vt:lpstr>
      <vt:lpstr>Facet</vt:lpstr>
      <vt:lpstr>PowerPoint Presentation</vt:lpstr>
      <vt:lpstr>Presentation overview </vt:lpstr>
      <vt:lpstr>1.1 Definition of Team and Teamwork </vt:lpstr>
      <vt:lpstr>PowerPoint Presentation</vt:lpstr>
      <vt:lpstr>1.3 Characteristics of effective team </vt:lpstr>
      <vt:lpstr>1.3 Characteristics of effective team  </vt:lpstr>
      <vt:lpstr>1.4 Belbin’s  team roles </vt:lpstr>
      <vt:lpstr>1.4 Belbin team roles</vt:lpstr>
      <vt:lpstr>1.5 Self Reflection  based on Belbin's team role self-perception assessment questionnaire</vt:lpstr>
      <vt:lpstr>1.5 Self Reflection  based on Belbin's team role self-perception assessment questionnaire </vt:lpstr>
      <vt:lpstr>1.6 How belbin team roles benefits team effective team building</vt:lpstr>
      <vt:lpstr>1.7 Tuckman’s stages of group development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Rosca Eva</dc:creator>
  <cp:lastModifiedBy>Eva Rosca (2411522)</cp:lastModifiedBy>
  <cp:revision>5</cp:revision>
  <dcterms:modified xsi:type="dcterms:W3CDTF">2025-03-25T21:32:52Z</dcterms:modified>
</cp:coreProperties>
</file>