
<file path=[Content_Types].xml><?xml version="1.0" encoding="utf-8"?>
<Types xmlns="http://schemas.openxmlformats.org/package/2006/content-types">
  <Default Extension="bmp" ContentType="image/bmp"/>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5"/>
  </p:notesMasterIdLst>
  <p:sldIdLst>
    <p:sldId id="256" r:id="rId2"/>
    <p:sldId id="273" r:id="rId3"/>
    <p:sldId id="274" r:id="rId4"/>
    <p:sldId id="275" r:id="rId5"/>
    <p:sldId id="276" r:id="rId6"/>
    <p:sldId id="277" r:id="rId7"/>
    <p:sldId id="278" r:id="rId8"/>
    <p:sldId id="279" r:id="rId9"/>
    <p:sldId id="280" r:id="rId10"/>
    <p:sldId id="281" r:id="rId11"/>
    <p:sldId id="282" r:id="rId12"/>
    <p:sldId id="283" r:id="rId13"/>
    <p:sldId id="284" r:id="rId14"/>
    <p:sldId id="285" r:id="rId15"/>
    <p:sldId id="286" r:id="rId16"/>
    <p:sldId id="288" r:id="rId17"/>
    <p:sldId id="289" r:id="rId18"/>
    <p:sldId id="290" r:id="rId19"/>
    <p:sldId id="291" r:id="rId20"/>
    <p:sldId id="292" r:id="rId21"/>
    <p:sldId id="293" r:id="rId22"/>
    <p:sldId id="294" r:id="rId23"/>
    <p:sldId id="295" r:id="rId24"/>
    <p:sldId id="296" r:id="rId25"/>
    <p:sldId id="297" r:id="rId26"/>
    <p:sldId id="298" r:id="rId27"/>
    <p:sldId id="299" r:id="rId28"/>
    <p:sldId id="300" r:id="rId29"/>
    <p:sldId id="301" r:id="rId30"/>
    <p:sldId id="304" r:id="rId31"/>
    <p:sldId id="306" r:id="rId32"/>
    <p:sldId id="307" r:id="rId33"/>
    <p:sldId id="308" r:id="rId34"/>
  </p:sldIdLst>
  <p:sldSz cx="9144000" cy="6858000" type="screen4x3"/>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a:tcStyle>
        <a:tcBdr/>
        <a:fill>
          <a:solidFill>
            <a:srgbClr val="E9EFF7"/>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CF821DB8-F4EB-4A41-A1BA-3FCAFE7338EE}"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33BA23B1-9221-436E-865A-0063620EA4FD}"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8" d="100"/>
          <a:sy n="88" d="100"/>
        </p:scale>
        <p:origin x="141" y="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sa Regan" userId="ed3e5808-4809-4962-a447-56185cf7f7e1" providerId="ADAL" clId="{8A5B1DAC-C355-4454-8064-A180FC366617}"/>
    <pc:docChg chg="undo custSel addSld delSld modSld">
      <pc:chgData name="Lisa Regan" userId="ed3e5808-4809-4962-a447-56185cf7f7e1" providerId="ADAL" clId="{8A5B1DAC-C355-4454-8064-A180FC366617}" dt="2023-11-13T17:43:10.516" v="11" actId="47"/>
      <pc:docMkLst>
        <pc:docMk/>
      </pc:docMkLst>
      <pc:sldChg chg="addSp delSp modSp mod">
        <pc:chgData name="Lisa Regan" userId="ed3e5808-4809-4962-a447-56185cf7f7e1" providerId="ADAL" clId="{8A5B1DAC-C355-4454-8064-A180FC366617}" dt="2023-11-13T17:39:45.893" v="1" actId="27309"/>
        <pc:sldMkLst>
          <pc:docMk/>
          <pc:sldMk cId="0" sldId="294"/>
        </pc:sldMkLst>
        <pc:graphicFrameChg chg="add del modGraphic">
          <ac:chgData name="Lisa Regan" userId="ed3e5808-4809-4962-a447-56185cf7f7e1" providerId="ADAL" clId="{8A5B1DAC-C355-4454-8064-A180FC366617}" dt="2023-11-13T17:39:45.893" v="1" actId="27309"/>
          <ac:graphicFrameMkLst>
            <pc:docMk/>
            <pc:sldMk cId="0" sldId="294"/>
            <ac:graphicFrameMk id="3" creationId="{7F2A41C6-99E3-8F39-B30F-1AD0A29E1128}"/>
          </ac:graphicFrameMkLst>
        </pc:graphicFrameChg>
      </pc:sldChg>
      <pc:sldChg chg="del">
        <pc:chgData name="Lisa Regan" userId="ed3e5808-4809-4962-a447-56185cf7f7e1" providerId="ADAL" clId="{8A5B1DAC-C355-4454-8064-A180FC366617}" dt="2023-11-13T17:40:53.254" v="3" actId="47"/>
        <pc:sldMkLst>
          <pc:docMk/>
          <pc:sldMk cId="0" sldId="302"/>
        </pc:sldMkLst>
      </pc:sldChg>
      <pc:sldChg chg="del">
        <pc:chgData name="Lisa Regan" userId="ed3e5808-4809-4962-a447-56185cf7f7e1" providerId="ADAL" clId="{8A5B1DAC-C355-4454-8064-A180FC366617}" dt="2023-11-13T17:40:48.625" v="2" actId="47"/>
        <pc:sldMkLst>
          <pc:docMk/>
          <pc:sldMk cId="0" sldId="303"/>
        </pc:sldMkLst>
      </pc:sldChg>
      <pc:sldChg chg="del">
        <pc:chgData name="Lisa Regan" userId="ed3e5808-4809-4962-a447-56185cf7f7e1" providerId="ADAL" clId="{8A5B1DAC-C355-4454-8064-A180FC366617}" dt="2023-11-13T17:41:14.112" v="4" actId="47"/>
        <pc:sldMkLst>
          <pc:docMk/>
          <pc:sldMk cId="0" sldId="305"/>
        </pc:sldMkLst>
      </pc:sldChg>
      <pc:sldChg chg="addSp delSp modSp mod">
        <pc:chgData name="Lisa Regan" userId="ed3e5808-4809-4962-a447-56185cf7f7e1" providerId="ADAL" clId="{8A5B1DAC-C355-4454-8064-A180FC366617}" dt="2023-11-13T17:42:15.901" v="9" actId="1076"/>
        <pc:sldMkLst>
          <pc:docMk/>
          <pc:sldMk cId="0" sldId="306"/>
        </pc:sldMkLst>
        <pc:picChg chg="add mod">
          <ac:chgData name="Lisa Regan" userId="ed3e5808-4809-4962-a447-56185cf7f7e1" providerId="ADAL" clId="{8A5B1DAC-C355-4454-8064-A180FC366617}" dt="2023-11-13T17:42:15.901" v="9" actId="1076"/>
          <ac:picMkLst>
            <pc:docMk/>
            <pc:sldMk cId="0" sldId="306"/>
            <ac:picMk id="3" creationId="{2AB96717-0CFF-AA9B-6BA1-AB05FDA033AB}"/>
          </ac:picMkLst>
        </pc:picChg>
        <pc:picChg chg="del">
          <ac:chgData name="Lisa Regan" userId="ed3e5808-4809-4962-a447-56185cf7f7e1" providerId="ADAL" clId="{8A5B1DAC-C355-4454-8064-A180FC366617}" dt="2023-11-13T17:42:08.666" v="5" actId="478"/>
          <ac:picMkLst>
            <pc:docMk/>
            <pc:sldMk cId="0" sldId="306"/>
            <ac:picMk id="538" creationId="{00000000-0000-0000-0000-000000000000}"/>
          </ac:picMkLst>
        </pc:picChg>
      </pc:sldChg>
      <pc:sldChg chg="add del">
        <pc:chgData name="Lisa Regan" userId="ed3e5808-4809-4962-a447-56185cf7f7e1" providerId="ADAL" clId="{8A5B1DAC-C355-4454-8064-A180FC366617}" dt="2023-11-13T17:43:10.516" v="11" actId="47"/>
        <pc:sldMkLst>
          <pc:docMk/>
          <pc:sldMk cId="0" sldId="30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5" name="Shape 95"/>
          <p:cNvSpPr>
            <a:spLocks noGrp="1" noRot="1" noChangeAspect="1"/>
          </p:cNvSpPr>
          <p:nvPr>
            <p:ph type="sldImg"/>
          </p:nvPr>
        </p:nvSpPr>
        <p:spPr>
          <a:xfrm>
            <a:off x="1143000" y="685800"/>
            <a:ext cx="4572000" cy="3429000"/>
          </a:xfrm>
          <a:prstGeom prst="rect">
            <a:avLst/>
          </a:prstGeom>
        </p:spPr>
        <p:txBody>
          <a:bodyPr/>
          <a:lstStyle/>
          <a:p>
            <a:endParaRPr/>
          </a:p>
        </p:txBody>
      </p:sp>
      <p:sp>
        <p:nvSpPr>
          <p:cNvPr id="96" name="Shape 96"/>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 name="Shape 283"/>
          <p:cNvSpPr>
            <a:spLocks noGrp="1" noRot="1" noChangeAspect="1"/>
          </p:cNvSpPr>
          <p:nvPr>
            <p:ph type="sldImg"/>
          </p:nvPr>
        </p:nvSpPr>
        <p:spPr>
          <a:prstGeom prst="rect">
            <a:avLst/>
          </a:prstGeom>
        </p:spPr>
        <p:txBody>
          <a:bodyPr/>
          <a:lstStyle/>
          <a:p>
            <a:endParaRPr/>
          </a:p>
        </p:txBody>
      </p:sp>
      <p:sp>
        <p:nvSpPr>
          <p:cNvPr id="284" name="Shape 284"/>
          <p:cNvSpPr>
            <a:spLocks noGrp="1"/>
          </p:cNvSpPr>
          <p:nvPr>
            <p:ph type="body" sz="quarter" idx="1"/>
          </p:nvPr>
        </p:nvSpPr>
        <p:spPr>
          <a:prstGeom prst="rect">
            <a:avLst/>
          </a:prstGeom>
        </p:spPr>
        <p:txBody>
          <a:bodyPr/>
          <a:lstStyle/>
          <a:p>
            <a:r>
              <a:rPr dirty="0"/>
              <a:t>Children learn wherever they are, but this afternoon we are going to focus on learning outdoors.</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DEFNYDDIWCH PADLET EICH HUN</a:t>
            </a:r>
          </a:p>
        </p:txBody>
      </p:sp>
    </p:spTree>
    <p:extLst>
      <p:ext uri="{BB962C8B-B14F-4D97-AF65-F5344CB8AC3E}">
        <p14:creationId xmlns:p14="http://schemas.microsoft.com/office/powerpoint/2010/main" val="39598068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 name="Shape 302"/>
          <p:cNvSpPr>
            <a:spLocks noGrp="1" noRot="1" noChangeAspect="1"/>
          </p:cNvSpPr>
          <p:nvPr>
            <p:ph type="sldImg"/>
          </p:nvPr>
        </p:nvSpPr>
        <p:spPr>
          <a:prstGeom prst="rect">
            <a:avLst/>
          </a:prstGeom>
        </p:spPr>
        <p:txBody>
          <a:bodyPr/>
          <a:lstStyle/>
          <a:p>
            <a:endParaRPr/>
          </a:p>
        </p:txBody>
      </p:sp>
      <p:sp>
        <p:nvSpPr>
          <p:cNvPr id="303" name="Shape 303"/>
          <p:cNvSpPr>
            <a:spLocks noGrp="1"/>
          </p:cNvSpPr>
          <p:nvPr>
            <p:ph type="body" sz="quarter" idx="1"/>
          </p:nvPr>
        </p:nvSpPr>
        <p:spPr>
          <a:prstGeom prst="rect">
            <a:avLst/>
          </a:prstGeom>
        </p:spPr>
        <p:txBody>
          <a:bodyPr/>
          <a:lstStyle/>
          <a:p>
            <a:r>
              <a:rPr dirty="0"/>
              <a:t>YOU NEED TO INSERT YOUR OWN PADLET</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6" name="Shape 316"/>
          <p:cNvSpPr>
            <a:spLocks noGrp="1" noRot="1" noChangeAspect="1"/>
          </p:cNvSpPr>
          <p:nvPr>
            <p:ph type="sldImg"/>
          </p:nvPr>
        </p:nvSpPr>
        <p:spPr>
          <a:prstGeom prst="rect">
            <a:avLst/>
          </a:prstGeom>
        </p:spPr>
        <p:txBody>
          <a:bodyPr/>
          <a:lstStyle/>
          <a:p>
            <a:endParaRPr/>
          </a:p>
        </p:txBody>
      </p:sp>
      <p:sp>
        <p:nvSpPr>
          <p:cNvPr id="317" name="Shape 317"/>
          <p:cNvSpPr>
            <a:spLocks noGrp="1"/>
          </p:cNvSpPr>
          <p:nvPr>
            <p:ph type="body" sz="quarter" idx="1"/>
          </p:nvPr>
        </p:nvSpPr>
        <p:spPr>
          <a:prstGeom prst="rect">
            <a:avLst/>
          </a:prstGeom>
        </p:spPr>
        <p:txBody>
          <a:bodyPr/>
          <a:lstStyle/>
          <a:p>
            <a:r>
              <a:t>Now we are going to look at a particular authentic context.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 name="Shape 327"/>
          <p:cNvSpPr>
            <a:spLocks noGrp="1" noRot="1" noChangeAspect="1"/>
          </p:cNvSpPr>
          <p:nvPr>
            <p:ph type="sldImg"/>
          </p:nvPr>
        </p:nvSpPr>
        <p:spPr>
          <a:prstGeom prst="rect">
            <a:avLst/>
          </a:prstGeom>
        </p:spPr>
        <p:txBody>
          <a:bodyPr/>
          <a:lstStyle/>
          <a:p>
            <a:endParaRPr/>
          </a:p>
        </p:txBody>
      </p:sp>
      <p:sp>
        <p:nvSpPr>
          <p:cNvPr id="328" name="Shape 328"/>
          <p:cNvSpPr>
            <a:spLocks noGrp="1"/>
          </p:cNvSpPr>
          <p:nvPr>
            <p:ph type="body" sz="quarter" idx="1"/>
          </p:nvPr>
        </p:nvSpPr>
        <p:spPr>
          <a:prstGeom prst="rect">
            <a:avLst/>
          </a:prstGeom>
        </p:spPr>
        <p:txBody>
          <a:bodyPr/>
          <a:lstStyle/>
          <a:p>
            <a:endParaRPr dirty="0"/>
          </a:p>
          <a:p>
            <a:pPr>
              <a:defRPr b="1"/>
            </a:pPr>
            <a:r>
              <a:rPr dirty="0"/>
              <a:t>Activity</a:t>
            </a:r>
          </a:p>
          <a:p>
            <a:r>
              <a:rPr dirty="0"/>
              <a:t>Ask the students to quickly revise the 4 headings. Then they can look at the handout about the 4 purpose for a few minutes.</a:t>
            </a:r>
            <a:endParaRPr b="1" dirty="0"/>
          </a:p>
          <a:p>
            <a:r>
              <a:rPr dirty="0"/>
              <a:t>Text mark the document to make links to well-being across the 4 purposes.</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6" name="Shape 336"/>
          <p:cNvSpPr>
            <a:spLocks noGrp="1" noRot="1" noChangeAspect="1"/>
          </p:cNvSpPr>
          <p:nvPr>
            <p:ph type="sldImg"/>
          </p:nvPr>
        </p:nvSpPr>
        <p:spPr>
          <a:prstGeom prst="rect">
            <a:avLst/>
          </a:prstGeom>
        </p:spPr>
        <p:txBody>
          <a:bodyPr/>
          <a:lstStyle/>
          <a:p>
            <a:endParaRPr/>
          </a:p>
        </p:txBody>
      </p:sp>
      <p:sp>
        <p:nvSpPr>
          <p:cNvPr id="337" name="Shape 337"/>
          <p:cNvSpPr>
            <a:spLocks noGrp="1"/>
          </p:cNvSpPr>
          <p:nvPr>
            <p:ph type="body" sz="quarter" idx="1"/>
          </p:nvPr>
        </p:nvSpPr>
        <p:spPr>
          <a:prstGeom prst="rect">
            <a:avLst/>
          </a:prstGeom>
        </p:spPr>
        <p:txBody>
          <a:bodyPr/>
          <a:lstStyle/>
          <a:p>
            <a:r>
              <a:rPr dirty="0"/>
              <a:t>Pupils well-being is very important to their ability to learn and is a theme that runs through the 4 purposes of the curriculum.</a:t>
            </a:r>
          </a:p>
          <a:p>
            <a:r>
              <a:rPr dirty="0"/>
              <a:t>If you think of Maslow’s hierarchy of needs, we are going to think about how Forest Schools might help children reach the higher levels of the hierarchy.</a:t>
            </a:r>
          </a:p>
          <a:p>
            <a:endParaRPr dirty="0"/>
          </a:p>
          <a:p>
            <a:pPr>
              <a:defRPr b="1"/>
            </a:pPr>
            <a:r>
              <a:rPr dirty="0"/>
              <a:t>Activity</a:t>
            </a:r>
          </a:p>
          <a:p>
            <a:r>
              <a:rPr dirty="0"/>
              <a:t>Write on your whiteboard things we have already seen schools do to develop children’s well-being.</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2" name="Shape 342"/>
          <p:cNvSpPr>
            <a:spLocks noGrp="1" noRot="1" noChangeAspect="1"/>
          </p:cNvSpPr>
          <p:nvPr>
            <p:ph type="sldImg"/>
          </p:nvPr>
        </p:nvSpPr>
        <p:spPr>
          <a:prstGeom prst="rect">
            <a:avLst/>
          </a:prstGeom>
        </p:spPr>
        <p:txBody>
          <a:bodyPr/>
          <a:lstStyle/>
          <a:p>
            <a:endParaRPr/>
          </a:p>
        </p:txBody>
      </p:sp>
      <p:sp>
        <p:nvSpPr>
          <p:cNvPr id="343" name="Shape 343"/>
          <p:cNvSpPr>
            <a:spLocks noGrp="1"/>
          </p:cNvSpPr>
          <p:nvPr>
            <p:ph type="body" sz="quarter" idx="1"/>
          </p:nvPr>
        </p:nvSpPr>
        <p:spPr>
          <a:prstGeom prst="rect">
            <a:avLst/>
          </a:prstGeom>
        </p:spPr>
        <p:txBody>
          <a:bodyPr/>
          <a:lstStyle/>
          <a:p>
            <a:r>
              <a:t>Read</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2" name="Shape 352"/>
          <p:cNvSpPr>
            <a:spLocks noGrp="1" noRot="1" noChangeAspect="1"/>
          </p:cNvSpPr>
          <p:nvPr>
            <p:ph type="sldImg"/>
          </p:nvPr>
        </p:nvSpPr>
        <p:spPr>
          <a:prstGeom prst="rect">
            <a:avLst/>
          </a:prstGeom>
        </p:spPr>
        <p:txBody>
          <a:bodyPr/>
          <a:lstStyle/>
          <a:p>
            <a:endParaRPr/>
          </a:p>
        </p:txBody>
      </p:sp>
      <p:sp>
        <p:nvSpPr>
          <p:cNvPr id="353" name="Shape 353"/>
          <p:cNvSpPr>
            <a:spLocks noGrp="1"/>
          </p:cNvSpPr>
          <p:nvPr>
            <p:ph type="body" sz="quarter" idx="1"/>
          </p:nvPr>
        </p:nvSpPr>
        <p:spPr>
          <a:prstGeom prst="rect">
            <a:avLst/>
          </a:prstGeom>
        </p:spPr>
        <p:txBody>
          <a:bodyPr/>
          <a:lstStyle/>
          <a:p>
            <a:pPr>
              <a:defRPr b="1"/>
            </a:pPr>
            <a:r>
              <a:rPr dirty="0"/>
              <a:t>Activity</a:t>
            </a:r>
          </a:p>
          <a:p>
            <a:r>
              <a:rPr dirty="0"/>
              <a:t>Brief the students that they are going to watch a video and record when the children were developing one of the </a:t>
            </a:r>
            <a:r>
              <a:rPr dirty="0" err="1"/>
              <a:t>AoLEs</a:t>
            </a:r>
            <a:r>
              <a:rPr dirty="0"/>
              <a:t> and / or one of the four purposes.</a:t>
            </a:r>
          </a:p>
          <a:p>
            <a:r>
              <a:rPr dirty="0"/>
              <a:t>Use whiteboards to record and share.</a:t>
            </a:r>
          </a:p>
          <a:p>
            <a:endParaRPr dirty="0"/>
          </a:p>
          <a:p>
            <a:r>
              <a:rPr dirty="0"/>
              <a:t>Remind the students also of the section of the </a:t>
            </a:r>
            <a:r>
              <a:rPr dirty="0" err="1"/>
              <a:t>Estyn</a:t>
            </a:r>
            <a:r>
              <a:rPr dirty="0"/>
              <a:t> good practice video that looks at the beach too.</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9" name="Shape 359"/>
          <p:cNvSpPr>
            <a:spLocks noGrp="1" noRot="1" noChangeAspect="1"/>
          </p:cNvSpPr>
          <p:nvPr>
            <p:ph type="sldImg"/>
          </p:nvPr>
        </p:nvSpPr>
        <p:spPr>
          <a:prstGeom prst="rect">
            <a:avLst/>
          </a:prstGeom>
        </p:spPr>
        <p:txBody>
          <a:bodyPr/>
          <a:lstStyle/>
          <a:p>
            <a:endParaRPr/>
          </a:p>
        </p:txBody>
      </p:sp>
      <p:sp>
        <p:nvSpPr>
          <p:cNvPr id="360" name="Shape 360"/>
          <p:cNvSpPr>
            <a:spLocks noGrp="1"/>
          </p:cNvSpPr>
          <p:nvPr>
            <p:ph type="body" sz="quarter" idx="1"/>
          </p:nvPr>
        </p:nvSpPr>
        <p:spPr>
          <a:prstGeom prst="rect">
            <a:avLst/>
          </a:prstGeom>
        </p:spPr>
        <p:txBody>
          <a:bodyPr/>
          <a:lstStyle/>
          <a:p>
            <a:r>
              <a:rPr dirty="0"/>
              <a:t>Activity</a:t>
            </a:r>
          </a:p>
          <a:p>
            <a:r>
              <a:rPr dirty="0"/>
              <a:t>Watch video and make notes</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 name="Shape 368"/>
          <p:cNvSpPr>
            <a:spLocks noGrp="1" noRot="1" noChangeAspect="1"/>
          </p:cNvSpPr>
          <p:nvPr>
            <p:ph type="sldImg"/>
          </p:nvPr>
        </p:nvSpPr>
        <p:spPr>
          <a:prstGeom prst="rect">
            <a:avLst/>
          </a:prstGeom>
        </p:spPr>
        <p:txBody>
          <a:bodyPr/>
          <a:lstStyle/>
          <a:p>
            <a:endParaRPr/>
          </a:p>
        </p:txBody>
      </p:sp>
      <p:sp>
        <p:nvSpPr>
          <p:cNvPr id="369" name="Shape 369"/>
          <p:cNvSpPr>
            <a:spLocks noGrp="1"/>
          </p:cNvSpPr>
          <p:nvPr>
            <p:ph type="body" sz="quarter" idx="1"/>
          </p:nvPr>
        </p:nvSpPr>
        <p:spPr>
          <a:prstGeom prst="rect">
            <a:avLst/>
          </a:prstGeom>
        </p:spPr>
        <p:txBody>
          <a:bodyPr/>
          <a:lstStyle/>
          <a:p>
            <a:pPr>
              <a:defRPr b="1"/>
            </a:pPr>
            <a:r>
              <a:rPr dirty="0"/>
              <a:t>Activity</a:t>
            </a:r>
          </a:p>
          <a:p>
            <a:r>
              <a:rPr dirty="0"/>
              <a:t>Each student to write a letter.</a:t>
            </a:r>
          </a:p>
          <a:p>
            <a:r>
              <a:rPr dirty="0"/>
              <a:t>They could be asked to outline some of the potential pitfalls too?</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2" name="Shape 382"/>
          <p:cNvSpPr>
            <a:spLocks noGrp="1" noRot="1" noChangeAspect="1"/>
          </p:cNvSpPr>
          <p:nvPr>
            <p:ph type="sldImg"/>
          </p:nvPr>
        </p:nvSpPr>
        <p:spPr>
          <a:prstGeom prst="rect">
            <a:avLst/>
          </a:prstGeom>
        </p:spPr>
        <p:txBody>
          <a:bodyPr/>
          <a:lstStyle/>
          <a:p>
            <a:endParaRPr/>
          </a:p>
        </p:txBody>
      </p:sp>
      <p:sp>
        <p:nvSpPr>
          <p:cNvPr id="383" name="Shape 383"/>
          <p:cNvSpPr>
            <a:spLocks noGrp="1"/>
          </p:cNvSpPr>
          <p:nvPr>
            <p:ph type="body" sz="quarter" idx="1"/>
          </p:nvPr>
        </p:nvSpPr>
        <p:spPr>
          <a:prstGeom prst="rect">
            <a:avLst/>
          </a:prstGeom>
        </p:spPr>
        <p:txBody>
          <a:bodyPr/>
          <a:lstStyle/>
          <a:p>
            <a:pPr>
              <a:defRPr b="1"/>
            </a:pPr>
            <a:r>
              <a:rPr dirty="0"/>
              <a:t>Activity</a:t>
            </a:r>
          </a:p>
          <a:p>
            <a:r>
              <a:rPr dirty="0"/>
              <a:t>Directed task to look at this booklet and plan their own mud kitchen.</a:t>
            </a:r>
          </a:p>
          <a:p>
            <a:r>
              <a:rPr dirty="0"/>
              <a:t>Share on Padlet</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8" name="Shape 388"/>
          <p:cNvSpPr>
            <a:spLocks noGrp="1" noRot="1" noChangeAspect="1"/>
          </p:cNvSpPr>
          <p:nvPr>
            <p:ph type="sldImg"/>
          </p:nvPr>
        </p:nvSpPr>
        <p:spPr>
          <a:prstGeom prst="rect">
            <a:avLst/>
          </a:prstGeom>
        </p:spPr>
        <p:txBody>
          <a:bodyPr/>
          <a:lstStyle/>
          <a:p>
            <a:endParaRPr/>
          </a:p>
        </p:txBody>
      </p:sp>
      <p:sp>
        <p:nvSpPr>
          <p:cNvPr id="389" name="Shape 389"/>
          <p:cNvSpPr>
            <a:spLocks noGrp="1"/>
          </p:cNvSpPr>
          <p:nvPr>
            <p:ph type="body" sz="quarter" idx="1"/>
          </p:nvPr>
        </p:nvSpPr>
        <p:spPr>
          <a:prstGeom prst="rect">
            <a:avLst/>
          </a:prstGeom>
        </p:spPr>
        <p:txBody>
          <a:bodyPr/>
          <a:lstStyle/>
          <a:p>
            <a:r>
              <a:rPr dirty="0"/>
              <a:t>Explain that during the second bridging day they will look at how schools work with families.</a:t>
            </a:r>
          </a:p>
          <a:p>
            <a:r>
              <a:rPr dirty="0"/>
              <a:t>Ask students to be on the lookout for ways in which the schools encourage parents to support learning.</a:t>
            </a:r>
          </a:p>
          <a:p>
            <a:endParaRPr dirty="0"/>
          </a:p>
          <a:p>
            <a:pPr>
              <a:defRPr b="1"/>
            </a:pPr>
            <a:r>
              <a:rPr dirty="0"/>
              <a:t>Activity</a:t>
            </a:r>
          </a:p>
          <a:p>
            <a:r>
              <a:rPr dirty="0"/>
              <a:t>Students to look at the STEER document and make notes if they need to as we talk them through it.</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4" name="Shape 404"/>
          <p:cNvSpPr>
            <a:spLocks noGrp="1" noRot="1" noChangeAspect="1"/>
          </p:cNvSpPr>
          <p:nvPr>
            <p:ph type="sldImg"/>
          </p:nvPr>
        </p:nvSpPr>
        <p:spPr>
          <a:prstGeom prst="rect">
            <a:avLst/>
          </a:prstGeom>
        </p:spPr>
        <p:txBody>
          <a:bodyPr/>
          <a:lstStyle/>
          <a:p>
            <a:endParaRPr/>
          </a:p>
        </p:txBody>
      </p:sp>
      <p:sp>
        <p:nvSpPr>
          <p:cNvPr id="405" name="Shape 405"/>
          <p:cNvSpPr>
            <a:spLocks noGrp="1"/>
          </p:cNvSpPr>
          <p:nvPr>
            <p:ph type="body" sz="quarter" idx="1"/>
          </p:nvPr>
        </p:nvSpPr>
        <p:spPr>
          <a:prstGeom prst="rect">
            <a:avLst/>
          </a:prstGeom>
        </p:spPr>
        <p:txBody>
          <a:bodyPr/>
          <a:lstStyle/>
          <a:p>
            <a:r>
              <a:rPr dirty="0"/>
              <a:t>The WG aims to have 1,000,000 Welsh speakers by 2050.</a:t>
            </a:r>
          </a:p>
          <a:p>
            <a:endParaRPr dirty="0"/>
          </a:p>
          <a:p>
            <a:r>
              <a:rPr dirty="0"/>
              <a:t>Would this make us a bilingual nation?</a:t>
            </a:r>
          </a:p>
          <a:p>
            <a:endParaRPr dirty="0"/>
          </a:p>
          <a:p>
            <a:r>
              <a:rPr dirty="0"/>
              <a:t>Definition: </a:t>
            </a:r>
            <a:r>
              <a:rPr b="1" dirty="0"/>
              <a:t>Bilingual</a:t>
            </a:r>
            <a:r>
              <a:rPr dirty="0"/>
              <a:t>: The ability to use two languages with equal </a:t>
            </a:r>
            <a:r>
              <a:rPr b="1" dirty="0"/>
              <a:t>fluency</a:t>
            </a:r>
            <a:r>
              <a:rPr dirty="0"/>
              <a:t>; often times this term is misused as </a:t>
            </a:r>
            <a:r>
              <a:rPr b="1" dirty="0"/>
              <a:t>you</a:t>
            </a:r>
            <a:r>
              <a:rPr dirty="0"/>
              <a:t> may be a native speaker of one language and only </a:t>
            </a:r>
            <a:r>
              <a:rPr b="1" dirty="0"/>
              <a:t>fluent</a:t>
            </a:r>
            <a:r>
              <a:rPr dirty="0"/>
              <a:t> or conversant in the second. </a:t>
            </a:r>
          </a:p>
          <a:p>
            <a:endParaRPr dirty="0"/>
          </a:p>
          <a:p>
            <a:pPr>
              <a:defRPr b="1"/>
            </a:pPr>
            <a:r>
              <a:rPr dirty="0"/>
              <a:t>Did you learn French in secondary school? Are you bilingual?</a:t>
            </a:r>
          </a:p>
          <a:p>
            <a:endParaRPr b="1" dirty="0"/>
          </a:p>
          <a:p>
            <a:r>
              <a:rPr dirty="0"/>
              <a:t>This has major implications for primary teachers and the curriculum is changing to reflect this.</a:t>
            </a:r>
          </a:p>
          <a:p>
            <a:endParaRPr dirty="0"/>
          </a:p>
          <a:p>
            <a:pPr>
              <a:defRPr b="1"/>
            </a:pPr>
            <a:r>
              <a:rPr dirty="0"/>
              <a:t>Ask them what they think? Do they think it is all a bit boring? PLAY VIDEO 1 / PLAY VIDEO 2 (3mins+).    https://www.youtube.com/watch?v=IfUS7j4PIfs&amp;t=4s</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 name="Shape 410"/>
          <p:cNvSpPr>
            <a:spLocks noGrp="1" noRot="1" noChangeAspect="1"/>
          </p:cNvSpPr>
          <p:nvPr>
            <p:ph type="sldImg"/>
          </p:nvPr>
        </p:nvSpPr>
        <p:spPr>
          <a:prstGeom prst="rect">
            <a:avLst/>
          </a:prstGeom>
        </p:spPr>
        <p:txBody>
          <a:bodyPr/>
          <a:lstStyle/>
          <a:p>
            <a:endParaRPr/>
          </a:p>
        </p:txBody>
      </p:sp>
      <p:sp>
        <p:nvSpPr>
          <p:cNvPr id="411" name="Shape 411"/>
          <p:cNvSpPr>
            <a:spLocks noGrp="1"/>
          </p:cNvSpPr>
          <p:nvPr>
            <p:ph type="body" sz="quarter" idx="1"/>
          </p:nvPr>
        </p:nvSpPr>
        <p:spPr>
          <a:prstGeom prst="rect">
            <a:avLst/>
          </a:prstGeom>
        </p:spPr>
        <p:txBody>
          <a:bodyPr/>
          <a:lstStyle/>
          <a:p>
            <a:r>
              <a:rPr dirty="0"/>
              <a:t>From draft document 2020</a:t>
            </a:r>
          </a:p>
          <a:p>
            <a:endParaRPr dirty="0"/>
          </a:p>
          <a:p>
            <a:r>
              <a:rPr dirty="0"/>
              <a:t>Category 1 - </a:t>
            </a:r>
            <a:r>
              <a:rPr sz="1800" dirty="0">
                <a:latin typeface="Arial"/>
                <a:ea typeface="Arial"/>
                <a:cs typeface="Arial"/>
                <a:sym typeface="Arial"/>
              </a:rPr>
              <a:t>Learners are taught mainly through the medium of English. 	</a:t>
            </a:r>
          </a:p>
          <a:p>
            <a:pPr>
              <a:defRPr sz="1800">
                <a:latin typeface="Arial"/>
                <a:ea typeface="Arial"/>
                <a:cs typeface="Arial"/>
                <a:sym typeface="Arial"/>
              </a:defRPr>
            </a:pPr>
            <a:endParaRPr sz="1800" dirty="0">
              <a:latin typeface="Arial"/>
              <a:ea typeface="Arial"/>
              <a:cs typeface="Arial"/>
              <a:sym typeface="Arial"/>
            </a:endParaRPr>
          </a:p>
          <a:p>
            <a:r>
              <a:rPr dirty="0"/>
              <a:t>Category 2 - </a:t>
            </a:r>
            <a:r>
              <a:rPr sz="1800" dirty="0">
                <a:latin typeface="Arial"/>
                <a:ea typeface="Arial"/>
                <a:cs typeface="Arial"/>
                <a:sym typeface="Arial"/>
              </a:rPr>
              <a:t>Learners are taught using Welsh and English equally. </a:t>
            </a:r>
          </a:p>
          <a:p>
            <a:pPr>
              <a:defRPr sz="1800">
                <a:latin typeface="Arial"/>
                <a:ea typeface="Arial"/>
                <a:cs typeface="Arial"/>
                <a:sym typeface="Arial"/>
              </a:defRPr>
            </a:pPr>
            <a:r>
              <a:rPr dirty="0"/>
              <a:t>50% of the Curriculum is taught in Welsh and 50% in English </a:t>
            </a:r>
          </a:p>
          <a:p>
            <a:pPr>
              <a:defRPr sz="1800">
                <a:latin typeface="Arial"/>
                <a:ea typeface="Arial"/>
                <a:cs typeface="Arial"/>
                <a:sym typeface="Arial"/>
              </a:defRPr>
            </a:pPr>
            <a:endParaRPr dirty="0"/>
          </a:p>
          <a:p>
            <a:pPr>
              <a:defRPr sz="1800">
                <a:latin typeface="Arial"/>
                <a:ea typeface="Arial"/>
                <a:cs typeface="Arial"/>
                <a:sym typeface="Arial"/>
              </a:defRPr>
            </a:pPr>
            <a:r>
              <a:rPr dirty="0"/>
              <a:t>Category 3 - Learners are taught mainly through the medium of Welsh </a:t>
            </a:r>
          </a:p>
          <a:p>
            <a:pPr>
              <a:defRPr sz="1800">
                <a:latin typeface="Arial"/>
                <a:ea typeface="Arial"/>
                <a:cs typeface="Arial"/>
                <a:sym typeface="Arial"/>
              </a:defRPr>
            </a:pPr>
            <a:r>
              <a:rPr dirty="0"/>
              <a:t>Up to and including the school year in which the majority of learners turn 7, all learners are taught fully in Welsh. Thereafter, at least 80% of the Curriculum is taught in Welsh. 	</a:t>
            </a:r>
          </a:p>
          <a:p>
            <a:pPr>
              <a:defRPr sz="1800">
                <a:latin typeface="Arial"/>
                <a:ea typeface="Arial"/>
                <a:cs typeface="Arial"/>
                <a:sym typeface="Arial"/>
              </a:defRPr>
            </a:pPr>
            <a:r>
              <a:rPr dirty="0"/>
              <a:t>	</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5" name="Shape 415"/>
          <p:cNvSpPr>
            <a:spLocks noGrp="1" noRot="1" noChangeAspect="1"/>
          </p:cNvSpPr>
          <p:nvPr>
            <p:ph type="sldImg"/>
          </p:nvPr>
        </p:nvSpPr>
        <p:spPr>
          <a:prstGeom prst="rect">
            <a:avLst/>
          </a:prstGeom>
        </p:spPr>
        <p:txBody>
          <a:bodyPr/>
          <a:lstStyle/>
          <a:p>
            <a:endParaRPr/>
          </a:p>
        </p:txBody>
      </p:sp>
      <p:sp>
        <p:nvSpPr>
          <p:cNvPr id="416" name="Shape 416"/>
          <p:cNvSpPr>
            <a:spLocks noGrp="1"/>
          </p:cNvSpPr>
          <p:nvPr>
            <p:ph type="body" sz="quarter" idx="1"/>
          </p:nvPr>
        </p:nvSpPr>
        <p:spPr>
          <a:prstGeom prst="rect">
            <a:avLst/>
          </a:prstGeom>
        </p:spPr>
        <p:txBody>
          <a:bodyPr/>
          <a:lstStyle/>
          <a:p>
            <a:r>
              <a:rPr dirty="0"/>
              <a:t>From draft document 2020</a:t>
            </a:r>
          </a:p>
          <a:p>
            <a:endParaRPr dirty="0"/>
          </a:p>
          <a:p>
            <a:r>
              <a:rPr dirty="0"/>
              <a:t>Category 1 - </a:t>
            </a:r>
            <a:r>
              <a:rPr sz="1800" dirty="0">
                <a:latin typeface="Arial"/>
                <a:ea typeface="Arial"/>
                <a:cs typeface="Arial"/>
                <a:sym typeface="Arial"/>
              </a:rPr>
              <a:t>Learners are taught mainly through the medium of English. 	</a:t>
            </a:r>
          </a:p>
          <a:p>
            <a:pPr>
              <a:defRPr sz="1800">
                <a:latin typeface="Arial"/>
                <a:ea typeface="Arial"/>
                <a:cs typeface="Arial"/>
                <a:sym typeface="Arial"/>
              </a:defRPr>
            </a:pPr>
            <a:endParaRPr sz="1800" dirty="0">
              <a:latin typeface="Arial"/>
              <a:ea typeface="Arial"/>
              <a:cs typeface="Arial"/>
              <a:sym typeface="Arial"/>
            </a:endParaRPr>
          </a:p>
          <a:p>
            <a:r>
              <a:rPr dirty="0"/>
              <a:t>Category 2 - </a:t>
            </a:r>
            <a:r>
              <a:rPr sz="1800" dirty="0">
                <a:latin typeface="Arial"/>
                <a:ea typeface="Arial"/>
                <a:cs typeface="Arial"/>
                <a:sym typeface="Arial"/>
              </a:rPr>
              <a:t>Learners are taught using Welsh and English equally. </a:t>
            </a:r>
          </a:p>
          <a:p>
            <a:pPr>
              <a:defRPr sz="1800">
                <a:latin typeface="Arial"/>
                <a:ea typeface="Arial"/>
                <a:cs typeface="Arial"/>
                <a:sym typeface="Arial"/>
              </a:defRPr>
            </a:pPr>
            <a:r>
              <a:rPr dirty="0"/>
              <a:t>50% of the Curriculum is taught in Welsh and 50% in English </a:t>
            </a:r>
          </a:p>
          <a:p>
            <a:pPr>
              <a:defRPr sz="1800">
                <a:latin typeface="Arial"/>
                <a:ea typeface="Arial"/>
                <a:cs typeface="Arial"/>
                <a:sym typeface="Arial"/>
              </a:defRPr>
            </a:pPr>
            <a:endParaRPr dirty="0"/>
          </a:p>
          <a:p>
            <a:pPr>
              <a:defRPr sz="1800">
                <a:latin typeface="Arial"/>
                <a:ea typeface="Arial"/>
                <a:cs typeface="Arial"/>
                <a:sym typeface="Arial"/>
              </a:defRPr>
            </a:pPr>
            <a:r>
              <a:rPr dirty="0"/>
              <a:t>Category 3 - Learners are taught mainly through the medium of Welsh </a:t>
            </a:r>
          </a:p>
          <a:p>
            <a:pPr>
              <a:defRPr sz="1800">
                <a:latin typeface="Arial"/>
                <a:ea typeface="Arial"/>
                <a:cs typeface="Arial"/>
                <a:sym typeface="Arial"/>
              </a:defRPr>
            </a:pPr>
            <a:r>
              <a:rPr dirty="0"/>
              <a:t>Up to and including the school year in which the majority of learners turn 7, all learners are taught fully in Welsh. Thereafter, at least 80% of the Curriculum is taught in Welsh. 	</a:t>
            </a:r>
          </a:p>
          <a:p>
            <a:pPr>
              <a:defRPr sz="1800">
                <a:latin typeface="Arial"/>
                <a:ea typeface="Arial"/>
                <a:cs typeface="Arial"/>
                <a:sym typeface="Arial"/>
              </a:defRPr>
            </a:pPr>
            <a:r>
              <a:rPr dirty="0"/>
              <a:t>	</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6" name="Shape 426"/>
          <p:cNvSpPr>
            <a:spLocks noGrp="1" noRot="1" noChangeAspect="1"/>
          </p:cNvSpPr>
          <p:nvPr>
            <p:ph type="sldImg"/>
          </p:nvPr>
        </p:nvSpPr>
        <p:spPr>
          <a:prstGeom prst="rect">
            <a:avLst/>
          </a:prstGeom>
        </p:spPr>
        <p:txBody>
          <a:bodyPr/>
          <a:lstStyle/>
          <a:p>
            <a:endParaRPr/>
          </a:p>
        </p:txBody>
      </p:sp>
      <p:sp>
        <p:nvSpPr>
          <p:cNvPr id="427" name="Shape 427"/>
          <p:cNvSpPr>
            <a:spLocks noGrp="1"/>
          </p:cNvSpPr>
          <p:nvPr>
            <p:ph type="body" sz="quarter" idx="1"/>
          </p:nvPr>
        </p:nvSpPr>
        <p:spPr>
          <a:prstGeom prst="rect">
            <a:avLst/>
          </a:prstGeom>
        </p:spPr>
        <p:txBody>
          <a:bodyPr/>
          <a:lstStyle/>
          <a:p>
            <a:pPr>
              <a:defRPr>
                <a:solidFill>
                  <a:srgbClr val="525252"/>
                </a:solidFill>
                <a:latin typeface="Arial"/>
                <a:ea typeface="Arial"/>
                <a:cs typeface="Arial"/>
                <a:sym typeface="Arial"/>
              </a:defRPr>
            </a:pPr>
            <a:r>
              <a:rPr dirty="0"/>
              <a:t>Allow students time to look at booklet.</a:t>
            </a:r>
          </a:p>
          <a:p>
            <a:pPr>
              <a:defRPr>
                <a:solidFill>
                  <a:srgbClr val="525252"/>
                </a:solidFill>
                <a:latin typeface="Arial"/>
                <a:ea typeface="Arial"/>
                <a:cs typeface="Arial"/>
                <a:sym typeface="Arial"/>
              </a:defRPr>
            </a:pPr>
            <a:endParaRPr dirty="0"/>
          </a:p>
          <a:p>
            <a:pPr>
              <a:defRPr>
                <a:solidFill>
                  <a:srgbClr val="525252"/>
                </a:solidFill>
                <a:latin typeface="Arial"/>
                <a:ea typeface="Arial"/>
                <a:cs typeface="Arial"/>
                <a:sym typeface="Arial"/>
              </a:defRPr>
            </a:pPr>
            <a:r>
              <a:rPr dirty="0"/>
              <a:t>Pupils have 10 targets to achieve which are: (in all schools?)</a:t>
            </a:r>
          </a:p>
          <a:p>
            <a:pPr>
              <a:buSzPct val="100000"/>
              <a:buFont typeface="Arial"/>
              <a:buChar char="•"/>
              <a:defRPr>
                <a:solidFill>
                  <a:srgbClr val="525252"/>
                </a:solidFill>
                <a:latin typeface="Arial"/>
                <a:ea typeface="Arial"/>
                <a:cs typeface="Arial"/>
                <a:sym typeface="Arial"/>
              </a:defRPr>
            </a:pPr>
            <a:r>
              <a:rPr dirty="0"/>
              <a:t>Establish a visual Welsh ethos</a:t>
            </a:r>
          </a:p>
          <a:p>
            <a:pPr>
              <a:buSzPct val="100000"/>
              <a:buFont typeface="Arial"/>
              <a:buChar char="•"/>
              <a:defRPr>
                <a:solidFill>
                  <a:srgbClr val="525252"/>
                </a:solidFill>
                <a:latin typeface="Arial"/>
                <a:ea typeface="Arial"/>
                <a:cs typeface="Arial"/>
                <a:sym typeface="Arial"/>
              </a:defRPr>
            </a:pPr>
            <a:r>
              <a:rPr dirty="0"/>
              <a:t>The advantages of learning Welsh</a:t>
            </a:r>
          </a:p>
          <a:p>
            <a:pPr>
              <a:buSzPct val="100000"/>
              <a:buFont typeface="Arial"/>
              <a:buChar char="•"/>
              <a:defRPr>
                <a:solidFill>
                  <a:srgbClr val="525252"/>
                </a:solidFill>
                <a:latin typeface="Arial"/>
                <a:ea typeface="Arial"/>
                <a:cs typeface="Arial"/>
                <a:sym typeface="Arial"/>
              </a:defRPr>
            </a:pPr>
            <a:r>
              <a:rPr dirty="0"/>
              <a:t>Using incidental Welsh in the classroom</a:t>
            </a:r>
          </a:p>
          <a:p>
            <a:pPr>
              <a:buSzPct val="100000"/>
              <a:buFont typeface="Arial"/>
              <a:buChar char="•"/>
              <a:defRPr>
                <a:solidFill>
                  <a:srgbClr val="525252"/>
                </a:solidFill>
                <a:latin typeface="Arial"/>
                <a:ea typeface="Arial"/>
                <a:cs typeface="Arial"/>
                <a:sym typeface="Arial"/>
              </a:defRPr>
            </a:pPr>
            <a:r>
              <a:rPr dirty="0"/>
              <a:t>Using incidental Welsh outside of the classroom</a:t>
            </a:r>
          </a:p>
          <a:p>
            <a:pPr>
              <a:buSzPct val="100000"/>
              <a:buFont typeface="Arial"/>
              <a:buChar char="•"/>
              <a:defRPr>
                <a:solidFill>
                  <a:srgbClr val="525252"/>
                </a:solidFill>
                <a:latin typeface="Arial"/>
                <a:ea typeface="Arial"/>
                <a:cs typeface="Arial"/>
                <a:sym typeface="Arial"/>
              </a:defRPr>
            </a:pPr>
            <a:r>
              <a:rPr dirty="0"/>
              <a:t>Welsh in assemblies</a:t>
            </a:r>
          </a:p>
          <a:p>
            <a:pPr>
              <a:buSzPct val="100000"/>
              <a:buFont typeface="Arial"/>
              <a:buChar char="•"/>
              <a:defRPr>
                <a:solidFill>
                  <a:srgbClr val="525252"/>
                </a:solidFill>
                <a:latin typeface="Arial"/>
                <a:ea typeface="Arial"/>
                <a:cs typeface="Arial"/>
                <a:sym typeface="Arial"/>
              </a:defRPr>
            </a:pPr>
            <a:r>
              <a:rPr dirty="0"/>
              <a:t>Using apps and Websites to enhance learning and enjoyment</a:t>
            </a:r>
          </a:p>
          <a:p>
            <a:pPr>
              <a:buSzPct val="100000"/>
              <a:buFont typeface="Arial"/>
              <a:buChar char="•"/>
              <a:defRPr>
                <a:solidFill>
                  <a:srgbClr val="525252"/>
                </a:solidFill>
                <a:latin typeface="Arial"/>
                <a:ea typeface="Arial"/>
                <a:cs typeface="Arial"/>
                <a:sym typeface="Arial"/>
              </a:defRPr>
            </a:pPr>
            <a:r>
              <a:rPr dirty="0"/>
              <a:t>Enrichment Welsh activities </a:t>
            </a:r>
          </a:p>
          <a:p>
            <a:pPr>
              <a:buSzPct val="100000"/>
              <a:buFont typeface="Arial"/>
              <a:buChar char="•"/>
              <a:defRPr>
                <a:solidFill>
                  <a:srgbClr val="525252"/>
                </a:solidFill>
                <a:latin typeface="Arial"/>
                <a:ea typeface="Arial"/>
                <a:cs typeface="Arial"/>
                <a:sym typeface="Arial"/>
              </a:defRPr>
            </a:pPr>
            <a:r>
              <a:rPr dirty="0"/>
              <a:t>Developing Welsh reading</a:t>
            </a:r>
          </a:p>
          <a:p>
            <a:pPr>
              <a:buSzPct val="100000"/>
              <a:buFont typeface="Arial"/>
              <a:buChar char="•"/>
              <a:defRPr>
                <a:solidFill>
                  <a:srgbClr val="525252"/>
                </a:solidFill>
                <a:latin typeface="Arial"/>
                <a:ea typeface="Arial"/>
                <a:cs typeface="Arial"/>
                <a:sym typeface="Arial"/>
              </a:defRPr>
            </a:pPr>
            <a:r>
              <a:rPr dirty="0"/>
              <a:t>Using Welsh across the Curriculum</a:t>
            </a:r>
          </a:p>
          <a:p>
            <a:pPr>
              <a:buSzPct val="100000"/>
              <a:buFont typeface="Arial"/>
              <a:buChar char="•"/>
              <a:defRPr>
                <a:solidFill>
                  <a:srgbClr val="525252"/>
                </a:solidFill>
                <a:latin typeface="Arial"/>
                <a:ea typeface="Arial"/>
                <a:cs typeface="Arial"/>
                <a:sym typeface="Arial"/>
              </a:defRPr>
            </a:pPr>
            <a:r>
              <a:rPr dirty="0"/>
              <a:t>A positive attitude toward the Welsh Language</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4" name="Shape 444"/>
          <p:cNvSpPr>
            <a:spLocks noGrp="1" noRot="1" noChangeAspect="1"/>
          </p:cNvSpPr>
          <p:nvPr>
            <p:ph type="sldImg"/>
          </p:nvPr>
        </p:nvSpPr>
        <p:spPr>
          <a:prstGeom prst="rect">
            <a:avLst/>
          </a:prstGeom>
        </p:spPr>
        <p:txBody>
          <a:bodyPr/>
          <a:lstStyle/>
          <a:p>
            <a:endParaRPr/>
          </a:p>
        </p:txBody>
      </p:sp>
      <p:sp>
        <p:nvSpPr>
          <p:cNvPr id="445" name="Shape 445"/>
          <p:cNvSpPr>
            <a:spLocks noGrp="1"/>
          </p:cNvSpPr>
          <p:nvPr>
            <p:ph type="body" sz="quarter" idx="1"/>
          </p:nvPr>
        </p:nvSpPr>
        <p:spPr>
          <a:prstGeom prst="rect">
            <a:avLst/>
          </a:prstGeom>
        </p:spPr>
        <p:txBody>
          <a:bodyPr/>
          <a:lstStyle/>
          <a:p>
            <a:pPr>
              <a:defRPr>
                <a:solidFill>
                  <a:srgbClr val="525252"/>
                </a:solidFill>
                <a:latin typeface="Arial"/>
                <a:ea typeface="Arial"/>
                <a:cs typeface="Arial"/>
                <a:sym typeface="Arial"/>
              </a:defRPr>
            </a:pPr>
            <a:r>
              <a:t>Allow students time to look at booklet.</a:t>
            </a:r>
          </a:p>
          <a:p>
            <a:pPr>
              <a:defRPr>
                <a:solidFill>
                  <a:srgbClr val="525252"/>
                </a:solidFill>
                <a:latin typeface="Arial"/>
                <a:ea typeface="Arial"/>
                <a:cs typeface="Arial"/>
                <a:sym typeface="Arial"/>
              </a:defRPr>
            </a:pPr>
            <a:endParaRPr/>
          </a:p>
          <a:p>
            <a:pPr>
              <a:defRPr>
                <a:solidFill>
                  <a:srgbClr val="525252"/>
                </a:solidFill>
                <a:latin typeface="Arial"/>
                <a:ea typeface="Arial"/>
                <a:cs typeface="Arial"/>
                <a:sym typeface="Arial"/>
              </a:defRPr>
            </a:pPr>
            <a:r>
              <a:t>Pupils have 10 targets to achieve which are: (in all schools?)</a:t>
            </a:r>
          </a:p>
          <a:p>
            <a:pPr>
              <a:buSzPct val="100000"/>
              <a:buFont typeface="Arial"/>
              <a:buChar char="•"/>
              <a:defRPr>
                <a:solidFill>
                  <a:srgbClr val="525252"/>
                </a:solidFill>
                <a:latin typeface="Arial"/>
                <a:ea typeface="Arial"/>
                <a:cs typeface="Arial"/>
                <a:sym typeface="Arial"/>
              </a:defRPr>
            </a:pPr>
            <a:r>
              <a:t>Establish a visual Welsh ethos</a:t>
            </a:r>
          </a:p>
          <a:p>
            <a:pPr>
              <a:buSzPct val="100000"/>
              <a:buFont typeface="Arial"/>
              <a:buChar char="•"/>
              <a:defRPr>
                <a:solidFill>
                  <a:srgbClr val="525252"/>
                </a:solidFill>
                <a:latin typeface="Arial"/>
                <a:ea typeface="Arial"/>
                <a:cs typeface="Arial"/>
                <a:sym typeface="Arial"/>
              </a:defRPr>
            </a:pPr>
            <a:r>
              <a:t>The advantages of learning Welsh</a:t>
            </a:r>
          </a:p>
          <a:p>
            <a:pPr>
              <a:buSzPct val="100000"/>
              <a:buFont typeface="Arial"/>
              <a:buChar char="•"/>
              <a:defRPr>
                <a:solidFill>
                  <a:srgbClr val="525252"/>
                </a:solidFill>
                <a:latin typeface="Arial"/>
                <a:ea typeface="Arial"/>
                <a:cs typeface="Arial"/>
                <a:sym typeface="Arial"/>
              </a:defRPr>
            </a:pPr>
            <a:r>
              <a:t>Using incidental Welsh in the classroom</a:t>
            </a:r>
          </a:p>
          <a:p>
            <a:pPr>
              <a:buSzPct val="100000"/>
              <a:buFont typeface="Arial"/>
              <a:buChar char="•"/>
              <a:defRPr>
                <a:solidFill>
                  <a:srgbClr val="525252"/>
                </a:solidFill>
                <a:latin typeface="Arial"/>
                <a:ea typeface="Arial"/>
                <a:cs typeface="Arial"/>
                <a:sym typeface="Arial"/>
              </a:defRPr>
            </a:pPr>
            <a:r>
              <a:t>Using incidental Welsh outside of the classroom</a:t>
            </a:r>
          </a:p>
          <a:p>
            <a:pPr>
              <a:buSzPct val="100000"/>
              <a:buFont typeface="Arial"/>
              <a:buChar char="•"/>
              <a:defRPr>
                <a:solidFill>
                  <a:srgbClr val="525252"/>
                </a:solidFill>
                <a:latin typeface="Arial"/>
                <a:ea typeface="Arial"/>
                <a:cs typeface="Arial"/>
                <a:sym typeface="Arial"/>
              </a:defRPr>
            </a:pPr>
            <a:r>
              <a:t>Welsh in assemblies</a:t>
            </a:r>
          </a:p>
          <a:p>
            <a:pPr>
              <a:buSzPct val="100000"/>
              <a:buFont typeface="Arial"/>
              <a:buChar char="•"/>
              <a:defRPr>
                <a:solidFill>
                  <a:srgbClr val="525252"/>
                </a:solidFill>
                <a:latin typeface="Arial"/>
                <a:ea typeface="Arial"/>
                <a:cs typeface="Arial"/>
                <a:sym typeface="Arial"/>
              </a:defRPr>
            </a:pPr>
            <a:r>
              <a:t>Using apps and Websites to enhance learning and enjoyment</a:t>
            </a:r>
          </a:p>
          <a:p>
            <a:pPr>
              <a:buSzPct val="100000"/>
              <a:buFont typeface="Arial"/>
              <a:buChar char="•"/>
              <a:defRPr>
                <a:solidFill>
                  <a:srgbClr val="525252"/>
                </a:solidFill>
                <a:latin typeface="Arial"/>
                <a:ea typeface="Arial"/>
                <a:cs typeface="Arial"/>
                <a:sym typeface="Arial"/>
              </a:defRPr>
            </a:pPr>
            <a:r>
              <a:t>Enrichment Welsh activities </a:t>
            </a:r>
          </a:p>
          <a:p>
            <a:pPr>
              <a:buSzPct val="100000"/>
              <a:buFont typeface="Arial"/>
              <a:buChar char="•"/>
              <a:defRPr>
                <a:solidFill>
                  <a:srgbClr val="525252"/>
                </a:solidFill>
                <a:latin typeface="Arial"/>
                <a:ea typeface="Arial"/>
                <a:cs typeface="Arial"/>
                <a:sym typeface="Arial"/>
              </a:defRPr>
            </a:pPr>
            <a:r>
              <a:t>Developing Welsh reading</a:t>
            </a:r>
          </a:p>
          <a:p>
            <a:pPr>
              <a:buSzPct val="100000"/>
              <a:buFont typeface="Arial"/>
              <a:buChar char="•"/>
              <a:defRPr>
                <a:solidFill>
                  <a:srgbClr val="525252"/>
                </a:solidFill>
                <a:latin typeface="Arial"/>
                <a:ea typeface="Arial"/>
                <a:cs typeface="Arial"/>
                <a:sym typeface="Arial"/>
              </a:defRPr>
            </a:pPr>
            <a:r>
              <a:t>Using Welsh across the Curriculum</a:t>
            </a:r>
          </a:p>
          <a:p>
            <a:pPr>
              <a:buSzPct val="100000"/>
              <a:buFont typeface="Arial"/>
              <a:buChar char="•"/>
              <a:defRPr>
                <a:solidFill>
                  <a:srgbClr val="525252"/>
                </a:solidFill>
                <a:latin typeface="Arial"/>
                <a:ea typeface="Arial"/>
                <a:cs typeface="Arial"/>
                <a:sym typeface="Arial"/>
              </a:defRPr>
            </a:pPr>
            <a:r>
              <a:t>A positive attitude toward the Welsh Language</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5" name="Shape 455"/>
          <p:cNvSpPr>
            <a:spLocks noGrp="1" noRot="1" noChangeAspect="1"/>
          </p:cNvSpPr>
          <p:nvPr>
            <p:ph type="sldImg"/>
          </p:nvPr>
        </p:nvSpPr>
        <p:spPr>
          <a:prstGeom prst="rect">
            <a:avLst/>
          </a:prstGeom>
        </p:spPr>
        <p:txBody>
          <a:bodyPr/>
          <a:lstStyle/>
          <a:p>
            <a:endParaRPr/>
          </a:p>
        </p:txBody>
      </p:sp>
      <p:sp>
        <p:nvSpPr>
          <p:cNvPr id="456" name="Shape 456"/>
          <p:cNvSpPr>
            <a:spLocks noGrp="1"/>
          </p:cNvSpPr>
          <p:nvPr>
            <p:ph type="body" sz="quarter" idx="1"/>
          </p:nvPr>
        </p:nvSpPr>
        <p:spPr>
          <a:prstGeom prst="rect">
            <a:avLst/>
          </a:prstGeom>
        </p:spPr>
        <p:txBody>
          <a:bodyPr/>
          <a:lstStyle/>
          <a:p>
            <a:pPr>
              <a:defRPr>
                <a:solidFill>
                  <a:srgbClr val="525252"/>
                </a:solidFill>
                <a:latin typeface="Arial"/>
                <a:ea typeface="Arial"/>
                <a:cs typeface="Arial"/>
                <a:sym typeface="Arial"/>
              </a:defRPr>
            </a:pPr>
            <a:r>
              <a:t>Allow students time to look at booklet.</a:t>
            </a:r>
          </a:p>
          <a:p>
            <a:pPr>
              <a:defRPr>
                <a:solidFill>
                  <a:srgbClr val="525252"/>
                </a:solidFill>
                <a:latin typeface="Arial"/>
                <a:ea typeface="Arial"/>
                <a:cs typeface="Arial"/>
                <a:sym typeface="Arial"/>
              </a:defRPr>
            </a:pPr>
            <a:endParaRPr/>
          </a:p>
          <a:p>
            <a:pPr>
              <a:defRPr>
                <a:solidFill>
                  <a:srgbClr val="525252"/>
                </a:solidFill>
                <a:latin typeface="Arial"/>
                <a:ea typeface="Arial"/>
                <a:cs typeface="Arial"/>
                <a:sym typeface="Arial"/>
              </a:defRPr>
            </a:pPr>
            <a:r>
              <a:t>Pupils have 10 targets to achieve which are: (in all schools?)</a:t>
            </a:r>
          </a:p>
          <a:p>
            <a:pPr>
              <a:buSzPct val="100000"/>
              <a:buFont typeface="Arial"/>
              <a:buChar char="•"/>
              <a:defRPr>
                <a:solidFill>
                  <a:srgbClr val="525252"/>
                </a:solidFill>
                <a:latin typeface="Arial"/>
                <a:ea typeface="Arial"/>
                <a:cs typeface="Arial"/>
                <a:sym typeface="Arial"/>
              </a:defRPr>
            </a:pPr>
            <a:r>
              <a:t>Establish a visual Welsh ethos</a:t>
            </a:r>
          </a:p>
          <a:p>
            <a:pPr>
              <a:buSzPct val="100000"/>
              <a:buFont typeface="Arial"/>
              <a:buChar char="•"/>
              <a:defRPr>
                <a:solidFill>
                  <a:srgbClr val="525252"/>
                </a:solidFill>
                <a:latin typeface="Arial"/>
                <a:ea typeface="Arial"/>
                <a:cs typeface="Arial"/>
                <a:sym typeface="Arial"/>
              </a:defRPr>
            </a:pPr>
            <a:r>
              <a:t>The advantages of learning Welsh</a:t>
            </a:r>
          </a:p>
          <a:p>
            <a:pPr>
              <a:buSzPct val="100000"/>
              <a:buFont typeface="Arial"/>
              <a:buChar char="•"/>
              <a:defRPr>
                <a:solidFill>
                  <a:srgbClr val="525252"/>
                </a:solidFill>
                <a:latin typeface="Arial"/>
                <a:ea typeface="Arial"/>
                <a:cs typeface="Arial"/>
                <a:sym typeface="Arial"/>
              </a:defRPr>
            </a:pPr>
            <a:r>
              <a:t>Using incidental Welsh in the classroom</a:t>
            </a:r>
          </a:p>
          <a:p>
            <a:pPr>
              <a:buSzPct val="100000"/>
              <a:buFont typeface="Arial"/>
              <a:buChar char="•"/>
              <a:defRPr>
                <a:solidFill>
                  <a:srgbClr val="525252"/>
                </a:solidFill>
                <a:latin typeface="Arial"/>
                <a:ea typeface="Arial"/>
                <a:cs typeface="Arial"/>
                <a:sym typeface="Arial"/>
              </a:defRPr>
            </a:pPr>
            <a:r>
              <a:t>Using incidental Welsh outside of the classroom</a:t>
            </a:r>
          </a:p>
          <a:p>
            <a:pPr>
              <a:buSzPct val="100000"/>
              <a:buFont typeface="Arial"/>
              <a:buChar char="•"/>
              <a:defRPr>
                <a:solidFill>
                  <a:srgbClr val="525252"/>
                </a:solidFill>
                <a:latin typeface="Arial"/>
                <a:ea typeface="Arial"/>
                <a:cs typeface="Arial"/>
                <a:sym typeface="Arial"/>
              </a:defRPr>
            </a:pPr>
            <a:r>
              <a:t>Welsh in assemblies</a:t>
            </a:r>
          </a:p>
          <a:p>
            <a:pPr>
              <a:buSzPct val="100000"/>
              <a:buFont typeface="Arial"/>
              <a:buChar char="•"/>
              <a:defRPr>
                <a:solidFill>
                  <a:srgbClr val="525252"/>
                </a:solidFill>
                <a:latin typeface="Arial"/>
                <a:ea typeface="Arial"/>
                <a:cs typeface="Arial"/>
                <a:sym typeface="Arial"/>
              </a:defRPr>
            </a:pPr>
            <a:r>
              <a:t>Using apps and Websites to enhance learning and enjoyment</a:t>
            </a:r>
          </a:p>
          <a:p>
            <a:pPr>
              <a:buSzPct val="100000"/>
              <a:buFont typeface="Arial"/>
              <a:buChar char="•"/>
              <a:defRPr>
                <a:solidFill>
                  <a:srgbClr val="525252"/>
                </a:solidFill>
                <a:latin typeface="Arial"/>
                <a:ea typeface="Arial"/>
                <a:cs typeface="Arial"/>
                <a:sym typeface="Arial"/>
              </a:defRPr>
            </a:pPr>
            <a:r>
              <a:t>Enrichment Welsh activities </a:t>
            </a:r>
          </a:p>
          <a:p>
            <a:pPr>
              <a:buSzPct val="100000"/>
              <a:buFont typeface="Arial"/>
              <a:buChar char="•"/>
              <a:defRPr>
                <a:solidFill>
                  <a:srgbClr val="525252"/>
                </a:solidFill>
                <a:latin typeface="Arial"/>
                <a:ea typeface="Arial"/>
                <a:cs typeface="Arial"/>
                <a:sym typeface="Arial"/>
              </a:defRPr>
            </a:pPr>
            <a:r>
              <a:t>Developing Welsh reading</a:t>
            </a:r>
          </a:p>
          <a:p>
            <a:pPr>
              <a:buSzPct val="100000"/>
              <a:buFont typeface="Arial"/>
              <a:buChar char="•"/>
              <a:defRPr>
                <a:solidFill>
                  <a:srgbClr val="525252"/>
                </a:solidFill>
                <a:latin typeface="Arial"/>
                <a:ea typeface="Arial"/>
                <a:cs typeface="Arial"/>
                <a:sym typeface="Arial"/>
              </a:defRPr>
            </a:pPr>
            <a:r>
              <a:t>Using Welsh across the Curriculum</a:t>
            </a:r>
          </a:p>
          <a:p>
            <a:pPr>
              <a:buSzPct val="100000"/>
              <a:buFont typeface="Arial"/>
              <a:buChar char="•"/>
              <a:defRPr>
                <a:solidFill>
                  <a:srgbClr val="525252"/>
                </a:solidFill>
                <a:latin typeface="Arial"/>
                <a:ea typeface="Arial"/>
                <a:cs typeface="Arial"/>
                <a:sym typeface="Arial"/>
              </a:defRPr>
            </a:pPr>
            <a:r>
              <a:t>A positive attitude toward the Welsh Language</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1" name="Shape 461"/>
          <p:cNvSpPr>
            <a:spLocks noGrp="1" noRot="1" noChangeAspect="1"/>
          </p:cNvSpPr>
          <p:nvPr>
            <p:ph type="sldImg"/>
          </p:nvPr>
        </p:nvSpPr>
        <p:spPr>
          <a:prstGeom prst="rect">
            <a:avLst/>
          </a:prstGeom>
        </p:spPr>
        <p:txBody>
          <a:bodyPr/>
          <a:lstStyle/>
          <a:p>
            <a:endParaRPr/>
          </a:p>
        </p:txBody>
      </p:sp>
      <p:sp>
        <p:nvSpPr>
          <p:cNvPr id="462" name="Shape 462"/>
          <p:cNvSpPr>
            <a:spLocks noGrp="1"/>
          </p:cNvSpPr>
          <p:nvPr>
            <p:ph type="body" sz="quarter" idx="1"/>
          </p:nvPr>
        </p:nvSpPr>
        <p:spPr>
          <a:prstGeom prst="rect">
            <a:avLst/>
          </a:prstGeom>
        </p:spPr>
        <p:txBody>
          <a:bodyPr/>
          <a:lstStyle/>
          <a:p>
            <a:pPr>
              <a:defRPr sz="6000">
                <a:latin typeface="Comic Sans MS"/>
                <a:ea typeface="Comic Sans MS"/>
                <a:cs typeface="Comic Sans MS"/>
                <a:sym typeface="Comic Sans MS"/>
              </a:defRPr>
            </a:pPr>
            <a:r>
              <a:rPr sz="1200" dirty="0" err="1"/>
              <a:t>Grŵp</a:t>
            </a:r>
            <a:r>
              <a:rPr sz="1200" dirty="0"/>
              <a:t> </a:t>
            </a:r>
            <a:r>
              <a:rPr sz="1200" dirty="0" err="1"/>
              <a:t>ethnig</a:t>
            </a:r>
            <a:r>
              <a:rPr sz="1200" dirty="0"/>
              <a:t> </a:t>
            </a:r>
            <a:r>
              <a:rPr sz="1200" dirty="0" err="1"/>
              <a:t>lleaifrfol</a:t>
            </a:r>
            <a:r>
              <a:rPr sz="1200" dirty="0"/>
              <a:t> </a:t>
            </a:r>
            <a:r>
              <a:rPr sz="1200" dirty="0" err="1"/>
              <a:t>eto</a:t>
            </a:r>
            <a:r>
              <a:rPr sz="1200" dirty="0"/>
              <a:t> o ran </a:t>
            </a:r>
            <a:r>
              <a:rPr sz="1200" dirty="0" err="1"/>
              <a:t>iaith</a:t>
            </a:r>
            <a:r>
              <a:rPr sz="1200" dirty="0"/>
              <a:t> a </a:t>
            </a:r>
            <a:r>
              <a:rPr sz="1200" dirty="0" err="1"/>
              <a:t>diwylliant</a:t>
            </a:r>
            <a:r>
              <a:rPr sz="1200" dirty="0"/>
              <a:t>. </a:t>
            </a:r>
            <a:r>
              <a:rPr sz="1200" dirty="0" err="1"/>
              <a:t>Cofio</a:t>
            </a:r>
            <a:r>
              <a:rPr sz="1200" dirty="0"/>
              <a:t> am y WN  (Welsh Not).</a:t>
            </a:r>
          </a:p>
          <a:p>
            <a:pPr>
              <a:defRPr sz="6000">
                <a:solidFill>
                  <a:srgbClr val="333333"/>
                </a:solidFill>
                <a:latin typeface="Comic Sans MS"/>
                <a:ea typeface="Comic Sans MS"/>
                <a:cs typeface="Comic Sans MS"/>
                <a:sym typeface="Comic Sans MS"/>
              </a:defRPr>
            </a:pPr>
            <a:r>
              <a:rPr sz="1200" dirty="0"/>
              <a:t>Darn o </a:t>
            </a:r>
            <a:r>
              <a:rPr sz="1200" dirty="0" err="1"/>
              <a:t>bren</a:t>
            </a:r>
            <a:r>
              <a:rPr sz="1200" dirty="0"/>
              <a:t> neu </a:t>
            </a:r>
            <a:r>
              <a:rPr sz="1200" dirty="0" err="1"/>
              <a:t>lechen</a:t>
            </a:r>
            <a:r>
              <a:rPr sz="1200" dirty="0"/>
              <a:t> </a:t>
            </a:r>
            <a:r>
              <a:rPr sz="1200" dirty="0" err="1"/>
              <a:t>oedd</a:t>
            </a:r>
            <a:r>
              <a:rPr sz="1200" dirty="0"/>
              <a:t> y Welsh Not, </a:t>
            </a:r>
            <a:r>
              <a:rPr sz="1200" dirty="0" err="1"/>
              <a:t>neu'r</a:t>
            </a:r>
            <a:r>
              <a:rPr sz="1200" dirty="0"/>
              <a:t> Welsh Note. </a:t>
            </a:r>
            <a:r>
              <a:rPr sz="1200" dirty="0" err="1"/>
              <a:t>Roedd</a:t>
            </a:r>
            <a:r>
              <a:rPr sz="1200" dirty="0"/>
              <a:t> y </a:t>
            </a:r>
            <a:r>
              <a:rPr sz="1200" dirty="0" err="1"/>
              <a:t>llythrennau</a:t>
            </a:r>
            <a:r>
              <a:rPr sz="1200" dirty="0"/>
              <a:t> W.N. </a:t>
            </a:r>
            <a:r>
              <a:rPr sz="1200" dirty="0" err="1"/>
              <a:t>neu'r</a:t>
            </a:r>
            <a:r>
              <a:rPr sz="1200" dirty="0"/>
              <a:t> </a:t>
            </a:r>
            <a:r>
              <a:rPr sz="1200" dirty="0" err="1"/>
              <a:t>geiriau</a:t>
            </a:r>
            <a:r>
              <a:rPr sz="1200" dirty="0"/>
              <a:t> Welsh Not/Welsh Note</a:t>
            </a:r>
            <a:r>
              <a:rPr lang="en-GB" sz="1200" dirty="0"/>
              <a:t> </a:t>
            </a:r>
            <a:r>
              <a:rPr lang="en-GB" sz="1200" dirty="0" err="1"/>
              <a:t>arno</a:t>
            </a:r>
            <a:r>
              <a:rPr sz="1200" dirty="0"/>
              <a:t>. </a:t>
            </a:r>
            <a:r>
              <a:rPr sz="1200" dirty="0" err="1"/>
              <a:t>Cafodd</a:t>
            </a:r>
            <a:r>
              <a:rPr sz="1200" dirty="0"/>
              <a:t> </a:t>
            </a:r>
            <a:r>
              <a:rPr sz="1200" dirty="0" err="1"/>
              <a:t>ei</a:t>
            </a:r>
            <a:r>
              <a:rPr sz="1200" dirty="0"/>
              <a:t> </a:t>
            </a:r>
            <a:r>
              <a:rPr sz="1200" dirty="0" err="1"/>
              <a:t>ddefnyddio</a:t>
            </a:r>
            <a:r>
              <a:rPr sz="1200" dirty="0"/>
              <a:t> </a:t>
            </a:r>
            <a:r>
              <a:rPr sz="1200" dirty="0" err="1"/>
              <a:t>yn</a:t>
            </a:r>
            <a:r>
              <a:rPr sz="1200" dirty="0"/>
              <a:t> </a:t>
            </a:r>
            <a:r>
              <a:rPr sz="1200" dirty="0" err="1"/>
              <a:t>ystod</a:t>
            </a:r>
            <a:r>
              <a:rPr sz="1200" dirty="0"/>
              <a:t> y 18fed </a:t>
            </a:r>
            <a:r>
              <a:rPr sz="1200" dirty="0" err="1"/>
              <a:t>a'r</a:t>
            </a:r>
            <a:r>
              <a:rPr sz="1200" dirty="0"/>
              <a:t> 19eg </a:t>
            </a:r>
            <a:r>
              <a:rPr sz="1200" dirty="0" err="1"/>
              <a:t>ganrif</a:t>
            </a:r>
            <a:r>
              <a:rPr sz="1200" dirty="0"/>
              <a:t>. Dim </a:t>
            </a:r>
            <a:r>
              <a:rPr sz="1200" dirty="0" err="1"/>
              <a:t>ond</a:t>
            </a:r>
            <a:r>
              <a:rPr sz="1200" dirty="0"/>
              <a:t> </a:t>
            </a:r>
            <a:r>
              <a:rPr sz="1200" dirty="0" err="1"/>
              <a:t>Saesneg</a:t>
            </a:r>
            <a:r>
              <a:rPr sz="1200" dirty="0"/>
              <a:t> </a:t>
            </a:r>
            <a:r>
              <a:rPr sz="1200" dirty="0" err="1"/>
              <a:t>roedd</a:t>
            </a:r>
            <a:r>
              <a:rPr sz="1200" dirty="0"/>
              <a:t> plant </a:t>
            </a:r>
            <a:r>
              <a:rPr sz="1200" dirty="0" err="1"/>
              <a:t>i</a:t>
            </a:r>
            <a:r>
              <a:rPr sz="1200" dirty="0"/>
              <a:t> </a:t>
            </a:r>
            <a:r>
              <a:rPr sz="1200" dirty="0" err="1"/>
              <a:t>fod</a:t>
            </a:r>
            <a:r>
              <a:rPr sz="1200" dirty="0"/>
              <a:t> </a:t>
            </a:r>
            <a:r>
              <a:rPr sz="1200" dirty="0" err="1"/>
              <a:t>i'w</a:t>
            </a:r>
            <a:r>
              <a:rPr sz="1200" dirty="0"/>
              <a:t> </a:t>
            </a:r>
            <a:r>
              <a:rPr sz="1200" dirty="0" err="1"/>
              <a:t>siarad</a:t>
            </a:r>
            <a:r>
              <a:rPr sz="1200" dirty="0"/>
              <a:t> </a:t>
            </a:r>
            <a:r>
              <a:rPr sz="1200" dirty="0" err="1"/>
              <a:t>yn</a:t>
            </a:r>
            <a:r>
              <a:rPr sz="1200" dirty="0"/>
              <a:t> </a:t>
            </a:r>
            <a:r>
              <a:rPr sz="1200" dirty="0" err="1"/>
              <a:t>yr</a:t>
            </a:r>
            <a:r>
              <a:rPr sz="1200" dirty="0"/>
              <a:t> </a:t>
            </a:r>
            <a:r>
              <a:rPr sz="1200" dirty="0" err="1"/>
              <a:t>ysgol</a:t>
            </a:r>
            <a:r>
              <a:rPr sz="1200" dirty="0"/>
              <a:t>. Felly, </a:t>
            </a:r>
            <a:r>
              <a:rPr sz="1200" dirty="0" err="1"/>
              <a:t>roedd</a:t>
            </a:r>
            <a:r>
              <a:rPr sz="1200" dirty="0"/>
              <a:t> y Welsh Not </a:t>
            </a:r>
            <a:r>
              <a:rPr sz="1200" dirty="0" err="1"/>
              <a:t>yn</a:t>
            </a:r>
            <a:r>
              <a:rPr sz="1200" dirty="0"/>
              <a:t> </a:t>
            </a:r>
            <a:r>
              <a:rPr sz="1200" dirty="0" err="1"/>
              <a:t>cael</a:t>
            </a:r>
            <a:r>
              <a:rPr sz="1200" dirty="0"/>
              <a:t> </a:t>
            </a:r>
            <a:r>
              <a:rPr sz="1200" dirty="0" err="1"/>
              <a:t>ei</a:t>
            </a:r>
            <a:r>
              <a:rPr sz="1200" dirty="0"/>
              <a:t> </a:t>
            </a:r>
            <a:r>
              <a:rPr sz="1200" dirty="0" err="1"/>
              <a:t>roi</a:t>
            </a:r>
            <a:r>
              <a:rPr sz="1200" dirty="0"/>
              <a:t> am </a:t>
            </a:r>
            <a:r>
              <a:rPr sz="1200" dirty="0" err="1"/>
              <a:t>wddf</a:t>
            </a:r>
            <a:r>
              <a:rPr sz="1200" dirty="0"/>
              <a:t> </a:t>
            </a:r>
            <a:r>
              <a:rPr sz="1200" dirty="0" err="1"/>
              <a:t>plentyn</a:t>
            </a:r>
            <a:r>
              <a:rPr sz="1200" dirty="0"/>
              <a:t> </a:t>
            </a:r>
            <a:r>
              <a:rPr sz="1200" dirty="0" err="1"/>
              <a:t>oedd</a:t>
            </a:r>
            <a:r>
              <a:rPr sz="1200" dirty="0"/>
              <a:t> </a:t>
            </a:r>
            <a:r>
              <a:rPr sz="1200" dirty="0" err="1"/>
              <a:t>yn</a:t>
            </a:r>
            <a:r>
              <a:rPr sz="1200" dirty="0"/>
              <a:t> </a:t>
            </a:r>
            <a:r>
              <a:rPr sz="1200" dirty="0" err="1"/>
              <a:t>siarad</a:t>
            </a:r>
            <a:r>
              <a:rPr sz="1200" dirty="0"/>
              <a:t> </a:t>
            </a:r>
            <a:r>
              <a:rPr sz="1200" dirty="0" err="1"/>
              <a:t>Cymraeg</a:t>
            </a:r>
            <a:r>
              <a:rPr sz="1200" dirty="0"/>
              <a:t>.</a:t>
            </a:r>
          </a:p>
          <a:p>
            <a:pPr>
              <a:defRPr sz="6000">
                <a:solidFill>
                  <a:srgbClr val="333333"/>
                </a:solidFill>
                <a:latin typeface="Comic Sans MS"/>
                <a:ea typeface="Comic Sans MS"/>
                <a:cs typeface="Comic Sans MS"/>
                <a:sym typeface="Comic Sans MS"/>
              </a:defRPr>
            </a:pPr>
            <a:r>
              <a:rPr sz="1200" dirty="0"/>
              <a:t> </a:t>
            </a:r>
            <a:r>
              <a:rPr sz="1200" dirty="0" err="1"/>
              <a:t>Os</a:t>
            </a:r>
            <a:r>
              <a:rPr sz="1200" dirty="0"/>
              <a:t> </a:t>
            </a:r>
            <a:r>
              <a:rPr sz="1200" dirty="0" err="1"/>
              <a:t>oedd</a:t>
            </a:r>
            <a:r>
              <a:rPr sz="1200" dirty="0"/>
              <a:t> y </a:t>
            </a:r>
            <a:r>
              <a:rPr sz="1200" dirty="0" err="1"/>
              <a:t>plentyn</a:t>
            </a:r>
            <a:r>
              <a:rPr sz="1200" dirty="0"/>
              <a:t> </a:t>
            </a:r>
            <a:r>
              <a:rPr sz="1200" dirty="0" err="1"/>
              <a:t>oedd</a:t>
            </a:r>
            <a:r>
              <a:rPr sz="1200" dirty="0"/>
              <a:t> </a:t>
            </a:r>
            <a:r>
              <a:rPr sz="1200" dirty="0" err="1"/>
              <a:t>â'r</a:t>
            </a:r>
            <a:r>
              <a:rPr sz="1200" dirty="0"/>
              <a:t> Welsh Not </a:t>
            </a:r>
            <a:r>
              <a:rPr sz="1200" dirty="0" err="1"/>
              <a:t>yn</a:t>
            </a:r>
            <a:r>
              <a:rPr sz="1200" dirty="0"/>
              <a:t> </a:t>
            </a:r>
            <a:r>
              <a:rPr sz="1200" dirty="0" err="1"/>
              <a:t>clywed</a:t>
            </a:r>
            <a:r>
              <a:rPr sz="1200" dirty="0"/>
              <a:t> </a:t>
            </a:r>
            <a:r>
              <a:rPr sz="1200" dirty="0" err="1"/>
              <a:t>rhywun</a:t>
            </a:r>
            <a:r>
              <a:rPr sz="1200" dirty="0"/>
              <a:t> </a:t>
            </a:r>
            <a:r>
              <a:rPr sz="1200" dirty="0" err="1"/>
              <a:t>arall</a:t>
            </a:r>
            <a:r>
              <a:rPr sz="1200" dirty="0"/>
              <a:t> </a:t>
            </a:r>
            <a:r>
              <a:rPr sz="1200" dirty="0" err="1"/>
              <a:t>yn</a:t>
            </a:r>
            <a:r>
              <a:rPr sz="1200" dirty="0"/>
              <a:t> </a:t>
            </a:r>
            <a:r>
              <a:rPr sz="1200" dirty="0" err="1"/>
              <a:t>siarad</a:t>
            </a:r>
            <a:r>
              <a:rPr sz="1200" dirty="0"/>
              <a:t> </a:t>
            </a:r>
            <a:r>
              <a:rPr sz="1200" dirty="0" err="1"/>
              <a:t>Cymraeg</a:t>
            </a:r>
            <a:r>
              <a:rPr sz="1200" dirty="0"/>
              <a:t>, </a:t>
            </a:r>
            <a:r>
              <a:rPr sz="1200" dirty="0" err="1"/>
              <a:t>roedd</a:t>
            </a:r>
            <a:r>
              <a:rPr sz="1200" dirty="0"/>
              <a:t> </a:t>
            </a:r>
            <a:r>
              <a:rPr sz="1200" dirty="0" err="1"/>
              <a:t>yn</a:t>
            </a:r>
            <a:r>
              <a:rPr sz="1200" dirty="0"/>
              <a:t> </a:t>
            </a:r>
            <a:r>
              <a:rPr sz="1200" dirty="0" err="1"/>
              <a:t>cael</a:t>
            </a:r>
            <a:r>
              <a:rPr sz="1200" dirty="0"/>
              <a:t> </a:t>
            </a:r>
            <a:r>
              <a:rPr sz="1200" dirty="0" err="1"/>
              <a:t>ei</a:t>
            </a:r>
            <a:r>
              <a:rPr sz="1200" dirty="0"/>
              <a:t> </a:t>
            </a:r>
            <a:r>
              <a:rPr sz="1200" dirty="0" err="1"/>
              <a:t>roi</a:t>
            </a:r>
            <a:r>
              <a:rPr sz="1200" dirty="0"/>
              <a:t> </a:t>
            </a:r>
            <a:r>
              <a:rPr sz="1200" dirty="0" err="1"/>
              <a:t>i'r</a:t>
            </a:r>
            <a:r>
              <a:rPr sz="1200" dirty="0"/>
              <a:t> </a:t>
            </a:r>
            <a:r>
              <a:rPr sz="1200" dirty="0" err="1"/>
              <a:t>plentyn</a:t>
            </a:r>
            <a:r>
              <a:rPr sz="1200" dirty="0"/>
              <a:t> </a:t>
            </a:r>
            <a:r>
              <a:rPr sz="1200" dirty="0" err="1"/>
              <a:t>hwnnw</a:t>
            </a:r>
            <a:r>
              <a:rPr sz="1200" dirty="0"/>
              <a:t>. </a:t>
            </a:r>
            <a:r>
              <a:rPr sz="1200" dirty="0" err="1"/>
              <a:t>Ar</a:t>
            </a:r>
            <a:r>
              <a:rPr sz="1200" dirty="0"/>
              <a:t> </a:t>
            </a:r>
            <a:r>
              <a:rPr sz="1200" dirty="0" err="1"/>
              <a:t>ddiwedd</a:t>
            </a:r>
            <a:r>
              <a:rPr sz="1200" dirty="0"/>
              <a:t> y </a:t>
            </a:r>
            <a:r>
              <a:rPr sz="1200" dirty="0" err="1"/>
              <a:t>dydd</a:t>
            </a:r>
            <a:r>
              <a:rPr sz="1200" dirty="0"/>
              <a:t>, </a:t>
            </a:r>
            <a:r>
              <a:rPr sz="1200" dirty="0" err="1"/>
              <a:t>roedd</a:t>
            </a:r>
            <a:r>
              <a:rPr sz="1200" dirty="0"/>
              <a:t> </a:t>
            </a:r>
            <a:r>
              <a:rPr sz="1200" dirty="0" err="1"/>
              <a:t>yr</a:t>
            </a:r>
            <a:r>
              <a:rPr sz="1200" dirty="0"/>
              <a:t> </a:t>
            </a:r>
            <a:r>
              <a:rPr sz="1200" dirty="0" err="1"/>
              <a:t>athro</a:t>
            </a:r>
            <a:r>
              <a:rPr sz="1200" dirty="0"/>
              <a:t> </a:t>
            </a:r>
            <a:r>
              <a:rPr sz="1200" dirty="0" err="1"/>
              <a:t>neu'r</a:t>
            </a:r>
            <a:r>
              <a:rPr sz="1200" dirty="0"/>
              <a:t> </a:t>
            </a:r>
            <a:r>
              <a:rPr sz="1200" dirty="0" err="1"/>
              <a:t>athrawes</a:t>
            </a:r>
            <a:r>
              <a:rPr sz="1200" dirty="0"/>
              <a:t> </a:t>
            </a:r>
            <a:r>
              <a:rPr sz="1200" dirty="0" err="1"/>
              <a:t>yn</a:t>
            </a:r>
            <a:r>
              <a:rPr sz="1200" dirty="0"/>
              <a:t> </a:t>
            </a:r>
            <a:r>
              <a:rPr sz="1200" dirty="0" err="1"/>
              <a:t>gofyn</a:t>
            </a:r>
            <a:r>
              <a:rPr sz="1200" dirty="0"/>
              <a:t> 'Who has the Welsh Not?' ac </a:t>
            </a:r>
            <a:r>
              <a:rPr sz="1200" dirty="0" err="1"/>
              <a:t>yn</a:t>
            </a:r>
            <a:r>
              <a:rPr sz="1200" dirty="0"/>
              <a:t> </a:t>
            </a:r>
            <a:r>
              <a:rPr sz="1200" dirty="0" err="1"/>
              <a:t>curo'r</a:t>
            </a:r>
            <a:r>
              <a:rPr sz="1200" dirty="0"/>
              <a:t> </a:t>
            </a:r>
            <a:r>
              <a:rPr sz="1200" dirty="0" err="1"/>
              <a:t>plentyn</a:t>
            </a:r>
            <a:r>
              <a:rPr sz="1200" dirty="0"/>
              <a:t> </a:t>
            </a:r>
            <a:r>
              <a:rPr sz="1200" dirty="0" err="1"/>
              <a:t>olaf</a:t>
            </a:r>
            <a:r>
              <a:rPr sz="1200" dirty="0"/>
              <a:t> </a:t>
            </a:r>
            <a:r>
              <a:rPr sz="1200" dirty="0" err="1"/>
              <a:t>i'w</a:t>
            </a:r>
            <a:r>
              <a:rPr sz="1200" dirty="0"/>
              <a:t> </a:t>
            </a:r>
            <a:r>
              <a:rPr sz="1200" dirty="0" err="1"/>
              <a:t>wisgo</a:t>
            </a:r>
            <a:r>
              <a:rPr sz="1200" dirty="0"/>
              <a:t> â </a:t>
            </a:r>
            <a:r>
              <a:rPr sz="1200" dirty="0" err="1"/>
              <a:t>chansen</a:t>
            </a:r>
            <a:r>
              <a:rPr sz="1200" dirty="0"/>
              <a:t>. </a:t>
            </a:r>
            <a:r>
              <a:rPr sz="1200" dirty="0" err="1"/>
              <a:t>Roedd</a:t>
            </a:r>
            <a:r>
              <a:rPr sz="1200" dirty="0"/>
              <a:t> </a:t>
            </a:r>
            <a:r>
              <a:rPr sz="1200" dirty="0" err="1"/>
              <a:t>rhai</a:t>
            </a:r>
            <a:r>
              <a:rPr sz="1200" dirty="0"/>
              <a:t> </a:t>
            </a:r>
            <a:r>
              <a:rPr sz="1200" dirty="0" err="1"/>
              <a:t>pobl</a:t>
            </a:r>
            <a:r>
              <a:rPr sz="1200" dirty="0"/>
              <a:t> </a:t>
            </a:r>
            <a:r>
              <a:rPr sz="1200" dirty="0" err="1"/>
              <a:t>yn</a:t>
            </a:r>
            <a:r>
              <a:rPr sz="1200" dirty="0"/>
              <a:t> </a:t>
            </a:r>
            <a:r>
              <a:rPr sz="1200" dirty="0" err="1"/>
              <a:t>erbyn</a:t>
            </a:r>
            <a:r>
              <a:rPr sz="1200" dirty="0"/>
              <a:t> y Welsh Not ac </a:t>
            </a:r>
            <a:r>
              <a:rPr sz="1200" dirty="0" err="1"/>
              <a:t>yn</a:t>
            </a:r>
            <a:r>
              <a:rPr sz="1200" dirty="0"/>
              <a:t> </a:t>
            </a:r>
            <a:r>
              <a:rPr sz="1200" dirty="0" err="1"/>
              <a:t>meddwl</a:t>
            </a:r>
            <a:r>
              <a:rPr sz="1200" dirty="0"/>
              <a:t> </a:t>
            </a:r>
            <a:r>
              <a:rPr sz="1200" dirty="0" err="1"/>
              <a:t>ei</a:t>
            </a:r>
            <a:r>
              <a:rPr sz="1200" dirty="0"/>
              <a:t> </a:t>
            </a:r>
            <a:r>
              <a:rPr sz="1200" dirty="0" err="1"/>
              <a:t>fod</a:t>
            </a:r>
            <a:r>
              <a:rPr sz="1200" dirty="0"/>
              <a:t> </a:t>
            </a:r>
            <a:r>
              <a:rPr sz="1200" dirty="0" err="1"/>
              <a:t>yn</a:t>
            </a:r>
            <a:r>
              <a:rPr sz="1200" dirty="0"/>
              <a:t> </a:t>
            </a:r>
            <a:r>
              <a:rPr sz="1200" dirty="0" err="1"/>
              <a:t>ffordd</a:t>
            </a:r>
            <a:r>
              <a:rPr sz="1200" dirty="0"/>
              <a:t> o </a:t>
            </a:r>
            <a:r>
              <a:rPr sz="1200" dirty="0" err="1"/>
              <a:t>ladd</a:t>
            </a:r>
            <a:r>
              <a:rPr sz="1200" dirty="0"/>
              <a:t> </a:t>
            </a:r>
            <a:r>
              <a:rPr sz="1200" dirty="0" err="1"/>
              <a:t>yr</a:t>
            </a:r>
            <a:r>
              <a:rPr sz="1200" dirty="0"/>
              <a:t> </a:t>
            </a:r>
            <a:r>
              <a:rPr sz="1200" dirty="0" err="1"/>
              <a:t>iaith</a:t>
            </a:r>
            <a:r>
              <a:rPr sz="1200" dirty="0"/>
              <a:t> </a:t>
            </a:r>
            <a:r>
              <a:rPr sz="1200" dirty="0" err="1"/>
              <a:t>Gymraeg</a:t>
            </a:r>
            <a:r>
              <a:rPr sz="1200" dirty="0"/>
              <a:t>. </a:t>
            </a:r>
            <a:r>
              <a:rPr sz="1200" dirty="0" err="1"/>
              <a:t>Hefyd</a:t>
            </a:r>
            <a:r>
              <a:rPr sz="1200" dirty="0"/>
              <a:t>, </a:t>
            </a:r>
            <a:r>
              <a:rPr sz="1200" dirty="0" err="1"/>
              <a:t>roedden</a:t>
            </a:r>
            <a:r>
              <a:rPr sz="1200" dirty="0"/>
              <a:t> </a:t>
            </a:r>
            <a:r>
              <a:rPr sz="1200" dirty="0" err="1"/>
              <a:t>nhw'n</a:t>
            </a:r>
            <a:r>
              <a:rPr sz="1200" dirty="0"/>
              <a:t> </a:t>
            </a:r>
            <a:r>
              <a:rPr sz="1200" dirty="0" err="1"/>
              <a:t>gweld</a:t>
            </a:r>
            <a:r>
              <a:rPr sz="1200" dirty="0"/>
              <a:t> bod plant </a:t>
            </a:r>
            <a:r>
              <a:rPr sz="1200" dirty="0" err="1"/>
              <a:t>yn</a:t>
            </a:r>
            <a:r>
              <a:rPr sz="1200" dirty="0"/>
              <a:t> </a:t>
            </a:r>
            <a:r>
              <a:rPr sz="1200" dirty="0" err="1"/>
              <a:t>dysgu</a:t>
            </a:r>
            <a:r>
              <a:rPr sz="1200" dirty="0"/>
              <a:t> bod </a:t>
            </a:r>
            <a:r>
              <a:rPr sz="1200" dirty="0" err="1"/>
              <a:t>yn</a:t>
            </a:r>
            <a:r>
              <a:rPr sz="1200" dirty="0"/>
              <a:t> </a:t>
            </a:r>
            <a:r>
              <a:rPr sz="1200" dirty="0" err="1"/>
              <a:t>gyfrwys</a:t>
            </a:r>
            <a:r>
              <a:rPr sz="1200" dirty="0"/>
              <a:t> a </a:t>
            </a:r>
            <a:r>
              <a:rPr sz="1200" dirty="0" err="1"/>
              <a:t>dweud</a:t>
            </a:r>
            <a:r>
              <a:rPr sz="1200" dirty="0"/>
              <a:t> </a:t>
            </a:r>
            <a:r>
              <a:rPr sz="1200" dirty="0" err="1"/>
              <a:t>celwydd</a:t>
            </a:r>
            <a:r>
              <a:rPr sz="1200" dirty="0"/>
              <a:t> am </a:t>
            </a:r>
            <a:r>
              <a:rPr sz="1200" dirty="0" err="1"/>
              <a:t>ei</a:t>
            </a:r>
            <a:r>
              <a:rPr sz="1200" dirty="0"/>
              <a:t> </a:t>
            </a:r>
            <a:r>
              <a:rPr sz="1200" dirty="0" err="1"/>
              <a:t>gilydd</a:t>
            </a:r>
            <a:r>
              <a:rPr sz="1200" dirty="0"/>
              <a:t> er </a:t>
            </a:r>
            <a:r>
              <a:rPr sz="1200" dirty="0" err="1"/>
              <a:t>mwyn</a:t>
            </a:r>
            <a:r>
              <a:rPr sz="1200" dirty="0"/>
              <a:t> </a:t>
            </a:r>
            <a:r>
              <a:rPr sz="1200" dirty="0" err="1"/>
              <a:t>peidio</a:t>
            </a:r>
            <a:r>
              <a:rPr sz="1200" dirty="0"/>
              <a:t> </a:t>
            </a:r>
            <a:r>
              <a:rPr sz="1200" dirty="0" err="1"/>
              <a:t>cael</a:t>
            </a:r>
            <a:r>
              <a:rPr sz="1200" dirty="0"/>
              <a:t> y </a:t>
            </a:r>
            <a:r>
              <a:rPr sz="1200" dirty="0" err="1"/>
              <a:t>gansen</a:t>
            </a:r>
            <a:r>
              <a:rPr sz="1200" dirty="0"/>
              <a:t>. </a:t>
            </a:r>
            <a:r>
              <a:rPr sz="1200" dirty="0" err="1"/>
              <a:t>Ond</a:t>
            </a:r>
            <a:r>
              <a:rPr sz="1200" dirty="0"/>
              <a:t> </a:t>
            </a:r>
            <a:r>
              <a:rPr sz="1200" dirty="0" err="1"/>
              <a:t>roedd</a:t>
            </a:r>
            <a:r>
              <a:rPr sz="1200" dirty="0"/>
              <a:t> </a:t>
            </a:r>
            <a:r>
              <a:rPr sz="1200" dirty="0" err="1"/>
              <a:t>rhai</a:t>
            </a:r>
            <a:r>
              <a:rPr sz="1200" dirty="0"/>
              <a:t> </a:t>
            </a:r>
            <a:r>
              <a:rPr sz="1200" dirty="0" err="1"/>
              <a:t>rhieni'n</a:t>
            </a:r>
            <a:r>
              <a:rPr sz="1200" dirty="0"/>
              <a:t> </a:t>
            </a:r>
            <a:r>
              <a:rPr sz="1200" dirty="0" err="1"/>
              <a:t>falch</a:t>
            </a:r>
            <a:r>
              <a:rPr sz="1200" dirty="0"/>
              <a:t> bod </a:t>
            </a:r>
            <a:r>
              <a:rPr sz="1200" dirty="0" err="1"/>
              <a:t>eu</a:t>
            </a:r>
            <a:r>
              <a:rPr sz="1200" dirty="0"/>
              <a:t> plant </a:t>
            </a:r>
            <a:r>
              <a:rPr sz="1200" dirty="0" err="1"/>
              <a:t>yn</a:t>
            </a:r>
            <a:r>
              <a:rPr sz="1200" dirty="0"/>
              <a:t> </a:t>
            </a:r>
            <a:r>
              <a:rPr sz="1200" dirty="0" err="1"/>
              <a:t>siarad</a:t>
            </a:r>
            <a:r>
              <a:rPr sz="1200" dirty="0"/>
              <a:t> </a:t>
            </a:r>
            <a:r>
              <a:rPr sz="1200" dirty="0" err="1"/>
              <a:t>Saesneg</a:t>
            </a:r>
            <a:r>
              <a:rPr sz="1200" dirty="0"/>
              <a:t> bob </a:t>
            </a:r>
            <a:r>
              <a:rPr sz="1200" dirty="0" err="1"/>
              <a:t>dydd</a:t>
            </a:r>
            <a:r>
              <a:rPr sz="1200" dirty="0"/>
              <a:t> </a:t>
            </a:r>
            <a:r>
              <a:rPr sz="1200" dirty="0" err="1"/>
              <a:t>yn</a:t>
            </a:r>
            <a:r>
              <a:rPr sz="1200" dirty="0"/>
              <a:t> </a:t>
            </a:r>
            <a:r>
              <a:rPr sz="1200" dirty="0" err="1"/>
              <a:t>yr</a:t>
            </a:r>
            <a:r>
              <a:rPr sz="1200" dirty="0"/>
              <a:t> </a:t>
            </a:r>
            <a:r>
              <a:rPr sz="1200" dirty="0" err="1"/>
              <a:t>ysgol</a:t>
            </a:r>
            <a:r>
              <a:rPr sz="1200" dirty="0"/>
              <a:t>. </a:t>
            </a:r>
            <a:r>
              <a:rPr sz="1200" dirty="0" err="1"/>
              <a:t>Roedd</a:t>
            </a:r>
            <a:r>
              <a:rPr sz="1200" dirty="0"/>
              <a:t> </a:t>
            </a:r>
            <a:r>
              <a:rPr sz="1200" dirty="0" err="1"/>
              <a:t>rhywbeth</a:t>
            </a:r>
            <a:r>
              <a:rPr sz="1200" dirty="0"/>
              <a:t> </a:t>
            </a:r>
            <a:r>
              <a:rPr sz="1200" dirty="0" err="1"/>
              <a:t>tebyg</a:t>
            </a:r>
            <a:r>
              <a:rPr sz="1200" dirty="0"/>
              <a:t> </a:t>
            </a:r>
            <a:r>
              <a:rPr sz="1200" dirty="0" err="1"/>
              <a:t>i'r</a:t>
            </a:r>
            <a:r>
              <a:rPr sz="1200" dirty="0"/>
              <a:t> Welsh Not </a:t>
            </a:r>
            <a:r>
              <a:rPr sz="1200" dirty="0" err="1"/>
              <a:t>mewn</a:t>
            </a:r>
            <a:r>
              <a:rPr sz="1200" dirty="0"/>
              <a:t> </a:t>
            </a:r>
            <a:r>
              <a:rPr sz="1200" dirty="0" err="1"/>
              <a:t>sawl</a:t>
            </a:r>
            <a:r>
              <a:rPr sz="1200" dirty="0"/>
              <a:t> </a:t>
            </a:r>
            <a:r>
              <a:rPr sz="1200" dirty="0" err="1"/>
              <a:t>gwlad</a:t>
            </a:r>
            <a:r>
              <a:rPr sz="1200" dirty="0"/>
              <a:t> </a:t>
            </a:r>
            <a:r>
              <a:rPr sz="1200" dirty="0" err="1"/>
              <a:t>arall</a:t>
            </a:r>
            <a:r>
              <a:rPr sz="1200" dirty="0"/>
              <a:t>, </a:t>
            </a:r>
            <a:r>
              <a:rPr sz="1200" dirty="0" err="1"/>
              <a:t>fel</a:t>
            </a:r>
            <a:r>
              <a:rPr sz="1200" dirty="0"/>
              <a:t> </a:t>
            </a:r>
            <a:r>
              <a:rPr sz="1200" dirty="0" err="1"/>
              <a:t>Iwerddon</a:t>
            </a:r>
            <a:r>
              <a:rPr sz="1200" dirty="0"/>
              <a:t>, </a:t>
            </a:r>
            <a:r>
              <a:rPr sz="1200" dirty="0" err="1"/>
              <a:t>Llydaw</a:t>
            </a:r>
            <a:r>
              <a:rPr sz="1200" dirty="0"/>
              <a:t> a Kenya. </a:t>
            </a:r>
            <a:r>
              <a:rPr sz="1200" dirty="0" err="1"/>
              <a:t>Yma</a:t>
            </a:r>
            <a:r>
              <a:rPr sz="1200" dirty="0"/>
              <a:t> </a:t>
            </a:r>
            <a:r>
              <a:rPr sz="1200" dirty="0" err="1"/>
              <a:t>eto</a:t>
            </a:r>
            <a:r>
              <a:rPr sz="1200" dirty="0"/>
              <a:t>, </a:t>
            </a:r>
            <a:r>
              <a:rPr sz="1200" dirty="0" err="1"/>
              <a:t>roedden</a:t>
            </a:r>
            <a:r>
              <a:rPr sz="1200" dirty="0"/>
              <a:t> </a:t>
            </a:r>
            <a:r>
              <a:rPr sz="1200" dirty="0" err="1"/>
              <a:t>nhw'n</a:t>
            </a:r>
            <a:r>
              <a:rPr sz="1200" dirty="0"/>
              <a:t> </a:t>
            </a:r>
            <a:r>
              <a:rPr sz="1200" dirty="0" err="1"/>
              <a:t>ceisio</a:t>
            </a:r>
            <a:r>
              <a:rPr sz="1200" dirty="0"/>
              <a:t> </a:t>
            </a:r>
            <a:r>
              <a:rPr sz="1200" dirty="0" err="1"/>
              <a:t>cael</a:t>
            </a:r>
            <a:r>
              <a:rPr sz="1200" dirty="0"/>
              <a:t> plant </a:t>
            </a:r>
            <a:r>
              <a:rPr sz="1200" dirty="0" err="1"/>
              <a:t>i</a:t>
            </a:r>
            <a:r>
              <a:rPr sz="1200" dirty="0"/>
              <a:t> </a:t>
            </a:r>
            <a:r>
              <a:rPr sz="1200" dirty="0" err="1"/>
              <a:t>siarad</a:t>
            </a:r>
            <a:r>
              <a:rPr sz="1200" dirty="0"/>
              <a:t> </a:t>
            </a:r>
            <a:r>
              <a:rPr sz="1200" dirty="0" err="1"/>
              <a:t>Saesneg</a:t>
            </a:r>
            <a:r>
              <a:rPr sz="1200" dirty="0"/>
              <a:t> </a:t>
            </a:r>
            <a:r>
              <a:rPr sz="1200" dirty="0" err="1"/>
              <a:t>yn</a:t>
            </a:r>
            <a:r>
              <a:rPr sz="1200" dirty="0"/>
              <a:t> </a:t>
            </a:r>
            <a:r>
              <a:rPr sz="1200" dirty="0" err="1"/>
              <a:t>lle'r</a:t>
            </a:r>
            <a:r>
              <a:rPr sz="1200" dirty="0"/>
              <a:t> </a:t>
            </a:r>
            <a:r>
              <a:rPr sz="1200" dirty="0" err="1"/>
              <a:t>iaith</a:t>
            </a:r>
            <a:r>
              <a:rPr sz="1200" dirty="0"/>
              <a:t> </a:t>
            </a:r>
            <a:r>
              <a:rPr sz="1200" dirty="0" err="1"/>
              <a:t>frodorol</a:t>
            </a:r>
            <a:r>
              <a:rPr sz="1200" dirty="0"/>
              <a:t>.    </a:t>
            </a:r>
          </a:p>
          <a:p>
            <a:pPr>
              <a:defRPr sz="6000">
                <a:solidFill>
                  <a:srgbClr val="333333"/>
                </a:solidFill>
                <a:latin typeface="Comic Sans MS"/>
                <a:ea typeface="Comic Sans MS"/>
                <a:cs typeface="Comic Sans MS"/>
                <a:sym typeface="Comic Sans MS"/>
              </a:defRPr>
            </a:pPr>
            <a:r>
              <a:rPr sz="1200" dirty="0"/>
              <a:t>																								</a:t>
            </a:r>
            <a:r>
              <a:rPr sz="1200" dirty="0" err="1"/>
              <a:t>Gweiddi</a:t>
            </a:r>
            <a:r>
              <a:rPr sz="1200" dirty="0"/>
              <a:t>, </a:t>
            </a:r>
            <a:r>
              <a:rPr sz="1200" dirty="0" err="1"/>
              <a:t>Addysg</a:t>
            </a:r>
            <a:r>
              <a:rPr sz="1200" dirty="0"/>
              <a:t>, </a:t>
            </a:r>
            <a:r>
              <a:rPr sz="1200" dirty="0" err="1"/>
              <a:t>Rhifyn</a:t>
            </a:r>
            <a:r>
              <a:rPr sz="1200" dirty="0"/>
              <a:t> 19</a:t>
            </a:r>
          </a:p>
          <a:p>
            <a:pPr>
              <a:defRPr sz="7200"/>
            </a:pPr>
            <a:endParaRPr sz="1200" dirty="0"/>
          </a:p>
          <a:p>
            <a:pPr>
              <a:defRPr sz="6600">
                <a:latin typeface="Comic Sans MS"/>
                <a:ea typeface="Comic Sans MS"/>
                <a:cs typeface="Comic Sans MS"/>
                <a:sym typeface="Comic Sans MS"/>
              </a:defRPr>
            </a:pPr>
            <a:r>
              <a:rPr sz="1200" dirty="0" err="1"/>
              <a:t>Hefyd</a:t>
            </a:r>
            <a:r>
              <a:rPr sz="1200" dirty="0"/>
              <a:t> </a:t>
            </a:r>
            <a:r>
              <a:rPr sz="1200" dirty="0" err="1"/>
              <a:t>stori</a:t>
            </a:r>
            <a:r>
              <a:rPr sz="1200" dirty="0"/>
              <a:t> addas </a:t>
            </a:r>
            <a:r>
              <a:rPr sz="1200" dirty="0" err="1"/>
              <a:t>i</a:t>
            </a:r>
            <a:r>
              <a:rPr sz="1200" dirty="0"/>
              <a:t> </a:t>
            </a:r>
            <a:r>
              <a:rPr sz="1200" dirty="0" err="1"/>
              <a:t>blant</a:t>
            </a:r>
            <a:r>
              <a:rPr sz="1200" dirty="0"/>
              <a:t> C.S. Mari Jones </a:t>
            </a:r>
            <a:r>
              <a:rPr sz="1200" dirty="0" err="1"/>
              <a:t>a’i</a:t>
            </a:r>
            <a:r>
              <a:rPr sz="1200" dirty="0"/>
              <a:t> </a:t>
            </a:r>
            <a:r>
              <a:rPr sz="1200" dirty="0" err="1"/>
              <a:t>Beibl</a:t>
            </a:r>
            <a:r>
              <a:rPr sz="1200" dirty="0"/>
              <a:t>. </a:t>
            </a:r>
            <a:r>
              <a:rPr sz="1200" dirty="0" err="1"/>
              <a:t>Cysylltiad</a:t>
            </a:r>
            <a:r>
              <a:rPr sz="1200" dirty="0"/>
              <a:t> a </a:t>
            </a:r>
            <a:r>
              <a:rPr sz="1200" dirty="0" err="1"/>
              <a:t>diffyg</a:t>
            </a:r>
            <a:r>
              <a:rPr sz="1200" dirty="0"/>
              <a:t> </a:t>
            </a:r>
            <a:r>
              <a:rPr sz="1200" dirty="0" err="1"/>
              <a:t>cynhwysiant</a:t>
            </a:r>
            <a:r>
              <a:rPr sz="1200" dirty="0"/>
              <a:t> </a:t>
            </a:r>
            <a:r>
              <a:rPr sz="1200" dirty="0" err="1"/>
              <a:t>eto</a:t>
            </a:r>
            <a:r>
              <a:rPr sz="1200" dirty="0"/>
              <a:t>.</a:t>
            </a:r>
          </a:p>
          <a:p>
            <a:pPr>
              <a:defRPr sz="6600">
                <a:solidFill>
                  <a:srgbClr val="530E00"/>
                </a:solidFill>
                <a:latin typeface="Comic Sans MS"/>
                <a:ea typeface="Comic Sans MS"/>
                <a:cs typeface="Comic Sans MS"/>
                <a:sym typeface="Comic Sans MS"/>
              </a:defRPr>
            </a:pPr>
            <a:r>
              <a:rPr sz="1200" dirty="0"/>
              <a:t>Yn  1800, </a:t>
            </a:r>
            <a:r>
              <a:rPr sz="1200" dirty="0" err="1"/>
              <a:t>cerddodd</a:t>
            </a:r>
            <a:r>
              <a:rPr sz="1200" dirty="0"/>
              <a:t> </a:t>
            </a:r>
            <a:r>
              <a:rPr sz="1200" dirty="0" err="1"/>
              <a:t>Cymraes</a:t>
            </a:r>
            <a:r>
              <a:rPr sz="1200" dirty="0"/>
              <a:t> 15 </a:t>
            </a:r>
            <a:r>
              <a:rPr sz="1200" dirty="0" err="1"/>
              <a:t>oed</a:t>
            </a:r>
            <a:r>
              <a:rPr sz="1200" dirty="0"/>
              <a:t>, 25 </a:t>
            </a:r>
            <a:r>
              <a:rPr sz="1200" dirty="0" err="1"/>
              <a:t>filltir</a:t>
            </a:r>
            <a:r>
              <a:rPr sz="1200" dirty="0"/>
              <a:t> </a:t>
            </a:r>
            <a:r>
              <a:rPr sz="1200" dirty="0" err="1"/>
              <a:t>i’r</a:t>
            </a:r>
            <a:r>
              <a:rPr sz="1200" dirty="0"/>
              <a:t> Bala, </a:t>
            </a:r>
            <a:r>
              <a:rPr sz="1200" dirty="0" err="1"/>
              <a:t>i</a:t>
            </a:r>
            <a:r>
              <a:rPr sz="1200" dirty="0"/>
              <a:t> </a:t>
            </a:r>
            <a:r>
              <a:rPr sz="1200" dirty="0" err="1"/>
              <a:t>gael</a:t>
            </a:r>
            <a:r>
              <a:rPr sz="1200" dirty="0"/>
              <a:t> </a:t>
            </a:r>
            <a:r>
              <a:rPr sz="1200" dirty="0" err="1"/>
              <a:t>ei</a:t>
            </a:r>
            <a:r>
              <a:rPr sz="1200" dirty="0"/>
              <a:t> </a:t>
            </a:r>
            <a:r>
              <a:rPr sz="1200" dirty="0" err="1"/>
              <a:t>Beibl</a:t>
            </a:r>
            <a:r>
              <a:rPr sz="1200" dirty="0"/>
              <a:t> </a:t>
            </a:r>
            <a:r>
              <a:rPr sz="1200" dirty="0" err="1"/>
              <a:t>ei</a:t>
            </a:r>
            <a:r>
              <a:rPr sz="1200" dirty="0"/>
              <a:t> </a:t>
            </a:r>
            <a:r>
              <a:rPr sz="1200" dirty="0" err="1"/>
              <a:t>hun</a:t>
            </a:r>
            <a:r>
              <a:rPr sz="1200" dirty="0"/>
              <a:t>. </a:t>
            </a:r>
            <a:r>
              <a:rPr sz="1200" dirty="0" err="1"/>
              <a:t>Nid</a:t>
            </a:r>
            <a:r>
              <a:rPr sz="1200" dirty="0"/>
              <a:t> </a:t>
            </a:r>
            <a:r>
              <a:rPr sz="1200" dirty="0" err="1"/>
              <a:t>yn</a:t>
            </a:r>
            <a:r>
              <a:rPr sz="1200" dirty="0"/>
              <a:t> </a:t>
            </a:r>
            <a:r>
              <a:rPr sz="1200" dirty="0" err="1"/>
              <a:t>unig</a:t>
            </a:r>
            <a:r>
              <a:rPr sz="1200" dirty="0"/>
              <a:t> </a:t>
            </a:r>
            <a:r>
              <a:rPr sz="1200" dirty="0" err="1"/>
              <a:t>oedd</a:t>
            </a:r>
            <a:r>
              <a:rPr sz="1200" dirty="0"/>
              <a:t> </a:t>
            </a:r>
            <a:r>
              <a:rPr sz="1200" dirty="0" err="1"/>
              <a:t>hynny</a:t>
            </a:r>
            <a:r>
              <a:rPr sz="1200" dirty="0"/>
              <a:t> </a:t>
            </a:r>
            <a:r>
              <a:rPr sz="1200" dirty="0" err="1"/>
              <a:t>yn</a:t>
            </a:r>
            <a:r>
              <a:rPr sz="1200" dirty="0"/>
              <a:t> </a:t>
            </a:r>
            <a:r>
              <a:rPr sz="1200" dirty="0" err="1"/>
              <a:t>stori</a:t>
            </a:r>
            <a:r>
              <a:rPr sz="1200" dirty="0"/>
              <a:t> </a:t>
            </a:r>
            <a:r>
              <a:rPr sz="1200" dirty="0" err="1"/>
              <a:t>ynglyn</a:t>
            </a:r>
            <a:r>
              <a:rPr sz="1200" dirty="0"/>
              <a:t> a </a:t>
            </a:r>
            <a:r>
              <a:rPr sz="1200" dirty="0" err="1"/>
              <a:t>Chymraes</a:t>
            </a:r>
            <a:r>
              <a:rPr sz="1200" dirty="0"/>
              <a:t> </a:t>
            </a:r>
            <a:r>
              <a:rPr sz="1200" dirty="0" err="1"/>
              <a:t>ifanc</a:t>
            </a:r>
            <a:r>
              <a:rPr sz="1200" dirty="0"/>
              <a:t> </a:t>
            </a:r>
            <a:r>
              <a:rPr sz="1200" dirty="0" err="1"/>
              <a:t>yn</a:t>
            </a:r>
            <a:r>
              <a:rPr sz="1200" dirty="0"/>
              <a:t> </a:t>
            </a:r>
            <a:r>
              <a:rPr sz="1200" dirty="0" err="1"/>
              <a:t>cael</a:t>
            </a:r>
            <a:r>
              <a:rPr sz="1200" dirty="0"/>
              <a:t> </a:t>
            </a:r>
            <a:r>
              <a:rPr sz="1200" dirty="0" err="1"/>
              <a:t>Beibl</a:t>
            </a:r>
            <a:r>
              <a:rPr sz="1200" dirty="0"/>
              <a:t> </a:t>
            </a:r>
            <a:r>
              <a:rPr sz="1200" dirty="0" err="1"/>
              <a:t>iddi</a:t>
            </a:r>
            <a:r>
              <a:rPr sz="1200" dirty="0"/>
              <a:t> hi </a:t>
            </a:r>
            <a:r>
              <a:rPr sz="1200" dirty="0" err="1"/>
              <a:t>ei</a:t>
            </a:r>
            <a:r>
              <a:rPr sz="1200" dirty="0"/>
              <a:t> </a:t>
            </a:r>
            <a:r>
              <a:rPr sz="1200" dirty="0" err="1"/>
              <a:t>hun</a:t>
            </a:r>
            <a:r>
              <a:rPr sz="1200" dirty="0"/>
              <a:t>, </a:t>
            </a:r>
            <a:r>
              <a:rPr sz="1200" dirty="0" err="1"/>
              <a:t>ond</a:t>
            </a:r>
            <a:r>
              <a:rPr sz="1200" dirty="0"/>
              <a:t> </a:t>
            </a:r>
            <a:r>
              <a:rPr sz="1200" dirty="0" err="1"/>
              <a:t>dechrau</a:t>
            </a:r>
            <a:r>
              <a:rPr sz="1200" dirty="0"/>
              <a:t> </a:t>
            </a:r>
            <a:r>
              <a:rPr sz="1200" dirty="0" err="1"/>
              <a:t>ymdrech</a:t>
            </a:r>
            <a:r>
              <a:rPr sz="1200" dirty="0"/>
              <a:t> </a:t>
            </a:r>
            <a:r>
              <a:rPr sz="1200" dirty="0" err="1"/>
              <a:t>i</a:t>
            </a:r>
            <a:r>
              <a:rPr sz="1200" dirty="0"/>
              <a:t> </a:t>
            </a:r>
            <a:r>
              <a:rPr sz="1200" dirty="0" err="1"/>
              <a:t>sicrhau</a:t>
            </a:r>
            <a:r>
              <a:rPr sz="1200" dirty="0"/>
              <a:t> bod </a:t>
            </a:r>
            <a:r>
              <a:rPr sz="1200" dirty="0" err="1"/>
              <a:t>Beibl</a:t>
            </a:r>
            <a:r>
              <a:rPr sz="1200" dirty="0"/>
              <a:t> </a:t>
            </a:r>
            <a:r>
              <a:rPr sz="1200" dirty="0" err="1"/>
              <a:t>ar</a:t>
            </a:r>
            <a:r>
              <a:rPr sz="1200" dirty="0"/>
              <a:t> </a:t>
            </a:r>
            <a:r>
              <a:rPr sz="1200" dirty="0" err="1"/>
              <a:t>gael</a:t>
            </a:r>
            <a:r>
              <a:rPr sz="1200" dirty="0"/>
              <a:t> </a:t>
            </a:r>
            <a:r>
              <a:rPr sz="1200" dirty="0" err="1"/>
              <a:t>ym</a:t>
            </a:r>
            <a:r>
              <a:rPr sz="1200" dirty="0"/>
              <a:t> </a:t>
            </a:r>
            <a:r>
              <a:rPr sz="1200" dirty="0" err="1"/>
              <a:t>mhob</a:t>
            </a:r>
            <a:r>
              <a:rPr sz="1200" dirty="0"/>
              <a:t> </a:t>
            </a:r>
            <a:r>
              <a:rPr sz="1200" dirty="0" err="1"/>
              <a:t>iaith</a:t>
            </a:r>
            <a:r>
              <a:rPr sz="1200" dirty="0"/>
              <a:t> ac </a:t>
            </a:r>
            <a:r>
              <a:rPr sz="1200" dirty="0" err="1"/>
              <a:t>i</a:t>
            </a:r>
            <a:r>
              <a:rPr sz="1200" dirty="0"/>
              <a:t> </a:t>
            </a:r>
            <a:r>
              <a:rPr sz="1200" dirty="0" err="1"/>
              <a:t>bawb</a:t>
            </a:r>
            <a:r>
              <a:rPr sz="1200" dirty="0"/>
              <a:t> </a:t>
            </a:r>
            <a:r>
              <a:rPr sz="1200" dirty="0" err="1"/>
              <a:t>ledled</a:t>
            </a:r>
            <a:r>
              <a:rPr sz="1200" dirty="0"/>
              <a:t> y </a:t>
            </a:r>
            <a:r>
              <a:rPr sz="1200" dirty="0" err="1"/>
              <a:t>byd</a:t>
            </a:r>
            <a:r>
              <a:rPr sz="1200" dirty="0"/>
              <a:t>. </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0" name="Shape 470"/>
          <p:cNvSpPr>
            <a:spLocks noGrp="1" noRot="1" noChangeAspect="1"/>
          </p:cNvSpPr>
          <p:nvPr>
            <p:ph type="sldImg"/>
          </p:nvPr>
        </p:nvSpPr>
        <p:spPr>
          <a:prstGeom prst="rect">
            <a:avLst/>
          </a:prstGeom>
        </p:spPr>
        <p:txBody>
          <a:bodyPr/>
          <a:lstStyle/>
          <a:p>
            <a:endParaRPr/>
          </a:p>
        </p:txBody>
      </p:sp>
      <p:sp>
        <p:nvSpPr>
          <p:cNvPr id="471" name="Shape 471"/>
          <p:cNvSpPr>
            <a:spLocks noGrp="1"/>
          </p:cNvSpPr>
          <p:nvPr>
            <p:ph type="body" sz="quarter" idx="1"/>
          </p:nvPr>
        </p:nvSpPr>
        <p:spPr>
          <a:prstGeom prst="rect">
            <a:avLst/>
          </a:prstGeom>
        </p:spPr>
        <p:txBody>
          <a:bodyPr/>
          <a:lstStyle/>
          <a:p>
            <a:pPr>
              <a:defRPr sz="4800">
                <a:latin typeface="Comic Sans MS"/>
                <a:ea typeface="Comic Sans MS"/>
                <a:cs typeface="Comic Sans MS"/>
                <a:sym typeface="Comic Sans MS"/>
              </a:defRPr>
            </a:pPr>
            <a:r>
              <a:rPr sz="1600" dirty="0" err="1"/>
              <a:t>Urdd</a:t>
            </a:r>
            <a:r>
              <a:rPr sz="1600" dirty="0"/>
              <a:t> </a:t>
            </a:r>
            <a:r>
              <a:rPr sz="1600" dirty="0" err="1"/>
              <a:t>Gobaith</a:t>
            </a:r>
            <a:r>
              <a:rPr sz="1600" dirty="0"/>
              <a:t> Cymru – </a:t>
            </a:r>
            <a:r>
              <a:rPr sz="1600" dirty="0" err="1"/>
              <a:t>Sefydlwyd</a:t>
            </a:r>
            <a:r>
              <a:rPr sz="1600" dirty="0"/>
              <a:t> y </a:t>
            </a:r>
            <a:r>
              <a:rPr sz="1600" dirty="0" err="1"/>
              <a:t>mudiad</a:t>
            </a:r>
            <a:r>
              <a:rPr sz="1600" dirty="0"/>
              <a:t> </a:t>
            </a:r>
            <a:r>
              <a:rPr sz="1600" dirty="0" err="1"/>
              <a:t>gan</a:t>
            </a:r>
            <a:r>
              <a:rPr sz="1600" dirty="0"/>
              <a:t> </a:t>
            </a:r>
            <a:r>
              <a:rPr sz="1600" dirty="0" err="1"/>
              <a:t>Syr</a:t>
            </a:r>
            <a:r>
              <a:rPr sz="1600" dirty="0"/>
              <a:t> Ifan ab Owen Edwards </a:t>
            </a:r>
            <a:r>
              <a:rPr sz="1600" dirty="0" err="1"/>
              <a:t>yn</a:t>
            </a:r>
            <a:r>
              <a:rPr sz="1600" dirty="0"/>
              <a:t> 1922 er </a:t>
            </a:r>
            <a:r>
              <a:rPr sz="1600" dirty="0" err="1"/>
              <a:t>mwyn</a:t>
            </a:r>
            <a:r>
              <a:rPr sz="1600" dirty="0"/>
              <a:t> </a:t>
            </a:r>
            <a:r>
              <a:rPr sz="1600" dirty="0" err="1"/>
              <a:t>rhoi</a:t>
            </a:r>
            <a:r>
              <a:rPr sz="1600" dirty="0"/>
              <a:t> </a:t>
            </a:r>
            <a:r>
              <a:rPr sz="1600" dirty="0" err="1"/>
              <a:t>cyfleoedd</a:t>
            </a:r>
            <a:r>
              <a:rPr sz="1600" dirty="0"/>
              <a:t> a </a:t>
            </a:r>
            <a:r>
              <a:rPr sz="1600" dirty="0" err="1"/>
              <a:t>phrofiadau</a:t>
            </a:r>
            <a:r>
              <a:rPr sz="1600" dirty="0"/>
              <a:t> </a:t>
            </a:r>
            <a:r>
              <a:rPr sz="1600" dirty="0" err="1"/>
              <a:t>i</a:t>
            </a:r>
            <a:r>
              <a:rPr sz="1600" dirty="0"/>
              <a:t> </a:t>
            </a:r>
            <a:r>
              <a:rPr sz="1600" dirty="0" err="1"/>
              <a:t>blant</a:t>
            </a:r>
            <a:r>
              <a:rPr sz="1600" dirty="0"/>
              <a:t> </a:t>
            </a:r>
            <a:r>
              <a:rPr sz="1600" dirty="0" err="1"/>
              <a:t>trwy</a:t>
            </a:r>
            <a:r>
              <a:rPr sz="1600" dirty="0"/>
              <a:t> </a:t>
            </a:r>
            <a:r>
              <a:rPr sz="1600" dirty="0" err="1"/>
              <a:t>gyfrwng</a:t>
            </a:r>
            <a:r>
              <a:rPr sz="1600" dirty="0"/>
              <a:t> y </a:t>
            </a:r>
            <a:r>
              <a:rPr sz="1600" dirty="0" err="1"/>
              <a:t>Gymraeg</a:t>
            </a:r>
            <a:r>
              <a:rPr sz="1600" dirty="0"/>
              <a:t>.</a:t>
            </a:r>
          </a:p>
          <a:p>
            <a:pPr>
              <a:defRPr sz="4800">
                <a:latin typeface="Comic Sans MS"/>
                <a:ea typeface="Comic Sans MS"/>
                <a:cs typeface="Comic Sans MS"/>
                <a:sym typeface="Comic Sans MS"/>
              </a:defRPr>
            </a:pPr>
            <a:r>
              <a:rPr sz="1600" dirty="0"/>
              <a:t>S4C – </a:t>
            </a:r>
            <a:r>
              <a:rPr sz="1600" dirty="0" err="1"/>
              <a:t>Darlledwr</a:t>
            </a:r>
            <a:r>
              <a:rPr sz="1600" dirty="0"/>
              <a:t> </a:t>
            </a:r>
            <a:r>
              <a:rPr sz="1600" dirty="0" err="1"/>
              <a:t>sy’n</a:t>
            </a:r>
            <a:r>
              <a:rPr sz="1600" dirty="0"/>
              <a:t> </a:t>
            </a:r>
            <a:r>
              <a:rPr sz="1600" dirty="0" err="1"/>
              <a:t>darparu</a:t>
            </a:r>
            <a:r>
              <a:rPr sz="1600" dirty="0"/>
              <a:t> </a:t>
            </a:r>
            <a:r>
              <a:rPr sz="1600" dirty="0" err="1"/>
              <a:t>gwasanaet</a:t>
            </a:r>
            <a:r>
              <a:rPr lang="en-GB" sz="1600" dirty="0"/>
              <a:t>ha</a:t>
            </a:r>
            <a:r>
              <a:rPr sz="1600" dirty="0"/>
              <a:t>u teledu </a:t>
            </a:r>
            <a:r>
              <a:rPr sz="1600" dirty="0" err="1"/>
              <a:t>yn</a:t>
            </a:r>
            <a:r>
              <a:rPr sz="1600" dirty="0"/>
              <a:t> y </a:t>
            </a:r>
            <a:r>
              <a:rPr sz="1600" dirty="0" err="1"/>
              <a:t>Gymraeg</a:t>
            </a:r>
            <a:r>
              <a:rPr sz="1600" dirty="0"/>
              <a:t> </a:t>
            </a:r>
            <a:r>
              <a:rPr sz="1600" dirty="0" err="1"/>
              <a:t>yw</a:t>
            </a:r>
            <a:r>
              <a:rPr sz="1600" dirty="0"/>
              <a:t> </a:t>
            </a:r>
            <a:r>
              <a:rPr sz="1600" dirty="0" err="1"/>
              <a:t>Sianel</a:t>
            </a:r>
            <a:r>
              <a:rPr sz="1600" dirty="0"/>
              <a:t> </a:t>
            </a:r>
            <a:r>
              <a:rPr sz="1600" dirty="0" err="1"/>
              <a:t>Pedwar</a:t>
            </a:r>
            <a:r>
              <a:rPr sz="1600" dirty="0"/>
              <a:t> Cymru neu S4C. </a:t>
            </a:r>
            <a:r>
              <a:rPr sz="1600" dirty="0" err="1"/>
              <a:t>Dechreuodd</a:t>
            </a:r>
            <a:r>
              <a:rPr sz="1600" dirty="0"/>
              <a:t> </a:t>
            </a:r>
            <a:r>
              <a:rPr sz="1600" dirty="0" err="1"/>
              <a:t>darlledu</a:t>
            </a:r>
            <a:r>
              <a:rPr sz="1600" dirty="0"/>
              <a:t> </a:t>
            </a:r>
            <a:r>
              <a:rPr sz="1600" dirty="0" err="1"/>
              <a:t>ar</a:t>
            </a:r>
            <a:r>
              <a:rPr sz="1600" dirty="0"/>
              <a:t> 1af o </a:t>
            </a:r>
            <a:r>
              <a:rPr sz="1600" dirty="0" err="1"/>
              <a:t>Dachwedd</a:t>
            </a:r>
            <a:r>
              <a:rPr sz="1600" dirty="0"/>
              <a:t> 1982. </a:t>
            </a:r>
            <a:r>
              <a:rPr sz="1600" dirty="0" err="1"/>
              <a:t>SuperTed</a:t>
            </a:r>
            <a:r>
              <a:rPr sz="1600" dirty="0"/>
              <a:t> </a:t>
            </a:r>
            <a:r>
              <a:rPr sz="1600" dirty="0" err="1"/>
              <a:t>oedd</a:t>
            </a:r>
            <a:r>
              <a:rPr sz="1600" dirty="0"/>
              <a:t> y </a:t>
            </a:r>
            <a:r>
              <a:rPr sz="1600" dirty="0" err="1"/>
              <a:t>rhaglen</a:t>
            </a:r>
            <a:r>
              <a:rPr sz="1600" dirty="0"/>
              <a:t> </a:t>
            </a:r>
            <a:r>
              <a:rPr sz="1600" dirty="0" err="1"/>
              <a:t>gyntaf</a:t>
            </a:r>
            <a:r>
              <a:rPr sz="1600" dirty="0"/>
              <a:t> </a:t>
            </a:r>
            <a:r>
              <a:rPr sz="1600" dirty="0" err="1"/>
              <a:t>i’w</a:t>
            </a:r>
            <a:r>
              <a:rPr sz="1600" dirty="0"/>
              <a:t> </a:t>
            </a:r>
            <a:r>
              <a:rPr sz="1600" dirty="0" err="1"/>
              <a:t>ddarlledu</a:t>
            </a:r>
            <a:r>
              <a:rPr sz="1600" dirty="0"/>
              <a:t>.</a:t>
            </a:r>
          </a:p>
          <a:p>
            <a:pPr>
              <a:defRPr sz="4800">
                <a:latin typeface="Comic Sans MS"/>
                <a:ea typeface="Comic Sans MS"/>
                <a:cs typeface="Comic Sans MS"/>
                <a:sym typeface="Comic Sans MS"/>
              </a:defRPr>
            </a:pPr>
            <a:r>
              <a:rPr sz="1600" dirty="0"/>
              <a:t>D – </a:t>
            </a:r>
            <a:r>
              <a:rPr sz="1600" dirty="0" err="1"/>
              <a:t>Dysgwr</a:t>
            </a:r>
            <a:r>
              <a:rPr sz="1600" dirty="0"/>
              <a:t>/</a:t>
            </a:r>
            <a:r>
              <a:rPr sz="1600" dirty="0" err="1"/>
              <a:t>Dysgu</a:t>
            </a:r>
            <a:r>
              <a:rPr sz="1600" dirty="0"/>
              <a:t> </a:t>
            </a:r>
            <a:r>
              <a:rPr sz="1600" dirty="0" err="1"/>
              <a:t>Gyrru</a:t>
            </a:r>
            <a:r>
              <a:rPr sz="1600" dirty="0"/>
              <a:t> - </a:t>
            </a:r>
          </a:p>
          <a:p>
            <a:pPr>
              <a:defRPr sz="4800">
                <a:latin typeface="Comic Sans MS"/>
                <a:ea typeface="Comic Sans MS"/>
                <a:cs typeface="Comic Sans MS"/>
                <a:sym typeface="Comic Sans MS"/>
              </a:defRPr>
            </a:pPr>
            <a:r>
              <a:rPr sz="1600" dirty="0"/>
              <a:t>Eisteddfod Amgen </a:t>
            </a:r>
            <a:r>
              <a:rPr sz="1600" dirty="0" err="1"/>
              <a:t>yr</a:t>
            </a:r>
            <a:r>
              <a:rPr sz="1600" dirty="0"/>
              <a:t> </a:t>
            </a:r>
            <a:r>
              <a:rPr sz="1600" dirty="0" err="1"/>
              <a:t>Urdd</a:t>
            </a:r>
            <a:r>
              <a:rPr sz="1600" dirty="0"/>
              <a:t> – </a:t>
            </a:r>
            <a:r>
              <a:rPr sz="1600" dirty="0" err="1"/>
              <a:t>Addasu</a:t>
            </a:r>
            <a:r>
              <a:rPr sz="1600" dirty="0"/>
              <a:t> </a:t>
            </a:r>
            <a:r>
              <a:rPr sz="1600" dirty="0" err="1"/>
              <a:t>yn</a:t>
            </a:r>
            <a:r>
              <a:rPr sz="1600" dirty="0"/>
              <a:t> </a:t>
            </a:r>
            <a:r>
              <a:rPr sz="1600" dirty="0" err="1"/>
              <a:t>sgil</a:t>
            </a:r>
            <a:r>
              <a:rPr sz="1600" dirty="0"/>
              <a:t> Covid. </a:t>
            </a:r>
            <a:r>
              <a:rPr sz="1600" dirty="0" err="1"/>
              <a:t>Eistedffod</a:t>
            </a:r>
            <a:r>
              <a:rPr sz="1600" dirty="0"/>
              <a:t> </a:t>
            </a:r>
            <a:r>
              <a:rPr sz="1600" dirty="0" err="1"/>
              <a:t>wedi</a:t>
            </a:r>
            <a:r>
              <a:rPr sz="1600" dirty="0"/>
              <a:t> </a:t>
            </a:r>
            <a:r>
              <a:rPr sz="1600" dirty="0" err="1"/>
              <a:t>addasu</a:t>
            </a:r>
            <a:r>
              <a:rPr sz="1600" dirty="0"/>
              <a:t> </a:t>
            </a:r>
            <a:r>
              <a:rPr sz="1600" dirty="0" err="1"/>
              <a:t>i’r</a:t>
            </a:r>
            <a:r>
              <a:rPr sz="1600" dirty="0"/>
              <a:t> </a:t>
            </a:r>
            <a:r>
              <a:rPr sz="1600" dirty="0" err="1"/>
              <a:t>pandemig</a:t>
            </a:r>
            <a:r>
              <a:rPr sz="1600" dirty="0"/>
              <a:t>/</a:t>
            </a:r>
            <a:r>
              <a:rPr sz="1600" dirty="0" err="1"/>
              <a:t>cyfnod</a:t>
            </a:r>
            <a:r>
              <a:rPr lang="en-GB" sz="1600" dirty="0"/>
              <a:t> </a:t>
            </a:r>
            <a:r>
              <a:rPr lang="en-GB" sz="1600" dirty="0" err="1"/>
              <a:t>clo</a:t>
            </a:r>
            <a:r>
              <a:rPr sz="1600" dirty="0"/>
              <a:t> ac </a:t>
            </a:r>
            <a:r>
              <a:rPr sz="1600" dirty="0" err="1"/>
              <a:t>yn</a:t>
            </a:r>
            <a:r>
              <a:rPr sz="1600" dirty="0"/>
              <a:t> </a:t>
            </a:r>
            <a:r>
              <a:rPr sz="1600" dirty="0" err="1"/>
              <a:t>fwy</a:t>
            </a:r>
            <a:r>
              <a:rPr sz="1600" dirty="0"/>
              <a:t> </a:t>
            </a:r>
            <a:r>
              <a:rPr sz="1600" dirty="0" err="1"/>
              <a:t>cynhwysol</a:t>
            </a:r>
            <a:r>
              <a:rPr sz="1600" dirty="0"/>
              <a:t>.</a:t>
            </a:r>
          </a:p>
          <a:p>
            <a:pPr>
              <a:defRPr sz="4800">
                <a:latin typeface="Comic Sans MS"/>
                <a:ea typeface="Comic Sans MS"/>
                <a:cs typeface="Comic Sans MS"/>
                <a:sym typeface="Comic Sans MS"/>
              </a:defRPr>
            </a:pPr>
            <a:r>
              <a:rPr sz="1600" dirty="0"/>
              <a:t>Iaith </a:t>
            </a:r>
            <a:r>
              <a:rPr sz="1600" dirty="0" err="1"/>
              <a:t>ar</a:t>
            </a:r>
            <a:r>
              <a:rPr sz="1600" dirty="0"/>
              <a:t> </a:t>
            </a:r>
            <a:r>
              <a:rPr sz="1600" dirty="0" err="1"/>
              <a:t>Daith</a:t>
            </a:r>
            <a:r>
              <a:rPr sz="1600" dirty="0"/>
              <a:t> – </a:t>
            </a:r>
            <a:r>
              <a:rPr sz="1600" dirty="0" err="1"/>
              <a:t>Enwogion</a:t>
            </a:r>
            <a:r>
              <a:rPr sz="1600" dirty="0"/>
              <a:t> </a:t>
            </a:r>
            <a:r>
              <a:rPr sz="1600" dirty="0" err="1"/>
              <a:t>yn</a:t>
            </a:r>
            <a:r>
              <a:rPr sz="1600" dirty="0"/>
              <a:t> </a:t>
            </a:r>
            <a:r>
              <a:rPr sz="1600" dirty="0" err="1"/>
              <a:t>dysgu</a:t>
            </a:r>
            <a:r>
              <a:rPr sz="1600" dirty="0"/>
              <a:t> </a:t>
            </a:r>
            <a:r>
              <a:rPr sz="1600" dirty="0" err="1"/>
              <a:t>Cymraeg</a:t>
            </a:r>
            <a:r>
              <a:rPr sz="1600" dirty="0"/>
              <a:t>, </a:t>
            </a:r>
            <a:r>
              <a:rPr sz="1600" dirty="0" err="1"/>
              <a:t>mwy</a:t>
            </a:r>
            <a:r>
              <a:rPr sz="1600" dirty="0"/>
              <a:t> o </a:t>
            </a:r>
            <a:r>
              <a:rPr sz="1600" dirty="0" err="1"/>
              <a:t>ddysgwyr</a:t>
            </a:r>
            <a:r>
              <a:rPr sz="1600" dirty="0"/>
              <a:t>, </a:t>
            </a:r>
            <a:r>
              <a:rPr sz="1600" dirty="0" err="1"/>
              <a:t>miliwn</a:t>
            </a:r>
            <a:r>
              <a:rPr sz="1600" dirty="0"/>
              <a:t> o </a:t>
            </a:r>
            <a:r>
              <a:rPr sz="1600" dirty="0" err="1"/>
              <a:t>siaradwyr</a:t>
            </a:r>
            <a:r>
              <a:rPr sz="1600" dirty="0"/>
              <a:t> </a:t>
            </a:r>
            <a:r>
              <a:rPr sz="1600" dirty="0" err="1"/>
              <a:t>Cymraeg</a:t>
            </a:r>
            <a:r>
              <a:rPr sz="1600" dirty="0"/>
              <a:t> </a:t>
            </a:r>
            <a:r>
              <a:rPr sz="1600" dirty="0" err="1"/>
              <a:t>erbyn</a:t>
            </a:r>
            <a:r>
              <a:rPr sz="1600" dirty="0"/>
              <a:t> 2050. </a:t>
            </a:r>
            <a:r>
              <a:rPr sz="1600" dirty="0" err="1"/>
              <a:t>Cysylltu</a:t>
            </a:r>
            <a:r>
              <a:rPr sz="1600" dirty="0"/>
              <a:t> </a:t>
            </a:r>
            <a:r>
              <a:rPr sz="1600" dirty="0" err="1"/>
              <a:t>gyda’u</a:t>
            </a:r>
            <a:r>
              <a:rPr sz="1600" dirty="0"/>
              <a:t> </a:t>
            </a:r>
            <a:r>
              <a:rPr sz="1600" dirty="0" err="1"/>
              <a:t>hunaniaeth</a:t>
            </a:r>
            <a:r>
              <a:rPr sz="1600" dirty="0"/>
              <a:t>.</a:t>
            </a:r>
          </a:p>
          <a:p>
            <a:pPr>
              <a:defRPr sz="4800">
                <a:latin typeface="Comic Sans MS"/>
                <a:ea typeface="Comic Sans MS"/>
                <a:cs typeface="Comic Sans MS"/>
                <a:sym typeface="Comic Sans MS"/>
              </a:defRPr>
            </a:pPr>
            <a:r>
              <a:rPr sz="1600" dirty="0" err="1"/>
              <a:t>Comisiynydd</a:t>
            </a:r>
            <a:r>
              <a:rPr sz="1600" dirty="0"/>
              <a:t> </a:t>
            </a:r>
            <a:r>
              <a:rPr sz="1600" dirty="0" err="1"/>
              <a:t>yr</a:t>
            </a:r>
            <a:r>
              <a:rPr sz="1600" dirty="0"/>
              <a:t> Iaith </a:t>
            </a:r>
            <a:r>
              <a:rPr sz="1600" dirty="0" err="1"/>
              <a:t>Gymraeg</a:t>
            </a:r>
            <a:r>
              <a:rPr sz="1600" dirty="0"/>
              <a:t> - Aled Roberts. Na </a:t>
            </a:r>
            <a:r>
              <a:rPr sz="1600" dirty="0" err="1"/>
              <a:t>ddylai’r</a:t>
            </a:r>
            <a:r>
              <a:rPr sz="1600" dirty="0"/>
              <a:t> </a:t>
            </a:r>
            <a:r>
              <a:rPr sz="1600" dirty="0" err="1"/>
              <a:t>Gymraeg</a:t>
            </a:r>
            <a:r>
              <a:rPr sz="1600" dirty="0"/>
              <a:t> </a:t>
            </a:r>
            <a:r>
              <a:rPr sz="1600" dirty="0" err="1"/>
              <a:t>gael</a:t>
            </a:r>
            <a:r>
              <a:rPr sz="1600" dirty="0"/>
              <a:t> </a:t>
            </a:r>
            <a:r>
              <a:rPr sz="1600" dirty="0" err="1"/>
              <a:t>ei</a:t>
            </a:r>
            <a:r>
              <a:rPr sz="1600" dirty="0"/>
              <a:t> </a:t>
            </a:r>
            <a:r>
              <a:rPr sz="1600" dirty="0" err="1"/>
              <a:t>thrin</a:t>
            </a:r>
            <a:r>
              <a:rPr sz="1600" dirty="0"/>
              <a:t> </a:t>
            </a:r>
            <a:r>
              <a:rPr sz="1600" dirty="0" err="1"/>
              <a:t>yn</a:t>
            </a:r>
            <a:r>
              <a:rPr sz="1600" dirty="0"/>
              <a:t> </a:t>
            </a:r>
            <a:r>
              <a:rPr sz="1600" dirty="0" err="1"/>
              <a:t>llai</a:t>
            </a:r>
            <a:r>
              <a:rPr sz="1600" dirty="0"/>
              <a:t> </a:t>
            </a:r>
            <a:r>
              <a:rPr sz="1600" dirty="0" err="1"/>
              <a:t>ffafriol</a:t>
            </a:r>
            <a:r>
              <a:rPr sz="1600" dirty="0"/>
              <a:t> </a:t>
            </a:r>
            <a:r>
              <a:rPr sz="1600" dirty="0" err="1"/>
              <a:t>na’r</a:t>
            </a:r>
            <a:r>
              <a:rPr sz="1600" dirty="0"/>
              <a:t> </a:t>
            </a:r>
            <a:r>
              <a:rPr sz="1600" dirty="0" err="1"/>
              <a:t>Saesneg</a:t>
            </a:r>
            <a:r>
              <a:rPr sz="1600" dirty="0"/>
              <a:t> </a:t>
            </a:r>
            <a:r>
              <a:rPr sz="1600" dirty="0" err="1"/>
              <a:t>yng</a:t>
            </a:r>
            <a:r>
              <a:rPr sz="1600" dirty="0"/>
              <a:t> </a:t>
            </a:r>
            <a:r>
              <a:rPr sz="1600" dirty="0" err="1"/>
              <a:t>Nghymru</a:t>
            </a:r>
            <a:r>
              <a:rPr sz="1600" dirty="0"/>
              <a:t>. </a:t>
            </a:r>
            <a:r>
              <a:rPr sz="1600" dirty="0" err="1"/>
              <a:t>Gweledigaeth</a:t>
            </a:r>
            <a:r>
              <a:rPr sz="1600" dirty="0"/>
              <a:t>-gall </a:t>
            </a:r>
            <a:r>
              <a:rPr sz="1600" dirty="0" err="1"/>
              <a:t>pobl</a:t>
            </a:r>
            <a:r>
              <a:rPr sz="1600" dirty="0"/>
              <a:t> </a:t>
            </a:r>
            <a:r>
              <a:rPr sz="1600" dirty="0" err="1"/>
              <a:t>ddefnyddio’r</a:t>
            </a:r>
            <a:r>
              <a:rPr sz="1600" dirty="0"/>
              <a:t> </a:t>
            </a:r>
            <a:r>
              <a:rPr sz="1600" dirty="0" err="1"/>
              <a:t>Gymraeg</a:t>
            </a:r>
            <a:r>
              <a:rPr sz="1600" dirty="0"/>
              <a:t> </a:t>
            </a:r>
            <a:r>
              <a:rPr sz="1600" dirty="0" err="1"/>
              <a:t>yn</a:t>
            </a:r>
            <a:r>
              <a:rPr sz="1600" dirty="0"/>
              <a:t> </a:t>
            </a:r>
            <a:r>
              <a:rPr sz="1600" dirty="0" err="1"/>
              <a:t>eu</a:t>
            </a:r>
            <a:r>
              <a:rPr sz="1600" dirty="0"/>
              <a:t> </a:t>
            </a:r>
            <a:r>
              <a:rPr sz="1600" dirty="0" err="1"/>
              <a:t>bywydau</a:t>
            </a:r>
            <a:r>
              <a:rPr sz="1600" dirty="0"/>
              <a:t> bob </a:t>
            </a:r>
            <a:r>
              <a:rPr sz="1600" dirty="0" err="1"/>
              <a:t>dydd</a:t>
            </a:r>
            <a:r>
              <a:rPr sz="1600" dirty="0"/>
              <a:t>.</a:t>
            </a:r>
          </a:p>
          <a:p>
            <a:pPr>
              <a:defRPr sz="4800">
                <a:latin typeface="Comic Sans MS"/>
                <a:ea typeface="Comic Sans MS"/>
                <a:cs typeface="Comic Sans MS"/>
                <a:sym typeface="Comic Sans MS"/>
              </a:defRPr>
            </a:pPr>
            <a:r>
              <a:rPr sz="1600" dirty="0"/>
              <a:t>Er </a:t>
            </a:r>
            <a:r>
              <a:rPr sz="1600" dirty="0" err="1"/>
              <a:t>mwyn</a:t>
            </a:r>
            <a:r>
              <a:rPr sz="1600" dirty="0"/>
              <a:t> bod </a:t>
            </a:r>
            <a:r>
              <a:rPr sz="1600" dirty="0" err="1"/>
              <a:t>yn</a:t>
            </a:r>
            <a:r>
              <a:rPr sz="1600" dirty="0"/>
              <a:t> </a:t>
            </a:r>
            <a:r>
              <a:rPr sz="1600" dirty="0" err="1"/>
              <a:t>fwy</a:t>
            </a:r>
            <a:r>
              <a:rPr sz="1600" dirty="0"/>
              <a:t> </a:t>
            </a:r>
            <a:r>
              <a:rPr sz="1600" dirty="0" err="1"/>
              <a:t>gynhwysol</a:t>
            </a:r>
            <a:r>
              <a:rPr sz="1600" dirty="0"/>
              <a:t>, </a:t>
            </a:r>
            <a:r>
              <a:rPr sz="1600" dirty="0" err="1"/>
              <a:t>parchu</a:t>
            </a:r>
            <a:r>
              <a:rPr sz="1600" dirty="0"/>
              <a:t> </a:t>
            </a:r>
            <a:r>
              <a:rPr sz="1600" dirty="0" err="1"/>
              <a:t>iaith</a:t>
            </a:r>
            <a:r>
              <a:rPr sz="1600" dirty="0"/>
              <a:t>, </a:t>
            </a:r>
            <a:r>
              <a:rPr sz="1600" dirty="0" err="1"/>
              <a:t>parchu</a:t>
            </a:r>
            <a:r>
              <a:rPr sz="1600" dirty="0"/>
              <a:t> </a:t>
            </a:r>
            <a:r>
              <a:rPr sz="1600" dirty="0" err="1"/>
              <a:t>traddodiad</a:t>
            </a:r>
            <a:r>
              <a:rPr sz="1600" dirty="0"/>
              <a:t>, </a:t>
            </a:r>
            <a:r>
              <a:rPr sz="1600" dirty="0" err="1"/>
              <a:t>traddodiad</a:t>
            </a:r>
            <a:r>
              <a:rPr sz="1600" dirty="0"/>
              <a:t> </a:t>
            </a:r>
            <a:r>
              <a:rPr sz="1600" dirty="0" err="1"/>
              <a:t>pawb</a:t>
            </a:r>
            <a:r>
              <a:rPr sz="1600" dirty="0"/>
              <a:t>.</a:t>
            </a:r>
          </a:p>
          <a:p>
            <a:pPr>
              <a:defRPr sz="4800">
                <a:latin typeface="Comic Sans MS"/>
                <a:ea typeface="Comic Sans MS"/>
                <a:cs typeface="Comic Sans MS"/>
                <a:sym typeface="Comic Sans MS"/>
              </a:defRPr>
            </a:pPr>
            <a:r>
              <a:rPr sz="1600" dirty="0" err="1"/>
              <a:t>Parchu</a:t>
            </a:r>
            <a:r>
              <a:rPr sz="1600" dirty="0"/>
              <a:t> </a:t>
            </a:r>
            <a:r>
              <a:rPr sz="1600" dirty="0" err="1"/>
              <a:t>cymuned</a:t>
            </a:r>
            <a:r>
              <a:rPr sz="1600" dirty="0"/>
              <a:t>, </a:t>
            </a:r>
            <a:r>
              <a:rPr sz="1600" dirty="0" err="1"/>
              <a:t>parchu</a:t>
            </a:r>
            <a:r>
              <a:rPr sz="1600" dirty="0"/>
              <a:t> </a:t>
            </a:r>
            <a:r>
              <a:rPr sz="1600" dirty="0" err="1"/>
              <a:t>diwylliant</a:t>
            </a:r>
            <a:r>
              <a:rPr sz="1600" dirty="0"/>
              <a:t>, </a:t>
            </a:r>
            <a:r>
              <a:rPr sz="1600" dirty="0" err="1"/>
              <a:t>parchu</a:t>
            </a:r>
            <a:r>
              <a:rPr sz="1600" dirty="0"/>
              <a:t> </a:t>
            </a:r>
            <a:r>
              <a:rPr sz="1600" dirty="0" err="1"/>
              <a:t>hunaniaeth</a:t>
            </a:r>
            <a:r>
              <a:rPr sz="1600" dirty="0"/>
              <a:t>.</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7" name="Shape 477"/>
          <p:cNvSpPr>
            <a:spLocks noGrp="1" noRot="1" noChangeAspect="1"/>
          </p:cNvSpPr>
          <p:nvPr>
            <p:ph type="sldImg"/>
          </p:nvPr>
        </p:nvSpPr>
        <p:spPr>
          <a:prstGeom prst="rect">
            <a:avLst/>
          </a:prstGeom>
        </p:spPr>
        <p:txBody>
          <a:bodyPr/>
          <a:lstStyle/>
          <a:p>
            <a:endParaRPr/>
          </a:p>
        </p:txBody>
      </p:sp>
      <p:sp>
        <p:nvSpPr>
          <p:cNvPr id="478" name="Shape 478"/>
          <p:cNvSpPr>
            <a:spLocks noGrp="1"/>
          </p:cNvSpPr>
          <p:nvPr>
            <p:ph type="body" sz="quarter" idx="1"/>
          </p:nvPr>
        </p:nvSpPr>
        <p:spPr>
          <a:prstGeom prst="rect">
            <a:avLst/>
          </a:prstGeom>
        </p:spPr>
        <p:txBody>
          <a:bodyPr/>
          <a:lstStyle/>
          <a:p>
            <a:pPr>
              <a:defRPr sz="6000">
                <a:latin typeface="Comic Sans MS"/>
                <a:ea typeface="Comic Sans MS"/>
                <a:cs typeface="Comic Sans MS"/>
                <a:sym typeface="Comic Sans MS"/>
              </a:defRPr>
            </a:pPr>
            <a:r>
              <a:rPr sz="1600" dirty="0" err="1"/>
              <a:t>Diffyg</a:t>
            </a:r>
            <a:r>
              <a:rPr sz="1600" dirty="0"/>
              <a:t> </a:t>
            </a:r>
            <a:r>
              <a:rPr sz="1600" dirty="0" err="1"/>
              <a:t>cynhwysiant</a:t>
            </a:r>
            <a:r>
              <a:rPr sz="1600" dirty="0"/>
              <a:t>. </a:t>
            </a:r>
            <a:r>
              <a:rPr sz="1600" dirty="0" err="1"/>
              <a:t>Diffyg</a:t>
            </a:r>
            <a:r>
              <a:rPr sz="1600" dirty="0"/>
              <a:t> parch o ran </a:t>
            </a:r>
            <a:r>
              <a:rPr sz="1600" dirty="0" err="1"/>
              <a:t>cymuned</a:t>
            </a:r>
            <a:r>
              <a:rPr sz="1600" dirty="0"/>
              <a:t>, </a:t>
            </a:r>
            <a:r>
              <a:rPr sz="1600" dirty="0" err="1"/>
              <a:t>cyd-ddyn</a:t>
            </a:r>
            <a:r>
              <a:rPr sz="1600" dirty="0"/>
              <a:t>, </a:t>
            </a:r>
            <a:r>
              <a:rPr sz="1600" dirty="0" err="1"/>
              <a:t>diwylliant</a:t>
            </a:r>
            <a:r>
              <a:rPr sz="1600" dirty="0"/>
              <a:t>. </a:t>
            </a:r>
            <a:r>
              <a:rPr sz="1600" dirty="0" err="1"/>
              <a:t>Rhaid</a:t>
            </a:r>
            <a:r>
              <a:rPr sz="1600" dirty="0"/>
              <a:t> </a:t>
            </a:r>
            <a:r>
              <a:rPr sz="1600" dirty="0" err="1"/>
              <a:t>cofio</a:t>
            </a:r>
            <a:r>
              <a:rPr sz="1600" dirty="0"/>
              <a:t> </a:t>
            </a:r>
            <a:r>
              <a:rPr sz="1600" dirty="0" err="1"/>
              <a:t>parchu</a:t>
            </a:r>
            <a:r>
              <a:rPr sz="1600" dirty="0"/>
              <a:t> </a:t>
            </a:r>
            <a:r>
              <a:rPr sz="1600" dirty="0" err="1"/>
              <a:t>hunaniaeth</a:t>
            </a:r>
            <a:r>
              <a:rPr sz="1600" dirty="0"/>
              <a:t>. (</a:t>
            </a:r>
            <a:r>
              <a:rPr sz="1600" dirty="0" err="1"/>
              <a:t>Llyfr</a:t>
            </a:r>
            <a:r>
              <a:rPr sz="1600" dirty="0"/>
              <a:t> ‘</a:t>
            </a:r>
            <a:r>
              <a:rPr sz="1600" dirty="0" err="1"/>
              <a:t>Mae’n</a:t>
            </a:r>
            <a:r>
              <a:rPr sz="1600" dirty="0"/>
              <a:t> </a:t>
            </a:r>
            <a:r>
              <a:rPr sz="1600" dirty="0" err="1"/>
              <a:t>iawn</a:t>
            </a:r>
            <a:r>
              <a:rPr sz="1600" dirty="0"/>
              <a:t> </a:t>
            </a:r>
            <a:r>
              <a:rPr sz="1600" dirty="0" err="1"/>
              <a:t>i</a:t>
            </a:r>
            <a:r>
              <a:rPr sz="1600" dirty="0"/>
              <a:t> </a:t>
            </a:r>
            <a:r>
              <a:rPr sz="1600" dirty="0" err="1"/>
              <a:t>fod</a:t>
            </a:r>
            <a:r>
              <a:rPr sz="1600" dirty="0"/>
              <a:t> </a:t>
            </a:r>
            <a:r>
              <a:rPr sz="1600" dirty="0" err="1"/>
              <a:t>yn</a:t>
            </a:r>
            <a:r>
              <a:rPr sz="1600" dirty="0"/>
              <a:t> </a:t>
            </a:r>
            <a:r>
              <a:rPr sz="1600" dirty="0" err="1"/>
              <a:t>wahanol</a:t>
            </a:r>
            <a:r>
              <a:rPr sz="1600" dirty="0"/>
              <a:t>’, </a:t>
            </a:r>
            <a:r>
              <a:rPr sz="1600" dirty="0" err="1"/>
              <a:t>boed</a:t>
            </a:r>
            <a:r>
              <a:rPr sz="1600" dirty="0"/>
              <a:t> </a:t>
            </a:r>
            <a:r>
              <a:rPr sz="1600" dirty="0" err="1"/>
              <a:t>fawr</a:t>
            </a:r>
            <a:r>
              <a:rPr sz="1600" dirty="0"/>
              <a:t> </a:t>
            </a:r>
            <a:r>
              <a:rPr sz="1600" dirty="0" err="1"/>
              <a:t>neu’n</a:t>
            </a:r>
            <a:r>
              <a:rPr sz="1600" dirty="0"/>
              <a:t> </a:t>
            </a:r>
            <a:r>
              <a:rPr sz="1600" dirty="0" err="1"/>
              <a:t>fach</a:t>
            </a:r>
            <a:r>
              <a:rPr sz="1600" dirty="0"/>
              <a:t>, gall </a:t>
            </a:r>
            <a:r>
              <a:rPr sz="1600" dirty="0" err="1"/>
              <a:t>hyn</a:t>
            </a:r>
            <a:r>
              <a:rPr sz="1600" dirty="0"/>
              <a:t> </a:t>
            </a:r>
            <a:r>
              <a:rPr sz="1600" dirty="0" err="1"/>
              <a:t>fod</a:t>
            </a:r>
            <a:r>
              <a:rPr sz="1600" dirty="0"/>
              <a:t> o ran </a:t>
            </a:r>
            <a:r>
              <a:rPr sz="1600" dirty="0" err="1"/>
              <a:t>gwlad</a:t>
            </a:r>
            <a:r>
              <a:rPr sz="1600" dirty="0"/>
              <a:t> ac </a:t>
            </a:r>
            <a:r>
              <a:rPr sz="1600" dirty="0" err="1"/>
              <a:t>iaith</a:t>
            </a:r>
            <a:r>
              <a:rPr sz="1600" dirty="0"/>
              <a:t> </a:t>
            </a:r>
            <a:r>
              <a:rPr sz="1600" dirty="0" err="1"/>
              <a:t>hefyd</a:t>
            </a:r>
            <a:r>
              <a:rPr sz="1600" dirty="0"/>
              <a:t>).</a:t>
            </a:r>
          </a:p>
          <a:p>
            <a:pPr>
              <a:defRPr sz="6000">
                <a:latin typeface="Comic Sans MS"/>
                <a:ea typeface="Comic Sans MS"/>
                <a:cs typeface="Comic Sans MS"/>
                <a:sym typeface="Comic Sans MS"/>
              </a:defRPr>
            </a:pPr>
            <a:endParaRPr sz="1600" dirty="0"/>
          </a:p>
          <a:p>
            <a:pPr>
              <a:defRPr sz="6000" b="1">
                <a:latin typeface="Comic Sans MS"/>
                <a:ea typeface="Comic Sans MS"/>
                <a:cs typeface="Comic Sans MS"/>
                <a:sym typeface="Comic Sans MS"/>
              </a:defRPr>
            </a:pPr>
            <a:r>
              <a:rPr sz="1600" dirty="0" err="1"/>
              <a:t>Trychineb</a:t>
            </a:r>
            <a:r>
              <a:rPr sz="1600" dirty="0"/>
              <a:t> Aberfan </a:t>
            </a:r>
            <a:r>
              <a:rPr sz="1600" b="0" dirty="0"/>
              <a:t>21.10.1966 - </a:t>
            </a:r>
            <a:r>
              <a:rPr sz="1600" b="0" dirty="0" err="1"/>
              <a:t>diffyg</a:t>
            </a:r>
            <a:r>
              <a:rPr sz="1600" b="0" dirty="0"/>
              <a:t> </a:t>
            </a:r>
            <a:r>
              <a:rPr sz="1600" b="0" dirty="0" err="1"/>
              <a:t>diogelwch</a:t>
            </a:r>
            <a:r>
              <a:rPr sz="1600" b="0" dirty="0"/>
              <a:t>. </a:t>
            </a:r>
            <a:r>
              <a:rPr sz="1600" b="0" dirty="0" err="1"/>
              <a:t>Lladdwyd</a:t>
            </a:r>
            <a:r>
              <a:rPr sz="1600" b="0" dirty="0"/>
              <a:t> 144 o </a:t>
            </a:r>
            <a:r>
              <a:rPr sz="1600" b="0" dirty="0" err="1"/>
              <a:t>blant</a:t>
            </a:r>
            <a:r>
              <a:rPr sz="1600" b="0" dirty="0"/>
              <a:t> ac </a:t>
            </a:r>
            <a:r>
              <a:rPr sz="1600" b="0" dirty="0" err="1"/>
              <a:t>athrawon</a:t>
            </a:r>
            <a:r>
              <a:rPr sz="1600" b="0" dirty="0"/>
              <a:t> </a:t>
            </a:r>
            <a:r>
              <a:rPr sz="1600" b="0" dirty="0" err="1"/>
              <a:t>yn</a:t>
            </a:r>
            <a:r>
              <a:rPr sz="1600" b="0" dirty="0"/>
              <a:t> </a:t>
            </a:r>
            <a:r>
              <a:rPr sz="1600" b="0" dirty="0" err="1"/>
              <a:t>dilyn</a:t>
            </a:r>
            <a:r>
              <a:rPr sz="1600" b="0" dirty="0"/>
              <a:t> </a:t>
            </a:r>
            <a:r>
              <a:rPr sz="1600" b="0" dirty="0" err="1"/>
              <a:t>tirlithriad</a:t>
            </a:r>
            <a:r>
              <a:rPr sz="1600" b="0" dirty="0"/>
              <a:t>. 9.15yb. </a:t>
            </a:r>
            <a:r>
              <a:rPr sz="1600" b="0" dirty="0" err="1"/>
              <a:t>Damwain</a:t>
            </a:r>
            <a:r>
              <a:rPr sz="1600" b="0" dirty="0"/>
              <a:t> </a:t>
            </a:r>
            <a:r>
              <a:rPr sz="1600" b="0" dirty="0" err="1"/>
              <a:t>gwaith</a:t>
            </a:r>
            <a:r>
              <a:rPr sz="1600" b="0" dirty="0"/>
              <a:t> </a:t>
            </a:r>
            <a:r>
              <a:rPr sz="1600" b="0" dirty="0" err="1"/>
              <a:t>mwyngloddio</a:t>
            </a:r>
            <a:r>
              <a:rPr sz="1600" b="0" dirty="0"/>
              <a:t>. (Ysgol </a:t>
            </a:r>
            <a:r>
              <a:rPr sz="1600" b="0" dirty="0" err="1"/>
              <a:t>Gynradd</a:t>
            </a:r>
            <a:r>
              <a:rPr sz="1600" b="0" dirty="0"/>
              <a:t> </a:t>
            </a:r>
            <a:r>
              <a:rPr sz="1600" b="0" dirty="0" err="1"/>
              <a:t>Pantglas</a:t>
            </a:r>
            <a:r>
              <a:rPr sz="1600" b="0" dirty="0"/>
              <a:t>). </a:t>
            </a:r>
          </a:p>
          <a:p>
            <a:pPr>
              <a:defRPr sz="6000" b="1">
                <a:latin typeface="Comic Sans MS"/>
                <a:ea typeface="Comic Sans MS"/>
                <a:cs typeface="Comic Sans MS"/>
                <a:sym typeface="Comic Sans MS"/>
              </a:defRPr>
            </a:pPr>
            <a:r>
              <a:rPr sz="1600" dirty="0"/>
              <a:t>Tryweryn</a:t>
            </a:r>
            <a:r>
              <a:rPr sz="1600" b="0" dirty="0"/>
              <a:t> – </a:t>
            </a:r>
            <a:r>
              <a:rPr sz="1600" b="0" dirty="0" err="1"/>
              <a:t>diffyg</a:t>
            </a:r>
            <a:r>
              <a:rPr sz="1600" b="0" dirty="0"/>
              <a:t> parch </a:t>
            </a:r>
            <a:r>
              <a:rPr sz="1600" b="0" dirty="0" err="1"/>
              <a:t>megis</a:t>
            </a:r>
            <a:r>
              <a:rPr sz="1600" b="0" dirty="0"/>
              <a:t> </a:t>
            </a:r>
            <a:r>
              <a:rPr sz="1600" b="0" dirty="0" err="1"/>
              <a:t>pwyntiau</a:t>
            </a:r>
            <a:r>
              <a:rPr sz="1600" b="0" dirty="0"/>
              <a:t> </a:t>
            </a:r>
            <a:r>
              <a:rPr sz="1600" b="0" dirty="0" err="1"/>
              <a:t>blaenorol</a:t>
            </a:r>
            <a:r>
              <a:rPr sz="1600" b="0" dirty="0"/>
              <a:t>. </a:t>
            </a:r>
            <a:r>
              <a:rPr sz="1600" b="0" dirty="0" err="1"/>
              <a:t>Boddi</a:t>
            </a:r>
            <a:r>
              <a:rPr sz="1600" b="0" dirty="0"/>
              <a:t> </a:t>
            </a:r>
            <a:r>
              <a:rPr sz="1600" b="0" dirty="0" err="1"/>
              <a:t>Pentref</a:t>
            </a:r>
            <a:r>
              <a:rPr sz="1600" b="0" dirty="0"/>
              <a:t> Capel Celyn a </a:t>
            </a:r>
            <a:r>
              <a:rPr sz="1600" b="0" dirty="0" err="1"/>
              <a:t>rhan</a:t>
            </a:r>
            <a:r>
              <a:rPr sz="1600" b="0" dirty="0"/>
              <a:t> o </a:t>
            </a:r>
            <a:r>
              <a:rPr sz="1600" b="0" dirty="0" err="1"/>
              <a:t>Gwm</a:t>
            </a:r>
            <a:r>
              <a:rPr sz="1600" b="0" dirty="0"/>
              <a:t> Tryweryn er </a:t>
            </a:r>
            <a:r>
              <a:rPr sz="1600" b="0" dirty="0" err="1"/>
              <a:t>mwyn</a:t>
            </a:r>
            <a:r>
              <a:rPr sz="1600" b="0" dirty="0"/>
              <a:t> </a:t>
            </a:r>
            <a:r>
              <a:rPr sz="1600" b="0" dirty="0" err="1"/>
              <a:t>cyflenwi</a:t>
            </a:r>
            <a:r>
              <a:rPr sz="1600" b="0" dirty="0"/>
              <a:t> </a:t>
            </a:r>
            <a:r>
              <a:rPr sz="1600" b="0" dirty="0" err="1"/>
              <a:t>dŵr</a:t>
            </a:r>
            <a:r>
              <a:rPr sz="1600" b="0" dirty="0"/>
              <a:t> </a:t>
            </a:r>
            <a:r>
              <a:rPr sz="1600" b="0" dirty="0" err="1"/>
              <a:t>i</a:t>
            </a:r>
            <a:r>
              <a:rPr sz="1600" b="0" dirty="0"/>
              <a:t> </a:t>
            </a:r>
            <a:r>
              <a:rPr sz="1600" b="0" dirty="0" err="1"/>
              <a:t>ddinas</a:t>
            </a:r>
            <a:r>
              <a:rPr sz="1600" b="0" dirty="0"/>
              <a:t> </a:t>
            </a:r>
            <a:r>
              <a:rPr sz="1600" b="0" dirty="0" err="1"/>
              <a:t>Lerpwl</a:t>
            </a:r>
            <a:r>
              <a:rPr sz="1600" b="0" dirty="0"/>
              <a:t> er </a:t>
            </a:r>
            <a:r>
              <a:rPr sz="1600" b="0" dirty="0" err="1"/>
              <a:t>gwaethaf</a:t>
            </a:r>
            <a:r>
              <a:rPr sz="1600" b="0" dirty="0"/>
              <a:t> </a:t>
            </a:r>
            <a:r>
              <a:rPr sz="1600" b="0" dirty="0" err="1"/>
              <a:t>gwrthwynebiad</a:t>
            </a:r>
            <a:r>
              <a:rPr sz="1600" b="0" dirty="0"/>
              <a:t> </a:t>
            </a:r>
            <a:r>
              <a:rPr sz="1600" b="0" dirty="0" err="1"/>
              <a:t>chwyrn</a:t>
            </a:r>
            <a:r>
              <a:rPr sz="1600" b="0" dirty="0"/>
              <a:t> </a:t>
            </a:r>
            <a:r>
              <a:rPr sz="1600" b="0" dirty="0" err="1"/>
              <a:t>i’r</a:t>
            </a:r>
            <a:r>
              <a:rPr sz="1600" b="0" dirty="0"/>
              <a:t> </a:t>
            </a:r>
            <a:r>
              <a:rPr sz="1600" b="0" dirty="0" err="1"/>
              <a:t>cynllun</a:t>
            </a:r>
            <a:r>
              <a:rPr sz="1600" b="0" dirty="0"/>
              <a:t>. </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5" name="Shape 485"/>
          <p:cNvSpPr>
            <a:spLocks noGrp="1" noRot="1" noChangeAspect="1"/>
          </p:cNvSpPr>
          <p:nvPr>
            <p:ph type="sldImg"/>
          </p:nvPr>
        </p:nvSpPr>
        <p:spPr>
          <a:prstGeom prst="rect">
            <a:avLst/>
          </a:prstGeom>
        </p:spPr>
        <p:txBody>
          <a:bodyPr/>
          <a:lstStyle/>
          <a:p>
            <a:endParaRPr/>
          </a:p>
        </p:txBody>
      </p:sp>
      <p:sp>
        <p:nvSpPr>
          <p:cNvPr id="486" name="Shape 486"/>
          <p:cNvSpPr>
            <a:spLocks noGrp="1"/>
          </p:cNvSpPr>
          <p:nvPr>
            <p:ph type="body" sz="quarter" idx="1"/>
          </p:nvPr>
        </p:nvSpPr>
        <p:spPr>
          <a:prstGeom prst="rect">
            <a:avLst/>
          </a:prstGeom>
        </p:spPr>
        <p:txBody>
          <a:bodyPr/>
          <a:lstStyle/>
          <a:p>
            <a:pPr>
              <a:defRPr sz="7200" b="1">
                <a:latin typeface="Comic Sans MS"/>
                <a:ea typeface="Comic Sans MS"/>
                <a:cs typeface="Comic Sans MS"/>
                <a:sym typeface="Comic Sans MS"/>
              </a:defRPr>
            </a:pPr>
            <a:r>
              <a:rPr sz="1600" dirty="0"/>
              <a:t>Bod </a:t>
            </a:r>
            <a:r>
              <a:rPr sz="1600" dirty="0" err="1"/>
              <a:t>yn</a:t>
            </a:r>
            <a:r>
              <a:rPr sz="1600" dirty="0"/>
              <a:t> </a:t>
            </a:r>
            <a:r>
              <a:rPr sz="1600" dirty="0" err="1"/>
              <a:t>gynhwysol</a:t>
            </a:r>
            <a:r>
              <a:rPr sz="1600" dirty="0"/>
              <a:t> </a:t>
            </a:r>
            <a:r>
              <a:rPr sz="1600" b="0" dirty="0"/>
              <a:t>– </a:t>
            </a:r>
            <a:r>
              <a:rPr sz="1600" b="0" dirty="0" err="1"/>
              <a:t>enghraifft</a:t>
            </a:r>
            <a:r>
              <a:rPr sz="1600" b="0" dirty="0"/>
              <a:t> </a:t>
            </a:r>
            <a:r>
              <a:rPr sz="1600" b="0" dirty="0" err="1"/>
              <a:t>dda</a:t>
            </a:r>
            <a:r>
              <a:rPr sz="1600" b="0" dirty="0"/>
              <a:t> </a:t>
            </a:r>
            <a:r>
              <a:rPr lang="en-GB" sz="1600" b="0" dirty="0"/>
              <a:t>- </a:t>
            </a:r>
            <a:r>
              <a:rPr sz="1600" b="0" dirty="0"/>
              <a:t>Eisteddfod </a:t>
            </a:r>
            <a:r>
              <a:rPr sz="1600" b="0" dirty="0" err="1"/>
              <a:t>Gerddorol</a:t>
            </a:r>
            <a:r>
              <a:rPr sz="1600" b="0" dirty="0"/>
              <a:t> </a:t>
            </a:r>
            <a:r>
              <a:rPr sz="1600" b="0" dirty="0" err="1"/>
              <a:t>Ryngwladol</a:t>
            </a:r>
            <a:r>
              <a:rPr sz="1600" b="0" dirty="0"/>
              <a:t> Llangollen. </a:t>
            </a:r>
            <a:r>
              <a:rPr sz="1600" b="0" dirty="0" err="1"/>
              <a:t>Mae’r</a:t>
            </a:r>
            <a:r>
              <a:rPr sz="1600" b="0" dirty="0"/>
              <a:t> </a:t>
            </a:r>
            <a:r>
              <a:rPr sz="1600" b="0" dirty="0" err="1"/>
              <a:t>linc</a:t>
            </a:r>
            <a:r>
              <a:rPr sz="1600" b="0" dirty="0"/>
              <a:t> </a:t>
            </a:r>
            <a:r>
              <a:rPr sz="1600" b="0" dirty="0" err="1"/>
              <a:t>yma</a:t>
            </a:r>
            <a:r>
              <a:rPr sz="1600" b="0" dirty="0"/>
              <a:t> </a:t>
            </a:r>
            <a:r>
              <a:rPr sz="1600" b="0" dirty="0" err="1"/>
              <a:t>i</a:t>
            </a:r>
            <a:r>
              <a:rPr sz="1600" b="0" dirty="0"/>
              <a:t> </a:t>
            </a:r>
            <a:r>
              <a:rPr sz="1600" b="0" dirty="0" err="1"/>
              <a:t>fideo</a:t>
            </a:r>
            <a:r>
              <a:rPr sz="1600" b="0" dirty="0"/>
              <a:t> </a:t>
            </a:r>
            <a:r>
              <a:rPr sz="1600" b="0" dirty="0" err="1"/>
              <a:t>cwpl</a:t>
            </a:r>
            <a:r>
              <a:rPr sz="1600" b="0" dirty="0"/>
              <a:t> o </a:t>
            </a:r>
            <a:r>
              <a:rPr sz="1600" b="0" dirty="0" err="1"/>
              <a:t>funudau</a:t>
            </a:r>
            <a:r>
              <a:rPr sz="1600" b="0" dirty="0"/>
              <a:t> am </a:t>
            </a:r>
            <a:r>
              <a:rPr sz="1600" b="0" dirty="0" err="1"/>
              <a:t>hanes</a:t>
            </a:r>
            <a:r>
              <a:rPr sz="1600" b="0" dirty="0"/>
              <a:t> </a:t>
            </a:r>
            <a:r>
              <a:rPr sz="1600" b="0" dirty="0" err="1"/>
              <a:t>yr</a:t>
            </a:r>
            <a:r>
              <a:rPr sz="1600" b="0" dirty="0"/>
              <a:t> Eisteddfod.</a:t>
            </a:r>
          </a:p>
          <a:p>
            <a:pPr>
              <a:defRPr sz="7200">
                <a:latin typeface="Comic Sans MS"/>
                <a:ea typeface="Comic Sans MS"/>
                <a:cs typeface="Comic Sans MS"/>
                <a:sym typeface="Comic Sans MS"/>
              </a:defRPr>
            </a:pPr>
            <a:r>
              <a:rPr sz="1600" dirty="0" err="1"/>
              <a:t>Llun</a:t>
            </a:r>
            <a:r>
              <a:rPr sz="1600" dirty="0"/>
              <a:t> o Lily Beau </a:t>
            </a:r>
            <a:r>
              <a:rPr sz="1600" dirty="0" err="1"/>
              <a:t>yn</a:t>
            </a:r>
            <a:r>
              <a:rPr sz="1600" dirty="0"/>
              <a:t> </a:t>
            </a:r>
            <a:r>
              <a:rPr sz="1600" dirty="0" err="1"/>
              <a:t>canu</a:t>
            </a:r>
            <a:r>
              <a:rPr sz="1600" dirty="0"/>
              <a:t> </a:t>
            </a:r>
            <a:r>
              <a:rPr sz="1600" dirty="0" err="1"/>
              <a:t>cân</a:t>
            </a:r>
            <a:r>
              <a:rPr sz="1600" dirty="0"/>
              <a:t> Y </a:t>
            </a:r>
            <a:r>
              <a:rPr sz="1600" dirty="0" err="1"/>
              <a:t>Bobl</a:t>
            </a:r>
            <a:r>
              <a:rPr sz="1600" dirty="0"/>
              <a:t> </a:t>
            </a:r>
            <a:r>
              <a:rPr sz="1600" dirty="0" err="1"/>
              <a:t>yng</a:t>
            </a:r>
            <a:r>
              <a:rPr sz="1600" dirty="0"/>
              <a:t> </a:t>
            </a:r>
            <a:r>
              <a:rPr sz="1600" dirty="0" err="1"/>
              <a:t>nghystadleuaeth</a:t>
            </a:r>
            <a:r>
              <a:rPr sz="1600" dirty="0"/>
              <a:t> </a:t>
            </a:r>
            <a:r>
              <a:rPr sz="1600" dirty="0" err="1"/>
              <a:t>blynyddol</a:t>
            </a:r>
            <a:r>
              <a:rPr sz="1600" dirty="0"/>
              <a:t> ‘Can </a:t>
            </a:r>
            <a:r>
              <a:rPr sz="1600" dirty="0" err="1"/>
              <a:t>i</a:t>
            </a:r>
            <a:r>
              <a:rPr sz="1600" dirty="0"/>
              <a:t> </a:t>
            </a:r>
            <a:r>
              <a:rPr sz="1600" dirty="0" err="1"/>
              <a:t>Gymru</a:t>
            </a:r>
            <a:r>
              <a:rPr sz="1600" dirty="0"/>
              <a:t>’.</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6" name="Shape 496"/>
          <p:cNvSpPr>
            <a:spLocks noGrp="1" noRot="1" noChangeAspect="1"/>
          </p:cNvSpPr>
          <p:nvPr>
            <p:ph type="sldImg"/>
          </p:nvPr>
        </p:nvSpPr>
        <p:spPr>
          <a:prstGeom prst="rect">
            <a:avLst/>
          </a:prstGeom>
        </p:spPr>
        <p:txBody>
          <a:bodyPr/>
          <a:lstStyle/>
          <a:p>
            <a:endParaRPr/>
          </a:p>
        </p:txBody>
      </p:sp>
      <p:sp>
        <p:nvSpPr>
          <p:cNvPr id="497" name="Shape 497"/>
          <p:cNvSpPr>
            <a:spLocks noGrp="1"/>
          </p:cNvSpPr>
          <p:nvPr>
            <p:ph type="body" sz="quarter" idx="1"/>
          </p:nvPr>
        </p:nvSpPr>
        <p:spPr>
          <a:prstGeom prst="rect">
            <a:avLst/>
          </a:prstGeom>
        </p:spPr>
        <p:txBody>
          <a:bodyPr/>
          <a:lstStyle/>
          <a:p>
            <a:pPr>
              <a:defRPr b="1"/>
            </a:pPr>
            <a:r>
              <a:rPr dirty="0"/>
              <a:t>Activity</a:t>
            </a:r>
          </a:p>
          <a:p>
            <a:r>
              <a:rPr dirty="0"/>
              <a:t>Students to watch video (12 mins) and make notes of ideas they can use in their own lessons.</a:t>
            </a:r>
          </a:p>
          <a:p>
            <a:r>
              <a:rPr dirty="0"/>
              <a:t>Students to use whiteboard so that they can magpie ideas.</a:t>
            </a:r>
          </a:p>
          <a:p>
            <a:endParaRPr dirty="0"/>
          </a:p>
          <a:p>
            <a:pPr>
              <a:defRPr b="1"/>
            </a:pPr>
            <a:r>
              <a:rPr dirty="0"/>
              <a:t>Unfortunately this is a KS2 classroom, but similar strategies would be used at FP</a:t>
            </a:r>
          </a:p>
          <a:p>
            <a:endParaRPr b="1" dirty="0"/>
          </a:p>
          <a:p>
            <a:r>
              <a:rPr dirty="0"/>
              <a:t>Strategies: </a:t>
            </a:r>
          </a:p>
          <a:p>
            <a:r>
              <a:rPr dirty="0"/>
              <a:t>Posters in the classroom</a:t>
            </a:r>
          </a:p>
          <a:p>
            <a:r>
              <a:rPr dirty="0"/>
              <a:t>Greetings in Welsh</a:t>
            </a:r>
          </a:p>
          <a:p>
            <a:r>
              <a:rPr dirty="0"/>
              <a:t>Repetition</a:t>
            </a:r>
          </a:p>
          <a:p>
            <a:r>
              <a:rPr dirty="0"/>
              <a:t>Using Welsh across the curriculum – links to recycling</a:t>
            </a:r>
          </a:p>
          <a:p>
            <a:r>
              <a:rPr dirty="0"/>
              <a:t>Introducing new patterns</a:t>
            </a:r>
          </a:p>
          <a:p>
            <a:r>
              <a:rPr dirty="0"/>
              <a:t>Using your voice to get children’s attention and get them to listen</a:t>
            </a:r>
          </a:p>
          <a:p>
            <a:r>
              <a:rPr dirty="0"/>
              <a:t>Getting children to standup</a:t>
            </a:r>
          </a:p>
          <a:p>
            <a:r>
              <a:rPr dirty="0"/>
              <a:t>Making Welsh fun</a:t>
            </a:r>
          </a:p>
          <a:p>
            <a:r>
              <a:rPr dirty="0"/>
              <a:t>Challenging pupils</a:t>
            </a:r>
          </a:p>
          <a:p>
            <a:r>
              <a:rPr dirty="0"/>
              <a:t>Using a word mat</a:t>
            </a:r>
          </a:p>
          <a:p>
            <a:r>
              <a:rPr dirty="0"/>
              <a:t>Checking understanding “</a:t>
            </a:r>
            <a:r>
              <a:rPr dirty="0" err="1"/>
              <a:t>Ydych</a:t>
            </a:r>
            <a:r>
              <a:rPr dirty="0"/>
              <a:t> </a:t>
            </a:r>
            <a:r>
              <a:rPr dirty="0" err="1"/>
              <a:t>chi’n</a:t>
            </a:r>
            <a:r>
              <a:rPr dirty="0"/>
              <a:t> </a:t>
            </a:r>
            <a:r>
              <a:rPr dirty="0" err="1"/>
              <a:t>deall</a:t>
            </a:r>
            <a:r>
              <a:rPr dirty="0"/>
              <a:t>?”</a:t>
            </a:r>
          </a:p>
          <a:p>
            <a:r>
              <a:rPr dirty="0"/>
              <a:t>Activities for the children to carryout together</a:t>
            </a:r>
          </a:p>
          <a:p>
            <a:r>
              <a:rPr dirty="0"/>
              <a:t>Using group work</a:t>
            </a:r>
          </a:p>
          <a:p>
            <a:r>
              <a:rPr dirty="0"/>
              <a:t>Using word cards</a:t>
            </a:r>
          </a:p>
          <a:p>
            <a:r>
              <a:rPr dirty="0"/>
              <a:t>Using a range of activities, including IT</a:t>
            </a:r>
          </a:p>
          <a:p>
            <a:r>
              <a:rPr dirty="0"/>
              <a:t>Encourage children to use Welsh the whole time.</a:t>
            </a:r>
          </a:p>
          <a:p>
            <a:r>
              <a:rPr dirty="0"/>
              <a:t>Praising the use of Welsh</a:t>
            </a:r>
          </a:p>
          <a:p>
            <a:r>
              <a:rPr dirty="0"/>
              <a:t>Using songs</a:t>
            </a:r>
          </a:p>
          <a:p>
            <a:r>
              <a:rPr dirty="0"/>
              <a:t>Using </a:t>
            </a:r>
            <a:r>
              <a:rPr dirty="0" err="1"/>
              <a:t>AfL</a:t>
            </a:r>
            <a:r>
              <a:rPr dirty="0"/>
              <a:t> strategies</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8" name="Shape 508"/>
          <p:cNvSpPr>
            <a:spLocks noGrp="1" noRot="1" noChangeAspect="1"/>
          </p:cNvSpPr>
          <p:nvPr>
            <p:ph type="sldImg"/>
          </p:nvPr>
        </p:nvSpPr>
        <p:spPr>
          <a:prstGeom prst="rect">
            <a:avLst/>
          </a:prstGeom>
        </p:spPr>
        <p:txBody>
          <a:bodyPr/>
          <a:lstStyle/>
          <a:p>
            <a:endParaRPr/>
          </a:p>
        </p:txBody>
      </p:sp>
      <p:sp>
        <p:nvSpPr>
          <p:cNvPr id="509" name="Shape 509"/>
          <p:cNvSpPr>
            <a:spLocks noGrp="1"/>
          </p:cNvSpPr>
          <p:nvPr>
            <p:ph type="body" sz="quarter" idx="1"/>
          </p:nvPr>
        </p:nvSpPr>
        <p:spPr>
          <a:prstGeom prst="rect">
            <a:avLst/>
          </a:prstGeom>
        </p:spPr>
        <p:txBody>
          <a:bodyPr/>
          <a:lstStyle/>
          <a:p>
            <a:r>
              <a:t>Students to complete with some guidance.</a:t>
            </a:r>
          </a:p>
          <a:p>
            <a:endParaRPr/>
          </a:p>
          <a:p>
            <a:r>
              <a:t>Main point today:</a:t>
            </a:r>
          </a:p>
          <a:p>
            <a:endParaRPr/>
          </a:p>
          <a:p>
            <a:r>
              <a:t>Education in Wales faces some challenges, but it also has many opportunities.</a:t>
            </a:r>
          </a:p>
          <a:p>
            <a:endParaRPr/>
          </a:p>
          <a:p>
            <a:r>
              <a:t>Challenges:</a:t>
            </a:r>
          </a:p>
          <a:p>
            <a:pPr marL="171450" indent="-171450">
              <a:buSzPct val="100000"/>
              <a:buFont typeface="Arial"/>
              <a:buChar char="•"/>
            </a:pPr>
            <a:r>
              <a:t>Raising academic achievement</a:t>
            </a:r>
          </a:p>
          <a:p>
            <a:pPr marL="171450" indent="-171450">
              <a:buSzPct val="100000"/>
              <a:buFont typeface="Arial"/>
              <a:buChar char="•"/>
            </a:pPr>
            <a:r>
              <a:t>Mitigating the potential effects of poverty</a:t>
            </a:r>
          </a:p>
          <a:p>
            <a:endParaRPr/>
          </a:p>
          <a:p>
            <a:r>
              <a:t>Opportunities:</a:t>
            </a:r>
          </a:p>
          <a:p>
            <a:pPr marL="171450" indent="-171450">
              <a:buSzPct val="100000"/>
              <a:buFont typeface="Arial"/>
              <a:buChar char="•"/>
            </a:pPr>
            <a:r>
              <a:t>A curriculum that aims for a more holistic approach, not simply an academic one. A curriculum that makes HWB a priority.</a:t>
            </a:r>
          </a:p>
          <a:p>
            <a:pPr marL="171450" indent="-171450">
              <a:buSzPct val="100000"/>
              <a:buFont typeface="Arial"/>
              <a:buChar char="•"/>
            </a:pPr>
            <a:r>
              <a:t>A curriculum and ethos that encourages the development of 2 languages alongside each other.</a:t>
            </a:r>
          </a:p>
          <a:p>
            <a:pPr marL="171450" indent="-171450">
              <a:buSzPct val="100000"/>
              <a:buFont typeface="Arial"/>
              <a:buChar char="•"/>
            </a:pPr>
            <a:endParaRPr/>
          </a:p>
          <a:p>
            <a:r>
              <a:t>Other more specific things students may mention?</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8" name="Shape 528"/>
          <p:cNvSpPr>
            <a:spLocks noGrp="1" noRot="1" noChangeAspect="1"/>
          </p:cNvSpPr>
          <p:nvPr>
            <p:ph type="sldImg"/>
          </p:nvPr>
        </p:nvSpPr>
        <p:spPr>
          <a:prstGeom prst="rect">
            <a:avLst/>
          </a:prstGeom>
        </p:spPr>
        <p:txBody>
          <a:bodyPr/>
          <a:lstStyle/>
          <a:p>
            <a:endParaRPr/>
          </a:p>
        </p:txBody>
      </p:sp>
      <p:sp>
        <p:nvSpPr>
          <p:cNvPr id="529" name="Shape 529"/>
          <p:cNvSpPr>
            <a:spLocks noGrp="1"/>
          </p:cNvSpPr>
          <p:nvPr>
            <p:ph type="body" sz="quarter" idx="1"/>
          </p:nvPr>
        </p:nvSpPr>
        <p:spPr>
          <a:prstGeom prst="rect">
            <a:avLst/>
          </a:prstGeom>
        </p:spPr>
        <p:txBody>
          <a:bodyPr/>
          <a:lstStyle/>
          <a:p>
            <a:r>
              <a:t>D3 Forest Schools</a:t>
            </a: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pic>
        <p:nvPicPr>
          <p:cNvPr id="11" name="Picture 7" descr="Picture 7"/>
          <p:cNvPicPr>
            <a:picLocks noChangeAspect="1"/>
          </p:cNvPicPr>
          <p:nvPr/>
        </p:nvPicPr>
        <p:blipFill>
          <a:blip r:embed="rId2"/>
          <a:stretch>
            <a:fillRect/>
          </a:stretch>
        </p:blipFill>
        <p:spPr>
          <a:xfrm>
            <a:off x="0" y="0"/>
            <a:ext cx="9144000" cy="6858000"/>
          </a:xfrm>
          <a:prstGeom prst="rect">
            <a:avLst/>
          </a:prstGeom>
          <a:ln w="12700">
            <a:miter lim="400000"/>
          </a:ln>
        </p:spPr>
      </p:pic>
      <p:sp>
        <p:nvSpPr>
          <p:cNvPr id="12" name="Slide Number"/>
          <p:cNvSpPr txBox="1">
            <a:spLocks noGrp="1"/>
          </p:cNvSpPr>
          <p:nvPr>
            <p:ph type="sldNum" sz="quarter" idx="2"/>
          </p:nvPr>
        </p:nvSpPr>
        <p:spPr>
          <a:xfrm>
            <a:off x="6294578" y="6232199"/>
            <a:ext cx="258623" cy="248303"/>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9"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3" name="Title Text"/>
          <p:cNvSpPr txBox="1">
            <a:spLocks noGrp="1"/>
          </p:cNvSpPr>
          <p:nvPr>
            <p:ph type="title"/>
          </p:nvPr>
        </p:nvSpPr>
        <p:spPr>
          <a:prstGeom prst="rect">
            <a:avLst/>
          </a:prstGeom>
        </p:spPr>
        <p:txBody>
          <a:bodyPr/>
          <a:lstStyle/>
          <a:p>
            <a:r>
              <a:t>Title Text</a:t>
            </a:r>
          </a:p>
        </p:txBody>
      </p:sp>
      <p:sp>
        <p:nvSpPr>
          <p:cNvPr id="34" name="Body Level One…"/>
          <p:cNvSpPr txBox="1">
            <a:spLocks noGrp="1"/>
          </p:cNvSpPr>
          <p:nvPr>
            <p:ph type="body" sz="half" idx="1"/>
          </p:nvPr>
        </p:nvSpPr>
        <p:spPr>
          <a:xfrm>
            <a:off x="628650" y="1825625"/>
            <a:ext cx="38862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3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2" name="Title Text"/>
          <p:cNvSpPr txBox="1">
            <a:spLocks noGrp="1"/>
          </p:cNvSpPr>
          <p:nvPr>
            <p:ph type="title"/>
          </p:nvPr>
        </p:nvSpPr>
        <p:spPr>
          <a:xfrm>
            <a:off x="629841" y="365125"/>
            <a:ext cx="7886701" cy="1325564"/>
          </a:xfrm>
          <a:prstGeom prst="rect">
            <a:avLst/>
          </a:prstGeom>
        </p:spPr>
        <p:txBody>
          <a:bodyPr/>
          <a:lstStyle/>
          <a:p>
            <a:r>
              <a:t>Title Text</a:t>
            </a:r>
          </a:p>
        </p:txBody>
      </p:sp>
      <p:sp>
        <p:nvSpPr>
          <p:cNvPr id="43" name="Body Level One…"/>
          <p:cNvSpPr txBox="1">
            <a:spLocks noGrp="1"/>
          </p:cNvSpPr>
          <p:nvPr>
            <p:ph type="body" sz="quarter" idx="1"/>
          </p:nvPr>
        </p:nvSpPr>
        <p:spPr>
          <a:xfrm>
            <a:off x="629841" y="1681163"/>
            <a:ext cx="3868342" cy="823914"/>
          </a:xfrm>
          <a:prstGeom prst="rect">
            <a:avLst/>
          </a:prstGeom>
        </p:spPr>
        <p:txBody>
          <a:bodyPr anchor="b"/>
          <a:lstStyle>
            <a:lvl1pPr marL="0" indent="0">
              <a:buSzTx/>
              <a:buFontTx/>
              <a:buNone/>
              <a:defRPr sz="2400" b="1"/>
            </a:lvl1pPr>
            <a:lvl2pPr marL="0" indent="0">
              <a:buSzTx/>
              <a:buFontTx/>
              <a:buNone/>
              <a:defRPr sz="2400" b="1"/>
            </a:lvl2pPr>
            <a:lvl3pPr marL="0" indent="0">
              <a:buSzTx/>
              <a:buFontTx/>
              <a:buNone/>
              <a:defRPr sz="2400" b="1"/>
            </a:lvl3pPr>
            <a:lvl4pPr marL="0" indent="0">
              <a:buSzTx/>
              <a:buFontTx/>
              <a:buNone/>
              <a:defRPr sz="2400" b="1"/>
            </a:lvl4pPr>
            <a:lvl5pPr marL="0" indent="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4" name="Text Placeholder 4"/>
          <p:cNvSpPr>
            <a:spLocks noGrp="1"/>
          </p:cNvSpPr>
          <p:nvPr>
            <p:ph type="body" sz="quarter" idx="21"/>
          </p:nvPr>
        </p:nvSpPr>
        <p:spPr>
          <a:xfrm>
            <a:off x="4629149" y="1681163"/>
            <a:ext cx="3887394" cy="823914"/>
          </a:xfrm>
          <a:prstGeom prst="rect">
            <a:avLst/>
          </a:prstGeom>
        </p:spPr>
        <p:txBody>
          <a:bodyPr anchor="b"/>
          <a:lstStyle/>
          <a:p>
            <a:endParaRPr/>
          </a:p>
        </p:txBody>
      </p:sp>
      <p:sp>
        <p:nvSpPr>
          <p:cNvPr id="4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2" name="Title Text"/>
          <p:cNvSpPr txBox="1">
            <a:spLocks noGrp="1"/>
          </p:cNvSpPr>
          <p:nvPr>
            <p:ph type="title"/>
          </p:nvPr>
        </p:nvSpPr>
        <p:spPr>
          <a:prstGeom prst="rect">
            <a:avLst/>
          </a:prstGeom>
        </p:spPr>
        <p:txBody>
          <a:bodyPr/>
          <a:lstStyle/>
          <a:p>
            <a:r>
              <a:t>Title Text</a:t>
            </a:r>
          </a:p>
        </p:txBody>
      </p:sp>
      <p:sp>
        <p:nvSpPr>
          <p:cNvPr id="5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67" name="Title Text"/>
          <p:cNvSpPr txBox="1">
            <a:spLocks noGrp="1"/>
          </p:cNvSpPr>
          <p:nvPr>
            <p:ph type="title"/>
          </p:nvPr>
        </p:nvSpPr>
        <p:spPr>
          <a:xfrm>
            <a:off x="629841" y="457200"/>
            <a:ext cx="2949178" cy="1600200"/>
          </a:xfrm>
          <a:prstGeom prst="rect">
            <a:avLst/>
          </a:prstGeom>
        </p:spPr>
        <p:txBody>
          <a:bodyPr anchor="b"/>
          <a:lstStyle>
            <a:lvl1pPr>
              <a:defRPr sz="3200"/>
            </a:lvl1pPr>
          </a:lstStyle>
          <a:p>
            <a:r>
              <a:t>Title Text</a:t>
            </a:r>
          </a:p>
        </p:txBody>
      </p:sp>
      <p:sp>
        <p:nvSpPr>
          <p:cNvPr id="68" name="Body Level One…"/>
          <p:cNvSpPr txBox="1">
            <a:spLocks noGrp="1"/>
          </p:cNvSpPr>
          <p:nvPr>
            <p:ph type="body" sz="half" idx="1"/>
          </p:nvPr>
        </p:nvSpPr>
        <p:spPr>
          <a:xfrm>
            <a:off x="3887391" y="987425"/>
            <a:ext cx="4629152" cy="4873627"/>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69" name="Text Placeholder 3"/>
          <p:cNvSpPr>
            <a:spLocks noGrp="1"/>
          </p:cNvSpPr>
          <p:nvPr>
            <p:ph type="body" sz="quarter" idx="21"/>
          </p:nvPr>
        </p:nvSpPr>
        <p:spPr>
          <a:xfrm>
            <a:off x="629839" y="2057400"/>
            <a:ext cx="2949182" cy="3811588"/>
          </a:xfrm>
          <a:prstGeom prst="rect">
            <a:avLst/>
          </a:prstGeom>
        </p:spPr>
        <p:txBody>
          <a:bodyPr/>
          <a:lstStyle/>
          <a:p>
            <a:endParaRPr/>
          </a:p>
        </p:txBody>
      </p:sp>
      <p:sp>
        <p:nvSpPr>
          <p:cNvPr id="7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77" name="Title Text"/>
          <p:cNvSpPr txBox="1">
            <a:spLocks noGrp="1"/>
          </p:cNvSpPr>
          <p:nvPr>
            <p:ph type="title"/>
          </p:nvPr>
        </p:nvSpPr>
        <p:spPr>
          <a:xfrm>
            <a:off x="629841" y="457200"/>
            <a:ext cx="2949178" cy="1600200"/>
          </a:xfrm>
          <a:prstGeom prst="rect">
            <a:avLst/>
          </a:prstGeom>
        </p:spPr>
        <p:txBody>
          <a:bodyPr anchor="b"/>
          <a:lstStyle>
            <a:lvl1pPr>
              <a:defRPr sz="3200"/>
            </a:lvl1pPr>
          </a:lstStyle>
          <a:p>
            <a:r>
              <a:t>Title Text</a:t>
            </a:r>
          </a:p>
        </p:txBody>
      </p:sp>
      <p:sp>
        <p:nvSpPr>
          <p:cNvPr id="78" name="Picture Placeholder 2"/>
          <p:cNvSpPr>
            <a:spLocks noGrp="1"/>
          </p:cNvSpPr>
          <p:nvPr>
            <p:ph type="pic" sz="half" idx="21"/>
          </p:nvPr>
        </p:nvSpPr>
        <p:spPr>
          <a:xfrm>
            <a:off x="3887391" y="987425"/>
            <a:ext cx="4629152" cy="4873627"/>
          </a:xfrm>
          <a:prstGeom prst="rect">
            <a:avLst/>
          </a:prstGeom>
        </p:spPr>
        <p:txBody>
          <a:bodyPr lIns="91439" tIns="45719" rIns="91439" bIns="45719">
            <a:noAutofit/>
          </a:bodyPr>
          <a:lstStyle/>
          <a:p>
            <a:endParaRPr/>
          </a:p>
        </p:txBody>
      </p:sp>
      <p:sp>
        <p:nvSpPr>
          <p:cNvPr id="79" name="Body Level One…"/>
          <p:cNvSpPr txBox="1">
            <a:spLocks noGrp="1"/>
          </p:cNvSpPr>
          <p:nvPr>
            <p:ph type="body" sz="quarter" idx="1"/>
          </p:nvPr>
        </p:nvSpPr>
        <p:spPr>
          <a:xfrm>
            <a:off x="629841" y="2057400"/>
            <a:ext cx="2949178" cy="3811588"/>
          </a:xfrm>
          <a:prstGeom prst="rect">
            <a:avLst/>
          </a:prstGeom>
        </p:spPr>
        <p:txBody>
          <a:bodyPr/>
          <a:lstStyle>
            <a:lvl1pPr marL="0" indent="0">
              <a:buSzTx/>
              <a:buFontTx/>
              <a:buNone/>
              <a:defRPr sz="1600"/>
            </a:lvl1pPr>
            <a:lvl2pPr marL="0" indent="0">
              <a:buSzTx/>
              <a:buFontTx/>
              <a:buNone/>
              <a:defRPr sz="1600"/>
            </a:lvl2pPr>
            <a:lvl3pPr marL="0" indent="0">
              <a:buSzTx/>
              <a:buFontTx/>
              <a:buNone/>
              <a:defRPr sz="1600"/>
            </a:lvl3pPr>
            <a:lvl4pPr marL="0" indent="0">
              <a:buSzTx/>
              <a:buFontTx/>
              <a:buNone/>
              <a:defRPr sz="1600"/>
            </a:lvl4pPr>
            <a:lvl5pPr marL="0" indent="0">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8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1_Title and Content">
    <p:spTree>
      <p:nvGrpSpPr>
        <p:cNvPr id="1" name=""/>
        <p:cNvGrpSpPr/>
        <p:nvPr/>
      </p:nvGrpSpPr>
      <p:grpSpPr>
        <a:xfrm>
          <a:off x="0" y="0"/>
          <a:ext cx="0" cy="0"/>
          <a:chOff x="0" y="0"/>
          <a:chExt cx="0" cy="0"/>
        </a:xfrm>
      </p:grpSpPr>
      <p:sp>
        <p:nvSpPr>
          <p:cNvPr id="87" name="Title Text"/>
          <p:cNvSpPr txBox="1">
            <a:spLocks noGrp="1"/>
          </p:cNvSpPr>
          <p:nvPr>
            <p:ph type="title"/>
          </p:nvPr>
        </p:nvSpPr>
        <p:spPr>
          <a:prstGeom prst="rect">
            <a:avLst/>
          </a:prstGeom>
        </p:spPr>
        <p:txBody>
          <a:bodyPr/>
          <a:lstStyle/>
          <a:p>
            <a:r>
              <a:t>Title Text</a:t>
            </a:r>
          </a:p>
        </p:txBody>
      </p:sp>
      <p:sp>
        <p:nvSpPr>
          <p:cNvPr id="88"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89"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2"/>
          <a:srcRect/>
          <a:stretch>
            <a:fillRect/>
          </a:stretch>
        </a:blip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628650" y="365125"/>
            <a:ext cx="7886700" cy="132556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ctr">
            <a:normAutofit/>
          </a:bodyPr>
          <a:lstStyle/>
          <a:p>
            <a:r>
              <a:t>Title Text</a:t>
            </a:r>
          </a:p>
        </p:txBody>
      </p:sp>
      <p:sp>
        <p:nvSpPr>
          <p:cNvPr id="3" name="Body Level One…"/>
          <p:cNvSpPr txBox="1">
            <a:spLocks noGrp="1"/>
          </p:cNvSpPr>
          <p:nvPr>
            <p:ph type="body" idx="1"/>
          </p:nvPr>
        </p:nvSpPr>
        <p:spPr>
          <a:xfrm>
            <a:off x="628650" y="1847850"/>
            <a:ext cx="7886700" cy="435134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8256728" y="6414762"/>
            <a:ext cx="258623" cy="248304"/>
          </a:xfrm>
          <a:prstGeom prst="rect">
            <a:avLst/>
          </a:prstGeom>
          <a:ln w="12700">
            <a:miter lim="400000"/>
          </a:ln>
        </p:spPr>
        <p:txBody>
          <a:bodyPr wrap="none" lIns="45718" tIns="45718" rIns="45718" bIns="45718" anchor="ctr">
            <a:spAutoFit/>
          </a:bodyPr>
          <a:lstStyle>
            <a:lvl1pPr algn="r">
              <a:defRPr sz="1200">
                <a:solidFill>
                  <a:srgbClr val="888888"/>
                </a:solidFill>
                <a:latin typeface="+mj-lt"/>
                <a:ea typeface="+mj-ea"/>
                <a:cs typeface="+mj-cs"/>
                <a:sym typeface="Calibri"/>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2pPr>
      <a:lvl3pPr marL="1234438" marR="0" indent="-320038"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bmp"/><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hyperlink" Target="https://padlet.com/jayneystrad/e1zr9xgh4wy2af6h" TargetMode="External"/><Relationship Id="rId2" Type="http://schemas.openxmlformats.org/officeDocument/2006/relationships/notesSlide" Target="../notesSlides/notesSlide3.xml"/><Relationship Id="rId1" Type="http://schemas.openxmlformats.org/officeDocument/2006/relationships/slideLayout" Target="../slideLayouts/slideLayout10.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8.xml"/><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5.xml"/><Relationship Id="rId6" Type="http://schemas.openxmlformats.org/officeDocument/2006/relationships/hyperlink" Target="//ppt/slides/Four%20purposes.docx" TargetMode="External"/><Relationship Id="rId5" Type="http://schemas.openxmlformats.org/officeDocument/2006/relationships/hyperlink" Target="//ppt/slides/Pedwar%20Diben.docx" TargetMode="Externa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hyperlink" Target="http://www.changekidslives.org/actions-4"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hyperlink" Target="https://www.youtube.com/watch?v=tjzFfU43wuQ" TargetMode="External"/><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21.jpeg"/><Relationship Id="rId5" Type="http://schemas.openxmlformats.org/officeDocument/2006/relationships/image" Target="../media/image20.png"/><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9.xml"/><Relationship Id="rId1" Type="http://schemas.openxmlformats.org/officeDocument/2006/relationships/slideLayout" Target="../slideLayouts/slideLayout5.xml"/><Relationship Id="rId4" Type="http://schemas.openxmlformats.org/officeDocument/2006/relationships/hyperlink" Target="https://www.youtube.com/watch?v=WJXmLuXQ7os&amp;feature=youtu.be"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0.xml"/><Relationship Id="rId1" Type="http://schemas.openxmlformats.org/officeDocument/2006/relationships/slideLayout" Target="../slideLayouts/slideLayout5.xml"/><Relationship Id="rId4" Type="http://schemas.openxmlformats.org/officeDocument/2006/relationships/image" Target="../media/image24.png"/></Relationships>
</file>

<file path=ppt/slides/_rels/slide14.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25.png"/><Relationship Id="rId7" Type="http://schemas.openxmlformats.org/officeDocument/2006/relationships/image" Target="../media/image29.jpeg"/><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 Id="rId9" Type="http://schemas.openxmlformats.org/officeDocument/2006/relationships/image" Target="../media/image31.jpeg"/></Relationships>
</file>

<file path=ppt/slides/_rels/slide1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8" Type="http://schemas.openxmlformats.org/officeDocument/2006/relationships/hyperlink" Target="https://twitter.com/i/status/1590720758145159169" TargetMode="External"/><Relationship Id="rId3" Type="http://schemas.openxmlformats.org/officeDocument/2006/relationships/image" Target="../media/image33.png"/><Relationship Id="rId7" Type="http://schemas.openxmlformats.org/officeDocument/2006/relationships/image" Target="../media/image35.png"/><Relationship Id="rId2" Type="http://schemas.openxmlformats.org/officeDocument/2006/relationships/notesSlide" Target="../notesSlides/notesSlide13.xml"/><Relationship Id="rId1" Type="http://schemas.openxmlformats.org/officeDocument/2006/relationships/slideLayout" Target="../slideLayouts/slideLayout6.xml"/><Relationship Id="rId6" Type="http://schemas.openxmlformats.org/officeDocument/2006/relationships/hyperlink" Target="https://www.youtube.com/watch?v=qdxmydFewcI" TargetMode="External"/><Relationship Id="rId5" Type="http://schemas.openxmlformats.org/officeDocument/2006/relationships/hyperlink" Target="https://nation.cymru/culture/watch-london-primary-school-pupils-melt-hearts-with-rendition-of-yma-o-hyd/" TargetMode="External"/><Relationship Id="rId4" Type="http://schemas.openxmlformats.org/officeDocument/2006/relationships/image" Target="../media/image34.png"/></Relationships>
</file>

<file path=ppt/slides/_rels/slide1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8" Type="http://schemas.openxmlformats.org/officeDocument/2006/relationships/hyperlink" Target="http://ppt/slides/Handbook-Cymraeg-Campus.pdf" TargetMode="External"/><Relationship Id="rId3" Type="http://schemas.openxmlformats.org/officeDocument/2006/relationships/image" Target="../media/image38.png"/><Relationship Id="rId7" Type="http://schemas.openxmlformats.org/officeDocument/2006/relationships/image" Target="../media/image40.jpeg"/><Relationship Id="rId2" Type="http://schemas.openxmlformats.org/officeDocument/2006/relationships/notesSlide" Target="../notesSlides/notesSlide16.xml"/><Relationship Id="rId1" Type="http://schemas.openxmlformats.org/officeDocument/2006/relationships/slideLayout" Target="../slideLayouts/slideLayout5.xml"/><Relationship Id="rId6" Type="http://schemas.openxmlformats.org/officeDocument/2006/relationships/hyperlink" Target="https://gov.wales/cymraeg-education/schools/welsh-language-charter" TargetMode="External"/><Relationship Id="rId5" Type="http://schemas.openxmlformats.org/officeDocument/2006/relationships/image" Target="../media/image24.png"/><Relationship Id="rId4" Type="http://schemas.openxmlformats.org/officeDocument/2006/relationships/image" Target="../media/image39.png"/></Relationships>
</file>

<file path=ppt/slides/_rels/slide20.xml.rels><?xml version="1.0" encoding="UTF-8" standalone="yes"?>
<Relationships xmlns="http://schemas.openxmlformats.org/package/2006/relationships"><Relationship Id="rId3" Type="http://schemas.openxmlformats.org/officeDocument/2006/relationships/hyperlink" Target="https://hwb.gov.wales/api/storage/0a2f5bb1-c1fb-412b-9a9c-0c0643d4734f/fframwaith-siarter-iaith.pdf" TargetMode="External"/><Relationship Id="rId2" Type="http://schemas.openxmlformats.org/officeDocument/2006/relationships/image" Target="../media/image24.png"/><Relationship Id="rId1" Type="http://schemas.openxmlformats.org/officeDocument/2006/relationships/slideLayout" Target="../slideLayouts/slideLayout5.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jpeg"/></Relationships>
</file>

<file path=ppt/slides/_rels/slide21.xml.rels><?xml version="1.0" encoding="UTF-8" standalone="yes"?>
<Relationships xmlns="http://schemas.openxmlformats.org/package/2006/relationships"><Relationship Id="rId3" Type="http://schemas.openxmlformats.org/officeDocument/2006/relationships/hyperlink" Target="https://hwb.gov.wales/api/storage/0a2f5bb1-c1fb-412b-9a9c-0c0643d4734f/fframwaith-siarter-iaith.pdf" TargetMode="External"/><Relationship Id="rId7" Type="http://schemas.openxmlformats.org/officeDocument/2006/relationships/hyperlink" Target="https://www.youtube.com/watch?v=IfUS7j4PIfs&amp;t=4" TargetMode="Externa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image" Target="../media/image41.png"/><Relationship Id="rId5" Type="http://schemas.openxmlformats.org/officeDocument/2006/relationships/image" Target="../media/image40.jpeg"/><Relationship Id="rId4" Type="http://schemas.openxmlformats.org/officeDocument/2006/relationships/hyperlink" Target="https://www.youtube.com/watch?v=IfUS7j4PIfs&amp;t=4s" TargetMode="External"/></Relationships>
</file>

<file path=ppt/slides/_rels/slide22.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slideLayout" Target="../slideLayouts/slideLayout5.xml"/><Relationship Id="rId7" Type="http://schemas.openxmlformats.org/officeDocument/2006/relationships/hyperlink" Target="https://llyfrau.cymru/wp-content/uploads/2019/10/Adnoddau_Siarter_Iaith_2.pdf" TargetMode="External"/><Relationship Id="rId2" Type="http://schemas.openxmlformats.org/officeDocument/2006/relationships/video" Target="https://www.youtube.com/embed/lGOVhBpEbrE?feature=oembed" TargetMode="External"/><Relationship Id="rId1" Type="http://schemas.openxmlformats.org/officeDocument/2006/relationships/video" Target="https://www.youtube.com/embed/7KMA-AShQ44?feature=oembed" TargetMode="External"/><Relationship Id="rId6" Type="http://schemas.openxmlformats.org/officeDocument/2006/relationships/hyperlink" Target="https://www.youtube.com/watch?v=IfUS7j4PIfs&amp;t=4" TargetMode="External"/><Relationship Id="rId5" Type="http://schemas.openxmlformats.org/officeDocument/2006/relationships/hyperlink" Target="https://hwb.gov.wales/api/storage/0a2f5bb1-c1fb-412b-9a9c-0c0643d4734f/fframwaith-siarter-iaith.pdf" TargetMode="External"/><Relationship Id="rId10" Type="http://schemas.openxmlformats.org/officeDocument/2006/relationships/image" Target="../media/image45.jpeg"/><Relationship Id="rId4" Type="http://schemas.openxmlformats.org/officeDocument/2006/relationships/notesSlide" Target="../notesSlides/notesSlide18.xml"/><Relationship Id="rId9" Type="http://schemas.openxmlformats.org/officeDocument/2006/relationships/image" Target="../media/image44.jpeg"/></Relationships>
</file>

<file path=ppt/slides/_rels/slide2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47.jpeg"/></Relationships>
</file>

<file path=ppt/slides/_rels/slide24.xml.rels><?xml version="1.0" encoding="UTF-8" standalone="yes"?>
<Relationships xmlns="http://schemas.openxmlformats.org/package/2006/relationships"><Relationship Id="rId3" Type="http://schemas.openxmlformats.org/officeDocument/2006/relationships/image" Target="../media/image48.png"/><Relationship Id="rId7" Type="http://schemas.openxmlformats.org/officeDocument/2006/relationships/image" Target="../media/image52.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51.jpeg"/><Relationship Id="rId5" Type="http://schemas.openxmlformats.org/officeDocument/2006/relationships/image" Target="../media/image50.png"/><Relationship Id="rId4" Type="http://schemas.openxmlformats.org/officeDocument/2006/relationships/image" Target="../media/image49.jpeg"/></Relationships>
</file>

<file path=ppt/slides/_rels/slide25.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55.jpeg"/><Relationship Id="rId4" Type="http://schemas.openxmlformats.org/officeDocument/2006/relationships/image" Target="../media/image54.jpeg"/></Relationships>
</file>

<file path=ppt/slides/_rels/slide26.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hyperlink" Target="https://youtu.be/GtTwUjXulkY" TargetMode="External"/><Relationship Id="rId5" Type="http://schemas.openxmlformats.org/officeDocument/2006/relationships/image" Target="../media/image58.jpeg"/><Relationship Id="rId4" Type="http://schemas.openxmlformats.org/officeDocument/2006/relationships/image" Target="../media/image57.png"/></Relationships>
</file>

<file path=ppt/slides/_rels/slide27.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59.jpeg"/><Relationship Id="rId7"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5.xml"/><Relationship Id="rId6" Type="http://schemas.openxmlformats.org/officeDocument/2006/relationships/hyperlink" Target="https://www.youtube.com/watch?v=bYh1f9rE6ao" TargetMode="External"/><Relationship Id="rId5" Type="http://schemas.openxmlformats.org/officeDocument/2006/relationships/hyperlink" Target="https://whiteboard.fi/" TargetMode="External"/><Relationship Id="rId4" Type="http://schemas.openxmlformats.org/officeDocument/2006/relationships/image" Target="../media/image19.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hyperlink" Target="https://forestschoolassociation.org/what-is-forest-school/" TargetMode="External"/><Relationship Id="rId2" Type="http://schemas.openxmlformats.org/officeDocument/2006/relationships/notesSlide" Target="../notesSlides/notesSlide25.xml"/><Relationship Id="rId1" Type="http://schemas.openxmlformats.org/officeDocument/2006/relationships/slideLayout" Target="../slideLayouts/slideLayout10.xml"/><Relationship Id="rId4" Type="http://schemas.openxmlformats.org/officeDocument/2006/relationships/image" Target="../media/image61.jpeg"/></Relationships>
</file>

<file path=ppt/slides/_rels/slide31.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98" name="Title 1"/>
          <p:cNvSpPr txBox="1">
            <a:spLocks noGrp="1"/>
          </p:cNvSpPr>
          <p:nvPr>
            <p:ph type="title"/>
          </p:nvPr>
        </p:nvSpPr>
        <p:spPr>
          <a:xfrm>
            <a:off x="628650" y="365125"/>
            <a:ext cx="7886700" cy="1325564"/>
          </a:xfrm>
          <a:prstGeom prst="rect">
            <a:avLst/>
          </a:prstGeom>
        </p:spPr>
        <p:txBody>
          <a:bodyPr/>
          <a:lstStyle>
            <a:lvl1pPr>
              <a:defRPr b="1">
                <a:latin typeface="Comic Sans MS"/>
                <a:ea typeface="Comic Sans MS"/>
                <a:cs typeface="Comic Sans MS"/>
                <a:sym typeface="Comic Sans MS"/>
              </a:defRPr>
            </a:lvl1pPr>
          </a:lstStyle>
          <a:p>
            <a:r>
              <a:t>ECAD4013</a:t>
            </a:r>
          </a:p>
        </p:txBody>
      </p:sp>
      <p:sp>
        <p:nvSpPr>
          <p:cNvPr id="99" name="Rectangle 2"/>
          <p:cNvSpPr txBox="1"/>
          <p:nvPr/>
        </p:nvSpPr>
        <p:spPr>
          <a:xfrm>
            <a:off x="83901" y="3676921"/>
            <a:ext cx="8967101" cy="151383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a:spAutoFit/>
          </a:bodyPr>
          <a:lstStyle/>
          <a:p>
            <a:pPr algn="ctr">
              <a:defRPr sz="4000" b="1">
                <a:ln w="12700" cap="flat">
                  <a:solidFill>
                    <a:schemeClr val="accent1"/>
                  </a:solidFill>
                  <a:prstDash val="solid"/>
                  <a:round/>
                </a:ln>
                <a:effectLst>
                  <a:outerShdw dist="38100" dir="2640000" rotWithShape="0">
                    <a:schemeClr val="accent1"/>
                  </a:outerShdw>
                </a:effectLst>
                <a:latin typeface="Comic Sans MS"/>
                <a:ea typeface="Comic Sans MS"/>
                <a:cs typeface="Comic Sans MS"/>
                <a:sym typeface="Comic Sans MS"/>
              </a:defRPr>
            </a:pPr>
            <a:r>
              <a:rPr dirty="0"/>
              <a:t>Learners, Schools and Communities:</a:t>
            </a:r>
          </a:p>
          <a:p>
            <a:pPr algn="ctr">
              <a:defRPr sz="4000" b="1">
                <a:ln w="12700" cap="flat">
                  <a:solidFill>
                    <a:schemeClr val="accent1"/>
                  </a:solidFill>
                  <a:prstDash val="solid"/>
                  <a:round/>
                </a:ln>
                <a:effectLst>
                  <a:outerShdw dist="38100" dir="2640000" rotWithShape="0">
                    <a:schemeClr val="accent1"/>
                  </a:outerShdw>
                </a:effectLst>
                <a:latin typeface="Comic Sans MS"/>
                <a:ea typeface="Comic Sans MS"/>
                <a:cs typeface="Comic Sans MS"/>
                <a:sym typeface="Comic Sans MS"/>
              </a:defRPr>
            </a:pPr>
            <a:r>
              <a:rPr dirty="0"/>
              <a:t>where am I teaching?</a:t>
            </a:r>
          </a:p>
        </p:txBody>
      </p:sp>
      <p:sp>
        <p:nvSpPr>
          <p:cNvPr id="100" name="Rectangle 3"/>
          <p:cNvSpPr txBox="1"/>
          <p:nvPr/>
        </p:nvSpPr>
        <p:spPr>
          <a:xfrm>
            <a:off x="378042" y="1770222"/>
            <a:ext cx="8387913" cy="151383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a:spAutoFit/>
          </a:bodyPr>
          <a:lstStyle/>
          <a:p>
            <a:pPr algn="ctr">
              <a:defRPr sz="4000" b="1">
                <a:ln w="12700" cap="flat">
                  <a:solidFill>
                    <a:schemeClr val="accent1"/>
                  </a:solidFill>
                  <a:prstDash val="solid"/>
                  <a:round/>
                </a:ln>
                <a:blipFill rotWithShape="1">
                  <a:blip r:embed="rId2"/>
                  <a:srcRect/>
                  <a:tile tx="0" ty="0" sx="100000" sy="100000" flip="none" algn="tl"/>
                </a:blipFill>
                <a:effectLst>
                  <a:outerShdw dist="38100" dir="2640000" rotWithShape="0">
                    <a:schemeClr val="accent1"/>
                  </a:outerShdw>
                </a:effectLst>
                <a:latin typeface="Comic Sans MS"/>
                <a:ea typeface="Comic Sans MS"/>
                <a:cs typeface="Comic Sans MS"/>
                <a:sym typeface="Comic Sans MS"/>
              </a:defRPr>
            </a:pPr>
            <a:r>
              <a:rPr dirty="0" err="1"/>
              <a:t>Dysgwyr</a:t>
            </a:r>
            <a:r>
              <a:rPr dirty="0"/>
              <a:t>, </a:t>
            </a:r>
            <a:r>
              <a:rPr dirty="0" err="1"/>
              <a:t>Ysgolion</a:t>
            </a:r>
            <a:r>
              <a:rPr dirty="0"/>
              <a:t> a </a:t>
            </a:r>
            <a:r>
              <a:rPr dirty="0" err="1"/>
              <a:t>Chymunedau</a:t>
            </a:r>
            <a:r>
              <a:rPr dirty="0"/>
              <a:t>:</a:t>
            </a:r>
          </a:p>
          <a:p>
            <a:pPr algn="ctr">
              <a:defRPr sz="4000" b="1">
                <a:ln w="12700" cap="flat">
                  <a:solidFill>
                    <a:schemeClr val="accent1"/>
                  </a:solidFill>
                  <a:prstDash val="solid"/>
                  <a:round/>
                </a:ln>
                <a:blipFill rotWithShape="1">
                  <a:blip r:embed="rId2"/>
                  <a:srcRect/>
                  <a:tile tx="0" ty="0" sx="100000" sy="100000" flip="none" algn="tl"/>
                </a:blipFill>
                <a:effectLst>
                  <a:outerShdw dist="38100" dir="2640000" rotWithShape="0">
                    <a:schemeClr val="accent1"/>
                  </a:outerShdw>
                </a:effectLst>
                <a:latin typeface="Comic Sans MS"/>
                <a:ea typeface="Comic Sans MS"/>
                <a:cs typeface="Comic Sans MS"/>
                <a:sym typeface="Comic Sans MS"/>
              </a:defRPr>
            </a:pPr>
            <a:r>
              <a:rPr dirty="0" err="1"/>
              <a:t>ble</a:t>
            </a:r>
            <a:r>
              <a:rPr dirty="0"/>
              <a:t> </a:t>
            </a:r>
            <a:r>
              <a:rPr dirty="0" err="1"/>
              <a:t>ydw</a:t>
            </a:r>
            <a:r>
              <a:rPr dirty="0"/>
              <a:t> </a:t>
            </a:r>
            <a:r>
              <a:rPr dirty="0" err="1"/>
              <a:t>i’n</a:t>
            </a:r>
            <a:r>
              <a:rPr dirty="0"/>
              <a:t> </a:t>
            </a:r>
            <a:r>
              <a:rPr dirty="0" err="1"/>
              <a:t>addysgu</a:t>
            </a:r>
            <a:r>
              <a:rPr dirty="0"/>
              <a:t>?</a:t>
            </a:r>
          </a:p>
        </p:txBody>
      </p:sp>
      <p:pic>
        <p:nvPicPr>
          <p:cNvPr id="101" name="Picture 2" descr="Picture 2"/>
          <p:cNvPicPr>
            <a:picLocks noChangeAspect="1"/>
          </p:cNvPicPr>
          <p:nvPr/>
        </p:nvPicPr>
        <p:blipFill>
          <a:blip r:embed="rId3"/>
          <a:stretch>
            <a:fillRect/>
          </a:stretch>
        </p:blipFill>
        <p:spPr>
          <a:xfrm>
            <a:off x="6186616" y="208799"/>
            <a:ext cx="2850160" cy="1644715"/>
          </a:xfrm>
          <a:prstGeom prst="rect">
            <a:avLst/>
          </a:prstGeom>
          <a:ln w="12700">
            <a:miter lim="400000"/>
          </a:ln>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77" name="Title 1"/>
          <p:cNvSpPr txBox="1">
            <a:spLocks noGrp="1"/>
          </p:cNvSpPr>
          <p:nvPr>
            <p:ph type="title"/>
          </p:nvPr>
        </p:nvSpPr>
        <p:spPr>
          <a:xfrm>
            <a:off x="2886499" y="2245809"/>
            <a:ext cx="5628852" cy="1355753"/>
          </a:xfrm>
          <a:prstGeom prst="rect">
            <a:avLst/>
          </a:prstGeom>
          <a:solidFill>
            <a:schemeClr val="accent4">
              <a:lumMod val="40000"/>
              <a:lumOff val="60000"/>
            </a:schemeClr>
          </a:solidFill>
        </p:spPr>
        <p:txBody>
          <a:bodyPr anchor="b"/>
          <a:lstStyle/>
          <a:p>
            <a:pPr>
              <a:defRPr sz="3600">
                <a:latin typeface="Comic Sans MS"/>
                <a:ea typeface="Comic Sans MS"/>
                <a:cs typeface="Comic Sans MS"/>
                <a:sym typeface="Comic Sans MS"/>
              </a:defRPr>
            </a:pPr>
            <a:r>
              <a:rPr dirty="0"/>
              <a:t>Ble </a:t>
            </a:r>
            <a:r>
              <a:rPr dirty="0" err="1"/>
              <a:t>mae</a:t>
            </a:r>
            <a:r>
              <a:rPr dirty="0"/>
              <a:t> plant </a:t>
            </a:r>
            <a:r>
              <a:rPr dirty="0" err="1"/>
              <a:t>yn</a:t>
            </a:r>
            <a:r>
              <a:rPr dirty="0"/>
              <a:t> </a:t>
            </a:r>
            <a:r>
              <a:rPr dirty="0" err="1"/>
              <a:t>dysgu</a:t>
            </a:r>
            <a:r>
              <a:rPr dirty="0"/>
              <a:t>?</a:t>
            </a:r>
            <a:br>
              <a:rPr dirty="0"/>
            </a:br>
            <a:r>
              <a:rPr dirty="0"/>
              <a:t>Where do children learn?</a:t>
            </a:r>
          </a:p>
        </p:txBody>
      </p:sp>
      <p:pic>
        <p:nvPicPr>
          <p:cNvPr id="278" name="Picture 5" descr="Picture 5"/>
          <p:cNvPicPr>
            <a:picLocks noChangeAspect="1"/>
          </p:cNvPicPr>
          <p:nvPr/>
        </p:nvPicPr>
        <p:blipFill>
          <a:blip r:embed="rId3"/>
          <a:srcRect t="5576" b="30172"/>
          <a:stretch>
            <a:fillRect/>
          </a:stretch>
        </p:blipFill>
        <p:spPr>
          <a:xfrm>
            <a:off x="2736986" y="-1"/>
            <a:ext cx="6407151" cy="2130426"/>
          </a:xfrm>
          <a:custGeom>
            <a:avLst/>
            <a:gdLst/>
            <a:ahLst/>
            <a:cxnLst>
              <a:cxn ang="0">
                <a:pos x="wd2" y="hd2"/>
              </a:cxn>
              <a:cxn ang="5400000">
                <a:pos x="wd2" y="hd2"/>
              </a:cxn>
              <a:cxn ang="10800000">
                <a:pos x="wd2" y="hd2"/>
              </a:cxn>
              <a:cxn ang="16200000">
                <a:pos x="wd2" y="hd2"/>
              </a:cxn>
            </a:cxnLst>
            <a:rect l="0" t="0" r="r" b="b"/>
            <a:pathLst>
              <a:path w="21600" h="21600" extrusionOk="0">
                <a:moveTo>
                  <a:pt x="2495" y="0"/>
                </a:moveTo>
                <a:lnTo>
                  <a:pt x="0" y="21600"/>
                </a:lnTo>
                <a:lnTo>
                  <a:pt x="21600" y="21600"/>
                </a:lnTo>
                <a:lnTo>
                  <a:pt x="21600" y="0"/>
                </a:lnTo>
                <a:lnTo>
                  <a:pt x="2495" y="0"/>
                </a:lnTo>
                <a:close/>
              </a:path>
            </a:pathLst>
          </a:custGeom>
          <a:ln w="12700">
            <a:miter lim="400000"/>
          </a:ln>
        </p:spPr>
      </p:pic>
      <p:pic>
        <p:nvPicPr>
          <p:cNvPr id="279" name="Content Placeholder 1" descr="Content Placeholder 1"/>
          <p:cNvPicPr>
            <a:picLocks noChangeAspect="1"/>
          </p:cNvPicPr>
          <p:nvPr/>
        </p:nvPicPr>
        <p:blipFill>
          <a:blip r:embed="rId4"/>
          <a:srcRect l="7429" r="8679"/>
          <a:stretch>
            <a:fillRect/>
          </a:stretch>
        </p:blipFill>
        <p:spPr>
          <a:xfrm>
            <a:off x="19" y="-6957"/>
            <a:ext cx="3356372" cy="2130426"/>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6839" y="21600"/>
                </a:lnTo>
                <a:lnTo>
                  <a:pt x="21600" y="4"/>
                </a:lnTo>
                <a:lnTo>
                  <a:pt x="5187" y="4"/>
                </a:lnTo>
                <a:lnTo>
                  <a:pt x="5187" y="0"/>
                </a:lnTo>
                <a:lnTo>
                  <a:pt x="0" y="0"/>
                </a:lnTo>
                <a:close/>
              </a:path>
            </a:pathLst>
          </a:custGeom>
          <a:ln w="12700">
            <a:miter lim="400000"/>
          </a:ln>
        </p:spPr>
      </p:pic>
      <p:pic>
        <p:nvPicPr>
          <p:cNvPr id="280" name="Picture 4" descr="Picture 4"/>
          <p:cNvPicPr>
            <a:picLocks noChangeAspect="1"/>
          </p:cNvPicPr>
          <p:nvPr/>
        </p:nvPicPr>
        <p:blipFill>
          <a:blip r:embed="rId5"/>
          <a:srcRect r="12672"/>
          <a:stretch>
            <a:fillRect/>
          </a:stretch>
        </p:blipFill>
        <p:spPr>
          <a:xfrm>
            <a:off x="18" y="2279767"/>
            <a:ext cx="2613195" cy="2244309"/>
          </a:xfrm>
          <a:prstGeom prst="rect">
            <a:avLst/>
          </a:prstGeom>
          <a:ln w="12700">
            <a:miter lim="400000"/>
          </a:ln>
        </p:spPr>
      </p:pic>
      <p:pic>
        <p:nvPicPr>
          <p:cNvPr id="281" name="Picture 2" descr="Picture 2"/>
          <p:cNvPicPr>
            <a:picLocks noChangeAspect="1"/>
          </p:cNvPicPr>
          <p:nvPr/>
        </p:nvPicPr>
        <p:blipFill>
          <a:blip r:embed="rId6"/>
          <a:srcRect t="12144"/>
          <a:stretch>
            <a:fillRect/>
          </a:stretch>
        </p:blipFill>
        <p:spPr>
          <a:xfrm>
            <a:off x="5787645" y="4683319"/>
            <a:ext cx="3356372" cy="2174707"/>
          </a:xfrm>
          <a:custGeom>
            <a:avLst/>
            <a:gdLst/>
            <a:ahLst/>
            <a:cxnLst>
              <a:cxn ang="0">
                <a:pos x="wd2" y="hd2"/>
              </a:cxn>
              <a:cxn ang="5400000">
                <a:pos x="wd2" y="hd2"/>
              </a:cxn>
              <a:cxn ang="10800000">
                <a:pos x="wd2" y="hd2"/>
              </a:cxn>
              <a:cxn ang="16200000">
                <a:pos x="wd2" y="hd2"/>
              </a:cxn>
            </a:cxnLst>
            <a:rect l="0" t="0" r="r" b="b"/>
            <a:pathLst>
              <a:path w="21600" h="21600" extrusionOk="0">
                <a:moveTo>
                  <a:pt x="4860" y="0"/>
                </a:moveTo>
                <a:lnTo>
                  <a:pt x="0" y="21592"/>
                </a:lnTo>
                <a:lnTo>
                  <a:pt x="16413" y="21592"/>
                </a:lnTo>
                <a:lnTo>
                  <a:pt x="16413" y="21600"/>
                </a:lnTo>
                <a:lnTo>
                  <a:pt x="21600" y="21600"/>
                </a:lnTo>
                <a:lnTo>
                  <a:pt x="21600" y="0"/>
                </a:lnTo>
                <a:lnTo>
                  <a:pt x="4860" y="0"/>
                </a:lnTo>
                <a:close/>
              </a:path>
            </a:pathLst>
          </a:custGeom>
          <a:ln w="12700">
            <a:miter lim="400000"/>
          </a:ln>
        </p:spPr>
      </p:pic>
      <p:pic>
        <p:nvPicPr>
          <p:cNvPr id="282" name="Picture 3" descr="Picture 3"/>
          <p:cNvPicPr>
            <a:picLocks noChangeAspect="1"/>
          </p:cNvPicPr>
          <p:nvPr/>
        </p:nvPicPr>
        <p:blipFill>
          <a:blip r:embed="rId7"/>
          <a:srcRect t="18888" r="2" b="35952"/>
          <a:stretch>
            <a:fillRect/>
          </a:stretch>
        </p:blipFill>
        <p:spPr>
          <a:xfrm>
            <a:off x="19" y="4682837"/>
            <a:ext cx="6422233" cy="217527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9060" y="21600"/>
                </a:lnTo>
                <a:lnTo>
                  <a:pt x="21600" y="12"/>
                </a:lnTo>
                <a:lnTo>
                  <a:pt x="21600" y="0"/>
                </a:lnTo>
                <a:lnTo>
                  <a:pt x="0" y="0"/>
                </a:lnTo>
                <a:close/>
              </a:path>
            </a:pathLst>
          </a:custGeom>
          <a:ln w="12700">
            <a:miter lim="400000"/>
          </a:ln>
        </p:spPr>
      </p:pic>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10" presetClass="entr" fill="hold" grpId="0" nodeType="afterEffect">
                                  <p:stCondLst>
                                    <p:cond delay="1000"/>
                                  </p:stCondLst>
                                  <p:iterate>
                                    <p:tmAbs val="0"/>
                                  </p:iterate>
                                  <p:childTnLst>
                                    <p:set>
                                      <p:cBhvr>
                                        <p:cTn id="6" fill="hold"/>
                                        <p:tgtEl>
                                          <p:spTgt spid="277"/>
                                        </p:tgtEl>
                                        <p:attrNameLst>
                                          <p:attrName>style.visibility</p:attrName>
                                        </p:attrNameLst>
                                      </p:cBhvr>
                                      <p:to>
                                        <p:strVal val="visible"/>
                                      </p:to>
                                    </p:set>
                                    <p:animEffect transition="in" filter="fade">
                                      <p:cBhvr>
                                        <p:cTn id="7" dur="400"/>
                                        <p:tgtEl>
                                          <p:spTgt spid="2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7" grpId="0" animBg="1" advAuto="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86" name="Title 1"/>
          <p:cNvSpPr txBox="1">
            <a:spLocks noGrp="1"/>
          </p:cNvSpPr>
          <p:nvPr>
            <p:ph type="title"/>
          </p:nvPr>
        </p:nvSpPr>
        <p:spPr>
          <a:xfrm>
            <a:off x="750570" y="320583"/>
            <a:ext cx="4045021" cy="994172"/>
          </a:xfrm>
          <a:prstGeom prst="rect">
            <a:avLst/>
          </a:prstGeom>
        </p:spPr>
        <p:txBody>
          <a:bodyPr/>
          <a:lstStyle/>
          <a:p>
            <a:r>
              <a:t> </a:t>
            </a:r>
            <a:r>
              <a:rPr>
                <a:latin typeface="Comic Sans MS"/>
                <a:ea typeface="Comic Sans MS"/>
                <a:cs typeface="Comic Sans MS"/>
                <a:sym typeface="Comic Sans MS"/>
              </a:rPr>
              <a:t>Tasg </a:t>
            </a:r>
          </a:p>
        </p:txBody>
      </p:sp>
      <p:sp>
        <p:nvSpPr>
          <p:cNvPr id="287" name="Content Placeholder 2"/>
          <p:cNvSpPr txBox="1">
            <a:spLocks noGrp="1"/>
          </p:cNvSpPr>
          <p:nvPr>
            <p:ph type="body" sz="half" idx="1"/>
          </p:nvPr>
        </p:nvSpPr>
        <p:spPr>
          <a:xfrm>
            <a:off x="750570" y="1651703"/>
            <a:ext cx="4045021" cy="3263505"/>
          </a:xfrm>
          <a:prstGeom prst="rect">
            <a:avLst/>
          </a:prstGeom>
        </p:spPr>
        <p:txBody>
          <a:bodyPr lIns="34290" tIns="34290" rIns="34290" bIns="34290">
            <a:noAutofit/>
          </a:bodyPr>
          <a:lstStyle/>
          <a:p>
            <a:pPr>
              <a:lnSpc>
                <a:spcPct val="81000"/>
              </a:lnSpc>
              <a:defRPr sz="1300"/>
            </a:pPr>
            <a:endParaRPr sz="2400" dirty="0"/>
          </a:p>
          <a:p>
            <a:pPr marL="0" indent="0">
              <a:lnSpc>
                <a:spcPct val="81000"/>
              </a:lnSpc>
              <a:buClr>
                <a:srgbClr val="8D87A6"/>
              </a:buClr>
              <a:buNone/>
              <a:defRPr sz="1300">
                <a:latin typeface="Comic Sans MS"/>
                <a:ea typeface="Comic Sans MS"/>
                <a:cs typeface="Comic Sans MS"/>
                <a:sym typeface="Comic Sans MS"/>
              </a:defRPr>
            </a:pPr>
            <a:r>
              <a:rPr sz="2400" dirty="0"/>
              <a:t>Yn </a:t>
            </a:r>
            <a:r>
              <a:rPr sz="2400" dirty="0" err="1"/>
              <a:t>eich</a:t>
            </a:r>
            <a:r>
              <a:rPr sz="2400" dirty="0"/>
              <a:t> </a:t>
            </a:r>
            <a:r>
              <a:rPr sz="2400" dirty="0" err="1"/>
              <a:t>grwpiau</a:t>
            </a:r>
            <a:r>
              <a:rPr sz="2400" dirty="0"/>
              <a:t> </a:t>
            </a:r>
            <a:r>
              <a:rPr sz="2400" dirty="0" err="1"/>
              <a:t>meddyliwch</a:t>
            </a:r>
            <a:r>
              <a:rPr sz="2400" dirty="0"/>
              <a:t> am y  </a:t>
            </a:r>
            <a:r>
              <a:rPr sz="2400" dirty="0" err="1"/>
              <a:t>ddau</a:t>
            </a:r>
            <a:r>
              <a:rPr sz="2400" dirty="0"/>
              <a:t> </a:t>
            </a:r>
            <a:r>
              <a:rPr sz="2400" dirty="0" err="1"/>
              <a:t>beth</a:t>
            </a:r>
            <a:r>
              <a:rPr sz="2400" dirty="0"/>
              <a:t> </a:t>
            </a:r>
            <a:r>
              <a:rPr sz="2400" dirty="0" err="1"/>
              <a:t>yma</a:t>
            </a:r>
            <a:r>
              <a:rPr sz="2400" dirty="0"/>
              <a:t>.</a:t>
            </a:r>
          </a:p>
          <a:p>
            <a:pPr>
              <a:lnSpc>
                <a:spcPct val="81000"/>
              </a:lnSpc>
              <a:buClr>
                <a:srgbClr val="8D87A6"/>
              </a:buClr>
              <a:defRPr sz="1300">
                <a:latin typeface="Comic Sans MS"/>
                <a:ea typeface="Comic Sans MS"/>
                <a:cs typeface="Comic Sans MS"/>
                <a:sym typeface="Comic Sans MS"/>
              </a:defRPr>
            </a:pPr>
            <a:endParaRPr sz="2400" dirty="0"/>
          </a:p>
          <a:p>
            <a:pPr marL="0" indent="0">
              <a:lnSpc>
                <a:spcPct val="81000"/>
              </a:lnSpc>
              <a:buClr>
                <a:srgbClr val="8D87A6"/>
              </a:buClr>
              <a:buNone/>
              <a:defRPr sz="1300">
                <a:latin typeface="Comic Sans MS"/>
                <a:ea typeface="Comic Sans MS"/>
                <a:cs typeface="Comic Sans MS"/>
                <a:sym typeface="Comic Sans MS"/>
              </a:defRPr>
            </a:pPr>
            <a:r>
              <a:rPr lang="en-GB" sz="2400" dirty="0"/>
              <a:t>1. </a:t>
            </a:r>
            <a:r>
              <a:rPr sz="2400" dirty="0" err="1"/>
              <a:t>Ymwelwyr</a:t>
            </a:r>
            <a:r>
              <a:rPr sz="2400" dirty="0"/>
              <a:t> </a:t>
            </a:r>
            <a:r>
              <a:rPr sz="2400" dirty="0" err="1"/>
              <a:t>sydd</a:t>
            </a:r>
            <a:r>
              <a:rPr sz="2400" dirty="0"/>
              <a:t> </a:t>
            </a:r>
            <a:r>
              <a:rPr sz="2400" dirty="0" err="1"/>
              <a:t>yn</a:t>
            </a:r>
            <a:r>
              <a:rPr sz="2400" dirty="0"/>
              <a:t> </a:t>
            </a:r>
            <a:r>
              <a:rPr sz="2400" dirty="0" err="1"/>
              <a:t>gallu</a:t>
            </a:r>
            <a:r>
              <a:rPr sz="2400" dirty="0"/>
              <a:t> </a:t>
            </a:r>
            <a:r>
              <a:rPr sz="2400" dirty="0" err="1"/>
              <a:t>dod</a:t>
            </a:r>
            <a:r>
              <a:rPr sz="2400" dirty="0"/>
              <a:t> </a:t>
            </a:r>
            <a:r>
              <a:rPr sz="2400" dirty="0" err="1"/>
              <a:t>mewn</a:t>
            </a:r>
            <a:r>
              <a:rPr sz="2400" dirty="0"/>
              <a:t> </a:t>
            </a:r>
            <a:r>
              <a:rPr sz="2400" dirty="0" err="1"/>
              <a:t>i'r</a:t>
            </a:r>
            <a:r>
              <a:rPr sz="2400" dirty="0"/>
              <a:t> </a:t>
            </a:r>
            <a:r>
              <a:rPr sz="2400" dirty="0" err="1"/>
              <a:t>ysgol</a:t>
            </a:r>
            <a:r>
              <a:rPr lang="en-GB" sz="2400" dirty="0"/>
              <a:t>.</a:t>
            </a:r>
            <a:endParaRPr sz="2400" dirty="0"/>
          </a:p>
          <a:p>
            <a:pPr>
              <a:lnSpc>
                <a:spcPct val="81000"/>
              </a:lnSpc>
              <a:buClr>
                <a:srgbClr val="8D87A6"/>
              </a:buClr>
              <a:defRPr sz="1300">
                <a:latin typeface="Comic Sans MS"/>
                <a:ea typeface="Comic Sans MS"/>
                <a:cs typeface="Comic Sans MS"/>
                <a:sym typeface="Comic Sans MS"/>
              </a:defRPr>
            </a:pPr>
            <a:endParaRPr sz="2400" dirty="0"/>
          </a:p>
          <a:p>
            <a:pPr marL="0" indent="0">
              <a:lnSpc>
                <a:spcPct val="81000"/>
              </a:lnSpc>
              <a:buClr>
                <a:srgbClr val="8D87A6"/>
              </a:buClr>
              <a:buNone/>
              <a:defRPr sz="1300">
                <a:latin typeface="Comic Sans MS"/>
                <a:ea typeface="Comic Sans MS"/>
                <a:cs typeface="Comic Sans MS"/>
                <a:sym typeface="Comic Sans MS"/>
              </a:defRPr>
            </a:pPr>
            <a:r>
              <a:rPr lang="en-GB" sz="2400" dirty="0"/>
              <a:t>2. </a:t>
            </a:r>
            <a:r>
              <a:rPr sz="2400" dirty="0" err="1"/>
              <a:t>Ymweliadau</a:t>
            </a:r>
            <a:r>
              <a:rPr sz="2400" dirty="0"/>
              <a:t> </a:t>
            </a:r>
            <a:r>
              <a:rPr sz="2400" dirty="0" err="1"/>
              <a:t>allanol</a:t>
            </a:r>
            <a:r>
              <a:rPr lang="en-GB" sz="2400" dirty="0"/>
              <a:t>.</a:t>
            </a:r>
            <a:endParaRPr sz="2400" dirty="0"/>
          </a:p>
        </p:txBody>
      </p:sp>
      <p:pic>
        <p:nvPicPr>
          <p:cNvPr id="288" name="Picture 5" descr="Picture 5"/>
          <p:cNvPicPr>
            <a:picLocks noChangeAspect="1"/>
          </p:cNvPicPr>
          <p:nvPr/>
        </p:nvPicPr>
        <p:blipFill>
          <a:blip r:embed="rId3"/>
          <a:srcRect r="3469"/>
          <a:stretch>
            <a:fillRect/>
          </a:stretch>
        </p:blipFill>
        <p:spPr>
          <a:xfrm>
            <a:off x="5131696" y="557734"/>
            <a:ext cx="3296678" cy="2518708"/>
          </a:xfrm>
          <a:prstGeom prst="rect">
            <a:avLst/>
          </a:prstGeom>
          <a:ln w="12700">
            <a:miter lim="400000"/>
          </a:ln>
        </p:spPr>
      </p:pic>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90" name="Rectangle 10"/>
          <p:cNvSpPr/>
          <p:nvPr/>
        </p:nvSpPr>
        <p:spPr>
          <a:xfrm>
            <a:off x="-1" y="-1"/>
            <a:ext cx="9144001" cy="6857366"/>
          </a:xfrm>
          <a:prstGeom prst="rect">
            <a:avLst/>
          </a:prstGeom>
          <a:solidFill>
            <a:schemeClr val="accent4">
              <a:lumMod val="40000"/>
              <a:lumOff val="60000"/>
            </a:schemeClr>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endParaRPr/>
          </a:p>
        </p:txBody>
      </p:sp>
      <p:sp>
        <p:nvSpPr>
          <p:cNvPr id="291" name="Title 1"/>
          <p:cNvSpPr txBox="1">
            <a:spLocks noGrp="1"/>
          </p:cNvSpPr>
          <p:nvPr>
            <p:ph type="title"/>
          </p:nvPr>
        </p:nvSpPr>
        <p:spPr>
          <a:xfrm>
            <a:off x="442170" y="856179"/>
            <a:ext cx="3959557" cy="1128071"/>
          </a:xfrm>
          <a:prstGeom prst="rect">
            <a:avLst/>
          </a:prstGeom>
        </p:spPr>
        <p:txBody>
          <a:bodyPr/>
          <a:lstStyle>
            <a:lvl1pPr>
              <a:defRPr sz="3500">
                <a:latin typeface="Comic Sans MS"/>
                <a:ea typeface="Comic Sans MS"/>
                <a:cs typeface="Comic Sans MS"/>
                <a:sym typeface="Comic Sans MS"/>
              </a:defRPr>
            </a:lvl1pPr>
          </a:lstStyle>
          <a:p>
            <a:r>
              <a:t>Task</a:t>
            </a:r>
          </a:p>
        </p:txBody>
      </p:sp>
      <p:grpSp>
        <p:nvGrpSpPr>
          <p:cNvPr id="294" name="Group 12"/>
          <p:cNvGrpSpPr/>
          <p:nvPr/>
        </p:nvGrpSpPr>
        <p:grpSpPr>
          <a:xfrm>
            <a:off x="0" y="1083481"/>
            <a:ext cx="266397" cy="673464"/>
            <a:chOff x="0" y="-1"/>
            <a:chExt cx="266396" cy="673463"/>
          </a:xfrm>
        </p:grpSpPr>
        <p:sp>
          <p:nvSpPr>
            <p:cNvPr id="292" name="Rectangle 13"/>
            <p:cNvSpPr/>
            <p:nvPr/>
          </p:nvSpPr>
          <p:spPr>
            <a:xfrm>
              <a:off x="0" y="-2"/>
              <a:ext cx="65524" cy="673464"/>
            </a:xfrm>
            <a:prstGeom prst="rect">
              <a:avLst/>
            </a:prstGeom>
            <a:solidFill>
              <a:schemeClr val="accent4"/>
            </a:solidFill>
            <a:ln w="12700" cap="flat">
              <a:noFill/>
              <a:miter lim="400000"/>
            </a:ln>
            <a:effectLst/>
          </p:spPr>
          <p:txBody>
            <a:bodyPr wrap="square" lIns="45718" tIns="45718" rIns="45718" bIns="45718" numCol="1" anchor="ctr">
              <a:noAutofit/>
            </a:bodyPr>
            <a:lstStyle/>
            <a:p>
              <a:pPr algn="ctr">
                <a:defRPr>
                  <a:solidFill>
                    <a:srgbClr val="FFFFFF"/>
                  </a:solidFill>
                  <a:latin typeface="+mj-lt"/>
                  <a:ea typeface="+mj-ea"/>
                  <a:cs typeface="+mj-cs"/>
                  <a:sym typeface="Calibri"/>
                </a:defRPr>
              </a:pPr>
              <a:endParaRPr/>
            </a:p>
          </p:txBody>
        </p:sp>
        <p:sp>
          <p:nvSpPr>
            <p:cNvPr id="293" name="Rectangle 14"/>
            <p:cNvSpPr/>
            <p:nvPr/>
          </p:nvSpPr>
          <p:spPr>
            <a:xfrm>
              <a:off x="119505" y="-2"/>
              <a:ext cx="146892" cy="673464"/>
            </a:xfrm>
            <a:prstGeom prst="rect">
              <a:avLst/>
            </a:prstGeom>
            <a:solidFill>
              <a:schemeClr val="accent4"/>
            </a:solidFill>
            <a:ln w="12700" cap="flat">
              <a:noFill/>
              <a:miter lim="400000"/>
            </a:ln>
            <a:effectLst/>
          </p:spPr>
          <p:txBody>
            <a:bodyPr wrap="square" lIns="45718" tIns="45718" rIns="45718" bIns="45718" numCol="1" anchor="ctr">
              <a:noAutofit/>
            </a:bodyPr>
            <a:lstStyle/>
            <a:p>
              <a:pPr algn="ctr">
                <a:defRPr>
                  <a:solidFill>
                    <a:srgbClr val="FFFFFF"/>
                  </a:solidFill>
                  <a:latin typeface="+mj-lt"/>
                  <a:ea typeface="+mj-ea"/>
                  <a:cs typeface="+mj-cs"/>
                  <a:sym typeface="Calibri"/>
                </a:defRPr>
              </a:pPr>
              <a:endParaRPr/>
            </a:p>
          </p:txBody>
        </p:sp>
      </p:grpSp>
      <p:sp>
        <p:nvSpPr>
          <p:cNvPr id="295" name="Rectangle 16"/>
          <p:cNvSpPr/>
          <p:nvPr/>
        </p:nvSpPr>
        <p:spPr>
          <a:xfrm flipH="1">
            <a:off x="498812" y="2123819"/>
            <a:ext cx="3731302" cy="27434"/>
          </a:xfrm>
          <a:prstGeom prst="rect">
            <a:avLst/>
          </a:prstGeom>
          <a:solidFill>
            <a:schemeClr val="accent4"/>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endParaRPr/>
          </a:p>
        </p:txBody>
      </p:sp>
      <p:sp>
        <p:nvSpPr>
          <p:cNvPr id="296" name="Content Placeholder 2"/>
          <p:cNvSpPr txBox="1">
            <a:spLocks noGrp="1"/>
          </p:cNvSpPr>
          <p:nvPr>
            <p:ph type="body" sz="half" idx="1"/>
          </p:nvPr>
        </p:nvSpPr>
        <p:spPr>
          <a:xfrm>
            <a:off x="385187" y="2628050"/>
            <a:ext cx="3958552" cy="3979588"/>
          </a:xfrm>
          <a:prstGeom prst="rect">
            <a:avLst/>
          </a:prstGeom>
        </p:spPr>
        <p:txBody>
          <a:bodyPr lIns="34290" tIns="34290" rIns="34290" bIns="34290" anchor="ctr"/>
          <a:lstStyle/>
          <a:p>
            <a:pPr marL="150876" indent="-150876" defTabSz="603504">
              <a:spcBef>
                <a:spcPts val="600"/>
              </a:spcBef>
              <a:defRPr sz="1100"/>
            </a:pPr>
            <a:endParaRPr sz="1800" dirty="0">
              <a:latin typeface="Comic Sans MS" panose="030F0702030302020204" pitchFamily="66" charset="0"/>
            </a:endParaRPr>
          </a:p>
          <a:p>
            <a:pPr marL="0" indent="0" defTabSz="603504">
              <a:spcBef>
                <a:spcPts val="600"/>
              </a:spcBef>
              <a:buClr>
                <a:srgbClr val="8D87A6"/>
              </a:buClr>
              <a:buNone/>
              <a:defRPr sz="1100">
                <a:latin typeface="Comic Sans MS"/>
                <a:ea typeface="Comic Sans MS"/>
                <a:cs typeface="Comic Sans MS"/>
                <a:sym typeface="Comic Sans MS"/>
              </a:defRPr>
            </a:pPr>
            <a:r>
              <a:rPr sz="1800" dirty="0">
                <a:latin typeface="Comic Sans MS" panose="030F0702030302020204" pitchFamily="66" charset="0"/>
              </a:rPr>
              <a:t>In  groups, think of the following:</a:t>
            </a:r>
          </a:p>
          <a:p>
            <a:pPr marL="150876" indent="-150876" defTabSz="603504">
              <a:spcBef>
                <a:spcPts val="600"/>
              </a:spcBef>
              <a:buClr>
                <a:srgbClr val="8D87A6"/>
              </a:buClr>
              <a:defRPr sz="1100">
                <a:latin typeface="Comic Sans MS"/>
                <a:ea typeface="Comic Sans MS"/>
                <a:cs typeface="Comic Sans MS"/>
                <a:sym typeface="Comic Sans MS"/>
              </a:defRPr>
            </a:pPr>
            <a:endParaRPr sz="1800" dirty="0">
              <a:latin typeface="Comic Sans MS" panose="030F0702030302020204" pitchFamily="66" charset="0"/>
            </a:endParaRPr>
          </a:p>
          <a:p>
            <a:pPr marL="0" indent="0" defTabSz="603504">
              <a:spcBef>
                <a:spcPts val="600"/>
              </a:spcBef>
              <a:buClr>
                <a:srgbClr val="8D87A6"/>
              </a:buClr>
              <a:buNone/>
              <a:defRPr sz="1100">
                <a:latin typeface="Comic Sans MS"/>
                <a:ea typeface="Comic Sans MS"/>
                <a:cs typeface="Comic Sans MS"/>
                <a:sym typeface="Comic Sans MS"/>
              </a:defRPr>
            </a:pPr>
            <a:r>
              <a:rPr lang="en-GB" sz="1800" dirty="0">
                <a:latin typeface="Comic Sans MS" panose="030F0702030302020204" pitchFamily="66" charset="0"/>
              </a:rPr>
              <a:t>1. </a:t>
            </a:r>
            <a:r>
              <a:rPr sz="1800" dirty="0">
                <a:latin typeface="Comic Sans MS" panose="030F0702030302020204" pitchFamily="66" charset="0"/>
              </a:rPr>
              <a:t>Visitors that can come into the school</a:t>
            </a:r>
            <a:r>
              <a:rPr lang="en-GB" sz="1800" dirty="0">
                <a:latin typeface="Comic Sans MS" panose="030F0702030302020204" pitchFamily="66" charset="0"/>
              </a:rPr>
              <a:t>.</a:t>
            </a:r>
            <a:endParaRPr sz="1800" dirty="0">
              <a:latin typeface="Comic Sans MS" panose="030F0702030302020204" pitchFamily="66" charset="0"/>
            </a:endParaRPr>
          </a:p>
          <a:p>
            <a:pPr marL="0" indent="0" defTabSz="603504">
              <a:spcBef>
                <a:spcPts val="600"/>
              </a:spcBef>
              <a:buClr>
                <a:srgbClr val="8D87A6"/>
              </a:buClr>
              <a:buNone/>
              <a:defRPr sz="1100">
                <a:latin typeface="Comic Sans MS"/>
                <a:ea typeface="Comic Sans MS"/>
                <a:cs typeface="Comic Sans MS"/>
                <a:sym typeface="Comic Sans MS"/>
              </a:defRPr>
            </a:pPr>
            <a:r>
              <a:rPr lang="en-GB" sz="1800" dirty="0">
                <a:latin typeface="Comic Sans MS" panose="030F0702030302020204" pitchFamily="66" charset="0"/>
              </a:rPr>
              <a:t>2. </a:t>
            </a:r>
            <a:r>
              <a:rPr sz="1800" dirty="0">
                <a:latin typeface="Comic Sans MS" panose="030F0702030302020204" pitchFamily="66" charset="0"/>
              </a:rPr>
              <a:t>Visits you can go on as a school</a:t>
            </a:r>
            <a:r>
              <a:rPr lang="en-GB" sz="1800" dirty="0">
                <a:latin typeface="Comic Sans MS" panose="030F0702030302020204" pitchFamily="66" charset="0"/>
              </a:rPr>
              <a:t>.</a:t>
            </a:r>
            <a:endParaRPr sz="1800" dirty="0">
              <a:latin typeface="Comic Sans MS" panose="030F0702030302020204" pitchFamily="66" charset="0"/>
            </a:endParaRPr>
          </a:p>
          <a:p>
            <a:pPr marL="150876" indent="-150876" defTabSz="603504">
              <a:spcBef>
                <a:spcPts val="600"/>
              </a:spcBef>
              <a:buClr>
                <a:srgbClr val="8D87A6"/>
              </a:buClr>
              <a:defRPr sz="1100">
                <a:latin typeface="Comic Sans MS"/>
                <a:ea typeface="Comic Sans MS"/>
                <a:cs typeface="Comic Sans MS"/>
                <a:sym typeface="Comic Sans MS"/>
              </a:defRPr>
            </a:pPr>
            <a:endParaRPr sz="1800" dirty="0">
              <a:latin typeface="Comic Sans MS" panose="030F0702030302020204" pitchFamily="66" charset="0"/>
            </a:endParaRPr>
          </a:p>
          <a:p>
            <a:pPr marL="0" indent="0" defTabSz="603504">
              <a:spcBef>
                <a:spcPts val="600"/>
              </a:spcBef>
              <a:buClr>
                <a:srgbClr val="8D87A6"/>
              </a:buClr>
              <a:buNone/>
              <a:defRPr sz="1100">
                <a:latin typeface="Comic Sans MS"/>
                <a:ea typeface="Comic Sans MS"/>
                <a:cs typeface="Comic Sans MS"/>
                <a:sym typeface="Comic Sans MS"/>
              </a:defRPr>
            </a:pPr>
            <a:r>
              <a:rPr sz="1800" dirty="0">
                <a:latin typeface="Comic Sans MS" panose="030F0702030302020204" pitchFamily="66" charset="0"/>
              </a:rPr>
              <a:t>Use </a:t>
            </a:r>
            <a:r>
              <a:rPr sz="1800" dirty="0" err="1">
                <a:latin typeface="Comic Sans MS" panose="030F0702030302020204" pitchFamily="66" charset="0"/>
              </a:rPr>
              <a:t>padlet</a:t>
            </a:r>
            <a:r>
              <a:rPr sz="1800" dirty="0">
                <a:latin typeface="Comic Sans MS" panose="030F0702030302020204" pitchFamily="66" charset="0"/>
              </a:rPr>
              <a:t> to note your ideas.</a:t>
            </a:r>
            <a:endParaRPr dirty="0">
              <a:solidFill>
                <a:srgbClr val="0000FF"/>
              </a:solidFill>
              <a:uFill>
                <a:solidFill>
                  <a:srgbClr val="0000FF"/>
                </a:solidFill>
              </a:uFill>
              <a:hlinkClick r:id="rId3"/>
            </a:endParaRPr>
          </a:p>
          <a:p>
            <a:pPr marL="150876" indent="-150876" defTabSz="603504">
              <a:spcBef>
                <a:spcPts val="600"/>
              </a:spcBef>
              <a:buClr>
                <a:srgbClr val="8D87A6"/>
              </a:buClr>
              <a:defRPr sz="1100"/>
            </a:pPr>
            <a:endParaRPr dirty="0">
              <a:solidFill>
                <a:srgbClr val="0000FF"/>
              </a:solidFill>
              <a:uFill>
                <a:solidFill>
                  <a:srgbClr val="0000FF"/>
                </a:solidFill>
              </a:uFill>
              <a:hlinkClick r:id="rId3"/>
            </a:endParaRPr>
          </a:p>
          <a:p>
            <a:pPr marL="150876" indent="-150876" defTabSz="603504">
              <a:spcBef>
                <a:spcPts val="600"/>
              </a:spcBef>
              <a:buClr>
                <a:srgbClr val="8D87A6"/>
              </a:buClr>
              <a:defRPr sz="1100"/>
            </a:pPr>
            <a:endParaRPr dirty="0">
              <a:solidFill>
                <a:srgbClr val="0000FF"/>
              </a:solidFill>
              <a:uFill>
                <a:solidFill>
                  <a:srgbClr val="0000FF"/>
                </a:solidFill>
              </a:uFill>
              <a:hlinkClick r:id="rId3"/>
            </a:endParaRPr>
          </a:p>
          <a:p>
            <a:pPr marL="150876" indent="-150876" defTabSz="603504">
              <a:spcBef>
                <a:spcPts val="600"/>
              </a:spcBef>
              <a:buClr>
                <a:srgbClr val="8D87A6"/>
              </a:buClr>
              <a:defRPr sz="1100"/>
            </a:pPr>
            <a:endParaRPr dirty="0">
              <a:solidFill>
                <a:srgbClr val="0000FF"/>
              </a:solidFill>
              <a:uFill>
                <a:solidFill>
                  <a:srgbClr val="0000FF"/>
                </a:solidFill>
              </a:uFill>
              <a:hlinkClick r:id="rId3"/>
            </a:endParaRPr>
          </a:p>
          <a:p>
            <a:pPr marL="0" indent="0" defTabSz="603504">
              <a:spcBef>
                <a:spcPts val="600"/>
              </a:spcBef>
              <a:buSzTx/>
              <a:buNone/>
              <a:defRPr sz="1100"/>
            </a:pPr>
            <a:endParaRPr dirty="0">
              <a:solidFill>
                <a:srgbClr val="0000FF"/>
              </a:solidFill>
              <a:uFill>
                <a:solidFill>
                  <a:srgbClr val="0000FF"/>
                </a:solidFill>
              </a:uFill>
              <a:hlinkClick r:id="rId3"/>
            </a:endParaRPr>
          </a:p>
          <a:p>
            <a:pPr marL="150876" indent="-150876" defTabSz="603504">
              <a:spcBef>
                <a:spcPts val="600"/>
              </a:spcBef>
              <a:buClr>
                <a:srgbClr val="8D87A6"/>
              </a:buClr>
              <a:defRPr sz="1100"/>
            </a:pPr>
            <a:endParaRPr dirty="0">
              <a:solidFill>
                <a:srgbClr val="0000FF"/>
              </a:solidFill>
              <a:uFill>
                <a:solidFill>
                  <a:srgbClr val="0000FF"/>
                </a:solidFill>
              </a:uFill>
              <a:hlinkClick r:id="rId3"/>
            </a:endParaRPr>
          </a:p>
        </p:txBody>
      </p:sp>
      <p:sp>
        <p:nvSpPr>
          <p:cNvPr id="297" name="Rectangle 18"/>
          <p:cNvSpPr/>
          <p:nvPr/>
        </p:nvSpPr>
        <p:spPr>
          <a:xfrm flipH="1">
            <a:off x="8023252" y="0"/>
            <a:ext cx="1120750" cy="6858000"/>
          </a:xfrm>
          <a:prstGeom prst="rect">
            <a:avLst/>
          </a:prstGeom>
          <a:solidFill>
            <a:schemeClr val="accent4"/>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endParaRPr/>
          </a:p>
        </p:txBody>
      </p:sp>
      <p:sp>
        <p:nvSpPr>
          <p:cNvPr id="300" name="Rectangle 22"/>
          <p:cNvSpPr/>
          <p:nvPr/>
        </p:nvSpPr>
        <p:spPr>
          <a:xfrm>
            <a:off x="5137265" y="3505479"/>
            <a:ext cx="3634118" cy="2923589"/>
          </a:xfrm>
          <a:prstGeom prst="rect">
            <a:avLst/>
          </a:prstGeom>
          <a:solidFill>
            <a:srgbClr val="FFFFFF"/>
          </a:solidFill>
          <a:ln w="12700">
            <a:miter lim="400000"/>
          </a:ln>
          <a:effectLst>
            <a:outerShdw blurRad="139700" dist="127000" dir="5400000" rotWithShape="0">
              <a:srgbClr val="000000">
                <a:alpha val="15000"/>
              </a:srgbClr>
            </a:outerShdw>
          </a:effectLst>
        </p:spPr>
        <p:txBody>
          <a:bodyPr lIns="45718" tIns="45718" rIns="45718" bIns="45718" anchor="ctr"/>
          <a:lstStyle/>
          <a:p>
            <a:pPr algn="ctr">
              <a:defRPr>
                <a:solidFill>
                  <a:srgbClr val="FFFFFF"/>
                </a:solidFill>
                <a:latin typeface="+mj-lt"/>
                <a:ea typeface="+mj-ea"/>
                <a:cs typeface="+mj-cs"/>
                <a:sym typeface="Calibri"/>
              </a:defRPr>
            </a:pPr>
            <a:endParaRPr/>
          </a:p>
        </p:txBody>
      </p:sp>
      <p:pic>
        <p:nvPicPr>
          <p:cNvPr id="301" name="Picture 5" descr="Picture 5"/>
          <p:cNvPicPr>
            <a:picLocks noChangeAspect="1"/>
          </p:cNvPicPr>
          <p:nvPr/>
        </p:nvPicPr>
        <p:blipFill>
          <a:blip r:embed="rId4"/>
          <a:srcRect r="3469"/>
          <a:stretch>
            <a:fillRect/>
          </a:stretch>
        </p:blipFill>
        <p:spPr>
          <a:xfrm>
            <a:off x="5312566" y="3707893"/>
            <a:ext cx="3296678" cy="2518707"/>
          </a:xfrm>
          <a:prstGeom prst="rect">
            <a:avLst/>
          </a:prstGeom>
          <a:ln w="12700">
            <a:miter lim="400000"/>
          </a:ln>
        </p:spPr>
      </p:pic>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305" name="Content Placeholder 2"/>
          <p:cNvSpPr txBox="1">
            <a:spLocks noGrp="1"/>
          </p:cNvSpPr>
          <p:nvPr>
            <p:ph type="body" idx="1"/>
          </p:nvPr>
        </p:nvSpPr>
        <p:spPr>
          <a:xfrm>
            <a:off x="647849" y="2368506"/>
            <a:ext cx="7743750" cy="3298170"/>
          </a:xfrm>
          <a:prstGeom prst="rect">
            <a:avLst/>
          </a:prstGeom>
        </p:spPr>
        <p:txBody>
          <a:bodyPr lIns="34290" tIns="34290" rIns="34290" bIns="34290"/>
          <a:lstStyle/>
          <a:p>
            <a:pPr marL="0" indent="0">
              <a:buNone/>
              <a:defRPr sz="1600" b="1">
                <a:latin typeface="Comic Sans MS"/>
                <a:ea typeface="Comic Sans MS"/>
                <a:cs typeface="Comic Sans MS"/>
                <a:sym typeface="Comic Sans MS"/>
              </a:defRPr>
            </a:pPr>
            <a:r>
              <a:rPr dirty="0" err="1"/>
              <a:t>Bydd</a:t>
            </a:r>
            <a:r>
              <a:rPr dirty="0"/>
              <a:t> y </a:t>
            </a:r>
            <a:r>
              <a:rPr dirty="0" err="1"/>
              <a:t>dibenion</a:t>
            </a:r>
            <a:r>
              <a:rPr dirty="0"/>
              <a:t> </a:t>
            </a:r>
            <a:r>
              <a:rPr dirty="0" err="1"/>
              <a:t>cwricwlwm</a:t>
            </a:r>
            <a:r>
              <a:rPr dirty="0"/>
              <a:t> </a:t>
            </a:r>
            <a:r>
              <a:rPr dirty="0" err="1"/>
              <a:t>a’r</a:t>
            </a:r>
            <a:r>
              <a:rPr dirty="0"/>
              <a:t> </a:t>
            </a:r>
            <a:r>
              <a:rPr dirty="0" err="1"/>
              <a:t>Camau</a:t>
            </a:r>
            <a:r>
              <a:rPr dirty="0"/>
              <a:t> </a:t>
            </a:r>
            <a:r>
              <a:rPr dirty="0" err="1"/>
              <a:t>Cynnydd</a:t>
            </a:r>
            <a:r>
              <a:rPr dirty="0"/>
              <a:t> </a:t>
            </a:r>
            <a:r>
              <a:rPr dirty="0" err="1"/>
              <a:t>yn</a:t>
            </a:r>
            <a:r>
              <a:rPr dirty="0"/>
              <a:t> </a:t>
            </a:r>
            <a:r>
              <a:rPr dirty="0" err="1"/>
              <a:t>ategu’r</a:t>
            </a:r>
            <a:r>
              <a:rPr dirty="0"/>
              <a:t> </a:t>
            </a:r>
            <a:r>
              <a:rPr dirty="0" err="1"/>
              <a:t>angen</a:t>
            </a:r>
            <a:r>
              <a:rPr dirty="0"/>
              <a:t> </a:t>
            </a:r>
            <a:r>
              <a:rPr dirty="0" err="1"/>
              <a:t>i</a:t>
            </a:r>
            <a:r>
              <a:rPr dirty="0"/>
              <a:t> </a:t>
            </a:r>
            <a:r>
              <a:rPr dirty="0" err="1"/>
              <a:t>sicrhau</a:t>
            </a:r>
            <a:r>
              <a:rPr dirty="0"/>
              <a:t> bod y </a:t>
            </a:r>
            <a:r>
              <a:rPr dirty="0" err="1"/>
              <a:t>dysgu’n</a:t>
            </a:r>
            <a:r>
              <a:rPr dirty="0"/>
              <a:t> </a:t>
            </a:r>
            <a:r>
              <a:rPr dirty="0" err="1"/>
              <a:t>ystyrlon</a:t>
            </a:r>
            <a:r>
              <a:rPr dirty="0"/>
              <a:t> ac </a:t>
            </a:r>
            <a:r>
              <a:rPr dirty="0" err="1"/>
              <a:t>yn</a:t>
            </a:r>
            <a:r>
              <a:rPr dirty="0"/>
              <a:t> </a:t>
            </a:r>
            <a:r>
              <a:rPr dirty="0" err="1"/>
              <a:t>ddilys</a:t>
            </a:r>
            <a:r>
              <a:rPr dirty="0"/>
              <a:t>. </a:t>
            </a:r>
            <a:r>
              <a:rPr dirty="0" err="1"/>
              <a:t>Disgrifiad</a:t>
            </a:r>
            <a:r>
              <a:rPr dirty="0"/>
              <a:t> Mick Waters o </a:t>
            </a:r>
            <a:r>
              <a:rPr dirty="0" err="1"/>
              <a:t>addysgu</a:t>
            </a:r>
            <a:r>
              <a:rPr dirty="0"/>
              <a:t> da </a:t>
            </a:r>
            <a:r>
              <a:rPr dirty="0" err="1"/>
              <a:t>yw</a:t>
            </a:r>
            <a:r>
              <a:rPr dirty="0"/>
              <a:t> ‘bringing the world into range’. </a:t>
            </a:r>
            <a:r>
              <a:rPr dirty="0" err="1"/>
              <a:t>Mae’n</a:t>
            </a:r>
            <a:r>
              <a:rPr dirty="0"/>
              <a:t> </a:t>
            </a:r>
            <a:r>
              <a:rPr dirty="0" err="1"/>
              <a:t>bwysig</a:t>
            </a:r>
            <a:r>
              <a:rPr dirty="0"/>
              <a:t> bod plant a </a:t>
            </a:r>
            <a:r>
              <a:rPr dirty="0" err="1"/>
              <a:t>phobl</a:t>
            </a:r>
            <a:r>
              <a:rPr dirty="0"/>
              <a:t> </a:t>
            </a:r>
            <a:r>
              <a:rPr dirty="0" err="1"/>
              <a:t>ifanc</a:t>
            </a:r>
            <a:r>
              <a:rPr dirty="0"/>
              <a:t> </a:t>
            </a:r>
            <a:r>
              <a:rPr dirty="0" err="1"/>
              <a:t>yn</a:t>
            </a:r>
            <a:r>
              <a:rPr dirty="0"/>
              <a:t> </a:t>
            </a:r>
            <a:r>
              <a:rPr dirty="0" err="1"/>
              <a:t>gweld</a:t>
            </a:r>
            <a:r>
              <a:rPr dirty="0"/>
              <a:t> bod </a:t>
            </a:r>
            <a:r>
              <a:rPr dirty="0" err="1"/>
              <a:t>eu</a:t>
            </a:r>
            <a:r>
              <a:rPr dirty="0"/>
              <a:t> </a:t>
            </a:r>
            <a:r>
              <a:rPr dirty="0" err="1"/>
              <a:t>dysgu’n</a:t>
            </a:r>
            <a:r>
              <a:rPr dirty="0"/>
              <a:t> </a:t>
            </a:r>
            <a:r>
              <a:rPr dirty="0" err="1"/>
              <a:t>berthnasol</a:t>
            </a:r>
            <a:r>
              <a:rPr dirty="0"/>
              <a:t> </a:t>
            </a:r>
            <a:r>
              <a:rPr dirty="0" err="1"/>
              <a:t>i’r</a:t>
            </a:r>
            <a:r>
              <a:rPr dirty="0"/>
              <a:t> </a:t>
            </a:r>
            <a:r>
              <a:rPr dirty="0" err="1"/>
              <a:t>byd</a:t>
            </a:r>
            <a:r>
              <a:rPr dirty="0"/>
              <a:t> y </a:t>
            </a:r>
            <a:r>
              <a:rPr dirty="0" err="1"/>
              <a:t>tu</a:t>
            </a:r>
            <a:r>
              <a:rPr dirty="0"/>
              <a:t> </a:t>
            </a:r>
            <a:r>
              <a:rPr dirty="0" err="1"/>
              <a:t>allan</a:t>
            </a:r>
            <a:r>
              <a:rPr dirty="0"/>
              <a:t> </a:t>
            </a:r>
            <a:r>
              <a:rPr dirty="0" err="1"/>
              <a:t>i’r</a:t>
            </a:r>
            <a:r>
              <a:rPr dirty="0"/>
              <a:t> </a:t>
            </a:r>
            <a:r>
              <a:rPr dirty="0" err="1"/>
              <a:t>ysgol</a:t>
            </a:r>
            <a:r>
              <a:rPr dirty="0"/>
              <a:t> a bod </a:t>
            </a:r>
            <a:r>
              <a:rPr dirty="0" err="1"/>
              <a:t>cyfleoedd</a:t>
            </a:r>
            <a:r>
              <a:rPr dirty="0"/>
              <a:t> </a:t>
            </a:r>
            <a:r>
              <a:rPr dirty="0" err="1"/>
              <a:t>i</a:t>
            </a:r>
            <a:r>
              <a:rPr dirty="0"/>
              <a:t> </a:t>
            </a:r>
            <a:r>
              <a:rPr dirty="0" err="1"/>
              <a:t>ffurfio</a:t>
            </a:r>
            <a:r>
              <a:rPr dirty="0"/>
              <a:t> </a:t>
            </a:r>
            <a:r>
              <a:rPr dirty="0" err="1"/>
              <a:t>cysylltiadau</a:t>
            </a:r>
            <a:r>
              <a:rPr dirty="0"/>
              <a:t> </a:t>
            </a:r>
            <a:r>
              <a:rPr dirty="0" err="1"/>
              <a:t>â’r</a:t>
            </a:r>
            <a:r>
              <a:rPr dirty="0"/>
              <a:t> </a:t>
            </a:r>
            <a:r>
              <a:rPr dirty="0" err="1"/>
              <a:t>byd</a:t>
            </a:r>
            <a:r>
              <a:rPr dirty="0"/>
              <a:t> </a:t>
            </a:r>
            <a:r>
              <a:rPr dirty="0" err="1"/>
              <a:t>hwnnw’n</a:t>
            </a:r>
            <a:r>
              <a:rPr dirty="0"/>
              <a:t> </a:t>
            </a:r>
            <a:r>
              <a:rPr dirty="0" err="1"/>
              <a:t>cael</a:t>
            </a:r>
            <a:r>
              <a:rPr dirty="0"/>
              <a:t> </a:t>
            </a:r>
            <a:r>
              <a:rPr dirty="0" err="1"/>
              <a:t>eu</a:t>
            </a:r>
            <a:r>
              <a:rPr dirty="0"/>
              <a:t> </a:t>
            </a:r>
            <a:r>
              <a:rPr dirty="0" err="1"/>
              <a:t>gwireddu</a:t>
            </a:r>
            <a:r>
              <a:rPr dirty="0"/>
              <a:t>. </a:t>
            </a:r>
            <a:r>
              <a:rPr dirty="0" err="1"/>
              <a:t>Bydd</a:t>
            </a:r>
            <a:r>
              <a:rPr dirty="0"/>
              <a:t> </a:t>
            </a:r>
            <a:r>
              <a:rPr dirty="0" err="1"/>
              <a:t>ymwelwyr</a:t>
            </a:r>
            <a:r>
              <a:rPr dirty="0"/>
              <a:t> ac </a:t>
            </a:r>
            <a:r>
              <a:rPr dirty="0" err="1"/>
              <a:t>ymweliadau</a:t>
            </a:r>
            <a:r>
              <a:rPr dirty="0"/>
              <a:t> </a:t>
            </a:r>
            <a:r>
              <a:rPr dirty="0" err="1"/>
              <a:t>yn</a:t>
            </a:r>
            <a:r>
              <a:rPr dirty="0"/>
              <a:t> </a:t>
            </a:r>
            <a:r>
              <a:rPr dirty="0" err="1"/>
              <a:t>gallu</a:t>
            </a:r>
            <a:r>
              <a:rPr dirty="0"/>
              <a:t> </a:t>
            </a:r>
            <a:r>
              <a:rPr dirty="0" err="1"/>
              <a:t>helpu</a:t>
            </a:r>
            <a:r>
              <a:rPr dirty="0"/>
              <a:t> </a:t>
            </a:r>
            <a:r>
              <a:rPr dirty="0" err="1"/>
              <a:t>i</a:t>
            </a:r>
            <a:r>
              <a:rPr dirty="0"/>
              <a:t> </a:t>
            </a:r>
            <a:r>
              <a:rPr dirty="0" err="1"/>
              <a:t>ddod</a:t>
            </a:r>
            <a:r>
              <a:rPr dirty="0"/>
              <a:t> â </a:t>
            </a:r>
            <a:r>
              <a:rPr dirty="0" err="1"/>
              <a:t>syniadau</a:t>
            </a:r>
            <a:r>
              <a:rPr dirty="0"/>
              <a:t> </a:t>
            </a:r>
            <a:r>
              <a:rPr dirty="0" err="1"/>
              <a:t>haniaethol</a:t>
            </a:r>
            <a:r>
              <a:rPr dirty="0"/>
              <a:t> </a:t>
            </a:r>
            <a:r>
              <a:rPr dirty="0" err="1"/>
              <a:t>yn</a:t>
            </a:r>
            <a:r>
              <a:rPr dirty="0"/>
              <a:t> </a:t>
            </a:r>
            <a:r>
              <a:rPr dirty="0" err="1"/>
              <a:t>fyw</a:t>
            </a:r>
            <a:r>
              <a:rPr dirty="0"/>
              <a:t>. Yn </a:t>
            </a:r>
            <a:r>
              <a:rPr dirty="0" err="1"/>
              <a:t>yr</a:t>
            </a:r>
            <a:r>
              <a:rPr dirty="0"/>
              <a:t> un </a:t>
            </a:r>
            <a:r>
              <a:rPr dirty="0" err="1"/>
              <a:t>modd</a:t>
            </a:r>
            <a:r>
              <a:rPr dirty="0"/>
              <a:t>, </a:t>
            </a:r>
            <a:r>
              <a:rPr dirty="0" err="1"/>
              <a:t>mae’r</a:t>
            </a:r>
            <a:r>
              <a:rPr dirty="0"/>
              <a:t> </a:t>
            </a:r>
            <a:r>
              <a:rPr dirty="0" err="1"/>
              <a:t>rhyngrwyd</a:t>
            </a:r>
            <a:r>
              <a:rPr dirty="0"/>
              <a:t> </a:t>
            </a:r>
            <a:r>
              <a:rPr dirty="0" err="1"/>
              <a:t>yn</a:t>
            </a:r>
            <a:r>
              <a:rPr dirty="0"/>
              <a:t> </a:t>
            </a:r>
            <a:r>
              <a:rPr dirty="0" err="1"/>
              <a:t>cynnig</a:t>
            </a:r>
            <a:r>
              <a:rPr dirty="0"/>
              <a:t> </a:t>
            </a:r>
            <a:r>
              <a:rPr dirty="0" err="1"/>
              <a:t>llu</a:t>
            </a:r>
            <a:r>
              <a:rPr dirty="0"/>
              <a:t> o </a:t>
            </a:r>
            <a:r>
              <a:rPr dirty="0" err="1"/>
              <a:t>gyfleoedd</a:t>
            </a:r>
            <a:r>
              <a:rPr dirty="0"/>
              <a:t> </a:t>
            </a:r>
            <a:r>
              <a:rPr dirty="0" err="1"/>
              <a:t>i</a:t>
            </a:r>
            <a:r>
              <a:rPr dirty="0"/>
              <a:t> </a:t>
            </a:r>
            <a:r>
              <a:rPr dirty="0" err="1"/>
              <a:t>gael</a:t>
            </a:r>
            <a:r>
              <a:rPr dirty="0"/>
              <a:t> </a:t>
            </a:r>
            <a:r>
              <a:rPr dirty="0" err="1"/>
              <a:t>gafael</a:t>
            </a:r>
            <a:r>
              <a:rPr dirty="0"/>
              <a:t> </a:t>
            </a:r>
            <a:r>
              <a:rPr dirty="0" err="1"/>
              <a:t>ar</a:t>
            </a:r>
            <a:r>
              <a:rPr dirty="0"/>
              <a:t> </a:t>
            </a:r>
            <a:r>
              <a:rPr dirty="0" err="1"/>
              <a:t>adnoddau</a:t>
            </a:r>
            <a:r>
              <a:rPr dirty="0"/>
              <a:t>, </a:t>
            </a:r>
            <a:r>
              <a:rPr dirty="0" err="1"/>
              <a:t>ymchwilio</a:t>
            </a:r>
            <a:r>
              <a:rPr dirty="0"/>
              <a:t> </a:t>
            </a:r>
            <a:r>
              <a:rPr dirty="0" err="1"/>
              <a:t>i</a:t>
            </a:r>
            <a:r>
              <a:rPr dirty="0"/>
              <a:t> </a:t>
            </a:r>
            <a:r>
              <a:rPr dirty="0" err="1"/>
              <a:t>ffynonellau</a:t>
            </a:r>
            <a:r>
              <a:rPr dirty="0"/>
              <a:t> ac </a:t>
            </a:r>
            <a:r>
              <a:rPr dirty="0" err="1"/>
              <a:t>ymdrin</a:t>
            </a:r>
            <a:r>
              <a:rPr dirty="0"/>
              <a:t> â </a:t>
            </a:r>
            <a:r>
              <a:rPr dirty="0" err="1"/>
              <a:t>materion</a:t>
            </a:r>
            <a:r>
              <a:rPr dirty="0"/>
              <a:t> </a:t>
            </a:r>
            <a:r>
              <a:rPr dirty="0" err="1"/>
              <a:t>yn</a:t>
            </a:r>
            <a:r>
              <a:rPr dirty="0"/>
              <a:t> y </a:t>
            </a:r>
            <a:r>
              <a:rPr dirty="0" err="1"/>
              <a:t>byd</a:t>
            </a:r>
            <a:r>
              <a:rPr dirty="0"/>
              <a:t> go </a:t>
            </a:r>
            <a:r>
              <a:rPr dirty="0" err="1"/>
              <a:t>iawn</a:t>
            </a:r>
            <a:r>
              <a:rPr dirty="0"/>
              <a:t>.</a:t>
            </a:r>
          </a:p>
          <a:p>
            <a:pPr marL="0" indent="0" algn="r">
              <a:buSzTx/>
              <a:buNone/>
              <a:defRPr sz="1600" b="1">
                <a:latin typeface="Comic Sans MS"/>
                <a:ea typeface="Comic Sans MS"/>
                <a:cs typeface="Comic Sans MS"/>
                <a:sym typeface="Comic Sans MS"/>
              </a:defRPr>
            </a:pPr>
            <a:r>
              <a:rPr dirty="0"/>
              <a:t>Donaldson (2015)</a:t>
            </a:r>
          </a:p>
        </p:txBody>
      </p:sp>
      <p:sp>
        <p:nvSpPr>
          <p:cNvPr id="306" name="TextBox 4"/>
          <p:cNvSpPr txBox="1"/>
          <p:nvPr/>
        </p:nvSpPr>
        <p:spPr>
          <a:xfrm>
            <a:off x="284614" y="728893"/>
            <a:ext cx="4183383" cy="55118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34290" tIns="34290" rIns="34290" bIns="34290">
            <a:spAutoFit/>
          </a:bodyPr>
          <a:lstStyle>
            <a:lvl1pPr>
              <a:defRPr sz="2700">
                <a:latin typeface="Comic Sans MS"/>
                <a:ea typeface="Comic Sans MS"/>
                <a:cs typeface="Comic Sans MS"/>
                <a:sym typeface="Comic Sans MS"/>
              </a:defRPr>
            </a:lvl1pPr>
          </a:lstStyle>
          <a:p>
            <a:r>
              <a:t>Creu cyd-destunau dilys </a:t>
            </a:r>
          </a:p>
        </p:txBody>
      </p:sp>
      <p:pic>
        <p:nvPicPr>
          <p:cNvPr id="307" name="Picture 6" descr="Picture 6"/>
          <p:cNvPicPr>
            <a:picLocks noChangeAspect="1"/>
          </p:cNvPicPr>
          <p:nvPr/>
        </p:nvPicPr>
        <p:blipFill>
          <a:blip r:embed="rId2"/>
          <a:srcRect t="18888" b="35954"/>
          <a:stretch>
            <a:fillRect/>
          </a:stretch>
        </p:blipFill>
        <p:spPr>
          <a:xfrm>
            <a:off x="4571999" y="373854"/>
            <a:ext cx="4321573" cy="1463676"/>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9059" y="21600"/>
                </a:lnTo>
                <a:lnTo>
                  <a:pt x="21600" y="0"/>
                </a:lnTo>
                <a:lnTo>
                  <a:pt x="0" y="0"/>
                </a:lnTo>
                <a:close/>
              </a:path>
            </a:pathLst>
          </a:custGeom>
          <a:ln w="12700">
            <a:miter lim="400000"/>
          </a:ln>
        </p:spPr>
      </p:pic>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pic>
        <p:nvPicPr>
          <p:cNvPr id="309" name="Picture 4" descr="Picture 4"/>
          <p:cNvPicPr>
            <a:picLocks noChangeAspect="1"/>
          </p:cNvPicPr>
          <p:nvPr/>
        </p:nvPicPr>
        <p:blipFill>
          <a:blip r:embed="rId2"/>
          <a:srcRect t="20764" r="7901"/>
          <a:stretch>
            <a:fillRect/>
          </a:stretch>
        </p:blipFill>
        <p:spPr>
          <a:xfrm>
            <a:off x="562163" y="1959426"/>
            <a:ext cx="7745816" cy="3506951"/>
          </a:xfrm>
          <a:prstGeom prst="rect">
            <a:avLst/>
          </a:prstGeom>
          <a:ln w="12700">
            <a:miter lim="400000"/>
          </a:ln>
        </p:spPr>
      </p:pic>
      <p:sp>
        <p:nvSpPr>
          <p:cNvPr id="310" name="Title 1"/>
          <p:cNvSpPr txBox="1">
            <a:spLocks noGrp="1"/>
          </p:cNvSpPr>
          <p:nvPr>
            <p:ph type="title"/>
          </p:nvPr>
        </p:nvSpPr>
        <p:spPr>
          <a:xfrm>
            <a:off x="184514" y="757031"/>
            <a:ext cx="4045021" cy="994174"/>
          </a:xfrm>
          <a:prstGeom prst="rect">
            <a:avLst/>
          </a:prstGeom>
        </p:spPr>
        <p:txBody>
          <a:bodyPr/>
          <a:lstStyle/>
          <a:p>
            <a:pPr algn="ctr" defTabSz="621791">
              <a:defRPr sz="2600">
                <a:latin typeface="Comic Sans MS"/>
                <a:ea typeface="Comic Sans MS"/>
                <a:cs typeface="Comic Sans MS"/>
                <a:sym typeface="Comic Sans MS"/>
              </a:defRPr>
            </a:pPr>
            <a:r>
              <a:t>Authentic</a:t>
            </a:r>
            <a:br/>
            <a:r>
              <a:t> contexts</a:t>
            </a:r>
          </a:p>
        </p:txBody>
      </p:sp>
      <p:pic>
        <p:nvPicPr>
          <p:cNvPr id="311" name="Picture 4" descr="Picture 4"/>
          <p:cNvPicPr>
            <a:picLocks noChangeAspect="1"/>
          </p:cNvPicPr>
          <p:nvPr/>
        </p:nvPicPr>
        <p:blipFill>
          <a:blip r:embed="rId3"/>
          <a:srcRect t="18888" b="35954"/>
          <a:stretch>
            <a:fillRect/>
          </a:stretch>
        </p:blipFill>
        <p:spPr>
          <a:xfrm>
            <a:off x="4571999" y="373854"/>
            <a:ext cx="4321573" cy="1463676"/>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9059" y="21600"/>
                </a:lnTo>
                <a:lnTo>
                  <a:pt x="21600" y="0"/>
                </a:lnTo>
                <a:lnTo>
                  <a:pt x="0" y="0"/>
                </a:lnTo>
                <a:close/>
              </a:path>
            </a:pathLst>
          </a:custGeom>
          <a:ln w="12700">
            <a:miter lim="400000"/>
          </a:ln>
        </p:spPr>
      </p:pic>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pic>
        <p:nvPicPr>
          <p:cNvPr id="313" name="Content Placeholder 1" descr="Content Placeholder 1"/>
          <p:cNvPicPr>
            <a:picLocks noChangeAspect="1"/>
          </p:cNvPicPr>
          <p:nvPr/>
        </p:nvPicPr>
        <p:blipFill>
          <a:blip r:embed="rId3"/>
          <a:stretch>
            <a:fillRect/>
          </a:stretch>
        </p:blipFill>
        <p:spPr>
          <a:xfrm>
            <a:off x="541189" y="502345"/>
            <a:ext cx="3674182" cy="2006296"/>
          </a:xfrm>
          <a:prstGeom prst="rect">
            <a:avLst/>
          </a:prstGeom>
          <a:ln w="76200">
            <a:solidFill>
              <a:schemeClr val="accent1"/>
            </a:solidFill>
          </a:ln>
        </p:spPr>
      </p:pic>
      <p:sp>
        <p:nvSpPr>
          <p:cNvPr id="314" name="TextBox 6"/>
          <p:cNvSpPr txBox="1"/>
          <p:nvPr/>
        </p:nvSpPr>
        <p:spPr>
          <a:xfrm>
            <a:off x="586908" y="3634631"/>
            <a:ext cx="4116106" cy="176783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defRPr sz="2400">
                <a:latin typeface="Comic Sans MS"/>
                <a:ea typeface="Comic Sans MS"/>
                <a:cs typeface="Comic Sans MS"/>
                <a:sym typeface="Comic Sans MS"/>
              </a:defRPr>
            </a:pPr>
            <a:r>
              <a:t>Promoting wellbeing</a:t>
            </a:r>
          </a:p>
          <a:p>
            <a:pPr>
              <a:defRPr sz="2400">
                <a:latin typeface="Comic Sans MS"/>
                <a:ea typeface="Comic Sans MS"/>
                <a:cs typeface="Comic Sans MS"/>
                <a:sym typeface="Comic Sans MS"/>
              </a:defRPr>
            </a:pPr>
            <a:r>
              <a:t>Forest Schools</a:t>
            </a:r>
          </a:p>
          <a:p>
            <a:pPr>
              <a:defRPr sz="2400">
                <a:latin typeface="Comic Sans MS"/>
                <a:ea typeface="Comic Sans MS"/>
                <a:cs typeface="Comic Sans MS"/>
                <a:sym typeface="Comic Sans MS"/>
              </a:defRPr>
            </a:pPr>
            <a:r>
              <a:t>Hyrwyddo ysgolion Coedwig er llesiant</a:t>
            </a:r>
          </a:p>
        </p:txBody>
      </p:sp>
      <p:pic>
        <p:nvPicPr>
          <p:cNvPr id="315" name="Picture 2" descr="Picture 2"/>
          <p:cNvPicPr>
            <a:picLocks noChangeAspect="1"/>
          </p:cNvPicPr>
          <p:nvPr/>
        </p:nvPicPr>
        <p:blipFill>
          <a:blip r:embed="rId4"/>
          <a:stretch>
            <a:fillRect/>
          </a:stretch>
        </p:blipFill>
        <p:spPr>
          <a:xfrm>
            <a:off x="4916494" y="2702424"/>
            <a:ext cx="3649239" cy="2043573"/>
          </a:xfrm>
          <a:prstGeom prst="rect">
            <a:avLst/>
          </a:prstGeom>
          <a:ln w="76200">
            <a:solidFill>
              <a:schemeClr val="accent1"/>
            </a:solidFill>
          </a:ln>
        </p:spPr>
      </p:pic>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pic>
        <p:nvPicPr>
          <p:cNvPr id="319" name="Content Placeholder 6" descr="Content Placeholder 6"/>
          <p:cNvPicPr>
            <a:picLocks noChangeAspect="1"/>
          </p:cNvPicPr>
          <p:nvPr/>
        </p:nvPicPr>
        <p:blipFill>
          <a:blip r:embed="rId3"/>
          <a:stretch>
            <a:fillRect/>
          </a:stretch>
        </p:blipFill>
        <p:spPr>
          <a:xfrm>
            <a:off x="4661012" y="1690710"/>
            <a:ext cx="3867152" cy="3870699"/>
          </a:xfrm>
          <a:prstGeom prst="rect">
            <a:avLst/>
          </a:prstGeom>
          <a:ln w="12700">
            <a:miter lim="400000"/>
          </a:ln>
        </p:spPr>
      </p:pic>
      <p:sp>
        <p:nvSpPr>
          <p:cNvPr id="320" name="Text Placeholder 2"/>
          <p:cNvSpPr txBox="1">
            <a:spLocks noGrp="1"/>
          </p:cNvSpPr>
          <p:nvPr>
            <p:ph type="body" sz="quarter" idx="1"/>
          </p:nvPr>
        </p:nvSpPr>
        <p:spPr>
          <a:xfrm>
            <a:off x="524737" y="330582"/>
            <a:ext cx="3868342" cy="823913"/>
          </a:xfrm>
          <a:prstGeom prst="rect">
            <a:avLst/>
          </a:prstGeom>
        </p:spPr>
        <p:txBody>
          <a:bodyPr/>
          <a:lstStyle>
            <a:lvl1pPr algn="ctr">
              <a:defRPr sz="2200" b="0">
                <a:latin typeface="Comic Sans MS"/>
                <a:ea typeface="Comic Sans MS"/>
                <a:cs typeface="Comic Sans MS"/>
                <a:sym typeface="Comic Sans MS"/>
              </a:defRPr>
            </a:lvl1pPr>
          </a:lstStyle>
          <a:p>
            <a:r>
              <a:t>Pedwar diben y cwricwlwm - beth ydyn nhw?</a:t>
            </a:r>
          </a:p>
        </p:txBody>
      </p:sp>
      <p:sp>
        <p:nvSpPr>
          <p:cNvPr id="321" name="Text Placeholder 4"/>
          <p:cNvSpPr>
            <a:spLocks noGrp="1"/>
          </p:cNvSpPr>
          <p:nvPr>
            <p:ph type="body" idx="21"/>
          </p:nvPr>
        </p:nvSpPr>
        <p:spPr>
          <a:xfrm>
            <a:off x="4750017" y="330582"/>
            <a:ext cx="3887393" cy="823913"/>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lvl1pPr marL="0" indent="0" algn="ctr">
              <a:buSzTx/>
              <a:buNone/>
              <a:defRPr sz="2200">
                <a:latin typeface="Comic Sans MS"/>
                <a:ea typeface="Comic Sans MS"/>
                <a:cs typeface="Comic Sans MS"/>
                <a:sym typeface="Comic Sans MS"/>
              </a:defRPr>
            </a:lvl1pPr>
          </a:lstStyle>
          <a:p>
            <a:r>
              <a:t>The four purposes of the curriculum – what are they?</a:t>
            </a:r>
          </a:p>
        </p:txBody>
      </p:sp>
      <p:sp>
        <p:nvSpPr>
          <p:cNvPr id="322" name="Content Placeholder 3"/>
          <p:cNvSpPr txBox="1"/>
          <p:nvPr/>
        </p:nvSpPr>
        <p:spPr>
          <a:xfrm>
            <a:off x="4853844" y="1559611"/>
            <a:ext cx="3775710" cy="408305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ormAutofit lnSpcReduction="10000"/>
          </a:bodyPr>
          <a:lstStyle>
            <a:lvl1pPr algn="ctr" defTabSz="832103">
              <a:lnSpc>
                <a:spcPct val="90000"/>
              </a:lnSpc>
              <a:spcBef>
                <a:spcPts val="900"/>
              </a:spcBef>
              <a:defRPr sz="31300">
                <a:solidFill>
                  <a:srgbClr val="2E75B6"/>
                </a:solidFill>
                <a:latin typeface="+mj-lt"/>
                <a:ea typeface="+mj-ea"/>
                <a:cs typeface="+mj-cs"/>
                <a:sym typeface="Calibri"/>
              </a:defRPr>
            </a:lvl1pPr>
          </a:lstStyle>
          <a:p>
            <a:r>
              <a:t>?</a:t>
            </a:r>
          </a:p>
        </p:txBody>
      </p:sp>
      <p:pic>
        <p:nvPicPr>
          <p:cNvPr id="323" name="Picture 7" descr="Picture 7"/>
          <p:cNvPicPr>
            <a:picLocks noChangeAspect="1"/>
          </p:cNvPicPr>
          <p:nvPr/>
        </p:nvPicPr>
        <p:blipFill>
          <a:blip r:embed="rId4"/>
          <a:stretch>
            <a:fillRect/>
          </a:stretch>
        </p:blipFill>
        <p:spPr>
          <a:xfrm>
            <a:off x="743137" y="1690710"/>
            <a:ext cx="3976147" cy="3734018"/>
          </a:xfrm>
          <a:prstGeom prst="rect">
            <a:avLst/>
          </a:prstGeom>
          <a:ln w="12700">
            <a:miter lim="400000"/>
          </a:ln>
        </p:spPr>
      </p:pic>
      <p:sp>
        <p:nvSpPr>
          <p:cNvPr id="324" name="Content Placeholder 3"/>
          <p:cNvSpPr txBox="1"/>
          <p:nvPr/>
        </p:nvSpPr>
        <p:spPr>
          <a:xfrm>
            <a:off x="843354" y="1623154"/>
            <a:ext cx="3775711" cy="408305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ormAutofit lnSpcReduction="10000"/>
          </a:bodyPr>
          <a:lstStyle>
            <a:lvl1pPr algn="ctr" defTabSz="832103">
              <a:lnSpc>
                <a:spcPct val="90000"/>
              </a:lnSpc>
              <a:spcBef>
                <a:spcPts val="900"/>
              </a:spcBef>
              <a:defRPr sz="31300">
                <a:solidFill>
                  <a:srgbClr val="2E75B6"/>
                </a:solidFill>
                <a:latin typeface="+mj-lt"/>
                <a:ea typeface="+mj-ea"/>
                <a:cs typeface="+mj-cs"/>
                <a:sym typeface="Calibri"/>
              </a:defRPr>
            </a:lvl1pPr>
          </a:lstStyle>
          <a:p>
            <a:r>
              <a:t>?</a:t>
            </a:r>
          </a:p>
        </p:txBody>
      </p:sp>
      <p:sp>
        <p:nvSpPr>
          <p:cNvPr id="325" name="TextBox 9"/>
          <p:cNvSpPr txBox="1"/>
          <p:nvPr/>
        </p:nvSpPr>
        <p:spPr>
          <a:xfrm>
            <a:off x="514444" y="4771786"/>
            <a:ext cx="1366620" cy="72643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defRPr u="sng">
                <a:solidFill>
                  <a:srgbClr val="0563C1"/>
                </a:solidFill>
                <a:uFill>
                  <a:solidFill>
                    <a:srgbClr val="0563C1"/>
                  </a:solidFill>
                </a:uFill>
                <a:latin typeface="Comic Sans MS"/>
                <a:ea typeface="Comic Sans MS"/>
                <a:cs typeface="Comic Sans MS"/>
                <a:sym typeface="Comic Sans MS"/>
              </a:defRPr>
            </a:pPr>
            <a:r>
              <a:rPr dirty="0" err="1">
                <a:solidFill>
                  <a:srgbClr val="0000FF"/>
                </a:solidFill>
                <a:uFill>
                  <a:solidFill>
                    <a:srgbClr val="0000FF"/>
                  </a:solidFill>
                </a:uFill>
                <a:hlinkClick r:id="rId5"/>
              </a:rPr>
              <a:t>Pedwar</a:t>
            </a:r>
            <a:r>
              <a:rPr dirty="0">
                <a:solidFill>
                  <a:srgbClr val="0000FF"/>
                </a:solidFill>
                <a:uFill>
                  <a:solidFill>
                    <a:srgbClr val="0000FF"/>
                  </a:solidFill>
                </a:uFill>
                <a:hlinkClick r:id="rId5"/>
              </a:rPr>
              <a:t> Diben.docx</a:t>
            </a:r>
          </a:p>
        </p:txBody>
      </p:sp>
      <p:sp>
        <p:nvSpPr>
          <p:cNvPr id="326" name="TextBox 1"/>
          <p:cNvSpPr txBox="1"/>
          <p:nvPr/>
        </p:nvSpPr>
        <p:spPr>
          <a:xfrm>
            <a:off x="7408309" y="4844123"/>
            <a:ext cx="1683574" cy="62518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defRPr u="sng">
                <a:solidFill>
                  <a:srgbClr val="0000FF"/>
                </a:solidFill>
                <a:uFill>
                  <a:solidFill>
                    <a:srgbClr val="0000FF"/>
                  </a:solidFill>
                </a:uFill>
                <a:latin typeface="+mj-lt"/>
                <a:ea typeface="+mj-ea"/>
                <a:cs typeface="+mj-cs"/>
                <a:sym typeface="Calibri"/>
                <a:hlinkClick r:id="rId6"/>
              </a:defRPr>
            </a:lvl1pPr>
          </a:lstStyle>
          <a:p>
            <a:pPr>
              <a:defRPr>
                <a:solidFill>
                  <a:srgbClr val="0563C1"/>
                </a:solidFill>
                <a:uFill>
                  <a:solidFill>
                    <a:srgbClr val="0563C1"/>
                  </a:solidFill>
                </a:uFill>
              </a:defRPr>
            </a:pPr>
            <a:r>
              <a:rPr>
                <a:solidFill>
                  <a:srgbClr val="0000FF"/>
                </a:solidFill>
                <a:uFill>
                  <a:solidFill>
                    <a:srgbClr val="0000FF"/>
                  </a:solidFill>
                </a:uFill>
                <a:hlinkClick r:id="rId6"/>
              </a:rPr>
              <a:t>Four purposes.docx</a:t>
            </a: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iterate>
                                    <p:tmAbs val="0"/>
                                  </p:iterate>
                                  <p:childTnLst>
                                    <p:set>
                                      <p:cBhvr>
                                        <p:cTn id="6" fill="hold"/>
                                        <p:tgtEl>
                                          <p:spTgt spid="323"/>
                                        </p:tgtEl>
                                        <p:attrNameLst>
                                          <p:attrName>style.visibility</p:attrName>
                                        </p:attrNameLst>
                                      </p:cBhvr>
                                      <p:to>
                                        <p:strVal val="visible"/>
                                      </p:to>
                                    </p:set>
                                    <p:anim calcmode="lin" valueType="num">
                                      <p:cBhvr>
                                        <p:cTn id="7" dur="1000" fill="hold"/>
                                        <p:tgtEl>
                                          <p:spTgt spid="323"/>
                                        </p:tgtEl>
                                        <p:attrNameLst>
                                          <p:attrName>ppt_x</p:attrName>
                                        </p:attrNameLst>
                                      </p:cBhvr>
                                      <p:tavLst>
                                        <p:tav tm="0">
                                          <p:val>
                                            <p:strVal val="#ppt_x"/>
                                          </p:val>
                                        </p:tav>
                                        <p:tav tm="100000">
                                          <p:val>
                                            <p:strVal val="#ppt_x"/>
                                          </p:val>
                                        </p:tav>
                                      </p:tavLst>
                                    </p:anim>
                                    <p:anim calcmode="lin" valueType="num">
                                      <p:cBhvr>
                                        <p:cTn id="8" dur="1000" fill="hold"/>
                                        <p:tgtEl>
                                          <p:spTgt spid="32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iterate>
                                    <p:tmAbs val="0"/>
                                  </p:iterate>
                                  <p:childTnLst>
                                    <p:set>
                                      <p:cBhvr>
                                        <p:cTn id="12" fill="hold"/>
                                        <p:tgtEl>
                                          <p:spTgt spid="319"/>
                                        </p:tgtEl>
                                        <p:attrNameLst>
                                          <p:attrName>style.visibility</p:attrName>
                                        </p:attrNameLst>
                                      </p:cBhvr>
                                      <p:to>
                                        <p:strVal val="visible"/>
                                      </p:to>
                                    </p:set>
                                    <p:anim calcmode="lin" valueType="num">
                                      <p:cBhvr>
                                        <p:cTn id="13" dur="1000" fill="hold"/>
                                        <p:tgtEl>
                                          <p:spTgt spid="319"/>
                                        </p:tgtEl>
                                        <p:attrNameLst>
                                          <p:attrName>ppt_x</p:attrName>
                                        </p:attrNameLst>
                                      </p:cBhvr>
                                      <p:tavLst>
                                        <p:tav tm="0">
                                          <p:val>
                                            <p:strVal val="#ppt_x"/>
                                          </p:val>
                                        </p:tav>
                                        <p:tav tm="100000">
                                          <p:val>
                                            <p:strVal val="#ppt_x"/>
                                          </p:val>
                                        </p:tav>
                                      </p:tavLst>
                                    </p:anim>
                                    <p:anim calcmode="lin" valueType="num">
                                      <p:cBhvr>
                                        <p:cTn id="14" dur="1000" fill="hold"/>
                                        <p:tgtEl>
                                          <p:spTgt spid="3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9" grpId="0" animBg="1" advAuto="0"/>
      <p:bldP spid="323" grpId="0" animBg="1" advAuto="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330" name="Text Placeholder 2"/>
          <p:cNvSpPr txBox="1">
            <a:spLocks noGrp="1"/>
          </p:cNvSpPr>
          <p:nvPr>
            <p:ph type="body" sz="quarter" idx="1"/>
          </p:nvPr>
        </p:nvSpPr>
        <p:spPr>
          <a:xfrm>
            <a:off x="255797" y="614395"/>
            <a:ext cx="1926471" cy="823913"/>
          </a:xfrm>
          <a:prstGeom prst="rect">
            <a:avLst/>
          </a:prstGeom>
        </p:spPr>
        <p:txBody>
          <a:bodyPr/>
          <a:lstStyle>
            <a:lvl1pPr algn="ctr">
              <a:defRPr sz="3200" b="0">
                <a:latin typeface="Comic Sans MS"/>
                <a:ea typeface="Comic Sans MS"/>
                <a:cs typeface="Comic Sans MS"/>
                <a:sym typeface="Comic Sans MS"/>
              </a:defRPr>
            </a:lvl1pPr>
          </a:lstStyle>
          <a:p>
            <a:r>
              <a:rPr dirty="0" err="1"/>
              <a:t>Llesiant</a:t>
            </a:r>
            <a:endParaRPr dirty="0"/>
          </a:p>
        </p:txBody>
      </p:sp>
      <p:sp>
        <p:nvSpPr>
          <p:cNvPr id="331" name="Text Placeholder 4"/>
          <p:cNvSpPr>
            <a:spLocks noGrp="1"/>
          </p:cNvSpPr>
          <p:nvPr>
            <p:ph type="body" idx="21"/>
          </p:nvPr>
        </p:nvSpPr>
        <p:spPr>
          <a:xfrm>
            <a:off x="7161517" y="330582"/>
            <a:ext cx="1637255" cy="823913"/>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lvl1pPr marL="0" indent="0" algn="ctr">
              <a:buSzTx/>
              <a:buNone/>
              <a:defRPr sz="2400">
                <a:latin typeface="Comic Sans MS"/>
                <a:ea typeface="Comic Sans MS"/>
                <a:cs typeface="Comic Sans MS"/>
                <a:sym typeface="Comic Sans MS"/>
              </a:defRPr>
            </a:lvl1pPr>
          </a:lstStyle>
          <a:p>
            <a:r>
              <a:rPr dirty="0"/>
              <a:t>Well-being</a:t>
            </a:r>
          </a:p>
        </p:txBody>
      </p:sp>
      <p:pic>
        <p:nvPicPr>
          <p:cNvPr id="332" name="Content Placeholder 3" descr="Content Placeholder 3"/>
          <p:cNvPicPr>
            <a:picLocks noChangeAspect="1"/>
          </p:cNvPicPr>
          <p:nvPr/>
        </p:nvPicPr>
        <p:blipFill>
          <a:blip r:embed="rId3"/>
          <a:stretch>
            <a:fillRect/>
          </a:stretch>
        </p:blipFill>
        <p:spPr>
          <a:xfrm>
            <a:off x="2189171" y="187620"/>
            <a:ext cx="4942609" cy="5271321"/>
          </a:xfrm>
          <a:prstGeom prst="rect">
            <a:avLst/>
          </a:prstGeom>
          <a:ln w="12700">
            <a:miter lim="400000"/>
          </a:ln>
        </p:spPr>
      </p:pic>
      <p:sp>
        <p:nvSpPr>
          <p:cNvPr id="333" name="Content Placeholder 3"/>
          <p:cNvSpPr txBox="1"/>
          <p:nvPr/>
        </p:nvSpPr>
        <p:spPr>
          <a:xfrm>
            <a:off x="7161517" y="1950542"/>
            <a:ext cx="1897068" cy="174547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ormAutofit/>
          </a:bodyPr>
          <a:lstStyle>
            <a:lvl1pPr algn="ctr">
              <a:lnSpc>
                <a:spcPct val="72000"/>
              </a:lnSpc>
              <a:spcBef>
                <a:spcPts val="1000"/>
              </a:spcBef>
              <a:defRPr sz="2300">
                <a:latin typeface="+mj-lt"/>
                <a:ea typeface="+mj-ea"/>
                <a:cs typeface="+mj-cs"/>
                <a:sym typeface="Calibri"/>
              </a:defRPr>
            </a:lvl1pPr>
          </a:lstStyle>
          <a:p>
            <a:r>
              <a:rPr dirty="0">
                <a:latin typeface="Comic Sans MS" panose="030F0702030302020204" pitchFamily="66" charset="0"/>
              </a:rPr>
              <a:t>Well-being the state of being comfortable, healthy, or happy.</a:t>
            </a:r>
          </a:p>
        </p:txBody>
      </p:sp>
      <p:sp>
        <p:nvSpPr>
          <p:cNvPr id="334" name="Content Placeholder 3"/>
          <p:cNvSpPr txBox="1"/>
          <p:nvPr/>
        </p:nvSpPr>
        <p:spPr>
          <a:xfrm>
            <a:off x="215321" y="1880106"/>
            <a:ext cx="1897067" cy="174547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ormAutofit lnSpcReduction="10000"/>
          </a:bodyPr>
          <a:lstStyle>
            <a:lvl1pPr algn="ctr">
              <a:lnSpc>
                <a:spcPct val="81000"/>
              </a:lnSpc>
              <a:spcBef>
                <a:spcPts val="1000"/>
              </a:spcBef>
              <a:defRPr sz="2300">
                <a:latin typeface="+mj-lt"/>
                <a:ea typeface="+mj-ea"/>
                <a:cs typeface="+mj-cs"/>
                <a:sym typeface="Calibri"/>
              </a:defRPr>
            </a:lvl1pPr>
          </a:lstStyle>
          <a:p>
            <a:r>
              <a:rPr dirty="0" err="1">
                <a:latin typeface="Comic Sans MS" panose="030F0702030302020204" pitchFamily="66" charset="0"/>
              </a:rPr>
              <a:t>Llesiant</a:t>
            </a:r>
            <a:r>
              <a:rPr dirty="0">
                <a:latin typeface="Comic Sans MS" panose="030F0702030302020204" pitchFamily="66" charset="0"/>
              </a:rPr>
              <a:t>, y </a:t>
            </a:r>
            <a:r>
              <a:rPr dirty="0" err="1">
                <a:latin typeface="Comic Sans MS" panose="030F0702030302020204" pitchFamily="66" charset="0"/>
              </a:rPr>
              <a:t>cyflwr</a:t>
            </a:r>
            <a:r>
              <a:rPr dirty="0">
                <a:latin typeface="Comic Sans MS" panose="030F0702030302020204" pitchFamily="66" charset="0"/>
              </a:rPr>
              <a:t> o </a:t>
            </a:r>
            <a:r>
              <a:rPr dirty="0" err="1">
                <a:latin typeface="Comic Sans MS" panose="030F0702030302020204" pitchFamily="66" charset="0"/>
              </a:rPr>
              <a:t>fod</a:t>
            </a:r>
            <a:r>
              <a:rPr dirty="0">
                <a:latin typeface="Comic Sans MS" panose="030F0702030302020204" pitchFamily="66" charset="0"/>
              </a:rPr>
              <a:t> </a:t>
            </a:r>
            <a:r>
              <a:rPr dirty="0" err="1">
                <a:latin typeface="Comic Sans MS" panose="030F0702030302020204" pitchFamily="66" charset="0"/>
              </a:rPr>
              <a:t>yn</a:t>
            </a:r>
            <a:r>
              <a:rPr dirty="0">
                <a:latin typeface="Comic Sans MS" panose="030F0702030302020204" pitchFamily="66" charset="0"/>
              </a:rPr>
              <a:t> </a:t>
            </a:r>
            <a:r>
              <a:rPr dirty="0" err="1">
                <a:latin typeface="Comic Sans MS" panose="030F0702030302020204" pitchFamily="66" charset="0"/>
              </a:rPr>
              <a:t>gyffyrddus</a:t>
            </a:r>
            <a:r>
              <a:rPr dirty="0">
                <a:latin typeface="Comic Sans MS" panose="030F0702030302020204" pitchFamily="66" charset="0"/>
              </a:rPr>
              <a:t>, </a:t>
            </a:r>
            <a:r>
              <a:rPr dirty="0" err="1">
                <a:latin typeface="Comic Sans MS" panose="030F0702030302020204" pitchFamily="66" charset="0"/>
              </a:rPr>
              <a:t>yn</a:t>
            </a:r>
            <a:r>
              <a:rPr dirty="0">
                <a:latin typeface="Comic Sans MS" panose="030F0702030302020204" pitchFamily="66" charset="0"/>
              </a:rPr>
              <a:t> </a:t>
            </a:r>
            <a:r>
              <a:rPr dirty="0" err="1">
                <a:latin typeface="Comic Sans MS" panose="030F0702030302020204" pitchFamily="66" charset="0"/>
              </a:rPr>
              <a:t>iach</a:t>
            </a:r>
            <a:r>
              <a:rPr dirty="0">
                <a:latin typeface="Comic Sans MS" panose="030F0702030302020204" pitchFamily="66" charset="0"/>
              </a:rPr>
              <a:t>, </a:t>
            </a:r>
            <a:r>
              <a:rPr dirty="0" err="1">
                <a:latin typeface="Comic Sans MS" panose="030F0702030302020204" pitchFamily="66" charset="0"/>
              </a:rPr>
              <a:t>neu’n</a:t>
            </a:r>
            <a:r>
              <a:rPr dirty="0">
                <a:latin typeface="Comic Sans MS" panose="030F0702030302020204" pitchFamily="66" charset="0"/>
              </a:rPr>
              <a:t> hapus</a:t>
            </a:r>
            <a:r>
              <a:rPr lang="en-GB" dirty="0">
                <a:latin typeface="Comic Sans MS" panose="030F0702030302020204" pitchFamily="66" charset="0"/>
              </a:rPr>
              <a:t>.</a:t>
            </a:r>
            <a:endParaRPr dirty="0">
              <a:latin typeface="Comic Sans MS" panose="030F0702030302020204" pitchFamily="66" charset="0"/>
            </a:endParaRPr>
          </a:p>
        </p:txBody>
      </p:sp>
      <p:sp>
        <p:nvSpPr>
          <p:cNvPr id="335" name="TextBox 5"/>
          <p:cNvSpPr txBox="1"/>
          <p:nvPr/>
        </p:nvSpPr>
        <p:spPr>
          <a:xfrm>
            <a:off x="7131780" y="4042121"/>
            <a:ext cx="1860862" cy="136143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defRPr u="sng">
                <a:solidFill>
                  <a:srgbClr val="0000FF"/>
                </a:solidFill>
                <a:uFill>
                  <a:solidFill>
                    <a:srgbClr val="0000FF"/>
                  </a:solidFill>
                </a:uFill>
                <a:latin typeface="Comic Sans MS"/>
                <a:ea typeface="Comic Sans MS"/>
                <a:cs typeface="Comic Sans MS"/>
                <a:sym typeface="Comic Sans MS"/>
                <a:hlinkClick r:id="rId4"/>
              </a:defRPr>
            </a:lvl1pPr>
          </a:lstStyle>
          <a:p>
            <a:pPr>
              <a:defRPr>
                <a:solidFill>
                  <a:srgbClr val="0563C1"/>
                </a:solidFill>
                <a:uFill>
                  <a:solidFill>
                    <a:srgbClr val="0563C1"/>
                  </a:solidFill>
                </a:uFill>
              </a:defRPr>
            </a:pPr>
            <a:r>
              <a:rPr dirty="0">
                <a:solidFill>
                  <a:srgbClr val="0000FF"/>
                </a:solidFill>
                <a:uFill>
                  <a:solidFill>
                    <a:srgbClr val="0000FF"/>
                  </a:solidFill>
                </a:uFill>
                <a:hlinkClick r:id="rId4"/>
              </a:rPr>
              <a:t>http://www.changekidslives.org/actions-4</a:t>
            </a:r>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339" name="Text Placeholder 2"/>
          <p:cNvSpPr txBox="1">
            <a:spLocks noGrp="1"/>
          </p:cNvSpPr>
          <p:nvPr>
            <p:ph type="body" sz="quarter" idx="1"/>
          </p:nvPr>
        </p:nvSpPr>
        <p:spPr>
          <a:xfrm>
            <a:off x="524737" y="330582"/>
            <a:ext cx="3868342" cy="823913"/>
          </a:xfrm>
          <a:prstGeom prst="rect">
            <a:avLst/>
          </a:prstGeom>
        </p:spPr>
        <p:txBody>
          <a:bodyPr/>
          <a:lstStyle>
            <a:lvl1pPr algn="ctr" defTabSz="841247">
              <a:spcBef>
                <a:spcPts val="900"/>
              </a:spcBef>
              <a:defRPr sz="2200" b="0">
                <a:latin typeface="Comic Sans MS"/>
                <a:ea typeface="Comic Sans MS"/>
                <a:cs typeface="Comic Sans MS"/>
                <a:sym typeface="Comic Sans MS"/>
              </a:defRPr>
            </a:lvl1pPr>
          </a:lstStyle>
          <a:p>
            <a:r>
              <a:rPr dirty="0"/>
              <a:t>Hanes </a:t>
            </a:r>
            <a:r>
              <a:rPr dirty="0" err="1"/>
              <a:t>Mudiad</a:t>
            </a:r>
            <a:r>
              <a:rPr dirty="0"/>
              <a:t> </a:t>
            </a:r>
            <a:endParaRPr lang="en-GB" dirty="0"/>
          </a:p>
          <a:p>
            <a:r>
              <a:rPr dirty="0" err="1"/>
              <a:t>Ysgolion</a:t>
            </a:r>
            <a:r>
              <a:rPr dirty="0"/>
              <a:t> </a:t>
            </a:r>
            <a:r>
              <a:rPr dirty="0" err="1"/>
              <a:t>Coedwig</a:t>
            </a:r>
            <a:endParaRPr dirty="0"/>
          </a:p>
        </p:txBody>
      </p:sp>
      <p:sp>
        <p:nvSpPr>
          <p:cNvPr id="340" name="Text Placeholder 4"/>
          <p:cNvSpPr>
            <a:spLocks noGrp="1"/>
          </p:cNvSpPr>
          <p:nvPr>
            <p:ph type="body" idx="21"/>
          </p:nvPr>
        </p:nvSpPr>
        <p:spPr>
          <a:xfrm>
            <a:off x="4750017" y="330582"/>
            <a:ext cx="3887393" cy="823913"/>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lvl1pPr marL="0" indent="0" algn="ctr" defTabSz="841247">
              <a:spcBef>
                <a:spcPts val="900"/>
              </a:spcBef>
              <a:buSzTx/>
              <a:buNone/>
              <a:defRPr sz="2200">
                <a:latin typeface="Comic Sans MS"/>
                <a:ea typeface="Comic Sans MS"/>
                <a:cs typeface="Comic Sans MS"/>
                <a:sym typeface="Comic Sans MS"/>
              </a:defRPr>
            </a:lvl1pPr>
          </a:lstStyle>
          <a:p>
            <a:r>
              <a:t>History of the Forest School Movement</a:t>
            </a:r>
          </a:p>
        </p:txBody>
      </p:sp>
      <p:pic>
        <p:nvPicPr>
          <p:cNvPr id="341" name="Content Placeholder 1" descr="Content Placeholder 1"/>
          <p:cNvPicPr>
            <a:picLocks noChangeAspect="1"/>
          </p:cNvPicPr>
          <p:nvPr/>
        </p:nvPicPr>
        <p:blipFill>
          <a:blip r:embed="rId3"/>
          <a:stretch>
            <a:fillRect/>
          </a:stretch>
        </p:blipFill>
        <p:spPr>
          <a:xfrm>
            <a:off x="1022172" y="1275839"/>
            <a:ext cx="7099656" cy="5506310"/>
          </a:xfrm>
          <a:prstGeom prst="rect">
            <a:avLst/>
          </a:prstGeom>
          <a:ln w="12700">
            <a:miter lim="400000"/>
          </a:ln>
        </p:spPr>
      </p:pic>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345" name="Text Placeholder 2"/>
          <p:cNvSpPr txBox="1">
            <a:spLocks noGrp="1"/>
          </p:cNvSpPr>
          <p:nvPr>
            <p:ph type="body" sz="quarter" idx="1"/>
          </p:nvPr>
        </p:nvSpPr>
        <p:spPr>
          <a:xfrm>
            <a:off x="-1249966" y="1280789"/>
            <a:ext cx="5169339" cy="823913"/>
          </a:xfrm>
          <a:prstGeom prst="rect">
            <a:avLst/>
          </a:prstGeom>
        </p:spPr>
        <p:txBody>
          <a:bodyPr>
            <a:noAutofit/>
          </a:bodyPr>
          <a:lstStyle>
            <a:lvl1pPr algn="ctr" defTabSz="886967">
              <a:spcBef>
                <a:spcPts val="900"/>
              </a:spcBef>
              <a:defRPr sz="2300" b="0">
                <a:latin typeface="Comic Sans MS"/>
                <a:ea typeface="Comic Sans MS"/>
                <a:cs typeface="Comic Sans MS"/>
                <a:sym typeface="Comic Sans MS"/>
              </a:defRPr>
            </a:lvl1pPr>
          </a:lstStyle>
          <a:p>
            <a:r>
              <a:rPr sz="3200" dirty="0" err="1"/>
              <a:t>Dewch</a:t>
            </a:r>
            <a:r>
              <a:rPr sz="3200" dirty="0"/>
              <a:t> </a:t>
            </a:r>
            <a:r>
              <a:rPr sz="3200" dirty="0" err="1"/>
              <a:t>i</a:t>
            </a:r>
            <a:r>
              <a:rPr sz="3200" dirty="0"/>
              <a:t> </a:t>
            </a:r>
            <a:r>
              <a:rPr sz="3200" dirty="0" err="1"/>
              <a:t>ni</a:t>
            </a:r>
            <a:r>
              <a:rPr sz="3200" dirty="0"/>
              <a:t> </a:t>
            </a:r>
            <a:endParaRPr lang="en-GB" sz="3200" dirty="0"/>
          </a:p>
          <a:p>
            <a:r>
              <a:rPr sz="3200" dirty="0" err="1"/>
              <a:t>ddarganfod</a:t>
            </a:r>
            <a:r>
              <a:rPr sz="3200" dirty="0"/>
              <a:t> </a:t>
            </a:r>
            <a:endParaRPr lang="en-GB" sz="3200" dirty="0"/>
          </a:p>
          <a:p>
            <a:r>
              <a:rPr sz="3200" dirty="0" err="1"/>
              <a:t>mwy</a:t>
            </a:r>
            <a:endParaRPr sz="3200" dirty="0"/>
          </a:p>
        </p:txBody>
      </p:sp>
      <p:sp>
        <p:nvSpPr>
          <p:cNvPr id="346" name="Text Placeholder 4"/>
          <p:cNvSpPr>
            <a:spLocks noGrp="1"/>
          </p:cNvSpPr>
          <p:nvPr>
            <p:ph type="body" idx="21"/>
          </p:nvPr>
        </p:nvSpPr>
        <p:spPr>
          <a:xfrm>
            <a:off x="5424932" y="456876"/>
            <a:ext cx="3887393" cy="823913"/>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noAutofit/>
          </a:bodyPr>
          <a:lstStyle>
            <a:lvl1pPr marL="0" indent="0" algn="ctr">
              <a:buSzTx/>
              <a:buNone/>
              <a:defRPr sz="3200">
                <a:latin typeface="Comic Sans MS"/>
                <a:ea typeface="Comic Sans MS"/>
                <a:cs typeface="Comic Sans MS"/>
                <a:sym typeface="Comic Sans MS"/>
              </a:defRPr>
            </a:lvl1pPr>
          </a:lstStyle>
          <a:p>
            <a:r>
              <a:rPr dirty="0"/>
              <a:t>Let’s find </a:t>
            </a:r>
            <a:endParaRPr lang="en-GB" dirty="0"/>
          </a:p>
          <a:p>
            <a:r>
              <a:rPr dirty="0"/>
              <a:t>out more </a:t>
            </a:r>
          </a:p>
        </p:txBody>
      </p:sp>
      <p:pic>
        <p:nvPicPr>
          <p:cNvPr id="347" name="Content Placeholder 1" descr="Content Placeholder 1"/>
          <p:cNvPicPr>
            <a:picLocks noChangeAspect="1"/>
          </p:cNvPicPr>
          <p:nvPr/>
        </p:nvPicPr>
        <p:blipFill>
          <a:blip r:embed="rId3"/>
          <a:stretch>
            <a:fillRect/>
          </a:stretch>
        </p:blipFill>
        <p:spPr>
          <a:xfrm>
            <a:off x="2447219" y="2060527"/>
            <a:ext cx="3867152" cy="2163286"/>
          </a:xfrm>
          <a:prstGeom prst="rect">
            <a:avLst/>
          </a:prstGeom>
          <a:ln w="12700">
            <a:miter lim="400000"/>
          </a:ln>
        </p:spPr>
      </p:pic>
      <p:pic>
        <p:nvPicPr>
          <p:cNvPr id="348" name="Picture 3" descr="Picture 3"/>
          <p:cNvPicPr>
            <a:picLocks noChangeAspect="1"/>
          </p:cNvPicPr>
          <p:nvPr/>
        </p:nvPicPr>
        <p:blipFill>
          <a:blip r:embed="rId4"/>
          <a:stretch>
            <a:fillRect/>
          </a:stretch>
        </p:blipFill>
        <p:spPr>
          <a:xfrm>
            <a:off x="4788813" y="4831210"/>
            <a:ext cx="1487163" cy="1071997"/>
          </a:xfrm>
          <a:prstGeom prst="rect">
            <a:avLst/>
          </a:prstGeom>
          <a:ln w="12700">
            <a:miter lim="400000"/>
          </a:ln>
        </p:spPr>
      </p:pic>
      <p:pic>
        <p:nvPicPr>
          <p:cNvPr id="349" name="Picture 6" descr="Picture 6"/>
          <p:cNvPicPr>
            <a:picLocks noChangeAspect="1"/>
          </p:cNvPicPr>
          <p:nvPr/>
        </p:nvPicPr>
        <p:blipFill>
          <a:blip r:embed="rId5"/>
          <a:stretch>
            <a:fillRect/>
          </a:stretch>
        </p:blipFill>
        <p:spPr>
          <a:xfrm>
            <a:off x="6693713" y="3465498"/>
            <a:ext cx="2331848" cy="1954344"/>
          </a:xfrm>
          <a:prstGeom prst="rect">
            <a:avLst/>
          </a:prstGeom>
          <a:ln w="12700">
            <a:miter lim="400000"/>
          </a:ln>
        </p:spPr>
      </p:pic>
      <p:pic>
        <p:nvPicPr>
          <p:cNvPr id="350" name="Content Placeholder 1" descr="Content Placeholder 1"/>
          <p:cNvPicPr>
            <a:picLocks noChangeAspect="1"/>
          </p:cNvPicPr>
          <p:nvPr/>
        </p:nvPicPr>
        <p:blipFill>
          <a:blip r:embed="rId6"/>
          <a:srcRect l="1908" t="21055" r="12992" b="10540"/>
          <a:stretch>
            <a:fillRect/>
          </a:stretch>
        </p:blipFill>
        <p:spPr>
          <a:xfrm rot="904144">
            <a:off x="2424063" y="5634052"/>
            <a:ext cx="1524716" cy="876182"/>
          </a:xfrm>
          <a:prstGeom prst="rect">
            <a:avLst/>
          </a:prstGeom>
          <a:ln w="19050">
            <a:solidFill>
              <a:schemeClr val="accent1"/>
            </a:solidFill>
          </a:ln>
        </p:spPr>
      </p:pic>
      <p:sp>
        <p:nvSpPr>
          <p:cNvPr id="351" name="TextBox 5"/>
          <p:cNvSpPr txBox="1"/>
          <p:nvPr/>
        </p:nvSpPr>
        <p:spPr>
          <a:xfrm>
            <a:off x="445802" y="3740903"/>
            <a:ext cx="1583680" cy="167893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defRPr u="sng">
                <a:solidFill>
                  <a:srgbClr val="0000FF"/>
                </a:solidFill>
                <a:uFill>
                  <a:solidFill>
                    <a:srgbClr val="0000FF"/>
                  </a:solidFill>
                </a:uFill>
                <a:latin typeface="Comic Sans MS"/>
                <a:ea typeface="Comic Sans MS"/>
                <a:cs typeface="Comic Sans MS"/>
                <a:sym typeface="Comic Sans MS"/>
                <a:hlinkClick r:id="rId7"/>
              </a:defRPr>
            </a:lvl1pPr>
          </a:lstStyle>
          <a:p>
            <a:pPr>
              <a:defRPr>
                <a:solidFill>
                  <a:srgbClr val="0563C1"/>
                </a:solidFill>
                <a:uFill>
                  <a:solidFill>
                    <a:srgbClr val="0563C1"/>
                  </a:solidFill>
                </a:uFill>
              </a:defRPr>
            </a:pPr>
            <a:r>
              <a:rPr dirty="0">
                <a:solidFill>
                  <a:srgbClr val="0000FF"/>
                </a:solidFill>
                <a:uFill>
                  <a:solidFill>
                    <a:srgbClr val="0000FF"/>
                  </a:solidFill>
                </a:uFill>
                <a:hlinkClick r:id="rId7"/>
              </a:rPr>
              <a:t>https://www.youtube.com/watch?v=tjzFfU43wuQ</a:t>
            </a:r>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355" name="Text Placeholder 2"/>
          <p:cNvSpPr txBox="1">
            <a:spLocks noGrp="1"/>
          </p:cNvSpPr>
          <p:nvPr>
            <p:ph type="body" sz="quarter" idx="1"/>
          </p:nvPr>
        </p:nvSpPr>
        <p:spPr>
          <a:xfrm>
            <a:off x="524737" y="330582"/>
            <a:ext cx="3868342" cy="823913"/>
          </a:xfrm>
          <a:prstGeom prst="rect">
            <a:avLst/>
          </a:prstGeom>
        </p:spPr>
        <p:txBody>
          <a:bodyPr/>
          <a:lstStyle>
            <a:lvl1pPr algn="ctr">
              <a:defRPr b="0">
                <a:latin typeface="Comic Sans MS"/>
                <a:ea typeface="Comic Sans MS"/>
                <a:cs typeface="Comic Sans MS"/>
                <a:sym typeface="Comic Sans MS"/>
              </a:defRPr>
            </a:lvl1pPr>
          </a:lstStyle>
          <a:p>
            <a:r>
              <a:t>Yr ymchwil</a:t>
            </a:r>
          </a:p>
        </p:txBody>
      </p:sp>
      <p:sp>
        <p:nvSpPr>
          <p:cNvPr id="356" name="Text Placeholder 4"/>
          <p:cNvSpPr>
            <a:spLocks noGrp="1"/>
          </p:cNvSpPr>
          <p:nvPr>
            <p:ph type="body" idx="21"/>
          </p:nvPr>
        </p:nvSpPr>
        <p:spPr>
          <a:xfrm>
            <a:off x="4750017" y="330582"/>
            <a:ext cx="3887393" cy="823913"/>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lvl1pPr marL="0" indent="0" algn="ctr">
              <a:buSzTx/>
              <a:buNone/>
              <a:defRPr sz="2400">
                <a:latin typeface="Comic Sans MS"/>
                <a:ea typeface="Comic Sans MS"/>
                <a:cs typeface="Comic Sans MS"/>
                <a:sym typeface="Comic Sans MS"/>
              </a:defRPr>
            </a:lvl1pPr>
          </a:lstStyle>
          <a:p>
            <a:r>
              <a:t>The research</a:t>
            </a:r>
          </a:p>
        </p:txBody>
      </p:sp>
      <p:pic>
        <p:nvPicPr>
          <p:cNvPr id="357" name="Content Placeholder 1" descr="Content Placeholder 1"/>
          <p:cNvPicPr>
            <a:picLocks noChangeAspect="1"/>
          </p:cNvPicPr>
          <p:nvPr/>
        </p:nvPicPr>
        <p:blipFill>
          <a:blip r:embed="rId3"/>
          <a:stretch>
            <a:fillRect/>
          </a:stretch>
        </p:blipFill>
        <p:spPr>
          <a:xfrm>
            <a:off x="1638978" y="1500118"/>
            <a:ext cx="5820563" cy="3159188"/>
          </a:xfrm>
          <a:prstGeom prst="rect">
            <a:avLst/>
          </a:prstGeom>
          <a:ln w="38100">
            <a:solidFill>
              <a:schemeClr val="accent1"/>
            </a:solidFill>
          </a:ln>
        </p:spPr>
      </p:pic>
      <p:sp>
        <p:nvSpPr>
          <p:cNvPr id="358" name="Content Placeholder 3"/>
          <p:cNvSpPr txBox="1"/>
          <p:nvPr/>
        </p:nvSpPr>
        <p:spPr>
          <a:xfrm>
            <a:off x="2042042" y="4805301"/>
            <a:ext cx="5212071" cy="91602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ormAutofit/>
          </a:bodyPr>
          <a:lstStyle>
            <a:lvl1pPr algn="ctr">
              <a:lnSpc>
                <a:spcPct val="90000"/>
              </a:lnSpc>
              <a:spcBef>
                <a:spcPts val="1000"/>
              </a:spcBef>
              <a:defRPr sz="2000" u="sng">
                <a:solidFill>
                  <a:srgbClr val="0000FF"/>
                </a:solidFill>
                <a:uFill>
                  <a:solidFill>
                    <a:srgbClr val="0000FF"/>
                  </a:solidFill>
                </a:uFill>
                <a:latin typeface="+mj-lt"/>
                <a:ea typeface="+mj-ea"/>
                <a:cs typeface="+mj-cs"/>
                <a:sym typeface="Calibri"/>
                <a:hlinkClick r:id="rId4"/>
              </a:defRPr>
            </a:lvl1pPr>
          </a:lstStyle>
          <a:p>
            <a:pPr>
              <a:defRPr>
                <a:solidFill>
                  <a:srgbClr val="0563C1"/>
                </a:solidFill>
                <a:uFill>
                  <a:solidFill>
                    <a:srgbClr val="0563C1"/>
                  </a:solidFill>
                </a:uFill>
              </a:defRPr>
            </a:pPr>
            <a:r>
              <a:rPr dirty="0">
                <a:solidFill>
                  <a:srgbClr val="0000FF"/>
                </a:solidFill>
                <a:uFill>
                  <a:solidFill>
                    <a:srgbClr val="0000FF"/>
                  </a:solidFill>
                </a:uFill>
                <a:hlinkClick r:id="rId4"/>
              </a:rPr>
              <a:t>https://www.youtube.com/watch?v=WJXmLuXQ7os&amp;feature=youtu.be</a:t>
            </a:r>
          </a:p>
        </p:txBody>
      </p:sp>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362" name="Text Placeholder 2"/>
          <p:cNvSpPr txBox="1">
            <a:spLocks noGrp="1"/>
          </p:cNvSpPr>
          <p:nvPr>
            <p:ph type="body" sz="quarter" idx="1"/>
          </p:nvPr>
        </p:nvSpPr>
        <p:spPr>
          <a:xfrm>
            <a:off x="524737" y="330582"/>
            <a:ext cx="3868342" cy="823913"/>
          </a:xfrm>
          <a:prstGeom prst="rect">
            <a:avLst/>
          </a:prstGeom>
        </p:spPr>
        <p:txBody>
          <a:bodyPr/>
          <a:lstStyle/>
          <a:p>
            <a:pPr algn="ctr" defTabSz="740662">
              <a:lnSpc>
                <a:spcPct val="81000"/>
              </a:lnSpc>
              <a:spcBef>
                <a:spcPts val="800"/>
              </a:spcBef>
              <a:defRPr sz="1900" b="0">
                <a:latin typeface="Comic Sans MS"/>
                <a:ea typeface="Comic Sans MS"/>
                <a:cs typeface="Comic Sans MS"/>
                <a:sym typeface="Comic Sans MS"/>
              </a:defRPr>
            </a:pPr>
            <a:r>
              <a:t>Buddion Ysgolion </a:t>
            </a:r>
          </a:p>
          <a:p>
            <a:pPr algn="ctr" defTabSz="740662">
              <a:lnSpc>
                <a:spcPct val="81000"/>
              </a:lnSpc>
              <a:spcBef>
                <a:spcPts val="800"/>
              </a:spcBef>
              <a:defRPr sz="1900" b="0">
                <a:latin typeface="Comic Sans MS"/>
                <a:ea typeface="Comic Sans MS"/>
                <a:cs typeface="Comic Sans MS"/>
                <a:sym typeface="Comic Sans MS"/>
              </a:defRPr>
            </a:pPr>
            <a:r>
              <a:t>Coedwig</a:t>
            </a:r>
          </a:p>
        </p:txBody>
      </p:sp>
      <p:sp>
        <p:nvSpPr>
          <p:cNvPr id="363" name="Text Placeholder 4"/>
          <p:cNvSpPr>
            <a:spLocks noGrp="1"/>
          </p:cNvSpPr>
          <p:nvPr>
            <p:ph type="body" idx="21"/>
          </p:nvPr>
        </p:nvSpPr>
        <p:spPr>
          <a:xfrm>
            <a:off x="505686" y="1442693"/>
            <a:ext cx="3887394" cy="823914"/>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pPr marL="0" indent="0" algn="ctr" defTabSz="740662">
              <a:lnSpc>
                <a:spcPct val="81000"/>
              </a:lnSpc>
              <a:spcBef>
                <a:spcPts val="800"/>
              </a:spcBef>
              <a:buSzTx/>
              <a:buNone/>
              <a:defRPr sz="1900">
                <a:latin typeface="Comic Sans MS"/>
                <a:ea typeface="Comic Sans MS"/>
                <a:cs typeface="Comic Sans MS"/>
                <a:sym typeface="Comic Sans MS"/>
              </a:defRPr>
            </a:pPr>
            <a:r>
              <a:t>The benefits of</a:t>
            </a:r>
          </a:p>
          <a:p>
            <a:pPr marL="0" indent="0" algn="ctr" defTabSz="740662">
              <a:lnSpc>
                <a:spcPct val="81000"/>
              </a:lnSpc>
              <a:spcBef>
                <a:spcPts val="800"/>
              </a:spcBef>
              <a:buSzTx/>
              <a:buNone/>
              <a:defRPr sz="1900">
                <a:latin typeface="Comic Sans MS"/>
                <a:ea typeface="Comic Sans MS"/>
                <a:cs typeface="Comic Sans MS"/>
                <a:sym typeface="Comic Sans MS"/>
              </a:defRPr>
            </a:pPr>
            <a:r>
              <a:t> Forest Schools</a:t>
            </a:r>
          </a:p>
        </p:txBody>
      </p:sp>
      <p:pic>
        <p:nvPicPr>
          <p:cNvPr id="364" name="Content Placeholder 14" descr="Content Placeholder 14"/>
          <p:cNvPicPr>
            <a:picLocks noChangeAspect="1"/>
          </p:cNvPicPr>
          <p:nvPr/>
        </p:nvPicPr>
        <p:blipFill>
          <a:blip r:embed="rId3"/>
          <a:stretch>
            <a:fillRect/>
          </a:stretch>
        </p:blipFill>
        <p:spPr>
          <a:xfrm>
            <a:off x="5057999" y="517690"/>
            <a:ext cx="3489825" cy="2174999"/>
          </a:xfrm>
          <a:prstGeom prst="rect">
            <a:avLst/>
          </a:prstGeom>
          <a:ln>
            <a:solidFill>
              <a:schemeClr val="accent1"/>
            </a:solidFill>
          </a:ln>
        </p:spPr>
      </p:pic>
      <p:sp>
        <p:nvSpPr>
          <p:cNvPr id="365" name="Content Placeholder 13"/>
          <p:cNvSpPr txBox="1"/>
          <p:nvPr/>
        </p:nvSpPr>
        <p:spPr>
          <a:xfrm>
            <a:off x="5092307" y="3135085"/>
            <a:ext cx="3776899" cy="217499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ormAutofit/>
          </a:bodyPr>
          <a:lstStyle>
            <a:lvl1pPr algn="just" defTabSz="905255">
              <a:lnSpc>
                <a:spcPct val="90000"/>
              </a:lnSpc>
              <a:spcBef>
                <a:spcPts val="900"/>
              </a:spcBef>
              <a:defRPr sz="1500">
                <a:latin typeface="Comic Sans MS"/>
                <a:ea typeface="Comic Sans MS"/>
                <a:cs typeface="Comic Sans MS"/>
                <a:sym typeface="Comic Sans MS"/>
              </a:defRPr>
            </a:lvl1pPr>
          </a:lstStyle>
          <a:p>
            <a:r>
              <a:t>Write a letter to parents explaining that you intend to take your Year 1 class to a Forest School. You want their permission to allow  their child to go on the visit, so you need to promote the benefits of the trip. What are the benefits of such a  visit for a child?</a:t>
            </a:r>
          </a:p>
        </p:txBody>
      </p:sp>
      <p:sp>
        <p:nvSpPr>
          <p:cNvPr id="366" name="TextBox 6"/>
          <p:cNvSpPr txBox="1"/>
          <p:nvPr/>
        </p:nvSpPr>
        <p:spPr>
          <a:xfrm>
            <a:off x="551406" y="3076205"/>
            <a:ext cx="3603485" cy="233909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lgn="just">
              <a:defRPr sz="1600">
                <a:latin typeface="Comic Sans MS"/>
                <a:ea typeface="Comic Sans MS"/>
                <a:cs typeface="Comic Sans MS"/>
                <a:sym typeface="Comic Sans MS"/>
              </a:defRPr>
            </a:pPr>
            <a:r>
              <a:rPr dirty="0" err="1"/>
              <a:t>Ysgrifennwch</a:t>
            </a:r>
            <a:r>
              <a:rPr dirty="0"/>
              <a:t> </a:t>
            </a:r>
            <a:r>
              <a:rPr dirty="0" err="1"/>
              <a:t>lythyr</a:t>
            </a:r>
            <a:r>
              <a:rPr dirty="0"/>
              <a:t> at </a:t>
            </a:r>
            <a:r>
              <a:rPr dirty="0" err="1"/>
              <a:t>rieni</a:t>
            </a:r>
            <a:r>
              <a:rPr dirty="0"/>
              <a:t> </a:t>
            </a:r>
            <a:r>
              <a:rPr dirty="0" err="1"/>
              <a:t>gan</a:t>
            </a:r>
            <a:r>
              <a:rPr dirty="0"/>
              <a:t> </a:t>
            </a:r>
            <a:r>
              <a:rPr dirty="0" err="1"/>
              <a:t>esbonio</a:t>
            </a:r>
            <a:r>
              <a:rPr dirty="0"/>
              <a:t> </a:t>
            </a:r>
            <a:r>
              <a:rPr dirty="0" err="1"/>
              <a:t>eich</a:t>
            </a:r>
            <a:r>
              <a:rPr dirty="0"/>
              <a:t> bod </a:t>
            </a:r>
            <a:r>
              <a:rPr dirty="0" err="1"/>
              <a:t>yn</a:t>
            </a:r>
            <a:r>
              <a:rPr dirty="0"/>
              <a:t> </a:t>
            </a:r>
            <a:r>
              <a:rPr dirty="0" err="1"/>
              <a:t>bwriadu</a:t>
            </a:r>
            <a:r>
              <a:rPr dirty="0"/>
              <a:t> </a:t>
            </a:r>
            <a:r>
              <a:rPr dirty="0" err="1"/>
              <a:t>mynd</a:t>
            </a:r>
            <a:r>
              <a:rPr dirty="0"/>
              <a:t> </a:t>
            </a:r>
            <a:r>
              <a:rPr dirty="0" err="1"/>
              <a:t>â’ch</a:t>
            </a:r>
            <a:r>
              <a:rPr dirty="0"/>
              <a:t> </a:t>
            </a:r>
            <a:r>
              <a:rPr dirty="0" err="1"/>
              <a:t>dosbarth</a:t>
            </a:r>
            <a:r>
              <a:rPr dirty="0"/>
              <a:t> </a:t>
            </a:r>
            <a:r>
              <a:rPr dirty="0" err="1"/>
              <a:t>Blwyddyn</a:t>
            </a:r>
            <a:r>
              <a:rPr dirty="0"/>
              <a:t> 1 </a:t>
            </a:r>
            <a:r>
              <a:rPr dirty="0" err="1"/>
              <a:t>i</a:t>
            </a:r>
            <a:r>
              <a:rPr dirty="0"/>
              <a:t> Ysgol </a:t>
            </a:r>
            <a:r>
              <a:rPr dirty="0" err="1"/>
              <a:t>Goedwig</a:t>
            </a:r>
            <a:r>
              <a:rPr dirty="0"/>
              <a:t>. </a:t>
            </a:r>
            <a:r>
              <a:rPr dirty="0" err="1"/>
              <a:t>Rydych</a:t>
            </a:r>
            <a:r>
              <a:rPr dirty="0"/>
              <a:t> am </a:t>
            </a:r>
            <a:r>
              <a:rPr dirty="0" err="1"/>
              <a:t>iddynt</a:t>
            </a:r>
            <a:r>
              <a:rPr dirty="0"/>
              <a:t> </a:t>
            </a:r>
            <a:r>
              <a:rPr dirty="0" err="1"/>
              <a:t>ganiatáu</a:t>
            </a:r>
            <a:r>
              <a:rPr dirty="0"/>
              <a:t> bod </a:t>
            </a:r>
            <a:r>
              <a:rPr dirty="0" err="1"/>
              <a:t>eu</a:t>
            </a:r>
            <a:r>
              <a:rPr dirty="0"/>
              <a:t> </a:t>
            </a:r>
            <a:r>
              <a:rPr dirty="0" err="1"/>
              <a:t>plentyn</a:t>
            </a:r>
            <a:r>
              <a:rPr dirty="0"/>
              <a:t> </a:t>
            </a:r>
            <a:r>
              <a:rPr dirty="0" err="1"/>
              <a:t>yn</a:t>
            </a:r>
            <a:r>
              <a:rPr dirty="0"/>
              <a:t> </a:t>
            </a:r>
            <a:r>
              <a:rPr dirty="0" err="1"/>
              <a:t>gallu</a:t>
            </a:r>
            <a:r>
              <a:rPr dirty="0"/>
              <a:t> </a:t>
            </a:r>
            <a:r>
              <a:rPr dirty="0" err="1"/>
              <a:t>ymweld</a:t>
            </a:r>
            <a:r>
              <a:rPr dirty="0"/>
              <a:t> </a:t>
            </a:r>
            <a:r>
              <a:rPr dirty="0" err="1"/>
              <a:t>â’r</a:t>
            </a:r>
            <a:r>
              <a:rPr dirty="0"/>
              <a:t> </a:t>
            </a:r>
            <a:r>
              <a:rPr dirty="0" err="1"/>
              <a:t>ysgol</a:t>
            </a:r>
            <a:r>
              <a:rPr dirty="0"/>
              <a:t> </a:t>
            </a:r>
            <a:r>
              <a:rPr dirty="0" err="1"/>
              <a:t>goedwig</a:t>
            </a:r>
            <a:r>
              <a:rPr dirty="0"/>
              <a:t>, ac felly, </a:t>
            </a:r>
            <a:r>
              <a:rPr dirty="0" err="1"/>
              <a:t>mae</a:t>
            </a:r>
            <a:r>
              <a:rPr dirty="0"/>
              <a:t> </a:t>
            </a:r>
            <a:r>
              <a:rPr dirty="0" err="1"/>
              <a:t>angen</a:t>
            </a:r>
            <a:r>
              <a:rPr dirty="0"/>
              <a:t> </a:t>
            </a:r>
            <a:r>
              <a:rPr dirty="0" err="1"/>
              <a:t>hyrwyddo</a:t>
            </a:r>
            <a:r>
              <a:rPr dirty="0"/>
              <a:t> </a:t>
            </a:r>
            <a:r>
              <a:rPr dirty="0" err="1"/>
              <a:t>buddion</a:t>
            </a:r>
            <a:r>
              <a:rPr dirty="0"/>
              <a:t> y </a:t>
            </a:r>
            <a:r>
              <a:rPr dirty="0" err="1"/>
              <a:t>wibdaith</a:t>
            </a:r>
            <a:r>
              <a:rPr dirty="0"/>
              <a:t>. Beth </a:t>
            </a:r>
            <a:r>
              <a:rPr dirty="0" err="1"/>
              <a:t>yw</a:t>
            </a:r>
            <a:r>
              <a:rPr dirty="0"/>
              <a:t> </a:t>
            </a:r>
            <a:r>
              <a:rPr dirty="0" err="1"/>
              <a:t>buddion</a:t>
            </a:r>
            <a:r>
              <a:rPr dirty="0"/>
              <a:t> y </a:t>
            </a:r>
            <a:r>
              <a:rPr dirty="0" err="1"/>
              <a:t>fath</a:t>
            </a:r>
            <a:r>
              <a:rPr dirty="0"/>
              <a:t> </a:t>
            </a:r>
            <a:r>
              <a:rPr dirty="0" err="1"/>
              <a:t>ymweliad</a:t>
            </a:r>
            <a:r>
              <a:rPr dirty="0"/>
              <a:t> </a:t>
            </a:r>
            <a:r>
              <a:rPr dirty="0" err="1"/>
              <a:t>i</a:t>
            </a:r>
            <a:r>
              <a:rPr dirty="0"/>
              <a:t> </a:t>
            </a:r>
            <a:r>
              <a:rPr dirty="0" err="1"/>
              <a:t>blentyn</a:t>
            </a:r>
            <a:r>
              <a:rPr dirty="0"/>
              <a:t>?</a:t>
            </a:r>
            <a:r>
              <a:rPr sz="1800" dirty="0"/>
              <a:t>  </a:t>
            </a:r>
          </a:p>
        </p:txBody>
      </p:sp>
      <p:pic>
        <p:nvPicPr>
          <p:cNvPr id="367" name="Picture 1" descr="Picture 1"/>
          <p:cNvPicPr>
            <a:picLocks noChangeAspect="1"/>
          </p:cNvPicPr>
          <p:nvPr/>
        </p:nvPicPr>
        <p:blipFill>
          <a:blip r:embed="rId4"/>
          <a:stretch>
            <a:fillRect/>
          </a:stretch>
        </p:blipFill>
        <p:spPr>
          <a:xfrm>
            <a:off x="4200609" y="4904011"/>
            <a:ext cx="1013169" cy="714930"/>
          </a:xfrm>
          <a:prstGeom prst="rect">
            <a:avLst/>
          </a:prstGeom>
          <a:ln w="12700">
            <a:miter lim="400000"/>
          </a:ln>
        </p:spPr>
      </p:pic>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371" name="Text Placeholder 2"/>
          <p:cNvSpPr txBox="1">
            <a:spLocks noGrp="1"/>
          </p:cNvSpPr>
          <p:nvPr>
            <p:ph type="body" sz="quarter" idx="1"/>
          </p:nvPr>
        </p:nvSpPr>
        <p:spPr>
          <a:xfrm>
            <a:off x="271657" y="-282102"/>
            <a:ext cx="3868343" cy="823913"/>
          </a:xfrm>
          <a:prstGeom prst="rect">
            <a:avLst/>
          </a:prstGeom>
        </p:spPr>
        <p:txBody>
          <a:bodyPr/>
          <a:lstStyle>
            <a:lvl1pPr algn="ctr">
              <a:defRPr b="0">
                <a:latin typeface="Comic Sans MS"/>
                <a:ea typeface="Comic Sans MS"/>
                <a:cs typeface="Comic Sans MS"/>
                <a:sym typeface="Comic Sans MS"/>
              </a:defRPr>
            </a:lvl1pPr>
          </a:lstStyle>
          <a:p>
            <a:r>
              <a:rPr dirty="0"/>
              <a:t>Y </a:t>
            </a:r>
            <a:r>
              <a:rPr dirty="0" err="1"/>
              <a:t>gegin</a:t>
            </a:r>
            <a:r>
              <a:rPr lang="en-GB" dirty="0"/>
              <a:t> </a:t>
            </a:r>
            <a:r>
              <a:rPr lang="en-GB" dirty="0" err="1"/>
              <a:t>fwd</a:t>
            </a:r>
            <a:endParaRPr dirty="0"/>
          </a:p>
        </p:txBody>
      </p:sp>
      <p:pic>
        <p:nvPicPr>
          <p:cNvPr id="372" name="Content Placeholder 1" descr="Content Placeholder 1"/>
          <p:cNvPicPr>
            <a:picLocks noChangeAspect="1"/>
          </p:cNvPicPr>
          <p:nvPr/>
        </p:nvPicPr>
        <p:blipFill>
          <a:blip r:embed="rId3"/>
          <a:stretch>
            <a:fillRect/>
          </a:stretch>
        </p:blipFill>
        <p:spPr>
          <a:xfrm>
            <a:off x="3209001" y="1352468"/>
            <a:ext cx="2840296" cy="4005074"/>
          </a:xfrm>
          <a:prstGeom prst="rect">
            <a:avLst/>
          </a:prstGeom>
          <a:ln w="19050">
            <a:solidFill>
              <a:schemeClr val="accent1"/>
            </a:solidFill>
          </a:ln>
        </p:spPr>
      </p:pic>
      <p:sp>
        <p:nvSpPr>
          <p:cNvPr id="373" name="Text Placeholder 4"/>
          <p:cNvSpPr>
            <a:spLocks noGrp="1"/>
          </p:cNvSpPr>
          <p:nvPr>
            <p:ph type="body" idx="21"/>
          </p:nvPr>
        </p:nvSpPr>
        <p:spPr>
          <a:xfrm>
            <a:off x="4763774" y="-205330"/>
            <a:ext cx="3887393" cy="823913"/>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lvl1pPr marL="0" indent="0" algn="ctr">
              <a:buSzTx/>
              <a:buNone/>
              <a:defRPr sz="2400">
                <a:latin typeface="Comic Sans MS"/>
                <a:ea typeface="Comic Sans MS"/>
                <a:cs typeface="Comic Sans MS"/>
                <a:sym typeface="Comic Sans MS"/>
              </a:defRPr>
            </a:lvl1pPr>
          </a:lstStyle>
          <a:p>
            <a:r>
              <a:rPr dirty="0"/>
              <a:t>The mud kitchen</a:t>
            </a:r>
          </a:p>
        </p:txBody>
      </p:sp>
      <p:sp>
        <p:nvSpPr>
          <p:cNvPr id="374" name="TextBox 6"/>
          <p:cNvSpPr txBox="1"/>
          <p:nvPr/>
        </p:nvSpPr>
        <p:spPr>
          <a:xfrm>
            <a:off x="5938400" y="1262494"/>
            <a:ext cx="1745046" cy="104393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defRPr>
                <a:latin typeface="Comic Sans MS"/>
                <a:ea typeface="Comic Sans MS"/>
                <a:cs typeface="Comic Sans MS"/>
                <a:sym typeface="Comic Sans MS"/>
              </a:defRPr>
            </a:lvl1pPr>
          </a:lstStyle>
          <a:p>
            <a:r>
              <a:rPr dirty="0"/>
              <a:t>Do you think these are a good idea?</a:t>
            </a:r>
          </a:p>
        </p:txBody>
      </p:sp>
      <p:sp>
        <p:nvSpPr>
          <p:cNvPr id="375" name="TextBox 7"/>
          <p:cNvSpPr txBox="1"/>
          <p:nvPr/>
        </p:nvSpPr>
        <p:spPr>
          <a:xfrm>
            <a:off x="1526489" y="1500458"/>
            <a:ext cx="1745048" cy="125983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defRPr sz="1600">
                <a:latin typeface="Comic Sans MS"/>
                <a:ea typeface="Comic Sans MS"/>
                <a:cs typeface="Comic Sans MS"/>
                <a:sym typeface="Comic Sans MS"/>
              </a:defRPr>
            </a:lvl1pPr>
          </a:lstStyle>
          <a:p>
            <a:r>
              <a:rPr dirty="0" err="1"/>
              <a:t>Ydych</a:t>
            </a:r>
            <a:r>
              <a:rPr dirty="0"/>
              <a:t> </a:t>
            </a:r>
            <a:r>
              <a:rPr dirty="0" err="1"/>
              <a:t>chi’n</a:t>
            </a:r>
            <a:r>
              <a:rPr dirty="0"/>
              <a:t> </a:t>
            </a:r>
            <a:r>
              <a:rPr dirty="0" err="1"/>
              <a:t>meddwl</a:t>
            </a:r>
            <a:r>
              <a:rPr dirty="0"/>
              <a:t> bod y </a:t>
            </a:r>
            <a:r>
              <a:rPr dirty="0" err="1"/>
              <a:t>rhain</a:t>
            </a:r>
            <a:r>
              <a:rPr dirty="0"/>
              <a:t> </a:t>
            </a:r>
            <a:r>
              <a:rPr dirty="0" err="1"/>
              <a:t>yn</a:t>
            </a:r>
            <a:r>
              <a:rPr dirty="0"/>
              <a:t> </a:t>
            </a:r>
            <a:r>
              <a:rPr dirty="0" err="1"/>
              <a:t>syniad</a:t>
            </a:r>
            <a:r>
              <a:rPr dirty="0"/>
              <a:t> da? </a:t>
            </a:r>
          </a:p>
        </p:txBody>
      </p:sp>
      <p:pic>
        <p:nvPicPr>
          <p:cNvPr id="376" name="Picture 8" descr="Picture 8"/>
          <p:cNvPicPr>
            <a:picLocks noChangeAspect="1"/>
          </p:cNvPicPr>
          <p:nvPr/>
        </p:nvPicPr>
        <p:blipFill>
          <a:blip r:embed="rId4"/>
          <a:stretch>
            <a:fillRect/>
          </a:stretch>
        </p:blipFill>
        <p:spPr>
          <a:xfrm>
            <a:off x="81185" y="2028816"/>
            <a:ext cx="1538681" cy="1152527"/>
          </a:xfrm>
          <a:prstGeom prst="rect">
            <a:avLst/>
          </a:prstGeom>
          <a:ln>
            <a:solidFill>
              <a:schemeClr val="accent1"/>
            </a:solidFill>
          </a:ln>
        </p:spPr>
      </p:pic>
      <p:pic>
        <p:nvPicPr>
          <p:cNvPr id="377" name="Picture 10" descr="Picture 10"/>
          <p:cNvPicPr>
            <a:picLocks noChangeAspect="1"/>
          </p:cNvPicPr>
          <p:nvPr/>
        </p:nvPicPr>
        <p:blipFill>
          <a:blip r:embed="rId5"/>
          <a:stretch>
            <a:fillRect/>
          </a:stretch>
        </p:blipFill>
        <p:spPr>
          <a:xfrm>
            <a:off x="1503247" y="3306379"/>
            <a:ext cx="1509607" cy="1013752"/>
          </a:xfrm>
          <a:prstGeom prst="rect">
            <a:avLst/>
          </a:prstGeom>
          <a:ln>
            <a:solidFill>
              <a:schemeClr val="accent1"/>
            </a:solidFill>
          </a:ln>
        </p:spPr>
      </p:pic>
      <p:pic>
        <p:nvPicPr>
          <p:cNvPr id="378" name="Picture 11" descr="Picture 11"/>
          <p:cNvPicPr>
            <a:picLocks noChangeAspect="1"/>
          </p:cNvPicPr>
          <p:nvPr/>
        </p:nvPicPr>
        <p:blipFill>
          <a:blip r:embed="rId6"/>
          <a:stretch>
            <a:fillRect/>
          </a:stretch>
        </p:blipFill>
        <p:spPr>
          <a:xfrm>
            <a:off x="161613" y="4417960"/>
            <a:ext cx="1513257" cy="1129125"/>
          </a:xfrm>
          <a:prstGeom prst="rect">
            <a:avLst/>
          </a:prstGeom>
          <a:ln>
            <a:solidFill>
              <a:schemeClr val="accent1"/>
            </a:solidFill>
          </a:ln>
        </p:spPr>
      </p:pic>
      <p:pic>
        <p:nvPicPr>
          <p:cNvPr id="379" name="Picture 12" descr="Picture 12"/>
          <p:cNvPicPr>
            <a:picLocks noChangeAspect="1"/>
          </p:cNvPicPr>
          <p:nvPr/>
        </p:nvPicPr>
        <p:blipFill>
          <a:blip r:embed="rId7"/>
          <a:stretch>
            <a:fillRect/>
          </a:stretch>
        </p:blipFill>
        <p:spPr>
          <a:xfrm>
            <a:off x="7402465" y="1949007"/>
            <a:ext cx="1670356" cy="1107519"/>
          </a:xfrm>
          <a:prstGeom prst="rect">
            <a:avLst/>
          </a:prstGeom>
          <a:ln>
            <a:solidFill>
              <a:schemeClr val="accent1"/>
            </a:solidFill>
          </a:ln>
        </p:spPr>
      </p:pic>
      <p:pic>
        <p:nvPicPr>
          <p:cNvPr id="380" name="Picture 15" descr="Picture 15"/>
          <p:cNvPicPr>
            <a:picLocks noChangeAspect="1"/>
          </p:cNvPicPr>
          <p:nvPr/>
        </p:nvPicPr>
        <p:blipFill>
          <a:blip r:embed="rId8"/>
          <a:stretch>
            <a:fillRect/>
          </a:stretch>
        </p:blipFill>
        <p:spPr>
          <a:xfrm>
            <a:off x="6112130" y="3195345"/>
            <a:ext cx="1706811" cy="1135808"/>
          </a:xfrm>
          <a:prstGeom prst="rect">
            <a:avLst/>
          </a:prstGeom>
          <a:ln>
            <a:solidFill>
              <a:schemeClr val="accent1"/>
            </a:solidFill>
          </a:ln>
        </p:spPr>
      </p:pic>
      <p:pic>
        <p:nvPicPr>
          <p:cNvPr id="381" name="Picture 16" descr="Picture 16"/>
          <p:cNvPicPr>
            <a:picLocks noChangeAspect="1"/>
          </p:cNvPicPr>
          <p:nvPr/>
        </p:nvPicPr>
        <p:blipFill>
          <a:blip r:embed="rId9"/>
          <a:stretch>
            <a:fillRect/>
          </a:stretch>
        </p:blipFill>
        <p:spPr>
          <a:xfrm>
            <a:off x="7360842" y="4386950"/>
            <a:ext cx="1711979" cy="1160134"/>
          </a:xfrm>
          <a:prstGeom prst="rect">
            <a:avLst/>
          </a:prstGeom>
          <a:ln>
            <a:solidFill>
              <a:schemeClr val="accent1"/>
            </a:solidFill>
          </a:ln>
        </p:spPr>
      </p:pic>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385" name="Text Placeholder 2"/>
          <p:cNvSpPr txBox="1">
            <a:spLocks noGrp="1"/>
          </p:cNvSpPr>
          <p:nvPr>
            <p:ph type="body" sz="quarter" idx="1"/>
          </p:nvPr>
        </p:nvSpPr>
        <p:spPr>
          <a:xfrm>
            <a:off x="0" y="439439"/>
            <a:ext cx="6986406" cy="823913"/>
          </a:xfrm>
          <a:prstGeom prst="rect">
            <a:avLst/>
          </a:prstGeom>
        </p:spPr>
        <p:txBody>
          <a:bodyPr/>
          <a:lstStyle>
            <a:lvl1pPr algn="ctr" defTabSz="850391">
              <a:lnSpc>
                <a:spcPct val="72000"/>
              </a:lnSpc>
              <a:spcBef>
                <a:spcPts val="900"/>
              </a:spcBef>
              <a:defRPr sz="2000" b="0">
                <a:latin typeface="Comic Sans MS"/>
                <a:ea typeface="Comic Sans MS"/>
                <a:cs typeface="Comic Sans MS"/>
                <a:sym typeface="Comic Sans MS"/>
              </a:defRPr>
            </a:lvl1pPr>
          </a:lstStyle>
          <a:p>
            <a:r>
              <a:rPr dirty="0"/>
              <a:t>Sut </a:t>
            </a:r>
            <a:r>
              <a:rPr dirty="0" err="1"/>
              <a:t>mae</a:t>
            </a:r>
            <a:r>
              <a:rPr dirty="0"/>
              <a:t> </a:t>
            </a:r>
            <a:r>
              <a:rPr dirty="0" err="1"/>
              <a:t>ysgolion</a:t>
            </a:r>
            <a:r>
              <a:rPr dirty="0"/>
              <a:t> </a:t>
            </a:r>
            <a:r>
              <a:rPr dirty="0" err="1"/>
              <a:t>yn</a:t>
            </a:r>
            <a:r>
              <a:rPr dirty="0"/>
              <a:t> </a:t>
            </a:r>
            <a:r>
              <a:rPr dirty="0" err="1"/>
              <a:t>cydweithio</a:t>
            </a:r>
            <a:r>
              <a:rPr dirty="0"/>
              <a:t> </a:t>
            </a:r>
            <a:r>
              <a:rPr dirty="0" err="1"/>
              <a:t>gyda</a:t>
            </a:r>
            <a:r>
              <a:rPr dirty="0"/>
              <a:t> </a:t>
            </a:r>
            <a:r>
              <a:rPr dirty="0" err="1"/>
              <a:t>rhieni</a:t>
            </a:r>
            <a:r>
              <a:rPr dirty="0"/>
              <a:t> – </a:t>
            </a:r>
            <a:r>
              <a:rPr dirty="0" err="1"/>
              <a:t>Tasg</a:t>
            </a:r>
            <a:r>
              <a:rPr dirty="0"/>
              <a:t> </a:t>
            </a:r>
            <a:r>
              <a:rPr dirty="0" err="1"/>
              <a:t>Bontio</a:t>
            </a:r>
            <a:r>
              <a:rPr lang="en-GB" dirty="0"/>
              <a:t>.</a:t>
            </a:r>
            <a:endParaRPr dirty="0"/>
          </a:p>
        </p:txBody>
      </p:sp>
      <p:sp>
        <p:nvSpPr>
          <p:cNvPr id="386" name="Text Placeholder 4"/>
          <p:cNvSpPr>
            <a:spLocks noGrp="1"/>
          </p:cNvSpPr>
          <p:nvPr>
            <p:ph type="body" idx="21"/>
          </p:nvPr>
        </p:nvSpPr>
        <p:spPr>
          <a:xfrm>
            <a:off x="2667000" y="-244184"/>
            <a:ext cx="6520543" cy="823913"/>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lvl1pPr marL="0" indent="0" algn="ctr">
              <a:lnSpc>
                <a:spcPct val="72000"/>
              </a:lnSpc>
              <a:buSzTx/>
              <a:buNone/>
              <a:defRPr sz="2200">
                <a:latin typeface="Comic Sans MS"/>
                <a:ea typeface="Comic Sans MS"/>
                <a:cs typeface="Comic Sans MS"/>
                <a:sym typeface="Comic Sans MS"/>
              </a:defRPr>
            </a:lvl1pPr>
          </a:lstStyle>
          <a:p>
            <a:r>
              <a:rPr dirty="0"/>
              <a:t>How schools work with</a:t>
            </a:r>
            <a:r>
              <a:rPr lang="en-GB" dirty="0"/>
              <a:t> </a:t>
            </a:r>
            <a:r>
              <a:rPr dirty="0"/>
              <a:t>parents – Bridging Task</a:t>
            </a:r>
            <a:r>
              <a:rPr lang="en-GB" dirty="0"/>
              <a:t>.</a:t>
            </a:r>
            <a:endParaRPr dirty="0"/>
          </a:p>
        </p:txBody>
      </p:sp>
      <p:pic>
        <p:nvPicPr>
          <p:cNvPr id="387" name="Picture 5" descr="Picture 5"/>
          <p:cNvPicPr>
            <a:picLocks noChangeAspect="1"/>
          </p:cNvPicPr>
          <p:nvPr/>
        </p:nvPicPr>
        <p:blipFill>
          <a:blip r:embed="rId3"/>
          <a:stretch>
            <a:fillRect/>
          </a:stretch>
        </p:blipFill>
        <p:spPr>
          <a:xfrm>
            <a:off x="2447395" y="1651941"/>
            <a:ext cx="4882738" cy="3489529"/>
          </a:xfrm>
          <a:prstGeom prst="rect">
            <a:avLst/>
          </a:prstGeom>
          <a:ln w="76200">
            <a:solidFill>
              <a:schemeClr val="accent1"/>
            </a:solidFill>
          </a:ln>
        </p:spPr>
      </p:pic>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394" name="Title 1"/>
          <p:cNvSpPr txBox="1">
            <a:spLocks noGrp="1"/>
          </p:cNvSpPr>
          <p:nvPr>
            <p:ph type="title"/>
          </p:nvPr>
        </p:nvSpPr>
        <p:spPr>
          <a:xfrm>
            <a:off x="5136530" y="288060"/>
            <a:ext cx="3298917" cy="1325564"/>
          </a:xfrm>
          <a:prstGeom prst="rect">
            <a:avLst/>
          </a:prstGeom>
        </p:spPr>
        <p:txBody>
          <a:bodyPr/>
          <a:lstStyle>
            <a:lvl1pPr algn="ctr" defTabSz="758951">
              <a:defRPr sz="3600">
                <a:latin typeface="Comic Sans MS"/>
                <a:ea typeface="Comic Sans MS"/>
                <a:cs typeface="Comic Sans MS"/>
                <a:sym typeface="Comic Sans MS"/>
              </a:defRPr>
            </a:lvl1pPr>
          </a:lstStyle>
          <a:p>
            <a:r>
              <a:rPr dirty="0"/>
              <a:t>A </a:t>
            </a:r>
            <a:r>
              <a:rPr lang="en-GB" dirty="0"/>
              <a:t>B</a:t>
            </a:r>
            <a:r>
              <a:rPr dirty="0" err="1"/>
              <a:t>ilingual</a:t>
            </a:r>
            <a:r>
              <a:rPr dirty="0"/>
              <a:t> </a:t>
            </a:r>
            <a:r>
              <a:rPr lang="en-GB" dirty="0"/>
              <a:t>Na</a:t>
            </a:r>
            <a:r>
              <a:rPr dirty="0" err="1"/>
              <a:t>tion</a:t>
            </a:r>
            <a:endParaRPr dirty="0"/>
          </a:p>
        </p:txBody>
      </p:sp>
      <p:pic>
        <p:nvPicPr>
          <p:cNvPr id="395" name="Content Placeholder 1" descr="Content Placeholder 1"/>
          <p:cNvPicPr>
            <a:picLocks noChangeAspect="1"/>
          </p:cNvPicPr>
          <p:nvPr/>
        </p:nvPicPr>
        <p:blipFill>
          <a:blip r:embed="rId3"/>
          <a:stretch>
            <a:fillRect/>
          </a:stretch>
        </p:blipFill>
        <p:spPr>
          <a:xfrm>
            <a:off x="3641264" y="1982608"/>
            <a:ext cx="1397968" cy="2012996"/>
          </a:xfrm>
          <a:prstGeom prst="rect">
            <a:avLst/>
          </a:prstGeom>
          <a:ln>
            <a:solidFill>
              <a:srgbClr val="2E75B6"/>
            </a:solidFill>
          </a:ln>
        </p:spPr>
      </p:pic>
      <p:pic>
        <p:nvPicPr>
          <p:cNvPr id="396" name="Content Placeholder 3" descr="Content Placeholder 3"/>
          <p:cNvPicPr>
            <a:picLocks noChangeAspect="1"/>
          </p:cNvPicPr>
          <p:nvPr/>
        </p:nvPicPr>
        <p:blipFill>
          <a:blip r:embed="rId4"/>
          <a:stretch>
            <a:fillRect/>
          </a:stretch>
        </p:blipFill>
        <p:spPr>
          <a:xfrm>
            <a:off x="6087071" y="1808653"/>
            <a:ext cx="1397836" cy="1967325"/>
          </a:xfrm>
          <a:prstGeom prst="rect">
            <a:avLst/>
          </a:prstGeom>
          <a:ln>
            <a:solidFill>
              <a:srgbClr val="2E75B6"/>
            </a:solidFill>
          </a:ln>
        </p:spPr>
      </p:pic>
      <p:sp>
        <p:nvSpPr>
          <p:cNvPr id="397" name="TextBox 4"/>
          <p:cNvSpPr txBox="1"/>
          <p:nvPr/>
        </p:nvSpPr>
        <p:spPr>
          <a:xfrm>
            <a:off x="5604948" y="3884177"/>
            <a:ext cx="3021068" cy="62930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defRPr sz="1200" u="sng">
                <a:solidFill>
                  <a:srgbClr val="0000FF"/>
                </a:solidFill>
                <a:uFill>
                  <a:solidFill>
                    <a:srgbClr val="0000FF"/>
                  </a:solidFill>
                </a:uFill>
                <a:latin typeface="+mj-lt"/>
                <a:ea typeface="+mj-ea"/>
                <a:cs typeface="+mj-cs"/>
                <a:sym typeface="Calibri"/>
                <a:hlinkClick r:id="rId5"/>
              </a:defRPr>
            </a:lvl1pPr>
          </a:lstStyle>
          <a:p>
            <a:pPr>
              <a:defRPr>
                <a:solidFill>
                  <a:srgbClr val="0563C1"/>
                </a:solidFill>
                <a:uFill>
                  <a:solidFill>
                    <a:srgbClr val="0563C1"/>
                  </a:solidFill>
                </a:uFill>
              </a:defRPr>
            </a:pPr>
            <a:r>
              <a:rPr>
                <a:solidFill>
                  <a:srgbClr val="0000FF"/>
                </a:solidFill>
                <a:uFill>
                  <a:solidFill>
                    <a:srgbClr val="0000FF"/>
                  </a:solidFill>
                </a:uFill>
                <a:hlinkClick r:id="rId5"/>
              </a:rPr>
              <a:t>https://nation.cymru/culture/watch-london-primary-school-pupils-melt-hearts-with-rendition-of-yma-o-hyd/</a:t>
            </a:r>
          </a:p>
        </p:txBody>
      </p:sp>
      <p:sp>
        <p:nvSpPr>
          <p:cNvPr id="398" name="TextBox 5"/>
          <p:cNvSpPr txBox="1"/>
          <p:nvPr/>
        </p:nvSpPr>
        <p:spPr>
          <a:xfrm>
            <a:off x="6241141" y="4807418"/>
            <a:ext cx="2065517" cy="43880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defRPr sz="1200" u="sng">
                <a:solidFill>
                  <a:srgbClr val="0000FF"/>
                </a:solidFill>
                <a:uFill>
                  <a:solidFill>
                    <a:srgbClr val="0000FF"/>
                  </a:solidFill>
                </a:uFill>
                <a:latin typeface="+mj-lt"/>
                <a:ea typeface="+mj-ea"/>
                <a:cs typeface="+mj-cs"/>
                <a:sym typeface="Calibri"/>
                <a:hlinkClick r:id="rId6"/>
              </a:defRPr>
            </a:lvl1pPr>
          </a:lstStyle>
          <a:p>
            <a:pPr>
              <a:defRPr>
                <a:solidFill>
                  <a:srgbClr val="0563C1"/>
                </a:solidFill>
                <a:uFill>
                  <a:solidFill>
                    <a:srgbClr val="0563C1"/>
                  </a:solidFill>
                </a:uFill>
              </a:defRPr>
            </a:pPr>
            <a:r>
              <a:rPr>
                <a:solidFill>
                  <a:srgbClr val="0000FF"/>
                </a:solidFill>
                <a:uFill>
                  <a:solidFill>
                    <a:srgbClr val="0000FF"/>
                  </a:solidFill>
                </a:uFill>
                <a:hlinkClick r:id="rId6"/>
              </a:rPr>
              <a:t>https://www.youtube.com/watch?v=qdxmydFewcI</a:t>
            </a:r>
          </a:p>
        </p:txBody>
      </p:sp>
      <p:sp>
        <p:nvSpPr>
          <p:cNvPr id="399" name="Title 1"/>
          <p:cNvSpPr txBox="1"/>
          <p:nvPr/>
        </p:nvSpPr>
        <p:spPr>
          <a:xfrm>
            <a:off x="756843" y="288060"/>
            <a:ext cx="3298918" cy="132556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ctr">
            <a:normAutofit/>
          </a:bodyPr>
          <a:lstStyle>
            <a:lvl1pPr algn="ctr" defTabSz="758951">
              <a:lnSpc>
                <a:spcPct val="90000"/>
              </a:lnSpc>
              <a:defRPr sz="3600">
                <a:latin typeface="Comic Sans MS"/>
                <a:ea typeface="Comic Sans MS"/>
                <a:cs typeface="Comic Sans MS"/>
                <a:sym typeface="Comic Sans MS"/>
              </a:defRPr>
            </a:lvl1pPr>
          </a:lstStyle>
          <a:p>
            <a:r>
              <a:t>Cenedl Ddwyieithog</a:t>
            </a:r>
          </a:p>
        </p:txBody>
      </p:sp>
      <p:pic>
        <p:nvPicPr>
          <p:cNvPr id="400" name="Screenshot 2022-11-15 at 17.12.35.png" descr="Screenshot 2022-11-15 at 17.12.35.png"/>
          <p:cNvPicPr>
            <a:picLocks noChangeAspect="1"/>
          </p:cNvPicPr>
          <p:nvPr/>
        </p:nvPicPr>
        <p:blipFill>
          <a:blip r:embed="rId7"/>
          <a:stretch>
            <a:fillRect/>
          </a:stretch>
        </p:blipFill>
        <p:spPr>
          <a:xfrm>
            <a:off x="1182421" y="1838379"/>
            <a:ext cx="1600702" cy="2301410"/>
          </a:xfrm>
          <a:prstGeom prst="rect">
            <a:avLst/>
          </a:prstGeom>
          <a:ln w="12700">
            <a:miter lim="400000"/>
          </a:ln>
        </p:spPr>
      </p:pic>
      <p:sp>
        <p:nvSpPr>
          <p:cNvPr id="401" name="Text"/>
          <p:cNvSpPr txBox="1"/>
          <p:nvPr/>
        </p:nvSpPr>
        <p:spPr>
          <a:xfrm>
            <a:off x="4500879" y="3294380"/>
            <a:ext cx="142239" cy="26923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a:spAutoFit/>
          </a:bodyPr>
          <a:lstStyle>
            <a:lvl1pPr defTabSz="457200">
              <a:defRPr sz="1200">
                <a:latin typeface="Times Roman"/>
                <a:ea typeface="Times Roman"/>
                <a:cs typeface="Times Roman"/>
                <a:sym typeface="Times Roman"/>
              </a:defRPr>
            </a:lvl1pPr>
          </a:lstStyle>
          <a:p>
            <a:r>
              <a:t> </a:t>
            </a:r>
          </a:p>
        </p:txBody>
      </p:sp>
      <p:sp>
        <p:nvSpPr>
          <p:cNvPr id="402" name="Slide Number"/>
          <p:cNvSpPr txBox="1">
            <a:spLocks noGrp="1"/>
          </p:cNvSpPr>
          <p:nvPr>
            <p:ph type="sldNum" sz="quarter" idx="4294967295"/>
          </p:nvPr>
        </p:nvSpPr>
        <p:spPr>
          <a:xfrm>
            <a:off x="8256726" y="6414761"/>
            <a:ext cx="258622" cy="248304"/>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rPr/>
              <a:t>16</a:t>
            </a:fld>
            <a:endParaRPr/>
          </a:p>
        </p:txBody>
      </p:sp>
      <p:sp>
        <p:nvSpPr>
          <p:cNvPr id="403" name="https://twitter.com/i/status/1590720758145159169"/>
          <p:cNvSpPr txBox="1"/>
          <p:nvPr/>
        </p:nvSpPr>
        <p:spPr>
          <a:xfrm>
            <a:off x="885408" y="4655548"/>
            <a:ext cx="4952625" cy="33308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a:spAutoFit/>
          </a:bodyPr>
          <a:lstStyle>
            <a:lvl1pPr>
              <a:defRPr u="sng">
                <a:solidFill>
                  <a:srgbClr val="0000FF"/>
                </a:solidFill>
                <a:uFill>
                  <a:solidFill>
                    <a:srgbClr val="0000FF"/>
                  </a:solidFill>
                </a:uFill>
                <a:latin typeface="+mj-lt"/>
                <a:ea typeface="+mj-ea"/>
                <a:cs typeface="+mj-cs"/>
                <a:sym typeface="Calibri"/>
                <a:hlinkClick r:id="rId8"/>
              </a:defRPr>
            </a:lvl1pPr>
          </a:lstStyle>
          <a:p>
            <a:pPr>
              <a:defRPr>
                <a:solidFill>
                  <a:srgbClr val="0563C1"/>
                </a:solidFill>
                <a:uFill>
                  <a:solidFill>
                    <a:srgbClr val="0563C1"/>
                  </a:solidFill>
                </a:uFill>
              </a:defRPr>
            </a:pPr>
            <a:r>
              <a:rPr>
                <a:solidFill>
                  <a:srgbClr val="0000FF"/>
                </a:solidFill>
                <a:uFill>
                  <a:solidFill>
                    <a:srgbClr val="0000FF"/>
                  </a:solidFill>
                </a:uFill>
                <a:hlinkClick r:id="rId8"/>
              </a:rPr>
              <a:t>https://twitter.com/i/status/1590720758145159169</a:t>
            </a:r>
          </a:p>
        </p:txBody>
      </p:sp>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407" name="Text Placeholder 2"/>
          <p:cNvSpPr txBox="1">
            <a:spLocks noGrp="1"/>
          </p:cNvSpPr>
          <p:nvPr>
            <p:ph type="body" sz="quarter" idx="1"/>
          </p:nvPr>
        </p:nvSpPr>
        <p:spPr>
          <a:xfrm>
            <a:off x="524737" y="330582"/>
            <a:ext cx="3868342" cy="823913"/>
          </a:xfrm>
          <a:prstGeom prst="rect">
            <a:avLst/>
          </a:prstGeom>
        </p:spPr>
        <p:txBody>
          <a:bodyPr/>
          <a:lstStyle>
            <a:lvl1pPr algn="ctr">
              <a:lnSpc>
                <a:spcPct val="72000"/>
              </a:lnSpc>
              <a:defRPr sz="2900" b="0">
                <a:latin typeface="Comic Sans MS"/>
                <a:ea typeface="Comic Sans MS"/>
                <a:cs typeface="Comic Sans MS"/>
                <a:sym typeface="Comic Sans MS"/>
              </a:defRPr>
            </a:lvl1pPr>
          </a:lstStyle>
          <a:p>
            <a:r>
              <a:t>Categoriau o ysgolion</a:t>
            </a:r>
          </a:p>
        </p:txBody>
      </p:sp>
      <p:sp>
        <p:nvSpPr>
          <p:cNvPr id="408" name="Text Placeholder 4"/>
          <p:cNvSpPr>
            <a:spLocks noGrp="1"/>
          </p:cNvSpPr>
          <p:nvPr>
            <p:ph type="body" idx="21"/>
          </p:nvPr>
        </p:nvSpPr>
        <p:spPr>
          <a:xfrm>
            <a:off x="4750017" y="330582"/>
            <a:ext cx="3887393" cy="823913"/>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lvl1pPr marL="0" indent="0" algn="ctr" defTabSz="896111">
              <a:spcBef>
                <a:spcPts val="900"/>
              </a:spcBef>
              <a:buSzTx/>
              <a:buNone/>
              <a:defRPr sz="3100">
                <a:latin typeface="Comic Sans MS"/>
                <a:ea typeface="Comic Sans MS"/>
                <a:cs typeface="Comic Sans MS"/>
                <a:sym typeface="Comic Sans MS"/>
              </a:defRPr>
            </a:lvl1pPr>
          </a:lstStyle>
          <a:p>
            <a:r>
              <a:t>Categories of school</a:t>
            </a:r>
          </a:p>
        </p:txBody>
      </p:sp>
      <p:pic>
        <p:nvPicPr>
          <p:cNvPr id="409" name="Content Placeholder 11" descr="Content Placeholder 11"/>
          <p:cNvPicPr>
            <a:picLocks noChangeAspect="1"/>
          </p:cNvPicPr>
          <p:nvPr/>
        </p:nvPicPr>
        <p:blipFill>
          <a:blip r:embed="rId3"/>
          <a:srcRect b="11737"/>
          <a:stretch>
            <a:fillRect/>
          </a:stretch>
        </p:blipFill>
        <p:spPr>
          <a:xfrm>
            <a:off x="560189" y="1545964"/>
            <a:ext cx="8023815" cy="2349255"/>
          </a:xfrm>
          <a:prstGeom prst="rect">
            <a:avLst/>
          </a:prstGeom>
          <a:ln w="12700">
            <a:miter lim="400000"/>
          </a:ln>
        </p:spPr>
      </p:pic>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413" name="Text Placeholder 2"/>
          <p:cNvSpPr txBox="1">
            <a:spLocks noGrp="1"/>
          </p:cNvSpPr>
          <p:nvPr>
            <p:ph type="body" sz="quarter" idx="1"/>
          </p:nvPr>
        </p:nvSpPr>
        <p:spPr>
          <a:xfrm>
            <a:off x="27344" y="-121593"/>
            <a:ext cx="3868341" cy="823913"/>
          </a:xfrm>
          <a:prstGeom prst="rect">
            <a:avLst/>
          </a:prstGeom>
        </p:spPr>
        <p:txBody>
          <a:bodyPr/>
          <a:lstStyle>
            <a:lvl1pPr algn="ctr">
              <a:lnSpc>
                <a:spcPct val="72000"/>
              </a:lnSpc>
              <a:defRPr sz="2900" b="0">
                <a:latin typeface="Comic Sans MS"/>
                <a:ea typeface="Comic Sans MS"/>
                <a:cs typeface="Comic Sans MS"/>
                <a:sym typeface="Comic Sans MS"/>
              </a:defRPr>
            </a:lvl1pPr>
          </a:lstStyle>
          <a:p>
            <a:r>
              <a:t>Categoriau o ysgolion</a:t>
            </a:r>
          </a:p>
        </p:txBody>
      </p:sp>
      <p:pic>
        <p:nvPicPr>
          <p:cNvPr id="414" name="Screenshot 2022-11-16 at 08.21.51.png" descr="Screenshot 2022-11-16 at 08.21.51.png"/>
          <p:cNvPicPr>
            <a:picLocks noChangeAspect="1"/>
          </p:cNvPicPr>
          <p:nvPr/>
        </p:nvPicPr>
        <p:blipFill>
          <a:blip r:embed="rId3"/>
          <a:stretch>
            <a:fillRect/>
          </a:stretch>
        </p:blipFill>
        <p:spPr>
          <a:xfrm>
            <a:off x="509541" y="806448"/>
            <a:ext cx="8569951" cy="6008009"/>
          </a:xfrm>
          <a:prstGeom prst="rect">
            <a:avLst/>
          </a:prstGeom>
          <a:ln w="12700">
            <a:miter lim="400000"/>
          </a:ln>
        </p:spPr>
      </p:pic>
    </p:spTree>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418" name="Text Placeholder 4"/>
          <p:cNvSpPr txBox="1">
            <a:spLocks noGrp="1"/>
          </p:cNvSpPr>
          <p:nvPr>
            <p:ph type="body" sz="quarter" idx="1"/>
          </p:nvPr>
        </p:nvSpPr>
        <p:spPr>
          <a:xfrm>
            <a:off x="2089204" y="256381"/>
            <a:ext cx="4341964" cy="823913"/>
          </a:xfrm>
          <a:prstGeom prst="rect">
            <a:avLst/>
          </a:prstGeom>
        </p:spPr>
        <p:txBody>
          <a:bodyPr/>
          <a:lstStyle>
            <a:lvl1pPr algn="ctr">
              <a:defRPr sz="3200" b="0">
                <a:latin typeface="Comic Sans MS"/>
                <a:ea typeface="Comic Sans MS"/>
                <a:cs typeface="Comic Sans MS"/>
                <a:sym typeface="Comic Sans MS"/>
              </a:defRPr>
            </a:lvl1pPr>
          </a:lstStyle>
          <a:p>
            <a:r>
              <a:t>Siarter Iaith</a:t>
            </a:r>
          </a:p>
        </p:txBody>
      </p:sp>
      <p:pic>
        <p:nvPicPr>
          <p:cNvPr id="419" name="Picture 17" descr="Picture 17"/>
          <p:cNvPicPr>
            <a:picLocks noChangeAspect="1"/>
          </p:cNvPicPr>
          <p:nvPr/>
        </p:nvPicPr>
        <p:blipFill>
          <a:blip r:embed="rId3"/>
          <a:stretch>
            <a:fillRect/>
          </a:stretch>
        </p:blipFill>
        <p:spPr>
          <a:xfrm>
            <a:off x="2769704" y="1623709"/>
            <a:ext cx="3463310" cy="2286538"/>
          </a:xfrm>
          <a:prstGeom prst="rect">
            <a:avLst/>
          </a:prstGeom>
          <a:ln w="12700">
            <a:miter lim="400000"/>
          </a:ln>
        </p:spPr>
      </p:pic>
      <p:pic>
        <p:nvPicPr>
          <p:cNvPr id="420" name="Picture 19" descr="Picture 19"/>
          <p:cNvPicPr>
            <a:picLocks noChangeAspect="1"/>
          </p:cNvPicPr>
          <p:nvPr/>
        </p:nvPicPr>
        <p:blipFill>
          <a:blip r:embed="rId4"/>
          <a:stretch>
            <a:fillRect/>
          </a:stretch>
        </p:blipFill>
        <p:spPr>
          <a:xfrm>
            <a:off x="298042" y="1363247"/>
            <a:ext cx="1598640" cy="2282940"/>
          </a:xfrm>
          <a:prstGeom prst="rect">
            <a:avLst/>
          </a:prstGeom>
          <a:ln w="12700">
            <a:miter lim="400000"/>
          </a:ln>
        </p:spPr>
      </p:pic>
      <p:pic>
        <p:nvPicPr>
          <p:cNvPr id="421" name="Picture 1" descr="Picture 1"/>
          <p:cNvPicPr>
            <a:picLocks noChangeAspect="1"/>
          </p:cNvPicPr>
          <p:nvPr/>
        </p:nvPicPr>
        <p:blipFill>
          <a:blip r:embed="rId5"/>
          <a:stretch>
            <a:fillRect/>
          </a:stretch>
        </p:blipFill>
        <p:spPr>
          <a:xfrm>
            <a:off x="4198389" y="4359057"/>
            <a:ext cx="1332522" cy="940277"/>
          </a:xfrm>
          <a:prstGeom prst="rect">
            <a:avLst/>
          </a:prstGeom>
          <a:ln w="12700">
            <a:miter lim="400000"/>
          </a:ln>
        </p:spPr>
      </p:pic>
      <p:sp>
        <p:nvSpPr>
          <p:cNvPr id="422" name="TextBox 2"/>
          <p:cNvSpPr txBox="1"/>
          <p:nvPr/>
        </p:nvSpPr>
        <p:spPr>
          <a:xfrm>
            <a:off x="672319" y="4461143"/>
            <a:ext cx="2390477" cy="102300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defRPr sz="1200" u="sng">
                <a:solidFill>
                  <a:srgbClr val="0563C1"/>
                </a:solidFill>
                <a:uFill>
                  <a:solidFill>
                    <a:srgbClr val="0563C1"/>
                  </a:solidFill>
                </a:uFill>
                <a:latin typeface="Comic Sans MS"/>
                <a:ea typeface="Comic Sans MS"/>
                <a:cs typeface="Comic Sans MS"/>
                <a:sym typeface="Comic Sans MS"/>
              </a:defRPr>
            </a:pPr>
            <a:r>
              <a:rPr>
                <a:solidFill>
                  <a:srgbClr val="0000FF"/>
                </a:solidFill>
                <a:uFill>
                  <a:solidFill>
                    <a:srgbClr val="0000FF"/>
                  </a:solidFill>
                </a:uFill>
                <a:hlinkClick r:id="rId6"/>
              </a:rPr>
              <a:t>Additional useful link</a:t>
            </a:r>
          </a:p>
          <a:p>
            <a:pPr>
              <a:defRPr sz="1200">
                <a:solidFill>
                  <a:srgbClr val="0563C1"/>
                </a:solidFill>
                <a:latin typeface="+mj-lt"/>
                <a:ea typeface="+mj-ea"/>
                <a:cs typeface="+mj-cs"/>
                <a:sym typeface="Calibri"/>
              </a:defRPr>
            </a:pPr>
            <a:endParaRPr>
              <a:solidFill>
                <a:srgbClr val="0000FF"/>
              </a:solidFill>
              <a:uFill>
                <a:solidFill>
                  <a:srgbClr val="0000FF"/>
                </a:solidFill>
              </a:uFill>
              <a:hlinkClick r:id="rId6"/>
            </a:endParaRPr>
          </a:p>
          <a:p>
            <a:pPr>
              <a:defRPr sz="1200" u="sng">
                <a:solidFill>
                  <a:srgbClr val="0563C1"/>
                </a:solidFill>
                <a:uFill>
                  <a:solidFill>
                    <a:srgbClr val="0563C1"/>
                  </a:solidFill>
                </a:uFill>
                <a:latin typeface="+mj-lt"/>
                <a:ea typeface="+mj-ea"/>
                <a:cs typeface="+mj-cs"/>
                <a:sym typeface="Calibri"/>
              </a:defRPr>
            </a:pPr>
            <a:r>
              <a:rPr>
                <a:solidFill>
                  <a:srgbClr val="0000FF"/>
                </a:solidFill>
                <a:uFill>
                  <a:solidFill>
                    <a:srgbClr val="0000FF"/>
                  </a:solidFill>
                </a:uFill>
                <a:hlinkClick r:id="rId6"/>
              </a:rPr>
              <a:t>https://gov.wales/cymraeg-education/schools/welsh-language-charter</a:t>
            </a:r>
          </a:p>
        </p:txBody>
      </p:sp>
      <p:sp>
        <p:nvSpPr>
          <p:cNvPr id="423" name="TextBox 3"/>
          <p:cNvSpPr txBox="1"/>
          <p:nvPr/>
        </p:nvSpPr>
        <p:spPr>
          <a:xfrm>
            <a:off x="6826845" y="898431"/>
            <a:ext cx="1933082" cy="263143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lgn="ctr">
              <a:defRPr>
                <a:latin typeface="Comic Sans MS"/>
                <a:ea typeface="Comic Sans MS"/>
                <a:cs typeface="Comic Sans MS"/>
                <a:sym typeface="Comic Sans MS"/>
              </a:defRPr>
            </a:pPr>
            <a:r>
              <a:t>Read the first section p.1-14 and make notes.</a:t>
            </a:r>
          </a:p>
          <a:p>
            <a:pPr algn="ctr">
              <a:defRPr>
                <a:latin typeface="Comic Sans MS"/>
                <a:ea typeface="Comic Sans MS"/>
                <a:cs typeface="Comic Sans MS"/>
                <a:sym typeface="Comic Sans MS"/>
              </a:defRPr>
            </a:pPr>
            <a:r>
              <a:t>Work as a group and report back 8 things you learnt  as a group</a:t>
            </a:r>
          </a:p>
        </p:txBody>
      </p:sp>
      <p:pic>
        <p:nvPicPr>
          <p:cNvPr id="424" name="Picture 6" descr="Picture 6"/>
          <p:cNvPicPr>
            <a:picLocks noChangeAspect="1"/>
          </p:cNvPicPr>
          <p:nvPr/>
        </p:nvPicPr>
        <p:blipFill>
          <a:blip r:embed="rId7"/>
          <a:stretch>
            <a:fillRect/>
          </a:stretch>
        </p:blipFill>
        <p:spPr>
          <a:xfrm>
            <a:off x="6620784" y="3454567"/>
            <a:ext cx="2084155" cy="1275781"/>
          </a:xfrm>
          <a:prstGeom prst="rect">
            <a:avLst/>
          </a:prstGeom>
          <a:ln w="19050">
            <a:solidFill>
              <a:schemeClr val="accent1"/>
            </a:solidFill>
          </a:ln>
        </p:spPr>
      </p:pic>
      <p:sp>
        <p:nvSpPr>
          <p:cNvPr id="425" name="TextBox 7"/>
          <p:cNvSpPr txBox="1"/>
          <p:nvPr/>
        </p:nvSpPr>
        <p:spPr>
          <a:xfrm>
            <a:off x="6476886" y="4969994"/>
            <a:ext cx="2621396" cy="62518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defRPr u="sng">
                <a:solidFill>
                  <a:srgbClr val="0000FF"/>
                </a:solidFill>
                <a:uFill>
                  <a:solidFill>
                    <a:srgbClr val="0000FF"/>
                  </a:solidFill>
                </a:uFill>
                <a:latin typeface="+mj-lt"/>
                <a:ea typeface="+mj-ea"/>
                <a:cs typeface="+mj-cs"/>
                <a:sym typeface="Calibri"/>
                <a:hlinkClick r:id="rId8"/>
              </a:defRPr>
            </a:lvl1pPr>
          </a:lstStyle>
          <a:p>
            <a:pPr>
              <a:defRPr>
                <a:solidFill>
                  <a:srgbClr val="0563C1"/>
                </a:solidFill>
                <a:uFill>
                  <a:solidFill>
                    <a:srgbClr val="0563C1"/>
                  </a:solidFill>
                </a:uFill>
              </a:defRPr>
            </a:pPr>
            <a:r>
              <a:rPr>
                <a:solidFill>
                  <a:srgbClr val="0000FF"/>
                </a:solidFill>
                <a:uFill>
                  <a:solidFill>
                    <a:srgbClr val="0000FF"/>
                  </a:solidFill>
                </a:uFill>
                <a:hlinkClick r:id="rId8"/>
              </a:rPr>
              <a:t>Handbook-Cymraeg-Campus.pdf</a:t>
            </a:r>
          </a:p>
        </p:txBody>
      </p:sp>
    </p:spTree>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429" name="Text Placeholder 4"/>
          <p:cNvSpPr txBox="1">
            <a:spLocks noGrp="1"/>
          </p:cNvSpPr>
          <p:nvPr>
            <p:ph type="body" sz="quarter" idx="1"/>
          </p:nvPr>
        </p:nvSpPr>
        <p:spPr>
          <a:xfrm>
            <a:off x="1646657" y="-17738"/>
            <a:ext cx="4341964" cy="823913"/>
          </a:xfrm>
          <a:prstGeom prst="rect">
            <a:avLst/>
          </a:prstGeom>
        </p:spPr>
        <p:txBody>
          <a:bodyPr/>
          <a:lstStyle>
            <a:lvl1pPr algn="ctr">
              <a:defRPr sz="3200" b="0">
                <a:latin typeface="Comic Sans MS"/>
                <a:ea typeface="Comic Sans MS"/>
                <a:cs typeface="Comic Sans MS"/>
                <a:sym typeface="Comic Sans MS"/>
              </a:defRPr>
            </a:lvl1pPr>
          </a:lstStyle>
          <a:p>
            <a:r>
              <a:rPr dirty="0" err="1"/>
              <a:t>Siarter</a:t>
            </a:r>
            <a:r>
              <a:rPr dirty="0"/>
              <a:t> Iaith</a:t>
            </a:r>
          </a:p>
        </p:txBody>
      </p:sp>
      <p:pic>
        <p:nvPicPr>
          <p:cNvPr id="430" name="Picture 1" descr="Picture 1"/>
          <p:cNvPicPr>
            <a:picLocks noChangeAspect="1"/>
          </p:cNvPicPr>
          <p:nvPr/>
        </p:nvPicPr>
        <p:blipFill>
          <a:blip r:embed="rId2"/>
          <a:stretch>
            <a:fillRect/>
          </a:stretch>
        </p:blipFill>
        <p:spPr>
          <a:xfrm>
            <a:off x="4022057" y="5442654"/>
            <a:ext cx="1332522" cy="940277"/>
          </a:xfrm>
          <a:prstGeom prst="rect">
            <a:avLst/>
          </a:prstGeom>
          <a:ln w="12700">
            <a:miter lim="400000"/>
          </a:ln>
        </p:spPr>
      </p:pic>
      <p:sp>
        <p:nvSpPr>
          <p:cNvPr id="431" name="TextBox 2"/>
          <p:cNvSpPr txBox="1"/>
          <p:nvPr/>
        </p:nvSpPr>
        <p:spPr>
          <a:xfrm>
            <a:off x="542945" y="5359928"/>
            <a:ext cx="2390480" cy="102300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defRPr sz="1200" u="sng">
                <a:solidFill>
                  <a:srgbClr val="0563C1"/>
                </a:solidFill>
                <a:uFill>
                  <a:solidFill>
                    <a:srgbClr val="0563C1"/>
                  </a:solidFill>
                </a:uFill>
                <a:latin typeface="Comic Sans MS"/>
                <a:ea typeface="Comic Sans MS"/>
                <a:cs typeface="Comic Sans MS"/>
                <a:sym typeface="Comic Sans MS"/>
              </a:defRPr>
            </a:pPr>
            <a:r>
              <a:rPr dirty="0" err="1">
                <a:solidFill>
                  <a:srgbClr val="0000FF"/>
                </a:solidFill>
                <a:uFill>
                  <a:solidFill>
                    <a:srgbClr val="0000FF"/>
                  </a:solidFill>
                </a:uFill>
                <a:hlinkClick r:id="rId3"/>
              </a:rPr>
              <a:t>Gwybodaeth</a:t>
            </a:r>
            <a:r>
              <a:rPr dirty="0">
                <a:solidFill>
                  <a:srgbClr val="0000FF"/>
                </a:solidFill>
                <a:uFill>
                  <a:solidFill>
                    <a:srgbClr val="0000FF"/>
                  </a:solidFill>
                </a:uFill>
                <a:hlinkClick r:id="rId3"/>
              </a:rPr>
              <a:t> </a:t>
            </a:r>
            <a:r>
              <a:rPr dirty="0" err="1">
                <a:solidFill>
                  <a:srgbClr val="0000FF"/>
                </a:solidFill>
                <a:uFill>
                  <a:solidFill>
                    <a:srgbClr val="0000FF"/>
                  </a:solidFill>
                </a:uFill>
                <a:hlinkClick r:id="rId3"/>
              </a:rPr>
              <a:t>ychwanegol</a:t>
            </a:r>
            <a:endParaRPr dirty="0">
              <a:solidFill>
                <a:srgbClr val="0000FF"/>
              </a:solidFill>
              <a:uFill>
                <a:solidFill>
                  <a:srgbClr val="0000FF"/>
                </a:solidFill>
              </a:uFill>
              <a:hlinkClick r:id="rId3"/>
            </a:endParaRPr>
          </a:p>
          <a:p>
            <a:pPr>
              <a:defRPr sz="1200">
                <a:solidFill>
                  <a:srgbClr val="0563C1"/>
                </a:solidFill>
                <a:latin typeface="+mj-lt"/>
                <a:ea typeface="+mj-ea"/>
                <a:cs typeface="+mj-cs"/>
                <a:sym typeface="Calibri"/>
              </a:defRPr>
            </a:pPr>
            <a:endParaRPr dirty="0">
              <a:solidFill>
                <a:srgbClr val="0000FF"/>
              </a:solidFill>
              <a:uFill>
                <a:solidFill>
                  <a:srgbClr val="0000FF"/>
                </a:solidFill>
              </a:uFill>
              <a:hlinkClick r:id="rId3"/>
            </a:endParaRPr>
          </a:p>
          <a:p>
            <a:pPr>
              <a:defRPr sz="1200" u="sng">
                <a:solidFill>
                  <a:srgbClr val="0563C1"/>
                </a:solidFill>
                <a:uFill>
                  <a:solidFill>
                    <a:srgbClr val="0563C1"/>
                  </a:solidFill>
                </a:uFill>
                <a:latin typeface="+mj-lt"/>
                <a:ea typeface="+mj-ea"/>
                <a:cs typeface="+mj-cs"/>
                <a:sym typeface="Calibri"/>
              </a:defRPr>
            </a:pPr>
            <a:r>
              <a:rPr dirty="0">
                <a:solidFill>
                  <a:srgbClr val="0000FF"/>
                </a:solidFill>
                <a:uFill>
                  <a:solidFill>
                    <a:srgbClr val="0000FF"/>
                  </a:solidFill>
                </a:uFill>
                <a:hlinkClick r:id="rId3"/>
              </a:rPr>
              <a:t>https://gov.wales/cymraeg-education/schools/welsh-language-charter</a:t>
            </a:r>
          </a:p>
        </p:txBody>
      </p:sp>
      <p:pic>
        <p:nvPicPr>
          <p:cNvPr id="432" name="Picture 6" descr="Picture 6"/>
          <p:cNvPicPr>
            <a:picLocks noChangeAspect="1"/>
          </p:cNvPicPr>
          <p:nvPr/>
        </p:nvPicPr>
        <p:blipFill>
          <a:blip r:embed="rId4"/>
          <a:stretch>
            <a:fillRect/>
          </a:stretch>
        </p:blipFill>
        <p:spPr>
          <a:xfrm>
            <a:off x="6519023" y="5098584"/>
            <a:ext cx="2371428" cy="1451630"/>
          </a:xfrm>
          <a:prstGeom prst="rect">
            <a:avLst/>
          </a:prstGeom>
          <a:ln w="19050">
            <a:solidFill>
              <a:schemeClr val="accent1"/>
            </a:solidFill>
          </a:ln>
        </p:spPr>
      </p:pic>
      <p:pic>
        <p:nvPicPr>
          <p:cNvPr id="433" name="Screenshot 2022-11-15 at 18.14.05.png" descr="Screenshot 2022-11-15 at 18.14.05.png"/>
          <p:cNvPicPr>
            <a:picLocks noChangeAspect="1"/>
          </p:cNvPicPr>
          <p:nvPr/>
        </p:nvPicPr>
        <p:blipFill>
          <a:blip r:embed="rId5"/>
          <a:stretch>
            <a:fillRect/>
          </a:stretch>
        </p:blipFill>
        <p:spPr>
          <a:xfrm>
            <a:off x="83932" y="1400869"/>
            <a:ext cx="2337983" cy="3200994"/>
          </a:xfrm>
          <a:prstGeom prst="rect">
            <a:avLst/>
          </a:prstGeom>
          <a:ln w="12700">
            <a:miter lim="400000"/>
          </a:ln>
        </p:spPr>
      </p:pic>
      <p:pic>
        <p:nvPicPr>
          <p:cNvPr id="434" name="Screenshot 2022-11-15 at 18.14.56.png" descr="Screenshot 2022-11-15 at 18.14.56.png"/>
          <p:cNvPicPr>
            <a:picLocks noChangeAspect="1"/>
          </p:cNvPicPr>
          <p:nvPr/>
        </p:nvPicPr>
        <p:blipFill>
          <a:blip r:embed="rId6"/>
          <a:stretch>
            <a:fillRect/>
          </a:stretch>
        </p:blipFill>
        <p:spPr>
          <a:xfrm>
            <a:off x="2466469" y="852303"/>
            <a:ext cx="6677531" cy="4200153"/>
          </a:xfrm>
          <a:prstGeom prst="rect">
            <a:avLst/>
          </a:prstGeom>
          <a:ln w="12700">
            <a:miter lim="400000"/>
          </a:ln>
        </p:spPr>
      </p:pic>
    </p:spTree>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436" name="Text Placeholder 4"/>
          <p:cNvSpPr txBox="1">
            <a:spLocks noGrp="1"/>
          </p:cNvSpPr>
          <p:nvPr>
            <p:ph type="body" sz="quarter" idx="1"/>
          </p:nvPr>
        </p:nvSpPr>
        <p:spPr>
          <a:xfrm>
            <a:off x="2473996" y="297052"/>
            <a:ext cx="4196008" cy="823914"/>
          </a:xfrm>
          <a:prstGeom prst="rect">
            <a:avLst/>
          </a:prstGeom>
        </p:spPr>
        <p:txBody>
          <a:bodyPr/>
          <a:lstStyle>
            <a:lvl1pPr algn="ctr">
              <a:defRPr sz="3200" b="0">
                <a:solidFill>
                  <a:schemeClr val="accent2"/>
                </a:solidFill>
                <a:latin typeface="Comic Sans MS"/>
                <a:ea typeface="Comic Sans MS"/>
                <a:cs typeface="Comic Sans MS"/>
                <a:sym typeface="Comic Sans MS"/>
              </a:defRPr>
            </a:lvl1pPr>
          </a:lstStyle>
          <a:p>
            <a:r>
              <a:rPr dirty="0" err="1"/>
              <a:t>Siarter</a:t>
            </a:r>
            <a:r>
              <a:rPr dirty="0"/>
              <a:t> Iaith</a:t>
            </a:r>
          </a:p>
        </p:txBody>
      </p:sp>
      <p:sp>
        <p:nvSpPr>
          <p:cNvPr id="437" name="TextBox 2"/>
          <p:cNvSpPr txBox="1"/>
          <p:nvPr/>
        </p:nvSpPr>
        <p:spPr>
          <a:xfrm>
            <a:off x="461303" y="4134519"/>
            <a:ext cx="3743179" cy="102300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defRPr sz="1200" u="sng">
                <a:solidFill>
                  <a:srgbClr val="0563C1"/>
                </a:solidFill>
                <a:uFill>
                  <a:solidFill>
                    <a:srgbClr val="0563C1"/>
                  </a:solidFill>
                </a:uFill>
                <a:latin typeface="Comic Sans MS"/>
                <a:ea typeface="Comic Sans MS"/>
                <a:cs typeface="Comic Sans MS"/>
                <a:sym typeface="Comic Sans MS"/>
              </a:defRPr>
            </a:pPr>
            <a:r>
              <a:rPr>
                <a:solidFill>
                  <a:srgbClr val="0000FF"/>
                </a:solidFill>
                <a:uFill>
                  <a:solidFill>
                    <a:srgbClr val="0000FF"/>
                  </a:solidFill>
                </a:uFill>
                <a:hlinkClick r:id="rId3"/>
              </a:rPr>
              <a:t> </a:t>
            </a:r>
          </a:p>
          <a:p>
            <a:pPr>
              <a:defRPr sz="1200" b="1" u="sng">
                <a:solidFill>
                  <a:srgbClr val="0563C1"/>
                </a:solidFill>
                <a:uFill>
                  <a:solidFill>
                    <a:srgbClr val="0563C1"/>
                  </a:solidFill>
                </a:uFill>
                <a:latin typeface="+mj-lt"/>
                <a:ea typeface="+mj-ea"/>
                <a:cs typeface="+mj-cs"/>
                <a:sym typeface="Calibri"/>
              </a:defRPr>
            </a:pPr>
            <a:r>
              <a:rPr>
                <a:solidFill>
                  <a:srgbClr val="0000FF"/>
                </a:solidFill>
                <a:uFill>
                  <a:solidFill>
                    <a:srgbClr val="0000FF"/>
                  </a:solidFill>
                </a:uFill>
                <a:hlinkClick r:id="rId4"/>
              </a:rPr>
              <a:t>https://www.youtube.com/watch?v=IfUS7j4PIfs&amp;t=4s</a:t>
            </a:r>
          </a:p>
          <a:p>
            <a:pPr>
              <a:defRPr sz="1200" b="1">
                <a:latin typeface="+mj-lt"/>
                <a:ea typeface="+mj-ea"/>
                <a:cs typeface="+mj-cs"/>
                <a:sym typeface="Calibri"/>
              </a:defRPr>
            </a:pPr>
            <a:endParaRPr>
              <a:solidFill>
                <a:srgbClr val="0000FF"/>
              </a:solidFill>
              <a:uFill>
                <a:solidFill>
                  <a:srgbClr val="0000FF"/>
                </a:solidFill>
              </a:uFill>
              <a:hlinkClick r:id="rId4"/>
            </a:endParaRPr>
          </a:p>
          <a:p>
            <a:pPr>
              <a:defRPr sz="1200">
                <a:solidFill>
                  <a:srgbClr val="0563C1"/>
                </a:solidFill>
                <a:latin typeface="+mj-lt"/>
                <a:ea typeface="+mj-ea"/>
                <a:cs typeface="+mj-cs"/>
                <a:sym typeface="Calibri"/>
              </a:defRPr>
            </a:pPr>
            <a:endParaRPr>
              <a:solidFill>
                <a:srgbClr val="0000FF"/>
              </a:solidFill>
              <a:uFill>
                <a:solidFill>
                  <a:srgbClr val="0000FF"/>
                </a:solidFill>
              </a:uFill>
              <a:hlinkClick r:id="rId4"/>
            </a:endParaRPr>
          </a:p>
        </p:txBody>
      </p:sp>
      <p:pic>
        <p:nvPicPr>
          <p:cNvPr id="438" name="Picture 6" descr="Picture 6"/>
          <p:cNvPicPr>
            <a:picLocks noChangeAspect="1"/>
          </p:cNvPicPr>
          <p:nvPr/>
        </p:nvPicPr>
        <p:blipFill>
          <a:blip r:embed="rId5"/>
          <a:stretch>
            <a:fillRect/>
          </a:stretch>
        </p:blipFill>
        <p:spPr>
          <a:xfrm>
            <a:off x="6551680" y="5030178"/>
            <a:ext cx="2371428" cy="1451630"/>
          </a:xfrm>
          <a:prstGeom prst="rect">
            <a:avLst/>
          </a:prstGeom>
          <a:ln w="19050">
            <a:solidFill>
              <a:schemeClr val="accent1"/>
            </a:solidFill>
          </a:ln>
        </p:spPr>
      </p:pic>
      <p:pic>
        <p:nvPicPr>
          <p:cNvPr id="439" name="Screenshot 2022-11-15 at 18.14.05.png" descr="Screenshot 2022-11-15 at 18.14.05.png"/>
          <p:cNvPicPr>
            <a:picLocks noChangeAspect="1"/>
          </p:cNvPicPr>
          <p:nvPr/>
        </p:nvPicPr>
        <p:blipFill>
          <a:blip r:embed="rId6"/>
          <a:stretch>
            <a:fillRect/>
          </a:stretch>
        </p:blipFill>
        <p:spPr>
          <a:xfrm>
            <a:off x="639104" y="693297"/>
            <a:ext cx="2337983" cy="3200994"/>
          </a:xfrm>
          <a:prstGeom prst="rect">
            <a:avLst/>
          </a:prstGeom>
          <a:ln w="12700">
            <a:miter lim="400000"/>
          </a:ln>
        </p:spPr>
      </p:pic>
      <p:sp>
        <p:nvSpPr>
          <p:cNvPr id="440" name="Text"/>
          <p:cNvSpPr txBox="1"/>
          <p:nvPr/>
        </p:nvSpPr>
        <p:spPr>
          <a:xfrm>
            <a:off x="2805614" y="3209597"/>
            <a:ext cx="138593" cy="43880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a:spAutoFit/>
          </a:bodyPr>
          <a:lstStyle>
            <a:lvl1pPr>
              <a:defRPr sz="1200" b="1" u="sng">
                <a:solidFill>
                  <a:srgbClr val="0000FF"/>
                </a:solidFill>
                <a:uFill>
                  <a:solidFill>
                    <a:srgbClr val="0000FF"/>
                  </a:solidFill>
                </a:uFill>
                <a:latin typeface="+mj-lt"/>
                <a:ea typeface="+mj-ea"/>
                <a:cs typeface="+mj-cs"/>
                <a:sym typeface="Calibri"/>
                <a:hlinkClick r:id="rId7"/>
              </a:defRPr>
            </a:lvl1pPr>
          </a:lstStyle>
          <a:p>
            <a:pPr>
              <a:defRPr>
                <a:solidFill>
                  <a:srgbClr val="0563C1"/>
                </a:solidFill>
                <a:uFill>
                  <a:solidFill>
                    <a:srgbClr val="0563C1"/>
                  </a:solidFill>
                </a:uFill>
              </a:defRPr>
            </a:pPr>
            <a:r>
              <a:rPr>
                <a:solidFill>
                  <a:srgbClr val="0000FF"/>
                </a:solidFill>
                <a:uFill>
                  <a:solidFill>
                    <a:srgbClr val="0000FF"/>
                  </a:solidFill>
                </a:uFill>
                <a:hlinkClick r:id="rId7"/>
              </a:rPr>
              <a:t> </a:t>
            </a:r>
          </a:p>
        </p:txBody>
      </p:sp>
      <p:sp>
        <p:nvSpPr>
          <p:cNvPr id="441" name="Sut ydych yn gallu hybu’r iaith…"/>
          <p:cNvSpPr txBox="1"/>
          <p:nvPr/>
        </p:nvSpPr>
        <p:spPr>
          <a:xfrm>
            <a:off x="5950493" y="610758"/>
            <a:ext cx="3118381" cy="3785648"/>
          </a:xfrm>
          <a:prstGeom prst="rect">
            <a:avLst/>
          </a:prstGeom>
          <a:solidFill>
            <a:srgbClr val="FFFFFF"/>
          </a:solidFill>
          <a:ln w="12700">
            <a:solidFill>
              <a:schemeClr val="accent1"/>
            </a:solidFill>
            <a:miter/>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defRPr sz="3000">
                <a:latin typeface="+mj-lt"/>
                <a:ea typeface="+mj-ea"/>
                <a:cs typeface="+mj-cs"/>
                <a:sym typeface="Calibri"/>
              </a:defRPr>
            </a:pPr>
            <a:r>
              <a:rPr dirty="0">
                <a:latin typeface="Comic Sans MS" panose="030F0702030302020204" pitchFamily="66" charset="0"/>
              </a:rPr>
              <a:t>Sut </a:t>
            </a:r>
            <a:r>
              <a:rPr dirty="0" err="1">
                <a:latin typeface="Comic Sans MS" panose="030F0702030302020204" pitchFamily="66" charset="0"/>
              </a:rPr>
              <a:t>ydych</a:t>
            </a:r>
            <a:r>
              <a:rPr lang="en-GB" dirty="0">
                <a:latin typeface="Comic Sans MS" panose="030F0702030302020204" pitchFamily="66" charset="0"/>
              </a:rPr>
              <a:t> chi </a:t>
            </a:r>
            <a:r>
              <a:rPr dirty="0" err="1">
                <a:latin typeface="Comic Sans MS" panose="030F0702030302020204" pitchFamily="66" charset="0"/>
              </a:rPr>
              <a:t>yn</a:t>
            </a:r>
            <a:r>
              <a:rPr dirty="0">
                <a:latin typeface="Comic Sans MS" panose="030F0702030302020204" pitchFamily="66" charset="0"/>
              </a:rPr>
              <a:t> </a:t>
            </a:r>
            <a:r>
              <a:rPr dirty="0" err="1">
                <a:latin typeface="Comic Sans MS" panose="030F0702030302020204" pitchFamily="66" charset="0"/>
              </a:rPr>
              <a:t>gallu</a:t>
            </a:r>
            <a:r>
              <a:rPr dirty="0">
                <a:latin typeface="Comic Sans MS" panose="030F0702030302020204" pitchFamily="66" charset="0"/>
              </a:rPr>
              <a:t> </a:t>
            </a:r>
            <a:r>
              <a:rPr dirty="0" err="1">
                <a:latin typeface="Comic Sans MS" panose="030F0702030302020204" pitchFamily="66" charset="0"/>
              </a:rPr>
              <a:t>hybu’r</a:t>
            </a:r>
            <a:r>
              <a:rPr dirty="0">
                <a:latin typeface="Comic Sans MS" panose="030F0702030302020204" pitchFamily="66" charset="0"/>
              </a:rPr>
              <a:t> </a:t>
            </a:r>
            <a:r>
              <a:rPr dirty="0" err="1">
                <a:latin typeface="Comic Sans MS" panose="030F0702030302020204" pitchFamily="66" charset="0"/>
              </a:rPr>
              <a:t>iaith</a:t>
            </a:r>
            <a:endParaRPr dirty="0">
              <a:latin typeface="Comic Sans MS" panose="030F0702030302020204" pitchFamily="66" charset="0"/>
            </a:endParaRPr>
          </a:p>
          <a:p>
            <a:pPr>
              <a:defRPr sz="3000">
                <a:latin typeface="+mj-lt"/>
                <a:ea typeface="+mj-ea"/>
                <a:cs typeface="+mj-cs"/>
                <a:sym typeface="Calibri"/>
              </a:defRPr>
            </a:pPr>
            <a:r>
              <a:rPr dirty="0" err="1">
                <a:latin typeface="Comic Sans MS" panose="030F0702030302020204" pitchFamily="66" charset="0"/>
              </a:rPr>
              <a:t>Gymraeg</a:t>
            </a:r>
            <a:r>
              <a:rPr dirty="0">
                <a:latin typeface="Comic Sans MS" panose="030F0702030302020204" pitchFamily="66" charset="0"/>
              </a:rPr>
              <a:t> </a:t>
            </a:r>
            <a:r>
              <a:rPr dirty="0" err="1">
                <a:latin typeface="Comic Sans MS" panose="030F0702030302020204" pitchFamily="66" charset="0"/>
              </a:rPr>
              <a:t>yn</a:t>
            </a:r>
            <a:r>
              <a:rPr dirty="0">
                <a:latin typeface="Comic Sans MS" panose="030F0702030302020204" pitchFamily="66" charset="0"/>
              </a:rPr>
              <a:t> </a:t>
            </a:r>
            <a:r>
              <a:rPr dirty="0" err="1">
                <a:latin typeface="Comic Sans MS" panose="030F0702030302020204" pitchFamily="66" charset="0"/>
              </a:rPr>
              <a:t>eich</a:t>
            </a:r>
            <a:r>
              <a:rPr dirty="0">
                <a:latin typeface="Comic Sans MS" panose="030F0702030302020204" pitchFamily="66" charset="0"/>
              </a:rPr>
              <a:t> </a:t>
            </a:r>
            <a:r>
              <a:rPr dirty="0" err="1">
                <a:latin typeface="Comic Sans MS" panose="030F0702030302020204" pitchFamily="66" charset="0"/>
              </a:rPr>
              <a:t>ysgolion</a:t>
            </a:r>
            <a:r>
              <a:rPr dirty="0">
                <a:latin typeface="Comic Sans MS" panose="030F0702030302020204" pitchFamily="66" charset="0"/>
              </a:rPr>
              <a:t>?</a:t>
            </a:r>
            <a:endParaRPr lang="en-GB" dirty="0">
              <a:latin typeface="Comic Sans MS" panose="030F0702030302020204" pitchFamily="66" charset="0"/>
            </a:endParaRPr>
          </a:p>
          <a:p>
            <a:pPr>
              <a:defRPr sz="3000">
                <a:latin typeface="+mj-lt"/>
                <a:ea typeface="+mj-ea"/>
                <a:cs typeface="+mj-cs"/>
                <a:sym typeface="Calibri"/>
              </a:defRPr>
            </a:pPr>
            <a:r>
              <a:rPr lang="en-GB" dirty="0">
                <a:latin typeface="Comic Sans MS" panose="030F0702030302020204" pitchFamily="66" charset="0"/>
              </a:rPr>
              <a:t>How can you promote the Welsh Language in your School?</a:t>
            </a:r>
            <a:endParaRPr dirty="0">
              <a:latin typeface="Comic Sans MS" panose="030F0702030302020204" pitchFamily="66" charset="0"/>
            </a:endParaRPr>
          </a:p>
        </p:txBody>
      </p:sp>
      <p:sp>
        <p:nvSpPr>
          <p:cNvPr id="442" name="Adnoddau"/>
          <p:cNvSpPr txBox="1"/>
          <p:nvPr/>
        </p:nvSpPr>
        <p:spPr>
          <a:xfrm>
            <a:off x="3341871" y="2976771"/>
            <a:ext cx="1927768" cy="1015659"/>
          </a:xfrm>
          <a:prstGeom prst="rect">
            <a:avLst/>
          </a:prstGeom>
          <a:gradFill>
            <a:gsLst>
              <a:gs pos="0">
                <a:srgbClr val="316DD7"/>
              </a:gs>
              <a:gs pos="100000">
                <a:schemeClr val="accent5">
                  <a:hueOff val="400173"/>
                  <a:satOff val="47967"/>
                  <a:lumOff val="30281"/>
                </a:schemeClr>
              </a:gs>
            </a:gsLst>
            <a:lin ang="16200000"/>
          </a:gradFill>
          <a:ln>
            <a:solidFill>
              <a:srgbClr val="3F6EC3"/>
            </a:solidFill>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a:spAutoFit/>
          </a:bodyPr>
          <a:lstStyle>
            <a:lvl1pPr>
              <a:defRPr sz="3000">
                <a:solidFill>
                  <a:srgbClr val="FFFFFF"/>
                </a:solidFill>
              </a:defRPr>
            </a:lvl1pPr>
          </a:lstStyle>
          <a:p>
            <a:r>
              <a:rPr dirty="0" err="1"/>
              <a:t>Adnoddau</a:t>
            </a:r>
            <a:endParaRPr lang="en-GB" dirty="0"/>
          </a:p>
          <a:p>
            <a:r>
              <a:rPr lang="en-GB" dirty="0"/>
              <a:t>Resources</a:t>
            </a:r>
            <a:endParaRPr dirty="0"/>
          </a:p>
        </p:txBody>
      </p:sp>
      <p:sp>
        <p:nvSpPr>
          <p:cNvPr id="443" name="Themau"/>
          <p:cNvSpPr txBox="1"/>
          <p:nvPr/>
        </p:nvSpPr>
        <p:spPr>
          <a:xfrm>
            <a:off x="3555070" y="5487067"/>
            <a:ext cx="1501369" cy="1015659"/>
          </a:xfrm>
          <a:prstGeom prst="rect">
            <a:avLst/>
          </a:prstGeom>
          <a:gradFill>
            <a:gsLst>
              <a:gs pos="0">
                <a:srgbClr val="316DD7"/>
              </a:gs>
              <a:gs pos="100000">
                <a:schemeClr val="accent5">
                  <a:hueOff val="400173"/>
                  <a:satOff val="47967"/>
                  <a:lumOff val="30281"/>
                </a:schemeClr>
              </a:gs>
            </a:gsLst>
            <a:lin ang="16200000"/>
          </a:gradFill>
          <a:ln>
            <a:solidFill>
              <a:srgbClr val="3F6EC3"/>
            </a:solidFill>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a:spAutoFit/>
          </a:bodyPr>
          <a:lstStyle>
            <a:lvl1pPr>
              <a:defRPr sz="3000">
                <a:solidFill>
                  <a:srgbClr val="FFFFFF"/>
                </a:solidFill>
              </a:defRPr>
            </a:lvl1pPr>
          </a:lstStyle>
          <a:p>
            <a:r>
              <a:rPr dirty="0" err="1"/>
              <a:t>Themau</a:t>
            </a:r>
            <a:endParaRPr lang="en-GB" dirty="0"/>
          </a:p>
          <a:p>
            <a:r>
              <a:rPr lang="en-GB" dirty="0"/>
              <a:t>Themes</a:t>
            </a:r>
            <a:endParaRPr dirty="0"/>
          </a:p>
        </p:txBody>
      </p:sp>
    </p:spTree>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447" name="Text Placeholder 4"/>
          <p:cNvSpPr txBox="1">
            <a:spLocks noGrp="1"/>
          </p:cNvSpPr>
          <p:nvPr>
            <p:ph type="body" sz="quarter" idx="1"/>
          </p:nvPr>
        </p:nvSpPr>
        <p:spPr>
          <a:xfrm>
            <a:off x="2285145" y="274877"/>
            <a:ext cx="4196009" cy="823913"/>
          </a:xfrm>
          <a:prstGeom prst="rect">
            <a:avLst/>
          </a:prstGeom>
        </p:spPr>
        <p:txBody>
          <a:bodyPr/>
          <a:lstStyle>
            <a:lvl1pPr algn="ctr">
              <a:defRPr sz="3200" b="0">
                <a:solidFill>
                  <a:schemeClr val="accent2"/>
                </a:solidFill>
                <a:latin typeface="Comic Sans MS"/>
                <a:ea typeface="Comic Sans MS"/>
                <a:cs typeface="Comic Sans MS"/>
                <a:sym typeface="Comic Sans MS"/>
              </a:defRPr>
            </a:lvl1pPr>
          </a:lstStyle>
          <a:p>
            <a:r>
              <a:t>Adnoddau</a:t>
            </a:r>
          </a:p>
        </p:txBody>
      </p:sp>
      <p:sp>
        <p:nvSpPr>
          <p:cNvPr id="448" name="TextBox 2"/>
          <p:cNvSpPr txBox="1"/>
          <p:nvPr/>
        </p:nvSpPr>
        <p:spPr>
          <a:xfrm>
            <a:off x="461303" y="4134519"/>
            <a:ext cx="3743179" cy="102300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defRPr sz="1200" u="sng">
                <a:solidFill>
                  <a:srgbClr val="0563C1"/>
                </a:solidFill>
                <a:uFill>
                  <a:solidFill>
                    <a:srgbClr val="0563C1"/>
                  </a:solidFill>
                </a:uFill>
                <a:latin typeface="Comic Sans MS"/>
                <a:ea typeface="Comic Sans MS"/>
                <a:cs typeface="Comic Sans MS"/>
                <a:sym typeface="Comic Sans MS"/>
              </a:defRPr>
            </a:pPr>
            <a:r>
              <a:rPr>
                <a:solidFill>
                  <a:srgbClr val="0000FF"/>
                </a:solidFill>
                <a:uFill>
                  <a:solidFill>
                    <a:srgbClr val="0000FF"/>
                  </a:solidFill>
                </a:uFill>
                <a:hlinkClick r:id="rId5"/>
              </a:rPr>
              <a:t> </a:t>
            </a:r>
          </a:p>
          <a:p>
            <a:pPr>
              <a:defRPr sz="1200" b="1">
                <a:latin typeface="+mj-lt"/>
                <a:ea typeface="+mj-ea"/>
                <a:cs typeface="+mj-cs"/>
                <a:sym typeface="Calibri"/>
              </a:defRPr>
            </a:pPr>
            <a:endParaRPr>
              <a:solidFill>
                <a:srgbClr val="0000FF"/>
              </a:solidFill>
              <a:uFill>
                <a:solidFill>
                  <a:srgbClr val="0000FF"/>
                </a:solidFill>
              </a:uFill>
              <a:hlinkClick r:id="rId5"/>
            </a:endParaRPr>
          </a:p>
          <a:p>
            <a:pPr>
              <a:defRPr sz="1200" b="1">
                <a:latin typeface="+mj-lt"/>
                <a:ea typeface="+mj-ea"/>
                <a:cs typeface="+mj-cs"/>
                <a:sym typeface="Calibri"/>
              </a:defRPr>
            </a:pPr>
            <a:endParaRPr>
              <a:solidFill>
                <a:srgbClr val="0000FF"/>
              </a:solidFill>
              <a:uFill>
                <a:solidFill>
                  <a:srgbClr val="0000FF"/>
                </a:solidFill>
              </a:uFill>
              <a:hlinkClick r:id="rId5"/>
            </a:endParaRPr>
          </a:p>
          <a:p>
            <a:pPr>
              <a:defRPr sz="1200">
                <a:solidFill>
                  <a:srgbClr val="0563C1"/>
                </a:solidFill>
                <a:latin typeface="+mj-lt"/>
                <a:ea typeface="+mj-ea"/>
                <a:cs typeface="+mj-cs"/>
                <a:sym typeface="Calibri"/>
              </a:defRPr>
            </a:pPr>
            <a:endParaRPr>
              <a:solidFill>
                <a:srgbClr val="0000FF"/>
              </a:solidFill>
              <a:uFill>
                <a:solidFill>
                  <a:srgbClr val="0000FF"/>
                </a:solidFill>
              </a:uFill>
              <a:hlinkClick r:id="rId5"/>
            </a:endParaRPr>
          </a:p>
        </p:txBody>
      </p:sp>
      <p:sp>
        <p:nvSpPr>
          <p:cNvPr id="449" name="Text"/>
          <p:cNvSpPr txBox="1"/>
          <p:nvPr/>
        </p:nvSpPr>
        <p:spPr>
          <a:xfrm>
            <a:off x="2805614" y="3209597"/>
            <a:ext cx="138593" cy="43880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a:spAutoFit/>
          </a:bodyPr>
          <a:lstStyle>
            <a:lvl1pPr>
              <a:defRPr sz="1200" b="1" u="sng">
                <a:solidFill>
                  <a:srgbClr val="0000FF"/>
                </a:solidFill>
                <a:uFill>
                  <a:solidFill>
                    <a:srgbClr val="0000FF"/>
                  </a:solidFill>
                </a:uFill>
                <a:latin typeface="+mj-lt"/>
                <a:ea typeface="+mj-ea"/>
                <a:cs typeface="+mj-cs"/>
                <a:sym typeface="Calibri"/>
                <a:hlinkClick r:id="rId6"/>
              </a:defRPr>
            </a:lvl1pPr>
          </a:lstStyle>
          <a:p>
            <a:pPr>
              <a:defRPr>
                <a:solidFill>
                  <a:srgbClr val="0563C1"/>
                </a:solidFill>
                <a:uFill>
                  <a:solidFill>
                    <a:srgbClr val="0563C1"/>
                  </a:solidFill>
                </a:uFill>
              </a:defRPr>
            </a:pPr>
            <a:r>
              <a:rPr>
                <a:solidFill>
                  <a:srgbClr val="0000FF"/>
                </a:solidFill>
                <a:uFill>
                  <a:solidFill>
                    <a:srgbClr val="0000FF"/>
                  </a:solidFill>
                </a:uFill>
                <a:hlinkClick r:id="rId6"/>
              </a:rPr>
              <a:t> </a:t>
            </a:r>
          </a:p>
        </p:txBody>
      </p:sp>
      <p:sp>
        <p:nvSpPr>
          <p:cNvPr id="450" name="Text"/>
          <p:cNvSpPr txBox="1"/>
          <p:nvPr/>
        </p:nvSpPr>
        <p:spPr>
          <a:xfrm>
            <a:off x="676535" y="3262456"/>
            <a:ext cx="155820" cy="33308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a:spAutoFit/>
          </a:bodyPr>
          <a:lstStyle>
            <a:lvl1pPr>
              <a:defRPr>
                <a:latin typeface="+mj-lt"/>
                <a:ea typeface="+mj-ea"/>
                <a:cs typeface="+mj-cs"/>
                <a:sym typeface="Calibri"/>
              </a:defRPr>
            </a:lvl1pPr>
          </a:lstStyle>
          <a:p>
            <a:r>
              <a:t> </a:t>
            </a:r>
          </a:p>
        </p:txBody>
      </p:sp>
      <p:sp>
        <p:nvSpPr>
          <p:cNvPr id="451" name="https://llyfrau.cymru/wp-content/uploads/2019/10/Adnoddau_Siarter_Iaith_2.pdf"/>
          <p:cNvSpPr txBox="1"/>
          <p:nvPr/>
        </p:nvSpPr>
        <p:spPr>
          <a:xfrm>
            <a:off x="676535" y="1112913"/>
            <a:ext cx="7790926" cy="33308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a:spAutoFit/>
          </a:bodyPr>
          <a:lstStyle>
            <a:lvl1pPr>
              <a:defRPr u="sng">
                <a:solidFill>
                  <a:srgbClr val="0000FF"/>
                </a:solidFill>
                <a:uFill>
                  <a:solidFill>
                    <a:srgbClr val="0000FF"/>
                  </a:solidFill>
                </a:uFill>
                <a:latin typeface="+mj-lt"/>
                <a:ea typeface="+mj-ea"/>
                <a:cs typeface="+mj-cs"/>
                <a:sym typeface="Calibri"/>
                <a:hlinkClick r:id="rId7"/>
              </a:defRPr>
            </a:lvl1pPr>
          </a:lstStyle>
          <a:p>
            <a:pPr>
              <a:defRPr>
                <a:solidFill>
                  <a:srgbClr val="0563C1"/>
                </a:solidFill>
                <a:uFill>
                  <a:solidFill>
                    <a:srgbClr val="0563C1"/>
                  </a:solidFill>
                </a:uFill>
              </a:defRPr>
            </a:pPr>
            <a:r>
              <a:rPr>
                <a:solidFill>
                  <a:srgbClr val="0000FF"/>
                </a:solidFill>
                <a:uFill>
                  <a:solidFill>
                    <a:srgbClr val="0000FF"/>
                  </a:solidFill>
                </a:uFill>
                <a:hlinkClick r:id="rId7"/>
              </a:rPr>
              <a:t>https://llyfrau.cymru/wp-content/uploads/2019/10/Adnoddau_Siarter_Iaith_2.pdf</a:t>
            </a:r>
          </a:p>
        </p:txBody>
      </p:sp>
      <p:pic>
        <p:nvPicPr>
          <p:cNvPr id="452" name="Screenshot 2022-11-15 at 18.58.09.png" descr="Screenshot 2022-11-15 at 18.58.09.png"/>
          <p:cNvPicPr>
            <a:picLocks noChangeAspect="1"/>
          </p:cNvPicPr>
          <p:nvPr/>
        </p:nvPicPr>
        <p:blipFill>
          <a:blip r:embed="rId8"/>
          <a:stretch>
            <a:fillRect/>
          </a:stretch>
        </p:blipFill>
        <p:spPr>
          <a:xfrm>
            <a:off x="4917467" y="1582950"/>
            <a:ext cx="2936568" cy="4003964"/>
          </a:xfrm>
          <a:prstGeom prst="rect">
            <a:avLst/>
          </a:prstGeom>
          <a:ln w="12700">
            <a:miter lim="400000"/>
          </a:ln>
        </p:spPr>
      </p:pic>
      <p:pic>
        <p:nvPicPr>
          <p:cNvPr id="453" name="Calon - Diffiniad. Cyfres Carioci Seren a Sbarc!" descr="Calon - Diffiniad. Cyfres Carioci Seren a Sbarc!"/>
          <p:cNvPicPr>
            <a:picLocks/>
          </p:cNvPicPr>
          <p:nvPr>
            <a:videoFile r:link="rId1"/>
          </p:nvPr>
        </p:nvPicPr>
        <p:blipFill>
          <a:blip r:embed="rId9"/>
          <a:stretch>
            <a:fillRect/>
          </a:stretch>
        </p:blipFill>
        <p:spPr>
          <a:xfrm>
            <a:off x="653066" y="1786509"/>
            <a:ext cx="2733728" cy="1537722"/>
          </a:xfrm>
          <a:prstGeom prst="rect">
            <a:avLst/>
          </a:prstGeom>
        </p:spPr>
      </p:pic>
      <p:pic>
        <p:nvPicPr>
          <p:cNvPr id="454" name="Rhedeg i Paris - Candelas. Cyfres Carioci Seren a Sbarc." descr="Rhedeg i Paris - Candelas. Cyfres Carioci Seren a Sbarc."/>
          <p:cNvPicPr>
            <a:picLocks/>
          </p:cNvPicPr>
          <p:nvPr>
            <a:videoFile r:link="rId2"/>
          </p:nvPr>
        </p:nvPicPr>
        <p:blipFill>
          <a:blip r:embed="rId10"/>
          <a:stretch>
            <a:fillRect/>
          </a:stretch>
        </p:blipFill>
        <p:spPr>
          <a:xfrm>
            <a:off x="1406627" y="3664739"/>
            <a:ext cx="2936568" cy="1651819"/>
          </a:xfrm>
          <a:prstGeom prst="rect">
            <a:avLst/>
          </a:prstGeom>
        </p:spPr>
      </p:pic>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53"/>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 fill="hold"/>
                                        <p:tgtEl>
                                          <p:spTgt spid="45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453"/>
                </p:tgtEl>
              </p:cMediaNode>
            </p:video>
            <p:seq concurrent="1" prevAc="none" nextAc="seek">
              <p:cTn id="12" restart="whenNotActive" fill="hold" evtFilter="cancelBubble" nodeType="interactiveSeq">
                <p:stCondLst>
                  <p:cond evt="onClick" delay="0">
                    <p:tgtEl>
                      <p:spTgt spid="453"/>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453"/>
                                        </p:tgtEl>
                                      </p:cBhvr>
                                    </p:cmd>
                                  </p:childTnLst>
                                </p:cTn>
                              </p:par>
                            </p:childTnLst>
                          </p:cTn>
                        </p:par>
                      </p:childTnLst>
                    </p:cTn>
                  </p:par>
                </p:childTnLst>
              </p:cTn>
              <p:nextCondLst>
                <p:cond evt="onClick" delay="0">
                  <p:tgtEl>
                    <p:spTgt spid="453"/>
                  </p:tgtEl>
                </p:cond>
              </p:nextCondLst>
            </p:seq>
            <p:video>
              <p:cMediaNode vol="80000">
                <p:cTn id="17" fill="hold" display="0">
                  <p:stCondLst>
                    <p:cond delay="indefinite"/>
                  </p:stCondLst>
                </p:cTn>
                <p:tgtEl>
                  <p:spTgt spid="454"/>
                </p:tgtEl>
              </p:cMediaNode>
            </p:video>
            <p:seq concurrent="1" prevAc="none" nextAc="seek">
              <p:cTn id="18" restart="whenNotActive" fill="hold" evtFilter="cancelBubble" nodeType="interactiveSeq">
                <p:stCondLst>
                  <p:cond evt="onClick" delay="0">
                    <p:tgtEl>
                      <p:spTgt spid="454"/>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454"/>
                                        </p:tgtEl>
                                      </p:cBhvr>
                                    </p:cmd>
                                  </p:childTnLst>
                                </p:cTn>
                              </p:par>
                            </p:childTnLst>
                          </p:cTn>
                        </p:par>
                      </p:childTnLst>
                    </p:cTn>
                  </p:par>
                </p:childTnLst>
              </p:cTn>
              <p:nextCondLst>
                <p:cond evt="onClick" delay="0">
                  <p:tgtEl>
                    <p:spTgt spid="454"/>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458" name="TextBox 1"/>
          <p:cNvSpPr txBox="1"/>
          <p:nvPr/>
        </p:nvSpPr>
        <p:spPr>
          <a:xfrm>
            <a:off x="291379" y="341127"/>
            <a:ext cx="3347798" cy="51053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defRPr sz="2400" b="1">
                <a:latin typeface="Comic Sans MS"/>
                <a:ea typeface="Comic Sans MS"/>
                <a:cs typeface="Comic Sans MS"/>
                <a:sym typeface="Comic Sans MS"/>
              </a:defRPr>
            </a:lvl1pPr>
          </a:lstStyle>
          <a:p>
            <a:r>
              <a:t>Iaith a diwylliant</a:t>
            </a:r>
          </a:p>
        </p:txBody>
      </p:sp>
      <p:pic>
        <p:nvPicPr>
          <p:cNvPr id="459" name="Picture 2" descr="Picture 2"/>
          <p:cNvPicPr>
            <a:picLocks noChangeAspect="1"/>
          </p:cNvPicPr>
          <p:nvPr/>
        </p:nvPicPr>
        <p:blipFill>
          <a:blip r:embed="rId3"/>
          <a:stretch>
            <a:fillRect/>
          </a:stretch>
        </p:blipFill>
        <p:spPr>
          <a:xfrm>
            <a:off x="245660" y="964438"/>
            <a:ext cx="4122192" cy="4494666"/>
          </a:xfrm>
          <a:prstGeom prst="rect">
            <a:avLst/>
          </a:prstGeom>
          <a:ln w="12700">
            <a:miter lim="400000"/>
          </a:ln>
        </p:spPr>
      </p:pic>
      <p:pic>
        <p:nvPicPr>
          <p:cNvPr id="460" name="Picture 10" descr="Picture 10"/>
          <p:cNvPicPr>
            <a:picLocks noChangeAspect="1"/>
          </p:cNvPicPr>
          <p:nvPr/>
        </p:nvPicPr>
        <p:blipFill>
          <a:blip r:embed="rId4"/>
          <a:stretch>
            <a:fillRect/>
          </a:stretch>
        </p:blipFill>
        <p:spPr>
          <a:xfrm>
            <a:off x="4367850" y="1116692"/>
            <a:ext cx="4691885" cy="3562066"/>
          </a:xfrm>
          <a:prstGeom prst="rect">
            <a:avLst/>
          </a:prstGeom>
          <a:ln w="12700">
            <a:miter lim="400000"/>
          </a:ln>
        </p:spPr>
      </p:pic>
    </p:spTree>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464" name="TextBox 1"/>
          <p:cNvSpPr txBox="1"/>
          <p:nvPr/>
        </p:nvSpPr>
        <p:spPr>
          <a:xfrm>
            <a:off x="198059" y="129143"/>
            <a:ext cx="2283269" cy="92963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defRPr sz="2400" b="1">
                <a:latin typeface="Comic Sans MS"/>
                <a:ea typeface="Comic Sans MS"/>
                <a:cs typeface="Comic Sans MS"/>
                <a:sym typeface="Comic Sans MS"/>
              </a:defRPr>
            </a:lvl1pPr>
          </a:lstStyle>
          <a:p>
            <a:r>
              <a:t>Iaith a diwylliant</a:t>
            </a:r>
          </a:p>
        </p:txBody>
      </p:sp>
      <p:pic>
        <p:nvPicPr>
          <p:cNvPr id="465" name="Picture 2" descr="Picture 2"/>
          <p:cNvPicPr>
            <a:picLocks noChangeAspect="1"/>
          </p:cNvPicPr>
          <p:nvPr/>
        </p:nvPicPr>
        <p:blipFill>
          <a:blip r:embed="rId3"/>
          <a:stretch>
            <a:fillRect/>
          </a:stretch>
        </p:blipFill>
        <p:spPr>
          <a:xfrm>
            <a:off x="2460807" y="415362"/>
            <a:ext cx="2926665" cy="2469758"/>
          </a:xfrm>
          <a:prstGeom prst="rect">
            <a:avLst/>
          </a:prstGeom>
          <a:ln w="12700">
            <a:miter lim="400000"/>
          </a:ln>
        </p:spPr>
      </p:pic>
      <p:pic>
        <p:nvPicPr>
          <p:cNvPr id="466" name="Picture 4" descr="Picture 4"/>
          <p:cNvPicPr>
            <a:picLocks noChangeAspect="1"/>
          </p:cNvPicPr>
          <p:nvPr/>
        </p:nvPicPr>
        <p:blipFill>
          <a:blip r:embed="rId4"/>
          <a:stretch>
            <a:fillRect/>
          </a:stretch>
        </p:blipFill>
        <p:spPr>
          <a:xfrm>
            <a:off x="5863704" y="341126"/>
            <a:ext cx="2857502" cy="2857502"/>
          </a:xfrm>
          <a:prstGeom prst="rect">
            <a:avLst/>
          </a:prstGeom>
          <a:ln w="12700">
            <a:miter lim="400000"/>
          </a:ln>
        </p:spPr>
      </p:pic>
      <p:pic>
        <p:nvPicPr>
          <p:cNvPr id="467" name="Picture 8" descr="Picture 8"/>
          <p:cNvPicPr>
            <a:picLocks noChangeAspect="1"/>
          </p:cNvPicPr>
          <p:nvPr/>
        </p:nvPicPr>
        <p:blipFill>
          <a:blip r:embed="rId5"/>
          <a:stretch>
            <a:fillRect/>
          </a:stretch>
        </p:blipFill>
        <p:spPr>
          <a:xfrm>
            <a:off x="456694" y="960141"/>
            <a:ext cx="1766000" cy="1765999"/>
          </a:xfrm>
          <a:prstGeom prst="rect">
            <a:avLst/>
          </a:prstGeom>
          <a:ln w="12700">
            <a:miter lim="400000"/>
          </a:ln>
        </p:spPr>
      </p:pic>
      <p:pic>
        <p:nvPicPr>
          <p:cNvPr id="468" name="Picture 6" descr="Picture 6"/>
          <p:cNvPicPr>
            <a:picLocks noChangeAspect="1"/>
          </p:cNvPicPr>
          <p:nvPr/>
        </p:nvPicPr>
        <p:blipFill>
          <a:blip r:embed="rId6"/>
          <a:stretch>
            <a:fillRect/>
          </a:stretch>
        </p:blipFill>
        <p:spPr>
          <a:xfrm>
            <a:off x="245660" y="3329070"/>
            <a:ext cx="3483305" cy="1972282"/>
          </a:xfrm>
          <a:prstGeom prst="rect">
            <a:avLst/>
          </a:prstGeom>
          <a:ln w="12700">
            <a:miter lim="400000"/>
          </a:ln>
        </p:spPr>
      </p:pic>
      <p:pic>
        <p:nvPicPr>
          <p:cNvPr id="469" name="Picture 2" descr="Picture 2"/>
          <p:cNvPicPr>
            <a:picLocks noChangeAspect="1"/>
          </p:cNvPicPr>
          <p:nvPr/>
        </p:nvPicPr>
        <p:blipFill>
          <a:blip r:embed="rId7"/>
          <a:stretch>
            <a:fillRect/>
          </a:stretch>
        </p:blipFill>
        <p:spPr>
          <a:xfrm>
            <a:off x="4092338" y="2848318"/>
            <a:ext cx="4628868" cy="2603738"/>
          </a:xfrm>
          <a:prstGeom prst="rect">
            <a:avLst/>
          </a:prstGeom>
          <a:ln w="12700">
            <a:miter lim="400000"/>
          </a:ln>
        </p:spPr>
      </p:pic>
    </p:spTree>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pic>
        <p:nvPicPr>
          <p:cNvPr id="473" name="Picture 10" descr="Picture 10"/>
          <p:cNvPicPr>
            <a:picLocks noChangeAspect="1"/>
          </p:cNvPicPr>
          <p:nvPr/>
        </p:nvPicPr>
        <p:blipFill>
          <a:blip r:embed="rId3"/>
          <a:stretch>
            <a:fillRect/>
          </a:stretch>
        </p:blipFill>
        <p:spPr>
          <a:xfrm>
            <a:off x="3394333" y="2771769"/>
            <a:ext cx="5749667" cy="2832911"/>
          </a:xfrm>
          <a:prstGeom prst="rect">
            <a:avLst/>
          </a:prstGeom>
          <a:ln w="12700">
            <a:miter lim="400000"/>
          </a:ln>
        </p:spPr>
      </p:pic>
      <p:pic>
        <p:nvPicPr>
          <p:cNvPr id="474" name="Picture 8" descr="Picture 8"/>
          <p:cNvPicPr>
            <a:picLocks noChangeAspect="1"/>
          </p:cNvPicPr>
          <p:nvPr/>
        </p:nvPicPr>
        <p:blipFill>
          <a:blip r:embed="rId4"/>
          <a:stretch>
            <a:fillRect/>
          </a:stretch>
        </p:blipFill>
        <p:spPr>
          <a:xfrm>
            <a:off x="0" y="185560"/>
            <a:ext cx="4490114" cy="3288852"/>
          </a:xfrm>
          <a:prstGeom prst="rect">
            <a:avLst/>
          </a:prstGeom>
          <a:ln w="12700">
            <a:miter lim="400000"/>
          </a:ln>
        </p:spPr>
      </p:pic>
      <p:pic>
        <p:nvPicPr>
          <p:cNvPr id="475" name="Picture 4" descr="Picture 4"/>
          <p:cNvPicPr>
            <a:picLocks noChangeAspect="1"/>
          </p:cNvPicPr>
          <p:nvPr/>
        </p:nvPicPr>
        <p:blipFill>
          <a:blip r:embed="rId5"/>
          <a:stretch>
            <a:fillRect/>
          </a:stretch>
        </p:blipFill>
        <p:spPr>
          <a:xfrm>
            <a:off x="4928665" y="185560"/>
            <a:ext cx="3946929" cy="3114289"/>
          </a:xfrm>
          <a:prstGeom prst="rect">
            <a:avLst/>
          </a:prstGeom>
          <a:ln w="12700">
            <a:miter lim="400000"/>
          </a:ln>
        </p:spPr>
      </p:pic>
      <p:sp>
        <p:nvSpPr>
          <p:cNvPr id="476" name="TextBox 1"/>
          <p:cNvSpPr txBox="1"/>
          <p:nvPr/>
        </p:nvSpPr>
        <p:spPr>
          <a:xfrm>
            <a:off x="104858" y="3866866"/>
            <a:ext cx="2933818" cy="176783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lgn="ctr">
              <a:defRPr sz="3200" b="1">
                <a:latin typeface="Comic Sans MS"/>
                <a:ea typeface="Comic Sans MS"/>
                <a:cs typeface="Comic Sans MS"/>
                <a:sym typeface="Comic Sans MS"/>
              </a:defRPr>
            </a:pPr>
            <a:r>
              <a:t>IAITH </a:t>
            </a:r>
          </a:p>
          <a:p>
            <a:pPr algn="ctr">
              <a:defRPr sz="3200" b="1">
                <a:latin typeface="Comic Sans MS"/>
                <a:ea typeface="Comic Sans MS"/>
                <a:cs typeface="Comic Sans MS"/>
                <a:sym typeface="Comic Sans MS"/>
              </a:defRPr>
            </a:pPr>
            <a:r>
              <a:t>A DIWYLLIANT</a:t>
            </a:r>
          </a:p>
        </p:txBody>
      </p:sp>
    </p:spTree>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pic>
        <p:nvPicPr>
          <p:cNvPr id="480" name="Picture 2" descr="Picture 2"/>
          <p:cNvPicPr>
            <a:picLocks noChangeAspect="1"/>
          </p:cNvPicPr>
          <p:nvPr/>
        </p:nvPicPr>
        <p:blipFill>
          <a:blip r:embed="rId3"/>
          <a:stretch>
            <a:fillRect/>
          </a:stretch>
        </p:blipFill>
        <p:spPr>
          <a:xfrm>
            <a:off x="5739931" y="2229131"/>
            <a:ext cx="3278745" cy="2991137"/>
          </a:xfrm>
          <a:prstGeom prst="rect">
            <a:avLst/>
          </a:prstGeom>
          <a:ln w="12700">
            <a:miter lim="400000"/>
          </a:ln>
        </p:spPr>
      </p:pic>
      <p:pic>
        <p:nvPicPr>
          <p:cNvPr id="481" name="Picture 4" descr="Picture 4"/>
          <p:cNvPicPr>
            <a:picLocks noChangeAspect="1"/>
          </p:cNvPicPr>
          <p:nvPr/>
        </p:nvPicPr>
        <p:blipFill>
          <a:blip r:embed="rId4"/>
          <a:stretch>
            <a:fillRect/>
          </a:stretch>
        </p:blipFill>
        <p:spPr>
          <a:xfrm>
            <a:off x="4658435" y="253610"/>
            <a:ext cx="4437901" cy="2215104"/>
          </a:xfrm>
          <a:prstGeom prst="rect">
            <a:avLst/>
          </a:prstGeom>
          <a:ln w="12700">
            <a:miter lim="400000"/>
          </a:ln>
        </p:spPr>
      </p:pic>
      <p:pic>
        <p:nvPicPr>
          <p:cNvPr id="482" name="Picture 6" descr="Picture 6"/>
          <p:cNvPicPr>
            <a:picLocks noChangeAspect="1"/>
          </p:cNvPicPr>
          <p:nvPr/>
        </p:nvPicPr>
        <p:blipFill>
          <a:blip r:embed="rId5"/>
          <a:stretch>
            <a:fillRect/>
          </a:stretch>
        </p:blipFill>
        <p:spPr>
          <a:xfrm>
            <a:off x="600502" y="856248"/>
            <a:ext cx="3750680" cy="2539522"/>
          </a:xfrm>
          <a:prstGeom prst="rect">
            <a:avLst/>
          </a:prstGeom>
          <a:ln w="12700">
            <a:miter lim="400000"/>
          </a:ln>
        </p:spPr>
      </p:pic>
      <p:sp>
        <p:nvSpPr>
          <p:cNvPr id="483" name="TextBox 6"/>
          <p:cNvSpPr txBox="1"/>
          <p:nvPr/>
        </p:nvSpPr>
        <p:spPr>
          <a:xfrm>
            <a:off x="154901" y="126604"/>
            <a:ext cx="4592201" cy="58673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defRPr sz="2800" b="1">
                <a:latin typeface="Comic Sans MS"/>
                <a:ea typeface="Comic Sans MS"/>
                <a:cs typeface="Comic Sans MS"/>
                <a:sym typeface="Comic Sans MS"/>
              </a:defRPr>
            </a:lvl1pPr>
          </a:lstStyle>
          <a:p>
            <a:r>
              <a:t>IAITH A DIWYLLIANT</a:t>
            </a:r>
          </a:p>
        </p:txBody>
      </p:sp>
      <p:sp>
        <p:nvSpPr>
          <p:cNvPr id="484" name="TextBox 14"/>
          <p:cNvSpPr txBox="1"/>
          <p:nvPr/>
        </p:nvSpPr>
        <p:spPr>
          <a:xfrm>
            <a:off x="762226" y="3909663"/>
            <a:ext cx="4480562" cy="166623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defRPr u="sng">
                <a:solidFill>
                  <a:srgbClr val="0563C1"/>
                </a:solidFill>
                <a:uFill>
                  <a:solidFill>
                    <a:srgbClr val="0563C1"/>
                  </a:solidFill>
                </a:uFill>
                <a:latin typeface="+mj-lt"/>
                <a:ea typeface="+mj-ea"/>
                <a:cs typeface="+mj-cs"/>
                <a:sym typeface="Calibri"/>
              </a:defRPr>
            </a:pPr>
            <a:r>
              <a:rPr>
                <a:solidFill>
                  <a:srgbClr val="0000FF"/>
                </a:solidFill>
                <a:uFill>
                  <a:solidFill>
                    <a:srgbClr val="0000FF"/>
                  </a:solidFill>
                </a:uFill>
                <a:hlinkClick r:id="rId6"/>
              </a:rPr>
              <a:t>https://youtu.be/GtTwUjXulkY</a:t>
            </a:r>
          </a:p>
          <a:p>
            <a:pPr>
              <a:defRPr>
                <a:latin typeface="+mj-lt"/>
                <a:ea typeface="+mj-ea"/>
                <a:cs typeface="+mj-cs"/>
                <a:sym typeface="Calibri"/>
              </a:defRPr>
            </a:pPr>
            <a:endParaRPr>
              <a:solidFill>
                <a:srgbClr val="0000FF"/>
              </a:solidFill>
              <a:uFill>
                <a:solidFill>
                  <a:srgbClr val="0000FF"/>
                </a:solidFill>
              </a:uFill>
              <a:hlinkClick r:id="rId6"/>
            </a:endParaRPr>
          </a:p>
          <a:p>
            <a:pPr>
              <a:defRPr sz="2800" b="1">
                <a:latin typeface="Comic Sans MS"/>
                <a:ea typeface="Comic Sans MS"/>
                <a:cs typeface="Comic Sans MS"/>
                <a:sym typeface="Comic Sans MS"/>
              </a:defRPr>
            </a:pPr>
            <a:r>
              <a:t>Eisteddfod Gerddorol Ryngwladol Llangollen</a:t>
            </a:r>
          </a:p>
        </p:txBody>
      </p:sp>
    </p:spTree>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488" name="Text Placeholder 2"/>
          <p:cNvSpPr txBox="1">
            <a:spLocks noGrp="1"/>
          </p:cNvSpPr>
          <p:nvPr>
            <p:ph type="body" sz="quarter" idx="1"/>
          </p:nvPr>
        </p:nvSpPr>
        <p:spPr>
          <a:xfrm>
            <a:off x="203608" y="0"/>
            <a:ext cx="3868342" cy="823913"/>
          </a:xfrm>
          <a:prstGeom prst="rect">
            <a:avLst/>
          </a:prstGeom>
        </p:spPr>
        <p:txBody>
          <a:bodyPr/>
          <a:lstStyle>
            <a:lvl1pPr algn="ctr" defTabSz="896111">
              <a:spcBef>
                <a:spcPts val="900"/>
              </a:spcBef>
              <a:defRPr sz="3100" b="0">
                <a:latin typeface="Comic Sans MS"/>
                <a:ea typeface="Comic Sans MS"/>
                <a:cs typeface="Comic Sans MS"/>
                <a:sym typeface="Comic Sans MS"/>
              </a:defRPr>
            </a:lvl1pPr>
          </a:lstStyle>
          <a:p>
            <a:r>
              <a:rPr dirty="0" err="1"/>
              <a:t>Edrych</a:t>
            </a:r>
            <a:r>
              <a:rPr dirty="0"/>
              <a:t> </a:t>
            </a:r>
            <a:r>
              <a:rPr dirty="0" err="1"/>
              <a:t>ar</a:t>
            </a:r>
            <a:r>
              <a:rPr dirty="0"/>
              <a:t> </a:t>
            </a:r>
            <a:r>
              <a:rPr dirty="0" err="1"/>
              <a:t>arfer</a:t>
            </a:r>
            <a:r>
              <a:rPr dirty="0"/>
              <a:t> </a:t>
            </a:r>
            <a:r>
              <a:rPr dirty="0" err="1"/>
              <a:t>dda</a:t>
            </a:r>
            <a:endParaRPr dirty="0"/>
          </a:p>
        </p:txBody>
      </p:sp>
      <p:sp>
        <p:nvSpPr>
          <p:cNvPr id="489" name="Text Placeholder 4"/>
          <p:cNvSpPr>
            <a:spLocks noGrp="1"/>
          </p:cNvSpPr>
          <p:nvPr>
            <p:ph type="body" idx="21"/>
          </p:nvPr>
        </p:nvSpPr>
        <p:spPr>
          <a:xfrm>
            <a:off x="3831771" y="501124"/>
            <a:ext cx="5261116" cy="823914"/>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noAutofit/>
          </a:bodyPr>
          <a:lstStyle>
            <a:lvl1pPr marL="0" indent="0" algn="ctr" defTabSz="777240">
              <a:spcBef>
                <a:spcPts val="800"/>
              </a:spcBef>
              <a:buSzTx/>
              <a:buNone/>
              <a:defRPr sz="2700">
                <a:latin typeface="Comic Sans MS"/>
                <a:ea typeface="Comic Sans MS"/>
                <a:cs typeface="Comic Sans MS"/>
                <a:sym typeface="Comic Sans MS"/>
              </a:defRPr>
            </a:lvl1pPr>
          </a:lstStyle>
          <a:p>
            <a:r>
              <a:rPr sz="3100" dirty="0"/>
              <a:t>Looking at a good practice</a:t>
            </a:r>
          </a:p>
        </p:txBody>
      </p:sp>
      <p:pic>
        <p:nvPicPr>
          <p:cNvPr id="490" name="Content Placeholder 1" descr="Content Placeholder 1"/>
          <p:cNvPicPr>
            <a:picLocks noChangeAspect="1"/>
          </p:cNvPicPr>
          <p:nvPr/>
        </p:nvPicPr>
        <p:blipFill>
          <a:blip r:embed="rId3"/>
          <a:stretch>
            <a:fillRect/>
          </a:stretch>
        </p:blipFill>
        <p:spPr>
          <a:xfrm>
            <a:off x="8018656" y="4306699"/>
            <a:ext cx="995874" cy="1282188"/>
          </a:xfrm>
          <a:prstGeom prst="rect">
            <a:avLst/>
          </a:prstGeom>
          <a:ln w="12700">
            <a:miter lim="400000"/>
          </a:ln>
        </p:spPr>
      </p:pic>
      <p:pic>
        <p:nvPicPr>
          <p:cNvPr id="491" name="Content Placeholder 3" descr="Content Placeholder 3"/>
          <p:cNvPicPr>
            <a:picLocks noChangeAspect="1"/>
          </p:cNvPicPr>
          <p:nvPr/>
        </p:nvPicPr>
        <p:blipFill>
          <a:blip r:embed="rId4"/>
          <a:stretch>
            <a:fillRect/>
          </a:stretch>
        </p:blipFill>
        <p:spPr>
          <a:xfrm>
            <a:off x="5680704" y="1395315"/>
            <a:ext cx="1982160" cy="1428807"/>
          </a:xfrm>
          <a:prstGeom prst="rect">
            <a:avLst/>
          </a:prstGeom>
          <a:ln w="12700">
            <a:miter lim="400000"/>
          </a:ln>
        </p:spPr>
      </p:pic>
      <p:sp>
        <p:nvSpPr>
          <p:cNvPr id="492" name="TextBox 6"/>
          <p:cNvSpPr txBox="1"/>
          <p:nvPr/>
        </p:nvSpPr>
        <p:spPr>
          <a:xfrm>
            <a:off x="4640462" y="4986257"/>
            <a:ext cx="3081536" cy="136143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lgn="ctr">
              <a:defRPr b="1" u="sng">
                <a:solidFill>
                  <a:srgbClr val="0563C1"/>
                </a:solidFill>
                <a:uFill>
                  <a:solidFill>
                    <a:srgbClr val="0563C1"/>
                  </a:solidFill>
                </a:uFill>
                <a:latin typeface="Comic Sans MS"/>
                <a:ea typeface="Comic Sans MS"/>
                <a:cs typeface="Comic Sans MS"/>
                <a:sym typeface="Comic Sans MS"/>
              </a:defRPr>
            </a:pPr>
            <a:r>
              <a:rPr>
                <a:solidFill>
                  <a:srgbClr val="0000FF"/>
                </a:solidFill>
                <a:uFill>
                  <a:solidFill>
                    <a:srgbClr val="0000FF"/>
                  </a:solidFill>
                </a:uFill>
                <a:hlinkClick r:id="rId5"/>
              </a:rPr>
              <a:t>https://whiteboard.fi/</a:t>
            </a:r>
          </a:p>
          <a:p>
            <a:pPr algn="ctr">
              <a:defRPr b="1">
                <a:latin typeface="Comic Sans MS"/>
                <a:ea typeface="Comic Sans MS"/>
                <a:cs typeface="Comic Sans MS"/>
                <a:sym typeface="Comic Sans MS"/>
              </a:defRPr>
            </a:pPr>
            <a:endParaRPr>
              <a:solidFill>
                <a:srgbClr val="0000FF"/>
              </a:solidFill>
              <a:uFill>
                <a:solidFill>
                  <a:srgbClr val="0000FF"/>
                </a:solidFill>
              </a:uFill>
              <a:hlinkClick r:id="rId5"/>
            </a:endParaRPr>
          </a:p>
          <a:p>
            <a:pPr>
              <a:defRPr b="1">
                <a:latin typeface="Comic Sans MS"/>
                <a:ea typeface="Comic Sans MS"/>
                <a:cs typeface="Comic Sans MS"/>
                <a:sym typeface="Comic Sans MS"/>
              </a:defRPr>
            </a:pPr>
            <a:br/>
            <a:endParaRPr/>
          </a:p>
        </p:txBody>
      </p:sp>
      <p:sp>
        <p:nvSpPr>
          <p:cNvPr id="493" name="TextBox 7"/>
          <p:cNvSpPr txBox="1"/>
          <p:nvPr/>
        </p:nvSpPr>
        <p:spPr>
          <a:xfrm>
            <a:off x="6884658" y="2821453"/>
            <a:ext cx="2076668" cy="136143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defRPr u="sng">
                <a:solidFill>
                  <a:srgbClr val="0000FF"/>
                </a:solidFill>
                <a:uFill>
                  <a:solidFill>
                    <a:srgbClr val="0000FF"/>
                  </a:solidFill>
                </a:uFill>
                <a:latin typeface="Comic Sans MS"/>
                <a:ea typeface="Comic Sans MS"/>
                <a:cs typeface="Comic Sans MS"/>
                <a:sym typeface="Comic Sans MS"/>
                <a:hlinkClick r:id="rId6"/>
              </a:defRPr>
            </a:lvl1pPr>
          </a:lstStyle>
          <a:p>
            <a:pPr>
              <a:defRPr>
                <a:solidFill>
                  <a:srgbClr val="0563C1"/>
                </a:solidFill>
                <a:uFill>
                  <a:solidFill>
                    <a:srgbClr val="0563C1"/>
                  </a:solidFill>
                </a:uFill>
              </a:defRPr>
            </a:pPr>
            <a:r>
              <a:rPr>
                <a:solidFill>
                  <a:srgbClr val="0000FF"/>
                </a:solidFill>
                <a:uFill>
                  <a:solidFill>
                    <a:srgbClr val="0000FF"/>
                  </a:solidFill>
                </a:uFill>
                <a:hlinkClick r:id="rId6"/>
              </a:rPr>
              <a:t>https://www.youtube.com/watch?v=bYh1f9rE6ao</a:t>
            </a:r>
          </a:p>
        </p:txBody>
      </p:sp>
      <p:pic>
        <p:nvPicPr>
          <p:cNvPr id="494" name="Picture 8" descr="Picture 8"/>
          <p:cNvPicPr>
            <a:picLocks noChangeAspect="1"/>
          </p:cNvPicPr>
          <p:nvPr/>
        </p:nvPicPr>
        <p:blipFill>
          <a:blip r:embed="rId7"/>
          <a:stretch>
            <a:fillRect/>
          </a:stretch>
        </p:blipFill>
        <p:spPr>
          <a:xfrm>
            <a:off x="759626" y="2109716"/>
            <a:ext cx="4341963" cy="2251112"/>
          </a:xfrm>
          <a:prstGeom prst="rect">
            <a:avLst/>
          </a:prstGeom>
          <a:ln w="12700">
            <a:miter lim="400000"/>
          </a:ln>
        </p:spPr>
      </p:pic>
      <p:pic>
        <p:nvPicPr>
          <p:cNvPr id="495" name="Picture 9" descr="Picture 9"/>
          <p:cNvPicPr>
            <a:picLocks noChangeAspect="1"/>
          </p:cNvPicPr>
          <p:nvPr/>
        </p:nvPicPr>
        <p:blipFill>
          <a:blip r:embed="rId8"/>
          <a:stretch>
            <a:fillRect/>
          </a:stretch>
        </p:blipFill>
        <p:spPr>
          <a:xfrm>
            <a:off x="485809" y="4529220"/>
            <a:ext cx="1295386" cy="914072"/>
          </a:xfrm>
          <a:prstGeom prst="rect">
            <a:avLst/>
          </a:prstGeom>
          <a:ln w="12700">
            <a:miter lim="400000"/>
          </a:ln>
        </p:spPr>
      </p:pic>
    </p:spTree>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499" name="Title 1"/>
          <p:cNvSpPr txBox="1">
            <a:spLocks noGrp="1"/>
          </p:cNvSpPr>
          <p:nvPr>
            <p:ph type="title"/>
          </p:nvPr>
        </p:nvSpPr>
        <p:spPr>
          <a:xfrm>
            <a:off x="628650" y="365125"/>
            <a:ext cx="3243635" cy="1325564"/>
          </a:xfrm>
          <a:prstGeom prst="rect">
            <a:avLst/>
          </a:prstGeom>
        </p:spPr>
        <p:txBody>
          <a:bodyPr/>
          <a:lstStyle/>
          <a:p>
            <a:pPr defTabSz="694944">
              <a:defRPr sz="2900"/>
            </a:pPr>
            <a:br/>
            <a:br/>
            <a:endParaRPr/>
          </a:p>
        </p:txBody>
      </p:sp>
      <p:sp>
        <p:nvSpPr>
          <p:cNvPr id="500" name="Content Placeholder 2"/>
          <p:cNvSpPr txBox="1">
            <a:spLocks noGrp="1"/>
          </p:cNvSpPr>
          <p:nvPr>
            <p:ph type="body" sz="quarter" idx="1"/>
          </p:nvPr>
        </p:nvSpPr>
        <p:spPr>
          <a:xfrm>
            <a:off x="153020" y="2042231"/>
            <a:ext cx="3886200" cy="3188338"/>
          </a:xfrm>
          <a:prstGeom prst="rect">
            <a:avLst/>
          </a:prstGeom>
        </p:spPr>
        <p:txBody>
          <a:bodyPr>
            <a:noAutofit/>
          </a:bodyPr>
          <a:lstStyle/>
          <a:p>
            <a:pPr marL="0" indent="0" defTabSz="905255">
              <a:lnSpc>
                <a:spcPct val="72000"/>
              </a:lnSpc>
              <a:spcBef>
                <a:spcPts val="900"/>
              </a:spcBef>
              <a:buSzTx/>
              <a:buNone/>
              <a:defRPr sz="2400">
                <a:latin typeface="Calibri Light"/>
                <a:ea typeface="Calibri Light"/>
                <a:cs typeface="Calibri Light"/>
                <a:sym typeface="Calibri Light"/>
              </a:defRPr>
            </a:pPr>
            <a:r>
              <a:rPr sz="2000" dirty="0" err="1">
                <a:latin typeface="Comic Sans MS" panose="030F0702030302020204" pitchFamily="66" charset="0"/>
              </a:rPr>
              <a:t>Aseiniad</a:t>
            </a:r>
            <a:r>
              <a:rPr sz="2000" dirty="0">
                <a:latin typeface="Comic Sans MS" panose="030F0702030302020204" pitchFamily="66" charset="0"/>
              </a:rPr>
              <a:t>:</a:t>
            </a:r>
          </a:p>
          <a:p>
            <a:pPr marL="0" indent="0" defTabSz="905255">
              <a:lnSpc>
                <a:spcPct val="72000"/>
              </a:lnSpc>
              <a:spcBef>
                <a:spcPts val="900"/>
              </a:spcBef>
              <a:buSzTx/>
              <a:buNone/>
              <a:defRPr sz="1500"/>
            </a:pPr>
            <a:r>
              <a:rPr sz="2000" dirty="0">
                <a:latin typeface="Comic Sans MS" panose="030F0702030302020204" pitchFamily="66" charset="0"/>
              </a:rPr>
              <a:t>Poster </a:t>
            </a:r>
            <a:r>
              <a:rPr sz="2000" dirty="0" err="1">
                <a:latin typeface="Comic Sans MS" panose="030F0702030302020204" pitchFamily="66" charset="0"/>
              </a:rPr>
              <a:t>digidol</a:t>
            </a:r>
            <a:r>
              <a:rPr sz="2000" dirty="0">
                <a:latin typeface="Comic Sans MS" panose="030F0702030302020204" pitchFamily="66" charset="0"/>
              </a:rPr>
              <a:t>, </a:t>
            </a:r>
            <a:r>
              <a:rPr sz="2000" dirty="0" err="1">
                <a:latin typeface="Comic Sans MS" panose="030F0702030302020204" pitchFamily="66" charset="0"/>
              </a:rPr>
              <a:t>o’r</a:t>
            </a:r>
            <a:r>
              <a:rPr sz="2000" dirty="0">
                <a:latin typeface="Comic Sans MS" panose="030F0702030302020204" pitchFamily="66" charset="0"/>
              </a:rPr>
              <a:t> </a:t>
            </a:r>
            <a:r>
              <a:rPr sz="2000" dirty="0" err="1">
                <a:latin typeface="Comic Sans MS" panose="030F0702030302020204" pitchFamily="66" charset="0"/>
              </a:rPr>
              <a:t>enw</a:t>
            </a:r>
            <a:r>
              <a:rPr sz="2000" dirty="0">
                <a:latin typeface="Comic Sans MS" panose="030F0702030302020204" pitchFamily="66" charset="0"/>
              </a:rPr>
              <a:t> “</a:t>
            </a:r>
            <a:r>
              <a:rPr sz="2000" dirty="0" err="1">
                <a:latin typeface="Comic Sans MS" panose="030F0702030302020204" pitchFamily="66" charset="0"/>
              </a:rPr>
              <a:t>Dechrau</a:t>
            </a:r>
            <a:r>
              <a:rPr sz="2000" dirty="0">
                <a:latin typeface="Comic Sans MS" panose="030F0702030302020204" pitchFamily="66" charset="0"/>
              </a:rPr>
              <a:t> </a:t>
            </a:r>
            <a:r>
              <a:rPr sz="2000" dirty="0" err="1">
                <a:latin typeface="Comic Sans MS" panose="030F0702030302020204" pitchFamily="66" charset="0"/>
              </a:rPr>
              <a:t>wrth</a:t>
            </a:r>
            <a:r>
              <a:rPr sz="2000" dirty="0">
                <a:latin typeface="Comic Sans MS" panose="030F0702030302020204" pitchFamily="66" charset="0"/>
              </a:rPr>
              <a:t> </a:t>
            </a:r>
            <a:r>
              <a:rPr sz="2000" dirty="0" err="1">
                <a:latin typeface="Comic Sans MS" panose="030F0702030302020204" pitchFamily="66" charset="0"/>
              </a:rPr>
              <a:t>fy</a:t>
            </a:r>
            <a:r>
              <a:rPr sz="2000" dirty="0">
                <a:latin typeface="Comic Sans MS" panose="030F0702030302020204" pitchFamily="66" charset="0"/>
              </a:rPr>
              <a:t> </a:t>
            </a:r>
            <a:r>
              <a:rPr sz="2000" dirty="0" err="1">
                <a:latin typeface="Comic Sans MS" panose="030F0702030302020204" pitchFamily="66" charset="0"/>
              </a:rPr>
              <a:t>nhraed</a:t>
            </a:r>
            <a:r>
              <a:rPr sz="2000" dirty="0">
                <a:latin typeface="Comic Sans MS" panose="030F0702030302020204" pitchFamily="66" charset="0"/>
              </a:rPr>
              <a:t>”, </a:t>
            </a:r>
            <a:r>
              <a:rPr sz="2000" dirty="0" err="1">
                <a:latin typeface="Comic Sans MS" panose="030F0702030302020204" pitchFamily="66" charset="0"/>
              </a:rPr>
              <a:t>lle</a:t>
            </a:r>
            <a:r>
              <a:rPr sz="2000" dirty="0">
                <a:latin typeface="Comic Sans MS" panose="030F0702030302020204" pitchFamily="66" charset="0"/>
              </a:rPr>
              <a:t> </a:t>
            </a:r>
            <a:r>
              <a:rPr sz="2000" dirty="0" err="1">
                <a:latin typeface="Comic Sans MS" panose="030F0702030302020204" pitchFamily="66" charset="0"/>
              </a:rPr>
              <a:t>byddwch</a:t>
            </a:r>
            <a:r>
              <a:rPr sz="2000" dirty="0">
                <a:latin typeface="Comic Sans MS" panose="030F0702030302020204" pitchFamily="66" charset="0"/>
              </a:rPr>
              <a:t> </a:t>
            </a:r>
            <a:r>
              <a:rPr sz="2000" dirty="0" err="1">
                <a:latin typeface="Comic Sans MS" panose="030F0702030302020204" pitchFamily="66" charset="0"/>
              </a:rPr>
              <a:t>yn</a:t>
            </a:r>
            <a:r>
              <a:rPr sz="2000" dirty="0">
                <a:latin typeface="Comic Sans MS" panose="030F0702030302020204" pitchFamily="66" charset="0"/>
              </a:rPr>
              <a:t> </a:t>
            </a:r>
            <a:r>
              <a:rPr sz="2000" dirty="0" err="1">
                <a:latin typeface="Comic Sans MS" panose="030F0702030302020204" pitchFamily="66" charset="0"/>
              </a:rPr>
              <a:t>amlinellu’n</a:t>
            </a:r>
            <a:r>
              <a:rPr sz="2000" dirty="0">
                <a:latin typeface="Comic Sans MS" panose="030F0702030302020204" pitchFamily="66" charset="0"/>
              </a:rPr>
              <a:t> </a:t>
            </a:r>
            <a:r>
              <a:rPr sz="2000" dirty="0" err="1">
                <a:latin typeface="Comic Sans MS" panose="030F0702030302020204" pitchFamily="66" charset="0"/>
              </a:rPr>
              <a:t>gryno</a:t>
            </a:r>
            <a:r>
              <a:rPr sz="2000" dirty="0">
                <a:latin typeface="Comic Sans MS" panose="030F0702030302020204" pitchFamily="66" charset="0"/>
              </a:rPr>
              <a:t> </a:t>
            </a:r>
            <a:r>
              <a:rPr sz="2000" dirty="0" err="1">
                <a:latin typeface="Comic Sans MS" panose="030F0702030302020204" pitchFamily="66" charset="0"/>
              </a:rPr>
              <a:t>sut</a:t>
            </a:r>
            <a:r>
              <a:rPr sz="2000" dirty="0">
                <a:latin typeface="Comic Sans MS" panose="030F0702030302020204" pitchFamily="66" charset="0"/>
              </a:rPr>
              <a:t> </a:t>
            </a:r>
            <a:r>
              <a:rPr sz="2000" dirty="0" err="1">
                <a:latin typeface="Comic Sans MS" panose="030F0702030302020204" pitchFamily="66" charset="0"/>
              </a:rPr>
              <a:t>mae</a:t>
            </a:r>
            <a:r>
              <a:rPr sz="2000" dirty="0">
                <a:latin typeface="Comic Sans MS" panose="030F0702030302020204" pitchFamily="66" charset="0"/>
              </a:rPr>
              <a:t> </a:t>
            </a:r>
            <a:r>
              <a:rPr sz="2000" dirty="0" err="1">
                <a:latin typeface="Comic Sans MS" panose="030F0702030302020204" pitchFamily="66" charset="0"/>
              </a:rPr>
              <a:t>ysgol</a:t>
            </a:r>
            <a:r>
              <a:rPr sz="2000" dirty="0">
                <a:latin typeface="Comic Sans MS" panose="030F0702030302020204" pitchFamily="66" charset="0"/>
              </a:rPr>
              <a:t> </a:t>
            </a:r>
            <a:r>
              <a:rPr sz="2000" dirty="0" err="1">
                <a:latin typeface="Comic Sans MS" panose="030F0702030302020204" pitchFamily="66" charset="0"/>
              </a:rPr>
              <a:t>yn</a:t>
            </a:r>
            <a:r>
              <a:rPr sz="2000" dirty="0">
                <a:latin typeface="Comic Sans MS" panose="030F0702030302020204" pitchFamily="66" charset="0"/>
              </a:rPr>
              <a:t> </a:t>
            </a:r>
            <a:r>
              <a:rPr sz="2000" dirty="0" err="1">
                <a:latin typeface="Comic Sans MS" panose="030F0702030302020204" pitchFamily="66" charset="0"/>
              </a:rPr>
              <a:t>gweithio</a:t>
            </a:r>
            <a:r>
              <a:rPr sz="2000" dirty="0">
                <a:latin typeface="Comic Sans MS" panose="030F0702030302020204" pitchFamily="66" charset="0"/>
              </a:rPr>
              <a:t> </a:t>
            </a:r>
            <a:r>
              <a:rPr sz="2000" dirty="0" err="1">
                <a:latin typeface="Comic Sans MS" panose="030F0702030302020204" pitchFamily="66" charset="0"/>
              </a:rPr>
              <a:t>gyda</a:t>
            </a:r>
            <a:r>
              <a:rPr sz="2000" dirty="0">
                <a:latin typeface="Comic Sans MS" panose="030F0702030302020204" pitchFamily="66" charset="0"/>
              </a:rPr>
              <a:t> </a:t>
            </a:r>
            <a:r>
              <a:rPr sz="2000" dirty="0" err="1">
                <a:latin typeface="Comic Sans MS" panose="030F0702030302020204" pitchFamily="66" charset="0"/>
              </a:rPr>
              <a:t>rheini</a:t>
            </a:r>
            <a:r>
              <a:rPr sz="2000" dirty="0">
                <a:latin typeface="Comic Sans MS" panose="030F0702030302020204" pitchFamily="66" charset="0"/>
              </a:rPr>
              <a:t> </a:t>
            </a:r>
            <a:r>
              <a:rPr sz="2000" dirty="0" err="1">
                <a:latin typeface="Comic Sans MS" panose="030F0702030302020204" pitchFamily="66" charset="0"/>
              </a:rPr>
              <a:t>a’r</a:t>
            </a:r>
            <a:r>
              <a:rPr sz="2000" dirty="0">
                <a:latin typeface="Comic Sans MS" panose="030F0702030302020204" pitchFamily="66" charset="0"/>
              </a:rPr>
              <a:t> </a:t>
            </a:r>
            <a:r>
              <a:rPr sz="2000" dirty="0" err="1">
                <a:latin typeface="Comic Sans MS" panose="030F0702030302020204" pitchFamily="66" charset="0"/>
              </a:rPr>
              <a:t>gymuned</a:t>
            </a:r>
            <a:r>
              <a:rPr sz="2000" dirty="0">
                <a:latin typeface="Comic Sans MS" panose="030F0702030302020204" pitchFamily="66" charset="0"/>
              </a:rPr>
              <a:t> </a:t>
            </a:r>
            <a:r>
              <a:rPr sz="2000" dirty="0" err="1">
                <a:latin typeface="Comic Sans MS" panose="030F0702030302020204" pitchFamily="66" charset="0"/>
              </a:rPr>
              <a:t>ehangach</a:t>
            </a:r>
            <a:r>
              <a:rPr sz="2000" dirty="0">
                <a:latin typeface="Comic Sans MS" panose="030F0702030302020204" pitchFamily="66" charset="0"/>
              </a:rPr>
              <a:t>. </a:t>
            </a:r>
            <a:r>
              <a:rPr sz="2000" dirty="0" err="1">
                <a:latin typeface="Comic Sans MS" panose="030F0702030302020204" pitchFamily="66" charset="0"/>
              </a:rPr>
              <a:t>Dylid</a:t>
            </a:r>
            <a:r>
              <a:rPr sz="2000" dirty="0">
                <a:latin typeface="Comic Sans MS" panose="030F0702030302020204" pitchFamily="66" charset="0"/>
              </a:rPr>
              <a:t> </a:t>
            </a:r>
            <a:r>
              <a:rPr sz="2000" dirty="0" err="1">
                <a:latin typeface="Comic Sans MS" panose="030F0702030302020204" pitchFamily="66" charset="0"/>
              </a:rPr>
              <a:t>dilyn</a:t>
            </a:r>
            <a:r>
              <a:rPr sz="2000" dirty="0">
                <a:latin typeface="Comic Sans MS" panose="030F0702030302020204" pitchFamily="66" charset="0"/>
              </a:rPr>
              <a:t> y poster </a:t>
            </a:r>
            <a:r>
              <a:rPr sz="2000" dirty="0" err="1">
                <a:latin typeface="Comic Sans MS" panose="030F0702030302020204" pitchFamily="66" charset="0"/>
              </a:rPr>
              <a:t>gan</a:t>
            </a:r>
            <a:r>
              <a:rPr sz="2000" dirty="0">
                <a:latin typeface="Comic Sans MS" panose="030F0702030302020204" pitchFamily="66" charset="0"/>
              </a:rPr>
              <a:t> </a:t>
            </a:r>
            <a:r>
              <a:rPr sz="2000" dirty="0" err="1">
                <a:latin typeface="Comic Sans MS" panose="030F0702030302020204" pitchFamily="66" charset="0"/>
              </a:rPr>
              <a:t>sylwebaeth</a:t>
            </a:r>
            <a:r>
              <a:rPr sz="2000" dirty="0">
                <a:latin typeface="Comic Sans MS" panose="030F0702030302020204" pitchFamily="66" charset="0"/>
              </a:rPr>
              <a:t>. Yn y </a:t>
            </a:r>
            <a:r>
              <a:rPr sz="2000" dirty="0" err="1">
                <a:latin typeface="Comic Sans MS" panose="030F0702030302020204" pitchFamily="66" charset="0"/>
              </a:rPr>
              <a:t>sylwebaeth</a:t>
            </a:r>
            <a:r>
              <a:rPr sz="2000" dirty="0">
                <a:latin typeface="Comic Sans MS" panose="030F0702030302020204" pitchFamily="66" charset="0"/>
              </a:rPr>
              <a:t>, </a:t>
            </a:r>
            <a:r>
              <a:rPr sz="2000" dirty="0" err="1">
                <a:latin typeface="Comic Sans MS" panose="030F0702030302020204" pitchFamily="66" charset="0"/>
              </a:rPr>
              <a:t>esboniwch</a:t>
            </a:r>
            <a:r>
              <a:rPr sz="2000" dirty="0">
                <a:latin typeface="Comic Sans MS" panose="030F0702030302020204" pitchFamily="66" charset="0"/>
              </a:rPr>
              <a:t> </a:t>
            </a:r>
            <a:r>
              <a:rPr sz="2000" dirty="0" err="1">
                <a:latin typeface="Comic Sans MS" panose="030F0702030302020204" pitchFamily="66" charset="0"/>
              </a:rPr>
              <a:t>sut</a:t>
            </a:r>
            <a:r>
              <a:rPr sz="2000" dirty="0">
                <a:latin typeface="Comic Sans MS" panose="030F0702030302020204" pitchFamily="66" charset="0"/>
              </a:rPr>
              <a:t> </a:t>
            </a:r>
            <a:r>
              <a:rPr sz="2000" dirty="0" err="1">
                <a:latin typeface="Comic Sans MS" panose="030F0702030302020204" pitchFamily="66" charset="0"/>
              </a:rPr>
              <a:t>mae</a:t>
            </a:r>
            <a:r>
              <a:rPr sz="2000" dirty="0">
                <a:latin typeface="Comic Sans MS" panose="030F0702030302020204" pitchFamily="66" charset="0"/>
              </a:rPr>
              <a:t> </a:t>
            </a:r>
            <a:r>
              <a:rPr sz="2000" dirty="0" err="1">
                <a:latin typeface="Comic Sans MS" panose="030F0702030302020204" pitchFamily="66" charset="0"/>
              </a:rPr>
              <a:t>cyfleoedd</a:t>
            </a:r>
            <a:r>
              <a:rPr sz="2000" dirty="0">
                <a:latin typeface="Comic Sans MS" panose="030F0702030302020204" pitchFamily="66" charset="0"/>
              </a:rPr>
              <a:t> a </a:t>
            </a:r>
            <a:r>
              <a:rPr sz="2000" dirty="0" err="1">
                <a:latin typeface="Comic Sans MS" panose="030F0702030302020204" pitchFamily="66" charset="0"/>
              </a:rPr>
              <a:t>heriau</a:t>
            </a:r>
            <a:r>
              <a:rPr sz="2000" dirty="0">
                <a:latin typeface="Comic Sans MS" panose="030F0702030302020204" pitchFamily="66" charset="0"/>
              </a:rPr>
              <a:t> </a:t>
            </a:r>
            <a:r>
              <a:rPr sz="2000" dirty="0" err="1">
                <a:latin typeface="Comic Sans MS" panose="030F0702030302020204" pitchFamily="66" charset="0"/>
              </a:rPr>
              <a:t>yng</a:t>
            </a:r>
            <a:r>
              <a:rPr sz="2000" dirty="0">
                <a:latin typeface="Comic Sans MS" panose="030F0702030302020204" pitchFamily="66" charset="0"/>
              </a:rPr>
              <a:t> </a:t>
            </a:r>
            <a:r>
              <a:rPr sz="2000" dirty="0" err="1">
                <a:latin typeface="Comic Sans MS" panose="030F0702030302020204" pitchFamily="66" charset="0"/>
              </a:rPr>
              <a:t>nghymuned</a:t>
            </a:r>
            <a:r>
              <a:rPr sz="2000" dirty="0">
                <a:latin typeface="Comic Sans MS" panose="030F0702030302020204" pitchFamily="66" charset="0"/>
              </a:rPr>
              <a:t> </a:t>
            </a:r>
            <a:r>
              <a:rPr sz="2000" dirty="0" err="1">
                <a:latin typeface="Comic Sans MS" panose="030F0702030302020204" pitchFamily="66" charset="0"/>
              </a:rPr>
              <a:t>yr</a:t>
            </a:r>
            <a:r>
              <a:rPr sz="2000" dirty="0">
                <a:latin typeface="Comic Sans MS" panose="030F0702030302020204" pitchFamily="66" charset="0"/>
              </a:rPr>
              <a:t> </a:t>
            </a:r>
            <a:r>
              <a:rPr sz="2000" dirty="0" err="1">
                <a:latin typeface="Comic Sans MS" panose="030F0702030302020204" pitchFamily="66" charset="0"/>
              </a:rPr>
              <a:t>ysgol</a:t>
            </a:r>
            <a:r>
              <a:rPr sz="2000" dirty="0">
                <a:latin typeface="Comic Sans MS" panose="030F0702030302020204" pitchFamily="66" charset="0"/>
              </a:rPr>
              <a:t> </a:t>
            </a:r>
            <a:r>
              <a:rPr sz="2000" dirty="0" err="1">
                <a:latin typeface="Comic Sans MS" panose="030F0702030302020204" pitchFamily="66" charset="0"/>
              </a:rPr>
              <a:t>yn</a:t>
            </a:r>
            <a:r>
              <a:rPr sz="2000" dirty="0">
                <a:latin typeface="Comic Sans MS" panose="030F0702030302020204" pitchFamily="66" charset="0"/>
              </a:rPr>
              <a:t> </a:t>
            </a:r>
            <a:r>
              <a:rPr sz="2000" dirty="0" err="1">
                <a:latin typeface="Comic Sans MS" panose="030F0702030302020204" pitchFamily="66" charset="0"/>
              </a:rPr>
              <a:t>dylanwadu</a:t>
            </a:r>
            <a:r>
              <a:rPr sz="2000" dirty="0">
                <a:latin typeface="Comic Sans MS" panose="030F0702030302020204" pitchFamily="66" charset="0"/>
              </a:rPr>
              <a:t> </a:t>
            </a:r>
            <a:r>
              <a:rPr sz="2000" dirty="0" err="1">
                <a:latin typeface="Comic Sans MS" panose="030F0702030302020204" pitchFamily="66" charset="0"/>
              </a:rPr>
              <a:t>ar</a:t>
            </a:r>
            <a:r>
              <a:rPr sz="2000" dirty="0">
                <a:latin typeface="Comic Sans MS" panose="030F0702030302020204" pitchFamily="66" charset="0"/>
              </a:rPr>
              <a:t> </a:t>
            </a:r>
            <a:r>
              <a:rPr sz="2000" dirty="0" err="1">
                <a:latin typeface="Comic Sans MS" panose="030F0702030302020204" pitchFamily="66" charset="0"/>
              </a:rPr>
              <a:t>yr</a:t>
            </a:r>
            <a:r>
              <a:rPr sz="2000" dirty="0">
                <a:latin typeface="Comic Sans MS" panose="030F0702030302020204" pitchFamily="66" charset="0"/>
              </a:rPr>
              <a:t> </a:t>
            </a:r>
            <a:r>
              <a:rPr sz="2000" dirty="0" err="1">
                <a:latin typeface="Comic Sans MS" panose="030F0702030302020204" pitchFamily="66" charset="0"/>
              </a:rPr>
              <a:t>addysgu</a:t>
            </a:r>
            <a:r>
              <a:rPr sz="2000" dirty="0">
                <a:latin typeface="Comic Sans MS" panose="030F0702030302020204" pitchFamily="66" charset="0"/>
              </a:rPr>
              <a:t>, </a:t>
            </a:r>
            <a:r>
              <a:rPr sz="2000" dirty="0" err="1">
                <a:latin typeface="Comic Sans MS" panose="030F0702030302020204" pitchFamily="66" charset="0"/>
              </a:rPr>
              <a:t>dysgu</a:t>
            </a:r>
            <a:r>
              <a:rPr sz="2000" dirty="0">
                <a:latin typeface="Comic Sans MS" panose="030F0702030302020204" pitchFamily="66" charset="0"/>
              </a:rPr>
              <a:t>, ac </a:t>
            </a:r>
            <a:r>
              <a:rPr sz="2000" dirty="0" err="1">
                <a:latin typeface="Comic Sans MS" panose="030F0702030302020204" pitchFamily="66" charset="0"/>
              </a:rPr>
              <a:t>agweddau</a:t>
            </a:r>
            <a:r>
              <a:rPr sz="2000" dirty="0">
                <a:latin typeface="Comic Sans MS" panose="030F0702030302020204" pitchFamily="66" charset="0"/>
              </a:rPr>
              <a:t> </a:t>
            </a:r>
            <a:r>
              <a:rPr sz="2000" dirty="0" err="1">
                <a:latin typeface="Comic Sans MS" panose="030F0702030302020204" pitchFamily="66" charset="0"/>
              </a:rPr>
              <a:t>eraill</a:t>
            </a:r>
            <a:r>
              <a:rPr sz="2000" dirty="0">
                <a:latin typeface="Comic Sans MS" panose="030F0702030302020204" pitchFamily="66" charset="0"/>
              </a:rPr>
              <a:t> </a:t>
            </a:r>
            <a:r>
              <a:rPr sz="2000" dirty="0" err="1">
                <a:latin typeface="Comic Sans MS" panose="030F0702030302020204" pitchFamily="66" charset="0"/>
              </a:rPr>
              <a:t>ar</a:t>
            </a:r>
            <a:r>
              <a:rPr sz="2000" dirty="0">
                <a:latin typeface="Comic Sans MS" panose="030F0702030302020204" pitchFamily="66" charset="0"/>
              </a:rPr>
              <a:t> </a:t>
            </a:r>
            <a:r>
              <a:rPr sz="2000" dirty="0" err="1">
                <a:latin typeface="Comic Sans MS" panose="030F0702030302020204" pitchFamily="66" charset="0"/>
              </a:rPr>
              <a:t>yr</a:t>
            </a:r>
            <a:r>
              <a:rPr sz="2000" dirty="0">
                <a:latin typeface="Comic Sans MS" panose="030F0702030302020204" pitchFamily="66" charset="0"/>
              </a:rPr>
              <a:t> </a:t>
            </a:r>
            <a:r>
              <a:rPr sz="2000" dirty="0" err="1">
                <a:latin typeface="Comic Sans MS" panose="030F0702030302020204" pitchFamily="66" charset="0"/>
              </a:rPr>
              <a:t>ysgol</a:t>
            </a:r>
            <a:r>
              <a:rPr sz="2000" dirty="0">
                <a:latin typeface="Comic Sans MS" panose="030F0702030302020204" pitchFamily="66" charset="0"/>
              </a:rPr>
              <a:t>, </a:t>
            </a:r>
            <a:r>
              <a:rPr sz="2000" dirty="0" err="1">
                <a:latin typeface="Comic Sans MS" panose="030F0702030302020204" pitchFamily="66" charset="0"/>
              </a:rPr>
              <a:t>e.e.</a:t>
            </a:r>
            <a:r>
              <a:rPr sz="2000" dirty="0">
                <a:latin typeface="Comic Sans MS" panose="030F0702030302020204" pitchFamily="66" charset="0"/>
              </a:rPr>
              <a:t> </a:t>
            </a:r>
            <a:r>
              <a:rPr sz="2000" dirty="0" err="1">
                <a:latin typeface="Comic Sans MS" panose="030F0702030302020204" pitchFamily="66" charset="0"/>
              </a:rPr>
              <a:t>lles</a:t>
            </a:r>
            <a:r>
              <a:rPr sz="2000" dirty="0">
                <a:latin typeface="Comic Sans MS" panose="030F0702030302020204" pitchFamily="66" charset="0"/>
              </a:rPr>
              <a:t> </a:t>
            </a:r>
            <a:r>
              <a:rPr sz="2000" dirty="0" err="1">
                <a:latin typeface="Comic Sans MS" panose="030F0702030302020204" pitchFamily="66" charset="0"/>
              </a:rPr>
              <a:t>disgyblion</a:t>
            </a:r>
            <a:r>
              <a:rPr sz="2000" dirty="0">
                <a:latin typeface="Comic Sans MS" panose="030F0702030302020204" pitchFamily="66" charset="0"/>
              </a:rPr>
              <a:t>. </a:t>
            </a:r>
            <a:r>
              <a:rPr sz="2000" dirty="0" err="1">
                <a:latin typeface="Comic Sans MS" panose="030F0702030302020204" pitchFamily="66" charset="0"/>
              </a:rPr>
              <a:t>Dangoswch</a:t>
            </a:r>
            <a:r>
              <a:rPr sz="2000" dirty="0">
                <a:latin typeface="Comic Sans MS" panose="030F0702030302020204" pitchFamily="66" charset="0"/>
              </a:rPr>
              <a:t> </a:t>
            </a:r>
            <a:r>
              <a:rPr sz="2000" dirty="0" err="1">
                <a:latin typeface="Comic Sans MS" panose="030F0702030302020204" pitchFamily="66" charset="0"/>
              </a:rPr>
              <a:t>eich</a:t>
            </a:r>
            <a:r>
              <a:rPr sz="2000" dirty="0">
                <a:latin typeface="Comic Sans MS" panose="030F0702030302020204" pitchFamily="66" charset="0"/>
              </a:rPr>
              <a:t> </a:t>
            </a:r>
            <a:r>
              <a:rPr sz="2000" dirty="0" err="1">
                <a:latin typeface="Comic Sans MS" panose="030F0702030302020204" pitchFamily="66" charset="0"/>
              </a:rPr>
              <a:t>dealltwriaeth</a:t>
            </a:r>
            <a:r>
              <a:rPr sz="2000" dirty="0">
                <a:latin typeface="Comic Sans MS" panose="030F0702030302020204" pitchFamily="66" charset="0"/>
              </a:rPr>
              <a:t> </a:t>
            </a:r>
            <a:r>
              <a:rPr sz="2000" dirty="0" err="1">
                <a:latin typeface="Comic Sans MS" panose="030F0702030302020204" pitchFamily="66" charset="0"/>
              </a:rPr>
              <a:t>drwy</a:t>
            </a:r>
            <a:r>
              <a:rPr sz="2000" dirty="0">
                <a:latin typeface="Comic Sans MS" panose="030F0702030302020204" pitchFamily="66" charset="0"/>
              </a:rPr>
              <a:t> </a:t>
            </a:r>
            <a:r>
              <a:rPr sz="2000" dirty="0" err="1">
                <a:latin typeface="Comic Sans MS" panose="030F0702030302020204" pitchFamily="66" charset="0"/>
              </a:rPr>
              <a:t>gyfeirio</a:t>
            </a:r>
            <a:r>
              <a:rPr sz="2000" dirty="0">
                <a:latin typeface="Comic Sans MS" panose="030F0702030302020204" pitchFamily="66" charset="0"/>
              </a:rPr>
              <a:t> at y </a:t>
            </a:r>
            <a:r>
              <a:rPr sz="2000" dirty="0" err="1">
                <a:latin typeface="Comic Sans MS" panose="030F0702030302020204" pitchFamily="66" charset="0"/>
              </a:rPr>
              <a:t>syniadau</a:t>
            </a:r>
            <a:r>
              <a:rPr sz="2000" dirty="0">
                <a:latin typeface="Comic Sans MS" panose="030F0702030302020204" pitchFamily="66" charset="0"/>
              </a:rPr>
              <a:t>, </a:t>
            </a:r>
            <a:r>
              <a:rPr sz="2000" dirty="0" err="1">
                <a:latin typeface="Comic Sans MS" panose="030F0702030302020204" pitchFamily="66" charset="0"/>
              </a:rPr>
              <a:t>cysyniadau</a:t>
            </a:r>
            <a:r>
              <a:rPr sz="2000" dirty="0">
                <a:latin typeface="Comic Sans MS" panose="030F0702030302020204" pitchFamily="66" charset="0"/>
              </a:rPr>
              <a:t> a </a:t>
            </a:r>
            <a:r>
              <a:rPr sz="2000" dirty="0" err="1">
                <a:latin typeface="Comic Sans MS" panose="030F0702030302020204" pitchFamily="66" charset="0"/>
              </a:rPr>
              <a:t>llenyddiaeth</a:t>
            </a:r>
            <a:r>
              <a:rPr sz="2000" dirty="0">
                <a:latin typeface="Comic Sans MS" panose="030F0702030302020204" pitchFamily="66" charset="0"/>
              </a:rPr>
              <a:t> </a:t>
            </a:r>
            <a:r>
              <a:rPr sz="2000" dirty="0" err="1">
                <a:latin typeface="Comic Sans MS" panose="030F0702030302020204" pitchFamily="66" charset="0"/>
              </a:rPr>
              <a:t>mewn</a:t>
            </a:r>
            <a:r>
              <a:rPr sz="2000" dirty="0">
                <a:latin typeface="Comic Sans MS" panose="030F0702030302020204" pitchFamily="66" charset="0"/>
              </a:rPr>
              <a:t> </a:t>
            </a:r>
            <a:r>
              <a:rPr sz="2000" dirty="0" err="1">
                <a:latin typeface="Comic Sans MS" panose="030F0702030302020204" pitchFamily="66" charset="0"/>
              </a:rPr>
              <a:t>darlithoedd</a:t>
            </a:r>
            <a:r>
              <a:rPr sz="2000" dirty="0">
                <a:latin typeface="Comic Sans MS" panose="030F0702030302020204" pitchFamily="66" charset="0"/>
              </a:rPr>
              <a:t> </a:t>
            </a:r>
            <a:r>
              <a:rPr sz="2000" dirty="0" err="1">
                <a:latin typeface="Comic Sans MS" panose="030F0702030302020204" pitchFamily="66" charset="0"/>
              </a:rPr>
              <a:t>a’ch</a:t>
            </a:r>
            <a:r>
              <a:rPr sz="2000" dirty="0">
                <a:latin typeface="Comic Sans MS" panose="030F0702030302020204" pitchFamily="66" charset="0"/>
              </a:rPr>
              <a:t> </a:t>
            </a:r>
            <a:r>
              <a:rPr sz="2000" dirty="0" err="1">
                <a:latin typeface="Comic Sans MS" panose="030F0702030302020204" pitchFamily="66" charset="0"/>
              </a:rPr>
              <a:t>profiadau</a:t>
            </a:r>
            <a:r>
              <a:rPr sz="2000" dirty="0">
                <a:latin typeface="Comic Sans MS" panose="030F0702030302020204" pitchFamily="66" charset="0"/>
              </a:rPr>
              <a:t> </a:t>
            </a:r>
            <a:r>
              <a:rPr sz="2000" dirty="0" err="1">
                <a:latin typeface="Comic Sans MS" panose="030F0702030302020204" pitchFamily="66" charset="0"/>
              </a:rPr>
              <a:t>Pontio</a:t>
            </a:r>
            <a:r>
              <a:rPr sz="2000" dirty="0">
                <a:latin typeface="Comic Sans MS" panose="030F0702030302020204" pitchFamily="66" charset="0"/>
              </a:rPr>
              <a:t>.</a:t>
            </a:r>
          </a:p>
          <a:p>
            <a:pPr marL="0" indent="0" defTabSz="905255">
              <a:lnSpc>
                <a:spcPct val="72000"/>
              </a:lnSpc>
              <a:spcBef>
                <a:spcPts val="900"/>
              </a:spcBef>
              <a:buSzTx/>
              <a:buNone/>
              <a:defRPr sz="2400"/>
            </a:pPr>
            <a:r>
              <a:rPr sz="2000" b="1" dirty="0" err="1">
                <a:latin typeface="Comic Sans MS" panose="030F0702030302020204" pitchFamily="66" charset="0"/>
              </a:rPr>
              <a:t>Erbyn</a:t>
            </a:r>
            <a:r>
              <a:rPr sz="2000" b="1" dirty="0">
                <a:latin typeface="Comic Sans MS" panose="030F0702030302020204" pitchFamily="66" charset="0"/>
              </a:rPr>
              <a:t>: 1</a:t>
            </a:r>
            <a:r>
              <a:rPr lang="en-GB" sz="2000" b="1" dirty="0">
                <a:latin typeface="Comic Sans MS" panose="030F0702030302020204" pitchFamily="66" charset="0"/>
              </a:rPr>
              <a:t>5</a:t>
            </a:r>
            <a:r>
              <a:rPr sz="2000" b="1" dirty="0">
                <a:latin typeface="Comic Sans MS" panose="030F0702030302020204" pitchFamily="66" charset="0"/>
              </a:rPr>
              <a:t>/01/2</a:t>
            </a:r>
            <a:r>
              <a:rPr lang="en-GB" sz="2000" b="1" dirty="0">
                <a:latin typeface="Comic Sans MS" panose="030F0702030302020204" pitchFamily="66" charset="0"/>
              </a:rPr>
              <a:t>4</a:t>
            </a:r>
            <a:endParaRPr sz="2000" b="1" dirty="0">
              <a:latin typeface="Comic Sans MS" panose="030F0702030302020204" pitchFamily="66" charset="0"/>
            </a:endParaRPr>
          </a:p>
        </p:txBody>
      </p:sp>
      <p:sp>
        <p:nvSpPr>
          <p:cNvPr id="501" name="Content Placeholder 3"/>
          <p:cNvSpPr txBox="1"/>
          <p:nvPr/>
        </p:nvSpPr>
        <p:spPr>
          <a:xfrm>
            <a:off x="4734110" y="2075814"/>
            <a:ext cx="4095865" cy="328706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oAutofit/>
          </a:bodyPr>
          <a:lstStyle/>
          <a:p>
            <a:pPr defTabSz="850391">
              <a:lnSpc>
                <a:spcPct val="72000"/>
              </a:lnSpc>
              <a:spcBef>
                <a:spcPts val="900"/>
              </a:spcBef>
              <a:defRPr sz="2300">
                <a:latin typeface="Comic Sans MS"/>
                <a:ea typeface="Comic Sans MS"/>
                <a:cs typeface="Comic Sans MS"/>
                <a:sym typeface="Comic Sans MS"/>
              </a:defRPr>
            </a:pPr>
            <a:r>
              <a:rPr sz="2000" dirty="0"/>
              <a:t>Assignment:</a:t>
            </a:r>
          </a:p>
          <a:p>
            <a:pPr defTabSz="850391">
              <a:lnSpc>
                <a:spcPct val="72000"/>
              </a:lnSpc>
              <a:spcBef>
                <a:spcPts val="900"/>
              </a:spcBef>
              <a:defRPr sz="1400">
                <a:latin typeface="Comic Sans MS"/>
                <a:ea typeface="Comic Sans MS"/>
                <a:cs typeface="Comic Sans MS"/>
                <a:sym typeface="Comic Sans MS"/>
              </a:defRPr>
            </a:pPr>
            <a:r>
              <a:rPr sz="2000" dirty="0"/>
              <a:t>A digital poster, entitled “Start at My Feet”, in which you briefly outline how a school works with parents and the wider community. The poster should be followed by a commentary. In the commentary, explain how opportunities and challenges in a school’s community influence teaching, learning, and other aspects of the school, e.g., pupil well-being. Demonstrate your understanding by referring to the ideas, concepts and literature from lectures and your Bridging experiences.</a:t>
            </a:r>
          </a:p>
          <a:p>
            <a:pPr defTabSz="850391">
              <a:lnSpc>
                <a:spcPct val="72000"/>
              </a:lnSpc>
              <a:spcBef>
                <a:spcPts val="900"/>
              </a:spcBef>
              <a:defRPr sz="2300">
                <a:latin typeface="Comic Sans MS"/>
                <a:ea typeface="Comic Sans MS"/>
                <a:cs typeface="Comic Sans MS"/>
                <a:sym typeface="Comic Sans MS"/>
              </a:defRPr>
            </a:pPr>
            <a:r>
              <a:rPr sz="2000" b="1" dirty="0"/>
              <a:t>By: 1</a:t>
            </a:r>
            <a:r>
              <a:rPr lang="en-GB" sz="2000" b="1" dirty="0"/>
              <a:t>5</a:t>
            </a:r>
            <a:r>
              <a:rPr sz="2000" b="1" dirty="0"/>
              <a:t>/01/2</a:t>
            </a:r>
            <a:r>
              <a:rPr lang="en-GB" sz="2000" b="1" dirty="0"/>
              <a:t>4</a:t>
            </a:r>
            <a:endParaRPr sz="2000" b="1" dirty="0"/>
          </a:p>
        </p:txBody>
      </p:sp>
      <p:sp>
        <p:nvSpPr>
          <p:cNvPr id="502" name="Title 1"/>
          <p:cNvSpPr txBox="1"/>
          <p:nvPr/>
        </p:nvSpPr>
        <p:spPr>
          <a:xfrm>
            <a:off x="76200" y="398708"/>
            <a:ext cx="8986157" cy="164352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8" tIns="45718" rIns="45718" bIns="45718" anchor="ctr">
            <a:spAutoFit/>
          </a:bodyPr>
          <a:lstStyle>
            <a:lvl1pPr algn="ctr">
              <a:lnSpc>
                <a:spcPct val="90000"/>
              </a:lnSpc>
              <a:defRPr sz="3600">
                <a:latin typeface="Comic Sans MS"/>
                <a:ea typeface="Comic Sans MS"/>
                <a:cs typeface="Comic Sans MS"/>
                <a:sym typeface="Comic Sans MS"/>
              </a:defRPr>
            </a:lvl1pPr>
          </a:lstStyle>
          <a:p>
            <a:r>
              <a:rPr sz="2800" dirty="0"/>
              <a:t>How can families and communities support the </a:t>
            </a:r>
            <a:endParaRPr lang="en-GB" sz="2800" dirty="0"/>
          </a:p>
          <a:p>
            <a:r>
              <a:rPr sz="2800" dirty="0"/>
              <a:t>Welsh language?</a:t>
            </a:r>
            <a:endParaRPr lang="en-GB" sz="2800" dirty="0"/>
          </a:p>
          <a:p>
            <a:r>
              <a:rPr lang="en-GB" sz="2800" dirty="0"/>
              <a:t>Sut gall </a:t>
            </a:r>
            <a:r>
              <a:rPr lang="en-GB" sz="2800" dirty="0" err="1"/>
              <a:t>teuluoedd</a:t>
            </a:r>
            <a:r>
              <a:rPr lang="en-GB" sz="2800" dirty="0"/>
              <a:t> a </a:t>
            </a:r>
            <a:r>
              <a:rPr lang="en-GB" sz="2800" dirty="0" err="1"/>
              <a:t>chymunedau</a:t>
            </a:r>
            <a:r>
              <a:rPr lang="en-GB" sz="2800" dirty="0"/>
              <a:t> </a:t>
            </a:r>
            <a:r>
              <a:rPr lang="en-GB" sz="2800" dirty="0" err="1"/>
              <a:t>cefnogi’r</a:t>
            </a:r>
            <a:r>
              <a:rPr lang="en-GB" sz="2800" dirty="0"/>
              <a:t> </a:t>
            </a:r>
          </a:p>
          <a:p>
            <a:r>
              <a:rPr lang="en-GB" sz="2800" dirty="0" err="1"/>
              <a:t>iaith</a:t>
            </a:r>
            <a:r>
              <a:rPr lang="en-GB" sz="2800" dirty="0"/>
              <a:t> </a:t>
            </a:r>
            <a:r>
              <a:rPr lang="en-GB" sz="2800" dirty="0" err="1"/>
              <a:t>Gymraeg</a:t>
            </a:r>
            <a:r>
              <a:rPr lang="en-GB" sz="2800" dirty="0"/>
              <a:t>?</a:t>
            </a:r>
            <a:endParaRPr sz="2800" dirty="0"/>
          </a:p>
        </p:txBody>
      </p:sp>
    </p:spTree>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504" name="Text Placeholder 2"/>
          <p:cNvSpPr txBox="1">
            <a:spLocks noGrp="1"/>
          </p:cNvSpPr>
          <p:nvPr>
            <p:ph type="body" sz="quarter" idx="1"/>
          </p:nvPr>
        </p:nvSpPr>
        <p:spPr>
          <a:xfrm>
            <a:off x="252038" y="492573"/>
            <a:ext cx="2901258" cy="617936"/>
          </a:xfrm>
          <a:prstGeom prst="rect">
            <a:avLst/>
          </a:prstGeom>
        </p:spPr>
        <p:txBody>
          <a:bodyPr>
            <a:normAutofit/>
          </a:bodyPr>
          <a:lstStyle>
            <a:lvl1pPr defTabSz="429768">
              <a:lnSpc>
                <a:spcPct val="72000"/>
              </a:lnSpc>
              <a:spcBef>
                <a:spcPts val="400"/>
              </a:spcBef>
              <a:defRPr sz="900" b="0">
                <a:latin typeface="Comic Sans MS"/>
                <a:ea typeface="Comic Sans MS"/>
                <a:cs typeface="Comic Sans MS"/>
                <a:sym typeface="Comic Sans MS"/>
              </a:defRPr>
            </a:lvl1pPr>
          </a:lstStyle>
          <a:p>
            <a:r>
              <a:rPr sz="2000" dirty="0" err="1"/>
              <a:t>Adolygu</a:t>
            </a:r>
            <a:r>
              <a:rPr sz="2000" dirty="0"/>
              <a:t> a </a:t>
            </a:r>
            <a:r>
              <a:rPr sz="2000" dirty="0" err="1"/>
              <a:t>myfyrio</a:t>
            </a:r>
            <a:r>
              <a:rPr sz="2000" dirty="0"/>
              <a:t> </a:t>
            </a:r>
            <a:r>
              <a:rPr sz="2000" dirty="0" err="1"/>
              <a:t>ar</a:t>
            </a:r>
            <a:r>
              <a:rPr sz="2000" dirty="0"/>
              <a:t> </a:t>
            </a:r>
            <a:r>
              <a:rPr sz="2000" dirty="0" err="1"/>
              <a:t>eich</a:t>
            </a:r>
            <a:r>
              <a:rPr sz="2000" dirty="0"/>
              <a:t> </a:t>
            </a:r>
            <a:r>
              <a:rPr sz="2000" dirty="0" err="1"/>
              <a:t>dysgu</a:t>
            </a:r>
            <a:r>
              <a:rPr sz="2000" dirty="0"/>
              <a:t> </a:t>
            </a:r>
            <a:r>
              <a:rPr sz="2000" dirty="0" err="1"/>
              <a:t>eich</a:t>
            </a:r>
            <a:r>
              <a:rPr sz="2000" dirty="0"/>
              <a:t> </a:t>
            </a:r>
            <a:r>
              <a:rPr sz="2000" dirty="0" err="1"/>
              <a:t>hun</a:t>
            </a:r>
            <a:r>
              <a:rPr lang="en-GB" sz="2000" dirty="0"/>
              <a:t>.</a:t>
            </a:r>
            <a:endParaRPr sz="2000" dirty="0"/>
          </a:p>
        </p:txBody>
      </p:sp>
      <p:sp>
        <p:nvSpPr>
          <p:cNvPr id="505" name="Text Placeholder 4"/>
          <p:cNvSpPr>
            <a:spLocks noGrp="1"/>
          </p:cNvSpPr>
          <p:nvPr>
            <p:ph type="body" idx="21"/>
          </p:nvPr>
        </p:nvSpPr>
        <p:spPr>
          <a:xfrm>
            <a:off x="9373309" y="3273621"/>
            <a:ext cx="2915546" cy="1695545"/>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lvl1pPr marL="0" indent="0" algn="ctr">
              <a:lnSpc>
                <a:spcPct val="72000"/>
              </a:lnSpc>
              <a:buSzTx/>
              <a:buNone/>
              <a:defRPr sz="100"/>
            </a:lvl1pPr>
          </a:lstStyle>
          <a:p>
            <a:r>
              <a:t>Review and reflect on your own learning</a:t>
            </a:r>
          </a:p>
        </p:txBody>
      </p:sp>
      <p:pic>
        <p:nvPicPr>
          <p:cNvPr id="506" name="Picture 9" descr="Picture 9"/>
          <p:cNvPicPr>
            <a:picLocks noChangeAspect="1"/>
          </p:cNvPicPr>
          <p:nvPr/>
        </p:nvPicPr>
        <p:blipFill>
          <a:blip r:embed="rId3"/>
          <a:stretch>
            <a:fillRect/>
          </a:stretch>
        </p:blipFill>
        <p:spPr>
          <a:xfrm>
            <a:off x="2429355" y="1888836"/>
            <a:ext cx="4552321" cy="3080331"/>
          </a:xfrm>
          <a:prstGeom prst="rect">
            <a:avLst/>
          </a:prstGeom>
          <a:ln w="12700">
            <a:miter lim="400000"/>
          </a:ln>
        </p:spPr>
      </p:pic>
      <p:sp>
        <p:nvSpPr>
          <p:cNvPr id="507" name="TextBox 1"/>
          <p:cNvSpPr txBox="1"/>
          <p:nvPr/>
        </p:nvSpPr>
        <p:spPr>
          <a:xfrm>
            <a:off x="5758543" y="618309"/>
            <a:ext cx="2651762" cy="64632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defRPr>
                <a:latin typeface="Comic Sans MS"/>
                <a:ea typeface="Comic Sans MS"/>
                <a:cs typeface="Comic Sans MS"/>
                <a:sym typeface="Comic Sans MS"/>
              </a:defRPr>
            </a:lvl1pPr>
          </a:lstStyle>
          <a:p>
            <a:r>
              <a:rPr dirty="0"/>
              <a:t>Review and reflect on your own learning</a:t>
            </a:r>
            <a:r>
              <a:rPr lang="en-GB" dirty="0"/>
              <a:t>.</a:t>
            </a:r>
            <a:endParaRPr dirty="0"/>
          </a:p>
        </p:txBody>
      </p:sp>
    </p:spTree>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523" name="Content Placeholder 2"/>
          <p:cNvSpPr txBox="1">
            <a:spLocks noGrp="1"/>
          </p:cNvSpPr>
          <p:nvPr>
            <p:ph type="body" idx="1"/>
          </p:nvPr>
        </p:nvSpPr>
        <p:spPr>
          <a:xfrm>
            <a:off x="820335" y="2127225"/>
            <a:ext cx="7868319" cy="3534768"/>
          </a:xfrm>
          <a:prstGeom prst="rect">
            <a:avLst/>
          </a:prstGeom>
        </p:spPr>
        <p:txBody>
          <a:bodyPr/>
          <a:lstStyle/>
          <a:p>
            <a:pPr>
              <a:lnSpc>
                <a:spcPct val="120000"/>
              </a:lnSpc>
              <a:defRPr sz="1000">
                <a:latin typeface="Comic Sans MS"/>
                <a:ea typeface="Comic Sans MS"/>
                <a:cs typeface="Comic Sans MS"/>
                <a:sym typeface="Comic Sans MS"/>
              </a:defRPr>
            </a:pPr>
            <a:r>
              <a:t>Estyn (2011). Outdoor Learning an Evaluation of Learning in The Outdoors for Children Under Five in The Foundation Phase. Cardiff: Crown Copyright </a:t>
            </a:r>
            <a:endParaRPr sz="4200"/>
          </a:p>
          <a:p>
            <a:pPr>
              <a:lnSpc>
                <a:spcPct val="120000"/>
              </a:lnSpc>
              <a:defRPr sz="1000">
                <a:latin typeface="Comic Sans MS"/>
                <a:ea typeface="Comic Sans MS"/>
                <a:cs typeface="Comic Sans MS"/>
                <a:sym typeface="Comic Sans MS"/>
              </a:defRPr>
            </a:pPr>
            <a:r>
              <a:t>Forest school association, What is Forest School? Ar gael yn: </a:t>
            </a:r>
            <a:r>
              <a:rPr u="sng">
                <a:solidFill>
                  <a:srgbClr val="0000FF"/>
                </a:solidFill>
                <a:uFill>
                  <a:solidFill>
                    <a:srgbClr val="0000FF"/>
                  </a:solidFill>
                </a:uFill>
                <a:hlinkClick r:id="rId3"/>
              </a:rPr>
              <a:t>https://forestschoolassociation.org/what-is-forest-school/</a:t>
            </a:r>
            <a:endParaRPr sz="4200"/>
          </a:p>
          <a:p>
            <a:pPr>
              <a:lnSpc>
                <a:spcPct val="120000"/>
              </a:lnSpc>
              <a:defRPr sz="1000">
                <a:latin typeface="Comic Sans MS"/>
                <a:ea typeface="Comic Sans MS"/>
                <a:cs typeface="Comic Sans MS"/>
                <a:sym typeface="Comic Sans MS"/>
              </a:defRPr>
            </a:pPr>
            <a:r>
              <a:t>[Accessed: 4.10.22]</a:t>
            </a:r>
            <a:endParaRPr sz="4200"/>
          </a:p>
          <a:p>
            <a:pPr>
              <a:lnSpc>
                <a:spcPct val="120000"/>
              </a:lnSpc>
              <a:defRPr sz="1000">
                <a:latin typeface="Comic Sans MS"/>
                <a:ea typeface="Comic Sans MS"/>
                <a:cs typeface="Comic Sans MS"/>
                <a:sym typeface="Comic Sans MS"/>
              </a:defRPr>
            </a:pPr>
            <a:r>
              <a:t>Louv, R. (2005). Last Child in The Woods: Saving Our Children from Nature-Deficit Disorder. Chapel Hill, NC: Algonquin Books</a:t>
            </a:r>
            <a:endParaRPr sz="4200"/>
          </a:p>
          <a:p>
            <a:pPr>
              <a:lnSpc>
                <a:spcPct val="120000"/>
              </a:lnSpc>
              <a:defRPr sz="1000">
                <a:latin typeface="Comic Sans MS"/>
                <a:ea typeface="Comic Sans MS"/>
                <a:cs typeface="Comic Sans MS"/>
                <a:sym typeface="Comic Sans MS"/>
              </a:defRPr>
            </a:pPr>
            <a:r>
              <a:t>Tiplady, L. (2018). Impacting on Young People’s Emotional Wellbeing Through Forest School: The Breeze Project, Pilot Year. Newcastle upon Tyne: Newcastle University.</a:t>
            </a:r>
            <a:endParaRPr sz="4200"/>
          </a:p>
          <a:p>
            <a:pPr>
              <a:lnSpc>
                <a:spcPct val="120000"/>
              </a:lnSpc>
              <a:defRPr sz="1000">
                <a:latin typeface="Comic Sans MS"/>
                <a:ea typeface="Comic Sans MS"/>
                <a:cs typeface="Comic Sans MS"/>
                <a:sym typeface="Comic Sans MS"/>
              </a:defRPr>
            </a:pPr>
            <a:r>
              <a:t>Welsh Assembly Government (2009). Foundation Phase Outdoor Learning Handbook. Cardiff: Crown Copyright.</a:t>
            </a:r>
            <a:endParaRPr sz="4200"/>
          </a:p>
          <a:p>
            <a:pPr>
              <a:lnSpc>
                <a:spcPct val="120000"/>
              </a:lnSpc>
              <a:defRPr sz="1000">
                <a:latin typeface="Comic Sans MS"/>
                <a:ea typeface="Comic Sans MS"/>
                <a:cs typeface="Comic Sans MS"/>
                <a:sym typeface="Comic Sans MS"/>
              </a:defRPr>
            </a:pPr>
            <a:r>
              <a:t>Welsh Council for Outdoor Learning (2018). High Quality Outdoor Learning for Wales. FSC Publications.</a:t>
            </a:r>
            <a:endParaRPr sz="4200"/>
          </a:p>
          <a:p>
            <a:pPr>
              <a:lnSpc>
                <a:spcPct val="120000"/>
              </a:lnSpc>
              <a:defRPr sz="1000">
                <a:latin typeface="Comic Sans MS"/>
                <a:ea typeface="Comic Sans MS"/>
                <a:cs typeface="Comic Sans MS"/>
                <a:sym typeface="Comic Sans MS"/>
              </a:defRPr>
            </a:pPr>
            <a:r>
              <a:t>White, J. (n.d.). Making a mud kitchen. Muddy Faces: n.k. </a:t>
            </a:r>
            <a:endParaRPr sz="4200"/>
          </a:p>
          <a:p>
            <a:pPr marL="0" indent="0">
              <a:lnSpc>
                <a:spcPct val="120000"/>
              </a:lnSpc>
              <a:buSzTx/>
              <a:buNone/>
              <a:defRPr sz="500">
                <a:latin typeface="Comic Sans MS"/>
                <a:ea typeface="Comic Sans MS"/>
                <a:cs typeface="Comic Sans MS"/>
                <a:sym typeface="Comic Sans MS"/>
              </a:defRPr>
            </a:pPr>
            <a:r>
              <a:t> </a:t>
            </a:r>
          </a:p>
        </p:txBody>
      </p:sp>
      <p:sp>
        <p:nvSpPr>
          <p:cNvPr id="525" name="Text Placeholder 2"/>
          <p:cNvSpPr txBox="1"/>
          <p:nvPr/>
        </p:nvSpPr>
        <p:spPr>
          <a:xfrm>
            <a:off x="919620" y="1289604"/>
            <a:ext cx="2832679" cy="61793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34290" tIns="34290" rIns="34290" bIns="34290">
            <a:normAutofit/>
          </a:bodyPr>
          <a:lstStyle>
            <a:lvl1pPr algn="ctr">
              <a:lnSpc>
                <a:spcPct val="90000"/>
              </a:lnSpc>
              <a:spcBef>
                <a:spcPts val="1000"/>
              </a:spcBef>
              <a:defRPr sz="2700">
                <a:latin typeface="Comic Sans MS"/>
                <a:ea typeface="Comic Sans MS"/>
                <a:cs typeface="Comic Sans MS"/>
                <a:sym typeface="Comic Sans MS"/>
              </a:defRPr>
            </a:lvl1pPr>
          </a:lstStyle>
          <a:p>
            <a:r>
              <a:t>Cyfeirnodau</a:t>
            </a:r>
          </a:p>
        </p:txBody>
      </p:sp>
      <p:sp>
        <p:nvSpPr>
          <p:cNvPr id="526" name="Text Placeholder 4"/>
          <p:cNvSpPr txBox="1"/>
          <p:nvPr/>
        </p:nvSpPr>
        <p:spPr>
          <a:xfrm>
            <a:off x="5800580" y="1299569"/>
            <a:ext cx="2824105" cy="61793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ormAutofit/>
          </a:bodyPr>
          <a:lstStyle>
            <a:lvl1pPr algn="ctr">
              <a:lnSpc>
                <a:spcPct val="90000"/>
              </a:lnSpc>
              <a:spcBef>
                <a:spcPts val="1000"/>
              </a:spcBef>
              <a:defRPr sz="2700">
                <a:latin typeface="Comic Sans MS"/>
                <a:ea typeface="Comic Sans MS"/>
                <a:cs typeface="Comic Sans MS"/>
                <a:sym typeface="Comic Sans MS"/>
              </a:defRPr>
            </a:lvl1pPr>
          </a:lstStyle>
          <a:p>
            <a:r>
              <a:rPr dirty="0"/>
              <a:t>References</a:t>
            </a:r>
          </a:p>
        </p:txBody>
      </p:sp>
      <p:pic>
        <p:nvPicPr>
          <p:cNvPr id="527" name="Content Placeholder 1" descr="Content Placeholder 1"/>
          <p:cNvPicPr>
            <a:picLocks noChangeAspect="1"/>
          </p:cNvPicPr>
          <p:nvPr/>
        </p:nvPicPr>
        <p:blipFill>
          <a:blip r:embed="rId4"/>
          <a:stretch>
            <a:fillRect/>
          </a:stretch>
        </p:blipFill>
        <p:spPr>
          <a:xfrm>
            <a:off x="3867094" y="910004"/>
            <a:ext cx="2053497" cy="1007499"/>
          </a:xfrm>
          <a:prstGeom prst="rect">
            <a:avLst/>
          </a:prstGeom>
          <a:ln>
            <a:solidFill>
              <a:schemeClr val="accent1"/>
            </a:solidFill>
          </a:ln>
        </p:spPr>
      </p:pic>
    </p:spTree>
  </p:cSld>
  <p:clrMapOvr>
    <a:masterClrMapping/>
  </p:clrMapOvr>
  <p:transition spd="med"/>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539" name="Text Placeholder 4"/>
          <p:cNvSpPr txBox="1">
            <a:spLocks noGrp="1"/>
          </p:cNvSpPr>
          <p:nvPr>
            <p:ph type="body" sz="quarter" idx="1"/>
          </p:nvPr>
        </p:nvSpPr>
        <p:spPr>
          <a:xfrm>
            <a:off x="5590807" y="555579"/>
            <a:ext cx="3887393" cy="823913"/>
          </a:xfrm>
          <a:prstGeom prst="rect">
            <a:avLst/>
          </a:prstGeom>
        </p:spPr>
        <p:txBody>
          <a:bodyPr>
            <a:normAutofit lnSpcReduction="10000"/>
          </a:bodyPr>
          <a:lstStyle>
            <a:lvl1pPr algn="ctr" defTabSz="758951">
              <a:lnSpc>
                <a:spcPct val="72000"/>
              </a:lnSpc>
              <a:spcBef>
                <a:spcPts val="800"/>
              </a:spcBef>
              <a:defRPr sz="1600" b="0">
                <a:latin typeface="Comic Sans MS"/>
                <a:ea typeface="Comic Sans MS"/>
                <a:cs typeface="Comic Sans MS"/>
                <a:sym typeface="Comic Sans MS"/>
              </a:defRPr>
            </a:lvl1pPr>
          </a:lstStyle>
          <a:p>
            <a:r>
              <a:rPr dirty="0"/>
              <a:t>The Qualified Teacher Status </a:t>
            </a:r>
            <a:endParaRPr lang="en-GB" dirty="0"/>
          </a:p>
          <a:p>
            <a:r>
              <a:rPr dirty="0"/>
              <a:t>(QTS) standards </a:t>
            </a:r>
            <a:endParaRPr lang="en-GB" dirty="0"/>
          </a:p>
          <a:p>
            <a:r>
              <a:rPr dirty="0"/>
              <a:t>this session will help you meet</a:t>
            </a:r>
          </a:p>
        </p:txBody>
      </p:sp>
      <p:pic>
        <p:nvPicPr>
          <p:cNvPr id="3" name="Picture 2">
            <a:extLst>
              <a:ext uri="{FF2B5EF4-FFF2-40B4-BE49-F238E27FC236}">
                <a16:creationId xmlns:a16="http://schemas.microsoft.com/office/drawing/2014/main" id="{2AB96717-0CFF-AA9B-6BA1-AB05FDA033AB}"/>
              </a:ext>
            </a:extLst>
          </p:cNvPr>
          <p:cNvPicPr>
            <a:picLocks noChangeAspect="1"/>
          </p:cNvPicPr>
          <p:nvPr/>
        </p:nvPicPr>
        <p:blipFill>
          <a:blip r:embed="rId2"/>
          <a:stretch>
            <a:fillRect/>
          </a:stretch>
        </p:blipFill>
        <p:spPr>
          <a:xfrm>
            <a:off x="111467" y="1042990"/>
            <a:ext cx="5479340" cy="4421637"/>
          </a:xfrm>
          <a:prstGeom prst="rect">
            <a:avLst/>
          </a:prstGeom>
        </p:spPr>
      </p:pic>
    </p:spTree>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541" name="Text Placeholder 4"/>
          <p:cNvSpPr txBox="1">
            <a:spLocks noGrp="1"/>
          </p:cNvSpPr>
          <p:nvPr>
            <p:ph type="body" sz="quarter" idx="1"/>
          </p:nvPr>
        </p:nvSpPr>
        <p:spPr>
          <a:xfrm>
            <a:off x="-592700" y="-155992"/>
            <a:ext cx="3887394" cy="823913"/>
          </a:xfrm>
          <a:prstGeom prst="rect">
            <a:avLst/>
          </a:prstGeom>
        </p:spPr>
        <p:txBody>
          <a:bodyPr/>
          <a:lstStyle>
            <a:lvl1pPr algn="ctr">
              <a:lnSpc>
                <a:spcPct val="72000"/>
              </a:lnSpc>
              <a:defRPr sz="2000" b="0">
                <a:latin typeface="Comic Sans MS"/>
                <a:ea typeface="Comic Sans MS"/>
                <a:cs typeface="Comic Sans MS"/>
                <a:sym typeface="Comic Sans MS"/>
              </a:defRPr>
            </a:lvl1pPr>
          </a:lstStyle>
          <a:p>
            <a:r>
              <a:t>Safonau SAC</a:t>
            </a:r>
          </a:p>
        </p:txBody>
      </p:sp>
      <p:graphicFrame>
        <p:nvGraphicFramePr>
          <p:cNvPr id="542" name="Table"/>
          <p:cNvGraphicFramePr/>
          <p:nvPr/>
        </p:nvGraphicFramePr>
        <p:xfrm>
          <a:off x="547704" y="944463"/>
          <a:ext cx="8048590" cy="1569559"/>
        </p:xfrm>
        <a:graphic>
          <a:graphicData uri="http://schemas.openxmlformats.org/drawingml/2006/table">
            <a:tbl>
              <a:tblPr bandRow="1">
                <a:tableStyleId>{4C3C2611-4C71-4FC5-86AE-919BDF0F9419}</a:tableStyleId>
              </a:tblPr>
              <a:tblGrid>
                <a:gridCol w="2750501">
                  <a:extLst>
                    <a:ext uri="{9D8B030D-6E8A-4147-A177-3AD203B41FA5}">
                      <a16:colId xmlns:a16="http://schemas.microsoft.com/office/drawing/2014/main" val="20000"/>
                    </a:ext>
                  </a:extLst>
                </a:gridCol>
                <a:gridCol w="5298089">
                  <a:extLst>
                    <a:ext uri="{9D8B030D-6E8A-4147-A177-3AD203B41FA5}">
                      <a16:colId xmlns:a16="http://schemas.microsoft.com/office/drawing/2014/main" val="20001"/>
                    </a:ext>
                  </a:extLst>
                </a:gridCol>
              </a:tblGrid>
              <a:tr h="297309">
                <a:tc gridSpan="2">
                  <a:txBody>
                    <a:bodyPr/>
                    <a:lstStyle/>
                    <a:p>
                      <a:pPr algn="ctr" defTabSz="457200">
                        <a:lnSpc>
                          <a:spcPct val="107916"/>
                        </a:lnSpc>
                        <a:spcBef>
                          <a:spcPts val="800"/>
                        </a:spcBef>
                        <a:defRPr sz="1800"/>
                      </a:pPr>
                      <a:r>
                        <a:rPr sz="1400">
                          <a:solidFill>
                            <a:srgbClr val="FFFFFF"/>
                          </a:solidFill>
                          <a:uFill>
                            <a:solidFill>
                              <a:srgbClr val="FFFFFF"/>
                            </a:solidFill>
                          </a:uFill>
                        </a:rPr>
                        <a:t>Addysgeg - Hyrwyddo Dysgu</a:t>
                      </a:r>
                    </a:p>
                  </a:txBody>
                  <a:tcPr marL="50800" marR="50800" marT="50800" marB="50800" anchor="ctr" horzOverflow="overflow">
                    <a:lnL w="12700">
                      <a:miter lim="400000"/>
                    </a:lnL>
                    <a:lnR w="12700">
                      <a:miter lim="400000"/>
                    </a:lnR>
                    <a:lnT w="6350">
                      <a:solidFill>
                        <a:srgbClr val="000000"/>
                      </a:solidFill>
                      <a:miter lim="400000"/>
                    </a:lnT>
                    <a:lnB w="6350">
                      <a:solidFill>
                        <a:srgbClr val="000000"/>
                      </a:solidFill>
                      <a:miter lim="400000"/>
                    </a:lnB>
                    <a:solidFill>
                      <a:srgbClr val="1877A5"/>
                    </a:solidFill>
                  </a:tcPr>
                </a:tc>
                <a:tc hMerge="1">
                  <a:txBody>
                    <a:bodyPr/>
                    <a:lstStyle/>
                    <a:p>
                      <a:endParaRPr lang="en-US"/>
                    </a:p>
                  </a:txBody>
                  <a:tcPr/>
                </a:tc>
                <a:extLst>
                  <a:ext uri="{0D108BD9-81ED-4DB2-BD59-A6C34878D82A}">
                    <a16:rowId xmlns:a16="http://schemas.microsoft.com/office/drawing/2014/main" val="10000"/>
                  </a:ext>
                </a:extLst>
              </a:tr>
              <a:tr h="792826">
                <a:tc>
                  <a:txBody>
                    <a:bodyPr/>
                    <a:lstStyle/>
                    <a:p>
                      <a:pPr algn="ctr" defTabSz="457200">
                        <a:lnSpc>
                          <a:spcPct val="107916"/>
                        </a:lnSpc>
                        <a:spcBef>
                          <a:spcPts val="800"/>
                        </a:spcBef>
                        <a:defRPr sz="1800"/>
                      </a:pPr>
                      <a:r>
                        <a:rPr sz="1100">
                          <a:uFill>
                            <a:solidFill>
                              <a:srgbClr val="000000"/>
                            </a:solidFill>
                          </a:uFill>
                        </a:rPr>
                        <a:t>Pedwar diben i ddysgwyr </a:t>
                      </a:r>
                    </a:p>
                  </a:txBody>
                  <a:tcPr marL="50800" marR="50800" marT="50800" marB="50800" anchor="ctr" horzOverflow="overflow">
                    <a:lnL w="6350">
                      <a:solidFill>
                        <a:srgbClr val="000000"/>
                      </a:solidFill>
                      <a:miter lim="400000"/>
                    </a:lnL>
                    <a:lnR w="6350">
                      <a:solidFill>
                        <a:srgbClr val="000000"/>
                      </a:solidFill>
                      <a:miter lim="400000"/>
                    </a:lnR>
                    <a:lnT w="6350">
                      <a:solidFill>
                        <a:srgbClr val="000000"/>
                      </a:solidFill>
                      <a:miter lim="400000"/>
                    </a:lnT>
                    <a:lnB w="6350">
                      <a:solidFill>
                        <a:srgbClr val="000000"/>
                      </a:solidFill>
                      <a:miter lim="400000"/>
                    </a:lnB>
                    <a:solidFill>
                      <a:srgbClr val="AECBD9"/>
                    </a:solidFill>
                  </a:tcPr>
                </a:tc>
                <a:tc>
                  <a:txBody>
                    <a:bodyPr/>
                    <a:lstStyle/>
                    <a:p>
                      <a:pPr algn="l" defTabSz="457200">
                        <a:lnSpc>
                          <a:spcPct val="107916"/>
                        </a:lnSpc>
                        <a:spcBef>
                          <a:spcPts val="800"/>
                        </a:spcBef>
                        <a:defRPr sz="1800"/>
                      </a:pPr>
                      <a:r>
                        <a:rPr sz="1100">
                          <a:uFill>
                            <a:solidFill>
                              <a:srgbClr val="000000"/>
                            </a:solidFill>
                          </a:uFill>
                        </a:rPr>
                        <a:t>Mae’r athro’n arddangos gwybodaeth am anghenion pob dysgwr, a dealltwriaeth o’r anghenion hynny, wrth gynllunio, paratoi ac addysgu. Hefyd, wrth wneud hyn, mae’n sicrhau mai’r pedwar diben sy’n gyrru profiadau dysgwyr.</a:t>
                      </a:r>
                    </a:p>
                  </a:txBody>
                  <a:tcPr marL="50800" marR="50800" marT="50800" marB="50800" anchor="ctr" horzOverflow="overflow">
                    <a:lnL w="6350">
                      <a:solidFill>
                        <a:srgbClr val="000000"/>
                      </a:solidFill>
                      <a:miter lim="400000"/>
                    </a:lnL>
                    <a:lnR w="6350">
                      <a:solidFill>
                        <a:srgbClr val="000000"/>
                      </a:solidFill>
                      <a:miter lim="400000"/>
                    </a:lnR>
                    <a:lnT w="6350">
                      <a:solidFill>
                        <a:srgbClr val="000000"/>
                      </a:solidFill>
                      <a:miter lim="400000"/>
                    </a:lnT>
                    <a:lnB w="6350">
                      <a:solidFill>
                        <a:srgbClr val="000000"/>
                      </a:solidFill>
                      <a:miter lim="400000"/>
                    </a:lnB>
                    <a:solidFill>
                      <a:srgbClr val="C3D2D9"/>
                    </a:solidFill>
                  </a:tcPr>
                </a:tc>
                <a:extLst>
                  <a:ext uri="{0D108BD9-81ED-4DB2-BD59-A6C34878D82A}">
                    <a16:rowId xmlns:a16="http://schemas.microsoft.com/office/drawing/2014/main" val="10001"/>
                  </a:ext>
                </a:extLst>
              </a:tr>
              <a:tr h="419927">
                <a:tc>
                  <a:txBody>
                    <a:bodyPr/>
                    <a:lstStyle/>
                    <a:p>
                      <a:pPr algn="ctr" defTabSz="457200">
                        <a:lnSpc>
                          <a:spcPct val="107916"/>
                        </a:lnSpc>
                        <a:spcBef>
                          <a:spcPts val="800"/>
                        </a:spcBef>
                        <a:defRPr sz="1800"/>
                      </a:pPr>
                      <a:r>
                        <a:rPr sz="1100">
                          <a:uFill>
                            <a:solidFill>
                              <a:srgbClr val="000000"/>
                            </a:solidFill>
                          </a:uFill>
                        </a:rPr>
                        <a:t>Profiadau dysgu cyfunol </a:t>
                      </a:r>
                    </a:p>
                  </a:txBody>
                  <a:tcPr marL="50800" marR="50800" marT="50800" marB="50800" anchor="ctr" horzOverflow="overflow">
                    <a:lnL w="6350">
                      <a:solidFill>
                        <a:srgbClr val="000000"/>
                      </a:solidFill>
                      <a:miter lim="400000"/>
                    </a:lnL>
                    <a:lnR w="6350">
                      <a:solidFill>
                        <a:srgbClr val="000000"/>
                      </a:solidFill>
                      <a:miter lim="400000"/>
                    </a:lnR>
                    <a:lnT w="6350">
                      <a:solidFill>
                        <a:srgbClr val="000000"/>
                      </a:solidFill>
                      <a:miter lim="400000"/>
                    </a:lnT>
                    <a:lnB w="6350">
                      <a:solidFill>
                        <a:srgbClr val="000000"/>
                      </a:solidFill>
                      <a:miter lim="400000"/>
                    </a:lnB>
                    <a:solidFill>
                      <a:srgbClr val="AECBD9"/>
                    </a:solidFill>
                  </a:tcPr>
                </a:tc>
                <a:tc>
                  <a:txBody>
                    <a:bodyPr/>
                    <a:lstStyle/>
                    <a:p>
                      <a:pPr algn="l" defTabSz="457200">
                        <a:lnSpc>
                          <a:spcPct val="107916"/>
                        </a:lnSpc>
                        <a:spcBef>
                          <a:spcPts val="800"/>
                        </a:spcBef>
                        <a:defRPr sz="1800"/>
                      </a:pPr>
                      <a:r>
                        <a:rPr sz="1100">
                          <a:uFill>
                            <a:solidFill>
                              <a:srgbClr val="000000"/>
                            </a:solidFill>
                          </a:uFill>
                        </a:rPr>
                        <a:t>Mae’r athro’n deall sut i ddewis, defnyddio a chyfiawnhau ystod o ddulliau addysgu creadigol er budd pob dysgwr.</a:t>
                      </a:r>
                    </a:p>
                  </a:txBody>
                  <a:tcPr marL="50800" marR="50800" marT="50800" marB="50800" anchor="ctr" horzOverflow="overflow">
                    <a:lnL w="6350">
                      <a:solidFill>
                        <a:srgbClr val="000000"/>
                      </a:solidFill>
                      <a:miter lim="400000"/>
                    </a:lnL>
                    <a:lnR w="6350">
                      <a:solidFill>
                        <a:srgbClr val="000000"/>
                      </a:solidFill>
                      <a:miter lim="400000"/>
                    </a:lnR>
                    <a:lnT w="6350">
                      <a:solidFill>
                        <a:srgbClr val="000000"/>
                      </a:solidFill>
                      <a:miter lim="400000"/>
                    </a:lnT>
                    <a:lnB w="6350">
                      <a:solidFill>
                        <a:srgbClr val="000000"/>
                      </a:solidFill>
                      <a:miter lim="400000"/>
                    </a:lnB>
                    <a:solidFill>
                      <a:srgbClr val="C3D2D9"/>
                    </a:solidFill>
                  </a:tcPr>
                </a:tc>
                <a:extLst>
                  <a:ext uri="{0D108BD9-81ED-4DB2-BD59-A6C34878D82A}">
                    <a16:rowId xmlns:a16="http://schemas.microsoft.com/office/drawing/2014/main" val="10002"/>
                  </a:ext>
                </a:extLst>
              </a:tr>
            </a:tbl>
          </a:graphicData>
        </a:graphic>
      </p:graphicFrame>
      <p:graphicFrame>
        <p:nvGraphicFramePr>
          <p:cNvPr id="543" name="Table"/>
          <p:cNvGraphicFramePr/>
          <p:nvPr/>
        </p:nvGraphicFramePr>
        <p:xfrm>
          <a:off x="558082" y="2478011"/>
          <a:ext cx="8061290" cy="1138810"/>
        </p:xfrm>
        <a:graphic>
          <a:graphicData uri="http://schemas.openxmlformats.org/drawingml/2006/table">
            <a:tbl>
              <a:tblPr bandRow="1">
                <a:tableStyleId>{4C3C2611-4C71-4FC5-86AE-919BDF0F9419}</a:tableStyleId>
              </a:tblPr>
              <a:tblGrid>
                <a:gridCol w="2754841">
                  <a:extLst>
                    <a:ext uri="{9D8B030D-6E8A-4147-A177-3AD203B41FA5}">
                      <a16:colId xmlns:a16="http://schemas.microsoft.com/office/drawing/2014/main" val="20000"/>
                    </a:ext>
                  </a:extLst>
                </a:gridCol>
                <a:gridCol w="5306449">
                  <a:extLst>
                    <a:ext uri="{9D8B030D-6E8A-4147-A177-3AD203B41FA5}">
                      <a16:colId xmlns:a16="http://schemas.microsoft.com/office/drawing/2014/main" val="20001"/>
                    </a:ext>
                  </a:extLst>
                </a:gridCol>
              </a:tblGrid>
              <a:tr h="297309">
                <a:tc gridSpan="2">
                  <a:txBody>
                    <a:bodyPr/>
                    <a:lstStyle/>
                    <a:p>
                      <a:pPr algn="ctr" defTabSz="457200">
                        <a:lnSpc>
                          <a:spcPct val="107916"/>
                        </a:lnSpc>
                        <a:spcBef>
                          <a:spcPts val="800"/>
                        </a:spcBef>
                        <a:defRPr sz="1800"/>
                      </a:pPr>
                      <a:r>
                        <a:rPr sz="1400">
                          <a:solidFill>
                            <a:srgbClr val="FFFFFF"/>
                          </a:solidFill>
                          <a:uFill>
                            <a:solidFill>
                              <a:srgbClr val="FFFFFF"/>
                            </a:solidFill>
                          </a:uFill>
                        </a:rPr>
                        <a:t>Addysgeg - Mireinio Addysgu</a:t>
                      </a:r>
                    </a:p>
                  </a:txBody>
                  <a:tcPr marL="50800" marR="50800" marT="50800" marB="50800" anchor="ctr" horzOverflow="overflow">
                    <a:lnL w="12700">
                      <a:miter lim="400000"/>
                    </a:lnL>
                    <a:lnR w="12700">
                      <a:miter lim="400000"/>
                    </a:lnR>
                    <a:lnT w="6350">
                      <a:solidFill>
                        <a:srgbClr val="000000"/>
                      </a:solidFill>
                      <a:miter lim="400000"/>
                    </a:lnT>
                    <a:lnB w="6350">
                      <a:solidFill>
                        <a:srgbClr val="000000"/>
                      </a:solidFill>
                      <a:miter lim="400000"/>
                    </a:lnB>
                    <a:solidFill>
                      <a:srgbClr val="1877A5"/>
                    </a:solidFill>
                  </a:tcPr>
                </a:tc>
                <a:tc hMerge="1">
                  <a:txBody>
                    <a:bodyPr/>
                    <a:lstStyle/>
                    <a:p>
                      <a:endParaRPr lang="en-US"/>
                    </a:p>
                  </a:txBody>
                  <a:tcPr/>
                </a:tc>
                <a:extLst>
                  <a:ext uri="{0D108BD9-81ED-4DB2-BD59-A6C34878D82A}">
                    <a16:rowId xmlns:a16="http://schemas.microsoft.com/office/drawing/2014/main" val="10000"/>
                  </a:ext>
                </a:extLst>
              </a:tr>
              <a:tr h="793924">
                <a:tc>
                  <a:txBody>
                    <a:bodyPr/>
                    <a:lstStyle/>
                    <a:p>
                      <a:pPr algn="ctr" defTabSz="457200">
                        <a:lnSpc>
                          <a:spcPct val="107916"/>
                        </a:lnSpc>
                        <a:spcBef>
                          <a:spcPts val="800"/>
                        </a:spcBef>
                        <a:defRPr sz="1800"/>
                      </a:pPr>
                      <a:r>
                        <a:rPr sz="1100">
                          <a:uFill>
                            <a:solidFill>
                              <a:srgbClr val="000000"/>
                            </a:solidFill>
                          </a:uFill>
                        </a:rPr>
                        <a:t>Rheoli'r amgylchedd dysgu </a:t>
                      </a:r>
                    </a:p>
                  </a:txBody>
                  <a:tcPr marL="50800" marR="50800" marT="50800" marB="50800" anchor="ctr" horzOverflow="overflow">
                    <a:lnL w="6350">
                      <a:solidFill>
                        <a:srgbClr val="000000"/>
                      </a:solidFill>
                      <a:miter lim="400000"/>
                    </a:lnL>
                    <a:lnR w="6350">
                      <a:solidFill>
                        <a:srgbClr val="000000"/>
                      </a:solidFill>
                      <a:miter lim="400000"/>
                    </a:lnR>
                    <a:lnT w="6350">
                      <a:solidFill>
                        <a:srgbClr val="000000"/>
                      </a:solidFill>
                      <a:miter lim="400000"/>
                    </a:lnT>
                    <a:lnB w="6350">
                      <a:solidFill>
                        <a:srgbClr val="000000"/>
                      </a:solidFill>
                      <a:miter lim="400000"/>
                    </a:lnB>
                    <a:solidFill>
                      <a:srgbClr val="AECBD9"/>
                    </a:solidFill>
                  </a:tcPr>
                </a:tc>
                <a:tc>
                  <a:txBody>
                    <a:bodyPr/>
                    <a:lstStyle/>
                    <a:p>
                      <a:pPr algn="l" defTabSz="457200">
                        <a:lnSpc>
                          <a:spcPct val="107916"/>
                        </a:lnSpc>
                        <a:spcBef>
                          <a:spcPts val="800"/>
                        </a:spcBef>
                        <a:defRPr sz="1800"/>
                      </a:pPr>
                      <a:r>
                        <a:rPr sz="1100">
                          <a:uFill>
                            <a:solidFill>
                              <a:srgbClr val="000000"/>
                            </a:solidFill>
                          </a:uFill>
                        </a:rPr>
                        <a:t>Mae’r athro’n deall pwysigrwydd yr amgylchedd dysgu yn y  gwaith o hyrwyddo arferion ac ymddygiadau dysgu cadarnhaol sy’n cyd-fynd â’r pedwar diben ac y mae dysgwyr yn eu deall yn y cyd-destun hwnnw. Mae felly’n mynd ati i’w ymsefydlu a’i reoli’n effeithiol ac yn barhaus.</a:t>
                      </a:r>
                    </a:p>
                  </a:txBody>
                  <a:tcPr marL="50800" marR="50800" marT="50800" marB="50800" anchor="ctr" horzOverflow="overflow">
                    <a:lnL w="6350">
                      <a:solidFill>
                        <a:srgbClr val="000000"/>
                      </a:solidFill>
                      <a:miter lim="400000"/>
                    </a:lnL>
                    <a:lnR w="6350">
                      <a:solidFill>
                        <a:srgbClr val="000000"/>
                      </a:solidFill>
                      <a:miter lim="400000"/>
                    </a:lnR>
                    <a:lnT w="6350">
                      <a:solidFill>
                        <a:srgbClr val="000000"/>
                      </a:solidFill>
                      <a:miter lim="400000"/>
                    </a:lnT>
                    <a:lnB w="6350">
                      <a:solidFill>
                        <a:srgbClr val="000000"/>
                      </a:solidFill>
                      <a:miter lim="400000"/>
                    </a:lnB>
                    <a:solidFill>
                      <a:srgbClr val="C3D2D9"/>
                    </a:solidFill>
                  </a:tcPr>
                </a:tc>
                <a:extLst>
                  <a:ext uri="{0D108BD9-81ED-4DB2-BD59-A6C34878D82A}">
                    <a16:rowId xmlns:a16="http://schemas.microsoft.com/office/drawing/2014/main" val="10001"/>
                  </a:ext>
                </a:extLst>
              </a:tr>
            </a:tbl>
          </a:graphicData>
        </a:graphic>
      </p:graphicFrame>
      <p:graphicFrame>
        <p:nvGraphicFramePr>
          <p:cNvPr id="544" name="Table"/>
          <p:cNvGraphicFramePr/>
          <p:nvPr/>
        </p:nvGraphicFramePr>
        <p:xfrm>
          <a:off x="558082" y="3596471"/>
          <a:ext cx="8061290" cy="323263"/>
        </p:xfrm>
        <a:graphic>
          <a:graphicData uri="http://schemas.openxmlformats.org/drawingml/2006/table">
            <a:tbl>
              <a:tblPr bandRow="1">
                <a:tableStyleId>{4C3C2611-4C71-4FC5-86AE-919BDF0F9419}</a:tableStyleId>
              </a:tblPr>
              <a:tblGrid>
                <a:gridCol w="2754841">
                  <a:extLst>
                    <a:ext uri="{9D8B030D-6E8A-4147-A177-3AD203B41FA5}">
                      <a16:colId xmlns:a16="http://schemas.microsoft.com/office/drawing/2014/main" val="20000"/>
                    </a:ext>
                  </a:extLst>
                </a:gridCol>
                <a:gridCol w="5306449">
                  <a:extLst>
                    <a:ext uri="{9D8B030D-6E8A-4147-A177-3AD203B41FA5}">
                      <a16:colId xmlns:a16="http://schemas.microsoft.com/office/drawing/2014/main" val="20001"/>
                    </a:ext>
                  </a:extLst>
                </a:gridCol>
              </a:tblGrid>
              <a:tr h="323263">
                <a:tc gridSpan="2">
                  <a:txBody>
                    <a:bodyPr/>
                    <a:lstStyle/>
                    <a:p>
                      <a:pPr algn="ctr" defTabSz="457200">
                        <a:lnSpc>
                          <a:spcPct val="107916"/>
                        </a:lnSpc>
                        <a:spcBef>
                          <a:spcPts val="800"/>
                        </a:spcBef>
                        <a:defRPr sz="1800"/>
                      </a:pPr>
                      <a:r>
                        <a:rPr sz="1400">
                          <a:solidFill>
                            <a:srgbClr val="FFFFFF"/>
                          </a:solidFill>
                          <a:uFill>
                            <a:solidFill>
                              <a:srgbClr val="FFFFFF"/>
                            </a:solidFill>
                          </a:uFill>
                        </a:rPr>
                        <a:t>Addysgeg - Dylanwadu ar Ddysgwyr</a:t>
                      </a:r>
                    </a:p>
                  </a:txBody>
                  <a:tcPr marL="50800" marR="50800" marT="50800" marB="50800" anchor="ctr" horzOverflow="overflow">
                    <a:lnL w="12700">
                      <a:miter lim="400000"/>
                    </a:lnL>
                    <a:lnR w="12700">
                      <a:miter lim="400000"/>
                    </a:lnR>
                    <a:lnT w="6350">
                      <a:solidFill>
                        <a:srgbClr val="000000"/>
                      </a:solidFill>
                      <a:miter lim="400000"/>
                    </a:lnT>
                    <a:lnB w="6350">
                      <a:solidFill>
                        <a:srgbClr val="000000"/>
                      </a:solidFill>
                      <a:miter lim="400000"/>
                    </a:lnB>
                    <a:solidFill>
                      <a:srgbClr val="1877A5"/>
                    </a:solidFill>
                  </a:tcPr>
                </a:tc>
                <a:tc hMerge="1">
                  <a:txBody>
                    <a:bodyPr/>
                    <a:lstStyle/>
                    <a:p>
                      <a:endParaRPr lang="en-US"/>
                    </a:p>
                  </a:txBody>
                  <a:tcPr/>
                </a:tc>
                <a:extLst>
                  <a:ext uri="{0D108BD9-81ED-4DB2-BD59-A6C34878D82A}">
                    <a16:rowId xmlns:a16="http://schemas.microsoft.com/office/drawing/2014/main" val="10000"/>
                  </a:ext>
                </a:extLst>
              </a:tr>
            </a:tbl>
          </a:graphicData>
        </a:graphic>
      </p:graphicFrame>
      <p:graphicFrame>
        <p:nvGraphicFramePr>
          <p:cNvPr id="545" name="Table"/>
          <p:cNvGraphicFramePr/>
          <p:nvPr/>
        </p:nvGraphicFramePr>
        <p:xfrm>
          <a:off x="541354" y="3854329"/>
          <a:ext cx="8094746" cy="619351"/>
        </p:xfrm>
        <a:graphic>
          <a:graphicData uri="http://schemas.openxmlformats.org/drawingml/2006/table">
            <a:tbl>
              <a:tblPr bandRow="1">
                <a:tableStyleId>{4C3C2611-4C71-4FC5-86AE-919BDF0F9419}</a:tableStyleId>
              </a:tblPr>
              <a:tblGrid>
                <a:gridCol w="2766274">
                  <a:extLst>
                    <a:ext uri="{9D8B030D-6E8A-4147-A177-3AD203B41FA5}">
                      <a16:colId xmlns:a16="http://schemas.microsoft.com/office/drawing/2014/main" val="20000"/>
                    </a:ext>
                  </a:extLst>
                </a:gridCol>
                <a:gridCol w="5328472">
                  <a:extLst>
                    <a:ext uri="{9D8B030D-6E8A-4147-A177-3AD203B41FA5}">
                      <a16:colId xmlns:a16="http://schemas.microsoft.com/office/drawing/2014/main" val="20001"/>
                    </a:ext>
                  </a:extLst>
                </a:gridCol>
              </a:tblGrid>
              <a:tr h="619351">
                <a:tc>
                  <a:txBody>
                    <a:bodyPr/>
                    <a:lstStyle/>
                    <a:p>
                      <a:pPr algn="ctr" defTabSz="457200">
                        <a:lnSpc>
                          <a:spcPct val="107916"/>
                        </a:lnSpc>
                        <a:spcBef>
                          <a:spcPts val="800"/>
                        </a:spcBef>
                        <a:defRPr sz="1800"/>
                      </a:pPr>
                      <a:r>
                        <a:rPr sz="1100">
                          <a:uFill>
                            <a:solidFill>
                              <a:srgbClr val="000000"/>
                            </a:solidFill>
                          </a:uFill>
                        </a:rPr>
                        <a:t>Deilliannau dysgu a lles </a:t>
                      </a:r>
                    </a:p>
                  </a:txBody>
                  <a:tcPr marL="50800" marR="50800" marT="50800" marB="50800" anchor="ctr" horzOverflow="overflow">
                    <a:lnL w="6350">
                      <a:solidFill>
                        <a:srgbClr val="000000"/>
                      </a:solidFill>
                      <a:miter lim="400000"/>
                    </a:lnL>
                    <a:lnR w="6350">
                      <a:solidFill>
                        <a:srgbClr val="000000"/>
                      </a:solidFill>
                      <a:miter lim="400000"/>
                    </a:lnR>
                    <a:lnT w="6350">
                      <a:solidFill>
                        <a:srgbClr val="000000"/>
                      </a:solidFill>
                      <a:miter lim="400000"/>
                    </a:lnT>
                    <a:lnB w="6350">
                      <a:solidFill>
                        <a:srgbClr val="000000"/>
                      </a:solidFill>
                      <a:miter lim="400000"/>
                    </a:lnB>
                    <a:solidFill>
                      <a:srgbClr val="AECBD9"/>
                    </a:solidFill>
                  </a:tcPr>
                </a:tc>
                <a:tc>
                  <a:txBody>
                    <a:bodyPr/>
                    <a:lstStyle/>
                    <a:p>
                      <a:pPr indent="139700" algn="l" defTabSz="457200">
                        <a:lnSpc>
                          <a:spcPct val="107916"/>
                        </a:lnSpc>
                        <a:spcBef>
                          <a:spcPts val="800"/>
                        </a:spcBef>
                        <a:defRPr sz="1800"/>
                      </a:pPr>
                      <a:r>
                        <a:rPr sz="1100">
                          <a:uFill>
                            <a:solidFill>
                              <a:srgbClr val="000000"/>
                            </a:solidFill>
                          </a:uFill>
                        </a:rPr>
                        <a:t>Mae’r athro’n codi ymwybyddiaeth o sut mae profiadau dysgu a deilliannau perfformiad o safon uchel yn arwain at well dysgu a gwell synnwyr o les.</a:t>
                      </a:r>
                    </a:p>
                  </a:txBody>
                  <a:tcPr marL="50800" marR="50800" marT="50800" marB="50800" anchor="ctr" horzOverflow="overflow">
                    <a:lnL w="6350">
                      <a:solidFill>
                        <a:srgbClr val="000000"/>
                      </a:solidFill>
                      <a:miter lim="400000"/>
                    </a:lnL>
                    <a:lnR w="6350">
                      <a:solidFill>
                        <a:srgbClr val="000000"/>
                      </a:solidFill>
                      <a:miter lim="400000"/>
                    </a:lnR>
                    <a:lnT w="6350">
                      <a:solidFill>
                        <a:srgbClr val="000000"/>
                      </a:solidFill>
                      <a:miter lim="400000"/>
                    </a:lnT>
                    <a:lnB w="6350">
                      <a:solidFill>
                        <a:srgbClr val="000000"/>
                      </a:solidFill>
                      <a:miter lim="400000"/>
                    </a:lnB>
                    <a:solidFill>
                      <a:srgbClr val="C4D3DA"/>
                    </a:solidFill>
                  </a:tcPr>
                </a:tc>
                <a:extLst>
                  <a:ext uri="{0D108BD9-81ED-4DB2-BD59-A6C34878D82A}">
                    <a16:rowId xmlns:a16="http://schemas.microsoft.com/office/drawing/2014/main" val="10000"/>
                  </a:ext>
                </a:extLst>
              </a:tr>
            </a:tbl>
          </a:graphicData>
        </a:graphic>
      </p:graphicFrame>
      <p:graphicFrame>
        <p:nvGraphicFramePr>
          <p:cNvPr id="546" name="Table"/>
          <p:cNvGraphicFramePr/>
          <p:nvPr/>
        </p:nvGraphicFramePr>
        <p:xfrm>
          <a:off x="508034" y="4582354"/>
          <a:ext cx="8127929" cy="910717"/>
        </p:xfrm>
        <a:graphic>
          <a:graphicData uri="http://schemas.openxmlformats.org/drawingml/2006/table">
            <a:tbl>
              <a:tblPr bandRow="1">
                <a:tableStyleId>{4C3C2611-4C71-4FC5-86AE-919BDF0F9419}</a:tableStyleId>
              </a:tblPr>
              <a:tblGrid>
                <a:gridCol w="2777614">
                  <a:extLst>
                    <a:ext uri="{9D8B030D-6E8A-4147-A177-3AD203B41FA5}">
                      <a16:colId xmlns:a16="http://schemas.microsoft.com/office/drawing/2014/main" val="20000"/>
                    </a:ext>
                  </a:extLst>
                </a:gridCol>
                <a:gridCol w="5350315">
                  <a:extLst>
                    <a:ext uri="{9D8B030D-6E8A-4147-A177-3AD203B41FA5}">
                      <a16:colId xmlns:a16="http://schemas.microsoft.com/office/drawing/2014/main" val="20001"/>
                    </a:ext>
                  </a:extLst>
                </a:gridCol>
              </a:tblGrid>
              <a:tr h="251172">
                <a:tc>
                  <a:txBody>
                    <a:bodyPr/>
                    <a:lstStyle/>
                    <a:p>
                      <a:pPr algn="l">
                        <a:defRPr sz="1800"/>
                      </a:pPr>
                      <a:endParaRPr/>
                    </a:p>
                  </a:txBody>
                  <a:tcPr marL="0" marR="0" marT="0" marB="0" horzOverflow="overflow">
                    <a:lnB w="6350">
                      <a:solidFill>
                        <a:srgbClr val="000000"/>
                      </a:solidFill>
                      <a:miter lim="400000"/>
                    </a:lnB>
                    <a:solidFill>
                      <a:srgbClr val="CDD4EA"/>
                    </a:solidFill>
                  </a:tcPr>
                </a:tc>
                <a:tc>
                  <a:txBody>
                    <a:bodyPr/>
                    <a:lstStyle/>
                    <a:p>
                      <a:pPr algn="l">
                        <a:defRPr sz="1800"/>
                      </a:pPr>
                      <a:endParaRPr/>
                    </a:p>
                  </a:txBody>
                  <a:tcPr marL="0" marR="0" marT="0" marB="0" horzOverflow="overflow">
                    <a:lnB w="6350">
                      <a:solidFill>
                        <a:srgbClr val="000000"/>
                      </a:solidFill>
                      <a:miter lim="400000"/>
                    </a:lnB>
                    <a:solidFill>
                      <a:srgbClr val="CDD4EA"/>
                    </a:solidFill>
                  </a:tcPr>
                </a:tc>
                <a:extLst>
                  <a:ext uri="{0D108BD9-81ED-4DB2-BD59-A6C34878D82A}">
                    <a16:rowId xmlns:a16="http://schemas.microsoft.com/office/drawing/2014/main" val="10000"/>
                  </a:ext>
                </a:extLst>
              </a:tr>
              <a:tr h="619076">
                <a:tc>
                  <a:txBody>
                    <a:bodyPr/>
                    <a:lstStyle/>
                    <a:p>
                      <a:pPr algn="ctr" defTabSz="457200">
                        <a:lnSpc>
                          <a:spcPct val="107916"/>
                        </a:lnSpc>
                        <a:spcBef>
                          <a:spcPts val="800"/>
                        </a:spcBef>
                        <a:defRPr sz="1800"/>
                      </a:pPr>
                      <a:r>
                        <a:rPr sz="1100">
                          <a:uFill>
                            <a:solidFill>
                              <a:srgbClr val="000000"/>
                            </a:solidFill>
                          </a:uFill>
                        </a:rPr>
                        <a:t>Gweithio gyda chydweithwyr yn yr ysgol </a:t>
                      </a:r>
                    </a:p>
                  </a:txBody>
                  <a:tcPr marL="50800" marR="50800" marT="50800" marB="50800" anchor="ctr" horzOverflow="overflow">
                    <a:lnL w="6350">
                      <a:solidFill>
                        <a:srgbClr val="000000"/>
                      </a:solidFill>
                      <a:miter lim="400000"/>
                    </a:lnL>
                    <a:lnR w="6350">
                      <a:solidFill>
                        <a:srgbClr val="000000"/>
                      </a:solidFill>
                      <a:miter lim="400000"/>
                    </a:lnR>
                    <a:lnT w="6350">
                      <a:solidFill>
                        <a:srgbClr val="000000"/>
                      </a:solidFill>
                      <a:miter lim="400000"/>
                    </a:lnT>
                    <a:lnB w="6350">
                      <a:solidFill>
                        <a:srgbClr val="000000"/>
                      </a:solidFill>
                      <a:miter lim="400000"/>
                    </a:lnB>
                    <a:solidFill>
                      <a:srgbClr val="AED6D9"/>
                    </a:solidFill>
                  </a:tcPr>
                </a:tc>
                <a:tc>
                  <a:txBody>
                    <a:bodyPr/>
                    <a:lstStyle/>
                    <a:p>
                      <a:pPr indent="139700" algn="l" defTabSz="457200">
                        <a:lnSpc>
                          <a:spcPct val="107916"/>
                        </a:lnSpc>
                        <a:spcBef>
                          <a:spcPts val="800"/>
                        </a:spcBef>
                        <a:defRPr sz="1800"/>
                      </a:pPr>
                      <a:r>
                        <a:rPr sz="1100">
                          <a:uFill>
                            <a:solidFill>
                              <a:srgbClr val="000000"/>
                            </a:solidFill>
                          </a:uFill>
                        </a:rPr>
                        <a:t>Mae gweithio’n drefnus ac yn adeiladol gydag ystod o gydweithwyr i wella profiad dysgwyr yn nodwedd gyson o waith yr athro. Mae’r gwaith o adfyfyrio ar ddatblygu arbenigedd wedi’i strwythuro’n broses bersonol neu gydweithredol, fel y bo’n briodol.</a:t>
                      </a:r>
                    </a:p>
                  </a:txBody>
                  <a:tcPr marL="50800" marR="50800" marT="50800" marB="50800" anchor="ctr" horzOverflow="overflow">
                    <a:lnL w="6350">
                      <a:solidFill>
                        <a:srgbClr val="000000"/>
                      </a:solidFill>
                      <a:miter lim="400000"/>
                    </a:lnL>
                    <a:lnR w="6350">
                      <a:solidFill>
                        <a:srgbClr val="000000"/>
                      </a:solidFill>
                      <a:miter lim="400000"/>
                    </a:lnR>
                    <a:lnT w="6350">
                      <a:solidFill>
                        <a:srgbClr val="000000"/>
                      </a:solidFill>
                      <a:miter lim="400000"/>
                    </a:lnT>
                    <a:lnB w="6350">
                      <a:solidFill>
                        <a:srgbClr val="000000"/>
                      </a:solidFill>
                      <a:miter lim="400000"/>
                    </a:lnB>
                    <a:solidFill>
                      <a:srgbClr val="C3D8D9"/>
                    </a:solidFill>
                  </a:tcPr>
                </a:tc>
                <a:extLst>
                  <a:ext uri="{0D108BD9-81ED-4DB2-BD59-A6C34878D82A}">
                    <a16:rowId xmlns:a16="http://schemas.microsoft.com/office/drawing/2014/main" val="10001"/>
                  </a:ext>
                </a:extLst>
              </a:tr>
            </a:tbl>
          </a:graphicData>
        </a:graphic>
      </p:graphicFrame>
      <p:graphicFrame>
        <p:nvGraphicFramePr>
          <p:cNvPr id="547" name="Table"/>
          <p:cNvGraphicFramePr/>
          <p:nvPr/>
        </p:nvGraphicFramePr>
        <p:xfrm>
          <a:off x="549137" y="4480259"/>
          <a:ext cx="8079179" cy="323263"/>
        </p:xfrm>
        <a:graphic>
          <a:graphicData uri="http://schemas.openxmlformats.org/drawingml/2006/table">
            <a:tbl>
              <a:tblPr bandRow="1">
                <a:tableStyleId>{4C3C2611-4C71-4FC5-86AE-919BDF0F9419}</a:tableStyleId>
              </a:tblPr>
              <a:tblGrid>
                <a:gridCol w="2760954">
                  <a:extLst>
                    <a:ext uri="{9D8B030D-6E8A-4147-A177-3AD203B41FA5}">
                      <a16:colId xmlns:a16="http://schemas.microsoft.com/office/drawing/2014/main" val="20000"/>
                    </a:ext>
                  </a:extLst>
                </a:gridCol>
                <a:gridCol w="5318225">
                  <a:extLst>
                    <a:ext uri="{9D8B030D-6E8A-4147-A177-3AD203B41FA5}">
                      <a16:colId xmlns:a16="http://schemas.microsoft.com/office/drawing/2014/main" val="20001"/>
                    </a:ext>
                  </a:extLst>
                </a:gridCol>
              </a:tblGrid>
              <a:tr h="323263">
                <a:tc gridSpan="2">
                  <a:txBody>
                    <a:bodyPr/>
                    <a:lstStyle/>
                    <a:p>
                      <a:pPr algn="ctr" defTabSz="457200">
                        <a:lnSpc>
                          <a:spcPct val="107916"/>
                        </a:lnSpc>
                        <a:spcBef>
                          <a:spcPts val="800"/>
                        </a:spcBef>
                        <a:defRPr sz="1800"/>
                      </a:pPr>
                      <a:r>
                        <a:rPr sz="1400">
                          <a:solidFill>
                            <a:srgbClr val="FFFFFF"/>
                          </a:solidFill>
                          <a:uFill>
                            <a:solidFill>
                              <a:srgbClr val="FFFFFF"/>
                            </a:solidFill>
                          </a:uFill>
                        </a:rPr>
                        <a:t>Cydweithredu</a:t>
                      </a:r>
                    </a:p>
                  </a:txBody>
                  <a:tcPr marL="50800" marR="50800" marT="50800" marB="50800" anchor="ctr" horzOverflow="overflow">
                    <a:lnL w="6350">
                      <a:solidFill>
                        <a:srgbClr val="000000"/>
                      </a:solidFill>
                      <a:miter lim="400000"/>
                    </a:lnL>
                    <a:lnR w="12700">
                      <a:miter lim="400000"/>
                    </a:lnR>
                    <a:lnT w="6350">
                      <a:solidFill>
                        <a:srgbClr val="000000"/>
                      </a:solidFill>
                      <a:miter lim="400000"/>
                    </a:lnT>
                    <a:lnB w="6350">
                      <a:solidFill>
                        <a:srgbClr val="000000"/>
                      </a:solidFill>
                      <a:miter lim="400000"/>
                    </a:lnB>
                    <a:solidFill>
                      <a:srgbClr val="129AA6"/>
                    </a:solidFill>
                  </a:tcPr>
                </a:tc>
                <a:tc hMerge="1">
                  <a:txBody>
                    <a:bodyPr/>
                    <a:lstStyle/>
                    <a:p>
                      <a:endParaRPr lang="en-US"/>
                    </a:p>
                  </a:txBody>
                  <a:tcPr/>
                </a:tc>
                <a:extLst>
                  <a:ext uri="{0D108BD9-81ED-4DB2-BD59-A6C34878D82A}">
                    <a16:rowId xmlns:a16="http://schemas.microsoft.com/office/drawing/2014/main" val="10000"/>
                  </a:ext>
                </a:extLst>
              </a:tr>
            </a:tbl>
          </a:graphicData>
        </a:graphic>
      </p:graphicFrame>
    </p:spTree>
  </p:cSld>
  <p:clrMapOvr>
    <a:masterClrMapping/>
  </p:clrMapOvr>
  <p:transition spd="med"/>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549" name="Text Placeholder 4"/>
          <p:cNvSpPr txBox="1">
            <a:spLocks noGrp="1"/>
          </p:cNvSpPr>
          <p:nvPr>
            <p:ph type="body" sz="quarter" idx="1"/>
          </p:nvPr>
        </p:nvSpPr>
        <p:spPr>
          <a:xfrm>
            <a:off x="-592700" y="-155992"/>
            <a:ext cx="3887394" cy="823913"/>
          </a:xfrm>
          <a:prstGeom prst="rect">
            <a:avLst/>
          </a:prstGeom>
        </p:spPr>
        <p:txBody>
          <a:bodyPr/>
          <a:lstStyle>
            <a:lvl1pPr algn="ctr">
              <a:lnSpc>
                <a:spcPct val="72000"/>
              </a:lnSpc>
              <a:defRPr sz="2000" b="0">
                <a:latin typeface="Comic Sans MS"/>
                <a:ea typeface="Comic Sans MS"/>
                <a:cs typeface="Comic Sans MS"/>
                <a:sym typeface="Comic Sans MS"/>
              </a:defRPr>
            </a:lvl1pPr>
          </a:lstStyle>
          <a:p>
            <a:r>
              <a:t>Safonau SAC</a:t>
            </a:r>
          </a:p>
        </p:txBody>
      </p:sp>
      <p:graphicFrame>
        <p:nvGraphicFramePr>
          <p:cNvPr id="550" name="Table"/>
          <p:cNvGraphicFramePr/>
          <p:nvPr/>
        </p:nvGraphicFramePr>
        <p:xfrm>
          <a:off x="1023675" y="1510741"/>
          <a:ext cx="7786342" cy="1975334"/>
        </p:xfrm>
        <a:graphic>
          <a:graphicData uri="http://schemas.openxmlformats.org/drawingml/2006/table">
            <a:tbl>
              <a:tblPr bandRow="1">
                <a:tableStyleId>{4C3C2611-4C71-4FC5-86AE-919BDF0F9419}</a:tableStyleId>
              </a:tblPr>
              <a:tblGrid>
                <a:gridCol w="2660881">
                  <a:extLst>
                    <a:ext uri="{9D8B030D-6E8A-4147-A177-3AD203B41FA5}">
                      <a16:colId xmlns:a16="http://schemas.microsoft.com/office/drawing/2014/main" val="20000"/>
                    </a:ext>
                  </a:extLst>
                </a:gridCol>
                <a:gridCol w="5125461">
                  <a:extLst>
                    <a:ext uri="{9D8B030D-6E8A-4147-A177-3AD203B41FA5}">
                      <a16:colId xmlns:a16="http://schemas.microsoft.com/office/drawing/2014/main" val="20001"/>
                    </a:ext>
                  </a:extLst>
                </a:gridCol>
              </a:tblGrid>
              <a:tr h="353702">
                <a:tc gridSpan="2">
                  <a:txBody>
                    <a:bodyPr/>
                    <a:lstStyle/>
                    <a:p>
                      <a:pPr algn="ctr" defTabSz="457200">
                        <a:lnSpc>
                          <a:spcPct val="107916"/>
                        </a:lnSpc>
                        <a:spcBef>
                          <a:spcPts val="800"/>
                        </a:spcBef>
                        <a:defRPr sz="1800"/>
                      </a:pPr>
                      <a:r>
                        <a:rPr sz="1400">
                          <a:solidFill>
                            <a:srgbClr val="FFFFFF"/>
                          </a:solidFill>
                          <a:uFill>
                            <a:solidFill>
                              <a:srgbClr val="FFFFFF"/>
                            </a:solidFill>
                          </a:uFill>
                        </a:rPr>
                        <a:t>Dysgu Proffesiynol </a:t>
                      </a:r>
                    </a:p>
                  </a:txBody>
                  <a:tcPr marL="50800" marR="50800" marT="50800" marB="50800" anchor="ctr" horzOverflow="overflow">
                    <a:lnL w="6350">
                      <a:solidFill>
                        <a:srgbClr val="000000"/>
                      </a:solidFill>
                      <a:miter lim="400000"/>
                    </a:lnL>
                    <a:lnR w="12700">
                      <a:miter lim="400000"/>
                    </a:lnR>
                    <a:lnT w="6350">
                      <a:solidFill>
                        <a:srgbClr val="000000"/>
                      </a:solidFill>
                      <a:miter lim="400000"/>
                    </a:lnT>
                    <a:lnB w="6350">
                      <a:solidFill>
                        <a:srgbClr val="000000"/>
                      </a:solidFill>
                      <a:miter lim="400000"/>
                    </a:lnB>
                    <a:solidFill>
                      <a:srgbClr val="6F9743"/>
                    </a:solidFill>
                  </a:tcPr>
                </a:tc>
                <a:tc hMerge="1">
                  <a:txBody>
                    <a:bodyPr/>
                    <a:lstStyle/>
                    <a:p>
                      <a:endParaRPr lang="en-US"/>
                    </a:p>
                  </a:txBody>
                  <a:tcPr/>
                </a:tc>
                <a:extLst>
                  <a:ext uri="{0D108BD9-81ED-4DB2-BD59-A6C34878D82A}">
                    <a16:rowId xmlns:a16="http://schemas.microsoft.com/office/drawing/2014/main" val="10000"/>
                  </a:ext>
                </a:extLst>
              </a:tr>
              <a:tr h="1124409">
                <a:tc>
                  <a:txBody>
                    <a:bodyPr/>
                    <a:lstStyle/>
                    <a:p>
                      <a:pPr algn="ctr" defTabSz="457200">
                        <a:lnSpc>
                          <a:spcPct val="107916"/>
                        </a:lnSpc>
                        <a:spcBef>
                          <a:spcPts val="800"/>
                        </a:spcBef>
                        <a:defRPr sz="1800"/>
                      </a:pPr>
                      <a:r>
                        <a:rPr sz="1100">
                          <a:uFill>
                            <a:solidFill>
                              <a:srgbClr val="000000"/>
                            </a:solidFill>
                          </a:uFill>
                        </a:rPr>
                        <a:t>Darllen ehangach a chanfyddiadau ymchwil</a:t>
                      </a:r>
                    </a:p>
                  </a:txBody>
                  <a:tcPr marL="50800" marR="50800" marT="50800" marB="50800" anchor="ctr" horzOverflow="overflow">
                    <a:lnL w="6350">
                      <a:solidFill>
                        <a:srgbClr val="000000"/>
                      </a:solidFill>
                      <a:miter lim="400000"/>
                    </a:lnL>
                    <a:lnR w="6350">
                      <a:solidFill>
                        <a:srgbClr val="000000"/>
                      </a:solidFill>
                      <a:miter lim="400000"/>
                    </a:lnR>
                    <a:lnT w="6350">
                      <a:solidFill>
                        <a:srgbClr val="000000"/>
                      </a:solidFill>
                      <a:miter lim="400000"/>
                    </a:lnT>
                    <a:lnB w="6350">
                      <a:solidFill>
                        <a:srgbClr val="000000"/>
                      </a:solidFill>
                      <a:miter lim="400000"/>
                    </a:lnB>
                    <a:solidFill>
                      <a:srgbClr val="C5D9AE"/>
                    </a:solidFill>
                  </a:tcPr>
                </a:tc>
                <a:tc>
                  <a:txBody>
                    <a:bodyPr/>
                    <a:lstStyle/>
                    <a:p>
                      <a:pPr indent="139700" algn="l" defTabSz="457200">
                        <a:lnSpc>
                          <a:spcPct val="107916"/>
                        </a:lnSpc>
                        <a:spcBef>
                          <a:spcPts val="800"/>
                        </a:spcBef>
                        <a:defRPr sz="1800"/>
                      </a:pPr>
                      <a:r>
                        <a:rPr sz="1100">
                          <a:uFill>
                            <a:solidFill>
                              <a:srgbClr val="000000"/>
                            </a:solidFill>
                          </a:uFill>
                        </a:rPr>
                        <a:t>Mae’r athro’n arddangos dealltwriaeth gynyddol hyderus  o’r damcaniaethau a’r ymchwil ynghylch asesu, addysgeg,  datblygiad plant a’r glasoed, a dysgu sy’n berthnasol i gynllunio ac arferion o ddydd i ddydd.</a:t>
                      </a:r>
                    </a:p>
                  </a:txBody>
                  <a:tcPr marL="50800" marR="50800" marT="50800" marB="50800" anchor="ctr" horzOverflow="overflow">
                    <a:lnL w="6350">
                      <a:solidFill>
                        <a:srgbClr val="000000"/>
                      </a:solidFill>
                      <a:miter lim="400000"/>
                    </a:lnL>
                    <a:lnR w="6350">
                      <a:solidFill>
                        <a:srgbClr val="000000"/>
                      </a:solidFill>
                      <a:miter lim="400000"/>
                    </a:lnR>
                    <a:lnT w="6350">
                      <a:solidFill>
                        <a:srgbClr val="000000"/>
                      </a:solidFill>
                      <a:miter lim="400000"/>
                    </a:lnT>
                    <a:lnB w="6350">
                      <a:solidFill>
                        <a:srgbClr val="000000"/>
                      </a:solidFill>
                      <a:miter lim="400000"/>
                    </a:lnB>
                    <a:solidFill>
                      <a:srgbClr val="CFD9C3"/>
                    </a:solidFill>
                  </a:tcPr>
                </a:tc>
                <a:extLst>
                  <a:ext uri="{0D108BD9-81ED-4DB2-BD59-A6C34878D82A}">
                    <a16:rowId xmlns:a16="http://schemas.microsoft.com/office/drawing/2014/main" val="10001"/>
                  </a:ext>
                </a:extLst>
              </a:tr>
              <a:tr h="497223">
                <a:tc>
                  <a:txBody>
                    <a:bodyPr/>
                    <a:lstStyle/>
                    <a:p>
                      <a:pPr algn="ctr" defTabSz="457200">
                        <a:lnSpc>
                          <a:spcPct val="107916"/>
                        </a:lnSpc>
                        <a:spcBef>
                          <a:spcPts val="800"/>
                        </a:spcBef>
                        <a:defRPr sz="1800"/>
                      </a:pPr>
                      <a:r>
                        <a:rPr sz="1100">
                          <a:uFill>
                            <a:solidFill>
                              <a:srgbClr val="000000"/>
                            </a:solidFill>
                          </a:uFill>
                        </a:rPr>
                        <a:t>Sgiliau Cymraeg</a:t>
                      </a:r>
                    </a:p>
                  </a:txBody>
                  <a:tcPr marL="50800" marR="50800" marT="50800" marB="50800" anchor="ctr" horzOverflow="overflow">
                    <a:lnL w="6350">
                      <a:solidFill>
                        <a:srgbClr val="000000"/>
                      </a:solidFill>
                      <a:miter lim="400000"/>
                    </a:lnL>
                    <a:lnR w="6350">
                      <a:solidFill>
                        <a:srgbClr val="000000"/>
                      </a:solidFill>
                      <a:miter lim="400000"/>
                    </a:lnR>
                    <a:lnT w="6350">
                      <a:solidFill>
                        <a:srgbClr val="000000"/>
                      </a:solidFill>
                      <a:miter lim="400000"/>
                    </a:lnT>
                    <a:lnB w="6350">
                      <a:solidFill>
                        <a:srgbClr val="000000"/>
                      </a:solidFill>
                      <a:miter lim="400000"/>
                    </a:lnB>
                    <a:solidFill>
                      <a:srgbClr val="C5D9AE"/>
                    </a:solidFill>
                  </a:tcPr>
                </a:tc>
                <a:tc>
                  <a:txBody>
                    <a:bodyPr/>
                    <a:lstStyle/>
                    <a:p>
                      <a:pPr indent="139700" algn="l" defTabSz="457200">
                        <a:lnSpc>
                          <a:spcPct val="107916"/>
                        </a:lnSpc>
                        <a:spcBef>
                          <a:spcPts val="800"/>
                        </a:spcBef>
                        <a:defRPr sz="1800"/>
                      </a:pPr>
                      <a:r>
                        <a:rPr sz="1100">
                          <a:uFill>
                            <a:solidFill>
                              <a:srgbClr val="000000"/>
                            </a:solidFill>
                          </a:uFill>
                        </a:rPr>
                        <a:t>Ceir ymrwymiad i ddatblygu sgiliau personol gam wrth gam, o ran defnyddio’r Gymraeg.</a:t>
                      </a:r>
                    </a:p>
                  </a:txBody>
                  <a:tcPr marL="50800" marR="50800" marT="50800" marB="50800" anchor="ctr" horzOverflow="overflow">
                    <a:lnL w="6350">
                      <a:solidFill>
                        <a:srgbClr val="000000"/>
                      </a:solidFill>
                      <a:miter lim="400000"/>
                    </a:lnL>
                    <a:lnR w="6350">
                      <a:solidFill>
                        <a:srgbClr val="000000"/>
                      </a:solidFill>
                      <a:miter lim="400000"/>
                    </a:lnR>
                    <a:lnT w="6350">
                      <a:solidFill>
                        <a:srgbClr val="000000"/>
                      </a:solidFill>
                      <a:miter lim="400000"/>
                    </a:lnT>
                    <a:lnB w="6350">
                      <a:solidFill>
                        <a:srgbClr val="000000"/>
                      </a:solidFill>
                      <a:miter lim="400000"/>
                    </a:lnB>
                    <a:solidFill>
                      <a:srgbClr val="CFD9C3"/>
                    </a:solidFill>
                  </a:tcPr>
                </a:tc>
                <a:extLst>
                  <a:ext uri="{0D108BD9-81ED-4DB2-BD59-A6C34878D82A}">
                    <a16:rowId xmlns:a16="http://schemas.microsoft.com/office/drawing/2014/main" val="10002"/>
                  </a:ext>
                </a:extLst>
              </a:tr>
            </a:tbl>
          </a:graphicData>
        </a:graphic>
      </p:graphicFrame>
    </p:spTree>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0</TotalTime>
  <Words>3199</Words>
  <Application>Microsoft Office PowerPoint</Application>
  <PresentationFormat>On-screen Show (4:3)</PresentationFormat>
  <Paragraphs>332</Paragraphs>
  <Slides>33</Slides>
  <Notes>25</Notes>
  <HiddenSlides>0</HiddenSlides>
  <MMClips>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33</vt:i4>
      </vt:variant>
    </vt:vector>
  </HeadingPairs>
  <TitlesOfParts>
    <vt:vector size="40" baseType="lpstr">
      <vt:lpstr>Times Roman</vt:lpstr>
      <vt:lpstr>Arial</vt:lpstr>
      <vt:lpstr>Calibri</vt:lpstr>
      <vt:lpstr>Calibri Light</vt:lpstr>
      <vt:lpstr>Comic Sans MS</vt:lpstr>
      <vt:lpstr>Helvetica</vt:lpstr>
      <vt:lpstr>Office Theme</vt:lpstr>
      <vt:lpstr>ECAD4013</vt:lpstr>
      <vt:lpstr>Ble mae plant yn dysgu? Where do children learn?</vt:lpstr>
      <vt:lpstr> Tasg </vt:lpstr>
      <vt:lpstr>Task</vt:lpstr>
      <vt:lpstr>PowerPoint Presentation</vt:lpstr>
      <vt:lpstr>Authentic  contexts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 Bilingual Nation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ECAD4013</dc:title>
  <dc:creator>Lisa Regan</dc:creator>
  <cp:lastModifiedBy>Lisa Regan</cp:lastModifiedBy>
  <cp:revision>41</cp:revision>
  <dcterms:modified xsi:type="dcterms:W3CDTF">2023-11-13T17:43:17Z</dcterms:modified>
</cp:coreProperties>
</file>