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21.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notesSlides/notesSlide22.xml" ContentType="application/vnd.openxmlformats-officedocument.presentationml.notesSlide+xml"/>
  <Override PartName="/ppt/tags/tag26.xml" ContentType="application/vnd.openxmlformats-officedocument.presentationml.tags+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7.xml" ContentType="application/vnd.openxmlformats-officedocument.presentationml.tags+xml"/>
  <Override PartName="/ppt/notesSlides/notesSlide24.xml" ContentType="application/vnd.openxmlformats-officedocument.presentationml.notesSlide+xml"/>
  <Override PartName="/ppt/tags/tag28.xml" ContentType="application/vnd.openxmlformats-officedocument.presentationml.tags+xml"/>
  <Override PartName="/ppt/notesSlides/notesSlide25.xml" ContentType="application/vnd.openxmlformats-officedocument.presentationml.notesSlide+xml"/>
  <Override PartName="/ppt/tags/tag29.xml" ContentType="application/vnd.openxmlformats-officedocument.presentationml.tags+xml"/>
  <Override PartName="/ppt/notesSlides/notesSlide26.xml" ContentType="application/vnd.openxmlformats-officedocument.presentationml.notesSlide+xml"/>
  <Override PartName="/ppt/tags/tag30.xml" ContentType="application/vnd.openxmlformats-officedocument.presentationml.tags+xml"/>
  <Override PartName="/ppt/notesSlides/notesSlide27.xml" ContentType="application/vnd.openxmlformats-officedocument.presentationml.notesSlide+xml"/>
  <Override PartName="/ppt/tags/tag31.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32.xml" ContentType="application/vnd.openxmlformats-officedocument.presentationml.tags+xml"/>
  <Override PartName="/ppt/notesSlides/notesSlide30.xml" ContentType="application/vnd.openxmlformats-officedocument.presentationml.notesSlide+xml"/>
  <Override PartName="/ppt/tags/tag33.xml" ContentType="application/vnd.openxmlformats-officedocument.presentationml.tags+xml"/>
  <Override PartName="/ppt/notesSlides/notesSlide31.xml" ContentType="application/vnd.openxmlformats-officedocument.presentationml.notesSlide+xml"/>
  <Override PartName="/ppt/tags/tag34.xml" ContentType="application/vnd.openxmlformats-officedocument.presentationml.tags+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40"/>
  </p:notesMasterIdLst>
  <p:handoutMasterIdLst>
    <p:handoutMasterId r:id="rId41"/>
  </p:handoutMasterIdLst>
  <p:sldIdLst>
    <p:sldId id="256" r:id="rId2"/>
    <p:sldId id="322" r:id="rId3"/>
    <p:sldId id="312" r:id="rId4"/>
    <p:sldId id="324" r:id="rId5"/>
    <p:sldId id="271" r:id="rId6"/>
    <p:sldId id="309" r:id="rId7"/>
    <p:sldId id="273" r:id="rId8"/>
    <p:sldId id="305" r:id="rId9"/>
    <p:sldId id="308" r:id="rId10"/>
    <p:sldId id="280" r:id="rId11"/>
    <p:sldId id="310" r:id="rId12"/>
    <p:sldId id="282" r:id="rId13"/>
    <p:sldId id="283" r:id="rId14"/>
    <p:sldId id="311" r:id="rId15"/>
    <p:sldId id="263" r:id="rId16"/>
    <p:sldId id="284" r:id="rId17"/>
    <p:sldId id="268" r:id="rId18"/>
    <p:sldId id="285" r:id="rId19"/>
    <p:sldId id="303" r:id="rId20"/>
    <p:sldId id="286" r:id="rId21"/>
    <p:sldId id="301" r:id="rId22"/>
    <p:sldId id="302" r:id="rId23"/>
    <p:sldId id="313" r:id="rId24"/>
    <p:sldId id="314" r:id="rId25"/>
    <p:sldId id="260" r:id="rId26"/>
    <p:sldId id="259" r:id="rId27"/>
    <p:sldId id="315" r:id="rId28"/>
    <p:sldId id="266" r:id="rId29"/>
    <p:sldId id="267" r:id="rId30"/>
    <p:sldId id="262" r:id="rId31"/>
    <p:sldId id="316" r:id="rId32"/>
    <p:sldId id="264" r:id="rId33"/>
    <p:sldId id="317" r:id="rId34"/>
    <p:sldId id="319" r:id="rId35"/>
    <p:sldId id="269" r:id="rId36"/>
    <p:sldId id="270" r:id="rId37"/>
    <p:sldId id="318" r:id="rId38"/>
    <p:sldId id="320" r:id="rId39"/>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56" autoAdjust="0"/>
    <p:restoredTop sz="73199" autoAdjust="0"/>
  </p:normalViewPr>
  <p:slideViewPr>
    <p:cSldViewPr>
      <p:cViewPr>
        <p:scale>
          <a:sx n="72" d="100"/>
          <a:sy n="72" d="100"/>
        </p:scale>
        <p:origin x="1736" y="216"/>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90" y="-90"/>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A7F637-0B5E-48C5-A991-A5A7407A957D}" type="doc">
      <dgm:prSet loTypeId="urn:microsoft.com/office/officeart/2005/8/layout/equation1" loCatId="process" qsTypeId="urn:microsoft.com/office/officeart/2005/8/quickstyle/3d1" qsCatId="3D" csTypeId="urn:microsoft.com/office/officeart/2005/8/colors/accent1_2" csCatId="accent1" phldr="1"/>
      <dgm:spPr/>
    </dgm:pt>
    <dgm:pt modelId="{760DB44D-8D9D-4848-9BFD-D8C5803C3957}">
      <dgm:prSet phldrT="[Text]"/>
      <dgm:spPr/>
      <dgm:t>
        <a:bodyPr/>
        <a:lstStyle/>
        <a:p>
          <a:r>
            <a:rPr lang="en-GB" dirty="0" err="1"/>
            <a:t>Actus</a:t>
          </a:r>
          <a:r>
            <a:rPr lang="en-GB" dirty="0"/>
            <a:t> Reus</a:t>
          </a:r>
        </a:p>
      </dgm:t>
    </dgm:pt>
    <dgm:pt modelId="{71F9D482-7D1D-4F54-B58C-6EDABEE276D9}" type="parTrans" cxnId="{B73BF208-0CA8-4810-B48A-18CCABD09FEB}">
      <dgm:prSet/>
      <dgm:spPr/>
      <dgm:t>
        <a:bodyPr/>
        <a:lstStyle/>
        <a:p>
          <a:endParaRPr lang="en-GB"/>
        </a:p>
      </dgm:t>
    </dgm:pt>
    <dgm:pt modelId="{531BC69A-74EB-4B04-99BF-CEBE9E017BB4}" type="sibTrans" cxnId="{B73BF208-0CA8-4810-B48A-18CCABD09FEB}">
      <dgm:prSet/>
      <dgm:spPr/>
      <dgm:t>
        <a:bodyPr/>
        <a:lstStyle/>
        <a:p>
          <a:endParaRPr lang="en-GB"/>
        </a:p>
      </dgm:t>
    </dgm:pt>
    <dgm:pt modelId="{F96FE8E4-85BE-40F0-BB69-8F153649C9CC}">
      <dgm:prSet phldrT="[Text]"/>
      <dgm:spPr/>
      <dgm:t>
        <a:bodyPr/>
        <a:lstStyle/>
        <a:p>
          <a:r>
            <a:rPr lang="en-GB" dirty="0" err="1"/>
            <a:t>Mens</a:t>
          </a:r>
          <a:r>
            <a:rPr lang="en-GB" dirty="0"/>
            <a:t> Rea</a:t>
          </a:r>
        </a:p>
      </dgm:t>
    </dgm:pt>
    <dgm:pt modelId="{84029D6A-43A7-4AE5-9669-76F2C61D0EC4}" type="parTrans" cxnId="{C7A5C107-A9BB-4CB0-846F-6202BCE8DE83}">
      <dgm:prSet/>
      <dgm:spPr/>
      <dgm:t>
        <a:bodyPr/>
        <a:lstStyle/>
        <a:p>
          <a:endParaRPr lang="en-GB"/>
        </a:p>
      </dgm:t>
    </dgm:pt>
    <dgm:pt modelId="{AF385EF6-825F-454B-8025-D54E117465A7}" type="sibTrans" cxnId="{C7A5C107-A9BB-4CB0-846F-6202BCE8DE83}">
      <dgm:prSet/>
      <dgm:spPr/>
      <dgm:t>
        <a:bodyPr/>
        <a:lstStyle/>
        <a:p>
          <a:endParaRPr lang="en-GB"/>
        </a:p>
      </dgm:t>
    </dgm:pt>
    <dgm:pt modelId="{1D98D84B-2CE7-49E9-BEA3-631D7FEE67CC}">
      <dgm:prSet phldrT="[Text]"/>
      <dgm:spPr/>
      <dgm:t>
        <a:bodyPr/>
        <a:lstStyle/>
        <a:p>
          <a:r>
            <a:rPr lang="en-GB" dirty="0"/>
            <a:t>Criminal Liability</a:t>
          </a:r>
        </a:p>
      </dgm:t>
    </dgm:pt>
    <dgm:pt modelId="{4EA226E8-EB9D-4872-8309-1FDC9B1B047D}" type="parTrans" cxnId="{201E9602-4E3D-46B8-9F94-23A3270F8B06}">
      <dgm:prSet/>
      <dgm:spPr/>
      <dgm:t>
        <a:bodyPr/>
        <a:lstStyle/>
        <a:p>
          <a:endParaRPr lang="en-GB"/>
        </a:p>
      </dgm:t>
    </dgm:pt>
    <dgm:pt modelId="{A51EFB0D-C654-4391-B3EE-1280E5C9ADB0}" type="sibTrans" cxnId="{201E9602-4E3D-46B8-9F94-23A3270F8B06}">
      <dgm:prSet/>
      <dgm:spPr/>
      <dgm:t>
        <a:bodyPr/>
        <a:lstStyle/>
        <a:p>
          <a:endParaRPr lang="en-GB"/>
        </a:p>
      </dgm:t>
    </dgm:pt>
    <dgm:pt modelId="{5A887F7A-18FD-4161-9CFC-E9F3EDE053C9}">
      <dgm:prSet phldrT="[Text]"/>
      <dgm:spPr/>
      <dgm:t>
        <a:bodyPr/>
        <a:lstStyle/>
        <a:p>
          <a:r>
            <a:rPr lang="en-GB" dirty="0"/>
            <a:t>No defence</a:t>
          </a:r>
        </a:p>
        <a:p>
          <a:endParaRPr lang="en-GB" dirty="0"/>
        </a:p>
      </dgm:t>
    </dgm:pt>
    <dgm:pt modelId="{791DDBE3-460C-4A0A-A905-5FE676FEB86A}" type="parTrans" cxnId="{3667E6ED-ED58-4DBF-ADA9-0A4AABA97B7A}">
      <dgm:prSet/>
      <dgm:spPr/>
      <dgm:t>
        <a:bodyPr/>
        <a:lstStyle/>
        <a:p>
          <a:endParaRPr lang="en-GB"/>
        </a:p>
      </dgm:t>
    </dgm:pt>
    <dgm:pt modelId="{89122D7A-BA6A-4A9E-896B-6E825F4FE977}" type="sibTrans" cxnId="{3667E6ED-ED58-4DBF-ADA9-0A4AABA97B7A}">
      <dgm:prSet/>
      <dgm:spPr/>
      <dgm:t>
        <a:bodyPr/>
        <a:lstStyle/>
        <a:p>
          <a:endParaRPr lang="en-GB"/>
        </a:p>
      </dgm:t>
    </dgm:pt>
    <dgm:pt modelId="{EFE1CAD5-95FC-432E-9256-A9FCE4A3B794}" type="pres">
      <dgm:prSet presAssocID="{2BA7F637-0B5E-48C5-A991-A5A7407A957D}" presName="linearFlow" presStyleCnt="0">
        <dgm:presLayoutVars>
          <dgm:dir/>
          <dgm:resizeHandles val="exact"/>
        </dgm:presLayoutVars>
      </dgm:prSet>
      <dgm:spPr/>
    </dgm:pt>
    <dgm:pt modelId="{70186439-3E97-45F9-9C16-508BF3E2E3A4}" type="pres">
      <dgm:prSet presAssocID="{760DB44D-8D9D-4848-9BFD-D8C5803C3957}" presName="node" presStyleLbl="node1" presStyleIdx="0" presStyleCnt="4">
        <dgm:presLayoutVars>
          <dgm:bulletEnabled val="1"/>
        </dgm:presLayoutVars>
      </dgm:prSet>
      <dgm:spPr/>
    </dgm:pt>
    <dgm:pt modelId="{82C74D30-6CCD-4CA9-9DBC-19F2AF370227}" type="pres">
      <dgm:prSet presAssocID="{531BC69A-74EB-4B04-99BF-CEBE9E017BB4}" presName="spacerL" presStyleCnt="0"/>
      <dgm:spPr/>
    </dgm:pt>
    <dgm:pt modelId="{3C46C7AD-2977-4B37-8BEE-176B85A3CB7F}" type="pres">
      <dgm:prSet presAssocID="{531BC69A-74EB-4B04-99BF-CEBE9E017BB4}" presName="sibTrans" presStyleLbl="sibTrans2D1" presStyleIdx="0" presStyleCnt="3"/>
      <dgm:spPr/>
    </dgm:pt>
    <dgm:pt modelId="{2A95B3D8-7AD7-47EF-B1B8-EFFBC47021C2}" type="pres">
      <dgm:prSet presAssocID="{531BC69A-74EB-4B04-99BF-CEBE9E017BB4}" presName="spacerR" presStyleCnt="0"/>
      <dgm:spPr/>
    </dgm:pt>
    <dgm:pt modelId="{CC85F76B-C418-4CFB-B40A-13D12DD0F492}" type="pres">
      <dgm:prSet presAssocID="{F96FE8E4-85BE-40F0-BB69-8F153649C9CC}" presName="node" presStyleLbl="node1" presStyleIdx="1" presStyleCnt="4">
        <dgm:presLayoutVars>
          <dgm:bulletEnabled val="1"/>
        </dgm:presLayoutVars>
      </dgm:prSet>
      <dgm:spPr/>
    </dgm:pt>
    <dgm:pt modelId="{0103E215-3C3A-4430-8D34-AC05D31A2A38}" type="pres">
      <dgm:prSet presAssocID="{AF385EF6-825F-454B-8025-D54E117465A7}" presName="spacerL" presStyleCnt="0"/>
      <dgm:spPr/>
    </dgm:pt>
    <dgm:pt modelId="{220D41AF-4FFA-4B9C-80FF-F2BCE3907C2B}" type="pres">
      <dgm:prSet presAssocID="{AF385EF6-825F-454B-8025-D54E117465A7}" presName="sibTrans" presStyleLbl="sibTrans2D1" presStyleIdx="1" presStyleCnt="3"/>
      <dgm:spPr/>
    </dgm:pt>
    <dgm:pt modelId="{54DD1BF3-E604-4113-AE8F-A44DF936ADFD}" type="pres">
      <dgm:prSet presAssocID="{AF385EF6-825F-454B-8025-D54E117465A7}" presName="spacerR" presStyleCnt="0"/>
      <dgm:spPr/>
    </dgm:pt>
    <dgm:pt modelId="{CFCEA9AB-6508-4CDE-962F-D9C5F605A18B}" type="pres">
      <dgm:prSet presAssocID="{5A887F7A-18FD-4161-9CFC-E9F3EDE053C9}" presName="node" presStyleLbl="node1" presStyleIdx="2" presStyleCnt="4">
        <dgm:presLayoutVars>
          <dgm:bulletEnabled val="1"/>
        </dgm:presLayoutVars>
      </dgm:prSet>
      <dgm:spPr/>
    </dgm:pt>
    <dgm:pt modelId="{B940F933-DCC1-44CB-80F6-02033BD0F0D1}" type="pres">
      <dgm:prSet presAssocID="{89122D7A-BA6A-4A9E-896B-6E825F4FE977}" presName="spacerL" presStyleCnt="0"/>
      <dgm:spPr/>
    </dgm:pt>
    <dgm:pt modelId="{939C82C9-F2B6-4248-91BA-A3B557C7988D}" type="pres">
      <dgm:prSet presAssocID="{89122D7A-BA6A-4A9E-896B-6E825F4FE977}" presName="sibTrans" presStyleLbl="sibTrans2D1" presStyleIdx="2" presStyleCnt="3"/>
      <dgm:spPr/>
    </dgm:pt>
    <dgm:pt modelId="{091A3206-8137-4815-869D-F62E905DE62F}" type="pres">
      <dgm:prSet presAssocID="{89122D7A-BA6A-4A9E-896B-6E825F4FE977}" presName="spacerR" presStyleCnt="0"/>
      <dgm:spPr/>
    </dgm:pt>
    <dgm:pt modelId="{9684E92E-8A7F-40A3-A6DA-65B2D0D00114}" type="pres">
      <dgm:prSet presAssocID="{1D98D84B-2CE7-49E9-BEA3-631D7FEE67CC}" presName="node" presStyleLbl="node1" presStyleIdx="3" presStyleCnt="4">
        <dgm:presLayoutVars>
          <dgm:bulletEnabled val="1"/>
        </dgm:presLayoutVars>
      </dgm:prSet>
      <dgm:spPr/>
    </dgm:pt>
  </dgm:ptLst>
  <dgm:cxnLst>
    <dgm:cxn modelId="{201E9602-4E3D-46B8-9F94-23A3270F8B06}" srcId="{2BA7F637-0B5E-48C5-A991-A5A7407A957D}" destId="{1D98D84B-2CE7-49E9-BEA3-631D7FEE67CC}" srcOrd="3" destOrd="0" parTransId="{4EA226E8-EB9D-4872-8309-1FDC9B1B047D}" sibTransId="{A51EFB0D-C654-4391-B3EE-1280E5C9ADB0}"/>
    <dgm:cxn modelId="{C7A5C107-A9BB-4CB0-846F-6202BCE8DE83}" srcId="{2BA7F637-0B5E-48C5-A991-A5A7407A957D}" destId="{F96FE8E4-85BE-40F0-BB69-8F153649C9CC}" srcOrd="1" destOrd="0" parTransId="{84029D6A-43A7-4AE5-9669-76F2C61D0EC4}" sibTransId="{AF385EF6-825F-454B-8025-D54E117465A7}"/>
    <dgm:cxn modelId="{B73BF208-0CA8-4810-B48A-18CCABD09FEB}" srcId="{2BA7F637-0B5E-48C5-A991-A5A7407A957D}" destId="{760DB44D-8D9D-4848-9BFD-D8C5803C3957}" srcOrd="0" destOrd="0" parTransId="{71F9D482-7D1D-4F54-B58C-6EDABEE276D9}" sibTransId="{531BC69A-74EB-4B04-99BF-CEBE9E017BB4}"/>
    <dgm:cxn modelId="{EC83E02C-D318-47F0-B6C3-64F11963E199}" type="presOf" srcId="{AF385EF6-825F-454B-8025-D54E117465A7}" destId="{220D41AF-4FFA-4B9C-80FF-F2BCE3907C2B}" srcOrd="0" destOrd="0" presId="urn:microsoft.com/office/officeart/2005/8/layout/equation1"/>
    <dgm:cxn modelId="{FE4ADA6F-F04C-4097-9331-DEBA1C3804A1}" type="presOf" srcId="{F96FE8E4-85BE-40F0-BB69-8F153649C9CC}" destId="{CC85F76B-C418-4CFB-B40A-13D12DD0F492}" srcOrd="0" destOrd="0" presId="urn:microsoft.com/office/officeart/2005/8/layout/equation1"/>
    <dgm:cxn modelId="{A99E377B-3A43-4FA6-8514-017EE8CAD574}" type="presOf" srcId="{89122D7A-BA6A-4A9E-896B-6E825F4FE977}" destId="{939C82C9-F2B6-4248-91BA-A3B557C7988D}" srcOrd="0" destOrd="0" presId="urn:microsoft.com/office/officeart/2005/8/layout/equation1"/>
    <dgm:cxn modelId="{70ADD9B9-7216-47F0-8778-EA542E409FA8}" type="presOf" srcId="{2BA7F637-0B5E-48C5-A991-A5A7407A957D}" destId="{EFE1CAD5-95FC-432E-9256-A9FCE4A3B794}" srcOrd="0" destOrd="0" presId="urn:microsoft.com/office/officeart/2005/8/layout/equation1"/>
    <dgm:cxn modelId="{B80269BE-0500-4EFB-A969-96A399118892}" type="presOf" srcId="{1D98D84B-2CE7-49E9-BEA3-631D7FEE67CC}" destId="{9684E92E-8A7F-40A3-A6DA-65B2D0D00114}" srcOrd="0" destOrd="0" presId="urn:microsoft.com/office/officeart/2005/8/layout/equation1"/>
    <dgm:cxn modelId="{AB79A2D0-AEF7-4A82-B17C-2E5B0CD21A20}" type="presOf" srcId="{760DB44D-8D9D-4848-9BFD-D8C5803C3957}" destId="{70186439-3E97-45F9-9C16-508BF3E2E3A4}" srcOrd="0" destOrd="0" presId="urn:microsoft.com/office/officeart/2005/8/layout/equation1"/>
    <dgm:cxn modelId="{3667E6ED-ED58-4DBF-ADA9-0A4AABA97B7A}" srcId="{2BA7F637-0B5E-48C5-A991-A5A7407A957D}" destId="{5A887F7A-18FD-4161-9CFC-E9F3EDE053C9}" srcOrd="2" destOrd="0" parTransId="{791DDBE3-460C-4A0A-A905-5FE676FEB86A}" sibTransId="{89122D7A-BA6A-4A9E-896B-6E825F4FE977}"/>
    <dgm:cxn modelId="{59A694F5-767B-414F-9159-6E8C02BA728F}" type="presOf" srcId="{5A887F7A-18FD-4161-9CFC-E9F3EDE053C9}" destId="{CFCEA9AB-6508-4CDE-962F-D9C5F605A18B}" srcOrd="0" destOrd="0" presId="urn:microsoft.com/office/officeart/2005/8/layout/equation1"/>
    <dgm:cxn modelId="{958698FA-42A8-4D0A-8897-824E86169478}" type="presOf" srcId="{531BC69A-74EB-4B04-99BF-CEBE9E017BB4}" destId="{3C46C7AD-2977-4B37-8BEE-176B85A3CB7F}" srcOrd="0" destOrd="0" presId="urn:microsoft.com/office/officeart/2005/8/layout/equation1"/>
    <dgm:cxn modelId="{F278D3E7-AFB3-486A-BA9B-E162708E6BB8}" type="presParOf" srcId="{EFE1CAD5-95FC-432E-9256-A9FCE4A3B794}" destId="{70186439-3E97-45F9-9C16-508BF3E2E3A4}" srcOrd="0" destOrd="0" presId="urn:microsoft.com/office/officeart/2005/8/layout/equation1"/>
    <dgm:cxn modelId="{8D39A3F3-3148-46F5-9284-05E1EF34800E}" type="presParOf" srcId="{EFE1CAD5-95FC-432E-9256-A9FCE4A3B794}" destId="{82C74D30-6CCD-4CA9-9DBC-19F2AF370227}" srcOrd="1" destOrd="0" presId="urn:microsoft.com/office/officeart/2005/8/layout/equation1"/>
    <dgm:cxn modelId="{3DD52F73-01A3-4DB8-9F48-7CC3AB31E5BE}" type="presParOf" srcId="{EFE1CAD5-95FC-432E-9256-A9FCE4A3B794}" destId="{3C46C7AD-2977-4B37-8BEE-176B85A3CB7F}" srcOrd="2" destOrd="0" presId="urn:microsoft.com/office/officeart/2005/8/layout/equation1"/>
    <dgm:cxn modelId="{0220947C-E726-4370-928C-341EE01A03D5}" type="presParOf" srcId="{EFE1CAD5-95FC-432E-9256-A9FCE4A3B794}" destId="{2A95B3D8-7AD7-47EF-B1B8-EFFBC47021C2}" srcOrd="3" destOrd="0" presId="urn:microsoft.com/office/officeart/2005/8/layout/equation1"/>
    <dgm:cxn modelId="{AA97412B-5244-4989-B163-94452AEF55E5}" type="presParOf" srcId="{EFE1CAD5-95FC-432E-9256-A9FCE4A3B794}" destId="{CC85F76B-C418-4CFB-B40A-13D12DD0F492}" srcOrd="4" destOrd="0" presId="urn:microsoft.com/office/officeart/2005/8/layout/equation1"/>
    <dgm:cxn modelId="{40876F87-E3A5-43D2-B16A-BFEFC965325B}" type="presParOf" srcId="{EFE1CAD5-95FC-432E-9256-A9FCE4A3B794}" destId="{0103E215-3C3A-4430-8D34-AC05D31A2A38}" srcOrd="5" destOrd="0" presId="urn:microsoft.com/office/officeart/2005/8/layout/equation1"/>
    <dgm:cxn modelId="{97E56717-8D6C-4958-A65E-63A33D8E5FCA}" type="presParOf" srcId="{EFE1CAD5-95FC-432E-9256-A9FCE4A3B794}" destId="{220D41AF-4FFA-4B9C-80FF-F2BCE3907C2B}" srcOrd="6" destOrd="0" presId="urn:microsoft.com/office/officeart/2005/8/layout/equation1"/>
    <dgm:cxn modelId="{19CCA713-47A9-496A-ADCC-5593D2D91F5A}" type="presParOf" srcId="{EFE1CAD5-95FC-432E-9256-A9FCE4A3B794}" destId="{54DD1BF3-E604-4113-AE8F-A44DF936ADFD}" srcOrd="7" destOrd="0" presId="urn:microsoft.com/office/officeart/2005/8/layout/equation1"/>
    <dgm:cxn modelId="{13E4BA87-BC9F-4FF8-B74B-09A630395367}" type="presParOf" srcId="{EFE1CAD5-95FC-432E-9256-A9FCE4A3B794}" destId="{CFCEA9AB-6508-4CDE-962F-D9C5F605A18B}" srcOrd="8" destOrd="0" presId="urn:microsoft.com/office/officeart/2005/8/layout/equation1"/>
    <dgm:cxn modelId="{352B715A-1844-4387-9CB4-ADDC1F26E64E}" type="presParOf" srcId="{EFE1CAD5-95FC-432E-9256-A9FCE4A3B794}" destId="{B940F933-DCC1-44CB-80F6-02033BD0F0D1}" srcOrd="9" destOrd="0" presId="urn:microsoft.com/office/officeart/2005/8/layout/equation1"/>
    <dgm:cxn modelId="{C2FC3550-A710-46B1-9B48-05C241BC59F8}" type="presParOf" srcId="{EFE1CAD5-95FC-432E-9256-A9FCE4A3B794}" destId="{939C82C9-F2B6-4248-91BA-A3B557C7988D}" srcOrd="10" destOrd="0" presId="urn:microsoft.com/office/officeart/2005/8/layout/equation1"/>
    <dgm:cxn modelId="{068184E5-E361-492E-9E59-593C0250551A}" type="presParOf" srcId="{EFE1CAD5-95FC-432E-9256-A9FCE4A3B794}" destId="{091A3206-8137-4815-869D-F62E905DE62F}" srcOrd="11" destOrd="0" presId="urn:microsoft.com/office/officeart/2005/8/layout/equation1"/>
    <dgm:cxn modelId="{4C2934B5-4C27-44B1-BC5F-D9292FAEB25F}" type="presParOf" srcId="{EFE1CAD5-95FC-432E-9256-A9FCE4A3B794}" destId="{9684E92E-8A7F-40A3-A6DA-65B2D0D00114}" srcOrd="12"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ADCDA1-3F88-4AFD-87E3-CFA071B63B03}" type="doc">
      <dgm:prSet loTypeId="urn:microsoft.com/office/officeart/2005/8/layout/pyramid2" loCatId="pyramid" qsTypeId="urn:microsoft.com/office/officeart/2005/8/quickstyle/3d1" qsCatId="3D" csTypeId="urn:microsoft.com/office/officeart/2005/8/colors/accent1_2" csCatId="accent1" phldr="1"/>
      <dgm:spPr/>
      <dgm:t>
        <a:bodyPr/>
        <a:lstStyle/>
        <a:p>
          <a:endParaRPr lang="en-US"/>
        </a:p>
      </dgm:t>
    </dgm:pt>
    <dgm:pt modelId="{5725B76F-3226-490E-AD3A-185E279A7346}">
      <dgm:prSet phldrT="[Text]" custT="1"/>
      <dgm:spPr/>
      <dgm:t>
        <a:bodyPr/>
        <a:lstStyle/>
        <a:p>
          <a:r>
            <a:rPr lang="en-GB" sz="1800" dirty="0"/>
            <a:t>intention/</a:t>
          </a:r>
        </a:p>
        <a:p>
          <a:r>
            <a:rPr lang="en-GB" sz="1800" dirty="0"/>
            <a:t>knowledge</a:t>
          </a:r>
          <a:endParaRPr lang="en-US" sz="1800" dirty="0"/>
        </a:p>
      </dgm:t>
    </dgm:pt>
    <dgm:pt modelId="{5867DD78-0BF0-46E7-B278-503BE6F2C887}" type="parTrans" cxnId="{E14492A5-AED9-4E43-B6F4-716AB6D7FBE0}">
      <dgm:prSet/>
      <dgm:spPr/>
      <dgm:t>
        <a:bodyPr/>
        <a:lstStyle/>
        <a:p>
          <a:endParaRPr lang="en-US"/>
        </a:p>
      </dgm:t>
    </dgm:pt>
    <dgm:pt modelId="{7BDA7BD3-5A84-4FB6-996F-DC6967A0D011}" type="sibTrans" cxnId="{E14492A5-AED9-4E43-B6F4-716AB6D7FBE0}">
      <dgm:prSet/>
      <dgm:spPr/>
      <dgm:t>
        <a:bodyPr/>
        <a:lstStyle/>
        <a:p>
          <a:endParaRPr lang="en-US"/>
        </a:p>
      </dgm:t>
    </dgm:pt>
    <dgm:pt modelId="{03E41976-7E09-4326-ACBB-35AD0ED2CBB1}">
      <dgm:prSet phldrT="[Text]"/>
      <dgm:spPr/>
      <dgm:t>
        <a:bodyPr/>
        <a:lstStyle/>
        <a:p>
          <a:r>
            <a:rPr lang="en-GB" dirty="0"/>
            <a:t>recklessness</a:t>
          </a:r>
          <a:endParaRPr lang="en-US" dirty="0"/>
        </a:p>
      </dgm:t>
    </dgm:pt>
    <dgm:pt modelId="{A2C5B808-55E9-4D17-968B-D1E915780720}" type="parTrans" cxnId="{5D939C23-10CE-45E5-BA03-A007999CA2AC}">
      <dgm:prSet/>
      <dgm:spPr/>
      <dgm:t>
        <a:bodyPr/>
        <a:lstStyle/>
        <a:p>
          <a:endParaRPr lang="en-US"/>
        </a:p>
      </dgm:t>
    </dgm:pt>
    <dgm:pt modelId="{4886284F-8241-4C01-ACDB-29669E3760BB}" type="sibTrans" cxnId="{5D939C23-10CE-45E5-BA03-A007999CA2AC}">
      <dgm:prSet/>
      <dgm:spPr/>
      <dgm:t>
        <a:bodyPr/>
        <a:lstStyle/>
        <a:p>
          <a:endParaRPr lang="en-US"/>
        </a:p>
      </dgm:t>
    </dgm:pt>
    <dgm:pt modelId="{34BD90C2-0438-4124-A04E-085BCBBA43D5}">
      <dgm:prSet phldrT="[Text]"/>
      <dgm:spPr/>
      <dgm:t>
        <a:bodyPr/>
        <a:lstStyle/>
        <a:p>
          <a:r>
            <a:rPr lang="en-GB" dirty="0"/>
            <a:t>gross negligence</a:t>
          </a:r>
        </a:p>
        <a:p>
          <a:r>
            <a:rPr lang="en-GB" dirty="0"/>
            <a:t>negligence</a:t>
          </a:r>
          <a:endParaRPr lang="en-US" dirty="0"/>
        </a:p>
      </dgm:t>
    </dgm:pt>
    <dgm:pt modelId="{C85B0225-D87A-4530-BE66-63F61E3C3F37}" type="parTrans" cxnId="{A0E69232-6038-4831-9D5A-5377CF57E8A1}">
      <dgm:prSet/>
      <dgm:spPr/>
      <dgm:t>
        <a:bodyPr/>
        <a:lstStyle/>
        <a:p>
          <a:endParaRPr lang="en-US"/>
        </a:p>
      </dgm:t>
    </dgm:pt>
    <dgm:pt modelId="{CFB99C1A-D9A9-4241-A32E-3EA9BD952F7D}" type="sibTrans" cxnId="{A0E69232-6038-4831-9D5A-5377CF57E8A1}">
      <dgm:prSet/>
      <dgm:spPr/>
      <dgm:t>
        <a:bodyPr/>
        <a:lstStyle/>
        <a:p>
          <a:endParaRPr lang="en-US"/>
        </a:p>
      </dgm:t>
    </dgm:pt>
    <dgm:pt modelId="{F20DD505-745A-4261-870E-0EFBF88F2368}">
      <dgm:prSet phldrT="[Text]"/>
      <dgm:spPr/>
      <dgm:t>
        <a:bodyPr/>
        <a:lstStyle/>
        <a:p>
          <a:r>
            <a:rPr lang="en-GB" dirty="0"/>
            <a:t>strict liability</a:t>
          </a:r>
          <a:endParaRPr lang="en-US" dirty="0"/>
        </a:p>
      </dgm:t>
    </dgm:pt>
    <dgm:pt modelId="{1F2FAA09-86CC-4271-B3A6-E92653E0A8AD}" type="parTrans" cxnId="{0CF43321-CE3A-41A7-B2E5-A8D514F54522}">
      <dgm:prSet/>
      <dgm:spPr/>
      <dgm:t>
        <a:bodyPr/>
        <a:lstStyle/>
        <a:p>
          <a:endParaRPr lang="en-US"/>
        </a:p>
      </dgm:t>
    </dgm:pt>
    <dgm:pt modelId="{23828AD3-FF45-420C-88D1-F7C453E0509E}" type="sibTrans" cxnId="{0CF43321-CE3A-41A7-B2E5-A8D514F54522}">
      <dgm:prSet/>
      <dgm:spPr/>
      <dgm:t>
        <a:bodyPr/>
        <a:lstStyle/>
        <a:p>
          <a:endParaRPr lang="en-US"/>
        </a:p>
      </dgm:t>
    </dgm:pt>
    <dgm:pt modelId="{A076C606-8C41-445A-9ED4-9DCBCD9E5471}" type="pres">
      <dgm:prSet presAssocID="{41ADCDA1-3F88-4AFD-87E3-CFA071B63B03}" presName="compositeShape" presStyleCnt="0">
        <dgm:presLayoutVars>
          <dgm:dir/>
          <dgm:resizeHandles/>
        </dgm:presLayoutVars>
      </dgm:prSet>
      <dgm:spPr/>
    </dgm:pt>
    <dgm:pt modelId="{9874ED39-4F8A-418B-ABEF-A3B4FD3D4D5F}" type="pres">
      <dgm:prSet presAssocID="{41ADCDA1-3F88-4AFD-87E3-CFA071B63B03}" presName="pyramid" presStyleLbl="node1" presStyleIdx="0" presStyleCnt="1" custLinFactNeighborX="-1278" custLinFactNeighborY="1587"/>
      <dgm:spPr>
        <a:solidFill>
          <a:schemeClr val="tx2">
            <a:lumMod val="60000"/>
            <a:lumOff val="40000"/>
          </a:schemeClr>
        </a:solidFill>
      </dgm:spPr>
    </dgm:pt>
    <dgm:pt modelId="{91C85F16-D0A8-4CD7-A954-97E268871813}" type="pres">
      <dgm:prSet presAssocID="{41ADCDA1-3F88-4AFD-87E3-CFA071B63B03}" presName="theList" presStyleCnt="0"/>
      <dgm:spPr/>
    </dgm:pt>
    <dgm:pt modelId="{DF5A599E-9072-4943-8F9C-903099EEFD8B}" type="pres">
      <dgm:prSet presAssocID="{5725B76F-3226-490E-AD3A-185E279A7346}" presName="aNode" presStyleLbl="fgAcc1" presStyleIdx="0" presStyleCnt="4" custScaleX="84323" custLinFactNeighborX="-737" custLinFactNeighborY="-66951">
        <dgm:presLayoutVars>
          <dgm:bulletEnabled val="1"/>
        </dgm:presLayoutVars>
      </dgm:prSet>
      <dgm:spPr/>
    </dgm:pt>
    <dgm:pt modelId="{779B36CA-66DB-4A2E-95F6-DD14BCD53A4A}" type="pres">
      <dgm:prSet presAssocID="{5725B76F-3226-490E-AD3A-185E279A7346}" presName="aSpace" presStyleCnt="0"/>
      <dgm:spPr/>
    </dgm:pt>
    <dgm:pt modelId="{BAE5AC24-2085-4936-9EE0-ECE04DDA8153}" type="pres">
      <dgm:prSet presAssocID="{03E41976-7E09-4326-ACBB-35AD0ED2CBB1}" presName="aNode" presStyleLbl="fgAcc1" presStyleIdx="1" presStyleCnt="4" custLinFactNeighborX="-1842" custLinFactNeighborY="88860">
        <dgm:presLayoutVars>
          <dgm:bulletEnabled val="1"/>
        </dgm:presLayoutVars>
      </dgm:prSet>
      <dgm:spPr/>
    </dgm:pt>
    <dgm:pt modelId="{43EDB02E-9C75-4FD6-9C06-9DED5DEC7A4D}" type="pres">
      <dgm:prSet presAssocID="{03E41976-7E09-4326-ACBB-35AD0ED2CBB1}" presName="aSpace" presStyleCnt="0"/>
      <dgm:spPr/>
    </dgm:pt>
    <dgm:pt modelId="{1E6E78CF-828A-4E5C-B3EF-69164E6A0EB7}" type="pres">
      <dgm:prSet presAssocID="{34BD90C2-0438-4124-A04E-085BCBBA43D5}" presName="aNode" presStyleLbl="fgAcc1" presStyleIdx="2" presStyleCnt="4" custLinFactY="11485" custLinFactNeighborX="-1842" custLinFactNeighborY="100000">
        <dgm:presLayoutVars>
          <dgm:bulletEnabled val="1"/>
        </dgm:presLayoutVars>
      </dgm:prSet>
      <dgm:spPr/>
    </dgm:pt>
    <dgm:pt modelId="{77EDB955-5775-4CC2-AC89-38464FA6E1E4}" type="pres">
      <dgm:prSet presAssocID="{34BD90C2-0438-4124-A04E-085BCBBA43D5}" presName="aSpace" presStyleCnt="0"/>
      <dgm:spPr/>
    </dgm:pt>
    <dgm:pt modelId="{2420942A-3EDA-45B2-A5BF-50F0069F48AC}" type="pres">
      <dgm:prSet presAssocID="{F20DD505-745A-4261-870E-0EFBF88F2368}" presName="aNode" presStyleLbl="fgAcc1" presStyleIdx="3" presStyleCnt="4" custScaleY="41218" custLinFactY="44159" custLinFactNeighborX="2213" custLinFactNeighborY="100000">
        <dgm:presLayoutVars>
          <dgm:bulletEnabled val="1"/>
        </dgm:presLayoutVars>
      </dgm:prSet>
      <dgm:spPr/>
    </dgm:pt>
    <dgm:pt modelId="{65C4858B-0D33-4BAA-A7FF-9D0B931F8BD5}" type="pres">
      <dgm:prSet presAssocID="{F20DD505-745A-4261-870E-0EFBF88F2368}" presName="aSpace" presStyleCnt="0"/>
      <dgm:spPr/>
    </dgm:pt>
  </dgm:ptLst>
  <dgm:cxnLst>
    <dgm:cxn modelId="{31CF280D-1C75-4AB9-B69F-A56F0E636AC4}" type="presOf" srcId="{F20DD505-745A-4261-870E-0EFBF88F2368}" destId="{2420942A-3EDA-45B2-A5BF-50F0069F48AC}" srcOrd="0" destOrd="0" presId="urn:microsoft.com/office/officeart/2005/8/layout/pyramid2"/>
    <dgm:cxn modelId="{0CF43321-CE3A-41A7-B2E5-A8D514F54522}" srcId="{41ADCDA1-3F88-4AFD-87E3-CFA071B63B03}" destId="{F20DD505-745A-4261-870E-0EFBF88F2368}" srcOrd="3" destOrd="0" parTransId="{1F2FAA09-86CC-4271-B3A6-E92653E0A8AD}" sibTransId="{23828AD3-FF45-420C-88D1-F7C453E0509E}"/>
    <dgm:cxn modelId="{5D939C23-10CE-45E5-BA03-A007999CA2AC}" srcId="{41ADCDA1-3F88-4AFD-87E3-CFA071B63B03}" destId="{03E41976-7E09-4326-ACBB-35AD0ED2CBB1}" srcOrd="1" destOrd="0" parTransId="{A2C5B808-55E9-4D17-968B-D1E915780720}" sibTransId="{4886284F-8241-4C01-ACDB-29669E3760BB}"/>
    <dgm:cxn modelId="{A0E69232-6038-4831-9D5A-5377CF57E8A1}" srcId="{41ADCDA1-3F88-4AFD-87E3-CFA071B63B03}" destId="{34BD90C2-0438-4124-A04E-085BCBBA43D5}" srcOrd="2" destOrd="0" parTransId="{C85B0225-D87A-4530-BE66-63F61E3C3F37}" sibTransId="{CFB99C1A-D9A9-4241-A32E-3EA9BD952F7D}"/>
    <dgm:cxn modelId="{3E6BD873-F652-4210-9BBC-569840A53A71}" type="presOf" srcId="{03E41976-7E09-4326-ACBB-35AD0ED2CBB1}" destId="{BAE5AC24-2085-4936-9EE0-ECE04DDA8153}" srcOrd="0" destOrd="0" presId="urn:microsoft.com/office/officeart/2005/8/layout/pyramid2"/>
    <dgm:cxn modelId="{3591AC8B-B797-407A-BBC9-DDB6EE0DCC3E}" type="presOf" srcId="{34BD90C2-0438-4124-A04E-085BCBBA43D5}" destId="{1E6E78CF-828A-4E5C-B3EF-69164E6A0EB7}" srcOrd="0" destOrd="0" presId="urn:microsoft.com/office/officeart/2005/8/layout/pyramid2"/>
    <dgm:cxn modelId="{E14492A5-AED9-4E43-B6F4-716AB6D7FBE0}" srcId="{41ADCDA1-3F88-4AFD-87E3-CFA071B63B03}" destId="{5725B76F-3226-490E-AD3A-185E279A7346}" srcOrd="0" destOrd="0" parTransId="{5867DD78-0BF0-46E7-B278-503BE6F2C887}" sibTransId="{7BDA7BD3-5A84-4FB6-996F-DC6967A0D011}"/>
    <dgm:cxn modelId="{546A04F5-E4CC-46FD-9334-F415C4327E36}" type="presOf" srcId="{41ADCDA1-3F88-4AFD-87E3-CFA071B63B03}" destId="{A076C606-8C41-445A-9ED4-9DCBCD9E5471}" srcOrd="0" destOrd="0" presId="urn:microsoft.com/office/officeart/2005/8/layout/pyramid2"/>
    <dgm:cxn modelId="{F4C8F4FC-0915-41B4-B900-99D02BB0ACC1}" type="presOf" srcId="{5725B76F-3226-490E-AD3A-185E279A7346}" destId="{DF5A599E-9072-4943-8F9C-903099EEFD8B}" srcOrd="0" destOrd="0" presId="urn:microsoft.com/office/officeart/2005/8/layout/pyramid2"/>
    <dgm:cxn modelId="{4F2476EE-4322-4DF3-9794-B7C9DBA6CB8B}" type="presParOf" srcId="{A076C606-8C41-445A-9ED4-9DCBCD9E5471}" destId="{9874ED39-4F8A-418B-ABEF-A3B4FD3D4D5F}" srcOrd="0" destOrd="0" presId="urn:microsoft.com/office/officeart/2005/8/layout/pyramid2"/>
    <dgm:cxn modelId="{88ED0584-1A1A-49C6-A142-323E52662A5C}" type="presParOf" srcId="{A076C606-8C41-445A-9ED4-9DCBCD9E5471}" destId="{91C85F16-D0A8-4CD7-A954-97E268871813}" srcOrd="1" destOrd="0" presId="urn:microsoft.com/office/officeart/2005/8/layout/pyramid2"/>
    <dgm:cxn modelId="{79109818-2198-43EF-B041-EC9F1F440C3B}" type="presParOf" srcId="{91C85F16-D0A8-4CD7-A954-97E268871813}" destId="{DF5A599E-9072-4943-8F9C-903099EEFD8B}" srcOrd="0" destOrd="0" presId="urn:microsoft.com/office/officeart/2005/8/layout/pyramid2"/>
    <dgm:cxn modelId="{7F65E85B-F004-4D9A-8645-F449ED60F401}" type="presParOf" srcId="{91C85F16-D0A8-4CD7-A954-97E268871813}" destId="{779B36CA-66DB-4A2E-95F6-DD14BCD53A4A}" srcOrd="1" destOrd="0" presId="urn:microsoft.com/office/officeart/2005/8/layout/pyramid2"/>
    <dgm:cxn modelId="{E7C97EEA-9475-409E-9AB2-640A7ADE9377}" type="presParOf" srcId="{91C85F16-D0A8-4CD7-A954-97E268871813}" destId="{BAE5AC24-2085-4936-9EE0-ECE04DDA8153}" srcOrd="2" destOrd="0" presId="urn:microsoft.com/office/officeart/2005/8/layout/pyramid2"/>
    <dgm:cxn modelId="{D5D31E75-FA66-40BE-803C-E1AABEBE9834}" type="presParOf" srcId="{91C85F16-D0A8-4CD7-A954-97E268871813}" destId="{43EDB02E-9C75-4FD6-9C06-9DED5DEC7A4D}" srcOrd="3" destOrd="0" presId="urn:microsoft.com/office/officeart/2005/8/layout/pyramid2"/>
    <dgm:cxn modelId="{8CC0B845-F658-4AB1-914C-07FF6A6BC6A5}" type="presParOf" srcId="{91C85F16-D0A8-4CD7-A954-97E268871813}" destId="{1E6E78CF-828A-4E5C-B3EF-69164E6A0EB7}" srcOrd="4" destOrd="0" presId="urn:microsoft.com/office/officeart/2005/8/layout/pyramid2"/>
    <dgm:cxn modelId="{99B94093-B08A-4F0C-BF1A-3F5986E298C6}" type="presParOf" srcId="{91C85F16-D0A8-4CD7-A954-97E268871813}" destId="{77EDB955-5775-4CC2-AC89-38464FA6E1E4}" srcOrd="5" destOrd="0" presId="urn:microsoft.com/office/officeart/2005/8/layout/pyramid2"/>
    <dgm:cxn modelId="{C6951F11-81A9-4C7A-8425-DC6DBD508C37}" type="presParOf" srcId="{91C85F16-D0A8-4CD7-A954-97E268871813}" destId="{2420942A-3EDA-45B2-A5BF-50F0069F48AC}" srcOrd="6" destOrd="0" presId="urn:microsoft.com/office/officeart/2005/8/layout/pyramid2"/>
    <dgm:cxn modelId="{FFD0881E-6BC2-4EE1-98E3-3600704DD460}" type="presParOf" srcId="{91C85F16-D0A8-4CD7-A954-97E268871813}" destId="{65C4858B-0D33-4BAA-A7FF-9D0B931F8BD5}" srcOrd="7"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GB" dirty="0"/>
            <a:t>If this does not apply, the jury will be told to consider these two issues:</a:t>
          </a:r>
          <a:endParaRPr lang="en-US" dirty="0"/>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6439-3E97-45F9-9C16-508BF3E2E3A4}">
      <dsp:nvSpPr>
        <dsp:cNvPr id="0" name=""/>
        <dsp:cNvSpPr/>
      </dsp:nvSpPr>
      <dsp:spPr>
        <a:xfrm>
          <a:off x="4135" y="1986179"/>
          <a:ext cx="1148915" cy="114891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t>Actus</a:t>
          </a:r>
          <a:r>
            <a:rPr lang="en-GB" sz="1600" kern="1200" dirty="0"/>
            <a:t> Reus</a:t>
          </a:r>
        </a:p>
      </dsp:txBody>
      <dsp:txXfrm>
        <a:off x="172390" y="2154434"/>
        <a:ext cx="812405" cy="812405"/>
      </dsp:txXfrm>
    </dsp:sp>
    <dsp:sp modelId="{3C46C7AD-2977-4B37-8BEE-176B85A3CB7F}">
      <dsp:nvSpPr>
        <dsp:cNvPr id="0" name=""/>
        <dsp:cNvSpPr/>
      </dsp:nvSpPr>
      <dsp:spPr>
        <a:xfrm>
          <a:off x="1246343" y="2227451"/>
          <a:ext cx="666371" cy="666371"/>
        </a:xfrm>
        <a:prstGeom prst="mathPlus">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334670" y="2482271"/>
        <a:ext cx="489717" cy="156731"/>
      </dsp:txXfrm>
    </dsp:sp>
    <dsp:sp modelId="{CC85F76B-C418-4CFB-B40A-13D12DD0F492}">
      <dsp:nvSpPr>
        <dsp:cNvPr id="0" name=""/>
        <dsp:cNvSpPr/>
      </dsp:nvSpPr>
      <dsp:spPr>
        <a:xfrm>
          <a:off x="2006006" y="1986179"/>
          <a:ext cx="1148915" cy="114891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t>Mens</a:t>
          </a:r>
          <a:r>
            <a:rPr lang="en-GB" sz="1600" kern="1200" dirty="0"/>
            <a:t> Rea</a:t>
          </a:r>
        </a:p>
      </dsp:txBody>
      <dsp:txXfrm>
        <a:off x="2174261" y="2154434"/>
        <a:ext cx="812405" cy="812405"/>
      </dsp:txXfrm>
    </dsp:sp>
    <dsp:sp modelId="{220D41AF-4FFA-4B9C-80FF-F2BCE3907C2B}">
      <dsp:nvSpPr>
        <dsp:cNvPr id="0" name=""/>
        <dsp:cNvSpPr/>
      </dsp:nvSpPr>
      <dsp:spPr>
        <a:xfrm>
          <a:off x="3248214" y="2227451"/>
          <a:ext cx="666371" cy="666371"/>
        </a:xfrm>
        <a:prstGeom prst="mathPlus">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36541" y="2482271"/>
        <a:ext cx="489717" cy="156731"/>
      </dsp:txXfrm>
    </dsp:sp>
    <dsp:sp modelId="{CFCEA9AB-6508-4CDE-962F-D9C5F605A18B}">
      <dsp:nvSpPr>
        <dsp:cNvPr id="0" name=""/>
        <dsp:cNvSpPr/>
      </dsp:nvSpPr>
      <dsp:spPr>
        <a:xfrm>
          <a:off x="4007877" y="1986179"/>
          <a:ext cx="1148915" cy="114891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No defence</a:t>
          </a:r>
        </a:p>
        <a:p>
          <a:pPr marL="0" lvl="0" indent="0" algn="ctr" defTabSz="711200">
            <a:lnSpc>
              <a:spcPct val="90000"/>
            </a:lnSpc>
            <a:spcBef>
              <a:spcPct val="0"/>
            </a:spcBef>
            <a:spcAft>
              <a:spcPct val="35000"/>
            </a:spcAft>
            <a:buNone/>
          </a:pPr>
          <a:endParaRPr lang="en-GB" sz="1600" kern="1200" dirty="0"/>
        </a:p>
      </dsp:txBody>
      <dsp:txXfrm>
        <a:off x="4176132" y="2154434"/>
        <a:ext cx="812405" cy="812405"/>
      </dsp:txXfrm>
    </dsp:sp>
    <dsp:sp modelId="{939C82C9-F2B6-4248-91BA-A3B557C7988D}">
      <dsp:nvSpPr>
        <dsp:cNvPr id="0" name=""/>
        <dsp:cNvSpPr/>
      </dsp:nvSpPr>
      <dsp:spPr>
        <a:xfrm>
          <a:off x="5250085" y="2227451"/>
          <a:ext cx="666371" cy="666371"/>
        </a:xfrm>
        <a:prstGeom prst="mathEqual">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5338412" y="2364723"/>
        <a:ext cx="489717" cy="391827"/>
      </dsp:txXfrm>
    </dsp:sp>
    <dsp:sp modelId="{9684E92E-8A7F-40A3-A6DA-65B2D0D00114}">
      <dsp:nvSpPr>
        <dsp:cNvPr id="0" name=""/>
        <dsp:cNvSpPr/>
      </dsp:nvSpPr>
      <dsp:spPr>
        <a:xfrm>
          <a:off x="6009748" y="1986179"/>
          <a:ext cx="1148915" cy="1148915"/>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Criminal Liability</a:t>
          </a:r>
        </a:p>
      </dsp:txBody>
      <dsp:txXfrm>
        <a:off x="6178003" y="2154434"/>
        <a:ext cx="812405" cy="8124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4ED39-4F8A-418B-ABEF-A3B4FD3D4D5F}">
      <dsp:nvSpPr>
        <dsp:cNvPr id="0" name=""/>
        <dsp:cNvSpPr/>
      </dsp:nvSpPr>
      <dsp:spPr>
        <a:xfrm>
          <a:off x="642936" y="0"/>
          <a:ext cx="2710296" cy="5299090"/>
        </a:xfrm>
        <a:prstGeom prst="triangle">
          <a:avLst/>
        </a:prstGeom>
        <a:solidFill>
          <a:schemeClr val="tx2">
            <a:lumMod val="60000"/>
            <a:lumOff val="4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F5A599E-9072-4943-8F9C-903099EEFD8B}">
      <dsp:nvSpPr>
        <dsp:cNvPr id="0" name=""/>
        <dsp:cNvSpPr/>
      </dsp:nvSpPr>
      <dsp:spPr>
        <a:xfrm>
          <a:off x="2157829" y="441305"/>
          <a:ext cx="1485512"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intention/</a:t>
          </a:r>
        </a:p>
        <a:p>
          <a:pPr marL="0" lvl="0" indent="0" algn="ctr" defTabSz="800100">
            <a:lnSpc>
              <a:spcPct val="90000"/>
            </a:lnSpc>
            <a:spcBef>
              <a:spcPct val="0"/>
            </a:spcBef>
            <a:spcAft>
              <a:spcPct val="35000"/>
            </a:spcAft>
            <a:buNone/>
          </a:pPr>
          <a:r>
            <a:rPr lang="en-GB" sz="1800" kern="1200" dirty="0"/>
            <a:t>knowledge</a:t>
          </a:r>
          <a:endParaRPr lang="en-US" sz="1800" kern="1200" dirty="0"/>
        </a:p>
      </dsp:txBody>
      <dsp:txXfrm>
        <a:off x="2210677" y="494153"/>
        <a:ext cx="1379816" cy="976891"/>
      </dsp:txXfrm>
    </dsp:sp>
    <dsp:sp modelId="{BAE5AC24-2085-4936-9EE0-ECE04DDA8153}">
      <dsp:nvSpPr>
        <dsp:cNvPr id="0" name=""/>
        <dsp:cNvSpPr/>
      </dsp:nvSpPr>
      <dsp:spPr>
        <a:xfrm>
          <a:off x="2000272" y="1870065"/>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recklessness</a:t>
          </a:r>
          <a:endParaRPr lang="en-US" sz="1800" kern="1200" dirty="0"/>
        </a:p>
      </dsp:txBody>
      <dsp:txXfrm>
        <a:off x="2053120" y="1922913"/>
        <a:ext cx="1655997" cy="976891"/>
      </dsp:txXfrm>
    </dsp:sp>
    <dsp:sp modelId="{1E6E78CF-828A-4E5C-B3EF-69164E6A0EB7}">
      <dsp:nvSpPr>
        <dsp:cNvPr id="0" name=""/>
        <dsp:cNvSpPr/>
      </dsp:nvSpPr>
      <dsp:spPr>
        <a:xfrm>
          <a:off x="2000272" y="3227386"/>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gross negligence</a:t>
          </a:r>
        </a:p>
        <a:p>
          <a:pPr marL="0" lvl="0" indent="0" algn="ctr" defTabSz="800100">
            <a:lnSpc>
              <a:spcPct val="90000"/>
            </a:lnSpc>
            <a:spcBef>
              <a:spcPct val="0"/>
            </a:spcBef>
            <a:spcAft>
              <a:spcPct val="35000"/>
            </a:spcAft>
            <a:buNone/>
          </a:pPr>
          <a:r>
            <a:rPr lang="en-GB" sz="1800" kern="1200" dirty="0"/>
            <a:t>negligence</a:t>
          </a:r>
          <a:endParaRPr lang="en-US" sz="1800" kern="1200" dirty="0"/>
        </a:p>
      </dsp:txBody>
      <dsp:txXfrm>
        <a:off x="2053120" y="3280234"/>
        <a:ext cx="1655997" cy="976891"/>
      </dsp:txXfrm>
    </dsp:sp>
    <dsp:sp modelId="{2420942A-3EDA-45B2-A5BF-50F0069F48AC}">
      <dsp:nvSpPr>
        <dsp:cNvPr id="0" name=""/>
        <dsp:cNvSpPr/>
      </dsp:nvSpPr>
      <dsp:spPr>
        <a:xfrm>
          <a:off x="2071708" y="4799022"/>
          <a:ext cx="1761693" cy="4462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strict liability</a:t>
          </a:r>
          <a:endParaRPr lang="en-US" sz="1800" kern="1200" dirty="0"/>
        </a:p>
      </dsp:txBody>
      <dsp:txXfrm>
        <a:off x="2093491" y="4820805"/>
        <a:ext cx="1718127" cy="402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181592"/>
          <a:ext cx="4697730" cy="121094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If this does not apply, the jury will be told to consider these two issues:</a:t>
          </a:r>
          <a:endParaRPr lang="en-US" sz="2300" kern="1200" dirty="0"/>
        </a:p>
      </dsp:txBody>
      <dsp:txXfrm>
        <a:off x="59114" y="240706"/>
        <a:ext cx="4579502" cy="1092721"/>
      </dsp:txXfrm>
    </dsp:sp>
    <dsp:sp modelId="{35CD7AF4-2A57-4D6B-9CF0-3EA373C52DDA}">
      <dsp:nvSpPr>
        <dsp:cNvPr id="0" name=""/>
        <dsp:cNvSpPr/>
      </dsp:nvSpPr>
      <dsp:spPr>
        <a:xfrm>
          <a:off x="0" y="1458782"/>
          <a:ext cx="4697730" cy="1210949"/>
        </a:xfrm>
        <a:prstGeom prst="roundRect">
          <a:avLst/>
        </a:prstGeom>
        <a:solidFill>
          <a:schemeClr val="accent5">
            <a:hueOff val="3600000"/>
            <a:satOff val="-14561"/>
            <a:lumOff val="-162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(1) Was the consequence virtually certain to occur from the defendant’s act (or omission)?</a:t>
          </a:r>
          <a:endParaRPr lang="en-US" sz="2300" kern="1200" dirty="0"/>
        </a:p>
      </dsp:txBody>
      <dsp:txXfrm>
        <a:off x="59114" y="1517896"/>
        <a:ext cx="4579502" cy="1092721"/>
      </dsp:txXfrm>
    </dsp:sp>
    <dsp:sp modelId="{C90DE583-744A-4A80-97AD-BA6D9B180105}">
      <dsp:nvSpPr>
        <dsp:cNvPr id="0" name=""/>
        <dsp:cNvSpPr/>
      </dsp:nvSpPr>
      <dsp:spPr>
        <a:xfrm>
          <a:off x="0" y="2735972"/>
          <a:ext cx="4697730" cy="1210949"/>
        </a:xfrm>
        <a:prstGeom prst="roundRect">
          <a:avLst/>
        </a:prstGeom>
        <a:solidFill>
          <a:schemeClr val="accent5">
            <a:hueOff val="7200000"/>
            <a:satOff val="-29122"/>
            <a:lumOff val="-3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(2) Did the D appreciate the consequences were virtually certain to occur?</a:t>
          </a:r>
          <a:endParaRPr lang="en-US" sz="2300" kern="1200" dirty="0"/>
        </a:p>
      </dsp:txBody>
      <dsp:txXfrm>
        <a:off x="59114" y="2795086"/>
        <a:ext cx="4579502" cy="1092721"/>
      </dsp:txXfrm>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4703763"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0" hangingPunct="0">
              <a:defRPr sz="1200" b="1">
                <a:latin typeface="Tahoma" pitchFamily="34" charset="0"/>
                <a:cs typeface="Arial" charset="0"/>
              </a:defRPr>
            </a:lvl1pPr>
          </a:lstStyle>
          <a:p>
            <a:pPr>
              <a:defRPr/>
            </a:pPr>
            <a:endParaRPr lang="en-US"/>
          </a:p>
        </p:txBody>
      </p:sp>
      <p:sp>
        <p:nvSpPr>
          <p:cNvPr id="20483" name="Rectangle 3"/>
          <p:cNvSpPr>
            <a:spLocks noGrp="1" noChangeArrowheads="1"/>
          </p:cNvSpPr>
          <p:nvPr>
            <p:ph type="dt" sz="quarter"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20484" name="Rectangle 4"/>
          <p:cNvSpPr>
            <a:spLocks noGrp="1" noChangeArrowheads="1"/>
          </p:cNvSpPr>
          <p:nvPr>
            <p:ph type="ftr" sz="quarter" idx="2"/>
          </p:nvPr>
        </p:nvSpPr>
        <p:spPr bwMode="auto">
          <a:xfrm>
            <a:off x="0" y="9021763"/>
            <a:ext cx="4518025" cy="485775"/>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b="1">
                <a:latin typeface="Bookman Old Style" pitchFamily="18" charset="0"/>
                <a:cs typeface="Arial" charset="0"/>
              </a:defRPr>
            </a:lvl1pPr>
          </a:lstStyle>
          <a:p>
            <a:pPr>
              <a:defRPr/>
            </a:pPr>
            <a:endParaRPr lang="en-US"/>
          </a:p>
        </p:txBody>
      </p:sp>
      <p:sp>
        <p:nvSpPr>
          <p:cNvPr id="20485" name="Rectangle 5"/>
          <p:cNvSpPr>
            <a:spLocks noGrp="1" noChangeArrowheads="1"/>
          </p:cNvSpPr>
          <p:nvPr>
            <p:ph type="sldNum" sz="quarter" idx="3"/>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0E15FF7C-372C-4A8D-A8B5-A86A70761B2F}" type="slidenum">
              <a:rPr lang="en-GB" altLang="en-US"/>
              <a:pPr>
                <a:defRPr/>
              </a:pPr>
              <a:t>‹#›</a:t>
            </a:fld>
            <a:endParaRPr lang="en-GB" altLang="en-US"/>
          </a:p>
        </p:txBody>
      </p:sp>
    </p:spTree>
    <p:extLst>
      <p:ext uri="{BB962C8B-B14F-4D97-AF65-F5344CB8AC3E}">
        <p14:creationId xmlns:p14="http://schemas.microsoft.com/office/powerpoint/2010/main" val="934422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3" name="Rectangle 3"/>
          <p:cNvSpPr>
            <a:spLocks noGrp="1" noChangeArrowheads="1"/>
          </p:cNvSpPr>
          <p:nvPr>
            <p:ph type="dt"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890588" y="4630738"/>
            <a:ext cx="4887912" cy="4391025"/>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7" name="Rectangle 7"/>
          <p:cNvSpPr>
            <a:spLocks noGrp="1" noChangeArrowheads="1"/>
          </p:cNvSpPr>
          <p:nvPr>
            <p:ph type="sldNum" sz="quarter" idx="5"/>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601A6C58-B35C-48E2-AE5A-CB8F47037A8F}" type="slidenum">
              <a:rPr lang="en-GB" altLang="en-US"/>
              <a:pPr>
                <a:defRPr/>
              </a:pPr>
              <a:t>‹#›</a:t>
            </a:fld>
            <a:endParaRPr lang="en-GB" altLang="en-US"/>
          </a:p>
        </p:txBody>
      </p:sp>
    </p:spTree>
    <p:extLst>
      <p:ext uri="{BB962C8B-B14F-4D97-AF65-F5344CB8AC3E}">
        <p14:creationId xmlns:p14="http://schemas.microsoft.com/office/powerpoint/2010/main" val="34388936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2B76C576-1AAB-41D2-BFBC-CDC2C0DE66B8}" type="slidenum">
              <a:rPr lang="en-GB" altLang="en-US" smtClean="0">
                <a:latin typeface="Tahoma" panose="020B0604030504040204" pitchFamily="34" charset="0"/>
              </a:rPr>
              <a:pPr>
                <a:spcBef>
                  <a:spcPct val="0"/>
                </a:spcBef>
              </a:pPr>
              <a:t>1</a:t>
            </a:fld>
            <a:endParaRPr lang="en-GB" altLang="en-US">
              <a:latin typeface="Tahoma" panose="020B0604030504040204" pitchFamily="34" charset="0"/>
            </a:endParaRPr>
          </a:p>
        </p:txBody>
      </p:sp>
    </p:spTree>
    <p:extLst>
      <p:ext uri="{BB962C8B-B14F-4D97-AF65-F5344CB8AC3E}">
        <p14:creationId xmlns:p14="http://schemas.microsoft.com/office/powerpoint/2010/main" val="127480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3714152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D278378-97BB-433D-ADDF-6CDBE4865B3C}" type="slidenum">
              <a:rPr lang="en-GB" altLang="en-US" smtClean="0">
                <a:latin typeface="Tahoma" panose="020B0604030504040204" pitchFamily="34" charset="0"/>
              </a:rPr>
              <a:pPr>
                <a:spcBef>
                  <a:spcPct val="0"/>
                </a:spcBef>
              </a:pPr>
              <a:t>5</a:t>
            </a:fld>
            <a:endParaRPr lang="en-GB" altLang="en-US">
              <a:latin typeface="Tahoma" panose="020B0604030504040204" pitchFamily="34" charset="0"/>
            </a:endParaRPr>
          </a:p>
        </p:txBody>
      </p:sp>
    </p:spTree>
    <p:extLst>
      <p:ext uri="{BB962C8B-B14F-4D97-AF65-F5344CB8AC3E}">
        <p14:creationId xmlns:p14="http://schemas.microsoft.com/office/powerpoint/2010/main" val="1412393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3E12D-85C8-4019-9B12-1E9D8FE72DBA}" type="slidenum">
              <a:rPr lang="en-GB" altLang="en-US" smtClean="0">
                <a:latin typeface="Tahoma" panose="020B0604030504040204" pitchFamily="34" charset="0"/>
              </a:rPr>
              <a:pPr/>
              <a:t>6</a:t>
            </a:fld>
            <a:endParaRPr lang="en-GB" altLang="en-US">
              <a:latin typeface="Tahoma" panose="020B0604030504040204" pitchFamily="34" charset="0"/>
            </a:endParaRPr>
          </a:p>
        </p:txBody>
      </p:sp>
    </p:spTree>
    <p:extLst>
      <p:ext uri="{BB962C8B-B14F-4D97-AF65-F5344CB8AC3E}">
        <p14:creationId xmlns:p14="http://schemas.microsoft.com/office/powerpoint/2010/main" val="3637165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a:cs typeface="Arial" panose="020B0604020202020204" pitchFamily="34" charset="0"/>
            </a:endParaRPr>
          </a:p>
          <a:p>
            <a:pPr>
              <a:defRPr/>
            </a:pPr>
            <a:endParaRPr lang="en-US" altLang="en-US" dirty="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9CC52CD-2870-48A0-8D72-1CBC11E11D16}" type="slidenum">
              <a:rPr lang="en-GB" altLang="en-US" smtClean="0">
                <a:latin typeface="Tahoma" panose="020B0604030504040204" pitchFamily="34" charset="0"/>
              </a:rPr>
              <a:pPr>
                <a:spcBef>
                  <a:spcPct val="0"/>
                </a:spcBef>
              </a:pPr>
              <a:t>7</a:t>
            </a:fld>
            <a:endParaRPr lang="en-GB" altLang="en-US">
              <a:latin typeface="Tahoma" panose="020B0604030504040204" pitchFamily="34" charset="0"/>
            </a:endParaRPr>
          </a:p>
        </p:txBody>
      </p:sp>
    </p:spTree>
    <p:extLst>
      <p:ext uri="{BB962C8B-B14F-4D97-AF65-F5344CB8AC3E}">
        <p14:creationId xmlns:p14="http://schemas.microsoft.com/office/powerpoint/2010/main" val="922975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C055011-0325-4586-8928-3995E92B91F9}" type="slidenum">
              <a:rPr lang="en-GB" altLang="en-US" smtClean="0">
                <a:latin typeface="Tahoma" panose="020B0604030504040204" pitchFamily="34" charset="0"/>
              </a:rPr>
              <a:pPr>
                <a:spcBef>
                  <a:spcPct val="0"/>
                </a:spcBef>
              </a:pPr>
              <a:t>8</a:t>
            </a:fld>
            <a:endParaRPr lang="en-GB" altLang="en-US">
              <a:latin typeface="Tahoma" panose="020B0604030504040204" pitchFamily="34" charset="0"/>
            </a:endParaRPr>
          </a:p>
        </p:txBody>
      </p:sp>
    </p:spTree>
    <p:extLst>
      <p:ext uri="{BB962C8B-B14F-4D97-AF65-F5344CB8AC3E}">
        <p14:creationId xmlns:p14="http://schemas.microsoft.com/office/powerpoint/2010/main" val="1559300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dirty="0">
              <a:solidFill>
                <a:srgbClr val="FF0000"/>
              </a:solidFill>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EF5CA0-A0EE-4A1E-AA5D-866278F97B2D}" type="slidenum">
              <a:rPr lang="en-GB" altLang="en-US" smtClean="0">
                <a:latin typeface="Tahoma" panose="020B0604030504040204" pitchFamily="34" charset="0"/>
              </a:rPr>
              <a:pPr/>
              <a:t>9</a:t>
            </a:fld>
            <a:endParaRPr lang="en-GB" altLang="en-US">
              <a:latin typeface="Tahoma" panose="020B0604030504040204" pitchFamily="34" charset="0"/>
            </a:endParaRPr>
          </a:p>
        </p:txBody>
      </p:sp>
    </p:spTree>
    <p:extLst>
      <p:ext uri="{BB962C8B-B14F-4D97-AF65-F5344CB8AC3E}">
        <p14:creationId xmlns:p14="http://schemas.microsoft.com/office/powerpoint/2010/main" val="358629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6512" indent="-166512">
              <a:buFontTx/>
              <a:buChar char="-"/>
              <a:defRPr/>
            </a:pPr>
            <a:endParaRPr lang="en-US" altLang="en-US" dirty="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DA8C022-12FD-49D4-8EE0-7DE0C1040D71}" type="slidenum">
              <a:rPr lang="en-GB" altLang="en-US" smtClean="0">
                <a:latin typeface="Tahoma" panose="020B0604030504040204" pitchFamily="34" charset="0"/>
              </a:rPr>
              <a:pPr>
                <a:spcBef>
                  <a:spcPct val="0"/>
                </a:spcBef>
              </a:pPr>
              <a:t>10</a:t>
            </a:fld>
            <a:endParaRPr lang="en-GB" altLang="en-US">
              <a:latin typeface="Tahoma" panose="020B0604030504040204" pitchFamily="34" charset="0"/>
            </a:endParaRPr>
          </a:p>
        </p:txBody>
      </p:sp>
    </p:spTree>
    <p:extLst>
      <p:ext uri="{BB962C8B-B14F-4D97-AF65-F5344CB8AC3E}">
        <p14:creationId xmlns:p14="http://schemas.microsoft.com/office/powerpoint/2010/main" val="3795586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77528A-DFE0-47DA-9DE8-39600C1B2966}" type="slidenum">
              <a:rPr lang="en-GB" altLang="en-US" smtClean="0">
                <a:latin typeface="Tahoma" panose="020B0604030504040204" pitchFamily="34" charset="0"/>
              </a:rPr>
              <a:pPr/>
              <a:t>11</a:t>
            </a:fld>
            <a:endParaRPr lang="en-GB" altLang="en-US">
              <a:latin typeface="Tahoma" panose="020B0604030504040204" pitchFamily="34" charset="0"/>
            </a:endParaRPr>
          </a:p>
        </p:txBody>
      </p:sp>
    </p:spTree>
    <p:extLst>
      <p:ext uri="{BB962C8B-B14F-4D97-AF65-F5344CB8AC3E}">
        <p14:creationId xmlns:p14="http://schemas.microsoft.com/office/powerpoint/2010/main" val="2386302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dirty="0">
              <a:cs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940BF09-024B-41BF-956B-B86ED42D388F}" type="slidenum">
              <a:rPr lang="en-GB" altLang="en-US" smtClean="0">
                <a:latin typeface="Tahoma" panose="020B0604030504040204" pitchFamily="34" charset="0"/>
              </a:rPr>
              <a:pPr>
                <a:spcBef>
                  <a:spcPct val="0"/>
                </a:spcBef>
              </a:pPr>
              <a:t>12</a:t>
            </a:fld>
            <a:endParaRPr lang="en-GB" altLang="en-US">
              <a:latin typeface="Tahoma" panose="020B0604030504040204" pitchFamily="34" charset="0"/>
            </a:endParaRPr>
          </a:p>
        </p:txBody>
      </p:sp>
    </p:spTree>
    <p:extLst>
      <p:ext uri="{BB962C8B-B14F-4D97-AF65-F5344CB8AC3E}">
        <p14:creationId xmlns:p14="http://schemas.microsoft.com/office/powerpoint/2010/main" val="3818543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dirty="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47E674E7-935A-448A-87FD-928002EA49E3}" type="slidenum">
              <a:rPr lang="en-GB" altLang="en-US" smtClean="0">
                <a:latin typeface="Tahoma" panose="020B0604030504040204" pitchFamily="34" charset="0"/>
              </a:rPr>
              <a:pPr>
                <a:spcBef>
                  <a:spcPct val="0"/>
                </a:spcBef>
              </a:pPr>
              <a:t>13</a:t>
            </a:fld>
            <a:endParaRPr lang="en-GB" altLang="en-US">
              <a:latin typeface="Tahoma" panose="020B0604030504040204" pitchFamily="34" charset="0"/>
            </a:endParaRPr>
          </a:p>
        </p:txBody>
      </p:sp>
    </p:spTree>
    <p:extLst>
      <p:ext uri="{BB962C8B-B14F-4D97-AF65-F5344CB8AC3E}">
        <p14:creationId xmlns:p14="http://schemas.microsoft.com/office/powerpoint/2010/main" val="22815511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DD942-8114-49EA-B780-608897D1DDBA}" type="slidenum">
              <a:rPr lang="en-GB" altLang="en-US" smtClean="0">
                <a:latin typeface="Tahoma" panose="020B0604030504040204" pitchFamily="34" charset="0"/>
              </a:rPr>
              <a:pPr/>
              <a:t>14</a:t>
            </a:fld>
            <a:endParaRPr lang="en-GB" altLang="en-US">
              <a:latin typeface="Tahoma" panose="020B0604030504040204" pitchFamily="34" charset="0"/>
            </a:endParaRPr>
          </a:p>
        </p:txBody>
      </p:sp>
    </p:spTree>
    <p:extLst>
      <p:ext uri="{BB962C8B-B14F-4D97-AF65-F5344CB8AC3E}">
        <p14:creationId xmlns:p14="http://schemas.microsoft.com/office/powerpoint/2010/main" val="39012476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dirty="0">
              <a:cs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97E8DCF-9C1C-4BFB-9863-6455D82F6EF7}" type="slidenum">
              <a:rPr lang="en-GB" altLang="en-US" smtClean="0">
                <a:latin typeface="Tahoma" panose="020B0604030504040204" pitchFamily="34" charset="0"/>
              </a:rPr>
              <a:pPr>
                <a:spcBef>
                  <a:spcPct val="0"/>
                </a:spcBef>
              </a:pPr>
              <a:t>15</a:t>
            </a:fld>
            <a:endParaRPr lang="en-GB" altLang="en-US">
              <a:latin typeface="Tahoma" panose="020B0604030504040204" pitchFamily="34" charset="0"/>
            </a:endParaRPr>
          </a:p>
        </p:txBody>
      </p:sp>
    </p:spTree>
    <p:extLst>
      <p:ext uri="{BB962C8B-B14F-4D97-AF65-F5344CB8AC3E}">
        <p14:creationId xmlns:p14="http://schemas.microsoft.com/office/powerpoint/2010/main" val="1262172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b="1" dirty="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F5F35BB-81C0-4BEE-8D37-BB1E0E51E7BF}" type="slidenum">
              <a:rPr lang="en-GB" altLang="en-US" smtClean="0">
                <a:latin typeface="Tahoma" panose="020B0604030504040204" pitchFamily="34" charset="0"/>
              </a:rPr>
              <a:pPr>
                <a:spcBef>
                  <a:spcPct val="0"/>
                </a:spcBef>
              </a:pPr>
              <a:t>16</a:t>
            </a:fld>
            <a:endParaRPr lang="en-GB" altLang="en-US">
              <a:latin typeface="Tahoma" panose="020B0604030504040204" pitchFamily="34" charset="0"/>
            </a:endParaRPr>
          </a:p>
        </p:txBody>
      </p:sp>
    </p:spTree>
    <p:extLst>
      <p:ext uri="{BB962C8B-B14F-4D97-AF65-F5344CB8AC3E}">
        <p14:creationId xmlns:p14="http://schemas.microsoft.com/office/powerpoint/2010/main" val="2083754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endParaRPr lang="en-US" altLang="en-US" b="1" dirty="0">
              <a:cs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E9D1734-2FC1-4B7D-A090-5C0F3A84625B}" type="slidenum">
              <a:rPr lang="en-GB" altLang="en-US" smtClean="0">
                <a:latin typeface="Tahoma" panose="020B0604030504040204" pitchFamily="34" charset="0"/>
              </a:rPr>
              <a:pPr>
                <a:spcBef>
                  <a:spcPct val="0"/>
                </a:spcBef>
              </a:pPr>
              <a:t>17</a:t>
            </a:fld>
            <a:endParaRPr lang="en-GB" altLang="en-US">
              <a:latin typeface="Tahoma" panose="020B0604030504040204" pitchFamily="34" charset="0"/>
            </a:endParaRPr>
          </a:p>
        </p:txBody>
      </p:sp>
    </p:spTree>
    <p:extLst>
      <p:ext uri="{BB962C8B-B14F-4D97-AF65-F5344CB8AC3E}">
        <p14:creationId xmlns:p14="http://schemas.microsoft.com/office/powerpoint/2010/main" val="13542656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0" u="none" dirty="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8E3A7DF-CFFC-4B29-BCB5-36FACC5B515B}" type="slidenum">
              <a:rPr lang="en-GB" altLang="en-US" smtClean="0">
                <a:latin typeface="Tahoma" panose="020B0604030504040204" pitchFamily="34" charset="0"/>
              </a:rPr>
              <a:pPr>
                <a:spcBef>
                  <a:spcPct val="0"/>
                </a:spcBef>
              </a:pPr>
              <a:t>18</a:t>
            </a:fld>
            <a:endParaRPr lang="en-GB" altLang="en-US">
              <a:latin typeface="Tahoma" panose="020B0604030504040204" pitchFamily="34" charset="0"/>
            </a:endParaRPr>
          </a:p>
        </p:txBody>
      </p:sp>
    </p:spTree>
    <p:extLst>
      <p:ext uri="{BB962C8B-B14F-4D97-AF65-F5344CB8AC3E}">
        <p14:creationId xmlns:p14="http://schemas.microsoft.com/office/powerpoint/2010/main" val="3301439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53552E4-1EF7-4B84-A2F4-A17BDBC636E5}" type="slidenum">
              <a:rPr lang="en-GB" altLang="en-US" smtClean="0">
                <a:latin typeface="Tahoma" panose="020B0604030504040204" pitchFamily="34" charset="0"/>
              </a:rPr>
              <a:pPr>
                <a:spcBef>
                  <a:spcPct val="0"/>
                </a:spcBef>
              </a:pPr>
              <a:t>19</a:t>
            </a:fld>
            <a:endParaRPr lang="en-GB" altLang="en-US">
              <a:latin typeface="Tahoma" panose="020B0604030504040204" pitchFamily="34" charset="0"/>
            </a:endParaRPr>
          </a:p>
        </p:txBody>
      </p:sp>
    </p:spTree>
    <p:extLst>
      <p:ext uri="{BB962C8B-B14F-4D97-AF65-F5344CB8AC3E}">
        <p14:creationId xmlns:p14="http://schemas.microsoft.com/office/powerpoint/2010/main" val="15309697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6F3F3372-625D-496B-B70C-F4CC85EDFEAA}" type="slidenum">
              <a:rPr lang="en-GB" altLang="en-US" smtClean="0">
                <a:latin typeface="Tahoma" panose="020B0604030504040204" pitchFamily="34" charset="0"/>
              </a:rPr>
              <a:pPr>
                <a:spcBef>
                  <a:spcPct val="0"/>
                </a:spcBef>
              </a:pPr>
              <a:t>20</a:t>
            </a:fld>
            <a:endParaRPr lang="en-GB" altLang="en-US">
              <a:latin typeface="Tahoma" panose="020B0604030504040204" pitchFamily="34" charset="0"/>
            </a:endParaRPr>
          </a:p>
        </p:txBody>
      </p:sp>
    </p:spTree>
    <p:extLst>
      <p:ext uri="{BB962C8B-B14F-4D97-AF65-F5344CB8AC3E}">
        <p14:creationId xmlns:p14="http://schemas.microsoft.com/office/powerpoint/2010/main" val="41811290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B474039-2527-40D6-86C9-DDD4E041E2FA}" type="slidenum">
              <a:rPr lang="en-GB" altLang="en-US" smtClean="0">
                <a:latin typeface="Tahoma" panose="020B0604030504040204" pitchFamily="34" charset="0"/>
              </a:rPr>
              <a:pPr>
                <a:spcBef>
                  <a:spcPct val="0"/>
                </a:spcBef>
              </a:pPr>
              <a:t>21</a:t>
            </a:fld>
            <a:endParaRPr lang="en-GB" altLang="en-US">
              <a:latin typeface="Tahoma" panose="020B0604030504040204" pitchFamily="34" charset="0"/>
            </a:endParaRPr>
          </a:p>
        </p:txBody>
      </p:sp>
    </p:spTree>
    <p:extLst>
      <p:ext uri="{BB962C8B-B14F-4D97-AF65-F5344CB8AC3E}">
        <p14:creationId xmlns:p14="http://schemas.microsoft.com/office/powerpoint/2010/main" val="42509630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985210-EB69-41FC-BDB7-4C4CB3C7CBF8}" type="slidenum">
              <a:rPr lang="en-GB" altLang="en-US" smtClean="0">
                <a:latin typeface="Tahoma" panose="020B0604030504040204" pitchFamily="34" charset="0"/>
              </a:rPr>
              <a:pPr/>
              <a:t>22</a:t>
            </a:fld>
            <a:endParaRPr lang="en-GB" altLang="en-US">
              <a:latin typeface="Tahoma" panose="020B0604030504040204" pitchFamily="34" charset="0"/>
            </a:endParaRPr>
          </a:p>
        </p:txBody>
      </p:sp>
    </p:spTree>
    <p:extLst>
      <p:ext uri="{BB962C8B-B14F-4D97-AF65-F5344CB8AC3E}">
        <p14:creationId xmlns:p14="http://schemas.microsoft.com/office/powerpoint/2010/main" val="1314943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601A6C58-B35C-48E2-AE5A-CB8F47037A8F}" type="slidenum">
              <a:rPr lang="en-GB" altLang="en-US" smtClean="0"/>
              <a:pPr>
                <a:defRPr/>
              </a:pPr>
              <a:t>25</a:t>
            </a:fld>
            <a:endParaRPr lang="en-GB" altLang="en-US"/>
          </a:p>
        </p:txBody>
      </p:sp>
    </p:spTree>
    <p:extLst>
      <p:ext uri="{BB962C8B-B14F-4D97-AF65-F5344CB8AC3E}">
        <p14:creationId xmlns:p14="http://schemas.microsoft.com/office/powerpoint/2010/main" val="14900162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601A6C58-B35C-48E2-AE5A-CB8F47037A8F}" type="slidenum">
              <a:rPr lang="en-GB" altLang="en-US" smtClean="0"/>
              <a:pPr>
                <a:defRPr/>
              </a:pPr>
              <a:t>27</a:t>
            </a:fld>
            <a:endParaRPr lang="en-GB" altLang="en-US"/>
          </a:p>
        </p:txBody>
      </p:sp>
    </p:spTree>
    <p:extLst>
      <p:ext uri="{BB962C8B-B14F-4D97-AF65-F5344CB8AC3E}">
        <p14:creationId xmlns:p14="http://schemas.microsoft.com/office/powerpoint/2010/main" val="1313792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28</a:t>
            </a:fld>
            <a:endParaRPr lang="en-GB"/>
          </a:p>
        </p:txBody>
      </p:sp>
    </p:spTree>
    <p:extLst>
      <p:ext uri="{BB962C8B-B14F-4D97-AF65-F5344CB8AC3E}">
        <p14:creationId xmlns:p14="http://schemas.microsoft.com/office/powerpoint/2010/main" val="29039006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601A6C58-B35C-48E2-AE5A-CB8F47037A8F}" type="slidenum">
              <a:rPr lang="en-GB" altLang="en-US" smtClean="0"/>
              <a:pPr>
                <a:defRPr/>
              </a:pPr>
              <a:t>29</a:t>
            </a:fld>
            <a:endParaRPr lang="en-GB" altLang="en-US"/>
          </a:p>
        </p:txBody>
      </p:sp>
    </p:spTree>
    <p:extLst>
      <p:ext uri="{BB962C8B-B14F-4D97-AF65-F5344CB8AC3E}">
        <p14:creationId xmlns:p14="http://schemas.microsoft.com/office/powerpoint/2010/main" val="42096785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30</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31</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32</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33</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uwtsd.vevox.com</a:t>
            </a:r>
            <a:r>
              <a:rPr lang="en-US" dirty="0"/>
              <a:t>/#/meeting/395924/polls</a:t>
            </a:r>
          </a:p>
        </p:txBody>
      </p:sp>
      <p:sp>
        <p:nvSpPr>
          <p:cNvPr id="4" name="Slide Number Placeholder 3"/>
          <p:cNvSpPr>
            <a:spLocks noGrp="1"/>
          </p:cNvSpPr>
          <p:nvPr>
            <p:ph type="sldNum" sz="quarter" idx="5"/>
          </p:nvPr>
        </p:nvSpPr>
        <p:spPr/>
        <p:txBody>
          <a:bodyPr/>
          <a:lstStyle/>
          <a:p>
            <a:pPr>
              <a:defRPr/>
            </a:pPr>
            <a:fld id="{601A6C58-B35C-48E2-AE5A-CB8F47037A8F}" type="slidenum">
              <a:rPr lang="en-GB" altLang="en-US" smtClean="0"/>
              <a:pPr>
                <a:defRPr/>
              </a:pPr>
              <a:t>34</a:t>
            </a:fld>
            <a:endParaRPr lang="en-GB" altLang="en-US"/>
          </a:p>
        </p:txBody>
      </p:sp>
    </p:spTree>
    <p:extLst>
      <p:ext uri="{BB962C8B-B14F-4D97-AF65-F5344CB8AC3E}">
        <p14:creationId xmlns:p14="http://schemas.microsoft.com/office/powerpoint/2010/main" val="16126916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35</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36</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37</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43" name="Rectangle 3"/>
          <p:cNvSpPr>
            <a:spLocks noGrp="1" noChangeArrowheads="1"/>
          </p:cNvSpPr>
          <p:nvPr>
            <p:ph type="ctrTitle"/>
          </p:nvPr>
        </p:nvSpPr>
        <p:spPr>
          <a:xfrm>
            <a:off x="315913" y="466725"/>
            <a:ext cx="6781800" cy="2133600"/>
          </a:xfrm>
        </p:spPr>
        <p:txBody>
          <a:bodyPr/>
          <a:lstStyle>
            <a:lvl1pPr algn="r">
              <a:defRPr sz="4800"/>
            </a:lvl1pPr>
          </a:lstStyle>
          <a:p>
            <a:r>
              <a:rPr lang="en-GB" altLang="en-US"/>
              <a:t>Click to edit Master title style</a:t>
            </a:r>
          </a:p>
        </p:txBody>
      </p:sp>
      <p:sp>
        <p:nvSpPr>
          <p:cNvPr id="11264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GB" altLang="en-US"/>
              <a:t>Click to edit Master subtitle style</a:t>
            </a:r>
          </a:p>
        </p:txBody>
      </p:sp>
      <p:sp>
        <p:nvSpPr>
          <p:cNvPr id="38" name="Rectangle 5"/>
          <p:cNvSpPr>
            <a:spLocks noGrp="1" noChangeArrowheads="1"/>
          </p:cNvSpPr>
          <p:nvPr>
            <p:ph type="dt" sz="half" idx="10"/>
          </p:nvPr>
        </p:nvSpPr>
        <p:spPr/>
        <p:txBody>
          <a:bodyPr/>
          <a:lstStyle>
            <a:lvl1pPr>
              <a:defRPr/>
            </a:lvl1pPr>
          </a:lstStyle>
          <a:p>
            <a:pPr>
              <a:defRPr/>
            </a:pPr>
            <a:fld id="{ECCCB782-A2D7-444B-8DDA-4DB179C420CD}" type="datetime1">
              <a:rPr lang="en-US" smtClean="0"/>
              <a:t>2/7/23</a:t>
            </a:fld>
            <a:endParaRPr lang="en-GB" altLang="en-US"/>
          </a:p>
        </p:txBody>
      </p:sp>
      <p:sp>
        <p:nvSpPr>
          <p:cNvPr id="39" name="Rectangle 6"/>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p:cNvSpPr>
            <a:spLocks noGrp="1" noChangeArrowheads="1"/>
          </p:cNvSpPr>
          <p:nvPr>
            <p:ph type="sldNum" sz="quarter" idx="12"/>
          </p:nvPr>
        </p:nvSpPr>
        <p:spPr/>
        <p:txBody>
          <a:bodyPr/>
          <a:lstStyle>
            <a:lvl1pPr>
              <a:defRPr/>
            </a:lvl1pPr>
          </a:lstStyle>
          <a:p>
            <a:pPr>
              <a:defRPr/>
            </a:pPr>
            <a:fld id="{5604E021-9223-410A-A222-9ACA32BC8A2D}" type="slidenum">
              <a:rPr lang="en-GB" altLang="en-US"/>
              <a:pPr>
                <a:defRPr/>
              </a:pPr>
              <a:t>‹#›</a:t>
            </a:fld>
            <a:endParaRPr lang="en-GB" altLang="en-US"/>
          </a:p>
        </p:txBody>
      </p:sp>
    </p:spTree>
    <p:extLst>
      <p:ext uri="{BB962C8B-B14F-4D97-AF65-F5344CB8AC3E}">
        <p14:creationId xmlns:p14="http://schemas.microsoft.com/office/powerpoint/2010/main" val="144813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114274F-C8CF-49E0-A0E8-17BFA628E2BD}" type="datetime1">
              <a:rPr lang="en-US" smtClean="0"/>
              <a:t>2/7/23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9B4D9ABD-07F0-4487-BDB7-45606F4F4974}" type="slidenum">
              <a:rPr lang="en-GB" altLang="en-US"/>
              <a:pPr>
                <a:defRPr/>
              </a:pPr>
              <a:t>‹#›</a:t>
            </a:fld>
            <a:endParaRPr lang="en-GB" altLang="en-US"/>
          </a:p>
        </p:txBody>
      </p:sp>
    </p:spTree>
    <p:extLst>
      <p:ext uri="{BB962C8B-B14F-4D97-AF65-F5344CB8AC3E}">
        <p14:creationId xmlns:p14="http://schemas.microsoft.com/office/powerpoint/2010/main" val="398515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fld id="{A299963F-2FAF-4EB0-B579-B5C0FAE88F4A}" type="datetime1">
              <a:rPr lang="en-US" smtClean="0"/>
              <a:t>2/7/23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4B32CEC1-D0F1-44C7-B3F9-8162ED0F7D03}" type="slidenum">
              <a:rPr lang="en-GB" altLang="en-US"/>
              <a:pPr>
                <a:defRPr/>
              </a:pPr>
              <a:t>‹#›</a:t>
            </a:fld>
            <a:endParaRPr lang="en-GB" altLang="en-US"/>
          </a:p>
        </p:txBody>
      </p:sp>
    </p:spTree>
    <p:extLst>
      <p:ext uri="{BB962C8B-B14F-4D97-AF65-F5344CB8AC3E}">
        <p14:creationId xmlns:p14="http://schemas.microsoft.com/office/powerpoint/2010/main" val="1168113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fld id="{8AFECF81-A04A-40E7-B637-35FE34D39894}" type="datetime1">
              <a:rPr lang="en-US" smtClean="0"/>
              <a:t>2/7/23</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CC996ADE-D767-42F5-9BBE-E714C22A690A}" type="slidenum">
              <a:rPr lang="en-GB" altLang="en-US"/>
              <a:pPr>
                <a:defRPr/>
              </a:pPr>
              <a:t>‹#›</a:t>
            </a:fld>
            <a:endParaRPr lang="en-GB" altLang="en-US"/>
          </a:p>
        </p:txBody>
      </p:sp>
    </p:spTree>
    <p:extLst>
      <p:ext uri="{BB962C8B-B14F-4D97-AF65-F5344CB8AC3E}">
        <p14:creationId xmlns:p14="http://schemas.microsoft.com/office/powerpoint/2010/main" val="1503693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fld id="{5ECB8F56-1164-416E-9230-F81735FABA8A}" type="datetime1">
              <a:rPr lang="en-US" smtClean="0"/>
              <a:t>2/7/23</a:t>
            </a:fld>
            <a:endParaRPr lang="en-GB"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p:cNvSpPr>
            <a:spLocks noGrp="1" noChangeArrowheads="1"/>
          </p:cNvSpPr>
          <p:nvPr>
            <p:ph type="sldNum" sz="quarter" idx="12"/>
          </p:nvPr>
        </p:nvSpPr>
        <p:spPr>
          <a:ln/>
        </p:spPr>
        <p:txBody>
          <a:bodyPr/>
          <a:lstStyle>
            <a:lvl1pPr>
              <a:defRPr/>
            </a:lvl1pPr>
          </a:lstStyle>
          <a:p>
            <a:pPr>
              <a:defRPr/>
            </a:pPr>
            <a:fld id="{4BDA9B06-4511-4749-8CDB-5226D50548A7}" type="slidenum">
              <a:rPr lang="en-GB" altLang="en-US"/>
              <a:pPr>
                <a:defRPr/>
              </a:pPr>
              <a:t>‹#›</a:t>
            </a:fld>
            <a:endParaRPr lang="en-GB" altLang="en-US"/>
          </a:p>
        </p:txBody>
      </p:sp>
    </p:spTree>
    <p:extLst>
      <p:ext uri="{BB962C8B-B14F-4D97-AF65-F5344CB8AC3E}">
        <p14:creationId xmlns:p14="http://schemas.microsoft.com/office/powerpoint/2010/main" val="1149015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fld id="{B7C32141-4760-4681-AE3F-2BC67AC7BBEC}" type="datetime1">
              <a:rPr lang="en-US" smtClean="0"/>
              <a:t>2/7/23</a:t>
            </a:fld>
            <a:endParaRPr lang="en-GB"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p:cNvSpPr>
            <a:spLocks noGrp="1" noChangeArrowheads="1"/>
          </p:cNvSpPr>
          <p:nvPr>
            <p:ph type="sldNum" sz="quarter" idx="12"/>
          </p:nvPr>
        </p:nvSpPr>
        <p:spPr>
          <a:ln/>
        </p:spPr>
        <p:txBody>
          <a:bodyPr/>
          <a:lstStyle>
            <a:lvl1pPr>
              <a:defRPr/>
            </a:lvl1pPr>
          </a:lstStyle>
          <a:p>
            <a:pPr>
              <a:defRPr/>
            </a:pPr>
            <a:fld id="{595C84A8-5876-4E90-81C2-AA4C1148C31A}" type="slidenum">
              <a:rPr lang="en-GB" altLang="en-US"/>
              <a:pPr>
                <a:defRPr/>
              </a:pPr>
              <a:t>‹#›</a:t>
            </a:fld>
            <a:endParaRPr lang="en-GB" altLang="en-US"/>
          </a:p>
        </p:txBody>
      </p:sp>
    </p:spTree>
    <p:extLst>
      <p:ext uri="{BB962C8B-B14F-4D97-AF65-F5344CB8AC3E}">
        <p14:creationId xmlns:p14="http://schemas.microsoft.com/office/powerpoint/2010/main" val="387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fld id="{6E2A455E-84C5-46F7-B401-62A108F1AB2F}" type="datetime1">
              <a:rPr lang="en-US" smtClean="0"/>
              <a:t>2/7/23</a:t>
            </a:fld>
            <a:endParaRPr lang="en-GB"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p:cNvSpPr>
            <a:spLocks noGrp="1" noChangeArrowheads="1"/>
          </p:cNvSpPr>
          <p:nvPr>
            <p:ph type="sldNum" sz="quarter" idx="12"/>
          </p:nvPr>
        </p:nvSpPr>
        <p:spPr>
          <a:ln/>
        </p:spPr>
        <p:txBody>
          <a:bodyPr/>
          <a:lstStyle>
            <a:lvl1pPr>
              <a:defRPr/>
            </a:lvl1pPr>
          </a:lstStyle>
          <a:p>
            <a:pPr>
              <a:defRPr/>
            </a:pPr>
            <a:fld id="{F1A85B58-57BC-41BE-8F10-C960A23101AE}" type="slidenum">
              <a:rPr lang="en-GB" altLang="en-US"/>
              <a:pPr>
                <a:defRPr/>
              </a:pPr>
              <a:t>‹#›</a:t>
            </a:fld>
            <a:endParaRPr lang="en-GB" altLang="en-US"/>
          </a:p>
        </p:txBody>
      </p:sp>
    </p:spTree>
    <p:extLst>
      <p:ext uri="{BB962C8B-B14F-4D97-AF65-F5344CB8AC3E}">
        <p14:creationId xmlns:p14="http://schemas.microsoft.com/office/powerpoint/2010/main" val="40122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258885C6-1409-4846-AD86-0806282BE07E}" type="datetime1">
              <a:rPr lang="en-US" smtClean="0"/>
              <a:t>2/7/23</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0819BFD9-4575-47FA-BDB5-2A994630A365}" type="slidenum">
              <a:rPr lang="en-GB" altLang="en-US"/>
              <a:pPr>
                <a:defRPr/>
              </a:pPr>
              <a:t>‹#›</a:t>
            </a:fld>
            <a:endParaRPr lang="en-GB" altLang="en-US"/>
          </a:p>
        </p:txBody>
      </p:sp>
    </p:spTree>
    <p:extLst>
      <p:ext uri="{BB962C8B-B14F-4D97-AF65-F5344CB8AC3E}">
        <p14:creationId xmlns:p14="http://schemas.microsoft.com/office/powerpoint/2010/main" val="266065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95EA728A-DA63-4B19-85EA-A0E5441800DE}" type="datetime1">
              <a:rPr lang="en-US" smtClean="0"/>
              <a:t>2/7/23</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9FE38197-619A-4C81-9AA9-8926A268B151}" type="slidenum">
              <a:rPr lang="en-GB" altLang="en-US"/>
              <a:pPr>
                <a:defRPr/>
              </a:pPr>
              <a:t>‹#›</a:t>
            </a:fld>
            <a:endParaRPr lang="en-GB" altLang="en-US"/>
          </a:p>
        </p:txBody>
      </p:sp>
    </p:spTree>
    <p:extLst>
      <p:ext uri="{BB962C8B-B14F-4D97-AF65-F5344CB8AC3E}">
        <p14:creationId xmlns:p14="http://schemas.microsoft.com/office/powerpoint/2010/main" val="3274027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52C6092-C02C-4A10-8D2D-DDB53366B210}" type="datetime1">
              <a:rPr lang="en-US" smtClean="0"/>
              <a:t>2/7/23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5628EB96-ABE0-4198-953B-4B0F64258F9D}" type="slidenum">
              <a:rPr lang="en-GB" altLang="en-US"/>
              <a:pPr>
                <a:defRPr/>
              </a:pPr>
              <a:t>‹#›</a:t>
            </a:fld>
            <a:endParaRPr lang="en-GB" altLang="en-US"/>
          </a:p>
        </p:txBody>
      </p:sp>
    </p:spTree>
    <p:extLst>
      <p:ext uri="{BB962C8B-B14F-4D97-AF65-F5344CB8AC3E}">
        <p14:creationId xmlns:p14="http://schemas.microsoft.com/office/powerpoint/2010/main" val="40397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61CAFB61-C78A-48C4-9192-058DA7F33226}" type="datetime1">
              <a:rPr lang="en-US" smtClean="0"/>
              <a:t>2/7/23</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0D4BCAD8-A2C9-4C45-B5C7-42FB457025DB}" type="slidenum">
              <a:rPr lang="en-GB" altLang="en-US"/>
              <a:pPr>
                <a:defRPr/>
              </a:pPr>
              <a:t>‹#›</a:t>
            </a:fld>
            <a:endParaRPr lang="en-GB" altLang="en-US"/>
          </a:p>
        </p:txBody>
      </p:sp>
    </p:spTree>
    <p:extLst>
      <p:ext uri="{BB962C8B-B14F-4D97-AF65-F5344CB8AC3E}">
        <p14:creationId xmlns:p14="http://schemas.microsoft.com/office/powerpoint/2010/main" val="109856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11621"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atin typeface="Arial" charset="0"/>
                <a:cs typeface="Arial" charset="0"/>
              </a:defRPr>
            </a:lvl1pPr>
          </a:lstStyle>
          <a:p>
            <a:pPr>
              <a:defRPr/>
            </a:pPr>
            <a:fld id="{D2D7ABFA-75E7-4933-B5EE-8904E799DA23}" type="datetime1">
              <a:rPr lang="en-US" smtClean="0"/>
              <a:t>2/7/23</a:t>
            </a:fld>
            <a:endParaRPr lang="en-GB" altLang="en-US"/>
          </a:p>
        </p:txBody>
      </p:sp>
      <p:sp>
        <p:nvSpPr>
          <p:cNvPr id="111622"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111623"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5B9DD3A0-CB75-4131-A8E4-ADEE17BE564E}" type="slidenum">
              <a:rPr lang="en-GB" altLang="en-US"/>
              <a:pPr>
                <a:defRPr/>
              </a:pPr>
              <a:t>‹#›</a:t>
            </a:fld>
            <a:endParaRPr lang="en-GB"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4" name="Oval 10"/>
            <p:cNvSpPr>
              <a:spLocks noChangeArrowheads="1"/>
            </p:cNvSpPr>
            <p:nvPr/>
          </p:nvSpPr>
          <p:spPr bwMode="auto">
            <a:xfrm>
              <a:off x="5248" y="960"/>
              <a:ext cx="79"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5" name="Oval 11"/>
            <p:cNvSpPr>
              <a:spLocks noChangeArrowheads="1"/>
            </p:cNvSpPr>
            <p:nvPr/>
          </p:nvSpPr>
          <p:spPr bwMode="auto">
            <a:xfrm>
              <a:off x="5360" y="960"/>
              <a:ext cx="76"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6" name="Oval 12"/>
            <p:cNvSpPr>
              <a:spLocks noChangeArrowheads="1"/>
            </p:cNvSpPr>
            <p:nvPr/>
          </p:nvSpPr>
          <p:spPr bwMode="auto">
            <a:xfrm>
              <a:off x="5136" y="1072"/>
              <a:ext cx="80"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7" name="Oval 13"/>
            <p:cNvSpPr>
              <a:spLocks noChangeArrowheads="1"/>
            </p:cNvSpPr>
            <p:nvPr/>
          </p:nvSpPr>
          <p:spPr bwMode="auto">
            <a:xfrm>
              <a:off x="5248" y="1072"/>
              <a:ext cx="79"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8" name="Oval 14"/>
            <p:cNvSpPr>
              <a:spLocks noChangeArrowheads="1"/>
            </p:cNvSpPr>
            <p:nvPr/>
          </p:nvSpPr>
          <p:spPr bwMode="auto">
            <a:xfrm>
              <a:off x="5360" y="1072"/>
              <a:ext cx="76"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9" name="Oval 15"/>
            <p:cNvSpPr>
              <a:spLocks noChangeArrowheads="1"/>
            </p:cNvSpPr>
            <p:nvPr/>
          </p:nvSpPr>
          <p:spPr bwMode="auto">
            <a:xfrm>
              <a:off x="5472" y="1072"/>
              <a:ext cx="73" cy="7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0" name="Oval 16"/>
            <p:cNvSpPr>
              <a:spLocks noChangeArrowheads="1"/>
            </p:cNvSpPr>
            <p:nvPr/>
          </p:nvSpPr>
          <p:spPr bwMode="auto">
            <a:xfrm>
              <a:off x="5136" y="1184"/>
              <a:ext cx="80"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1" name="Oval 17"/>
            <p:cNvSpPr>
              <a:spLocks noChangeArrowheads="1"/>
            </p:cNvSpPr>
            <p:nvPr/>
          </p:nvSpPr>
          <p:spPr bwMode="auto">
            <a:xfrm>
              <a:off x="5248" y="1184"/>
              <a:ext cx="79"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2" name="Oval 18"/>
            <p:cNvSpPr>
              <a:spLocks noChangeArrowheads="1"/>
            </p:cNvSpPr>
            <p:nvPr/>
          </p:nvSpPr>
          <p:spPr bwMode="auto">
            <a:xfrm>
              <a:off x="5360" y="1184"/>
              <a:ext cx="76"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3" name="Oval 19"/>
            <p:cNvSpPr>
              <a:spLocks noChangeArrowheads="1"/>
            </p:cNvSpPr>
            <p:nvPr/>
          </p:nvSpPr>
          <p:spPr bwMode="auto">
            <a:xfrm>
              <a:off x="5472" y="1184"/>
              <a:ext cx="73"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4" name="Oval 20"/>
            <p:cNvSpPr>
              <a:spLocks noChangeArrowheads="1"/>
            </p:cNvSpPr>
            <p:nvPr/>
          </p:nvSpPr>
          <p:spPr bwMode="auto">
            <a:xfrm>
              <a:off x="5584" y="1184"/>
              <a:ext cx="80" cy="73"/>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6" name="Oval 22"/>
            <p:cNvSpPr>
              <a:spLocks noChangeArrowheads="1"/>
            </p:cNvSpPr>
            <p:nvPr/>
          </p:nvSpPr>
          <p:spPr bwMode="auto">
            <a:xfrm>
              <a:off x="5248" y="1296"/>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7" name="Oval 23"/>
            <p:cNvSpPr>
              <a:spLocks noChangeArrowheads="1"/>
            </p:cNvSpPr>
            <p:nvPr/>
          </p:nvSpPr>
          <p:spPr bwMode="auto">
            <a:xfrm>
              <a:off x="5360" y="1296"/>
              <a:ext cx="76"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8" name="Oval 24"/>
            <p:cNvSpPr>
              <a:spLocks noChangeArrowheads="1"/>
            </p:cNvSpPr>
            <p:nvPr/>
          </p:nvSpPr>
          <p:spPr bwMode="auto">
            <a:xfrm>
              <a:off x="5472" y="1296"/>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0" name="Oval 26"/>
            <p:cNvSpPr>
              <a:spLocks noChangeArrowheads="1"/>
            </p:cNvSpPr>
            <p:nvPr/>
          </p:nvSpPr>
          <p:spPr bwMode="auto">
            <a:xfrm>
              <a:off x="5248" y="1408"/>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1" name="Oval 27"/>
            <p:cNvSpPr>
              <a:spLocks noChangeArrowheads="1"/>
            </p:cNvSpPr>
            <p:nvPr/>
          </p:nvSpPr>
          <p:spPr bwMode="auto">
            <a:xfrm>
              <a:off x="5360" y="1408"/>
              <a:ext cx="76"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2" name="Oval 28"/>
            <p:cNvSpPr>
              <a:spLocks noChangeArrowheads="1"/>
            </p:cNvSpPr>
            <p:nvPr/>
          </p:nvSpPr>
          <p:spPr bwMode="auto">
            <a:xfrm>
              <a:off x="5472" y="1408"/>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4" name="Oval 30"/>
            <p:cNvSpPr>
              <a:spLocks noChangeArrowheads="1"/>
            </p:cNvSpPr>
            <p:nvPr/>
          </p:nvSpPr>
          <p:spPr bwMode="auto">
            <a:xfrm>
              <a:off x="5136" y="1520"/>
              <a:ext cx="80" cy="79"/>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5" name="Oval 31"/>
            <p:cNvSpPr>
              <a:spLocks noChangeArrowheads="1"/>
            </p:cNvSpPr>
            <p:nvPr/>
          </p:nvSpPr>
          <p:spPr bwMode="auto">
            <a:xfrm>
              <a:off x="5248" y="1520"/>
              <a:ext cx="79"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6" name="Oval 32"/>
            <p:cNvSpPr>
              <a:spLocks noChangeArrowheads="1"/>
            </p:cNvSpPr>
            <p:nvPr/>
          </p:nvSpPr>
          <p:spPr bwMode="auto">
            <a:xfrm>
              <a:off x="5360" y="1520"/>
              <a:ext cx="76"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7" name="Oval 33"/>
            <p:cNvSpPr>
              <a:spLocks noChangeArrowheads="1"/>
            </p:cNvSpPr>
            <p:nvPr/>
          </p:nvSpPr>
          <p:spPr bwMode="auto">
            <a:xfrm>
              <a:off x="5472" y="1520"/>
              <a:ext cx="73" cy="79"/>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8" name="Oval 34"/>
            <p:cNvSpPr>
              <a:spLocks noChangeArrowheads="1"/>
            </p:cNvSpPr>
            <p:nvPr/>
          </p:nvSpPr>
          <p:spPr bwMode="auto">
            <a:xfrm>
              <a:off x="5136" y="1632"/>
              <a:ext cx="80"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9" name="Oval 35"/>
            <p:cNvSpPr>
              <a:spLocks noChangeArrowheads="1"/>
            </p:cNvSpPr>
            <p:nvPr/>
          </p:nvSpPr>
          <p:spPr bwMode="auto">
            <a:xfrm>
              <a:off x="5248" y="1632"/>
              <a:ext cx="79"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0" name="Oval 36"/>
            <p:cNvSpPr>
              <a:spLocks noChangeArrowheads="1"/>
            </p:cNvSpPr>
            <p:nvPr/>
          </p:nvSpPr>
          <p:spPr bwMode="auto">
            <a:xfrm>
              <a:off x="5360" y="1632"/>
              <a:ext cx="76"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1" name="Oval 37"/>
            <p:cNvSpPr>
              <a:spLocks noChangeArrowheads="1"/>
            </p:cNvSpPr>
            <p:nvPr/>
          </p:nvSpPr>
          <p:spPr bwMode="auto">
            <a:xfrm>
              <a:off x="5472" y="1632"/>
              <a:ext cx="73"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2" name="Oval 38"/>
            <p:cNvSpPr>
              <a:spLocks noChangeArrowheads="1"/>
            </p:cNvSpPr>
            <p:nvPr/>
          </p:nvSpPr>
          <p:spPr bwMode="auto">
            <a:xfrm>
              <a:off x="5248" y="1744"/>
              <a:ext cx="79"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3" name="Oval 39"/>
            <p:cNvSpPr>
              <a:spLocks noChangeArrowheads="1"/>
            </p:cNvSpPr>
            <p:nvPr/>
          </p:nvSpPr>
          <p:spPr bwMode="auto">
            <a:xfrm>
              <a:off x="5472" y="1744"/>
              <a:ext cx="73"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Tree>
  </p:cSld>
  <p:clrMap bg1="lt1" tx1="dk1" bg2="lt2" tx2="dk2" accent1="accent1" accent2="accent2" accent3="accent3" accent4="accent4" accent5="accent5" accent6="accent6" hlink="hlink" folHlink="folHlink"/>
  <p:sldLayoutIdLst>
    <p:sldLayoutId id="2147484007"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hf hdr="0" ftr="0" dt="0"/>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charset="0"/>
          <a:cs typeface="Arial" charset="0"/>
        </a:defRPr>
      </a:lvl2pPr>
      <a:lvl3pPr algn="l" rtl="0" eaLnBrk="0" fontAlgn="base" hangingPunct="0">
        <a:spcBef>
          <a:spcPct val="0"/>
        </a:spcBef>
        <a:spcAft>
          <a:spcPct val="0"/>
        </a:spcAft>
        <a:defRPr sz="3900" b="1">
          <a:solidFill>
            <a:schemeClr val="tx2"/>
          </a:solidFill>
          <a:latin typeface="Arial" charset="0"/>
          <a:cs typeface="Arial" charset="0"/>
        </a:defRPr>
      </a:lvl3pPr>
      <a:lvl4pPr algn="l" rtl="0" eaLnBrk="0" fontAlgn="base" hangingPunct="0">
        <a:spcBef>
          <a:spcPct val="0"/>
        </a:spcBef>
        <a:spcAft>
          <a:spcPct val="0"/>
        </a:spcAft>
        <a:defRPr sz="3900" b="1">
          <a:solidFill>
            <a:schemeClr val="tx2"/>
          </a:solidFill>
          <a:latin typeface="Arial" charset="0"/>
          <a:cs typeface="Arial" charset="0"/>
        </a:defRPr>
      </a:lvl4pPr>
      <a:lvl5pPr algn="l" rtl="0" eaLnBrk="0" fontAlgn="base" hangingPunct="0">
        <a:spcBef>
          <a:spcPct val="0"/>
        </a:spcBef>
        <a:spcAft>
          <a:spcPct val="0"/>
        </a:spcAft>
        <a:defRPr sz="3900" b="1">
          <a:solidFill>
            <a:schemeClr val="tx2"/>
          </a:solidFill>
          <a:latin typeface="Arial" charset="0"/>
          <a:cs typeface="Arial" charset="0"/>
        </a:defRPr>
      </a:lvl5pPr>
      <a:lvl6pPr marL="457200" algn="l" rtl="0" fontAlgn="base">
        <a:spcBef>
          <a:spcPct val="0"/>
        </a:spcBef>
        <a:spcAft>
          <a:spcPct val="0"/>
        </a:spcAft>
        <a:defRPr sz="3900" b="1">
          <a:solidFill>
            <a:schemeClr val="tx2"/>
          </a:solidFill>
          <a:latin typeface="Arial" charset="0"/>
          <a:cs typeface="Arial" charset="0"/>
        </a:defRPr>
      </a:lvl6pPr>
      <a:lvl7pPr marL="914400" algn="l" rtl="0" fontAlgn="base">
        <a:spcBef>
          <a:spcPct val="0"/>
        </a:spcBef>
        <a:spcAft>
          <a:spcPct val="0"/>
        </a:spcAft>
        <a:defRPr sz="3900" b="1">
          <a:solidFill>
            <a:schemeClr val="tx2"/>
          </a:solidFill>
          <a:latin typeface="Arial" charset="0"/>
          <a:cs typeface="Arial" charset="0"/>
        </a:defRPr>
      </a:lvl7pPr>
      <a:lvl8pPr marL="1371600" algn="l" rtl="0" fontAlgn="base">
        <a:spcBef>
          <a:spcPct val="0"/>
        </a:spcBef>
        <a:spcAft>
          <a:spcPct val="0"/>
        </a:spcAft>
        <a:defRPr sz="3900" b="1">
          <a:solidFill>
            <a:schemeClr val="tx2"/>
          </a:solidFill>
          <a:latin typeface="Arial" charset="0"/>
          <a:cs typeface="Arial" charset="0"/>
        </a:defRPr>
      </a:lvl8pPr>
      <a:lvl9pPr marL="1828800" algn="l" rtl="0" fontAlgn="base">
        <a:spcBef>
          <a:spcPct val="0"/>
        </a:spcBef>
        <a:spcAft>
          <a:spcPct val="0"/>
        </a:spcAft>
        <a:defRPr sz="39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cs typeface="+mn-cs"/>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3.xml"/><Relationship Id="rId7" Type="http://schemas.openxmlformats.org/officeDocument/2006/relationships/diagramColors" Target="../diagrams/colors2.xml"/><Relationship Id="rId2" Type="http://schemas.openxmlformats.org/officeDocument/2006/relationships/slideLayout" Target="../slideLayouts/slideLayout8.xml"/><Relationship Id="rId1" Type="http://schemas.openxmlformats.org/officeDocument/2006/relationships/tags" Target="../tags/tag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8.xml"/><Relationship Id="rId1" Type="http://schemas.openxmlformats.org/officeDocument/2006/relationships/tags" Target="../tags/tag4.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1.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video" Target="https://www.youtube.com/embed/tiP0DjxhDsI?feature=oembed" TargetMode="External"/><Relationship Id="rId4" Type="http://schemas.openxmlformats.org/officeDocument/2006/relationships/image" Target="../media/image3.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23.xml"/><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2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7F356102-EB54-444B-8A6C-21273636D802}" type="slidenum">
              <a:rPr lang="en-GB" altLang="en-US" sz="1000" smtClean="0"/>
              <a:pPr>
                <a:spcBef>
                  <a:spcPct val="0"/>
                </a:spcBef>
                <a:buClrTx/>
                <a:buSzTx/>
                <a:buFontTx/>
                <a:buNone/>
              </a:pPr>
              <a:t>1</a:t>
            </a:fld>
            <a:endParaRPr lang="en-GB" altLang="en-US" sz="1000"/>
          </a:p>
        </p:txBody>
      </p:sp>
      <p:sp>
        <p:nvSpPr>
          <p:cNvPr id="5124" name="Rectangle 2"/>
          <p:cNvSpPr>
            <a:spLocks noGrp="1" noChangeArrowheads="1"/>
          </p:cNvSpPr>
          <p:nvPr>
            <p:ph type="ctrTitle"/>
          </p:nvPr>
        </p:nvSpPr>
        <p:spPr>
          <a:xfrm>
            <a:off x="395288" y="549275"/>
            <a:ext cx="6697662" cy="2057400"/>
          </a:xfrm>
        </p:spPr>
        <p:txBody>
          <a:bodyPr/>
          <a:lstStyle/>
          <a:p>
            <a:pPr algn="l" eaLnBrk="1" hangingPunct="1"/>
            <a:r>
              <a:rPr lang="en-GB" altLang="en-US" sz="4400" b="0"/>
              <a:t>THE MENTAL ELEMENTS OF A CRIME</a:t>
            </a:r>
          </a:p>
        </p:txBody>
      </p:sp>
      <p:sp>
        <p:nvSpPr>
          <p:cNvPr id="5125" name="Rectangle 3"/>
          <p:cNvSpPr>
            <a:spLocks noGrp="1" noChangeArrowheads="1"/>
          </p:cNvSpPr>
          <p:nvPr>
            <p:ph type="subTitle" idx="1"/>
          </p:nvPr>
        </p:nvSpPr>
        <p:spPr>
          <a:xfrm>
            <a:off x="642938" y="3000375"/>
            <a:ext cx="6248400" cy="2362200"/>
          </a:xfrm>
        </p:spPr>
        <p:txBody>
          <a:bodyPr/>
          <a:lstStyle/>
          <a:p>
            <a:pPr algn="ctr" eaLnBrk="1" hangingPunct="1"/>
            <a:endParaRPr lang="en-GB" altLang="en-US" sz="3600" dirty="0"/>
          </a:p>
          <a:p>
            <a:pPr algn="ctr" eaLnBrk="1" hangingPunct="1"/>
            <a:r>
              <a:rPr lang="en-GB" altLang="en-US" sz="3600" i="1" dirty="0" err="1"/>
              <a:t>Mens</a:t>
            </a:r>
            <a:r>
              <a:rPr lang="en-GB" altLang="en-US" sz="3600" i="1" dirty="0"/>
              <a:t> Rea</a:t>
            </a:r>
          </a:p>
          <a:p>
            <a:pPr eaLnBrk="1" hangingPunct="1"/>
            <a:endParaRPr lang="en-GB" altLang="en-US" sz="2800" dirty="0"/>
          </a:p>
        </p:txBody>
      </p:sp>
      <p:sp>
        <p:nvSpPr>
          <p:cNvPr id="2" name="TextBox 1">
            <a:extLst>
              <a:ext uri="{FF2B5EF4-FFF2-40B4-BE49-F238E27FC236}">
                <a16:creationId xmlns:a16="http://schemas.microsoft.com/office/drawing/2014/main" id="{89E2D79E-6228-DE8C-F558-FF6004638DF8}"/>
              </a:ext>
            </a:extLst>
          </p:cNvPr>
          <p:cNvSpPr txBox="1"/>
          <p:nvPr/>
        </p:nvSpPr>
        <p:spPr>
          <a:xfrm>
            <a:off x="5209309" y="6151418"/>
            <a:ext cx="1954381" cy="369332"/>
          </a:xfrm>
          <a:prstGeom prst="rect">
            <a:avLst/>
          </a:prstGeom>
          <a:noFill/>
        </p:spPr>
        <p:txBody>
          <a:bodyPr wrap="none" rtlCol="0">
            <a:spAutoFit/>
          </a:bodyPr>
          <a:lstStyle/>
          <a:p>
            <a:r>
              <a:rPr lang="en-US" dirty="0"/>
              <a:t>Laura Humphries</a:t>
            </a:r>
          </a:p>
        </p:txBody>
      </p:sp>
      <p:sp>
        <p:nvSpPr>
          <p:cNvPr id="4" name="Rectangle 3">
            <a:extLst>
              <a:ext uri="{FF2B5EF4-FFF2-40B4-BE49-F238E27FC236}">
                <a16:creationId xmlns:a16="http://schemas.microsoft.com/office/drawing/2014/main" id="{EE496384-E9EA-7F46-9FB0-0E384624B84C}"/>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alpha val="70000"/>
              <a:alpha val="70000"/>
              <a:alpha val="0"/>
            </a:srgbClr>
          </a:solidFill>
          <a:ln w="0" cap="flat" cmpd="sng" algn="ctr">
            <a:solidFill>
              <a:srgbClr val="000000">
                <a:alpha val="70000"/>
                <a:alpha val="0"/>
                <a:alpha val="70000"/>
                <a:alpha val="0"/>
                <a:alpha val="70000"/>
                <a:alpha val="0"/>
                <a:alpha val="7000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p:transition advTm="19248"/>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A37AC-CEB9-0181-C083-9FABFA3CD7BB}"/>
              </a:ext>
            </a:extLst>
          </p:cNvPr>
          <p:cNvSpPr>
            <a:spLocks noGrp="1"/>
          </p:cNvSpPr>
          <p:nvPr>
            <p:ph type="title"/>
          </p:nvPr>
        </p:nvSpPr>
        <p:spPr/>
        <p:txBody>
          <a:bodyPr/>
          <a:lstStyle/>
          <a:p>
            <a:r>
              <a:rPr lang="en-GB" dirty="0"/>
              <a:t>Contact</a:t>
            </a:r>
            <a:endParaRPr lang="en-US" dirty="0"/>
          </a:p>
        </p:txBody>
      </p:sp>
      <p:sp>
        <p:nvSpPr>
          <p:cNvPr id="3" name="Content Placeholder 2">
            <a:extLst>
              <a:ext uri="{FF2B5EF4-FFF2-40B4-BE49-F238E27FC236}">
                <a16:creationId xmlns:a16="http://schemas.microsoft.com/office/drawing/2014/main" id="{2AC358B2-3C15-B14E-5E85-EB5D315FCDCC}"/>
              </a:ext>
            </a:extLst>
          </p:cNvPr>
          <p:cNvSpPr>
            <a:spLocks noGrp="1"/>
          </p:cNvSpPr>
          <p:nvPr>
            <p:ph idx="1"/>
          </p:nvPr>
        </p:nvSpPr>
        <p:spPr/>
        <p:txBody>
          <a:bodyPr/>
          <a:lstStyle/>
          <a:p>
            <a:r>
              <a:rPr lang="en-GB" dirty="0"/>
              <a:t>Laura Humphries</a:t>
            </a:r>
          </a:p>
          <a:p>
            <a:endParaRPr lang="en-GB" dirty="0"/>
          </a:p>
          <a:p>
            <a:endParaRPr lang="en-GB" dirty="0"/>
          </a:p>
          <a:p>
            <a:r>
              <a:rPr lang="en-GB" dirty="0" err="1"/>
              <a:t>l.humphries@uwtsd.ac.uk</a:t>
            </a:r>
            <a:endParaRPr lang="en-GB" dirty="0"/>
          </a:p>
        </p:txBody>
      </p:sp>
      <p:sp>
        <p:nvSpPr>
          <p:cNvPr id="4" name="Slide Number Placeholder 3">
            <a:extLst>
              <a:ext uri="{FF2B5EF4-FFF2-40B4-BE49-F238E27FC236}">
                <a16:creationId xmlns:a16="http://schemas.microsoft.com/office/drawing/2014/main" id="{A663F8FD-4562-095D-DE95-9B51BB0C13EA}"/>
              </a:ext>
            </a:extLst>
          </p:cNvPr>
          <p:cNvSpPr>
            <a:spLocks noGrp="1"/>
          </p:cNvSpPr>
          <p:nvPr>
            <p:ph type="sldNum" sz="quarter" idx="12"/>
          </p:nvPr>
        </p:nvSpPr>
        <p:spPr/>
        <p:txBody>
          <a:bodyPr/>
          <a:lstStyle/>
          <a:p>
            <a:pPr>
              <a:defRPr/>
            </a:pPr>
            <a:fld id="{9B4D9ABD-07F0-4487-BDB7-45606F4F4974}" type="slidenum">
              <a:rPr lang="en-GB" altLang="en-US" smtClean="0"/>
              <a:pPr>
                <a:defRPr/>
              </a:pPr>
              <a:t>2</a:t>
            </a:fld>
            <a:endParaRPr lang="en-GB" altLang="en-US"/>
          </a:p>
        </p:txBody>
      </p:sp>
    </p:spTree>
    <p:extLst>
      <p:ext uri="{BB962C8B-B14F-4D97-AF65-F5344CB8AC3E}">
        <p14:creationId xmlns:p14="http://schemas.microsoft.com/office/powerpoint/2010/main" val="161509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11276-55CA-D623-C226-B29315877BB4}"/>
              </a:ext>
            </a:extLst>
          </p:cNvPr>
          <p:cNvSpPr>
            <a:spLocks noGrp="1"/>
          </p:cNvSpPr>
          <p:nvPr>
            <p:ph type="title"/>
          </p:nvPr>
        </p:nvSpPr>
        <p:spPr/>
        <p:txBody>
          <a:bodyPr/>
          <a:lstStyle/>
          <a:p>
            <a:r>
              <a:rPr lang="en-US" dirty="0"/>
              <a:t>Aims &amp; Objectives</a:t>
            </a:r>
          </a:p>
        </p:txBody>
      </p:sp>
      <p:sp>
        <p:nvSpPr>
          <p:cNvPr id="3" name="Content Placeholder 2">
            <a:extLst>
              <a:ext uri="{FF2B5EF4-FFF2-40B4-BE49-F238E27FC236}">
                <a16:creationId xmlns:a16="http://schemas.microsoft.com/office/drawing/2014/main" id="{108D729E-8D5B-91BF-BDA2-340B4B15FE31}"/>
              </a:ext>
            </a:extLst>
          </p:cNvPr>
          <p:cNvSpPr>
            <a:spLocks noGrp="1"/>
          </p:cNvSpPr>
          <p:nvPr>
            <p:ph idx="1"/>
          </p:nvPr>
        </p:nvSpPr>
        <p:spPr/>
        <p:txBody>
          <a:bodyPr/>
          <a:lstStyle/>
          <a:p>
            <a:pPr marL="0" indent="0">
              <a:lnSpc>
                <a:spcPct val="200000"/>
              </a:lnSpc>
              <a:buNone/>
            </a:pPr>
            <a:r>
              <a:rPr lang="en-GB" sz="1800" dirty="0">
                <a:effectLst/>
                <a:latin typeface="SymbolMT"/>
              </a:rPr>
              <a:t>■ Understand the law of intention, both direct and oblique</a:t>
            </a:r>
          </a:p>
          <a:p>
            <a:pPr marL="0" indent="0">
              <a:lnSpc>
                <a:spcPct val="200000"/>
              </a:lnSpc>
              <a:buNone/>
            </a:pPr>
            <a:r>
              <a:rPr lang="en-GB" sz="1800" dirty="0">
                <a:effectLst/>
                <a:latin typeface="SymbolMT"/>
              </a:rPr>
              <a:t>■ Understand the law of recklessness</a:t>
            </a:r>
          </a:p>
          <a:p>
            <a:pPr marL="0" indent="0">
              <a:lnSpc>
                <a:spcPct val="200000"/>
              </a:lnSpc>
              <a:buNone/>
            </a:pPr>
            <a:r>
              <a:rPr lang="en-GB" sz="1800" dirty="0">
                <a:effectLst/>
                <a:latin typeface="SymbolMT"/>
              </a:rPr>
              <a:t>■ Understand the principle of transferred malice</a:t>
            </a:r>
          </a:p>
          <a:p>
            <a:pPr marL="0" indent="0">
              <a:lnSpc>
                <a:spcPct val="200000"/>
              </a:lnSpc>
              <a:buNone/>
            </a:pPr>
            <a:r>
              <a:rPr lang="en-GB" sz="1800" dirty="0">
                <a:effectLst/>
                <a:latin typeface="SymbolMT"/>
              </a:rPr>
              <a:t>■ Evaluate the law on intention and recklessness</a:t>
            </a:r>
          </a:p>
          <a:p>
            <a:pPr marL="0" indent="0">
              <a:lnSpc>
                <a:spcPct val="200000"/>
              </a:lnSpc>
              <a:buNone/>
            </a:pPr>
            <a:r>
              <a:rPr lang="en-GB" sz="1800" dirty="0">
                <a:effectLst/>
                <a:latin typeface="SymbolMT"/>
              </a:rPr>
              <a:t>■ Apply the legal principles to factual situations</a:t>
            </a:r>
          </a:p>
        </p:txBody>
      </p:sp>
      <p:sp>
        <p:nvSpPr>
          <p:cNvPr id="5" name="Rectangle 4">
            <a:extLst>
              <a:ext uri="{FF2B5EF4-FFF2-40B4-BE49-F238E27FC236}">
                <a16:creationId xmlns:a16="http://schemas.microsoft.com/office/drawing/2014/main" id="{49C6AF2A-B118-6E44-A9B1-B90A0C8B5D19}"/>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3902847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Liability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37451379"/>
              </p:ext>
            </p:extLst>
          </p:nvPr>
        </p:nvGraphicFramePr>
        <p:xfrm>
          <a:off x="996950" y="868362"/>
          <a:ext cx="71628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2900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214810" y="273051"/>
          <a:ext cx="4471990" cy="5299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 Placeholder 3"/>
          <p:cNvSpPr>
            <a:spLocks noGrp="1"/>
          </p:cNvSpPr>
          <p:nvPr>
            <p:ph type="body" sz="half" idx="2"/>
          </p:nvPr>
        </p:nvSpPr>
        <p:spPr>
          <a:xfrm>
            <a:off x="928688" y="285750"/>
            <a:ext cx="3714750" cy="5929313"/>
          </a:xfrm>
        </p:spPr>
        <p:txBody>
          <a:bodyPr/>
          <a:lstStyle/>
          <a:p>
            <a:pPr>
              <a:defRPr/>
            </a:pPr>
            <a:r>
              <a:rPr lang="en-GB" sz="1600" dirty="0">
                <a:effectLst>
                  <a:outerShdw blurRad="38100" dist="38100" dir="2700000" algn="tl">
                    <a:srgbClr val="000000">
                      <a:alpha val="43137"/>
                    </a:srgbClr>
                  </a:outerShdw>
                </a:effectLst>
              </a:rPr>
              <a:t>Highest level of blameworthiness</a:t>
            </a:r>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r>
              <a:rPr lang="en-GB" sz="1600" dirty="0">
                <a:effectLst>
                  <a:outerShdw blurRad="38100" dist="38100" dir="2700000" algn="tl">
                    <a:srgbClr val="000000">
                      <a:alpha val="43137"/>
                    </a:srgbClr>
                  </a:outerShdw>
                </a:effectLst>
              </a:rPr>
              <a:t>Lowest level of blameworthiness</a:t>
            </a:r>
          </a:p>
          <a:p>
            <a:pPr>
              <a:defRPr/>
            </a:pPr>
            <a:endParaRPr lang="en-US" sz="1600" dirty="0">
              <a:effectLst>
                <a:outerShdw blurRad="38100" dist="38100" dir="2700000" algn="tl">
                  <a:srgbClr val="000000">
                    <a:alpha val="43137"/>
                  </a:srgbClr>
                </a:outerShdw>
              </a:effectLst>
            </a:endParaRPr>
          </a:p>
        </p:txBody>
      </p:sp>
      <p:sp>
        <p:nvSpPr>
          <p:cNvPr id="717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14691A6-626C-486D-BAB9-272CDD37F8DC}" type="slidenum">
              <a:rPr lang="en-GB" altLang="en-US" sz="1000" smtClean="0"/>
              <a:pPr>
                <a:spcBef>
                  <a:spcPct val="0"/>
                </a:spcBef>
                <a:buClrTx/>
                <a:buSzTx/>
                <a:buFontTx/>
                <a:buNone/>
              </a:pPr>
              <a:t>5</a:t>
            </a:fld>
            <a:endParaRPr lang="en-GB" altLang="en-US" sz="1000"/>
          </a:p>
        </p:txBody>
      </p:sp>
      <p:sp>
        <p:nvSpPr>
          <p:cNvPr id="9" name="Up-Down Arrow 8"/>
          <p:cNvSpPr/>
          <p:nvPr/>
        </p:nvSpPr>
        <p:spPr bwMode="auto">
          <a:xfrm>
            <a:off x="2428875" y="714375"/>
            <a:ext cx="484188" cy="5000625"/>
          </a:xfrm>
          <a:prstGeom prst="upDownArrow">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eaLnBrk="1" hangingPunct="1">
              <a:defRPr/>
            </a:pPr>
            <a:endParaRPr lang="en-US">
              <a:latin typeface="Arial" charset="0"/>
              <a:cs typeface="Arial" charset="0"/>
            </a:endParaRPr>
          </a:p>
        </p:txBody>
      </p:sp>
      <p:sp>
        <p:nvSpPr>
          <p:cNvPr id="2" name="Rectangle 1">
            <a:extLst>
              <a:ext uri="{FF2B5EF4-FFF2-40B4-BE49-F238E27FC236}">
                <a16:creationId xmlns:a16="http://schemas.microsoft.com/office/drawing/2014/main" id="{A095E3EF-32EE-644E-9784-90CD78A507DB}"/>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06228"/>
    </mc:Choice>
    <mc:Fallback xmlns="">
      <p:transition spd="slow" advTm="10622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332E40-9942-4628-A28F-D675A10BB17D}" type="slidenum">
              <a:rPr lang="en-GB" altLang="en-US" smtClean="0"/>
              <a:pPr/>
              <a:t>6</a:t>
            </a:fld>
            <a:endParaRPr lang="en-GB" altLang="en-US"/>
          </a:p>
        </p:txBody>
      </p:sp>
      <p:pic>
        <p:nvPicPr>
          <p:cNvPr id="9220" name="Picture 7"/>
          <p:cNvPicPr>
            <a:picLocks noChangeAspect="1"/>
          </p:cNvPicPr>
          <p:nvPr/>
        </p:nvPicPr>
        <p:blipFill>
          <a:blip r:embed="rId4">
            <a:extLst>
              <a:ext uri="{28A0092B-C50C-407E-A947-70E740481C1C}">
                <a14:useLocalDpi xmlns:a14="http://schemas.microsoft.com/office/drawing/2010/main" val="0"/>
              </a:ext>
            </a:extLst>
          </a:blip>
          <a:srcRect l="12920" t="14563" r="37823"/>
          <a:stretch>
            <a:fillRect/>
          </a:stretch>
        </p:blipFill>
        <p:spPr bwMode="auto">
          <a:xfrm>
            <a:off x="900113" y="227013"/>
            <a:ext cx="6408737" cy="62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2CFA6805-FF7A-3041-8404-0655C3757EE5}"/>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18485"/>
    </mc:Choice>
    <mc:Fallback xmlns="">
      <p:transition spd="slow" advTm="11848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122238"/>
            <a:ext cx="7543800" cy="663575"/>
          </a:xfrm>
        </p:spPr>
        <p:txBody>
          <a:bodyPr/>
          <a:lstStyle/>
          <a:p>
            <a:r>
              <a:rPr lang="en-GB" altLang="en-US"/>
              <a:t>Intention</a:t>
            </a:r>
            <a:endParaRPr lang="en-US" altLang="en-US"/>
          </a:p>
        </p:txBody>
      </p:sp>
      <p:sp>
        <p:nvSpPr>
          <p:cNvPr id="11267" name="Content Placeholder 2"/>
          <p:cNvSpPr>
            <a:spLocks noGrp="1"/>
          </p:cNvSpPr>
          <p:nvPr>
            <p:ph idx="1"/>
          </p:nvPr>
        </p:nvSpPr>
        <p:spPr>
          <a:xfrm>
            <a:off x="457200" y="1143000"/>
            <a:ext cx="8229600" cy="4987925"/>
          </a:xfrm>
        </p:spPr>
        <p:txBody>
          <a:bodyPr/>
          <a:lstStyle/>
          <a:p>
            <a:endParaRPr lang="en-US" altLang="en-US" sz="1000"/>
          </a:p>
          <a:p>
            <a:r>
              <a:rPr lang="en-US" altLang="en-US" sz="2000" b="1"/>
              <a:t>Direct intention- </a:t>
            </a:r>
            <a:r>
              <a:rPr lang="en-US" altLang="en-US" sz="2000"/>
              <a:t>where D’s purpose is to bring about the prohibited result</a:t>
            </a:r>
          </a:p>
          <a:p>
            <a:endParaRPr lang="en-US" altLang="en-US" sz="2000"/>
          </a:p>
          <a:p>
            <a:r>
              <a:rPr lang="en-US" altLang="en-US" sz="2000" b="1"/>
              <a:t>Indirect intention </a:t>
            </a:r>
            <a:r>
              <a:rPr lang="en-US" altLang="en-US" sz="2000"/>
              <a:t>– where the prohibited outcome must be virtually certain as a result of D’s actions</a:t>
            </a:r>
            <a:r>
              <a:rPr lang="en-US" altLang="en-US" sz="2000" b="1" i="1"/>
              <a:t> and</a:t>
            </a:r>
            <a:r>
              <a:rPr lang="en-US" altLang="en-US" sz="2000"/>
              <a:t> D must appreciate that this was the case</a:t>
            </a:r>
          </a:p>
          <a:p>
            <a:endParaRPr lang="en-US" altLang="en-US" sz="2000"/>
          </a:p>
          <a:p>
            <a:r>
              <a:rPr lang="en-US" altLang="en-US" sz="2000" b="1"/>
              <a:t>Specific intent </a:t>
            </a:r>
            <a:r>
              <a:rPr lang="en-US" altLang="en-US" sz="2000"/>
              <a:t>– only intention will suffice as MR</a:t>
            </a:r>
          </a:p>
          <a:p>
            <a:endParaRPr lang="en-US" altLang="en-US" sz="2000"/>
          </a:p>
          <a:p>
            <a:r>
              <a:rPr lang="en-US" altLang="en-US" sz="2000" b="1"/>
              <a:t>Basic intent </a:t>
            </a:r>
            <a:r>
              <a:rPr lang="en-US" altLang="en-US" sz="2000"/>
              <a:t>– intention/recklessness will suffice</a:t>
            </a:r>
          </a:p>
        </p:txBody>
      </p:sp>
      <p:sp>
        <p:nvSpPr>
          <p:cNvPr id="1126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F2D42E36-28B3-4453-9A89-05BE7155187D}" type="slidenum">
              <a:rPr lang="en-GB" altLang="en-US" sz="1000" smtClean="0"/>
              <a:pPr>
                <a:spcBef>
                  <a:spcPct val="0"/>
                </a:spcBef>
                <a:buClrTx/>
                <a:buSzTx/>
                <a:buFontTx/>
                <a:buNone/>
              </a:pPr>
              <a:t>7</a:t>
            </a:fld>
            <a:endParaRPr lang="en-GB" altLang="en-US" sz="1000"/>
          </a:p>
        </p:txBody>
      </p:sp>
      <p:sp>
        <p:nvSpPr>
          <p:cNvPr id="3" name="Rectangle 2">
            <a:extLst>
              <a:ext uri="{FF2B5EF4-FFF2-40B4-BE49-F238E27FC236}">
                <a16:creationId xmlns:a16="http://schemas.microsoft.com/office/drawing/2014/main" id="{71F275FE-2BBA-0149-BB64-E4102503D8D8}"/>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3965"/>
    </mc:Choice>
    <mc:Fallback xmlns="">
      <p:transition spd="slow" advTm="6396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84188" y="11113"/>
            <a:ext cx="7543800" cy="1295400"/>
          </a:xfrm>
        </p:spPr>
        <p:txBody>
          <a:bodyPr/>
          <a:lstStyle/>
          <a:p>
            <a:r>
              <a:rPr lang="en-GB" altLang="en-US"/>
              <a:t>Intention</a:t>
            </a:r>
          </a:p>
        </p:txBody>
      </p:sp>
      <p:sp>
        <p:nvSpPr>
          <p:cNvPr id="3" name="Content Placeholder 2"/>
          <p:cNvSpPr>
            <a:spLocks noGrp="1"/>
          </p:cNvSpPr>
          <p:nvPr>
            <p:ph idx="1"/>
          </p:nvPr>
        </p:nvSpPr>
        <p:spPr/>
        <p:txBody>
          <a:bodyPr/>
          <a:lstStyle/>
          <a:p>
            <a:pPr>
              <a:defRPr/>
            </a:pPr>
            <a:r>
              <a:rPr lang="en-GB" sz="1800" dirty="0"/>
              <a:t>Intention does not relate to motive.</a:t>
            </a:r>
          </a:p>
          <a:p>
            <a:pPr>
              <a:defRPr/>
            </a:pPr>
            <a:endParaRPr lang="en-GB" sz="1800" dirty="0"/>
          </a:p>
          <a:p>
            <a:pPr>
              <a:defRPr/>
            </a:pPr>
            <a:r>
              <a:rPr lang="en-GB" sz="1800" dirty="0"/>
              <a:t>In the case of Mohan (1975) the court defined ‘intention’ and also makes it clear that motive is not the same as intention and is not relevant in deciding whether the defendant had intention.</a:t>
            </a:r>
          </a:p>
          <a:p>
            <a:pPr>
              <a:defRPr/>
            </a:pPr>
            <a:endParaRPr lang="en-GB" sz="1800" dirty="0"/>
          </a:p>
          <a:p>
            <a:pPr>
              <a:defRPr/>
            </a:pPr>
            <a:endParaRPr lang="en-GB" sz="1800" dirty="0"/>
          </a:p>
          <a:p>
            <a:pPr>
              <a:defRPr/>
            </a:pPr>
            <a:endParaRPr lang="en-GB" sz="1800" dirty="0"/>
          </a:p>
          <a:p>
            <a:pPr lvl="1">
              <a:defRPr/>
            </a:pPr>
            <a:r>
              <a:rPr lang="en-GB" sz="1800" b="1" dirty="0"/>
              <a:t>Yip Chiu-</a:t>
            </a:r>
            <a:r>
              <a:rPr lang="en-GB" sz="1800" b="1" dirty="0" err="1"/>
              <a:t>cheung</a:t>
            </a:r>
            <a:r>
              <a:rPr lang="en-GB" sz="1800" b="1" dirty="0"/>
              <a:t> [1994]</a:t>
            </a:r>
          </a:p>
          <a:p>
            <a:pPr lvl="1">
              <a:defRPr/>
            </a:pPr>
            <a:r>
              <a:rPr lang="en-GB" sz="1800" b="1" dirty="0"/>
              <a:t>Re: A (Children) (Conjoined twins: Surgical separation) [2000]</a:t>
            </a:r>
          </a:p>
          <a:p>
            <a:pPr lvl="1">
              <a:defRPr/>
            </a:pPr>
            <a:r>
              <a:rPr lang="en-GB" sz="1800" b="1" dirty="0" err="1"/>
              <a:t>Steane</a:t>
            </a:r>
            <a:r>
              <a:rPr lang="en-GB" sz="1800" b="1" dirty="0"/>
              <a:t> [1947]</a:t>
            </a:r>
            <a:r>
              <a:rPr lang="en-GB" sz="1800" dirty="0"/>
              <a:t> </a:t>
            </a:r>
          </a:p>
          <a:p>
            <a:pPr marL="0" indent="0">
              <a:buFont typeface="Wingdings" panose="05000000000000000000" pitchFamily="2" charset="2"/>
              <a:buNone/>
              <a:defRPr/>
            </a:pPr>
            <a:endParaRPr lang="en-GB" sz="1800" dirty="0"/>
          </a:p>
        </p:txBody>
      </p:sp>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B1A90F42-5779-4F67-A279-DFCCBA596D99}" type="slidenum">
              <a:rPr lang="en-GB" altLang="en-US" sz="1000" smtClean="0"/>
              <a:pPr>
                <a:spcBef>
                  <a:spcPct val="0"/>
                </a:spcBef>
                <a:buClrTx/>
                <a:buSzTx/>
                <a:buFontTx/>
                <a:buNone/>
              </a:pPr>
              <a:t>8</a:t>
            </a:fld>
            <a:endParaRPr lang="en-GB" altLang="en-US" sz="1000"/>
          </a:p>
        </p:txBody>
      </p:sp>
      <p:sp>
        <p:nvSpPr>
          <p:cNvPr id="4" name="Rectangle 3">
            <a:extLst>
              <a:ext uri="{FF2B5EF4-FFF2-40B4-BE49-F238E27FC236}">
                <a16:creationId xmlns:a16="http://schemas.microsoft.com/office/drawing/2014/main" id="{706E612B-518A-E145-880B-261379FC42F1}"/>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80554"/>
    </mc:Choice>
    <mc:Fallback xmlns="">
      <p:transition spd="slow" advTm="28055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Direct intent – aim or purpose</a:t>
            </a:r>
          </a:p>
          <a:p>
            <a:pPr lvl="1">
              <a:defRPr/>
            </a:pPr>
            <a:r>
              <a:rPr lang="en-GB" dirty="0"/>
              <a:t>Normally deduced from actions or surrounding evidence</a:t>
            </a:r>
          </a:p>
          <a:p>
            <a:pPr marL="344487" lvl="1" indent="0">
              <a:buFont typeface="Wingdings" panose="05000000000000000000" pitchFamily="2" charset="2"/>
              <a:buNone/>
              <a:defRPr/>
            </a:pPr>
            <a:endParaRPr lang="en-GB" dirty="0"/>
          </a:p>
          <a:p>
            <a:pPr lvl="1">
              <a:defRPr/>
            </a:pPr>
            <a:r>
              <a:rPr lang="en-GB" b="1" i="1" dirty="0" err="1"/>
              <a:t>Moloney</a:t>
            </a:r>
            <a:r>
              <a:rPr lang="en-GB" b="1" i="1" dirty="0"/>
              <a:t> [1985]</a:t>
            </a:r>
            <a:r>
              <a:rPr lang="en-GB" dirty="0"/>
              <a:t>- “golden rule” – no guidance on meaning.  </a:t>
            </a:r>
            <a:endParaRPr lang="en-GB" b="1" i="1" dirty="0"/>
          </a:p>
          <a:p>
            <a:pPr>
              <a:defRPr/>
            </a:pPr>
            <a:endParaRPr lang="en-GB" dirty="0"/>
          </a:p>
        </p:txBody>
      </p:sp>
      <p:sp>
        <p:nvSpPr>
          <p:cNvPr id="15364"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A03089-007A-4076-A23D-F3B2F9070072}" type="slidenum">
              <a:rPr lang="en-GB" altLang="en-US" smtClean="0"/>
              <a:pPr/>
              <a:t>9</a:t>
            </a:fld>
            <a:endParaRPr lang="en-GB" altLang="en-US"/>
          </a:p>
        </p:txBody>
      </p:sp>
      <p:sp>
        <p:nvSpPr>
          <p:cNvPr id="15365" name="Title 1"/>
          <p:cNvSpPr>
            <a:spLocks noGrp="1"/>
          </p:cNvSpPr>
          <p:nvPr>
            <p:ph type="title"/>
          </p:nvPr>
        </p:nvSpPr>
        <p:spPr/>
        <p:txBody>
          <a:bodyPr/>
          <a:lstStyle/>
          <a:p>
            <a:r>
              <a:rPr lang="en-GB" altLang="en-US"/>
              <a:t>Intention – direct intent</a:t>
            </a:r>
          </a:p>
        </p:txBody>
      </p:sp>
      <p:sp>
        <p:nvSpPr>
          <p:cNvPr id="4" name="Rectangle 3">
            <a:extLst>
              <a:ext uri="{FF2B5EF4-FFF2-40B4-BE49-F238E27FC236}">
                <a16:creationId xmlns:a16="http://schemas.microsoft.com/office/drawing/2014/main" id="{B4465972-EE15-E145-A094-B66EA7594DD3}"/>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68265"/>
    </mc:Choice>
    <mc:Fallback xmlns="">
      <p:transition spd="slow" advTm="16826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Intention – indirect/oblique intent</a:t>
            </a:r>
          </a:p>
        </p:txBody>
      </p:sp>
      <p:sp>
        <p:nvSpPr>
          <p:cNvPr id="17411" name="Content Placeholder 2"/>
          <p:cNvSpPr>
            <a:spLocks noGrp="1"/>
          </p:cNvSpPr>
          <p:nvPr>
            <p:ph idx="1"/>
          </p:nvPr>
        </p:nvSpPr>
        <p:spPr/>
        <p:txBody>
          <a:bodyPr/>
          <a:lstStyle/>
          <a:p>
            <a:r>
              <a:rPr lang="en-GB" altLang="en-US" b="1" i="1"/>
              <a:t>DPP v Smith [1960] – </a:t>
            </a:r>
            <a:r>
              <a:rPr lang="en-GB" altLang="en-US"/>
              <a:t>reasonable person would have contemplated the result (objective test)</a:t>
            </a:r>
          </a:p>
          <a:p>
            <a:r>
              <a:rPr lang="en-GB" altLang="en-US" i="1"/>
              <a:t>Reversed by </a:t>
            </a:r>
            <a:r>
              <a:rPr lang="en-GB" altLang="en-US" b="1" i="1"/>
              <a:t>s8 Criminal Justice Act 1967 </a:t>
            </a:r>
            <a:r>
              <a:rPr lang="en-GB" altLang="en-US"/>
              <a:t>(subjective test)</a:t>
            </a:r>
          </a:p>
          <a:p>
            <a:r>
              <a:rPr lang="en-GB" altLang="en-US"/>
              <a:t>Purpose is to bring about (x) and another result (y) is a virtually certain as a result of (x), D is criminally liable</a:t>
            </a:r>
          </a:p>
        </p:txBody>
      </p:sp>
      <p:sp>
        <p:nvSpPr>
          <p:cNvPr id="1741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6DB1950D-9A9C-4931-AAC0-5503F055329C}" type="slidenum">
              <a:rPr lang="en-GB" altLang="en-US" sz="1000" smtClean="0"/>
              <a:pPr>
                <a:spcBef>
                  <a:spcPct val="0"/>
                </a:spcBef>
                <a:buClrTx/>
                <a:buSzTx/>
                <a:buFontTx/>
                <a:buNone/>
              </a:pPr>
              <a:t>10</a:t>
            </a:fld>
            <a:endParaRPr lang="en-GB" altLang="en-US" sz="1000"/>
          </a:p>
        </p:txBody>
      </p:sp>
      <p:sp>
        <p:nvSpPr>
          <p:cNvPr id="3" name="Rectangle 2">
            <a:extLst>
              <a:ext uri="{FF2B5EF4-FFF2-40B4-BE49-F238E27FC236}">
                <a16:creationId xmlns:a16="http://schemas.microsoft.com/office/drawing/2014/main" id="{11715993-4D3B-B542-8DA6-6CCCC9D1886B}"/>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85735"/>
    </mc:Choice>
    <mc:Fallback xmlns="">
      <p:transition spd="slow" advTm="18573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88456-BE50-4C3E-93C6-C172A9B56E12}" type="slidenum">
              <a:rPr lang="en-GB" altLang="en-US" smtClean="0"/>
              <a:pPr/>
              <a:t>11</a:t>
            </a:fld>
            <a:endParaRPr lang="en-GB" altLang="en-US"/>
          </a:p>
        </p:txBody>
      </p:sp>
      <p:sp>
        <p:nvSpPr>
          <p:cNvPr id="19460" name="TextBox 3"/>
          <p:cNvSpPr txBox="1">
            <a:spLocks noChangeArrowheads="1"/>
          </p:cNvSpPr>
          <p:nvPr/>
        </p:nvSpPr>
        <p:spPr bwMode="auto">
          <a:xfrm>
            <a:off x="603250" y="635000"/>
            <a:ext cx="59404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400"/>
              <a:t>For example:</a:t>
            </a:r>
          </a:p>
          <a:p>
            <a:endParaRPr lang="en-GB" altLang="en-US" sz="2400"/>
          </a:p>
          <a:p>
            <a:r>
              <a:rPr lang="en-GB" altLang="en-US" sz="2400"/>
              <a:t>Where it is D’s purpose to blow up a plan in order to collect an insurance pay out. D may not want to murder the passengers (Y), but this is a virtually certain result required before the claim can be made.</a:t>
            </a:r>
          </a:p>
        </p:txBody>
      </p:sp>
      <p:pic>
        <p:nvPicPr>
          <p:cNvPr id="19461"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3562350"/>
            <a:ext cx="32956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1A60D913-B93D-DA4A-9DBC-B042615AA7C3}"/>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Intention- indirect</a:t>
            </a:r>
          </a:p>
        </p:txBody>
      </p:sp>
      <p:sp>
        <p:nvSpPr>
          <p:cNvPr id="3" name="Content Placeholder 2"/>
          <p:cNvSpPr>
            <a:spLocks noGrp="1"/>
          </p:cNvSpPr>
          <p:nvPr>
            <p:ph idx="1"/>
          </p:nvPr>
        </p:nvSpPr>
        <p:spPr>
          <a:xfrm>
            <a:off x="457200" y="1719263"/>
            <a:ext cx="8003232" cy="3509937"/>
          </a:xfrm>
        </p:spPr>
        <p:txBody>
          <a:bodyPr/>
          <a:lstStyle/>
          <a:p>
            <a:pPr>
              <a:defRPr/>
            </a:pPr>
            <a:r>
              <a:rPr lang="en-GB" sz="2400" dirty="0"/>
              <a:t>Current law set down in </a:t>
            </a:r>
            <a:r>
              <a:rPr lang="en-GB" sz="2400" b="1" i="1" dirty="0" err="1"/>
              <a:t>Woollin</a:t>
            </a:r>
            <a:r>
              <a:rPr lang="en-GB" sz="2400" b="1" i="1" dirty="0"/>
              <a:t> [1998]</a:t>
            </a:r>
          </a:p>
          <a:p>
            <a:pPr marL="0" indent="0">
              <a:buFont typeface="Wingdings" panose="05000000000000000000" pitchFamily="2" charset="2"/>
              <a:buNone/>
              <a:defRPr/>
            </a:pPr>
            <a:endParaRPr lang="en-GB" sz="2400" b="1" i="1" dirty="0"/>
          </a:p>
          <a:p>
            <a:pPr lvl="1">
              <a:defRPr/>
            </a:pPr>
            <a:r>
              <a:rPr lang="en-GB" sz="2000" dirty="0"/>
              <a:t>Was consequence (death/serious harm) virtually certain? (</a:t>
            </a:r>
            <a:r>
              <a:rPr lang="en-GB" sz="2000" i="1" dirty="0"/>
              <a:t>Objective test)</a:t>
            </a:r>
          </a:p>
          <a:p>
            <a:pPr marL="344487" lvl="1" indent="0">
              <a:buFont typeface="Wingdings" panose="05000000000000000000" pitchFamily="2" charset="2"/>
              <a:buNone/>
              <a:defRPr/>
            </a:pPr>
            <a:endParaRPr lang="en-GB" sz="2000" i="1" dirty="0"/>
          </a:p>
          <a:p>
            <a:pPr lvl="1">
              <a:defRPr/>
            </a:pPr>
            <a:r>
              <a:rPr lang="en-GB" sz="2000" dirty="0"/>
              <a:t>Did D appreciate consequence (death/serious harm) was virtually certain? (</a:t>
            </a:r>
            <a:r>
              <a:rPr lang="en-GB" sz="2000" i="1" dirty="0"/>
              <a:t>Subjective test)</a:t>
            </a:r>
          </a:p>
          <a:p>
            <a:pPr marL="344487" lvl="1" indent="0">
              <a:buFont typeface="Wingdings" panose="05000000000000000000" pitchFamily="2" charset="2"/>
              <a:buNone/>
              <a:defRPr/>
            </a:pPr>
            <a:endParaRPr lang="en-GB" sz="2000" i="1" dirty="0"/>
          </a:p>
          <a:p>
            <a:pPr lvl="1">
              <a:defRPr/>
            </a:pPr>
            <a:r>
              <a:rPr lang="en-GB" sz="2000" i="1" dirty="0"/>
              <a:t>If jury answer both “yes”, entitled to find intention</a:t>
            </a:r>
            <a:endParaRPr lang="en-GB" sz="2000" dirty="0"/>
          </a:p>
        </p:txBody>
      </p:sp>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0C4F1F9-2CC1-4098-9CCE-11C1E8FCD846}" type="slidenum">
              <a:rPr lang="en-GB" altLang="en-US" sz="1000" smtClean="0"/>
              <a:pPr>
                <a:spcBef>
                  <a:spcPct val="0"/>
                </a:spcBef>
                <a:buClrTx/>
                <a:buSzTx/>
                <a:buFontTx/>
                <a:buNone/>
              </a:pPr>
              <a:t>12</a:t>
            </a:fld>
            <a:endParaRPr lang="en-GB" altLang="en-US" sz="1000"/>
          </a:p>
        </p:txBody>
      </p:sp>
      <p:sp>
        <p:nvSpPr>
          <p:cNvPr id="2" name="TextBox 1"/>
          <p:cNvSpPr txBox="1"/>
          <p:nvPr/>
        </p:nvSpPr>
        <p:spPr>
          <a:xfrm>
            <a:off x="611560" y="5126577"/>
            <a:ext cx="6840760" cy="1569660"/>
          </a:xfrm>
          <a:prstGeom prst="rect">
            <a:avLst/>
          </a:prstGeom>
          <a:noFill/>
        </p:spPr>
        <p:txBody>
          <a:bodyPr wrap="square" rtlCol="0">
            <a:spAutoFit/>
          </a:bodyPr>
          <a:lstStyle/>
          <a:p>
            <a:r>
              <a:rPr lang="en-GB" sz="2400" b="1" dirty="0">
                <a:solidFill>
                  <a:srgbClr val="FF0000"/>
                </a:solidFill>
              </a:rPr>
              <a:t>MD [2004]</a:t>
            </a:r>
          </a:p>
          <a:p>
            <a:endParaRPr lang="en-GB" sz="2400" b="1" dirty="0">
              <a:solidFill>
                <a:srgbClr val="FF0000"/>
              </a:solidFill>
            </a:endParaRPr>
          </a:p>
          <a:p>
            <a:r>
              <a:rPr lang="en-GB" sz="2400" b="1" dirty="0">
                <a:solidFill>
                  <a:srgbClr val="FF0000"/>
                </a:solidFill>
              </a:rPr>
              <a:t>Criminal Cases Review Commission (Charles) [2017]</a:t>
            </a:r>
          </a:p>
        </p:txBody>
      </p:sp>
      <p:sp>
        <p:nvSpPr>
          <p:cNvPr id="5" name="Rectangle 4">
            <a:extLst>
              <a:ext uri="{FF2B5EF4-FFF2-40B4-BE49-F238E27FC236}">
                <a16:creationId xmlns:a16="http://schemas.microsoft.com/office/drawing/2014/main" id="{56D971A2-F83C-354D-A618-BB7DAF666B6A}"/>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43083"/>
    </mc:Choice>
    <mc:Fallback xmlns="">
      <p:transition spd="slow" advTm="34308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Intention - indirect</a:t>
            </a:r>
          </a:p>
        </p:txBody>
      </p:sp>
      <p:sp>
        <p:nvSpPr>
          <p:cNvPr id="3" name="Content Placeholder 2"/>
          <p:cNvSpPr>
            <a:spLocks noGrp="1"/>
          </p:cNvSpPr>
          <p:nvPr>
            <p:ph idx="1"/>
          </p:nvPr>
        </p:nvSpPr>
        <p:spPr/>
        <p:txBody>
          <a:bodyPr/>
          <a:lstStyle/>
          <a:p>
            <a:pPr>
              <a:defRPr/>
            </a:pPr>
            <a:r>
              <a:rPr lang="en-GB" b="1" i="1" dirty="0" err="1"/>
              <a:t>Hyam</a:t>
            </a:r>
            <a:r>
              <a:rPr lang="en-GB" b="1" i="1" dirty="0"/>
              <a:t> v DPP [1974]</a:t>
            </a:r>
          </a:p>
          <a:p>
            <a:pPr>
              <a:defRPr/>
            </a:pPr>
            <a:endParaRPr lang="en-GB" b="1" i="1" dirty="0"/>
          </a:p>
          <a:p>
            <a:pPr>
              <a:defRPr/>
            </a:pPr>
            <a:r>
              <a:rPr lang="en-GB" b="1" i="1" dirty="0" err="1"/>
              <a:t>Moloney</a:t>
            </a:r>
            <a:r>
              <a:rPr lang="en-GB" b="1" i="1" dirty="0"/>
              <a:t> [1985]</a:t>
            </a:r>
          </a:p>
          <a:p>
            <a:pPr>
              <a:defRPr/>
            </a:pPr>
            <a:endParaRPr lang="en-GB" b="1" i="1" dirty="0"/>
          </a:p>
          <a:p>
            <a:pPr>
              <a:defRPr/>
            </a:pPr>
            <a:r>
              <a:rPr lang="en-GB" b="1" i="1" dirty="0"/>
              <a:t>Hancock and </a:t>
            </a:r>
            <a:r>
              <a:rPr lang="en-GB" b="1" i="1" dirty="0" err="1"/>
              <a:t>Shankland</a:t>
            </a:r>
            <a:r>
              <a:rPr lang="en-GB" b="1" i="1" dirty="0"/>
              <a:t> [1986]</a:t>
            </a:r>
          </a:p>
          <a:p>
            <a:pPr>
              <a:defRPr/>
            </a:pPr>
            <a:endParaRPr lang="en-GB" b="1" i="1" dirty="0"/>
          </a:p>
          <a:p>
            <a:pPr>
              <a:defRPr/>
            </a:pPr>
            <a:r>
              <a:rPr lang="en-GB" b="1" i="1" dirty="0" err="1"/>
              <a:t>Nedrick</a:t>
            </a:r>
            <a:r>
              <a:rPr lang="en-GB" b="1" i="1" dirty="0"/>
              <a:t> [1986]</a:t>
            </a:r>
          </a:p>
          <a:p>
            <a:pPr>
              <a:defRPr/>
            </a:pPr>
            <a:endParaRPr lang="en-GB" b="1" i="1" dirty="0"/>
          </a:p>
          <a:p>
            <a:pPr marL="0" indent="0">
              <a:buFont typeface="Wingdings" panose="05000000000000000000" pitchFamily="2" charset="2"/>
              <a:buNone/>
              <a:defRPr/>
            </a:pPr>
            <a:endParaRPr lang="en-GB" b="1" i="1" dirty="0"/>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3F332753-0245-466B-BA5F-886E6DDB9EEB}" type="slidenum">
              <a:rPr lang="en-GB" altLang="en-US" sz="1000" smtClean="0"/>
              <a:pPr>
                <a:spcBef>
                  <a:spcPct val="0"/>
                </a:spcBef>
                <a:buClrTx/>
                <a:buSzTx/>
                <a:buFontTx/>
                <a:buNone/>
              </a:pPr>
              <a:t>13</a:t>
            </a:fld>
            <a:endParaRPr lang="en-GB" altLang="en-US" sz="1000"/>
          </a:p>
        </p:txBody>
      </p:sp>
      <p:sp>
        <p:nvSpPr>
          <p:cNvPr id="4" name="Rectangle 3">
            <a:extLst>
              <a:ext uri="{FF2B5EF4-FFF2-40B4-BE49-F238E27FC236}">
                <a16:creationId xmlns:a16="http://schemas.microsoft.com/office/drawing/2014/main" id="{51D116C1-616A-EE4A-8E85-6016ADA002A2}"/>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4476"/>
    </mc:Choice>
    <mc:Fallback xmlns="">
      <p:transition spd="slow" advTm="5447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HINTS AND TIPS</a:t>
            </a:r>
          </a:p>
        </p:txBody>
      </p:sp>
      <p:sp>
        <p:nvSpPr>
          <p:cNvPr id="25603" name="Content Placeholder 2"/>
          <p:cNvSpPr>
            <a:spLocks noGrp="1"/>
          </p:cNvSpPr>
          <p:nvPr>
            <p:ph idx="1"/>
          </p:nvPr>
        </p:nvSpPr>
        <p:spPr/>
        <p:txBody>
          <a:bodyPr/>
          <a:lstStyle/>
          <a:p>
            <a:r>
              <a:rPr lang="en-GB" altLang="en-US"/>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p:txBody>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4C959B-F7BF-48CA-9F23-4644F217D667}" type="slidenum">
              <a:rPr lang="en-GB" altLang="en-US" smtClean="0"/>
              <a:pPr/>
              <a:t>14</a:t>
            </a:fld>
            <a:endParaRPr lang="en-GB" altLang="en-US"/>
          </a:p>
        </p:txBody>
      </p:sp>
      <p:sp>
        <p:nvSpPr>
          <p:cNvPr id="3" name="Rectangle 2">
            <a:extLst>
              <a:ext uri="{FF2B5EF4-FFF2-40B4-BE49-F238E27FC236}">
                <a16:creationId xmlns:a16="http://schemas.microsoft.com/office/drawing/2014/main" id="{2C54AB2F-6884-D340-9451-E5D52576C8DD}"/>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7277"/>
    </mc:Choice>
    <mc:Fallback xmlns="">
      <p:transition spd="slow" advTm="4727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Recklessness</a:t>
            </a:r>
          </a:p>
        </p:txBody>
      </p:sp>
      <p:sp>
        <p:nvSpPr>
          <p:cNvPr id="31747" name="Content Placeholder 3"/>
          <p:cNvSpPr>
            <a:spLocks noGrp="1"/>
          </p:cNvSpPr>
          <p:nvPr>
            <p:ph idx="1"/>
          </p:nvPr>
        </p:nvSpPr>
        <p:spPr>
          <a:xfrm>
            <a:off x="457200" y="1836738"/>
            <a:ext cx="8229600" cy="4411662"/>
          </a:xfrm>
        </p:spPr>
        <p:txBody>
          <a:bodyPr/>
          <a:lstStyle/>
          <a:p>
            <a:r>
              <a:rPr lang="en-GB" altLang="en-US" sz="2800" dirty="0"/>
              <a:t>Offences which can only be committed intentionally – specific intent crimes</a:t>
            </a:r>
          </a:p>
          <a:p>
            <a:endParaRPr lang="en-GB" altLang="en-US" sz="2800" dirty="0"/>
          </a:p>
          <a:p>
            <a:r>
              <a:rPr lang="en-GB" altLang="en-US" sz="2800" dirty="0"/>
              <a:t>Offences which can be committed recklessly – basic intent crimes</a:t>
            </a:r>
          </a:p>
          <a:p>
            <a:endParaRPr lang="en-GB" altLang="en-US" sz="2800" dirty="0"/>
          </a:p>
          <a:p>
            <a:r>
              <a:rPr lang="en-GB" altLang="en-US" sz="2800" dirty="0"/>
              <a:t>What does recklessness mean?</a:t>
            </a:r>
          </a:p>
          <a:p>
            <a:endParaRPr lang="en-GB" altLang="en-US" sz="2800" dirty="0"/>
          </a:p>
          <a:p>
            <a:r>
              <a:rPr lang="en-GB" altLang="en-US" sz="2800" dirty="0">
                <a:solidFill>
                  <a:srgbClr val="FF0000"/>
                </a:solidFill>
              </a:rPr>
              <a:t>G and Another [2003]</a:t>
            </a:r>
          </a:p>
        </p:txBody>
      </p:sp>
      <p:sp>
        <p:nvSpPr>
          <p:cNvPr id="3174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AC9918B-B6C6-47D4-ADA4-76E20F29ECD6}" type="slidenum">
              <a:rPr lang="en-GB" altLang="en-US" sz="1000" smtClean="0"/>
              <a:pPr>
                <a:spcBef>
                  <a:spcPct val="0"/>
                </a:spcBef>
                <a:buClrTx/>
                <a:buSzTx/>
                <a:buFontTx/>
                <a:buNone/>
              </a:pPr>
              <a:t>15</a:t>
            </a:fld>
            <a:endParaRPr lang="en-GB" altLang="en-US" sz="1000"/>
          </a:p>
        </p:txBody>
      </p:sp>
      <p:sp>
        <p:nvSpPr>
          <p:cNvPr id="3" name="Rectangle 2">
            <a:extLst>
              <a:ext uri="{FF2B5EF4-FFF2-40B4-BE49-F238E27FC236}">
                <a16:creationId xmlns:a16="http://schemas.microsoft.com/office/drawing/2014/main" id="{F87CDC80-4576-9545-93DB-B15480F05CC4}"/>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p:transition advTm="95732"/>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a:t>Development of recklessness </a:t>
            </a:r>
          </a:p>
        </p:txBody>
      </p:sp>
      <p:sp>
        <p:nvSpPr>
          <p:cNvPr id="33795" name="Content Placeholder 2"/>
          <p:cNvSpPr>
            <a:spLocks noGrp="1"/>
          </p:cNvSpPr>
          <p:nvPr>
            <p:ph idx="1"/>
          </p:nvPr>
        </p:nvSpPr>
        <p:spPr>
          <a:xfrm>
            <a:off x="372035" y="1558710"/>
            <a:ext cx="8229600" cy="4411662"/>
          </a:xfrm>
        </p:spPr>
        <p:txBody>
          <a:bodyPr/>
          <a:lstStyle/>
          <a:p>
            <a:pPr>
              <a:defRPr/>
            </a:pPr>
            <a:r>
              <a:rPr lang="en-GB" altLang="en-US" sz="2800" u="sng" dirty="0">
                <a:solidFill>
                  <a:schemeClr val="tx2">
                    <a:lumMod val="40000"/>
                    <a:lumOff val="60000"/>
                  </a:schemeClr>
                </a:solidFill>
              </a:rPr>
              <a:t>Subjective recklessness: </a:t>
            </a:r>
          </a:p>
          <a:p>
            <a:pPr>
              <a:defRPr/>
            </a:pPr>
            <a:r>
              <a:rPr lang="en-GB" altLang="en-US" sz="2800" b="1" i="1" dirty="0"/>
              <a:t>Cunningham [1957]</a:t>
            </a:r>
          </a:p>
          <a:p>
            <a:pPr>
              <a:defRPr/>
            </a:pPr>
            <a:r>
              <a:rPr lang="en-GB" altLang="en-US" sz="2800" b="1" i="1" dirty="0"/>
              <a:t>Brady [2006]</a:t>
            </a:r>
          </a:p>
          <a:p>
            <a:pPr>
              <a:defRPr/>
            </a:pPr>
            <a:r>
              <a:rPr lang="en-GB" altLang="en-US" sz="2800" u="sng" dirty="0">
                <a:solidFill>
                  <a:srgbClr val="00B050"/>
                </a:solidFill>
              </a:rPr>
              <a:t>Objective recklessness: </a:t>
            </a:r>
          </a:p>
          <a:p>
            <a:pPr>
              <a:defRPr/>
            </a:pPr>
            <a:r>
              <a:rPr lang="en-GB" altLang="en-US" sz="2800" b="1" i="1" dirty="0"/>
              <a:t>Caldwell [1982]</a:t>
            </a:r>
          </a:p>
          <a:p>
            <a:pPr>
              <a:buFontTx/>
              <a:buChar char="-"/>
              <a:defRPr/>
            </a:pPr>
            <a:r>
              <a:rPr lang="en-GB" altLang="en-US" sz="2800" b="1" i="1" dirty="0"/>
              <a:t>Elliot v C [1983]</a:t>
            </a:r>
          </a:p>
          <a:p>
            <a:pPr>
              <a:buFontTx/>
              <a:buChar char="-"/>
              <a:defRPr/>
            </a:pPr>
            <a:r>
              <a:rPr lang="en-GB" altLang="en-US" sz="2800" b="1" i="1" dirty="0"/>
              <a:t>Stephen Malcolm [1984]</a:t>
            </a:r>
          </a:p>
          <a:p>
            <a:pPr>
              <a:buFontTx/>
              <a:buChar char="-"/>
              <a:defRPr/>
            </a:pPr>
            <a:r>
              <a:rPr lang="en-GB" altLang="en-US" sz="2800" b="1" i="1" dirty="0"/>
              <a:t>G and Another [2003]</a:t>
            </a:r>
          </a:p>
          <a:p>
            <a:pPr>
              <a:buFontTx/>
              <a:buChar char="-"/>
              <a:defRPr/>
            </a:pPr>
            <a:r>
              <a:rPr lang="en-US" altLang="en-US" sz="2800" b="1" i="1" dirty="0">
                <a:cs typeface="Arial" panose="020B0604020202020204" pitchFamily="34" charset="0"/>
              </a:rPr>
              <a:t>Chief Constable of Avon and Somerset Police v </a:t>
            </a:r>
            <a:r>
              <a:rPr lang="en-US" altLang="en-US" sz="2800" b="1" i="1" dirty="0" err="1">
                <a:cs typeface="Arial" panose="020B0604020202020204" pitchFamily="34" charset="0"/>
              </a:rPr>
              <a:t>Shimmen</a:t>
            </a:r>
            <a:r>
              <a:rPr lang="en-US" altLang="en-US" sz="2800" b="1" i="1" dirty="0">
                <a:cs typeface="Arial" panose="020B0604020202020204" pitchFamily="34" charset="0"/>
              </a:rPr>
              <a:t> [1986]</a:t>
            </a:r>
          </a:p>
          <a:p>
            <a:pPr>
              <a:buFontTx/>
              <a:buChar char="-"/>
              <a:defRPr/>
            </a:pPr>
            <a:endParaRPr lang="en-GB" altLang="en-US" b="1" i="1" dirty="0"/>
          </a:p>
        </p:txBody>
      </p:sp>
      <p:sp>
        <p:nvSpPr>
          <p:cNvPr id="3379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EA6BC95-F89C-46A0-ABAA-1447C267D374}" type="slidenum">
              <a:rPr lang="en-GB" altLang="en-US" sz="1000" smtClean="0"/>
              <a:pPr>
                <a:spcBef>
                  <a:spcPct val="0"/>
                </a:spcBef>
                <a:buClrTx/>
                <a:buSzTx/>
                <a:buFontTx/>
                <a:buNone/>
              </a:pPr>
              <a:t>16</a:t>
            </a:fld>
            <a:endParaRPr lang="en-GB" altLang="en-US" sz="1000"/>
          </a:p>
        </p:txBody>
      </p:sp>
      <p:sp>
        <p:nvSpPr>
          <p:cNvPr id="2" name="Rectangle 1">
            <a:extLst>
              <a:ext uri="{FF2B5EF4-FFF2-40B4-BE49-F238E27FC236}">
                <a16:creationId xmlns:a16="http://schemas.microsoft.com/office/drawing/2014/main" id="{C64529D1-9D74-B74B-A94B-7B88CFCCD742}"/>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84903"/>
    </mc:Choice>
    <mc:Fallback xmlns="">
      <p:transition spd="slow" advTm="48490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22E3E7-DECC-4668-BD0B-06154C42E0F5}" type="slidenum">
              <a:rPr lang="en-GB" altLang="en-US" sz="1000" smtClean="0"/>
              <a:pPr>
                <a:spcBef>
                  <a:spcPct val="0"/>
                </a:spcBef>
                <a:buClrTx/>
                <a:buSzTx/>
                <a:buFontTx/>
                <a:buNone/>
              </a:pPr>
              <a:t>17</a:t>
            </a:fld>
            <a:endParaRPr lang="en-GB" altLang="en-US" sz="1000"/>
          </a:p>
        </p:txBody>
      </p:sp>
      <p:sp>
        <p:nvSpPr>
          <p:cNvPr id="35843" name="Rectangle 2"/>
          <p:cNvSpPr>
            <a:spLocks noGrp="1" noChangeArrowheads="1"/>
          </p:cNvSpPr>
          <p:nvPr>
            <p:ph type="title"/>
          </p:nvPr>
        </p:nvSpPr>
        <p:spPr/>
        <p:txBody>
          <a:bodyPr/>
          <a:lstStyle/>
          <a:p>
            <a:pPr eaLnBrk="1" hangingPunct="1"/>
            <a:r>
              <a:rPr lang="en-GB" altLang="en-US"/>
              <a:t>The end of objective recklessnes</a:t>
            </a:r>
          </a:p>
        </p:txBody>
      </p:sp>
      <p:sp>
        <p:nvSpPr>
          <p:cNvPr id="35844" name="Rectangle 3"/>
          <p:cNvSpPr>
            <a:spLocks noGrp="1" noChangeArrowheads="1"/>
          </p:cNvSpPr>
          <p:nvPr>
            <p:ph type="body" idx="1"/>
          </p:nvPr>
        </p:nvSpPr>
        <p:spPr/>
        <p:txBody>
          <a:bodyPr/>
          <a:lstStyle/>
          <a:p>
            <a:pPr algn="just" eaLnBrk="1" hangingPunct="1"/>
            <a:r>
              <a:rPr lang="en-GB" altLang="en-US" sz="2800" b="1"/>
              <a:t>Caldwell</a:t>
            </a:r>
            <a:r>
              <a:rPr lang="en-GB" altLang="en-US" sz="2800"/>
              <a:t> has been overruled by the House of Lords in </a:t>
            </a:r>
            <a:r>
              <a:rPr lang="en-GB" altLang="en-US" sz="2800" b="1" u="sng"/>
              <a:t>R v G and Another</a:t>
            </a:r>
            <a:r>
              <a:rPr lang="en-GB" altLang="en-US" sz="2800"/>
              <a:t> [2003] UKHL 50. </a:t>
            </a:r>
          </a:p>
          <a:p>
            <a:pPr algn="just" eaLnBrk="1" hangingPunct="1"/>
            <a:endParaRPr lang="en-GB" altLang="en-US" sz="2800"/>
          </a:p>
          <a:p>
            <a:pPr algn="just" eaLnBrk="1" hangingPunct="1"/>
            <a:r>
              <a:rPr lang="en-GB" altLang="en-US" sz="2800"/>
              <a:t>A subjective test for recklessness now applies to criminal damage</a:t>
            </a:r>
            <a:endParaRPr lang="en-GB" altLang="en-US" sz="2500"/>
          </a:p>
        </p:txBody>
      </p:sp>
      <p:sp>
        <p:nvSpPr>
          <p:cNvPr id="2" name="Rectangle 1">
            <a:extLst>
              <a:ext uri="{FF2B5EF4-FFF2-40B4-BE49-F238E27FC236}">
                <a16:creationId xmlns:a16="http://schemas.microsoft.com/office/drawing/2014/main" id="{46BB4831-D55B-DB49-B574-23FDAD674C19}"/>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p:transition advTm="183867"/>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Negligence</a:t>
            </a:r>
          </a:p>
        </p:txBody>
      </p:sp>
      <p:sp>
        <p:nvSpPr>
          <p:cNvPr id="39939" name="Content Placeholder 2"/>
          <p:cNvSpPr>
            <a:spLocks noGrp="1"/>
          </p:cNvSpPr>
          <p:nvPr>
            <p:ph idx="1"/>
          </p:nvPr>
        </p:nvSpPr>
        <p:spPr/>
        <p:txBody>
          <a:bodyPr/>
          <a:lstStyle/>
          <a:p>
            <a:r>
              <a:rPr lang="en-GB" altLang="en-US" dirty="0"/>
              <a:t>Failure to achieve standard of conduct to be expected of a reasonable person</a:t>
            </a:r>
          </a:p>
          <a:p>
            <a:r>
              <a:rPr lang="en-GB" altLang="en-US" dirty="0"/>
              <a:t>Specialist knowledge – expected to achieve the standard of the reasonable person possessed with that knowledge</a:t>
            </a:r>
          </a:p>
          <a:p>
            <a:r>
              <a:rPr lang="en-GB" altLang="en-US" i="1" dirty="0" err="1">
                <a:solidFill>
                  <a:srgbClr val="FF0000"/>
                </a:solidFill>
              </a:rPr>
              <a:t>Adomako</a:t>
            </a:r>
            <a:r>
              <a:rPr lang="en-GB" altLang="en-US" i="1" dirty="0">
                <a:solidFill>
                  <a:srgbClr val="FF0000"/>
                </a:solidFill>
              </a:rPr>
              <a:t> [1994]</a:t>
            </a:r>
          </a:p>
          <a:p>
            <a:r>
              <a:rPr lang="en-GB" altLang="en-US" dirty="0"/>
              <a:t>Levels/degrees of negligence – </a:t>
            </a:r>
            <a:r>
              <a:rPr lang="en-GB" altLang="en-US" b="1" i="1" dirty="0"/>
              <a:t>RTA 1988</a:t>
            </a:r>
          </a:p>
          <a:p>
            <a:r>
              <a:rPr lang="en-GB" altLang="en-US" dirty="0"/>
              <a:t>Negligence sufficient for some sexual offences </a:t>
            </a:r>
            <a:r>
              <a:rPr lang="en-GB" altLang="en-US" dirty="0" err="1"/>
              <a:t>eg</a:t>
            </a:r>
            <a:r>
              <a:rPr lang="en-GB" altLang="en-US" dirty="0"/>
              <a:t> rape</a:t>
            </a:r>
          </a:p>
          <a:p>
            <a:endParaRPr lang="en-GB" altLang="en-US" dirty="0"/>
          </a:p>
        </p:txBody>
      </p:sp>
      <p:sp>
        <p:nvSpPr>
          <p:cNvPr id="3994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65871B9-FC64-46A2-9F16-566A4BC0FEE3}" type="slidenum">
              <a:rPr lang="en-GB" altLang="en-US" sz="1000" smtClean="0"/>
              <a:pPr>
                <a:spcBef>
                  <a:spcPct val="0"/>
                </a:spcBef>
                <a:buClrTx/>
                <a:buSzTx/>
                <a:buFontTx/>
                <a:buNone/>
              </a:pPr>
              <a:t>18</a:t>
            </a:fld>
            <a:endParaRPr lang="en-GB" altLang="en-US" sz="1000"/>
          </a:p>
        </p:txBody>
      </p:sp>
      <p:sp>
        <p:nvSpPr>
          <p:cNvPr id="2" name="Rectangle 1">
            <a:extLst>
              <a:ext uri="{FF2B5EF4-FFF2-40B4-BE49-F238E27FC236}">
                <a16:creationId xmlns:a16="http://schemas.microsoft.com/office/drawing/2014/main" id="{E01ED923-7192-B84E-8A67-548D18E126CA}"/>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94302"/>
    </mc:Choice>
    <mc:Fallback xmlns="">
      <p:transition spd="slow" advTm="19430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Transferred malice</a:t>
            </a:r>
          </a:p>
        </p:txBody>
      </p:sp>
      <p:sp>
        <p:nvSpPr>
          <p:cNvPr id="3" name="Content Placeholder 2"/>
          <p:cNvSpPr>
            <a:spLocks noGrp="1"/>
          </p:cNvSpPr>
          <p:nvPr>
            <p:ph idx="1"/>
          </p:nvPr>
        </p:nvSpPr>
        <p:spPr/>
        <p:txBody>
          <a:bodyPr/>
          <a:lstStyle/>
          <a:p>
            <a:pPr>
              <a:defRPr/>
            </a:pPr>
            <a:r>
              <a:rPr lang="en-GB" sz="2000" dirty="0"/>
              <a:t>May be relied upon where the MR of the offence cannot be established </a:t>
            </a:r>
            <a:r>
              <a:rPr lang="en-GB" sz="2000" b="1" i="1" dirty="0"/>
              <a:t>            Latimer [1886], Mitchell [1983]</a:t>
            </a:r>
          </a:p>
          <a:p>
            <a:pPr marL="0" indent="0">
              <a:buFont typeface="Wingdings" panose="05000000000000000000" pitchFamily="2" charset="2"/>
              <a:buNone/>
              <a:defRPr/>
            </a:pPr>
            <a:endParaRPr lang="en-GB" sz="2000" b="1" i="1" dirty="0"/>
          </a:p>
          <a:p>
            <a:pPr>
              <a:defRPr/>
            </a:pPr>
            <a:r>
              <a:rPr lang="en-GB" sz="2000" dirty="0"/>
              <a:t>Transfers reckless state of mind as well as intention</a:t>
            </a:r>
          </a:p>
          <a:p>
            <a:pPr marL="0" indent="0">
              <a:buFont typeface="Wingdings" panose="05000000000000000000" pitchFamily="2" charset="2"/>
              <a:buNone/>
              <a:defRPr/>
            </a:pPr>
            <a:endParaRPr lang="en-GB" sz="2000" dirty="0"/>
          </a:p>
          <a:p>
            <a:pPr>
              <a:defRPr/>
            </a:pPr>
            <a:r>
              <a:rPr lang="en-GB" sz="2000" dirty="0"/>
              <a:t>Cannot be replied upon where D has MR for one crime but commits AR of a different crime </a:t>
            </a:r>
            <a:r>
              <a:rPr lang="en-GB" sz="2000" b="1" i="1" dirty="0" err="1"/>
              <a:t>Pembliton</a:t>
            </a:r>
            <a:r>
              <a:rPr lang="en-GB" sz="2000" b="1" i="1" dirty="0"/>
              <a:t> [1874] </a:t>
            </a:r>
            <a:r>
              <a:rPr lang="en-GB" sz="2000" i="1" dirty="0"/>
              <a:t>a </a:t>
            </a:r>
            <a:r>
              <a:rPr lang="en-GB" sz="2000" dirty="0"/>
              <a:t>more recent case on transferred m</a:t>
            </a:r>
            <a:r>
              <a:rPr lang="en-GB" sz="2000" i="1" dirty="0"/>
              <a:t>alice is </a:t>
            </a:r>
            <a:r>
              <a:rPr lang="en-GB" sz="2000" b="1" i="1" dirty="0" err="1"/>
              <a:t>Gnango</a:t>
            </a:r>
            <a:r>
              <a:rPr lang="en-GB" sz="2000" b="1" i="1" dirty="0"/>
              <a:t> [2011]. </a:t>
            </a:r>
          </a:p>
          <a:p>
            <a:pPr marL="0" indent="0">
              <a:buFont typeface="Wingdings" panose="05000000000000000000" pitchFamily="2" charset="2"/>
              <a:buNone/>
              <a:defRPr/>
            </a:pPr>
            <a:endParaRPr lang="en-GB" sz="2000" dirty="0"/>
          </a:p>
          <a:p>
            <a:pPr>
              <a:defRPr/>
            </a:pPr>
            <a:r>
              <a:rPr lang="en-GB" sz="2000" dirty="0"/>
              <a:t>Applied even if mistake of identity</a:t>
            </a:r>
          </a:p>
          <a:p>
            <a:pPr marL="0" indent="0">
              <a:buFont typeface="Wingdings" panose="05000000000000000000" pitchFamily="2" charset="2"/>
              <a:buNone/>
              <a:defRPr/>
            </a:pPr>
            <a:endParaRPr lang="en-GB" sz="2000" dirty="0"/>
          </a:p>
        </p:txBody>
      </p:sp>
      <p:sp>
        <p:nvSpPr>
          <p:cNvPr id="4198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34BE832-265E-48B4-911F-A54DF798B67B}" type="slidenum">
              <a:rPr lang="en-GB" altLang="en-US" sz="1000" smtClean="0"/>
              <a:pPr>
                <a:spcBef>
                  <a:spcPct val="0"/>
                </a:spcBef>
                <a:buClrTx/>
                <a:buSzTx/>
                <a:buFontTx/>
                <a:buNone/>
              </a:pPr>
              <a:t>19</a:t>
            </a:fld>
            <a:endParaRPr lang="en-GB" altLang="en-US" sz="1000"/>
          </a:p>
        </p:txBody>
      </p:sp>
      <p:sp>
        <p:nvSpPr>
          <p:cNvPr id="2" name="Rectangle 1">
            <a:extLst>
              <a:ext uri="{FF2B5EF4-FFF2-40B4-BE49-F238E27FC236}">
                <a16:creationId xmlns:a16="http://schemas.microsoft.com/office/drawing/2014/main" id="{74861BBD-B535-8443-BB16-7F342CDB0994}"/>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91868"/>
    </mc:Choice>
    <mc:Fallback xmlns="">
      <p:transition spd="slow" advTm="29186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Strict liabilty</a:t>
            </a:r>
          </a:p>
        </p:txBody>
      </p:sp>
      <p:sp>
        <p:nvSpPr>
          <p:cNvPr id="19459" name="Content Placeholder 2"/>
          <p:cNvSpPr>
            <a:spLocks noGrp="1"/>
          </p:cNvSpPr>
          <p:nvPr>
            <p:ph idx="1"/>
          </p:nvPr>
        </p:nvSpPr>
        <p:spPr>
          <a:xfrm>
            <a:off x="395288" y="1484313"/>
            <a:ext cx="8229600" cy="4608512"/>
          </a:xfrm>
        </p:spPr>
        <p:txBody>
          <a:bodyPr/>
          <a:lstStyle/>
          <a:p>
            <a:pPr>
              <a:defRPr/>
            </a:pPr>
            <a:r>
              <a:rPr lang="en-US" dirty="0"/>
              <a:t>Criminal Liability without </a:t>
            </a:r>
            <a:r>
              <a:rPr lang="en-US" dirty="0" err="1"/>
              <a:t>Mens</a:t>
            </a:r>
            <a:r>
              <a:rPr lang="en-US" dirty="0"/>
              <a:t> Rea</a:t>
            </a:r>
          </a:p>
          <a:p>
            <a:pPr marL="0" indent="0">
              <a:buFont typeface="Wingdings" panose="05000000000000000000" pitchFamily="2" charset="2"/>
              <a:buNone/>
              <a:defRPr/>
            </a:pPr>
            <a:endParaRPr lang="en-US" dirty="0"/>
          </a:p>
          <a:p>
            <a:pPr>
              <a:defRPr/>
            </a:pPr>
            <a:r>
              <a:rPr lang="en-US" dirty="0"/>
              <a:t>Regarded as “quasi- criminal” – often regulatory in nature </a:t>
            </a:r>
            <a:r>
              <a:rPr lang="en-US" dirty="0" err="1"/>
              <a:t>eg</a:t>
            </a:r>
            <a:r>
              <a:rPr lang="en-US" dirty="0"/>
              <a:t> parking offences, driving without MOT/insurance</a:t>
            </a:r>
          </a:p>
          <a:p>
            <a:pPr>
              <a:defRPr/>
            </a:pPr>
            <a:endParaRPr lang="en-US" dirty="0"/>
          </a:p>
          <a:p>
            <a:pPr>
              <a:defRPr/>
            </a:pPr>
            <a:r>
              <a:rPr lang="en-US" dirty="0"/>
              <a:t>May be strict liability even if some elements of AR may attract MR </a:t>
            </a:r>
            <a:r>
              <a:rPr lang="en-US" dirty="0" err="1"/>
              <a:t>eg</a:t>
            </a:r>
            <a:r>
              <a:rPr lang="en-US" dirty="0"/>
              <a:t> </a:t>
            </a:r>
            <a:r>
              <a:rPr lang="en-US" b="1" i="1" dirty="0"/>
              <a:t>s89 Police Act 1996, </a:t>
            </a:r>
            <a:r>
              <a:rPr lang="en-US" i="1" dirty="0"/>
              <a:t>assault PC</a:t>
            </a:r>
          </a:p>
          <a:p>
            <a:pPr marL="0" indent="0">
              <a:buFont typeface="Wingdings" panose="05000000000000000000" pitchFamily="2" charset="2"/>
              <a:buNone/>
              <a:defRPr/>
            </a:pPr>
            <a:r>
              <a:rPr lang="en-US" dirty="0"/>
              <a:t> </a:t>
            </a:r>
          </a:p>
        </p:txBody>
      </p:sp>
      <p:sp>
        <p:nvSpPr>
          <p:cNvPr id="4403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14697D35-4A60-488A-8A2D-F2D1064A548C}" type="slidenum">
              <a:rPr lang="en-GB" altLang="en-US" sz="1000" smtClean="0"/>
              <a:pPr>
                <a:spcBef>
                  <a:spcPct val="0"/>
                </a:spcBef>
                <a:buClrTx/>
                <a:buSzTx/>
                <a:buFontTx/>
                <a:buNone/>
              </a:pPr>
              <a:t>20</a:t>
            </a:fld>
            <a:endParaRPr lang="en-GB" altLang="en-US" sz="1000"/>
          </a:p>
        </p:txBody>
      </p:sp>
      <p:sp>
        <p:nvSpPr>
          <p:cNvPr id="3" name="Rectangle 2">
            <a:extLst>
              <a:ext uri="{FF2B5EF4-FFF2-40B4-BE49-F238E27FC236}">
                <a16:creationId xmlns:a16="http://schemas.microsoft.com/office/drawing/2014/main" id="{9BF65C78-DAFB-494F-B405-B902DE25D300}"/>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66110"/>
    </mc:Choice>
    <mc:Fallback xmlns="">
      <p:transition spd="slow" advTm="16611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a:t>MR - summary</a:t>
            </a:r>
          </a:p>
        </p:txBody>
      </p:sp>
      <p:sp>
        <p:nvSpPr>
          <p:cNvPr id="3" name="Content Placeholder 2"/>
          <p:cNvSpPr>
            <a:spLocks noGrp="1"/>
          </p:cNvSpPr>
          <p:nvPr>
            <p:ph idx="1"/>
          </p:nvPr>
        </p:nvSpPr>
        <p:spPr/>
        <p:txBody>
          <a:bodyPr/>
          <a:lstStyle/>
          <a:p>
            <a:pPr>
              <a:defRPr/>
            </a:pPr>
            <a:r>
              <a:rPr lang="en-GB" sz="2400" dirty="0"/>
              <a:t>Most important types:</a:t>
            </a:r>
          </a:p>
          <a:p>
            <a:pPr lvl="1">
              <a:defRPr/>
            </a:pPr>
            <a:r>
              <a:rPr lang="en-GB" sz="2400" dirty="0"/>
              <a:t>Intention</a:t>
            </a:r>
          </a:p>
          <a:p>
            <a:pPr lvl="1">
              <a:defRPr/>
            </a:pPr>
            <a:r>
              <a:rPr lang="en-GB" sz="2400" dirty="0"/>
              <a:t>Recklessness</a:t>
            </a:r>
          </a:p>
          <a:p>
            <a:pPr lvl="1">
              <a:defRPr/>
            </a:pPr>
            <a:r>
              <a:rPr lang="en-GB" sz="2400" dirty="0"/>
              <a:t>Negligence</a:t>
            </a:r>
          </a:p>
          <a:p>
            <a:pPr marL="344487" lvl="1" indent="0">
              <a:buFont typeface="Wingdings" panose="05000000000000000000" pitchFamily="2" charset="2"/>
              <a:buNone/>
              <a:defRPr/>
            </a:pPr>
            <a:endParaRPr lang="en-GB" sz="2400" dirty="0"/>
          </a:p>
          <a:p>
            <a:pPr>
              <a:defRPr/>
            </a:pPr>
            <a:r>
              <a:rPr lang="en-GB" sz="2400" dirty="0"/>
              <a:t>Intention can be classified:</a:t>
            </a:r>
          </a:p>
          <a:p>
            <a:pPr lvl="1">
              <a:defRPr/>
            </a:pPr>
            <a:r>
              <a:rPr lang="en-GB" sz="2400" dirty="0"/>
              <a:t>Direct – purpose to bring about prohibited result</a:t>
            </a:r>
          </a:p>
          <a:p>
            <a:pPr lvl="1">
              <a:defRPr/>
            </a:pPr>
            <a:r>
              <a:rPr lang="en-GB" sz="2400" dirty="0"/>
              <a:t>Indirect – outcome virtually certain</a:t>
            </a:r>
          </a:p>
          <a:p>
            <a:pPr lvl="1">
              <a:defRPr/>
            </a:pPr>
            <a:r>
              <a:rPr lang="en-GB" sz="2400" dirty="0"/>
              <a:t>Specific intent – only intention will suffice as MR</a:t>
            </a:r>
          </a:p>
          <a:p>
            <a:pPr lvl="1">
              <a:defRPr/>
            </a:pPr>
            <a:r>
              <a:rPr lang="en-GB" sz="2400" dirty="0"/>
              <a:t>Basic intent – intention or recklessness</a:t>
            </a:r>
          </a:p>
          <a:p>
            <a:pPr marL="344487" lvl="1" indent="0">
              <a:buFont typeface="Wingdings" panose="05000000000000000000" pitchFamily="2" charset="2"/>
              <a:buNone/>
              <a:defRPr/>
            </a:pPr>
            <a:endParaRPr lang="en-GB" dirty="0"/>
          </a:p>
        </p:txBody>
      </p:sp>
      <p:sp>
        <p:nvSpPr>
          <p:cNvPr id="460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10B93D0-9474-43CC-8663-95C26BB37CFD}" type="slidenum">
              <a:rPr lang="en-GB" altLang="en-US" sz="1000" smtClean="0"/>
              <a:pPr>
                <a:spcBef>
                  <a:spcPct val="0"/>
                </a:spcBef>
                <a:buClrTx/>
                <a:buSzTx/>
                <a:buFontTx/>
                <a:buNone/>
              </a:pPr>
              <a:t>21</a:t>
            </a:fld>
            <a:endParaRPr lang="en-GB" altLang="en-US" sz="1000"/>
          </a:p>
        </p:txBody>
      </p:sp>
      <p:sp>
        <p:nvSpPr>
          <p:cNvPr id="2" name="Rectangle 1">
            <a:extLst>
              <a:ext uri="{FF2B5EF4-FFF2-40B4-BE49-F238E27FC236}">
                <a16:creationId xmlns:a16="http://schemas.microsoft.com/office/drawing/2014/main" id="{A3CE211A-1EE8-1B4E-8ABA-1FCA327AFC23}"/>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1215"/>
    </mc:Choice>
    <mc:Fallback xmlns="">
      <p:transition spd="slow" advTm="5121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a:t>MR - summary</a:t>
            </a:r>
          </a:p>
        </p:txBody>
      </p:sp>
      <p:sp>
        <p:nvSpPr>
          <p:cNvPr id="48131" name="Content Placeholder 2"/>
          <p:cNvSpPr>
            <a:spLocks noGrp="1"/>
          </p:cNvSpPr>
          <p:nvPr>
            <p:ph idx="1"/>
          </p:nvPr>
        </p:nvSpPr>
        <p:spPr>
          <a:xfrm>
            <a:off x="457200" y="1341438"/>
            <a:ext cx="8229600" cy="4789487"/>
          </a:xfrm>
        </p:spPr>
        <p:txBody>
          <a:bodyPr/>
          <a:lstStyle/>
          <a:p>
            <a:r>
              <a:rPr lang="en-GB" altLang="en-US" sz="2000"/>
              <a:t>Subjective recklessness</a:t>
            </a:r>
          </a:p>
          <a:p>
            <a:pPr lvl="1"/>
            <a:r>
              <a:rPr lang="en-GB" altLang="en-US" sz="2000"/>
              <a:t>Aware of risk, and</a:t>
            </a:r>
          </a:p>
          <a:p>
            <a:pPr lvl="1"/>
            <a:r>
              <a:rPr lang="en-GB" altLang="en-US" sz="2000"/>
              <a:t>Unreasonable to take risk</a:t>
            </a:r>
          </a:p>
          <a:p>
            <a:r>
              <a:rPr lang="en-GB" altLang="en-US" sz="2000"/>
              <a:t>Objective recklessness</a:t>
            </a:r>
          </a:p>
          <a:p>
            <a:pPr lvl="1"/>
            <a:r>
              <a:rPr lang="en-GB" altLang="en-US" sz="2000"/>
              <a:t>No longer applies</a:t>
            </a:r>
          </a:p>
          <a:p>
            <a:pPr lvl="1"/>
            <a:endParaRPr lang="en-GB" altLang="en-US" sz="2000"/>
          </a:p>
          <a:p>
            <a:r>
              <a:rPr lang="en-GB" altLang="en-US" sz="2000"/>
              <a:t>Negligence</a:t>
            </a:r>
          </a:p>
          <a:p>
            <a:pPr lvl="1"/>
            <a:r>
              <a:rPr lang="en-GB" altLang="en-US" sz="2000"/>
              <a:t>Failure to conform to the conduct expected of  reasonable person</a:t>
            </a:r>
          </a:p>
          <a:p>
            <a:pPr lvl="1"/>
            <a:endParaRPr lang="en-GB" altLang="en-US" sz="2000"/>
          </a:p>
          <a:p>
            <a:r>
              <a:rPr lang="en-GB" altLang="en-US" sz="2000"/>
              <a:t>Strict liability</a:t>
            </a:r>
          </a:p>
          <a:p>
            <a:pPr lvl="1"/>
            <a:r>
              <a:rPr lang="en-GB" altLang="en-US" sz="2000"/>
              <a:t>Usually statutory, regulatory, carry minor/moderate penalties</a:t>
            </a:r>
          </a:p>
          <a:p>
            <a:pPr lvl="1"/>
            <a:r>
              <a:rPr lang="en-GB" altLang="en-US" sz="2000"/>
              <a:t>A number of tests can be applied to establish whether offence is strict liability</a:t>
            </a:r>
          </a:p>
        </p:txBody>
      </p:sp>
      <p:sp>
        <p:nvSpPr>
          <p:cNvPr id="481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2026DE1-7358-4DF0-99DA-DB35C261823C}" type="slidenum">
              <a:rPr lang="en-GB" altLang="en-US" sz="1000" smtClean="0"/>
              <a:pPr>
                <a:spcBef>
                  <a:spcPct val="0"/>
                </a:spcBef>
                <a:buClrTx/>
                <a:buSzTx/>
                <a:buFontTx/>
                <a:buNone/>
              </a:pPr>
              <a:t>22</a:t>
            </a:fld>
            <a:endParaRPr lang="en-GB" altLang="en-US" sz="1000"/>
          </a:p>
        </p:txBody>
      </p:sp>
      <p:sp>
        <p:nvSpPr>
          <p:cNvPr id="2" name="Rectangle 1">
            <a:extLst>
              <a:ext uri="{FF2B5EF4-FFF2-40B4-BE49-F238E27FC236}">
                <a16:creationId xmlns:a16="http://schemas.microsoft.com/office/drawing/2014/main" id="{8A5A400A-1355-4741-A1CC-EFE525148881}"/>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99557"/>
    </mc:Choice>
    <mc:Fallback xmlns="">
      <p:transition spd="slow" advTm="9955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4150-BE7D-BA4C-C492-ACFC1A85571D}"/>
              </a:ext>
            </a:extLst>
          </p:cNvPr>
          <p:cNvSpPr>
            <a:spLocks noGrp="1"/>
          </p:cNvSpPr>
          <p:nvPr>
            <p:ph type="title"/>
          </p:nvPr>
        </p:nvSpPr>
        <p:spPr>
          <a:xfrm>
            <a:off x="722313" y="4406900"/>
            <a:ext cx="7772400" cy="1362075"/>
          </a:xfrm>
        </p:spPr>
        <p:txBody>
          <a:bodyPr wrap="square" anchor="t">
            <a:normAutofit/>
          </a:bodyPr>
          <a:lstStyle/>
          <a:p>
            <a:r>
              <a:rPr lang="en-US" dirty="0"/>
              <a:t>Any Questions?</a:t>
            </a:r>
          </a:p>
        </p:txBody>
      </p:sp>
      <p:sp>
        <p:nvSpPr>
          <p:cNvPr id="4" name="Slide Number Placeholder 3">
            <a:extLst>
              <a:ext uri="{FF2B5EF4-FFF2-40B4-BE49-F238E27FC236}">
                <a16:creationId xmlns:a16="http://schemas.microsoft.com/office/drawing/2014/main" id="{7CAA8036-3026-3322-EC7E-959054218CFA}"/>
              </a:ext>
            </a:extLst>
          </p:cNvPr>
          <p:cNvSpPr>
            <a:spLocks noGrp="1"/>
          </p:cNvSpPr>
          <p:nvPr>
            <p:ph type="sldNum" sz="quarter" idx="12"/>
          </p:nvPr>
        </p:nvSpPr>
        <p:spPr>
          <a:xfrm>
            <a:off x="6553200" y="6248400"/>
            <a:ext cx="2133600" cy="457200"/>
          </a:xfrm>
        </p:spPr>
        <p:txBody>
          <a:bodyPr wrap="square" anchor="t">
            <a:normAutofit/>
          </a:bodyPr>
          <a:lstStyle/>
          <a:p>
            <a:pPr>
              <a:spcAft>
                <a:spcPts val="600"/>
              </a:spcAft>
              <a:defRPr/>
            </a:pPr>
            <a:fld id="{9B4D9ABD-07F0-4487-BDB7-45606F4F4974}" type="slidenum">
              <a:rPr lang="en-GB" altLang="en-US" smtClean="0"/>
              <a:pPr>
                <a:spcAft>
                  <a:spcPts val="600"/>
                </a:spcAft>
                <a:defRPr/>
              </a:pPr>
              <a:t>23</a:t>
            </a:fld>
            <a:endParaRPr lang="en-GB" altLang="en-US"/>
          </a:p>
        </p:txBody>
      </p:sp>
      <p:sp>
        <p:nvSpPr>
          <p:cNvPr id="5" name="Rectangle 4">
            <a:extLst>
              <a:ext uri="{FF2B5EF4-FFF2-40B4-BE49-F238E27FC236}">
                <a16:creationId xmlns:a16="http://schemas.microsoft.com/office/drawing/2014/main" id="{8B80BFA9-EBD9-5B44-A050-F46EA5027A03}"/>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2319312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6B779-5B19-448D-CD43-DE87FA1646C4}"/>
              </a:ext>
            </a:extLst>
          </p:cNvPr>
          <p:cNvSpPr>
            <a:spLocks noGrp="1"/>
          </p:cNvSpPr>
          <p:nvPr>
            <p:ph type="ctrTitle"/>
          </p:nvPr>
        </p:nvSpPr>
        <p:spPr/>
        <p:txBody>
          <a:bodyPr/>
          <a:lstStyle/>
          <a:p>
            <a:r>
              <a:rPr lang="en-US" dirty="0" err="1"/>
              <a:t>Mens</a:t>
            </a:r>
            <a:r>
              <a:rPr lang="en-US" dirty="0"/>
              <a:t> Rea</a:t>
            </a:r>
          </a:p>
        </p:txBody>
      </p:sp>
      <p:sp>
        <p:nvSpPr>
          <p:cNvPr id="3" name="Subtitle 2">
            <a:extLst>
              <a:ext uri="{FF2B5EF4-FFF2-40B4-BE49-F238E27FC236}">
                <a16:creationId xmlns:a16="http://schemas.microsoft.com/office/drawing/2014/main" id="{F5A07100-9886-7832-FBE3-983F2E779E84}"/>
              </a:ext>
            </a:extLst>
          </p:cNvPr>
          <p:cNvSpPr>
            <a:spLocks noGrp="1"/>
          </p:cNvSpPr>
          <p:nvPr>
            <p:ph type="subTitle" idx="1"/>
          </p:nvPr>
        </p:nvSpPr>
        <p:spPr/>
        <p:txBody>
          <a:bodyPr/>
          <a:lstStyle/>
          <a:p>
            <a:r>
              <a:rPr lang="en-US" dirty="0"/>
              <a:t>Workshop</a:t>
            </a:r>
          </a:p>
        </p:txBody>
      </p:sp>
      <p:sp>
        <p:nvSpPr>
          <p:cNvPr id="4" name="Slide Number Placeholder 3">
            <a:extLst>
              <a:ext uri="{FF2B5EF4-FFF2-40B4-BE49-F238E27FC236}">
                <a16:creationId xmlns:a16="http://schemas.microsoft.com/office/drawing/2014/main" id="{BE0ADA0A-0959-750C-A2E5-29497DAE6A47}"/>
              </a:ext>
            </a:extLst>
          </p:cNvPr>
          <p:cNvSpPr>
            <a:spLocks noGrp="1"/>
          </p:cNvSpPr>
          <p:nvPr>
            <p:ph type="sldNum" sz="quarter" idx="12"/>
          </p:nvPr>
        </p:nvSpPr>
        <p:spPr/>
        <p:txBody>
          <a:bodyPr/>
          <a:lstStyle/>
          <a:p>
            <a:pPr>
              <a:defRPr/>
            </a:pPr>
            <a:fld id="{5604E021-9223-410A-A222-9ACA32BC8A2D}" type="slidenum">
              <a:rPr lang="en-GB" altLang="en-US" smtClean="0"/>
              <a:pPr>
                <a:defRPr/>
              </a:pPr>
              <a:t>24</a:t>
            </a:fld>
            <a:endParaRPr lang="en-GB" altLang="en-US"/>
          </a:p>
        </p:txBody>
      </p:sp>
      <p:sp>
        <p:nvSpPr>
          <p:cNvPr id="5" name="Rectangle 4">
            <a:extLst>
              <a:ext uri="{FF2B5EF4-FFF2-40B4-BE49-F238E27FC236}">
                <a16:creationId xmlns:a16="http://schemas.microsoft.com/office/drawing/2014/main" id="{6E9B14FE-AE69-3540-A62C-6F2D5FC95C60}"/>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9058330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FDC30-CA0C-4817-8D61-65F53D7922A0}"/>
              </a:ext>
            </a:extLst>
          </p:cNvPr>
          <p:cNvSpPr>
            <a:spLocks noGrp="1"/>
          </p:cNvSpPr>
          <p:nvPr>
            <p:ph type="title"/>
          </p:nvPr>
        </p:nvSpPr>
        <p:spPr>
          <a:xfrm>
            <a:off x="628650" y="1579880"/>
            <a:ext cx="2620772" cy="3698240"/>
          </a:xfrm>
        </p:spPr>
        <p:txBody>
          <a:bodyPr vert="horz" wrap="square" lIns="68580" tIns="34290" rIns="68580" bIns="34290" numCol="1" rtlCol="0" anchor="ctr" anchorCtr="0" compatLnSpc="1">
            <a:prstTxWarp prst="textNoShape">
              <a:avLst/>
            </a:prstTxWarp>
            <a:normAutofit/>
          </a:bodyPr>
          <a:lstStyle/>
          <a:p>
            <a:pPr algn="r"/>
            <a:r>
              <a:rPr lang="en-US" kern="1200">
                <a:solidFill>
                  <a:schemeClr val="accent1"/>
                </a:solidFill>
                <a:latin typeface="+mj-lt"/>
                <a:ea typeface="+mj-ea"/>
                <a:cs typeface="+mj-cs"/>
              </a:rPr>
              <a:t>Recap from the Mens Rea lecture</a:t>
            </a:r>
          </a:p>
        </p:txBody>
      </p:sp>
      <p:sp>
        <p:nvSpPr>
          <p:cNvPr id="3" name="Content Placeholder 2">
            <a:extLst>
              <a:ext uri="{FF2B5EF4-FFF2-40B4-BE49-F238E27FC236}">
                <a16:creationId xmlns:a16="http://schemas.microsoft.com/office/drawing/2014/main" id="{87C16481-EFFC-4F8B-8903-AF4B0671D7A1}"/>
              </a:ext>
            </a:extLst>
          </p:cNvPr>
          <p:cNvSpPr>
            <a:spLocks noGrp="1"/>
          </p:cNvSpPr>
          <p:nvPr>
            <p:ph idx="1"/>
          </p:nvPr>
        </p:nvSpPr>
        <p:spPr>
          <a:xfrm>
            <a:off x="3732023" y="1579881"/>
            <a:ext cx="4688205" cy="1728470"/>
          </a:xfrm>
        </p:spPr>
        <p:txBody>
          <a:bodyPr vert="horz" wrap="square" lIns="68580" tIns="34290" rIns="68580" bIns="34290" numCol="1" rtlCol="0" anchor="b" anchorCtr="0" compatLnSpc="1">
            <a:prstTxWarp prst="textNoShape">
              <a:avLst/>
            </a:prstTxWarp>
            <a:normAutofit/>
          </a:bodyPr>
          <a:lstStyle/>
          <a:p>
            <a:r>
              <a:rPr lang="en-US" sz="1800" dirty="0"/>
              <a:t>What are the types of intention?</a:t>
            </a:r>
          </a:p>
          <a:p>
            <a:pPr marL="0"/>
            <a:endParaRPr lang="en-US" sz="1800" dirty="0"/>
          </a:p>
          <a:p>
            <a:r>
              <a:rPr lang="en-US" sz="1800" dirty="0"/>
              <a:t>What is recklessness?</a:t>
            </a:r>
          </a:p>
          <a:p>
            <a:pPr marL="0"/>
            <a:endParaRPr lang="en-US" sz="1500" dirty="0"/>
          </a:p>
        </p:txBody>
      </p:sp>
      <p:sp>
        <p:nvSpPr>
          <p:cNvPr id="4" name="Content Placeholder 2">
            <a:extLst>
              <a:ext uri="{FF2B5EF4-FFF2-40B4-BE49-F238E27FC236}">
                <a16:creationId xmlns:a16="http://schemas.microsoft.com/office/drawing/2014/main" id="{5660B7CA-401E-4F77-9649-13F3EF54E78F}"/>
              </a:ext>
            </a:extLst>
          </p:cNvPr>
          <p:cNvSpPr txBox="1">
            <a:spLocks/>
          </p:cNvSpPr>
          <p:nvPr/>
        </p:nvSpPr>
        <p:spPr>
          <a:xfrm>
            <a:off x="3732023" y="3549650"/>
            <a:ext cx="4688205" cy="1728471"/>
          </a:xfrm>
          <a:prstGeom prst="rect">
            <a:avLst/>
          </a:prstGeom>
        </p:spPr>
        <p:txBody>
          <a:bodyPr vert="horz" lIns="68580" tIns="34290" rIns="68580" bIns="3429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What is negligence?</a:t>
            </a:r>
          </a:p>
          <a:p>
            <a:pPr marL="0"/>
            <a:endParaRPr lang="en-US" sz="1800" dirty="0"/>
          </a:p>
          <a:p>
            <a:r>
              <a:rPr lang="en-US" sz="1800" dirty="0"/>
              <a:t>What is transferred malice?</a:t>
            </a:r>
          </a:p>
          <a:p>
            <a:pPr marL="0"/>
            <a:endParaRPr lang="en-US" sz="1800" dirty="0"/>
          </a:p>
          <a:p>
            <a:r>
              <a:rPr lang="en-US" sz="1800" dirty="0"/>
              <a:t>What is strict liability?</a:t>
            </a:r>
          </a:p>
        </p:txBody>
      </p:sp>
      <p:sp>
        <p:nvSpPr>
          <p:cNvPr id="5" name="Rectangle 4">
            <a:extLst>
              <a:ext uri="{FF2B5EF4-FFF2-40B4-BE49-F238E27FC236}">
                <a16:creationId xmlns:a16="http://schemas.microsoft.com/office/drawing/2014/main" id="{F6CD04C7-8EB5-3A4E-A080-09BEF97D40B6}"/>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1744005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4"/>
          <a:stretch>
            <a:fillRect/>
          </a:stretch>
        </p:blipFill>
        <p:spPr>
          <a:xfrm>
            <a:off x="981204" y="1556084"/>
            <a:ext cx="7543800" cy="4858371"/>
          </a:xfrm>
        </p:spPr>
      </p:pic>
      <p:sp>
        <p:nvSpPr>
          <p:cNvPr id="3" name="Rectangle 2">
            <a:extLst>
              <a:ext uri="{FF2B5EF4-FFF2-40B4-BE49-F238E27FC236}">
                <a16:creationId xmlns:a16="http://schemas.microsoft.com/office/drawing/2014/main" id="{23961181-13C5-1846-ADBA-9588FF6F56EB}"/>
              </a:ext>
            </a:extLst>
          </p:cNvPr>
          <p:cNvSpPr/>
          <p:nvPr>
            <p:custDataLst>
              <p:tags r:id="rId2"/>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175908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18DA5-740E-2B91-D496-B06C3797C9DD}"/>
              </a:ext>
            </a:extLst>
          </p:cNvPr>
          <p:cNvSpPr>
            <a:spLocks noGrp="1"/>
          </p:cNvSpPr>
          <p:nvPr>
            <p:ph type="title"/>
          </p:nvPr>
        </p:nvSpPr>
        <p:spPr/>
        <p:txBody>
          <a:bodyPr/>
          <a:lstStyle/>
          <a:p>
            <a:r>
              <a:rPr lang="en-US" dirty="0"/>
              <a:t>R v </a:t>
            </a:r>
            <a:r>
              <a:rPr lang="en-US" dirty="0" err="1"/>
              <a:t>Woolin</a:t>
            </a:r>
            <a:r>
              <a:rPr lang="en-US" dirty="0"/>
              <a:t> [1999]</a:t>
            </a:r>
          </a:p>
        </p:txBody>
      </p:sp>
      <p:sp>
        <p:nvSpPr>
          <p:cNvPr id="3" name="Content Placeholder 2">
            <a:extLst>
              <a:ext uri="{FF2B5EF4-FFF2-40B4-BE49-F238E27FC236}">
                <a16:creationId xmlns:a16="http://schemas.microsoft.com/office/drawing/2014/main" id="{1AA46D2A-73E5-48C6-442E-BBBAE29D5AC0}"/>
              </a:ext>
            </a:extLst>
          </p:cNvPr>
          <p:cNvSpPr>
            <a:spLocks noGrp="1"/>
          </p:cNvSpPr>
          <p:nvPr>
            <p:ph idx="1"/>
          </p:nvPr>
        </p:nvSpPr>
        <p:spPr/>
        <p:txBody>
          <a:bodyPr/>
          <a:lstStyle/>
          <a:p>
            <a:r>
              <a:rPr lang="en-GB" dirty="0"/>
              <a:t>Use the West law database to find out what happened in this case.</a:t>
            </a:r>
          </a:p>
          <a:p>
            <a:endParaRPr lang="en-GB" dirty="0"/>
          </a:p>
          <a:p>
            <a:pPr marL="0" indent="0">
              <a:buNone/>
            </a:pPr>
            <a:endParaRPr lang="en-GB" dirty="0"/>
          </a:p>
          <a:p>
            <a:pPr marL="0" indent="0">
              <a:buNone/>
            </a:pPr>
            <a:r>
              <a:rPr lang="en-GB" dirty="0"/>
              <a:t>Did </a:t>
            </a:r>
            <a:r>
              <a:rPr lang="en-GB" dirty="0" err="1"/>
              <a:t>Woolin</a:t>
            </a:r>
            <a:r>
              <a:rPr lang="en-GB" dirty="0"/>
              <a:t> have direct intent? </a:t>
            </a:r>
          </a:p>
          <a:p>
            <a:pPr marL="0" indent="0">
              <a:buNone/>
            </a:pPr>
            <a:endParaRPr lang="en-GB" dirty="0"/>
          </a:p>
          <a:p>
            <a:pPr marL="0" indent="0">
              <a:buNone/>
            </a:pPr>
            <a:r>
              <a:rPr lang="en-GB" sz="3200" b="1" dirty="0">
                <a:solidFill>
                  <a:schemeClr val="tx2">
                    <a:lumMod val="20000"/>
                    <a:lumOff val="80000"/>
                  </a:schemeClr>
                </a:solidFill>
              </a:rPr>
              <a:t>So what happens when direct intention does not apply?</a:t>
            </a:r>
          </a:p>
          <a:p>
            <a:pPr marL="0" indent="0">
              <a:buNone/>
            </a:pPr>
            <a:endParaRPr lang="en-US" dirty="0"/>
          </a:p>
        </p:txBody>
      </p:sp>
      <p:sp>
        <p:nvSpPr>
          <p:cNvPr id="4" name="Slide Number Placeholder 3">
            <a:extLst>
              <a:ext uri="{FF2B5EF4-FFF2-40B4-BE49-F238E27FC236}">
                <a16:creationId xmlns:a16="http://schemas.microsoft.com/office/drawing/2014/main" id="{074F271E-4604-7697-894A-D18B62ACE6AE}"/>
              </a:ext>
            </a:extLst>
          </p:cNvPr>
          <p:cNvSpPr>
            <a:spLocks noGrp="1"/>
          </p:cNvSpPr>
          <p:nvPr>
            <p:ph type="sldNum" sz="quarter" idx="12"/>
          </p:nvPr>
        </p:nvSpPr>
        <p:spPr/>
        <p:txBody>
          <a:bodyPr/>
          <a:lstStyle/>
          <a:p>
            <a:pPr>
              <a:defRPr/>
            </a:pPr>
            <a:fld id="{9B4D9ABD-07F0-4487-BDB7-45606F4F4974}" type="slidenum">
              <a:rPr lang="en-GB" altLang="en-US" smtClean="0"/>
              <a:pPr>
                <a:defRPr/>
              </a:pPr>
              <a:t>27</a:t>
            </a:fld>
            <a:endParaRPr lang="en-GB" altLang="en-US"/>
          </a:p>
        </p:txBody>
      </p:sp>
      <p:sp>
        <p:nvSpPr>
          <p:cNvPr id="5" name="Rectangle 4">
            <a:extLst>
              <a:ext uri="{FF2B5EF4-FFF2-40B4-BE49-F238E27FC236}">
                <a16:creationId xmlns:a16="http://schemas.microsoft.com/office/drawing/2014/main" id="{22D26DB7-F05D-6D43-A4AE-EED3F3488906}"/>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283482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314622" y="332656"/>
            <a:ext cx="3707736" cy="4128516"/>
          </a:xfrm>
        </p:spPr>
        <p:txBody>
          <a:bodyPr>
            <a:normAutofit/>
          </a:bodyPr>
          <a:lstStyle/>
          <a:p>
            <a:r>
              <a:rPr lang="en-GB" sz="4500" dirty="0"/>
              <a:t>R v </a:t>
            </a:r>
            <a:r>
              <a:rPr lang="en-GB" sz="4500" dirty="0" err="1"/>
              <a:t>Woollin</a:t>
            </a:r>
            <a:r>
              <a:rPr lang="en-GB" sz="4500" dirty="0">
                <a:solidFill>
                  <a:schemeClr val="bg1"/>
                </a:solidFill>
              </a:rPr>
              <a:t> </a:t>
            </a:r>
            <a:r>
              <a:rPr lang="en-GB" sz="4500" dirty="0"/>
              <a:t>[1999]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extLst>
              <p:ext uri="{D42A27DB-BD31-4B8C-83A1-F6EECF244321}">
                <p14:modId xmlns:p14="http://schemas.microsoft.com/office/powerpoint/2010/main" val="3265023424"/>
              </p:ext>
            </p:extLst>
          </p:nvPr>
        </p:nvGraphicFramePr>
        <p:xfrm>
          <a:off x="4131648" y="1916832"/>
          <a:ext cx="4697730" cy="41285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3">
            <a:extLst>
              <a:ext uri="{FF2B5EF4-FFF2-40B4-BE49-F238E27FC236}">
                <a16:creationId xmlns:a16="http://schemas.microsoft.com/office/drawing/2014/main" id="{D0688B2A-E022-2D4A-80D2-465B2AF62D99}"/>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23200142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a:xfrm>
            <a:off x="395536" y="526654"/>
            <a:ext cx="7543800" cy="1295400"/>
          </a:xfrm>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628650" y="2226469"/>
            <a:ext cx="7886700" cy="581649"/>
          </a:xfrm>
        </p:spPr>
        <p:txBody>
          <a:bodyPr/>
          <a:lstStyle/>
          <a:p>
            <a:pPr marL="0" indent="0">
              <a:buNone/>
            </a:pPr>
            <a:r>
              <a:rPr lang="en-GB" dirty="0"/>
              <a:t>What happened in this case?</a:t>
            </a:r>
          </a:p>
        </p:txBody>
      </p:sp>
      <p:sp>
        <p:nvSpPr>
          <p:cNvPr id="5" name="TextBox 4">
            <a:extLst>
              <a:ext uri="{FF2B5EF4-FFF2-40B4-BE49-F238E27FC236}">
                <a16:creationId xmlns:a16="http://schemas.microsoft.com/office/drawing/2014/main" id="{EB283B60-600E-4221-B604-CFF4475DABE3}"/>
              </a:ext>
            </a:extLst>
          </p:cNvPr>
          <p:cNvSpPr txBox="1"/>
          <p:nvPr/>
        </p:nvSpPr>
        <p:spPr>
          <a:xfrm>
            <a:off x="628650" y="3616949"/>
            <a:ext cx="6159558" cy="1477328"/>
          </a:xfrm>
          <a:prstGeom prst="rect">
            <a:avLst/>
          </a:prstGeom>
          <a:noFill/>
        </p:spPr>
        <p:txBody>
          <a:bodyPr wrap="square" rtlCol="0">
            <a:spAutoFit/>
          </a:bodyPr>
          <a:lstStyle/>
          <a:p>
            <a:r>
              <a:rPr lang="en-GB" b="1" dirty="0"/>
              <a:t>A D is reckless if they foresee a risk that something may happen as a result of their behaviour and with that foresight, go on, without justification to take the risk. An awareness of risk, no matter how small, is sufficient</a:t>
            </a:r>
            <a:r>
              <a:rPr lang="en-GB" b="1" dirty="0">
                <a:solidFill>
                  <a:srgbClr val="00B0F0"/>
                </a:solidFill>
              </a:rPr>
              <a:t>. </a:t>
            </a:r>
          </a:p>
        </p:txBody>
      </p:sp>
      <p:sp>
        <p:nvSpPr>
          <p:cNvPr id="6" name="Rectangle 5">
            <a:extLst>
              <a:ext uri="{FF2B5EF4-FFF2-40B4-BE49-F238E27FC236}">
                <a16:creationId xmlns:a16="http://schemas.microsoft.com/office/drawing/2014/main" id="{E068A943-EE91-EF4E-A153-BD807AECEB40}"/>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72162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457200" y="122238"/>
            <a:ext cx="7543800" cy="1295400"/>
          </a:xfrm>
        </p:spPr>
        <p:txBody>
          <a:bodyPr wrap="square" anchor="b">
            <a:normAutofit/>
          </a:bodyPr>
          <a:lstStyle/>
          <a:p>
            <a:r>
              <a:rPr lang="en-GB" dirty="0"/>
              <a:t>Practice question 1:</a:t>
            </a:r>
          </a:p>
        </p:txBody>
      </p:sp>
      <p:sp>
        <p:nvSpPr>
          <p:cNvPr id="11" name="Content Placeholder 2">
            <a:extLst>
              <a:ext uri="{FF2B5EF4-FFF2-40B4-BE49-F238E27FC236}">
                <a16:creationId xmlns:a16="http://schemas.microsoft.com/office/drawing/2014/main" id="{3CC15357-7701-4410-B652-B40567847DE8}"/>
              </a:ext>
            </a:extLst>
          </p:cNvPr>
          <p:cNvSpPr>
            <a:spLocks noGrp="1"/>
          </p:cNvSpPr>
          <p:nvPr>
            <p:ph idx="1"/>
          </p:nvPr>
        </p:nvSpPr>
        <p:spPr>
          <a:xfrm>
            <a:off x="457200" y="1719263"/>
            <a:ext cx="8229600" cy="4411662"/>
          </a:xfrm>
        </p:spPr>
        <p:txBody>
          <a:bodyPr vert="horz" wrap="square" lIns="68580" tIns="34290" rIns="68580" bIns="34290" numCol="1" rtlCol="0" anchor="t" anchorCtr="0" compatLnSpc="1">
            <a:prstTxWarp prst="textNoShape">
              <a:avLst/>
            </a:prstTxWarp>
            <a:normAutofit lnSpcReduction="10000"/>
          </a:bodyPr>
          <a:lstStyle/>
          <a:p>
            <a:pPr marL="0" indent="0">
              <a:lnSpc>
                <a:spcPct val="90000"/>
              </a:lnSpc>
              <a:buNone/>
            </a:pPr>
            <a:r>
              <a:rPr lang="en-GB" sz="2600" dirty="0"/>
              <a:t>Ali's mother suffered from a degenerative condition that left her in a 'child-like state', unable to care for herself. Recently, her health had deteriorated so much that she is now completely paralysed and has lost her mental faculties. </a:t>
            </a:r>
          </a:p>
          <a:p>
            <a:pPr marL="0" indent="0">
              <a:lnSpc>
                <a:spcPct val="90000"/>
              </a:lnSpc>
              <a:buNone/>
            </a:pPr>
            <a:r>
              <a:rPr lang="en-GB" sz="2600" dirty="0"/>
              <a:t>Ali couldn't bear to see his mother suffering like this and suffocated her with a pillow. Ali was then charged with murder. </a:t>
            </a:r>
          </a:p>
          <a:p>
            <a:pPr marL="0" indent="0">
              <a:lnSpc>
                <a:spcPct val="90000"/>
              </a:lnSpc>
              <a:buNone/>
            </a:pPr>
            <a:endParaRPr lang="en-GB" sz="2600" b="1" dirty="0"/>
          </a:p>
          <a:p>
            <a:pPr>
              <a:lnSpc>
                <a:spcPct val="90000"/>
              </a:lnSpc>
            </a:pPr>
            <a:r>
              <a:rPr lang="en-GB" sz="2600" b="1" dirty="0"/>
              <a:t>The MR of murder is an intention to kill or cause serious bodily harm. Can this be established here?</a:t>
            </a:r>
          </a:p>
        </p:txBody>
      </p:sp>
      <p:sp>
        <p:nvSpPr>
          <p:cNvPr id="13" name="Slide Number Placeholder 3">
            <a:extLst>
              <a:ext uri="{FF2B5EF4-FFF2-40B4-BE49-F238E27FC236}">
                <a16:creationId xmlns:a16="http://schemas.microsoft.com/office/drawing/2014/main" id="{BA673051-2E99-276E-8946-BF24D4993DA9}"/>
              </a:ext>
            </a:extLst>
          </p:cNvPr>
          <p:cNvSpPr>
            <a:spLocks noGrp="1"/>
          </p:cNvSpPr>
          <p:nvPr>
            <p:ph type="sldNum" sz="quarter" idx="12"/>
          </p:nvPr>
        </p:nvSpPr>
        <p:spPr>
          <a:xfrm>
            <a:off x="6553200" y="6248400"/>
            <a:ext cx="2133600" cy="457200"/>
          </a:xfrm>
        </p:spPr>
        <p:txBody>
          <a:bodyPr wrap="square" anchor="t">
            <a:normAutofit/>
          </a:bodyPr>
          <a:lstStyle/>
          <a:p>
            <a:pPr>
              <a:spcAft>
                <a:spcPts val="600"/>
              </a:spcAft>
              <a:defRPr/>
            </a:pPr>
            <a:fld id="{5604E021-9223-410A-A222-9ACA32BC8A2D}" type="slidenum">
              <a:rPr lang="en-GB" altLang="en-US"/>
              <a:pPr>
                <a:spcAft>
                  <a:spcPts val="600"/>
                </a:spcAft>
                <a:defRPr/>
              </a:pPr>
              <a:t>30</a:t>
            </a:fld>
            <a:endParaRPr lang="en-GB" altLang="en-US"/>
          </a:p>
        </p:txBody>
      </p:sp>
      <p:sp>
        <p:nvSpPr>
          <p:cNvPr id="4" name="Rectangle 3">
            <a:extLst>
              <a:ext uri="{FF2B5EF4-FFF2-40B4-BE49-F238E27FC236}">
                <a16:creationId xmlns:a16="http://schemas.microsoft.com/office/drawing/2014/main" id="{D948620E-5557-1948-937D-B88095F521A1}"/>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3801541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457200" y="122238"/>
            <a:ext cx="7543800" cy="1295400"/>
          </a:xfrm>
        </p:spPr>
        <p:txBody>
          <a:bodyPr wrap="square" anchor="b">
            <a:normAutofit/>
          </a:bodyPr>
          <a:lstStyle/>
          <a:p>
            <a:r>
              <a:rPr lang="en-GB"/>
              <a:t>Practice question 2:</a:t>
            </a: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457200" y="1719263"/>
            <a:ext cx="8229600" cy="4411662"/>
          </a:xfrm>
        </p:spPr>
        <p:txBody>
          <a:bodyPr vert="horz" wrap="square" lIns="68580" tIns="34290" rIns="68580" bIns="34290" numCol="1" rtlCol="0" anchor="t" anchorCtr="0" compatLnSpc="1">
            <a:prstTxWarp prst="textNoShape">
              <a:avLst/>
            </a:prstTxWarp>
            <a:normAutofit/>
          </a:bodyPr>
          <a:lstStyle/>
          <a:p>
            <a:pPr marL="0" indent="0">
              <a:lnSpc>
                <a:spcPct val="90000"/>
              </a:lnSpc>
              <a:buNone/>
            </a:pPr>
            <a:r>
              <a:rPr lang="en-GB" sz="2300"/>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p>
          <a:p>
            <a:pPr marL="0" indent="0">
              <a:lnSpc>
                <a:spcPct val="90000"/>
              </a:lnSpc>
              <a:buNone/>
            </a:pPr>
            <a:r>
              <a:rPr lang="en-GB" sz="2300"/>
              <a:t>Barry is charged with criminal damage, contrary to s.1 Criminal Damage Act 1971.</a:t>
            </a:r>
          </a:p>
          <a:p>
            <a:pPr>
              <a:lnSpc>
                <a:spcPct val="90000"/>
              </a:lnSpc>
            </a:pPr>
            <a:endParaRPr lang="en-GB" sz="2300"/>
          </a:p>
          <a:p>
            <a:pPr>
              <a:lnSpc>
                <a:spcPct val="90000"/>
              </a:lnSpc>
            </a:pPr>
            <a:r>
              <a:rPr lang="en-GB" sz="2300" b="1"/>
              <a:t>The MR for this offence is intending or being reckless to causing the criminal damage. Can the MR be established here?</a:t>
            </a:r>
          </a:p>
        </p:txBody>
      </p:sp>
      <p:sp>
        <p:nvSpPr>
          <p:cNvPr id="9" name="Slide Number Placeholder 3">
            <a:extLst>
              <a:ext uri="{FF2B5EF4-FFF2-40B4-BE49-F238E27FC236}">
                <a16:creationId xmlns:a16="http://schemas.microsoft.com/office/drawing/2014/main" id="{0A3A7564-6381-BB95-191E-E8669A507555}"/>
              </a:ext>
            </a:extLst>
          </p:cNvPr>
          <p:cNvSpPr>
            <a:spLocks noGrp="1"/>
          </p:cNvSpPr>
          <p:nvPr>
            <p:ph type="sldNum" sz="quarter" idx="12"/>
          </p:nvPr>
        </p:nvSpPr>
        <p:spPr>
          <a:xfrm>
            <a:off x="6553200" y="6248400"/>
            <a:ext cx="2133600" cy="457200"/>
          </a:xfrm>
        </p:spPr>
        <p:txBody>
          <a:bodyPr wrap="square" anchor="t">
            <a:normAutofit/>
          </a:bodyPr>
          <a:lstStyle/>
          <a:p>
            <a:pPr>
              <a:spcAft>
                <a:spcPts val="600"/>
              </a:spcAft>
              <a:defRPr/>
            </a:pPr>
            <a:fld id="{5604E021-9223-410A-A222-9ACA32BC8A2D}" type="slidenum">
              <a:rPr lang="en-GB" altLang="en-US"/>
              <a:pPr>
                <a:spcAft>
                  <a:spcPts val="600"/>
                </a:spcAft>
                <a:defRPr/>
              </a:pPr>
              <a:t>31</a:t>
            </a:fld>
            <a:endParaRPr lang="en-GB" altLang="en-US"/>
          </a:p>
        </p:txBody>
      </p:sp>
      <p:sp>
        <p:nvSpPr>
          <p:cNvPr id="5" name="Rectangle 4">
            <a:extLst>
              <a:ext uri="{FF2B5EF4-FFF2-40B4-BE49-F238E27FC236}">
                <a16:creationId xmlns:a16="http://schemas.microsoft.com/office/drawing/2014/main" id="{01D451F6-AEE2-BA4D-A4BB-AE4C887982FA}"/>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2168698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457200" y="122238"/>
            <a:ext cx="7543800" cy="1295400"/>
          </a:xfrm>
        </p:spPr>
        <p:txBody>
          <a:bodyPr wrap="square" anchor="b">
            <a:normAutofit/>
          </a:bodyPr>
          <a:lstStyle/>
          <a:p>
            <a:r>
              <a:rPr lang="en-GB"/>
              <a:t>Practice question 3:</a:t>
            </a: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457200" y="1719263"/>
            <a:ext cx="8229600" cy="4411662"/>
          </a:xfrm>
        </p:spPr>
        <p:txBody>
          <a:bodyPr vert="horz" wrap="square" lIns="68580" tIns="34290" rIns="68580" bIns="34290" numCol="1" rtlCol="0" anchor="t" anchorCtr="0" compatLnSpc="1">
            <a:prstTxWarp prst="textNoShape">
              <a:avLst/>
            </a:prstTxWarp>
            <a:normAutofit/>
          </a:bodyPr>
          <a:lstStyle/>
          <a:p>
            <a:pPr marL="0" indent="0">
              <a:buNone/>
            </a:pPr>
            <a:r>
              <a:rPr lang="en-GB" dirty="0"/>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dirty="0"/>
          </a:p>
          <a:p>
            <a:r>
              <a:rPr lang="en-GB" dirty="0"/>
              <a:t>Can the doctrine of transferred malice apply?</a:t>
            </a:r>
          </a:p>
        </p:txBody>
      </p:sp>
      <p:sp>
        <p:nvSpPr>
          <p:cNvPr id="5" name="Slide Number Placeholder 3">
            <a:extLst>
              <a:ext uri="{FF2B5EF4-FFF2-40B4-BE49-F238E27FC236}">
                <a16:creationId xmlns:a16="http://schemas.microsoft.com/office/drawing/2014/main" id="{157B581C-A612-942B-962E-DF6AD3390327}"/>
              </a:ext>
            </a:extLst>
          </p:cNvPr>
          <p:cNvSpPr>
            <a:spLocks noGrp="1"/>
          </p:cNvSpPr>
          <p:nvPr>
            <p:ph type="sldNum" sz="quarter" idx="12"/>
          </p:nvPr>
        </p:nvSpPr>
        <p:spPr>
          <a:xfrm>
            <a:off x="6553200" y="6248400"/>
            <a:ext cx="2133600" cy="457200"/>
          </a:xfrm>
        </p:spPr>
        <p:txBody>
          <a:bodyPr wrap="square" anchor="t">
            <a:normAutofit/>
          </a:bodyPr>
          <a:lstStyle/>
          <a:p>
            <a:pPr>
              <a:spcAft>
                <a:spcPts val="600"/>
              </a:spcAft>
              <a:defRPr/>
            </a:pPr>
            <a:fld id="{5604E021-9223-410A-A222-9ACA32BC8A2D}" type="slidenum">
              <a:rPr lang="en-GB" altLang="en-US"/>
              <a:pPr>
                <a:spcAft>
                  <a:spcPts val="600"/>
                </a:spcAft>
                <a:defRPr/>
              </a:pPr>
              <a:t>32</a:t>
            </a:fld>
            <a:endParaRPr lang="en-GB" altLang="en-US"/>
          </a:p>
        </p:txBody>
      </p:sp>
      <p:sp>
        <p:nvSpPr>
          <p:cNvPr id="4" name="Rectangle 3">
            <a:extLst>
              <a:ext uri="{FF2B5EF4-FFF2-40B4-BE49-F238E27FC236}">
                <a16:creationId xmlns:a16="http://schemas.microsoft.com/office/drawing/2014/main" id="{1407B219-B82D-EB45-AD0C-FD4F56E69754}"/>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24343909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718880" y="1457544"/>
            <a:ext cx="7698523" cy="909077"/>
          </a:xfrm>
        </p:spPr>
        <p:txBody>
          <a:bodyPr>
            <a:normAutofit/>
          </a:bodyPr>
          <a:lstStyle/>
          <a:p>
            <a:r>
              <a:rPr lang="en-GB" sz="3000" dirty="0"/>
              <a:t>Coincidence of actus reus and </a:t>
            </a:r>
            <a:r>
              <a:rPr lang="en-GB" sz="3000" dirty="0" err="1"/>
              <a:t>mens</a:t>
            </a:r>
            <a:r>
              <a:rPr lang="en-GB" sz="3000" dirty="0"/>
              <a:t>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025719" y="2725077"/>
            <a:ext cx="7281746" cy="2675380"/>
          </a:xfrm>
        </p:spPr>
        <p:txBody>
          <a:bodyPr anchor="ctr">
            <a:normAutofit lnSpcReduction="10000"/>
          </a:bodyPr>
          <a:lstStyle/>
          <a:p>
            <a:pPr marL="0" indent="0">
              <a:buNone/>
            </a:pPr>
            <a:r>
              <a:rPr lang="en-GB" sz="18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1800"/>
              <a:t>To ensure that the requirement for the coincidence of actus reus and mens rea is satisfied, the courts have been somewhat flexible in interpreting the concept.</a:t>
            </a:r>
          </a:p>
          <a:p>
            <a:pPr marL="0" indent="0">
              <a:buNone/>
            </a:pPr>
            <a:endParaRPr lang="en-GB" sz="1800"/>
          </a:p>
          <a:p>
            <a:pPr marL="0" indent="0">
              <a:buNone/>
            </a:pPr>
            <a:r>
              <a:rPr lang="en-GB" sz="1800" i="1"/>
              <a:t>Fagan v Metropolitan Police Commissioner [1969]</a:t>
            </a:r>
          </a:p>
        </p:txBody>
      </p:sp>
      <p:sp>
        <p:nvSpPr>
          <p:cNvPr id="5" name="Rectangle 4">
            <a:extLst>
              <a:ext uri="{FF2B5EF4-FFF2-40B4-BE49-F238E27FC236}">
                <a16:creationId xmlns:a16="http://schemas.microsoft.com/office/drawing/2014/main" id="{D9A611E3-FFBC-DF4B-9031-66A34C83DAF4}"/>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2751330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6C9EF14-9F5F-2327-11D2-DC42ECBEF87C}"/>
              </a:ext>
            </a:extLst>
          </p:cNvPr>
          <p:cNvSpPr>
            <a:spLocks noGrp="1"/>
          </p:cNvSpPr>
          <p:nvPr>
            <p:ph type="title"/>
          </p:nvPr>
        </p:nvSpPr>
        <p:spPr>
          <a:xfrm>
            <a:off x="457200" y="122238"/>
            <a:ext cx="7543800" cy="1295400"/>
          </a:xfrm>
        </p:spPr>
        <p:txBody>
          <a:bodyPr wrap="square" anchor="b">
            <a:normAutofit/>
          </a:bodyPr>
          <a:lstStyle/>
          <a:p>
            <a:r>
              <a:rPr lang="en-US" dirty="0"/>
              <a:t>Time for a Quiz</a:t>
            </a:r>
          </a:p>
        </p:txBody>
      </p:sp>
      <p:pic>
        <p:nvPicPr>
          <p:cNvPr id="4" name="Picture 3" descr="Qr code&#10;&#10;Description automatically generated">
            <a:extLst>
              <a:ext uri="{FF2B5EF4-FFF2-40B4-BE49-F238E27FC236}">
                <a16:creationId xmlns:a16="http://schemas.microsoft.com/office/drawing/2014/main" id="{A9A52CEF-D1D4-5288-9808-D5752AE833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8884" y="1719263"/>
            <a:ext cx="3646231" cy="4411662"/>
          </a:xfrm>
          <a:prstGeom prst="rect">
            <a:avLst/>
          </a:prstGeom>
          <a:noFill/>
        </p:spPr>
      </p:pic>
      <p:sp>
        <p:nvSpPr>
          <p:cNvPr id="2" name="Slide Number Placeholder 1">
            <a:extLst>
              <a:ext uri="{FF2B5EF4-FFF2-40B4-BE49-F238E27FC236}">
                <a16:creationId xmlns:a16="http://schemas.microsoft.com/office/drawing/2014/main" id="{1EC60650-BE2B-75E7-4627-48A73224A487}"/>
              </a:ext>
            </a:extLst>
          </p:cNvPr>
          <p:cNvSpPr>
            <a:spLocks noGrp="1"/>
          </p:cNvSpPr>
          <p:nvPr>
            <p:ph type="sldNum" sz="quarter" idx="12"/>
          </p:nvPr>
        </p:nvSpPr>
        <p:spPr>
          <a:xfrm>
            <a:off x="6553200" y="6248400"/>
            <a:ext cx="2133600" cy="457200"/>
          </a:xfrm>
        </p:spPr>
        <p:txBody>
          <a:bodyPr wrap="square" anchor="t">
            <a:normAutofit/>
          </a:bodyPr>
          <a:lstStyle/>
          <a:p>
            <a:pPr>
              <a:spcAft>
                <a:spcPts val="600"/>
              </a:spcAft>
              <a:defRPr/>
            </a:pPr>
            <a:fld id="{F1A85B58-57BC-41BE-8F10-C960A23101AE}" type="slidenum">
              <a:rPr lang="en-GB" altLang="en-US" smtClean="0"/>
              <a:pPr>
                <a:spcAft>
                  <a:spcPts val="600"/>
                </a:spcAft>
                <a:defRPr/>
              </a:pPr>
              <a:t>34</a:t>
            </a:fld>
            <a:endParaRPr lang="en-GB" altLang="en-US"/>
          </a:p>
        </p:txBody>
      </p:sp>
    </p:spTree>
    <p:extLst>
      <p:ext uri="{BB962C8B-B14F-4D97-AF65-F5344CB8AC3E}">
        <p14:creationId xmlns:p14="http://schemas.microsoft.com/office/powerpoint/2010/main" val="27638966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323528" y="-182297"/>
            <a:ext cx="3066692" cy="3468452"/>
          </a:xfrm>
        </p:spPr>
        <p:txBody>
          <a:bodyPr>
            <a:normAutofit/>
          </a:bodyPr>
          <a:lstStyle/>
          <a:p>
            <a:r>
              <a:rPr lang="en-GB" dirty="0"/>
              <a:t>Question 1</a:t>
            </a:r>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3086762" y="1916832"/>
            <a:ext cx="6084168" cy="4283775"/>
          </a:xfrm>
        </p:spPr>
        <p:txBody>
          <a:bodyPr anchor="ctr">
            <a:normAutofit/>
          </a:bodyPr>
          <a:lstStyle/>
          <a:p>
            <a:pPr marL="0" indent="0">
              <a:lnSpc>
                <a:spcPct val="150000"/>
              </a:lnSpc>
              <a:buNone/>
            </a:pPr>
            <a:r>
              <a:rPr lang="en-GB" sz="1125" dirty="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a:t>
            </a:r>
            <a:r>
              <a:rPr lang="en-GB" sz="1125" dirty="0" err="1"/>
              <a:t>mens</a:t>
            </a:r>
            <a:r>
              <a:rPr lang="en-GB" sz="1125" dirty="0"/>
              <a:t> rea for her employee’s death? </a:t>
            </a:r>
          </a:p>
          <a:p>
            <a:pPr marL="0" indent="0">
              <a:lnSpc>
                <a:spcPct val="150000"/>
              </a:lnSpc>
              <a:buNone/>
            </a:pPr>
            <a:r>
              <a:rPr lang="en-GB" sz="1125" dirty="0"/>
              <a:t>A The woman has direct intent to kill her employee.</a:t>
            </a:r>
          </a:p>
          <a:p>
            <a:pPr marL="0" indent="0">
              <a:lnSpc>
                <a:spcPct val="150000"/>
              </a:lnSpc>
              <a:buNone/>
            </a:pPr>
            <a:r>
              <a:rPr lang="en-GB" sz="1125" dirty="0"/>
              <a:t> B The woman indirectly intends to kill her employee. </a:t>
            </a:r>
          </a:p>
          <a:p>
            <a:pPr marL="0" indent="0">
              <a:lnSpc>
                <a:spcPct val="150000"/>
              </a:lnSpc>
              <a:buNone/>
            </a:pPr>
            <a:r>
              <a:rPr lang="en-GB" sz="1125" dirty="0"/>
              <a:t>C The woman is reckless as to causing the death of her employee as she foresaw the risk of death as a consequence of her actions. </a:t>
            </a:r>
          </a:p>
          <a:p>
            <a:pPr marL="0" indent="0">
              <a:lnSpc>
                <a:spcPct val="150000"/>
              </a:lnSpc>
              <a:buNone/>
            </a:pPr>
            <a:r>
              <a:rPr lang="en-GB" sz="1125" dirty="0"/>
              <a:t>D The woman is reckless as to causing the death of her employee as a reasonable person would have foreseen the risk of death due to her actions. </a:t>
            </a:r>
          </a:p>
          <a:p>
            <a:pPr marL="0" indent="0">
              <a:lnSpc>
                <a:spcPct val="150000"/>
              </a:lnSpc>
              <a:buNone/>
            </a:pPr>
            <a:r>
              <a:rPr lang="en-GB" sz="1125" dirty="0"/>
              <a:t>E The woman has no liability for the death of her employee.</a:t>
            </a:r>
          </a:p>
        </p:txBody>
      </p:sp>
      <p:sp>
        <p:nvSpPr>
          <p:cNvPr id="5" name="Rectangle 4">
            <a:extLst>
              <a:ext uri="{FF2B5EF4-FFF2-40B4-BE49-F238E27FC236}">
                <a16:creationId xmlns:a16="http://schemas.microsoft.com/office/drawing/2014/main" id="{3A206816-4925-0E48-93D2-FAD5F6C598E0}"/>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16957345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179512" y="764704"/>
            <a:ext cx="2926408" cy="3468452"/>
          </a:xfrm>
        </p:spPr>
        <p:txBody>
          <a:bodyPr>
            <a:normAutofit/>
          </a:bodyPr>
          <a:lstStyle/>
          <a:p>
            <a:r>
              <a:rPr lang="en-GB" dirty="0"/>
              <a:t>Question 2</a:t>
            </a:r>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3734031" y="1521489"/>
            <a:ext cx="4893915" cy="3462637"/>
          </a:xfrm>
        </p:spPr>
        <p:txBody>
          <a:bodyPr anchor="ctr">
            <a:normAutofit fontScale="92500" lnSpcReduction="10000"/>
          </a:bodyPr>
          <a:lstStyle/>
          <a:p>
            <a:pPr marL="0" indent="0">
              <a:buNone/>
            </a:pPr>
            <a:r>
              <a:rPr lang="en-GB" sz="1275" dirty="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275" dirty="0"/>
              <a:t>A Not guilty of careless driving, but guilty of driving with excess alcohol.</a:t>
            </a:r>
          </a:p>
          <a:p>
            <a:pPr marL="0" indent="0">
              <a:buNone/>
            </a:pPr>
            <a:r>
              <a:rPr lang="en-GB" sz="1275" dirty="0"/>
              <a:t> B Not guilty of either careless driving or driving with excess alcohol. </a:t>
            </a:r>
          </a:p>
          <a:p>
            <a:pPr marL="0" indent="0">
              <a:buNone/>
            </a:pPr>
            <a:r>
              <a:rPr lang="en-GB" sz="1275" dirty="0"/>
              <a:t>C Guilty of both careless driving and driving with excess alcohol. </a:t>
            </a:r>
          </a:p>
          <a:p>
            <a:pPr marL="0" indent="0">
              <a:buNone/>
            </a:pPr>
            <a:r>
              <a:rPr lang="en-GB" sz="1275" dirty="0"/>
              <a:t>D Guilty of careless driving, but not guilty of driving with excess alcohol. </a:t>
            </a:r>
          </a:p>
          <a:p>
            <a:pPr marL="0" indent="0">
              <a:buNone/>
            </a:pPr>
            <a:r>
              <a:rPr lang="en-GB" sz="1275" dirty="0"/>
              <a:t>E Not guilty of careless driving and no charges may be brought for driving with excess alcohol where a drink has been spiked</a:t>
            </a:r>
          </a:p>
        </p:txBody>
      </p:sp>
      <p:sp>
        <p:nvSpPr>
          <p:cNvPr id="4" name="Rectangle 3">
            <a:extLst>
              <a:ext uri="{FF2B5EF4-FFF2-40B4-BE49-F238E27FC236}">
                <a16:creationId xmlns:a16="http://schemas.microsoft.com/office/drawing/2014/main" id="{2D413F26-17F4-EF4E-A33A-410924C8DBBF}"/>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14966969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323528" y="-39452"/>
            <a:ext cx="3066692" cy="3468452"/>
          </a:xfrm>
        </p:spPr>
        <p:txBody>
          <a:bodyPr>
            <a:normAutofit/>
          </a:bodyPr>
          <a:lstStyle/>
          <a:p>
            <a:r>
              <a:rPr lang="en-GB" dirty="0"/>
              <a:t>Question 3</a:t>
            </a:r>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3734031" y="1521489"/>
            <a:ext cx="4893915" cy="3462637"/>
          </a:xfrm>
        </p:spPr>
        <p:txBody>
          <a:bodyPr anchor="ctr">
            <a:normAutofit lnSpcReduction="10000"/>
          </a:bodyPr>
          <a:lstStyle/>
          <a:p>
            <a:pPr marL="0" indent="0">
              <a:buNone/>
            </a:pPr>
            <a:r>
              <a:rPr lang="en-GB" sz="1125"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pPr marL="0" indent="0">
              <a:buNone/>
            </a:pPr>
            <a:r>
              <a:rPr lang="en-GB" sz="1125" dirty="0"/>
              <a:t> A The doctrine of transferred malice does not apply because the defendant’s intention to punch the man cannot be transferred to the woman. </a:t>
            </a:r>
          </a:p>
          <a:p>
            <a:pPr marL="0" indent="0">
              <a:buNone/>
            </a:pPr>
            <a:r>
              <a:rPr lang="en-GB" sz="1125" dirty="0"/>
              <a:t>B There is no need to consider transferred malice because the defendant punched the woman and the </a:t>
            </a:r>
            <a:r>
              <a:rPr lang="en-GB" sz="1125" dirty="0" err="1"/>
              <a:t>mens</a:t>
            </a:r>
            <a:r>
              <a:rPr lang="en-GB" sz="1125" dirty="0"/>
              <a:t> rea of assault includes recklessness. </a:t>
            </a:r>
          </a:p>
          <a:p>
            <a:pPr marL="0" indent="0">
              <a:buNone/>
            </a:pPr>
            <a:r>
              <a:rPr lang="en-GB" sz="1125" dirty="0"/>
              <a:t>C The doctrine of transferred malice would apply if the man had intended to punch the wall rather than hit a person. </a:t>
            </a:r>
          </a:p>
          <a:p>
            <a:pPr marL="0" indent="0">
              <a:buNone/>
            </a:pPr>
            <a:r>
              <a:rPr lang="en-GB" sz="1125" dirty="0"/>
              <a:t>D The man is not liable for the woman’s death because the actus reus and </a:t>
            </a:r>
            <a:r>
              <a:rPr lang="en-GB" sz="1125" dirty="0" err="1"/>
              <a:t>mens</a:t>
            </a:r>
            <a:r>
              <a:rPr lang="en-GB" sz="1125" dirty="0"/>
              <a:t> rea do not coincide in time. </a:t>
            </a:r>
          </a:p>
          <a:p>
            <a:pPr marL="0" indent="0">
              <a:buNone/>
            </a:pPr>
            <a:r>
              <a:rPr lang="en-GB" sz="1125" dirty="0"/>
              <a:t>E The man is not liable for the woman’s death because the application of unlawful force and the act causing the woman’s death are separate in time</a:t>
            </a:r>
          </a:p>
        </p:txBody>
      </p:sp>
      <p:sp>
        <p:nvSpPr>
          <p:cNvPr id="4" name="Rectangle 3">
            <a:extLst>
              <a:ext uri="{FF2B5EF4-FFF2-40B4-BE49-F238E27FC236}">
                <a16:creationId xmlns:a16="http://schemas.microsoft.com/office/drawing/2014/main" id="{E13D4A45-CFD6-4D41-90A8-5EF917EFBF1D}"/>
              </a:ext>
            </a:extLst>
          </p:cNvPr>
          <p:cNvSpPr/>
          <p:nvPr>
            <p:custDataLst>
              <p:tags r:id="rId1"/>
            </p:custDataLst>
          </p:nvPr>
        </p:nvSpPr>
        <p:spPr bwMode="auto">
          <a:xfrm>
            <a:off x="1905000" y="127000"/>
            <a:ext cx="8255000" cy="635000"/>
          </a:xfrm>
          <a:prstGeom prst="rect">
            <a:avLst/>
          </a:prstGeom>
          <a:solidFill>
            <a:srgbClr val="FF0000">
              <a:alpha val="70000"/>
              <a:alpha val="0"/>
              <a:alpha val="70000"/>
              <a:alpha val="0"/>
              <a:alpha val="70000"/>
              <a:alpha val="0"/>
            </a:srgbClr>
          </a:solidFill>
          <a:ln w="0" cap="flat" cmpd="sng" algn="ctr">
            <a:solidFill>
              <a:srgbClr val="000000">
                <a:alpha val="70000"/>
                <a:alpha val="0"/>
                <a:alpha val="70000"/>
                <a:alpha val="0"/>
                <a:alpha val="70000"/>
                <a:alpha val="0"/>
              </a:srgbClr>
            </a:solidFill>
            <a:prstDash val="solid"/>
            <a:miter lim="800000"/>
            <a:headEnd type="none" w="med" len="med"/>
            <a:tailEnd type="none" w="med" len="med"/>
          </a:ln>
          <a:effectLst/>
        </p:spPr>
        <p:txBody>
          <a:bodyPr vertOverflow="clip" horzOverflow="clip"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4289662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6E86F-07F2-2336-0261-27ED7CB0B678}"/>
              </a:ext>
            </a:extLst>
          </p:cNvPr>
          <p:cNvSpPr>
            <a:spLocks noGrp="1"/>
          </p:cNvSpPr>
          <p:nvPr>
            <p:ph type="ctrTitle"/>
          </p:nvPr>
        </p:nvSpPr>
        <p:spPr>
          <a:xfrm>
            <a:off x="315913" y="466725"/>
            <a:ext cx="6781800" cy="2133600"/>
          </a:xfrm>
        </p:spPr>
        <p:txBody>
          <a:bodyPr wrap="square" anchor="b">
            <a:normAutofit/>
          </a:bodyPr>
          <a:lstStyle/>
          <a:p>
            <a:r>
              <a:rPr lang="en-US" dirty="0"/>
              <a:t>Thank You </a:t>
            </a:r>
          </a:p>
        </p:txBody>
      </p:sp>
      <p:sp>
        <p:nvSpPr>
          <p:cNvPr id="3" name="Content Placeholder 2">
            <a:extLst>
              <a:ext uri="{FF2B5EF4-FFF2-40B4-BE49-F238E27FC236}">
                <a16:creationId xmlns:a16="http://schemas.microsoft.com/office/drawing/2014/main" id="{C2CC39F5-7C72-B7C9-A88D-EE8ECCFD8CC1}"/>
              </a:ext>
            </a:extLst>
          </p:cNvPr>
          <p:cNvSpPr>
            <a:spLocks noGrp="1"/>
          </p:cNvSpPr>
          <p:nvPr>
            <p:ph type="subTitle" idx="1"/>
          </p:nvPr>
        </p:nvSpPr>
        <p:spPr>
          <a:xfrm>
            <a:off x="849313" y="3049588"/>
            <a:ext cx="6248400" cy="2362200"/>
          </a:xfrm>
        </p:spPr>
        <p:txBody>
          <a:bodyPr wrap="square" anchor="t">
            <a:normAutofit/>
          </a:bodyPr>
          <a:lstStyle/>
          <a:p>
            <a:r>
              <a:rPr lang="en-US" dirty="0"/>
              <a:t>Any Questions? </a:t>
            </a:r>
          </a:p>
          <a:p>
            <a:pPr marL="0" indent="0">
              <a:buNone/>
            </a:pPr>
            <a:endParaRPr lang="en-US" dirty="0"/>
          </a:p>
        </p:txBody>
      </p:sp>
      <p:sp>
        <p:nvSpPr>
          <p:cNvPr id="4" name="Slide Number Placeholder 3">
            <a:extLst>
              <a:ext uri="{FF2B5EF4-FFF2-40B4-BE49-F238E27FC236}">
                <a16:creationId xmlns:a16="http://schemas.microsoft.com/office/drawing/2014/main" id="{9F9D60A1-869B-262D-3F2A-D05F1DB8E66E}"/>
              </a:ext>
            </a:extLst>
          </p:cNvPr>
          <p:cNvSpPr>
            <a:spLocks noGrp="1"/>
          </p:cNvSpPr>
          <p:nvPr>
            <p:ph type="sldNum" sz="quarter" idx="12"/>
          </p:nvPr>
        </p:nvSpPr>
        <p:spPr>
          <a:xfrm>
            <a:off x="6553200" y="6248400"/>
            <a:ext cx="2133600" cy="457200"/>
          </a:xfrm>
        </p:spPr>
        <p:txBody>
          <a:bodyPr wrap="square" anchor="t">
            <a:normAutofit/>
          </a:bodyPr>
          <a:lstStyle/>
          <a:p>
            <a:pPr>
              <a:spcAft>
                <a:spcPts val="600"/>
              </a:spcAft>
              <a:defRPr/>
            </a:pPr>
            <a:fld id="{9B4D9ABD-07F0-4487-BDB7-45606F4F4974}" type="slidenum">
              <a:rPr lang="en-GB" altLang="en-US" smtClean="0"/>
              <a:pPr>
                <a:spcAft>
                  <a:spcPts val="600"/>
                </a:spcAft>
                <a:defRPr/>
              </a:pPr>
              <a:t>38</a:t>
            </a:fld>
            <a:endParaRPr lang="en-GB" altLang="en-US"/>
          </a:p>
        </p:txBody>
      </p:sp>
    </p:spTree>
    <p:extLst>
      <p:ext uri="{BB962C8B-B14F-4D97-AF65-F5344CB8AC3E}">
        <p14:creationId xmlns:p14="http://schemas.microsoft.com/office/powerpoint/2010/main" val="90390786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ags/tag22.xml><?xml version="1.0" encoding="utf-8"?>
<p:tagLst xmlns:a="http://schemas.openxmlformats.org/drawingml/2006/main" xmlns:r="http://schemas.openxmlformats.org/officeDocument/2006/relationships" xmlns:p="http://schemas.openxmlformats.org/presentationml/2006/main">
  <p:tag name="VEVOX.ALERT.PANEL" val="0"/>
</p:tagLst>
</file>

<file path=ppt/tags/tag23.xml><?xml version="1.0" encoding="utf-8"?>
<p:tagLst xmlns:a="http://schemas.openxmlformats.org/drawingml/2006/main" xmlns:r="http://schemas.openxmlformats.org/officeDocument/2006/relationships" xmlns:p="http://schemas.openxmlformats.org/presentationml/2006/main">
  <p:tag name="VEVOX.ALERT.PANEL" val="0"/>
</p:tagLst>
</file>

<file path=ppt/tags/tag24.xml><?xml version="1.0" encoding="utf-8"?>
<p:tagLst xmlns:a="http://schemas.openxmlformats.org/drawingml/2006/main" xmlns:r="http://schemas.openxmlformats.org/officeDocument/2006/relationships" xmlns:p="http://schemas.openxmlformats.org/presentationml/2006/main">
  <p:tag name="VEVOX.ALERT.PANEL" val="0"/>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ags/tag26.xml><?xml version="1.0" encoding="utf-8"?>
<p:tagLst xmlns:a="http://schemas.openxmlformats.org/drawingml/2006/main" xmlns:r="http://schemas.openxmlformats.org/officeDocument/2006/relationships" xmlns:p="http://schemas.openxmlformats.org/presentationml/2006/main">
  <p:tag name="VEVOX.ALERT.PANEL" val="0"/>
</p:tagLst>
</file>

<file path=ppt/tags/tag27.xml><?xml version="1.0" encoding="utf-8"?>
<p:tagLst xmlns:a="http://schemas.openxmlformats.org/drawingml/2006/main" xmlns:r="http://schemas.openxmlformats.org/officeDocument/2006/relationships" xmlns:p="http://schemas.openxmlformats.org/presentationml/2006/main">
  <p:tag name="VEVOX.ALERT.PANEL" val="0"/>
</p:tagLst>
</file>

<file path=ppt/tags/tag28.xml><?xml version="1.0" encoding="utf-8"?>
<p:tagLst xmlns:a="http://schemas.openxmlformats.org/drawingml/2006/main" xmlns:r="http://schemas.openxmlformats.org/officeDocument/2006/relationships" xmlns:p="http://schemas.openxmlformats.org/presentationml/2006/main">
  <p:tag name="VEVOX.ALERT.PANEL" val="0"/>
</p:tagLst>
</file>

<file path=ppt/tags/tag29.xml><?xml version="1.0" encoding="utf-8"?>
<p:tagLst xmlns:a="http://schemas.openxmlformats.org/drawingml/2006/main" xmlns:r="http://schemas.openxmlformats.org/officeDocument/2006/relationships" xmlns:p="http://schemas.openxmlformats.org/presentationml/2006/main">
  <p:tag name="VEVOX.ALERT.PANEL" val="0"/>
</p:tagLst>
</file>

<file path=ppt/tags/tag30.xml><?xml version="1.0" encoding="utf-8"?>
<p:tagLst xmlns:a="http://schemas.openxmlformats.org/drawingml/2006/main" xmlns:r="http://schemas.openxmlformats.org/officeDocument/2006/relationships" xmlns:p="http://schemas.openxmlformats.org/presentationml/2006/main">
  <p:tag name="VEVOX.ALERT.PANEL" val="0"/>
</p:tagLst>
</file>

<file path=ppt/tags/tag31.xml><?xml version="1.0" encoding="utf-8"?>
<p:tagLst xmlns:a="http://schemas.openxmlformats.org/drawingml/2006/main" xmlns:r="http://schemas.openxmlformats.org/officeDocument/2006/relationships" xmlns:p="http://schemas.openxmlformats.org/presentationml/2006/main">
  <p:tag name="VEVOX.ALERT.PANEL" val="0"/>
</p:tagLst>
</file>

<file path=ppt/tags/tag32.xml><?xml version="1.0" encoding="utf-8"?>
<p:tagLst xmlns:a="http://schemas.openxmlformats.org/drawingml/2006/main" xmlns:r="http://schemas.openxmlformats.org/officeDocument/2006/relationships" xmlns:p="http://schemas.openxmlformats.org/presentationml/2006/main">
  <p:tag name="VEVOX.ALERT.PANEL" val="0"/>
</p:tagLst>
</file>

<file path=ppt/tags/tag33.xml><?xml version="1.0" encoding="utf-8"?>
<p:tagLst xmlns:a="http://schemas.openxmlformats.org/drawingml/2006/main" xmlns:r="http://schemas.openxmlformats.org/officeDocument/2006/relationships" xmlns:p="http://schemas.openxmlformats.org/presentationml/2006/main">
  <p:tag name="VEVOX.ALERT.PANEL" val="0"/>
</p:tagLst>
</file>

<file path=ppt/tags/tag34.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Lecture Powerpoints Mens Rea">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035117C-902F-0B47-884F-C9A546EA192C}">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Lecture Powerpoints Mens Rea</Template>
  <TotalTime>404</TotalTime>
  <Words>5536</Words>
  <Application>Microsoft Office PowerPoint</Application>
  <PresentationFormat>On-screen Show (4:3)</PresentationFormat>
  <Paragraphs>397</Paragraphs>
  <Slides>38</Slides>
  <Notes>32</Notes>
  <HiddenSlides>0</HiddenSlides>
  <MMClips>18</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Lecture Powerpoints Mens Rea</vt:lpstr>
      <vt:lpstr>THE MENTAL ELEMENTS OF A CRIME</vt:lpstr>
      <vt:lpstr>Contact</vt:lpstr>
      <vt:lpstr>Aims &amp; Objectives</vt:lpstr>
      <vt:lpstr>Criminal Liability</vt:lpstr>
      <vt:lpstr>PowerPoint Presentation</vt:lpstr>
      <vt:lpstr>PowerPoint Presentation</vt:lpstr>
      <vt:lpstr>Intention</vt:lpstr>
      <vt:lpstr>Intention</vt:lpstr>
      <vt:lpstr>Intention – direct intent</vt:lpstr>
      <vt:lpstr>Intention – indirect/oblique intent</vt:lpstr>
      <vt:lpstr>PowerPoint Presentation</vt:lpstr>
      <vt:lpstr>Intention- indirect</vt:lpstr>
      <vt:lpstr>Intention - indirect</vt:lpstr>
      <vt:lpstr>HINTS AND TIPS</vt:lpstr>
      <vt:lpstr>Recklessness</vt:lpstr>
      <vt:lpstr>Development of recklessness </vt:lpstr>
      <vt:lpstr>The end of objective recklessnes</vt:lpstr>
      <vt:lpstr>Negligence</vt:lpstr>
      <vt:lpstr>Transferred malice</vt:lpstr>
      <vt:lpstr>Strict liabilty</vt:lpstr>
      <vt:lpstr>MR - summary</vt:lpstr>
      <vt:lpstr>MR - summary</vt:lpstr>
      <vt:lpstr>Any Questions?</vt:lpstr>
      <vt:lpstr>Mens Rea</vt:lpstr>
      <vt:lpstr>Recap from the Mens Rea lecture</vt:lpstr>
      <vt:lpstr>Mens Rea in context to an offence</vt:lpstr>
      <vt:lpstr>R v Woolin [1999]</vt:lpstr>
      <vt:lpstr>R v Woollin [1999]</vt:lpstr>
      <vt:lpstr>Case search: R v Cunningham [1957]</vt:lpstr>
      <vt:lpstr>Practice question 1:</vt:lpstr>
      <vt:lpstr>Practice question 2:</vt:lpstr>
      <vt:lpstr>Practice question 3:</vt:lpstr>
      <vt:lpstr>Coincidence of actus reus and mens rea</vt:lpstr>
      <vt:lpstr>Time for a Quiz</vt:lpstr>
      <vt:lpstr>Question 1</vt:lpstr>
      <vt:lpstr>Question 2</vt:lpstr>
      <vt:lpstr>Question 3</vt:lpstr>
      <vt:lpstr>Thank You </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3 THE MENTAL ELEMENTS OF A CRIME</dc:title>
  <dc:creator>hpower</dc:creator>
  <cp:lastModifiedBy>Laura Humphries</cp:lastModifiedBy>
  <cp:revision>103</cp:revision>
  <cp:lastPrinted>2017-09-21T11:46:03Z</cp:lastPrinted>
  <dcterms:created xsi:type="dcterms:W3CDTF">2007-11-14T11:36:14Z</dcterms:created>
  <dcterms:modified xsi:type="dcterms:W3CDTF">2023-02-07T20:40:08Z</dcterms:modified>
</cp:coreProperties>
</file>