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58" r:id="rId6"/>
    <p:sldId id="259" r:id="rId7"/>
    <p:sldId id="26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 snapToGrid="0">
      <p:cViewPr varScale="1">
        <p:scale>
          <a:sx n="77" d="100"/>
          <a:sy n="77" d="100"/>
        </p:scale>
        <p:origin x="75" y="6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932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69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43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396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263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91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224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083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260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53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951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CFDC0-8848-4CBB-9AB6-DBA4196A80F3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F0E2C-40AE-4A9D-808C-E3F461519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061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006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Assignment 2</a:t>
            </a:r>
            <a:br>
              <a:rPr lang="en-GB" dirty="0" smtClean="0"/>
            </a:br>
            <a:r>
              <a:rPr lang="en-GB" dirty="0" smtClean="0">
                <a:solidFill>
                  <a:srgbClr val="0070C0"/>
                </a:solidFill>
              </a:rPr>
              <a:t>Fitness Assessment report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2824" y="2557009"/>
            <a:ext cx="10164147" cy="2189161"/>
          </a:xfrm>
        </p:spPr>
        <p:txBody>
          <a:bodyPr>
            <a:normAutofit fontScale="92500" lnSpcReduction="10000"/>
          </a:bodyPr>
          <a:lstStyle/>
          <a:p>
            <a:r>
              <a:rPr lang="en-GB" sz="4000" dirty="0" smtClean="0">
                <a:solidFill>
                  <a:srgbClr val="FF0000"/>
                </a:solidFill>
              </a:rPr>
              <a:t>Based on the data and information collected from Assignment 1</a:t>
            </a:r>
          </a:p>
          <a:p>
            <a:endParaRPr lang="en-GB" sz="4000" dirty="0">
              <a:solidFill>
                <a:srgbClr val="FF0000"/>
              </a:solidFill>
            </a:endParaRPr>
          </a:p>
          <a:p>
            <a:r>
              <a:rPr lang="en-GB" sz="4000" dirty="0" smtClean="0">
                <a:solidFill>
                  <a:srgbClr val="FF0000"/>
                </a:solidFill>
              </a:rPr>
              <a:t>2500 word</a:t>
            </a:r>
            <a:endParaRPr lang="en-GB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848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8091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Sections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63216"/>
            <a:ext cx="10893490" cy="556104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Front Page</a:t>
            </a:r>
          </a:p>
          <a:p>
            <a:r>
              <a:rPr lang="en-GB" dirty="0" smtClean="0"/>
              <a:t>Contents page</a:t>
            </a:r>
          </a:p>
          <a:p>
            <a:r>
              <a:rPr lang="en-GB" dirty="0" smtClean="0"/>
              <a:t>Summary 					200 words</a:t>
            </a:r>
          </a:p>
          <a:p>
            <a:r>
              <a:rPr lang="en-GB" dirty="0" smtClean="0"/>
              <a:t>Health, fitness and Wellbeing		400 words</a:t>
            </a:r>
          </a:p>
          <a:p>
            <a:r>
              <a:rPr lang="en-GB" dirty="0" smtClean="0"/>
              <a:t>Client background and Condition	400 words</a:t>
            </a:r>
          </a:p>
          <a:p>
            <a:r>
              <a:rPr lang="en-GB" dirty="0" smtClean="0"/>
              <a:t>Assessment data				300 words</a:t>
            </a:r>
          </a:p>
          <a:p>
            <a:r>
              <a:rPr lang="en-GB" dirty="0" smtClean="0"/>
              <a:t>Training Priorities			600 words</a:t>
            </a:r>
          </a:p>
          <a:p>
            <a:r>
              <a:rPr lang="en-GB" dirty="0" smtClean="0"/>
              <a:t>6 week exercise programme		300 word			</a:t>
            </a:r>
          </a:p>
          <a:p>
            <a:r>
              <a:rPr lang="en-GB" dirty="0" smtClean="0"/>
              <a:t>Healthy Living				300 words			</a:t>
            </a:r>
            <a:endParaRPr lang="en-GB" dirty="0"/>
          </a:p>
          <a:p>
            <a:r>
              <a:rPr lang="en-GB" dirty="0" smtClean="0"/>
              <a:t>References and further Reading	At least 10 sources of information</a:t>
            </a:r>
          </a:p>
          <a:p>
            <a:r>
              <a:rPr lang="en-GB" dirty="0" smtClean="0"/>
              <a:t>Appendices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503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Front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Include;</a:t>
            </a:r>
          </a:p>
          <a:p>
            <a:pPr lvl="1"/>
            <a:r>
              <a:rPr lang="en-GB" sz="4000" dirty="0" smtClean="0"/>
              <a:t>Title</a:t>
            </a:r>
          </a:p>
          <a:p>
            <a:pPr lvl="1"/>
            <a:r>
              <a:rPr lang="en-GB" sz="4000" dirty="0" smtClean="0"/>
              <a:t>Name of client</a:t>
            </a:r>
          </a:p>
          <a:p>
            <a:pPr lvl="1"/>
            <a:r>
              <a:rPr lang="en-GB" sz="4000" dirty="0" smtClean="0"/>
              <a:t>Name of assessor / instructor</a:t>
            </a:r>
          </a:p>
          <a:p>
            <a:pPr lvl="1"/>
            <a:r>
              <a:rPr lang="en-GB" sz="4000" dirty="0" smtClean="0"/>
              <a:t>Date of report</a:t>
            </a:r>
          </a:p>
          <a:p>
            <a:pPr lvl="1"/>
            <a:r>
              <a:rPr lang="en-GB" sz="4000" dirty="0" smtClean="0"/>
              <a:t>Image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23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Each section needs to be referenced to a page number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Within each section each table, graph, figure etc. needs to be identified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754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– </a:t>
            </a:r>
            <a:r>
              <a:rPr lang="en-GB" dirty="0" smtClean="0">
                <a:solidFill>
                  <a:srgbClr val="FF0000"/>
                </a:solidFill>
              </a:rPr>
              <a:t>past and then future tense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An overview of the full report including information on the following;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Client background and specific conditions.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Justification for exercise and potential benefits related to managing the clients specific and needs.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Outline key exercise or performance goals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Contraindications or and H/S observations i.e. medication.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Foucus</a:t>
            </a:r>
            <a:r>
              <a:rPr lang="en-GB" dirty="0" smtClean="0"/>
              <a:t> of training programme.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Other advice on health, lifestyle and wellbeing.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446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902" y="365125"/>
            <a:ext cx="11017898" cy="1325563"/>
          </a:xfrm>
        </p:spPr>
        <p:txBody>
          <a:bodyPr/>
          <a:lstStyle/>
          <a:p>
            <a:r>
              <a:rPr lang="en-GB" dirty="0" smtClean="0"/>
              <a:t>Health Fitness and Wellbeing – </a:t>
            </a:r>
            <a:r>
              <a:rPr lang="en-GB" sz="3200" dirty="0" smtClean="0">
                <a:solidFill>
                  <a:srgbClr val="FF0000"/>
                </a:solidFill>
              </a:rPr>
              <a:t>past tense, 3</a:t>
            </a:r>
            <a:r>
              <a:rPr lang="en-GB" sz="3200" baseline="30000" dirty="0" smtClean="0">
                <a:solidFill>
                  <a:srgbClr val="FF0000"/>
                </a:solidFill>
              </a:rPr>
              <a:t>rd</a:t>
            </a:r>
            <a:r>
              <a:rPr lang="en-GB" sz="3200" dirty="0" smtClean="0">
                <a:solidFill>
                  <a:srgbClr val="FF0000"/>
                </a:solidFill>
              </a:rPr>
              <a:t> person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865" y="1813185"/>
            <a:ext cx="10515600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 generic overview of the nature of health, wellbeing and fitness.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 generic overview of evidence for exercise as a mechanism for improving wellness.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Overview of the main client condition/s, though don’t relate this to the client yet.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Benefits of exercise.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Use of health and fitness assessments.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Benefits of changing other lifestyle behaviours.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263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Client Condition – </a:t>
            </a:r>
            <a:r>
              <a:rPr lang="en-GB" dirty="0" smtClean="0">
                <a:solidFill>
                  <a:srgbClr val="FF0000"/>
                </a:solidFill>
              </a:rPr>
              <a:t>past tense, 1</a:t>
            </a:r>
            <a:r>
              <a:rPr lang="en-GB" baseline="30000" dirty="0" smtClean="0">
                <a:solidFill>
                  <a:srgbClr val="FF0000"/>
                </a:solidFill>
              </a:rPr>
              <a:t>st</a:t>
            </a:r>
            <a:r>
              <a:rPr lang="en-GB" dirty="0" smtClean="0">
                <a:solidFill>
                  <a:srgbClr val="FF0000"/>
                </a:solidFill>
              </a:rPr>
              <a:t> Person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Overview of the client and their condition as it affects them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Possible exercise benefits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Exercise contraindications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Impact of any medication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Individual exercise ambition or goals.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060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Data – </a:t>
            </a:r>
            <a:r>
              <a:rPr lang="en-GB" dirty="0" smtClean="0">
                <a:solidFill>
                  <a:srgbClr val="FF0000"/>
                </a:solidFill>
              </a:rPr>
              <a:t>past tense, First person.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Written summary description of the data collected.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Include table of all data.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Include graphs – if appropriate.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Compare data to appropriate reference norm data.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Highlight key training objectives.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11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Priorities – </a:t>
            </a:r>
            <a:r>
              <a:rPr lang="en-GB" dirty="0" smtClean="0">
                <a:solidFill>
                  <a:srgbClr val="FF0000"/>
                </a:solidFill>
              </a:rPr>
              <a:t>Future tense, 1</a:t>
            </a:r>
            <a:r>
              <a:rPr lang="en-GB" baseline="30000" dirty="0" smtClean="0">
                <a:solidFill>
                  <a:srgbClr val="FF0000"/>
                </a:solidFill>
              </a:rPr>
              <a:t>st</a:t>
            </a:r>
            <a:r>
              <a:rPr lang="en-GB" dirty="0" smtClean="0">
                <a:solidFill>
                  <a:srgbClr val="FF0000"/>
                </a:solidFill>
              </a:rPr>
              <a:t> person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Explanation and Justification of training priorities and goals setting.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does the data inform the training programme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does the training programme reflect current research and evidence relating to the condition and clients ambitions.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360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programme – </a:t>
            </a:r>
            <a:r>
              <a:rPr lang="en-GB" sz="4000" dirty="0" smtClean="0">
                <a:solidFill>
                  <a:srgbClr val="FF0000"/>
                </a:solidFill>
              </a:rPr>
              <a:t>Future tense, 1</a:t>
            </a:r>
            <a:r>
              <a:rPr lang="en-GB" sz="4000" baseline="30000" dirty="0" smtClean="0">
                <a:solidFill>
                  <a:srgbClr val="FF0000"/>
                </a:solidFill>
              </a:rPr>
              <a:t>st</a:t>
            </a:r>
            <a:r>
              <a:rPr lang="en-GB" sz="4000" dirty="0" smtClean="0">
                <a:solidFill>
                  <a:srgbClr val="FF0000"/>
                </a:solidFill>
              </a:rPr>
              <a:t> person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Written explanation of the programme with reference to a training grid.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 smtClean="0"/>
              <a:t>You may need to incorporate current training into this programme.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Explain and justify; intensities, frequency of sessions and training progression.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client must to sure why they a being asked to participate in all sessions and what the 6 week objectives 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76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Healthy living – </a:t>
            </a:r>
            <a:r>
              <a:rPr lang="en-GB" dirty="0" smtClean="0">
                <a:solidFill>
                  <a:srgbClr val="FF0000"/>
                </a:solidFill>
              </a:rPr>
              <a:t>Present tense, 1</a:t>
            </a:r>
            <a:r>
              <a:rPr lang="en-GB" baseline="30000" dirty="0" smtClean="0">
                <a:solidFill>
                  <a:srgbClr val="FF0000"/>
                </a:solidFill>
              </a:rPr>
              <a:t>st</a:t>
            </a:r>
            <a:r>
              <a:rPr lang="en-GB" dirty="0" smtClean="0">
                <a:solidFill>
                  <a:srgbClr val="FF0000"/>
                </a:solidFill>
              </a:rPr>
              <a:t> person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Additional information that may support the training or general health and wellbeing.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Nutrition</a:t>
            </a:r>
          </a:p>
          <a:p>
            <a:pPr marL="0" indent="0">
              <a:buNone/>
            </a:pPr>
            <a:r>
              <a:rPr lang="en-GB" dirty="0" smtClean="0"/>
              <a:t>Stress</a:t>
            </a:r>
          </a:p>
          <a:p>
            <a:pPr marL="0" indent="0">
              <a:buNone/>
            </a:pPr>
            <a:r>
              <a:rPr lang="en-GB" dirty="0" smtClean="0"/>
              <a:t>Fatigue</a:t>
            </a:r>
          </a:p>
          <a:p>
            <a:pPr marL="0" indent="0">
              <a:buNone/>
            </a:pPr>
            <a:r>
              <a:rPr lang="en-GB" dirty="0" smtClean="0"/>
              <a:t>Work-life balance</a:t>
            </a:r>
          </a:p>
          <a:p>
            <a:pPr marL="0" indent="0">
              <a:buNone/>
            </a:pPr>
            <a:r>
              <a:rPr lang="en-GB" dirty="0" smtClean="0"/>
              <a:t>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518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and Further readings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Your contact information in case of questions or wishing re-assessment.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At least 10 academic references.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Include specific information relating to the client’s condition and where they can get further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836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Appendices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Must be referred to from within the report.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Diet plans,</a:t>
            </a:r>
          </a:p>
          <a:p>
            <a:pPr marL="0" indent="0">
              <a:buNone/>
            </a:pPr>
            <a:r>
              <a:rPr lang="en-GB" dirty="0" smtClean="0"/>
              <a:t>Lifestyle recommendations</a:t>
            </a:r>
          </a:p>
          <a:p>
            <a:pPr marL="0" indent="0">
              <a:buNone/>
            </a:pPr>
            <a:r>
              <a:rPr lang="en-GB" dirty="0" smtClean="0"/>
              <a:t>Data record sheet</a:t>
            </a:r>
          </a:p>
          <a:p>
            <a:pPr marL="0" indent="0">
              <a:buNone/>
            </a:pPr>
            <a:r>
              <a:rPr lang="en-GB" dirty="0" smtClean="0"/>
              <a:t>Copy of all information recorded, including consent form;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PARQ,</a:t>
            </a:r>
          </a:p>
          <a:p>
            <a:pPr marL="0" indent="0">
              <a:buNone/>
            </a:pPr>
            <a:r>
              <a:rPr lang="en-GB" dirty="0" smtClean="0"/>
              <a:t>	Questionnaires</a:t>
            </a:r>
          </a:p>
          <a:p>
            <a:pPr marL="0" indent="0">
              <a:buNone/>
            </a:pPr>
            <a:r>
              <a:rPr lang="en-GB" dirty="0" smtClean="0"/>
              <a:t>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0543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1898" y="1461797"/>
            <a:ext cx="10515600" cy="529978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Front Page – up to you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Write in 1</a:t>
            </a:r>
            <a:r>
              <a:rPr lang="en-GB" baseline="30000" dirty="0" smtClean="0"/>
              <a:t>st</a:t>
            </a:r>
            <a:r>
              <a:rPr lang="en-GB" dirty="0" smtClean="0"/>
              <a:t> person when directing information to the client otherwise 3</a:t>
            </a:r>
            <a:r>
              <a:rPr lang="en-GB" baseline="30000" dirty="0" smtClean="0"/>
              <a:t>rd</a:t>
            </a:r>
            <a:r>
              <a:rPr lang="en-GB" dirty="0" smtClean="0"/>
              <a:t> person.</a:t>
            </a:r>
          </a:p>
          <a:p>
            <a:endParaRPr lang="en-GB" dirty="0" smtClean="0"/>
          </a:p>
          <a:p>
            <a:r>
              <a:rPr lang="en-GB" dirty="0" smtClean="0"/>
              <a:t>Tense – see individual sections.</a:t>
            </a:r>
          </a:p>
          <a:p>
            <a:endParaRPr lang="en-GB" dirty="0" smtClean="0"/>
          </a:p>
          <a:p>
            <a:r>
              <a:rPr lang="en-GB" dirty="0" smtClean="0"/>
              <a:t>Font – Size 12 Calibri with sub-headings underlined, main headings size 14 bold underlined.</a:t>
            </a:r>
          </a:p>
          <a:p>
            <a:endParaRPr lang="en-GB" dirty="0" smtClean="0"/>
          </a:p>
          <a:p>
            <a:r>
              <a:rPr lang="en-GB" dirty="0" smtClean="0"/>
              <a:t>Each section on a new page and referenced in the contents page.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Complete in Welsh if you and your client a fluent.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418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551</Words>
  <Application>Microsoft Office PowerPoint</Application>
  <PresentationFormat>Widescreen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Assignment 2 Fitness Assessment report</vt:lpstr>
      <vt:lpstr>Sections</vt:lpstr>
      <vt:lpstr>Front Page</vt:lpstr>
      <vt:lpstr>Contents page</vt:lpstr>
      <vt:lpstr>Summary – past and then future tense</vt:lpstr>
      <vt:lpstr>Health Fitness and Wellbeing – past tense, 3rd person</vt:lpstr>
      <vt:lpstr>Client Condition – past tense, 1st Person</vt:lpstr>
      <vt:lpstr>Assessment Data – past tense, First person.</vt:lpstr>
      <vt:lpstr>Training Priorities – Future tense, 1st person</vt:lpstr>
      <vt:lpstr>Exercise programme – Future tense, 1st person</vt:lpstr>
      <vt:lpstr>Healthy living – Present tense, 1st person</vt:lpstr>
      <vt:lpstr>References and Further readings</vt:lpstr>
      <vt:lpstr>Appendices</vt:lpstr>
      <vt:lpstr>Format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Fitness Assessment report</dc:title>
  <dc:creator>David Gardner</dc:creator>
  <cp:lastModifiedBy>David Gardner</cp:lastModifiedBy>
  <cp:revision>12</cp:revision>
  <dcterms:created xsi:type="dcterms:W3CDTF">2020-01-26T17:42:04Z</dcterms:created>
  <dcterms:modified xsi:type="dcterms:W3CDTF">2020-01-26T18:24:32Z</dcterms:modified>
</cp:coreProperties>
</file>