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5" r:id="rId5"/>
    <p:sldId id="266" r:id="rId6"/>
    <p:sldId id="261" r:id="rId7"/>
    <p:sldId id="257"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DE7308-651E-0992-5B6F-9E50AF41828B}" v="335" dt="2025-10-22T15:35:04.187"/>
    <p1510:client id="{4161C7BD-034F-D152-9D29-DB392017AB17}" v="99" dt="2025-10-22T18:59:12.008"/>
    <p1510:client id="{92EF7298-C199-3788-5773-CFDCEDBDA8C0}" v="74" dt="2025-10-21T14:40:12.485"/>
    <p1510:client id="{9E52A966-FBAE-9C67-D826-9867959FD627}" v="132" dt="2025-10-22T18:19:54.212"/>
    <p1510:client id="{B5185AFE-37B7-2556-FB17-2E51FD74E775}" v="45" dt="2025-10-21T12:46:57.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ableStyles" Target="tableStyles.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theme" Target="theme/theme1.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viewProps" Target="viewProps.xml" Id="rId11" /><Relationship Type="http://schemas.openxmlformats.org/officeDocument/2006/relationships/slide" Target="slides/slide4.xml" Id="rId5" /><Relationship Type="http://schemas.microsoft.com/office/2015/10/relationships/revisionInfo" Target="revisionInfo.xml" Id="rId15" /><Relationship Type="http://schemas.openxmlformats.org/officeDocument/2006/relationships/presProps" Target="presProps.xml" Id="rId10" /><Relationship Type="http://schemas.openxmlformats.org/officeDocument/2006/relationships/slide" Target="slides/slide3.xml" Id="rId4" /><Relationship Type="http://schemas.openxmlformats.org/officeDocument/2006/relationships/slide" Target="slides/slide8.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images.ft.com/v3/image/raw/http%3A%2F%2Fcom.ft.imagepublish.upp-prod-eu.s3.amazonaws.com%2F69e3740a-105d-11e3-a258-00144feabdc0?source=next-article&amp;fit=scale-down&amp;quality=highest&amp;width=700&amp;dpr=1" TargetMode="External"/><Relationship Id="rId2" Type="http://schemas.openxmlformats.org/officeDocument/2006/relationships/hyperlink" Target="https://cdn.britannica.com/36/97036-050-6344EA93/Peter-Singer-2004.jpg" TargetMode="External"/><Relationship Id="rId1" Type="http://schemas.openxmlformats.org/officeDocument/2006/relationships/slideLayout" Target="../slideLayouts/slideLayout2.xml"/><Relationship Id="rId6" Type="http://schemas.openxmlformats.org/officeDocument/2006/relationships/hyperlink" Target="https://www.reformjudaism.org.uk/tzedakah/" TargetMode="External"/><Relationship Id="rId5" Type="http://schemas.openxmlformats.org/officeDocument/2006/relationships/hyperlink" Target="https://www.chabad.org/library/article_cdo/aid/4203668/jewish/What-Is-Tzedakah.htm" TargetMode="External"/><Relationship Id="rId4" Type="http://schemas.openxmlformats.org/officeDocument/2006/relationships/hyperlink" Target="https://www.judaicawebstore.co.uk/media/catalog/product/cache/2924dcbf4775c7dc730d6a3aa7c3ac8d/w/o/wooden_tzedakah_box.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162567" y="818984"/>
            <a:ext cx="6714699" cy="3178689"/>
          </a:xfrm>
        </p:spPr>
        <p:txBody>
          <a:bodyPr>
            <a:normAutofit/>
          </a:bodyPr>
          <a:lstStyle/>
          <a:p>
            <a:pPr algn="l"/>
            <a:r>
              <a:rPr lang="en-US" sz="4800">
                <a:solidFill>
                  <a:srgbClr val="FFFFFF"/>
                </a:solidFill>
                <a:latin typeface="Comic Sans MS"/>
                <a:ea typeface="+mj-lt"/>
                <a:cs typeface="+mj-lt"/>
              </a:rPr>
              <a:t>Is there a moral obligation to help alleviate poverty?</a:t>
            </a:r>
            <a:endParaRPr lang="en-US" sz="4800">
              <a:solidFill>
                <a:srgbClr val="FFFFFF"/>
              </a:solidFill>
              <a:latin typeface="Comic Sans MS"/>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285397" y="4960961"/>
            <a:ext cx="7055893" cy="1078054"/>
          </a:xfrm>
        </p:spPr>
        <p:txBody>
          <a:bodyPr vert="horz" lIns="91440" tIns="45720" rIns="91440" bIns="45720" rtlCol="0">
            <a:normAutofit/>
          </a:bodyPr>
          <a:lstStyle/>
          <a:p>
            <a:pPr algn="l"/>
            <a:r>
              <a:rPr lang="en-US">
                <a:solidFill>
                  <a:srgbClr val="FFFFFF"/>
                </a:solidFill>
              </a:rPr>
              <a:t>Regan Edwards 2305133</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2EC2C7-74A9-3FA9-8D41-3417232455D2}"/>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Introduction</a:t>
            </a:r>
          </a:p>
        </p:txBody>
      </p:sp>
      <p:sp>
        <p:nvSpPr>
          <p:cNvPr id="3" name="Content Placeholder 2">
            <a:extLst>
              <a:ext uri="{FF2B5EF4-FFF2-40B4-BE49-F238E27FC236}">
                <a16:creationId xmlns:a16="http://schemas.microsoft.com/office/drawing/2014/main" id="{3C0C7330-3D13-C98F-EC39-D26CDD783CF4}"/>
              </a:ext>
            </a:extLst>
          </p:cNvPr>
          <p:cNvSpPr>
            <a:spLocks noGrp="1"/>
          </p:cNvSpPr>
          <p:nvPr>
            <p:ph idx="1"/>
          </p:nvPr>
        </p:nvSpPr>
        <p:spPr>
          <a:xfrm>
            <a:off x="1371599" y="2318197"/>
            <a:ext cx="9724031" cy="3683358"/>
          </a:xfrm>
        </p:spPr>
        <p:txBody>
          <a:bodyPr vert="horz" lIns="91440" tIns="45720" rIns="91440" bIns="45720" rtlCol="0" anchor="ctr">
            <a:normAutofit/>
          </a:bodyPr>
          <a:lstStyle/>
          <a:p>
            <a:pPr marL="0" indent="0">
              <a:buNone/>
            </a:pPr>
            <a:r>
              <a:rPr lang="en-US" sz="2000">
                <a:latin typeface="Comic Sans MS"/>
              </a:rPr>
              <a:t>"Extreme poverty, as defined by the World Bank, means not having enough income to meet the most basic human needs for adequate food, water, shelter, clothing, sanitation, health care or education." (Practical Ethics, Rich and Poor, Page 191, Peter Singer)</a:t>
            </a:r>
            <a:endParaRPr lang="en-US" sz="2000">
              <a:latin typeface="Aptos" panose="020B0004020202020204"/>
            </a:endParaRPr>
          </a:p>
          <a:p>
            <a:pPr marL="0" indent="0">
              <a:buNone/>
            </a:pPr>
            <a:endParaRPr lang="en-US" sz="2000">
              <a:latin typeface="Comic Sans MS"/>
            </a:endParaRPr>
          </a:p>
          <a:p>
            <a:pPr marL="0" indent="0">
              <a:buNone/>
            </a:pPr>
            <a:r>
              <a:rPr lang="en-US" sz="2000">
                <a:latin typeface="Comic Sans MS"/>
              </a:rPr>
              <a:t>Relative Poverty "In industrialised countries, people are poor by comparison to others in their society   </a:t>
            </a:r>
          </a:p>
          <a:p>
            <a:pPr marL="0" indent="0">
              <a:buNone/>
            </a:pPr>
            <a:endParaRPr lang="en-US" sz="2000">
              <a:latin typeface="Comic Sans MS"/>
            </a:endParaRPr>
          </a:p>
          <a:p>
            <a:pPr marL="0" indent="0">
              <a:buNone/>
            </a:pPr>
            <a:r>
              <a:rPr lang="en-US" sz="2000">
                <a:latin typeface="Comic Sans MS"/>
              </a:rPr>
              <a:t>Affluency “defining characteristic is a significant amount of income above the level necessary to provide for the most basic human needs of oneself and one’s dependents.” (Practical Ethics, Rich and Poor, Page 193 Peter Singer)</a:t>
            </a:r>
            <a:endParaRPr lang="en-US" sz="2000"/>
          </a:p>
          <a:p>
            <a:pPr marL="0" indent="0">
              <a:buNone/>
            </a:pPr>
            <a:endParaRPr lang="en-US" sz="2000">
              <a:latin typeface="Comic Sans MS"/>
            </a:endParaRPr>
          </a:p>
          <a:p>
            <a:pPr marL="0" indent="0">
              <a:buNone/>
            </a:pPr>
            <a:endParaRPr lang="en-US" sz="2000">
              <a:latin typeface="Comic Sans MS"/>
            </a:endParaRPr>
          </a:p>
        </p:txBody>
      </p:sp>
    </p:spTree>
    <p:extLst>
      <p:ext uri="{BB962C8B-B14F-4D97-AF65-F5344CB8AC3E}">
        <p14:creationId xmlns:p14="http://schemas.microsoft.com/office/powerpoint/2010/main" val="3383150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2C16EC-9B73-2D27-98CC-3861D5B0AAAD}"/>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Peter Singer's Moral Equivalent To Murder</a:t>
            </a:r>
          </a:p>
        </p:txBody>
      </p:sp>
      <p:sp>
        <p:nvSpPr>
          <p:cNvPr id="3" name="Content Placeholder 2">
            <a:extLst>
              <a:ext uri="{FF2B5EF4-FFF2-40B4-BE49-F238E27FC236}">
                <a16:creationId xmlns:a16="http://schemas.microsoft.com/office/drawing/2014/main" id="{3026F84D-A1A5-D5F5-9DA4-4E2B6F2E3E86}"/>
              </a:ext>
            </a:extLst>
          </p:cNvPr>
          <p:cNvSpPr>
            <a:spLocks noGrp="1"/>
          </p:cNvSpPr>
          <p:nvPr>
            <p:ph idx="1"/>
          </p:nvPr>
        </p:nvSpPr>
        <p:spPr>
          <a:xfrm>
            <a:off x="223380" y="2015485"/>
            <a:ext cx="9724031" cy="4403604"/>
          </a:xfrm>
        </p:spPr>
        <p:txBody>
          <a:bodyPr vert="horz" lIns="91440" tIns="45720" rIns="91440" bIns="45720" rtlCol="0" anchor="ctr">
            <a:normAutofit/>
          </a:bodyPr>
          <a:lstStyle/>
          <a:p>
            <a:pPr marL="0" indent="0">
              <a:buNone/>
            </a:pPr>
            <a:r>
              <a:rPr lang="en-US" sz="1600">
                <a:latin typeface="Comic Sans MS"/>
              </a:rPr>
              <a:t>The affluent have wealth that they could transfer to the extremely poor, without threatening their own basic well-fare. </a:t>
            </a:r>
          </a:p>
          <a:p>
            <a:pPr marL="0" indent="0">
              <a:buNone/>
            </a:pPr>
            <a:endParaRPr lang="en-US" sz="1600">
              <a:latin typeface="Comic Sans MS"/>
            </a:endParaRPr>
          </a:p>
          <a:p>
            <a:pPr marL="0" indent="0">
              <a:buNone/>
            </a:pPr>
            <a:r>
              <a:rPr lang="en-US" sz="1600">
                <a:latin typeface="Comic Sans MS"/>
              </a:rPr>
              <a:t>This implies that poverty could be alleviated if those who are affluent were willing to give their excess wealth to those in poverty.</a:t>
            </a:r>
          </a:p>
          <a:p>
            <a:pPr marL="0" indent="0">
              <a:buNone/>
            </a:pPr>
            <a:endParaRPr lang="en-US" sz="1600">
              <a:latin typeface="Comic Sans MS"/>
            </a:endParaRPr>
          </a:p>
          <a:p>
            <a:pPr marL="0" indent="0">
              <a:buNone/>
            </a:pPr>
            <a:r>
              <a:rPr lang="en-US" sz="1600">
                <a:latin typeface="Comic Sans MS"/>
              </a:rPr>
              <a:t>Affluent </a:t>
            </a:r>
            <a:r>
              <a:rPr lang="en-GB" sz="1600">
                <a:latin typeface="Comic Sans MS"/>
              </a:rPr>
              <a:t>people are letting people in poverty die by choosing not to do things like voluntary work for organisations dedicated to helping those in poverty, and refusing to give their excess wealth to those in poverty.</a:t>
            </a:r>
          </a:p>
          <a:p>
            <a:pPr marL="0" indent="0">
              <a:buNone/>
            </a:pPr>
            <a:endParaRPr lang="en-GB" sz="1600"/>
          </a:p>
          <a:p>
            <a:pPr marL="0" indent="0">
              <a:buNone/>
            </a:pPr>
            <a:r>
              <a:rPr lang="en-GB" sz="1600">
                <a:latin typeface="Comic Sans MS"/>
              </a:rPr>
              <a:t>Peter Singer points out that letting someone die  is "not intrinsically different from killing someone", thus "we are all murderers" </a:t>
            </a:r>
            <a:r>
              <a:rPr lang="en-US" sz="1600">
                <a:latin typeface="Comic Sans MS"/>
              </a:rPr>
              <a:t>(Practical Ethics, Rich and Poor, Page 194, Peter Singer)</a:t>
            </a:r>
          </a:p>
          <a:p>
            <a:pPr marL="0" indent="0">
              <a:buNone/>
            </a:pPr>
            <a:endParaRPr lang="en-US" sz="1600">
              <a:latin typeface="Comic Sans MS"/>
            </a:endParaRPr>
          </a:p>
          <a:p>
            <a:pPr marL="0" indent="0">
              <a:buNone/>
            </a:pPr>
            <a:endParaRPr lang="en-GB" sz="1600">
              <a:latin typeface="Comic Sans MS"/>
            </a:endParaRPr>
          </a:p>
        </p:txBody>
      </p:sp>
      <p:pic>
        <p:nvPicPr>
          <p:cNvPr id="4" name="Picture 3" descr="Peter Singer | Ethical Theory, Animal Rights &amp; Utilitarianism | Britannica">
            <a:extLst>
              <a:ext uri="{FF2B5EF4-FFF2-40B4-BE49-F238E27FC236}">
                <a16:creationId xmlns:a16="http://schemas.microsoft.com/office/drawing/2014/main" id="{991A2560-72F9-F229-D585-DC5DC6B36620}"/>
              </a:ext>
            </a:extLst>
          </p:cNvPr>
          <p:cNvPicPr>
            <a:picLocks noChangeAspect="1"/>
          </p:cNvPicPr>
          <p:nvPr/>
        </p:nvPicPr>
        <p:blipFill>
          <a:blip r:embed="rId2"/>
          <a:stretch>
            <a:fillRect/>
          </a:stretch>
        </p:blipFill>
        <p:spPr>
          <a:xfrm>
            <a:off x="9954017" y="1864361"/>
            <a:ext cx="1929009" cy="2127195"/>
          </a:xfrm>
          <a:prstGeom prst="rect">
            <a:avLst/>
          </a:prstGeom>
        </p:spPr>
      </p:pic>
      <p:sp>
        <p:nvSpPr>
          <p:cNvPr id="5" name="TextBox 4">
            <a:extLst>
              <a:ext uri="{FF2B5EF4-FFF2-40B4-BE49-F238E27FC236}">
                <a16:creationId xmlns:a16="http://schemas.microsoft.com/office/drawing/2014/main" id="{08A2B224-8F94-4CCA-021E-5C00C03424E4}"/>
              </a:ext>
            </a:extLst>
          </p:cNvPr>
          <p:cNvSpPr txBox="1"/>
          <p:nvPr/>
        </p:nvSpPr>
        <p:spPr>
          <a:xfrm>
            <a:off x="9954650" y="3983134"/>
            <a:ext cx="191099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Image of Peter Singer</a:t>
            </a:r>
          </a:p>
        </p:txBody>
      </p:sp>
    </p:spTree>
    <p:extLst>
      <p:ext uri="{BB962C8B-B14F-4D97-AF65-F5344CB8AC3E}">
        <p14:creationId xmlns:p14="http://schemas.microsoft.com/office/powerpoint/2010/main" val="2567578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945A3A-EAF1-20A3-37E9-11C7C1A300C6}"/>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Garret Hardin's Lifeboat Ethics</a:t>
            </a:r>
          </a:p>
        </p:txBody>
      </p:sp>
      <p:sp>
        <p:nvSpPr>
          <p:cNvPr id="3" name="Content Placeholder 2">
            <a:extLst>
              <a:ext uri="{FF2B5EF4-FFF2-40B4-BE49-F238E27FC236}">
                <a16:creationId xmlns:a16="http://schemas.microsoft.com/office/drawing/2014/main" id="{64A75CF1-C9E7-8A0D-ED7D-12F1A2D0D19C}"/>
              </a:ext>
            </a:extLst>
          </p:cNvPr>
          <p:cNvSpPr>
            <a:spLocks noGrp="1"/>
          </p:cNvSpPr>
          <p:nvPr>
            <p:ph idx="1"/>
          </p:nvPr>
        </p:nvSpPr>
        <p:spPr>
          <a:xfrm>
            <a:off x="192065" y="1712773"/>
            <a:ext cx="9724031" cy="4695878"/>
          </a:xfrm>
        </p:spPr>
        <p:txBody>
          <a:bodyPr vert="horz" lIns="91440" tIns="45720" rIns="91440" bIns="45720" rtlCol="0" anchor="ctr">
            <a:normAutofit/>
          </a:bodyPr>
          <a:lstStyle/>
          <a:p>
            <a:pPr marL="0" indent="0">
              <a:buNone/>
            </a:pPr>
            <a:r>
              <a:rPr lang="en-US" sz="1700"/>
              <a:t>Garret Hardin divides the world into two categories, these are rich countries and poor countries, two thirds of them are desperately poor and only one third are comparatively rich, with the United States being the wealthiest of all.</a:t>
            </a:r>
          </a:p>
          <a:p>
            <a:pPr marL="0" indent="0">
              <a:buNone/>
            </a:pPr>
            <a:endParaRPr lang="en-US" sz="1700"/>
          </a:p>
          <a:p>
            <a:pPr marL="0" indent="0">
              <a:buNone/>
            </a:pPr>
            <a:r>
              <a:rPr lang="en-US" sz="1700"/>
              <a:t>Hardin states "Metaphorically each rich nation can be seen as a lifeboat full of comparatively rich people. In the ocean outside each lifeboat swim the poor of the world, who would like to get in, or at least to share some of the wealth. What should the lifeboat passengers do?" (Lifeboat Ethics: the Case Against Helping the Poor, Page 1)</a:t>
            </a:r>
          </a:p>
          <a:p>
            <a:pPr marL="0" indent="0">
              <a:buNone/>
            </a:pPr>
            <a:endParaRPr lang="en-US" sz="1700">
              <a:latin typeface="Aptos Display"/>
            </a:endParaRPr>
          </a:p>
          <a:p>
            <a:pPr marL="0" indent="0">
              <a:buNone/>
            </a:pPr>
            <a:r>
              <a:rPr lang="en-US" sz="1700">
                <a:latin typeface="Aptos"/>
              </a:rPr>
              <a:t>“which 10 do we let in? How do we choose? Do we pick the best 10, ‘first come, first served’? And what do we say to the 90 excluded?” (Lifeboat Ethics: the Case Against Helping the Poor, Page 1)</a:t>
            </a:r>
          </a:p>
          <a:p>
            <a:pPr marL="0" indent="0">
              <a:buNone/>
            </a:pPr>
            <a:endParaRPr lang="en-US" sz="1700"/>
          </a:p>
          <a:p>
            <a:pPr marL="0" indent="0">
              <a:buNone/>
            </a:pPr>
            <a:endParaRPr lang="en-US" sz="1700"/>
          </a:p>
          <a:p>
            <a:pPr marL="0" indent="0">
              <a:buNone/>
            </a:pPr>
            <a:endParaRPr lang="en-US" sz="1700"/>
          </a:p>
          <a:p>
            <a:pPr marL="0" indent="0">
              <a:buNone/>
            </a:pPr>
            <a:endParaRPr lang="en-US" sz="1700"/>
          </a:p>
        </p:txBody>
      </p:sp>
      <p:pic>
        <p:nvPicPr>
          <p:cNvPr id="4" name="Picture 3" descr="Do you believe in sharing?">
            <a:extLst>
              <a:ext uri="{FF2B5EF4-FFF2-40B4-BE49-F238E27FC236}">
                <a16:creationId xmlns:a16="http://schemas.microsoft.com/office/drawing/2014/main" id="{0E1C2799-FCC8-C95F-6611-FCA925CDC67D}"/>
              </a:ext>
            </a:extLst>
          </p:cNvPr>
          <p:cNvPicPr>
            <a:picLocks noChangeAspect="1"/>
          </p:cNvPicPr>
          <p:nvPr/>
        </p:nvPicPr>
        <p:blipFill>
          <a:blip r:embed="rId2"/>
          <a:stretch>
            <a:fillRect/>
          </a:stretch>
        </p:blipFill>
        <p:spPr>
          <a:xfrm>
            <a:off x="9915786" y="1833888"/>
            <a:ext cx="2078538" cy="1749730"/>
          </a:xfrm>
          <a:prstGeom prst="rect">
            <a:avLst/>
          </a:prstGeom>
        </p:spPr>
      </p:pic>
      <p:sp>
        <p:nvSpPr>
          <p:cNvPr id="5" name="TextBox 4">
            <a:extLst>
              <a:ext uri="{FF2B5EF4-FFF2-40B4-BE49-F238E27FC236}">
                <a16:creationId xmlns:a16="http://schemas.microsoft.com/office/drawing/2014/main" id="{FCDE28DD-3764-5CFC-48A8-CE30DF56BECA}"/>
              </a:ext>
            </a:extLst>
          </p:cNvPr>
          <p:cNvSpPr txBox="1"/>
          <p:nvPr/>
        </p:nvSpPr>
        <p:spPr>
          <a:xfrm>
            <a:off x="9940650" y="3556232"/>
            <a:ext cx="205813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Image of Garret Hardin</a:t>
            </a:r>
          </a:p>
        </p:txBody>
      </p:sp>
    </p:spTree>
    <p:extLst>
      <p:ext uri="{BB962C8B-B14F-4D97-AF65-F5344CB8AC3E}">
        <p14:creationId xmlns:p14="http://schemas.microsoft.com/office/powerpoint/2010/main" val="444437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A9A575-C335-27BA-3F7C-47AB0507ACD1}"/>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The Lifeboat Example And Luck</a:t>
            </a:r>
          </a:p>
        </p:txBody>
      </p:sp>
      <p:sp>
        <p:nvSpPr>
          <p:cNvPr id="3" name="Content Placeholder 2">
            <a:extLst>
              <a:ext uri="{FF2B5EF4-FFF2-40B4-BE49-F238E27FC236}">
                <a16:creationId xmlns:a16="http://schemas.microsoft.com/office/drawing/2014/main" id="{BE611FE1-D909-95A6-7110-EFA0C6AC5AF1}"/>
              </a:ext>
            </a:extLst>
          </p:cNvPr>
          <p:cNvSpPr>
            <a:spLocks noGrp="1"/>
          </p:cNvSpPr>
          <p:nvPr>
            <p:ph idx="1"/>
          </p:nvPr>
        </p:nvSpPr>
        <p:spPr>
          <a:xfrm>
            <a:off x="1371599" y="2318197"/>
            <a:ext cx="9724031" cy="1115523"/>
          </a:xfrm>
        </p:spPr>
        <p:txBody>
          <a:bodyPr vert="horz" lIns="91440" tIns="45720" rIns="91440" bIns="45720" rtlCol="0" anchor="ctr">
            <a:normAutofit/>
          </a:bodyPr>
          <a:lstStyle/>
          <a:p>
            <a:pPr marL="0" indent="0">
              <a:buNone/>
            </a:pPr>
            <a:r>
              <a:rPr lang="en-GB" sz="2000">
                <a:latin typeface="Aptos"/>
              </a:rPr>
              <a:t>“Some say they feel guilty about their good luck. My reply is simple: ‘Get out and yield your place to others” (</a:t>
            </a:r>
            <a:r>
              <a:rPr lang="en-US" sz="2000">
                <a:latin typeface="Aptos"/>
              </a:rPr>
              <a:t>Lifeboat Ethics: the Case Against Helping the Poor, Page 2)</a:t>
            </a:r>
            <a:endParaRPr lang="en-GB" sz="2000">
              <a:latin typeface="Aptos"/>
            </a:endParaRPr>
          </a:p>
          <a:p>
            <a:pPr marL="0" indent="0">
              <a:buNone/>
            </a:pPr>
            <a:endParaRPr lang="en-GB" sz="2000">
              <a:latin typeface="Aptos"/>
            </a:endParaRPr>
          </a:p>
        </p:txBody>
      </p:sp>
    </p:spTree>
    <p:extLst>
      <p:ext uri="{BB962C8B-B14F-4D97-AF65-F5344CB8AC3E}">
        <p14:creationId xmlns:p14="http://schemas.microsoft.com/office/powerpoint/2010/main" val="691838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41257-ABE6-239C-971D-9D429FBB0C0A}"/>
              </a:ext>
            </a:extLst>
          </p:cNvPr>
          <p:cNvSpPr>
            <a:spLocks noGrp="1"/>
          </p:cNvSpPr>
          <p:nvPr>
            <p:ph type="title"/>
          </p:nvPr>
        </p:nvSpPr>
        <p:spPr>
          <a:xfrm>
            <a:off x="1371599" y="294538"/>
            <a:ext cx="9895951" cy="1033669"/>
          </a:xfrm>
        </p:spPr>
        <p:txBody>
          <a:bodyPr>
            <a:normAutofit/>
          </a:bodyPr>
          <a:lstStyle/>
          <a:p>
            <a:r>
              <a:rPr lang="en-US" sz="4000">
                <a:solidFill>
                  <a:srgbClr val="FFFFFF"/>
                </a:solidFill>
                <a:ea typeface="+mj-lt"/>
                <a:cs typeface="+mj-lt"/>
              </a:rPr>
              <a:t>Tzedakah (A Third Way?)</a:t>
            </a:r>
            <a:endParaRPr lang="en-US" sz="4000">
              <a:solidFill>
                <a:srgbClr val="FFFFFF"/>
              </a:solidFill>
            </a:endParaRPr>
          </a:p>
        </p:txBody>
      </p:sp>
      <p:sp>
        <p:nvSpPr>
          <p:cNvPr id="3" name="Content Placeholder 2">
            <a:extLst>
              <a:ext uri="{FF2B5EF4-FFF2-40B4-BE49-F238E27FC236}">
                <a16:creationId xmlns:a16="http://schemas.microsoft.com/office/drawing/2014/main" id="{602EA3A4-27D4-4811-A914-053AE2E385E2}"/>
              </a:ext>
            </a:extLst>
          </p:cNvPr>
          <p:cNvSpPr>
            <a:spLocks noGrp="1"/>
          </p:cNvSpPr>
          <p:nvPr>
            <p:ph idx="1"/>
          </p:nvPr>
        </p:nvSpPr>
        <p:spPr>
          <a:xfrm>
            <a:off x="265133" y="1712772"/>
            <a:ext cx="9724031" cy="3683358"/>
          </a:xfrm>
        </p:spPr>
        <p:txBody>
          <a:bodyPr vert="horz" lIns="91440" tIns="45720" rIns="91440" bIns="45720" rtlCol="0" anchor="ctr">
            <a:normAutofit/>
          </a:bodyPr>
          <a:lstStyle/>
          <a:p>
            <a:pPr marL="0" indent="0">
              <a:buNone/>
            </a:pPr>
            <a:endParaRPr lang="en-US" sz="1900">
              <a:latin typeface="Comic Sans MS"/>
            </a:endParaRPr>
          </a:p>
          <a:p>
            <a:pPr marL="0" indent="0">
              <a:buNone/>
            </a:pPr>
            <a:r>
              <a:rPr lang="en-US" sz="1900">
                <a:latin typeface="Comic Sans MS"/>
              </a:rPr>
              <a:t>There are some cultures and religions that see actions such as help to alleviate poverty as a good act that is a part of our duties.  </a:t>
            </a:r>
            <a:endParaRPr lang="en-US" sz="1900">
              <a:latin typeface="Aptos" panose="020B0004020202020204"/>
            </a:endParaRPr>
          </a:p>
          <a:p>
            <a:pPr marL="0" indent="0">
              <a:buNone/>
            </a:pPr>
            <a:endParaRPr lang="en-US" sz="1900">
              <a:latin typeface="Comic Sans MS"/>
            </a:endParaRPr>
          </a:p>
          <a:p>
            <a:pPr marL="0" indent="0">
              <a:buNone/>
            </a:pPr>
            <a:r>
              <a:rPr lang="en-US" sz="1900">
                <a:latin typeface="Comic Sans MS"/>
              </a:rPr>
              <a:t>One example of this is the concept of tzedakah in Judaism. Tzedakah literally means justice, righteous, and charity. (Tzedakah, The Movement for Reform Judaism)</a:t>
            </a:r>
          </a:p>
          <a:p>
            <a:pPr marL="0" indent="0">
              <a:buNone/>
            </a:pPr>
            <a:endParaRPr lang="en-US" sz="1900">
              <a:latin typeface="Comic Sans MS"/>
            </a:endParaRPr>
          </a:p>
          <a:p>
            <a:pPr marL="0" indent="0">
              <a:buNone/>
            </a:pPr>
            <a:r>
              <a:rPr lang="en-US" sz="1900">
                <a:latin typeface="Comic Sans MS"/>
              </a:rPr>
              <a:t>It could be seen as an injustice that some people live in affluency when others live without even having their basic needs met, due to this some Jews may choose to give their tzedakah donation to a charity that helps those in poverty.</a:t>
            </a:r>
          </a:p>
        </p:txBody>
      </p:sp>
      <p:pic>
        <p:nvPicPr>
          <p:cNvPr id="4" name="Picture 3" descr="Brown Wooden Tzedakah (Charity) Box">
            <a:extLst>
              <a:ext uri="{FF2B5EF4-FFF2-40B4-BE49-F238E27FC236}">
                <a16:creationId xmlns:a16="http://schemas.microsoft.com/office/drawing/2014/main" id="{105668A7-6C05-B2B6-05B5-FBAB9051EFCB}"/>
              </a:ext>
            </a:extLst>
          </p:cNvPr>
          <p:cNvPicPr>
            <a:picLocks noChangeAspect="1"/>
          </p:cNvPicPr>
          <p:nvPr/>
        </p:nvPicPr>
        <p:blipFill>
          <a:blip r:embed="rId2"/>
          <a:stretch>
            <a:fillRect/>
          </a:stretch>
        </p:blipFill>
        <p:spPr>
          <a:xfrm>
            <a:off x="9790525" y="1896519"/>
            <a:ext cx="2214237" cy="1864552"/>
          </a:xfrm>
          <a:prstGeom prst="rect">
            <a:avLst/>
          </a:prstGeom>
        </p:spPr>
      </p:pic>
      <p:sp>
        <p:nvSpPr>
          <p:cNvPr id="5" name="TextBox 4">
            <a:extLst>
              <a:ext uri="{FF2B5EF4-FFF2-40B4-BE49-F238E27FC236}">
                <a16:creationId xmlns:a16="http://schemas.microsoft.com/office/drawing/2014/main" id="{A4006A71-C466-5284-393B-9EE005F37BA5}"/>
              </a:ext>
            </a:extLst>
          </p:cNvPr>
          <p:cNvSpPr txBox="1"/>
          <p:nvPr/>
        </p:nvSpPr>
        <p:spPr>
          <a:xfrm>
            <a:off x="9772639" y="3738244"/>
            <a:ext cx="22401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Tzedakah Box </a:t>
            </a:r>
          </a:p>
        </p:txBody>
      </p:sp>
    </p:spTree>
    <p:extLst>
      <p:ext uri="{BB962C8B-B14F-4D97-AF65-F5344CB8AC3E}">
        <p14:creationId xmlns:p14="http://schemas.microsoft.com/office/powerpoint/2010/main" val="2156531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DD82EA-9AD0-D916-A2D2-B9D5395A1A6E}"/>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Conclusion</a:t>
            </a:r>
          </a:p>
        </p:txBody>
      </p:sp>
      <p:sp>
        <p:nvSpPr>
          <p:cNvPr id="3" name="Content Placeholder 2">
            <a:extLst>
              <a:ext uri="{FF2B5EF4-FFF2-40B4-BE49-F238E27FC236}">
                <a16:creationId xmlns:a16="http://schemas.microsoft.com/office/drawing/2014/main" id="{6AB021C3-4390-98B2-7517-1DA78C8AAB43}"/>
              </a:ext>
            </a:extLst>
          </p:cNvPr>
          <p:cNvSpPr>
            <a:spLocks noGrp="1"/>
          </p:cNvSpPr>
          <p:nvPr>
            <p:ph idx="1"/>
          </p:nvPr>
        </p:nvSpPr>
        <p:spPr>
          <a:xfrm>
            <a:off x="6503158" y="649480"/>
            <a:ext cx="4862447" cy="5546047"/>
          </a:xfrm>
        </p:spPr>
        <p:txBody>
          <a:bodyPr vert="horz" lIns="91440" tIns="45720" rIns="91440" bIns="45720" rtlCol="0" anchor="ctr">
            <a:normAutofit/>
          </a:bodyPr>
          <a:lstStyle/>
          <a:p>
            <a:pPr marL="0" indent="0">
              <a:buNone/>
            </a:pPr>
            <a:r>
              <a:rPr lang="en-US" sz="2000"/>
              <a:t>In conclusion there is no moral obligation to help alleviate poverty, but there is an obligation of justice to help alleviate poverty</a:t>
            </a:r>
          </a:p>
        </p:txBody>
      </p:sp>
    </p:spTree>
    <p:extLst>
      <p:ext uri="{BB962C8B-B14F-4D97-AF65-F5344CB8AC3E}">
        <p14:creationId xmlns:p14="http://schemas.microsoft.com/office/powerpoint/2010/main" val="2724609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D59B940-3844-B26F-D3DB-1D88C7A2ECFB}"/>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Ref</a:t>
            </a:r>
          </a:p>
        </p:txBody>
      </p:sp>
      <p:sp>
        <p:nvSpPr>
          <p:cNvPr id="3" name="Content Placeholder 2">
            <a:extLst>
              <a:ext uri="{FF2B5EF4-FFF2-40B4-BE49-F238E27FC236}">
                <a16:creationId xmlns:a16="http://schemas.microsoft.com/office/drawing/2014/main" id="{4497BC73-318B-E742-852C-6A080ABE40FB}"/>
              </a:ext>
            </a:extLst>
          </p:cNvPr>
          <p:cNvSpPr>
            <a:spLocks noGrp="1"/>
          </p:cNvSpPr>
          <p:nvPr>
            <p:ph idx="1"/>
          </p:nvPr>
        </p:nvSpPr>
        <p:spPr>
          <a:xfrm>
            <a:off x="6503158" y="649480"/>
            <a:ext cx="4862447" cy="5546047"/>
          </a:xfrm>
        </p:spPr>
        <p:txBody>
          <a:bodyPr vert="horz" lIns="91440" tIns="45720" rIns="91440" bIns="45720" rtlCol="0" anchor="ctr">
            <a:normAutofit/>
          </a:bodyPr>
          <a:lstStyle/>
          <a:p>
            <a:pPr>
              <a:buNone/>
            </a:pPr>
            <a:r>
              <a:rPr lang="en-US" sz="1400">
                <a:latin typeface="Aptos"/>
                <a:ea typeface="Roboto"/>
                <a:cs typeface="Roboto"/>
              </a:rPr>
              <a:t>Britannica, </a:t>
            </a:r>
            <a:r>
              <a:rPr lang="en-US" sz="1400" i="1">
                <a:latin typeface="Aptos"/>
                <a:ea typeface="Roboto"/>
                <a:cs typeface="Roboto"/>
              </a:rPr>
              <a:t>Peter Singer Image, </a:t>
            </a:r>
            <a:r>
              <a:rPr lang="en-US" sz="1400">
                <a:latin typeface="Aptos"/>
                <a:ea typeface="Roboto"/>
                <a:cs typeface="Roboto"/>
              </a:rPr>
              <a:t>(2025) &lt;</a:t>
            </a:r>
            <a:r>
              <a:rPr lang="en-US" sz="1400">
                <a:latin typeface="Aptos"/>
                <a:ea typeface="Roboto"/>
                <a:cs typeface="Roboto"/>
                <a:hlinkClick r:id="rId2"/>
              </a:rPr>
              <a:t>https://cdn.britannica.com/36/97036-050-6344EA93/Peter-Singer-2004.jpg</a:t>
            </a:r>
            <a:r>
              <a:rPr lang="en-US" sz="1400">
                <a:latin typeface="Aptos"/>
                <a:ea typeface="Roboto"/>
                <a:cs typeface="Roboto"/>
              </a:rPr>
              <a:t>&gt;</a:t>
            </a:r>
            <a:endParaRPr lang="en-US" sz="1400">
              <a:latin typeface="Aptos"/>
            </a:endParaRPr>
          </a:p>
          <a:p>
            <a:pPr>
              <a:buNone/>
            </a:pPr>
            <a:r>
              <a:rPr lang="en-US" sz="1400">
                <a:latin typeface="Aptos"/>
                <a:ea typeface="Roboto"/>
                <a:cs typeface="Roboto"/>
              </a:rPr>
              <a:t>Financial Times, </a:t>
            </a:r>
            <a:r>
              <a:rPr lang="en-US" sz="1400" i="1">
                <a:latin typeface="Aptos"/>
                <a:ea typeface="Roboto"/>
                <a:cs typeface="Roboto"/>
              </a:rPr>
              <a:t>Garret Hardin Image, </a:t>
            </a:r>
            <a:r>
              <a:rPr lang="en-US" sz="1400">
                <a:latin typeface="Aptos"/>
                <a:ea typeface="Roboto"/>
                <a:cs typeface="Roboto"/>
              </a:rPr>
              <a:t>(2013) &lt;</a:t>
            </a:r>
            <a:r>
              <a:rPr lang="en-US" sz="1400">
                <a:latin typeface="Aptos"/>
                <a:ea typeface="Roboto"/>
                <a:cs typeface="Roboto"/>
                <a:hlinkClick r:id="rId3"/>
              </a:rPr>
              <a:t>https://images.ft.com/v3/image/raw/http%3A%2F%2Fcom.ft.imagepublish.upp-prod-eu.s3.amazonaws.com%2F69e3740a-105d-11e3-a258-00144feabdc0?source=next-article&amp;fit=scale-down&amp;quality=highest&amp;width=700&amp;dpr=1</a:t>
            </a:r>
            <a:r>
              <a:rPr lang="en-US" sz="1400">
                <a:latin typeface="Aptos"/>
                <a:ea typeface="Roboto"/>
                <a:cs typeface="Roboto"/>
              </a:rPr>
              <a:t>&gt;</a:t>
            </a:r>
            <a:endParaRPr lang="en-US" sz="1400">
              <a:latin typeface="Aptos"/>
            </a:endParaRPr>
          </a:p>
          <a:p>
            <a:pPr>
              <a:buNone/>
            </a:pPr>
            <a:r>
              <a:rPr lang="en-US" sz="1400">
                <a:latin typeface="Aptos"/>
                <a:ea typeface="Roboto"/>
                <a:cs typeface="Roboto"/>
              </a:rPr>
              <a:t>Garret Hardin, 'Life Boat Ethics: The Case Against Helping the Poor', </a:t>
            </a:r>
            <a:r>
              <a:rPr lang="en-US" sz="1400" i="1">
                <a:latin typeface="Aptos"/>
                <a:ea typeface="Roboto"/>
                <a:cs typeface="Roboto"/>
              </a:rPr>
              <a:t>Psychology Today, </a:t>
            </a:r>
            <a:r>
              <a:rPr lang="en-US" sz="1400">
                <a:latin typeface="Aptos"/>
                <a:ea typeface="Roboto"/>
                <a:cs typeface="Roboto"/>
              </a:rPr>
              <a:t>(1974)</a:t>
            </a:r>
            <a:endParaRPr lang="en-US" sz="1400">
              <a:latin typeface="Aptos"/>
            </a:endParaRPr>
          </a:p>
          <a:p>
            <a:pPr>
              <a:buNone/>
            </a:pPr>
            <a:r>
              <a:rPr lang="en-US" sz="1400">
                <a:latin typeface="Aptos"/>
                <a:ea typeface="Roboto"/>
                <a:cs typeface="Roboto"/>
              </a:rPr>
              <a:t>Judaica Web Store, </a:t>
            </a:r>
            <a:r>
              <a:rPr lang="en-US" sz="1400" i="1">
                <a:latin typeface="Aptos"/>
                <a:ea typeface="Roboto"/>
                <a:cs typeface="Roboto"/>
              </a:rPr>
              <a:t>Tzedakah, </a:t>
            </a:r>
            <a:r>
              <a:rPr lang="en-US" sz="1400">
                <a:latin typeface="Aptos"/>
                <a:ea typeface="Roboto"/>
                <a:cs typeface="Roboto"/>
              </a:rPr>
              <a:t>(2025) &lt;</a:t>
            </a:r>
            <a:r>
              <a:rPr lang="en-US" sz="1400">
                <a:latin typeface="Aptos"/>
                <a:ea typeface="Roboto"/>
                <a:cs typeface="Roboto"/>
                <a:hlinkClick r:id="rId4"/>
              </a:rPr>
              <a:t>https://www.judaicawebstore.co.uk/media/catalog/product/cache/2924dcbf4775c7dc730d6a3aa7c3ac8d/w/o/wooden_tzedakah_box.jpg</a:t>
            </a:r>
            <a:r>
              <a:rPr lang="en-US" sz="1400">
                <a:latin typeface="Aptos"/>
                <a:ea typeface="Roboto"/>
                <a:cs typeface="Roboto"/>
              </a:rPr>
              <a:t>&gt;</a:t>
            </a:r>
            <a:endParaRPr lang="en-US" sz="1400">
              <a:latin typeface="Aptos"/>
            </a:endParaRPr>
          </a:p>
          <a:p>
            <a:pPr>
              <a:buNone/>
            </a:pPr>
            <a:r>
              <a:rPr lang="en-US" sz="1400">
                <a:latin typeface="Aptos"/>
                <a:ea typeface="Roboto"/>
                <a:cs typeface="Roboto"/>
              </a:rPr>
              <a:t>Menachem Poser, </a:t>
            </a:r>
            <a:r>
              <a:rPr lang="en-US" sz="1400" i="1">
                <a:latin typeface="Aptos"/>
                <a:ea typeface="Roboto"/>
                <a:cs typeface="Roboto"/>
              </a:rPr>
              <a:t>What is Tzedakah:15 Facts about Charity Every Jew should Know, </a:t>
            </a:r>
            <a:r>
              <a:rPr lang="en-US" sz="1400">
                <a:latin typeface="Aptos"/>
                <a:ea typeface="Roboto"/>
                <a:cs typeface="Roboto"/>
              </a:rPr>
              <a:t>(2024) &lt;</a:t>
            </a:r>
            <a:r>
              <a:rPr lang="en-US" sz="1400">
                <a:latin typeface="Aptos"/>
                <a:ea typeface="Roboto"/>
                <a:cs typeface="Roboto"/>
                <a:hlinkClick r:id="rId5"/>
              </a:rPr>
              <a:t>https://www.chabad.org/library/article_cdo/aid/4203668/jewish/What-Is-Tzedakah.htm</a:t>
            </a:r>
            <a:r>
              <a:rPr lang="en-US" sz="1400">
                <a:latin typeface="Aptos"/>
                <a:ea typeface="Roboto"/>
                <a:cs typeface="Roboto"/>
              </a:rPr>
              <a:t>&gt;</a:t>
            </a:r>
            <a:endParaRPr lang="en-US" sz="1400">
              <a:latin typeface="Aptos"/>
            </a:endParaRPr>
          </a:p>
          <a:p>
            <a:pPr>
              <a:buNone/>
            </a:pPr>
            <a:r>
              <a:rPr lang="en-US" sz="1400" dirty="0">
                <a:latin typeface="Aptos"/>
                <a:ea typeface="Roboto"/>
                <a:cs typeface="Roboto"/>
              </a:rPr>
              <a:t>Singer, Peter, </a:t>
            </a:r>
            <a:r>
              <a:rPr lang="en-US" sz="1400" i="1" dirty="0">
                <a:latin typeface="Aptos"/>
                <a:ea typeface="Roboto"/>
                <a:cs typeface="Roboto"/>
              </a:rPr>
              <a:t>Practical Ethics</a:t>
            </a:r>
            <a:r>
              <a:rPr lang="en-US" sz="1400" dirty="0">
                <a:latin typeface="Aptos"/>
                <a:ea typeface="Roboto"/>
                <a:cs typeface="Roboto"/>
              </a:rPr>
              <a:t>, 3rd </a:t>
            </a:r>
            <a:r>
              <a:rPr lang="en-US" sz="1400" dirty="0" err="1">
                <a:latin typeface="Aptos"/>
                <a:ea typeface="Roboto"/>
                <a:cs typeface="Roboto"/>
              </a:rPr>
              <a:t>edn</a:t>
            </a:r>
            <a:r>
              <a:rPr lang="en-US" sz="1400" dirty="0">
                <a:latin typeface="Aptos"/>
                <a:ea typeface="Roboto"/>
                <a:cs typeface="Roboto"/>
              </a:rPr>
              <a:t> (Cambridge: Cambridge University Press, 2011)</a:t>
            </a:r>
            <a:endParaRPr lang="en-US" sz="1400" dirty="0">
              <a:latin typeface="Aptos"/>
            </a:endParaRPr>
          </a:p>
          <a:p>
            <a:pPr>
              <a:buNone/>
            </a:pPr>
            <a:r>
              <a:rPr lang="en-US" sz="1400">
                <a:latin typeface="Aptos"/>
                <a:ea typeface="Roboto"/>
                <a:cs typeface="Roboto"/>
              </a:rPr>
              <a:t>The Movement For Reform Judaism, </a:t>
            </a:r>
            <a:r>
              <a:rPr lang="en-US" sz="1400" i="1">
                <a:latin typeface="Aptos"/>
                <a:ea typeface="Roboto"/>
                <a:cs typeface="Roboto"/>
              </a:rPr>
              <a:t>Tzedakah, </a:t>
            </a:r>
            <a:r>
              <a:rPr lang="en-US" sz="1400">
                <a:latin typeface="Aptos"/>
                <a:ea typeface="Roboto"/>
                <a:cs typeface="Roboto"/>
              </a:rPr>
              <a:t>(2016) &lt;</a:t>
            </a:r>
            <a:r>
              <a:rPr lang="en-US" sz="1400">
                <a:latin typeface="Aptos"/>
                <a:ea typeface="Roboto"/>
                <a:cs typeface="Roboto"/>
                <a:hlinkClick r:id="rId6"/>
              </a:rPr>
              <a:t>https://www.reformjudaism.org.uk/tzedakah/</a:t>
            </a:r>
            <a:r>
              <a:rPr lang="en-US" sz="1400">
                <a:latin typeface="Aptos"/>
                <a:ea typeface="Roboto"/>
                <a:cs typeface="Roboto"/>
              </a:rPr>
              <a:t>&gt;</a:t>
            </a:r>
            <a:endParaRPr lang="en-US" sz="1400">
              <a:latin typeface="Aptos"/>
            </a:endParaRPr>
          </a:p>
          <a:p>
            <a:pPr marL="0" indent="0">
              <a:buNone/>
            </a:pPr>
            <a:endParaRPr lang="en-US" sz="1400"/>
          </a:p>
        </p:txBody>
      </p:sp>
    </p:spTree>
    <p:extLst>
      <p:ext uri="{BB962C8B-B14F-4D97-AF65-F5344CB8AC3E}">
        <p14:creationId xmlns:p14="http://schemas.microsoft.com/office/powerpoint/2010/main" val="3963916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Is there a moral obligation to help alleviate poverty?</vt:lpstr>
      <vt:lpstr>Introduction</vt:lpstr>
      <vt:lpstr>Peter Singer's Moral Equivalent To Murder</vt:lpstr>
      <vt:lpstr>Garret Hardin's Lifeboat Ethics</vt:lpstr>
      <vt:lpstr>The Lifeboat Example And Luck</vt:lpstr>
      <vt:lpstr>Tzedakah (A Third Way?)</vt:lpstr>
      <vt:lpstr>Conclusion</vt:lpstr>
      <vt:lpstr>Ref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598</cp:revision>
  <dcterms:created xsi:type="dcterms:W3CDTF">2025-10-07T12:05:00Z</dcterms:created>
  <dcterms:modified xsi:type="dcterms:W3CDTF">2025-10-22T18:59:12Z</dcterms:modified>
</cp:coreProperties>
</file>