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7" r:id="rId2"/>
    <p:sldId id="256" r:id="rId3"/>
    <p:sldId id="258" r:id="rId4"/>
  </p:sldIdLst>
  <p:sldSz cx="43891200" cy="32918400"/>
  <p:notesSz cx="6858000" cy="9144000"/>
  <p:embeddedFontLst>
    <p:embeddedFont>
      <p:font typeface="Abhaya Libre Ultra-Bold" panose="02000803000000000000" pitchFamily="2" charset="0"/>
      <p:regular r:id="rId5"/>
    </p:embeddedFont>
    <p:embeddedFont>
      <p:font typeface="Calibri" panose="020F0502020204030204" pitchFamily="34" charset="0"/>
      <p:regular r:id="rId6"/>
      <p:bold r:id="rId7"/>
      <p:italic r:id="rId8"/>
      <p:boldItalic r:id="rId9"/>
    </p:embeddedFont>
    <p:embeddedFont>
      <p:font typeface="Montserrat" pitchFamily="2" charset="0"/>
      <p:regular r:id="rId10"/>
    </p:embeddedFont>
    <p:embeddedFont>
      <p:font typeface="Montserrat Medium" pitchFamily="2" charset="0"/>
      <p:regular r:id="rId1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16" d="100"/>
          <a:sy n="16" d="100"/>
        </p:scale>
        <p:origin x="1236" y="1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4.fntdata"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font" Target="fonts/font3.fntdata" /><Relationship Id="rId12"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font" Target="fonts/font2.fntdata" /><Relationship Id="rId11" Type="http://schemas.openxmlformats.org/officeDocument/2006/relationships/font" Target="fonts/font7.fntdata" /><Relationship Id="rId5" Type="http://schemas.openxmlformats.org/officeDocument/2006/relationships/font" Target="fonts/font1.fntdata" /><Relationship Id="rId15" Type="http://schemas.openxmlformats.org/officeDocument/2006/relationships/tableStyles" Target="tableStyles.xml" /><Relationship Id="rId10" Type="http://schemas.openxmlformats.org/officeDocument/2006/relationships/font" Target="fonts/font6.fntdata" /><Relationship Id="rId4" Type="http://schemas.openxmlformats.org/officeDocument/2006/relationships/slide" Target="slides/slide3.xml" /><Relationship Id="rId9" Type="http://schemas.openxmlformats.org/officeDocument/2006/relationships/font" Target="fonts/font5.fntdata" /><Relationship Id="rId14" Type="http://schemas.openxmlformats.org/officeDocument/2006/relationships/theme" Target="theme/theme1.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9/30/2025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9/30/2025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9/30/2025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9/30/2025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9/30/2025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9/30/2025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9/30/2025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9/30/2025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9/30/2025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9/30/2025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Layout" Target="../slideLayouts/slideLayout7.xml" /><Relationship Id="rId6" Type="http://schemas.openxmlformats.org/officeDocument/2006/relationships/image" Target="../media/image5.jpeg" /><Relationship Id="rId5" Type="http://schemas.openxmlformats.org/officeDocument/2006/relationships/image" Target="../media/image4.png" /><Relationship Id="rId4" Type="http://schemas.openxmlformats.org/officeDocument/2006/relationships/image" Target="../media/image3.png" /></Relationships>
</file>

<file path=ppt/slides/_rels/slide3.xml.rels><?xml version="1.0" encoding="UTF-8" standalone="yes"?>
<Relationships xmlns="http://schemas.openxmlformats.org/package/2006/relationships"><Relationship Id="rId3" Type="http://schemas.openxmlformats.org/officeDocument/2006/relationships/hyperlink" Target="https://doi.org/10.1080/09687599.2020.1712189" TargetMode="External" /><Relationship Id="rId2" Type="http://schemas.openxmlformats.org/officeDocument/2006/relationships/hyperlink" Target="https://doi.org/10.1038/s41572-019-0138-4" TargetMode="External" /><Relationship Id="rId1" Type="http://schemas.openxmlformats.org/officeDocument/2006/relationships/slideLayout" Target="../slideLayouts/slideLayout2.xml" /><Relationship Id="rId4" Type="http://schemas.openxmlformats.org/officeDocument/2006/relationships/hyperlink" Target="https://doi.org/10.32872/cpe.10005"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F47C0C98-9DB3-D0C5-DF62-1C5B7F625AEF}"/>
              </a:ext>
            </a:extLst>
          </p:cNvPr>
          <p:cNvSpPr/>
          <p:nvPr/>
        </p:nvSpPr>
        <p:spPr>
          <a:xfrm>
            <a:off x="1580082" y="5793640"/>
            <a:ext cx="40357961" cy="2798064"/>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6479" dirty="0">
                <a:solidFill>
                  <a:schemeClr val="tx1"/>
                </a:solidFill>
              </a:rPr>
              <a:t>Student Name:  </a:t>
            </a:r>
          </a:p>
        </p:txBody>
      </p:sp>
      <p:sp>
        <p:nvSpPr>
          <p:cNvPr id="7" name="Rectangle: Rounded Corners 6">
            <a:extLst>
              <a:ext uri="{FF2B5EF4-FFF2-40B4-BE49-F238E27FC236}">
                <a16:creationId xmlns:a16="http://schemas.microsoft.com/office/drawing/2014/main" id="{FAC94C40-FC58-11D3-B784-2D610CF944DB}"/>
              </a:ext>
            </a:extLst>
          </p:cNvPr>
          <p:cNvSpPr/>
          <p:nvPr/>
        </p:nvSpPr>
        <p:spPr>
          <a:xfrm>
            <a:off x="1580082" y="9140344"/>
            <a:ext cx="40357961" cy="2798064"/>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6479" dirty="0">
                <a:solidFill>
                  <a:schemeClr val="tx1"/>
                </a:solidFill>
              </a:rPr>
              <a:t>Student Number:  </a:t>
            </a:r>
          </a:p>
        </p:txBody>
      </p:sp>
      <p:sp>
        <p:nvSpPr>
          <p:cNvPr id="8" name="Rectangle: Rounded Corners 7">
            <a:extLst>
              <a:ext uri="{FF2B5EF4-FFF2-40B4-BE49-F238E27FC236}">
                <a16:creationId xmlns:a16="http://schemas.microsoft.com/office/drawing/2014/main" id="{7688054F-F214-F309-B403-27096C412965}"/>
              </a:ext>
            </a:extLst>
          </p:cNvPr>
          <p:cNvSpPr/>
          <p:nvPr/>
        </p:nvSpPr>
        <p:spPr>
          <a:xfrm>
            <a:off x="1580082" y="12487046"/>
            <a:ext cx="40357961" cy="2798064"/>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6479" dirty="0">
                <a:solidFill>
                  <a:schemeClr val="tx1"/>
                </a:solidFill>
              </a:rPr>
              <a:t>BMHP6029_BIRM – Component 1 – Poster Presentation  </a:t>
            </a:r>
          </a:p>
        </p:txBody>
      </p:sp>
      <p:sp>
        <p:nvSpPr>
          <p:cNvPr id="9" name="Rectangle: Rounded Corners 8">
            <a:extLst>
              <a:ext uri="{FF2B5EF4-FFF2-40B4-BE49-F238E27FC236}">
                <a16:creationId xmlns:a16="http://schemas.microsoft.com/office/drawing/2014/main" id="{6E88BE97-5180-972C-808D-40C2D1F954DA}"/>
              </a:ext>
            </a:extLst>
          </p:cNvPr>
          <p:cNvSpPr/>
          <p:nvPr/>
        </p:nvSpPr>
        <p:spPr>
          <a:xfrm>
            <a:off x="1580082" y="15833753"/>
            <a:ext cx="40357961" cy="2798064"/>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6479" dirty="0">
                <a:solidFill>
                  <a:schemeClr val="tx1"/>
                </a:solidFill>
              </a:rPr>
              <a:t>Title of Poster: </a:t>
            </a:r>
            <a:r>
              <a:rPr lang="en-US" sz="6479" dirty="0">
                <a:solidFill>
                  <a:schemeClr val="tx1"/>
                </a:solidFill>
              </a:rPr>
              <a:t>Autism Spectrum Disorder (ASD): Historical Treatment, Contemporary Care, and the Neurodiversity Movement</a:t>
            </a:r>
            <a:r>
              <a:rPr lang="en-GB" sz="6479" dirty="0">
                <a:solidFill>
                  <a:schemeClr val="tx1"/>
                </a:solidFill>
              </a:rPr>
              <a:t>  </a:t>
            </a:r>
          </a:p>
        </p:txBody>
      </p:sp>
    </p:spTree>
    <p:extLst>
      <p:ext uri="{BB962C8B-B14F-4D97-AF65-F5344CB8AC3E}">
        <p14:creationId xmlns:p14="http://schemas.microsoft.com/office/powerpoint/2010/main" val="1479464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AutoShape 2"/>
          <p:cNvSpPr/>
          <p:nvPr/>
        </p:nvSpPr>
        <p:spPr>
          <a:xfrm>
            <a:off x="1332475" y="31057288"/>
            <a:ext cx="41211963" cy="0"/>
          </a:xfrm>
          <a:prstGeom prst="line">
            <a:avLst/>
          </a:prstGeom>
          <a:ln w="28575" cap="flat">
            <a:solidFill>
              <a:srgbClr val="000000"/>
            </a:solidFill>
            <a:prstDash val="solid"/>
            <a:headEnd type="none" w="sm" len="sm"/>
            <a:tailEnd type="none" w="sm" len="sm"/>
          </a:ln>
        </p:spPr>
      </p:sp>
      <p:sp>
        <p:nvSpPr>
          <p:cNvPr id="3" name="AutoShape 3"/>
          <p:cNvSpPr/>
          <p:nvPr/>
        </p:nvSpPr>
        <p:spPr>
          <a:xfrm flipH="1" flipV="1">
            <a:off x="1332475" y="5216695"/>
            <a:ext cx="14288" cy="25869167"/>
          </a:xfrm>
          <a:prstGeom prst="line">
            <a:avLst/>
          </a:prstGeom>
          <a:ln w="28575" cap="flat">
            <a:solidFill>
              <a:srgbClr val="000000"/>
            </a:solidFill>
            <a:prstDash val="solid"/>
            <a:headEnd type="none" w="sm" len="sm"/>
            <a:tailEnd type="none" w="sm" len="sm"/>
          </a:ln>
        </p:spPr>
      </p:sp>
      <p:sp>
        <p:nvSpPr>
          <p:cNvPr id="4" name="AutoShape 4"/>
          <p:cNvSpPr/>
          <p:nvPr/>
        </p:nvSpPr>
        <p:spPr>
          <a:xfrm flipV="1">
            <a:off x="42530150" y="5216695"/>
            <a:ext cx="14288" cy="25869167"/>
          </a:xfrm>
          <a:prstGeom prst="line">
            <a:avLst/>
          </a:prstGeom>
          <a:ln w="28575" cap="rnd">
            <a:solidFill>
              <a:srgbClr val="000000"/>
            </a:solidFill>
            <a:prstDash val="solid"/>
            <a:headEnd type="none" w="sm" len="sm"/>
            <a:tailEnd type="none" w="sm" len="sm"/>
          </a:ln>
        </p:spPr>
      </p:sp>
      <p:sp>
        <p:nvSpPr>
          <p:cNvPr id="5" name="AutoShape 5"/>
          <p:cNvSpPr/>
          <p:nvPr/>
        </p:nvSpPr>
        <p:spPr>
          <a:xfrm>
            <a:off x="15166181" y="5216695"/>
            <a:ext cx="0" cy="12927538"/>
          </a:xfrm>
          <a:prstGeom prst="line">
            <a:avLst/>
          </a:prstGeom>
          <a:ln w="28575" cap="rnd">
            <a:solidFill>
              <a:srgbClr val="000000"/>
            </a:solidFill>
            <a:prstDash val="solid"/>
            <a:headEnd type="none" w="sm" len="sm"/>
            <a:tailEnd type="none" w="sm" len="sm"/>
          </a:ln>
        </p:spPr>
      </p:sp>
      <p:sp>
        <p:nvSpPr>
          <p:cNvPr id="6" name="AutoShape 6"/>
          <p:cNvSpPr/>
          <p:nvPr/>
        </p:nvSpPr>
        <p:spPr>
          <a:xfrm>
            <a:off x="28614637" y="5216695"/>
            <a:ext cx="0" cy="12927557"/>
          </a:xfrm>
          <a:prstGeom prst="line">
            <a:avLst/>
          </a:prstGeom>
          <a:ln w="28575" cap="rnd">
            <a:solidFill>
              <a:srgbClr val="000000"/>
            </a:solidFill>
            <a:prstDash val="solid"/>
            <a:headEnd type="none" w="sm" len="sm"/>
            <a:tailEnd type="none" w="sm" len="sm"/>
          </a:ln>
        </p:spPr>
      </p:sp>
      <p:sp>
        <p:nvSpPr>
          <p:cNvPr id="7" name="Freeform 7"/>
          <p:cNvSpPr/>
          <p:nvPr/>
        </p:nvSpPr>
        <p:spPr>
          <a:xfrm>
            <a:off x="16475869" y="11717675"/>
            <a:ext cx="10696887" cy="7527934"/>
          </a:xfrm>
          <a:custGeom>
            <a:avLst/>
            <a:gdLst/>
            <a:ahLst/>
            <a:cxnLst/>
            <a:rect l="l" t="t" r="r" b="b"/>
            <a:pathLst>
              <a:path w="10696887" h="7527934">
                <a:moveTo>
                  <a:pt x="0" y="0"/>
                </a:moveTo>
                <a:lnTo>
                  <a:pt x="10696886" y="0"/>
                </a:lnTo>
                <a:lnTo>
                  <a:pt x="10696886" y="7527934"/>
                </a:lnTo>
                <a:lnTo>
                  <a:pt x="0" y="7527934"/>
                </a:lnTo>
                <a:lnTo>
                  <a:pt x="0" y="0"/>
                </a:lnTo>
                <a:close/>
              </a:path>
            </a:pathLst>
          </a:custGeom>
          <a:blipFill>
            <a:blip r:embed="rId2"/>
            <a:stretch>
              <a:fillRect/>
            </a:stretch>
          </a:blipFill>
        </p:spPr>
      </p:sp>
      <p:sp>
        <p:nvSpPr>
          <p:cNvPr id="8" name="Freeform 8"/>
          <p:cNvSpPr/>
          <p:nvPr/>
        </p:nvSpPr>
        <p:spPr>
          <a:xfrm>
            <a:off x="29413200" y="4191000"/>
            <a:ext cx="12767412" cy="10587592"/>
          </a:xfrm>
          <a:custGeom>
            <a:avLst/>
            <a:gdLst/>
            <a:ahLst/>
            <a:cxnLst/>
            <a:rect l="l" t="t" r="r" b="b"/>
            <a:pathLst>
              <a:path w="12951183" h="10587592">
                <a:moveTo>
                  <a:pt x="0" y="0"/>
                </a:moveTo>
                <a:lnTo>
                  <a:pt x="12951183" y="0"/>
                </a:lnTo>
                <a:lnTo>
                  <a:pt x="12951183" y="10587592"/>
                </a:lnTo>
                <a:lnTo>
                  <a:pt x="0" y="10587592"/>
                </a:lnTo>
                <a:lnTo>
                  <a:pt x="0" y="0"/>
                </a:lnTo>
                <a:close/>
              </a:path>
            </a:pathLst>
          </a:custGeom>
          <a:blipFill>
            <a:blip r:embed="rId3"/>
            <a:stretch>
              <a:fillRect/>
            </a:stretch>
          </a:blipFill>
          <a:effectLst>
            <a:softEdge rad="317500"/>
          </a:effectLst>
        </p:spPr>
      </p:sp>
      <p:sp>
        <p:nvSpPr>
          <p:cNvPr id="9" name="Freeform 9"/>
          <p:cNvSpPr/>
          <p:nvPr/>
        </p:nvSpPr>
        <p:spPr>
          <a:xfrm>
            <a:off x="2652744" y="11717675"/>
            <a:ext cx="9985359" cy="5629246"/>
          </a:xfrm>
          <a:custGeom>
            <a:avLst/>
            <a:gdLst/>
            <a:ahLst/>
            <a:cxnLst/>
            <a:rect l="l" t="t" r="r" b="b"/>
            <a:pathLst>
              <a:path w="9985359" h="5629246">
                <a:moveTo>
                  <a:pt x="0" y="0"/>
                </a:moveTo>
                <a:lnTo>
                  <a:pt x="9985360" y="0"/>
                </a:lnTo>
                <a:lnTo>
                  <a:pt x="9985360" y="5629247"/>
                </a:lnTo>
                <a:lnTo>
                  <a:pt x="0" y="5629247"/>
                </a:lnTo>
                <a:lnTo>
                  <a:pt x="0" y="0"/>
                </a:lnTo>
                <a:close/>
              </a:path>
            </a:pathLst>
          </a:custGeom>
          <a:blipFill>
            <a:blip r:embed="rId4"/>
            <a:stretch>
              <a:fillRect/>
            </a:stretch>
          </a:blipFill>
        </p:spPr>
      </p:sp>
      <p:sp>
        <p:nvSpPr>
          <p:cNvPr id="10" name="AutoShape 10"/>
          <p:cNvSpPr/>
          <p:nvPr/>
        </p:nvSpPr>
        <p:spPr>
          <a:xfrm>
            <a:off x="11302646" y="20596256"/>
            <a:ext cx="0" cy="10194666"/>
          </a:xfrm>
          <a:prstGeom prst="line">
            <a:avLst/>
          </a:prstGeom>
          <a:ln w="28575" cap="rnd">
            <a:solidFill>
              <a:srgbClr val="000000"/>
            </a:solidFill>
            <a:prstDash val="solid"/>
            <a:headEnd type="none" w="sm" len="sm"/>
            <a:tailEnd type="none" w="sm" len="sm"/>
          </a:ln>
        </p:spPr>
      </p:sp>
      <p:sp>
        <p:nvSpPr>
          <p:cNvPr id="11" name="AutoShape 11"/>
          <p:cNvSpPr/>
          <p:nvPr/>
        </p:nvSpPr>
        <p:spPr>
          <a:xfrm>
            <a:off x="20738216" y="20891197"/>
            <a:ext cx="0" cy="10194666"/>
          </a:xfrm>
          <a:prstGeom prst="line">
            <a:avLst/>
          </a:prstGeom>
          <a:ln w="28575" cap="rnd">
            <a:solidFill>
              <a:srgbClr val="000000"/>
            </a:solidFill>
            <a:prstDash val="solid"/>
            <a:headEnd type="none" w="sm" len="sm"/>
            <a:tailEnd type="none" w="sm" len="sm"/>
          </a:ln>
        </p:spPr>
      </p:sp>
      <p:sp>
        <p:nvSpPr>
          <p:cNvPr id="12" name="Freeform 12"/>
          <p:cNvSpPr/>
          <p:nvPr/>
        </p:nvSpPr>
        <p:spPr>
          <a:xfrm>
            <a:off x="11716983" y="25107116"/>
            <a:ext cx="8522503" cy="5671339"/>
          </a:xfrm>
          <a:custGeom>
            <a:avLst/>
            <a:gdLst/>
            <a:ahLst/>
            <a:cxnLst/>
            <a:rect l="l" t="t" r="r" b="b"/>
            <a:pathLst>
              <a:path w="8522503" h="5671339">
                <a:moveTo>
                  <a:pt x="0" y="0"/>
                </a:moveTo>
                <a:lnTo>
                  <a:pt x="8522504" y="0"/>
                </a:lnTo>
                <a:lnTo>
                  <a:pt x="8522504" y="5671339"/>
                </a:lnTo>
                <a:lnTo>
                  <a:pt x="0" y="5671339"/>
                </a:lnTo>
                <a:lnTo>
                  <a:pt x="0" y="0"/>
                </a:lnTo>
                <a:close/>
              </a:path>
            </a:pathLst>
          </a:custGeom>
          <a:blipFill>
            <a:blip r:embed="rId5"/>
            <a:stretch>
              <a:fillRect/>
            </a:stretch>
          </a:blipFill>
        </p:spPr>
      </p:sp>
      <p:sp>
        <p:nvSpPr>
          <p:cNvPr id="13" name="AutoShape 13"/>
          <p:cNvSpPr/>
          <p:nvPr/>
        </p:nvSpPr>
        <p:spPr>
          <a:xfrm flipH="1">
            <a:off x="31634183" y="23364749"/>
            <a:ext cx="0" cy="7721114"/>
          </a:xfrm>
          <a:prstGeom prst="line">
            <a:avLst/>
          </a:prstGeom>
          <a:ln w="28575" cap="rnd">
            <a:solidFill>
              <a:srgbClr val="000000"/>
            </a:solidFill>
            <a:prstDash val="solid"/>
            <a:headEnd type="none" w="sm" len="sm"/>
            <a:tailEnd type="none" w="sm" len="sm"/>
          </a:ln>
        </p:spPr>
      </p:sp>
      <p:sp>
        <p:nvSpPr>
          <p:cNvPr id="14" name="TextBox 14"/>
          <p:cNvSpPr txBox="1"/>
          <p:nvPr/>
        </p:nvSpPr>
        <p:spPr>
          <a:xfrm>
            <a:off x="21476403" y="20526060"/>
            <a:ext cx="1450052" cy="1753070"/>
          </a:xfrm>
          <a:prstGeom prst="rect">
            <a:avLst/>
          </a:prstGeom>
        </p:spPr>
        <p:txBody>
          <a:bodyPr lIns="0" tIns="0" rIns="0" bIns="0" rtlCol="0" anchor="t">
            <a:spAutoFit/>
          </a:bodyPr>
          <a:lstStyle/>
          <a:p>
            <a:pPr algn="l">
              <a:lnSpc>
                <a:spcPts val="13176"/>
              </a:lnSpc>
            </a:pPr>
            <a:r>
              <a:rPr lang="en-US" sz="13045" b="1">
                <a:solidFill>
                  <a:srgbClr val="000000"/>
                </a:solidFill>
                <a:latin typeface="Abhaya Libre Ultra-Bold"/>
                <a:ea typeface="Abhaya Libre Ultra-Bold"/>
                <a:cs typeface="Abhaya Libre Ultra-Bold"/>
                <a:sym typeface="Abhaya Libre Ultra-Bold"/>
              </a:rPr>
              <a:t>5.</a:t>
            </a:r>
          </a:p>
        </p:txBody>
      </p:sp>
      <p:sp>
        <p:nvSpPr>
          <p:cNvPr id="15" name="TextBox 15"/>
          <p:cNvSpPr txBox="1"/>
          <p:nvPr/>
        </p:nvSpPr>
        <p:spPr>
          <a:xfrm>
            <a:off x="15586936" y="5164961"/>
            <a:ext cx="1450052" cy="1753070"/>
          </a:xfrm>
          <a:prstGeom prst="rect">
            <a:avLst/>
          </a:prstGeom>
        </p:spPr>
        <p:txBody>
          <a:bodyPr lIns="0" tIns="0" rIns="0" bIns="0" rtlCol="0" anchor="t">
            <a:spAutoFit/>
          </a:bodyPr>
          <a:lstStyle/>
          <a:p>
            <a:pPr algn="l">
              <a:lnSpc>
                <a:spcPts val="13176"/>
              </a:lnSpc>
            </a:pPr>
            <a:r>
              <a:rPr lang="en-US" sz="13045" b="1">
                <a:solidFill>
                  <a:srgbClr val="000000"/>
                </a:solidFill>
                <a:latin typeface="Abhaya Libre Ultra-Bold"/>
                <a:ea typeface="Abhaya Libre Ultra-Bold"/>
                <a:cs typeface="Abhaya Libre Ultra-Bold"/>
                <a:sym typeface="Abhaya Libre Ultra-Bold"/>
              </a:rPr>
              <a:t>2.</a:t>
            </a:r>
          </a:p>
        </p:txBody>
      </p:sp>
      <p:sp>
        <p:nvSpPr>
          <p:cNvPr id="16" name="TextBox 16"/>
          <p:cNvSpPr txBox="1"/>
          <p:nvPr/>
        </p:nvSpPr>
        <p:spPr>
          <a:xfrm>
            <a:off x="5151055" y="1065705"/>
            <a:ext cx="35091632" cy="2913105"/>
          </a:xfrm>
          <a:prstGeom prst="rect">
            <a:avLst/>
          </a:prstGeom>
        </p:spPr>
        <p:txBody>
          <a:bodyPr wrap="square" lIns="0" tIns="0" rIns="0" bIns="0" rtlCol="0" anchor="t">
            <a:spAutoFit/>
          </a:bodyPr>
          <a:lstStyle/>
          <a:p>
            <a:pPr algn="l">
              <a:lnSpc>
                <a:spcPts val="11081"/>
              </a:lnSpc>
            </a:pPr>
            <a:r>
              <a:rPr lang="en-US" sz="10971" b="1" dirty="0">
                <a:solidFill>
                  <a:srgbClr val="000000"/>
                </a:solidFill>
                <a:latin typeface="Abhaya Libre Ultra-Bold"/>
                <a:ea typeface="Abhaya Libre Ultra-Bold"/>
                <a:cs typeface="Abhaya Libre Ultra-Bold"/>
                <a:sym typeface="Abhaya Libre Ultra-Bold"/>
              </a:rPr>
              <a:t>Autism Spectrum Disorder (ASD): Historical Treatment, Contemporary Care, and the Neurodiversity Movement</a:t>
            </a:r>
          </a:p>
        </p:txBody>
      </p:sp>
      <p:sp>
        <p:nvSpPr>
          <p:cNvPr id="17" name="TextBox 17"/>
          <p:cNvSpPr txBox="1"/>
          <p:nvPr/>
        </p:nvSpPr>
        <p:spPr>
          <a:xfrm>
            <a:off x="3377770" y="17785072"/>
            <a:ext cx="10065774" cy="1251685"/>
          </a:xfrm>
          <a:prstGeom prst="rect">
            <a:avLst/>
          </a:prstGeom>
        </p:spPr>
        <p:txBody>
          <a:bodyPr lIns="0" tIns="0" rIns="0" bIns="0" rtlCol="0" anchor="t">
            <a:spAutoFit/>
          </a:bodyPr>
          <a:lstStyle/>
          <a:p>
            <a:pPr algn="l">
              <a:lnSpc>
                <a:spcPts val="5039"/>
              </a:lnSpc>
            </a:pPr>
            <a:r>
              <a:rPr lang="en-US" sz="3599" b="1" spc="143" dirty="0">
                <a:solidFill>
                  <a:srgbClr val="000000"/>
                </a:solidFill>
                <a:latin typeface="Montserrat"/>
                <a:ea typeface="Montserrat"/>
                <a:cs typeface="Montserrat"/>
                <a:sym typeface="Montserrat"/>
              </a:rPr>
              <a:t>HISTORICAL POLICIES AND </a:t>
            </a:r>
          </a:p>
          <a:p>
            <a:pPr algn="l">
              <a:lnSpc>
                <a:spcPts val="5039"/>
              </a:lnSpc>
            </a:pPr>
            <a:r>
              <a:rPr lang="en-US" sz="3599" b="1" spc="143" dirty="0">
                <a:solidFill>
                  <a:srgbClr val="000000"/>
                </a:solidFill>
                <a:latin typeface="Montserrat"/>
                <a:ea typeface="Montserrat"/>
                <a:cs typeface="Montserrat"/>
                <a:sym typeface="Montserrat"/>
              </a:rPr>
              <a:t>TREATMENT</a:t>
            </a:r>
          </a:p>
        </p:txBody>
      </p:sp>
      <p:sp>
        <p:nvSpPr>
          <p:cNvPr id="18" name="TextBox 18"/>
          <p:cNvSpPr txBox="1"/>
          <p:nvPr/>
        </p:nvSpPr>
        <p:spPr>
          <a:xfrm>
            <a:off x="1927718" y="5164961"/>
            <a:ext cx="1073539" cy="1753070"/>
          </a:xfrm>
          <a:prstGeom prst="rect">
            <a:avLst/>
          </a:prstGeom>
        </p:spPr>
        <p:txBody>
          <a:bodyPr lIns="0" tIns="0" rIns="0" bIns="0" rtlCol="0" anchor="t">
            <a:spAutoFit/>
          </a:bodyPr>
          <a:lstStyle/>
          <a:p>
            <a:pPr algn="l">
              <a:lnSpc>
                <a:spcPts val="13176"/>
              </a:lnSpc>
            </a:pPr>
            <a:r>
              <a:rPr lang="en-US" sz="13045" b="1">
                <a:solidFill>
                  <a:srgbClr val="000000"/>
                </a:solidFill>
                <a:latin typeface="Abhaya Libre Ultra-Bold"/>
                <a:ea typeface="Abhaya Libre Ultra-Bold"/>
                <a:cs typeface="Abhaya Libre Ultra-Bold"/>
                <a:sym typeface="Abhaya Libre Ultra-Bold"/>
              </a:rPr>
              <a:t>1.</a:t>
            </a:r>
          </a:p>
        </p:txBody>
      </p:sp>
      <p:sp>
        <p:nvSpPr>
          <p:cNvPr id="19" name="TextBox 19"/>
          <p:cNvSpPr txBox="1"/>
          <p:nvPr/>
        </p:nvSpPr>
        <p:spPr>
          <a:xfrm>
            <a:off x="1927718" y="17381998"/>
            <a:ext cx="1450052" cy="1753070"/>
          </a:xfrm>
          <a:prstGeom prst="rect">
            <a:avLst/>
          </a:prstGeom>
        </p:spPr>
        <p:txBody>
          <a:bodyPr lIns="0" tIns="0" rIns="0" bIns="0" rtlCol="0" anchor="t">
            <a:spAutoFit/>
          </a:bodyPr>
          <a:lstStyle/>
          <a:p>
            <a:pPr algn="l">
              <a:lnSpc>
                <a:spcPts val="13176"/>
              </a:lnSpc>
            </a:pPr>
            <a:r>
              <a:rPr lang="en-US" sz="13045" b="1">
                <a:solidFill>
                  <a:srgbClr val="000000"/>
                </a:solidFill>
                <a:latin typeface="Abhaya Libre Ultra-Bold"/>
                <a:ea typeface="Abhaya Libre Ultra-Bold"/>
                <a:cs typeface="Abhaya Libre Ultra-Bold"/>
                <a:sym typeface="Abhaya Libre Ultra-Bold"/>
              </a:rPr>
              <a:t>3.</a:t>
            </a:r>
          </a:p>
        </p:txBody>
      </p:sp>
      <p:sp>
        <p:nvSpPr>
          <p:cNvPr id="20" name="TextBox 20"/>
          <p:cNvSpPr txBox="1"/>
          <p:nvPr/>
        </p:nvSpPr>
        <p:spPr>
          <a:xfrm>
            <a:off x="11509815" y="18843186"/>
            <a:ext cx="1450052" cy="1753070"/>
          </a:xfrm>
          <a:prstGeom prst="rect">
            <a:avLst/>
          </a:prstGeom>
        </p:spPr>
        <p:txBody>
          <a:bodyPr lIns="0" tIns="0" rIns="0" bIns="0" rtlCol="0" anchor="t">
            <a:spAutoFit/>
          </a:bodyPr>
          <a:lstStyle/>
          <a:p>
            <a:pPr algn="l">
              <a:lnSpc>
                <a:spcPts val="13176"/>
              </a:lnSpc>
            </a:pPr>
            <a:r>
              <a:rPr lang="en-US" sz="13045" b="1">
                <a:solidFill>
                  <a:srgbClr val="000000"/>
                </a:solidFill>
                <a:latin typeface="Abhaya Libre Ultra-Bold"/>
                <a:ea typeface="Abhaya Libre Ultra-Bold"/>
                <a:cs typeface="Abhaya Libre Ultra-Bold"/>
                <a:sym typeface="Abhaya Libre Ultra-Bold"/>
              </a:rPr>
              <a:t>4.</a:t>
            </a:r>
          </a:p>
        </p:txBody>
      </p:sp>
      <p:sp>
        <p:nvSpPr>
          <p:cNvPr id="21" name="TextBox 21"/>
          <p:cNvSpPr txBox="1"/>
          <p:nvPr/>
        </p:nvSpPr>
        <p:spPr>
          <a:xfrm>
            <a:off x="32372371" y="25025017"/>
            <a:ext cx="9369354" cy="4830490"/>
          </a:xfrm>
          <a:prstGeom prst="rect">
            <a:avLst/>
          </a:prstGeom>
        </p:spPr>
        <p:txBody>
          <a:bodyPr lIns="0" tIns="0" rIns="0" bIns="0" rtlCol="0" anchor="t">
            <a:spAutoFit/>
          </a:bodyPr>
          <a:lstStyle/>
          <a:p>
            <a:pPr algn="l">
              <a:lnSpc>
                <a:spcPts val="3779"/>
              </a:lnSpc>
            </a:pPr>
            <a:r>
              <a:rPr lang="en-US" sz="2500" dirty="0">
                <a:solidFill>
                  <a:srgbClr val="000000"/>
                </a:solidFill>
                <a:latin typeface="Montserrat"/>
                <a:ea typeface="Montserrat"/>
                <a:cs typeface="Montserrat"/>
                <a:sym typeface="Montserrat"/>
              </a:rPr>
              <a:t>The journey of autism understanding has evolved from marginalization to inclusion. Historical misconceptions and institutional practices have given way to person-centered care, inclusive education, and growing public acceptance. However, challenges remain—particularly in access to care, societal stigma, and adult services. Embracing neurodiversity as a strength and promoting inclusive policies will ensure individuals with ASD can thrive across all life domains.</a:t>
            </a:r>
          </a:p>
          <a:p>
            <a:pPr algn="l">
              <a:lnSpc>
                <a:spcPts val="3779"/>
              </a:lnSpc>
            </a:pPr>
            <a:endParaRPr lang="en-US" sz="2500" dirty="0">
              <a:solidFill>
                <a:srgbClr val="000000"/>
              </a:solidFill>
              <a:latin typeface="Montserrat"/>
              <a:ea typeface="Montserrat"/>
              <a:cs typeface="Montserrat"/>
              <a:sym typeface="Montserrat"/>
            </a:endParaRPr>
          </a:p>
        </p:txBody>
      </p:sp>
      <p:sp>
        <p:nvSpPr>
          <p:cNvPr id="22" name="TextBox 22"/>
          <p:cNvSpPr txBox="1"/>
          <p:nvPr/>
        </p:nvSpPr>
        <p:spPr>
          <a:xfrm>
            <a:off x="32372371" y="23192670"/>
            <a:ext cx="1450052" cy="1771447"/>
          </a:xfrm>
          <a:prstGeom prst="rect">
            <a:avLst/>
          </a:prstGeom>
        </p:spPr>
        <p:txBody>
          <a:bodyPr lIns="0" tIns="0" rIns="0" bIns="0" rtlCol="0" anchor="t">
            <a:spAutoFit/>
          </a:bodyPr>
          <a:lstStyle/>
          <a:p>
            <a:pPr algn="l">
              <a:lnSpc>
                <a:spcPts val="13176"/>
              </a:lnSpc>
            </a:pPr>
            <a:r>
              <a:rPr lang="en-US" sz="13045" b="1" dirty="0">
                <a:solidFill>
                  <a:srgbClr val="000000"/>
                </a:solidFill>
                <a:latin typeface="Abhaya Libre Ultra-Bold"/>
                <a:ea typeface="Abhaya Libre Ultra-Bold"/>
                <a:cs typeface="Abhaya Libre Ultra-Bold"/>
                <a:sym typeface="Abhaya Libre Ultra-Bold"/>
              </a:rPr>
              <a:t>6.</a:t>
            </a:r>
          </a:p>
        </p:txBody>
      </p:sp>
      <p:sp>
        <p:nvSpPr>
          <p:cNvPr id="23" name="TextBox 23"/>
          <p:cNvSpPr txBox="1"/>
          <p:nvPr/>
        </p:nvSpPr>
        <p:spPr>
          <a:xfrm>
            <a:off x="3291840" y="5579748"/>
            <a:ext cx="5430377" cy="618695"/>
          </a:xfrm>
          <a:prstGeom prst="rect">
            <a:avLst/>
          </a:prstGeom>
        </p:spPr>
        <p:txBody>
          <a:bodyPr lIns="0" tIns="0" rIns="0" bIns="0" rtlCol="0" anchor="t">
            <a:spAutoFit/>
          </a:bodyPr>
          <a:lstStyle/>
          <a:p>
            <a:pPr algn="l">
              <a:lnSpc>
                <a:spcPts val="5147"/>
              </a:lnSpc>
            </a:pPr>
            <a:r>
              <a:rPr lang="en-US" sz="3599" b="1" spc="143">
                <a:solidFill>
                  <a:srgbClr val="000000"/>
                </a:solidFill>
                <a:latin typeface="Montserrat Medium"/>
                <a:ea typeface="Montserrat Medium"/>
                <a:cs typeface="Montserrat Medium"/>
                <a:sym typeface="Montserrat Medium"/>
              </a:rPr>
              <a:t>INTRODUCTION </a:t>
            </a:r>
          </a:p>
        </p:txBody>
      </p:sp>
      <p:sp>
        <p:nvSpPr>
          <p:cNvPr id="24" name="TextBox 24"/>
          <p:cNvSpPr txBox="1"/>
          <p:nvPr/>
        </p:nvSpPr>
        <p:spPr>
          <a:xfrm>
            <a:off x="2259726" y="6659761"/>
            <a:ext cx="11993492" cy="4553089"/>
          </a:xfrm>
          <a:prstGeom prst="rect">
            <a:avLst/>
          </a:prstGeom>
        </p:spPr>
        <p:txBody>
          <a:bodyPr lIns="0" tIns="0" rIns="0" bIns="0" rtlCol="0" anchor="t">
            <a:spAutoFit/>
          </a:bodyPr>
          <a:lstStyle/>
          <a:p>
            <a:pPr algn="l">
              <a:lnSpc>
                <a:spcPts val="3639"/>
              </a:lnSpc>
            </a:pPr>
            <a:r>
              <a:rPr lang="en-US" sz="2500" dirty="0">
                <a:solidFill>
                  <a:srgbClr val="000000"/>
                </a:solidFill>
                <a:latin typeface="Montserrat"/>
                <a:ea typeface="Montserrat"/>
                <a:cs typeface="Montserrat"/>
                <a:sym typeface="Montserrat"/>
              </a:rPr>
              <a:t>Autism Spectrum Disorder (ASD) is a neurodevelopmental condition characterized by challenges with social communication, sensory processing, and restricted or repetitive behaviors. It affects individuals differently, ranging from mild to severe presentations. The global prevalence of ASD has increased in recent decades, with current estimates suggesting 1 in 54 children are affected (</a:t>
            </a:r>
            <a:r>
              <a:rPr lang="en-US" sz="2500" dirty="0" err="1">
                <a:solidFill>
                  <a:srgbClr val="000000"/>
                </a:solidFill>
                <a:latin typeface="Montserrat"/>
                <a:ea typeface="Montserrat"/>
                <a:cs typeface="Montserrat"/>
                <a:sym typeface="Montserrat"/>
              </a:rPr>
              <a:t>Hirota</a:t>
            </a:r>
            <a:r>
              <a:rPr lang="en-US" sz="2500" dirty="0">
                <a:solidFill>
                  <a:srgbClr val="000000"/>
                </a:solidFill>
                <a:latin typeface="Montserrat"/>
                <a:ea typeface="Montserrat"/>
                <a:cs typeface="Montserrat"/>
                <a:sym typeface="Montserrat"/>
              </a:rPr>
              <a:t> and King, 2023). Early identification and intervention are crucial, significantly improving long-term outcomes in education, communication, and social integration. Over time, perspectives on ASD have shifted from a deficit-based model to one that values neurodiversity and inclusion.</a:t>
            </a:r>
          </a:p>
        </p:txBody>
      </p:sp>
      <p:grpSp>
        <p:nvGrpSpPr>
          <p:cNvPr id="25" name="Group 25"/>
          <p:cNvGrpSpPr/>
          <p:nvPr/>
        </p:nvGrpSpPr>
        <p:grpSpPr>
          <a:xfrm>
            <a:off x="15890464" y="6918031"/>
            <a:ext cx="11999891" cy="5386589"/>
            <a:chOff x="0" y="0"/>
            <a:chExt cx="15999854" cy="7182118"/>
          </a:xfrm>
        </p:grpSpPr>
        <p:sp>
          <p:nvSpPr>
            <p:cNvPr id="26" name="TextBox 26"/>
            <p:cNvSpPr txBox="1"/>
            <p:nvPr/>
          </p:nvSpPr>
          <p:spPr>
            <a:xfrm>
              <a:off x="8531" y="-38100"/>
              <a:ext cx="15991323" cy="5795764"/>
            </a:xfrm>
            <a:prstGeom prst="rect">
              <a:avLst/>
            </a:prstGeom>
          </p:spPr>
          <p:txBody>
            <a:bodyPr lIns="0" tIns="0" rIns="0" bIns="0" rtlCol="0" anchor="t">
              <a:spAutoFit/>
            </a:bodyPr>
            <a:lstStyle/>
            <a:p>
              <a:pPr algn="l">
                <a:lnSpc>
                  <a:spcPts val="3499"/>
                </a:lnSpc>
              </a:pPr>
              <a:r>
                <a:rPr lang="en-US" sz="2499" dirty="0">
                  <a:solidFill>
                    <a:srgbClr val="000000"/>
                  </a:solidFill>
                  <a:latin typeface="Montserrat"/>
                  <a:ea typeface="Montserrat"/>
                  <a:cs typeface="Montserrat"/>
                  <a:sym typeface="Montserrat"/>
                </a:rPr>
                <a:t>ASD was first described by Leo </a:t>
              </a:r>
              <a:r>
                <a:rPr lang="en-US" sz="2499" dirty="0" err="1">
                  <a:solidFill>
                    <a:srgbClr val="000000"/>
                  </a:solidFill>
                  <a:latin typeface="Montserrat"/>
                  <a:ea typeface="Montserrat"/>
                  <a:cs typeface="Montserrat"/>
                  <a:sym typeface="Montserrat"/>
                </a:rPr>
                <a:t>Kanner</a:t>
              </a:r>
              <a:r>
                <a:rPr lang="en-US" sz="2499" dirty="0">
                  <a:solidFill>
                    <a:srgbClr val="000000"/>
                  </a:solidFill>
                  <a:latin typeface="Montserrat"/>
                  <a:ea typeface="Montserrat"/>
                  <a:cs typeface="Montserrat"/>
                  <a:sym typeface="Montserrat"/>
                </a:rPr>
                <a:t> in 1943 and Hans Asperger in 1944. </a:t>
              </a:r>
              <a:r>
                <a:rPr lang="en-US" sz="2499" dirty="0" err="1">
                  <a:solidFill>
                    <a:srgbClr val="000000"/>
                  </a:solidFill>
                  <a:latin typeface="Montserrat"/>
                  <a:ea typeface="Montserrat"/>
                  <a:cs typeface="Montserrat"/>
                  <a:sym typeface="Montserrat"/>
                </a:rPr>
                <a:t>Kanner</a:t>
              </a:r>
              <a:r>
                <a:rPr lang="en-US" sz="2499" dirty="0">
                  <a:solidFill>
                    <a:srgbClr val="000000"/>
                  </a:solidFill>
                  <a:latin typeface="Montserrat"/>
                  <a:ea typeface="Montserrat"/>
                  <a:cs typeface="Montserrat"/>
                  <a:sym typeface="Montserrat"/>
                </a:rPr>
                <a:t> observed social withdrawal and repetitive behaviors, while Asperger noted similar traits in children with higher verbal and intellectual abilities. Early understandings were deeply rooted in the medical model, often associating autism with mental illness or poor parenting, notably the discredited "refrigerator mother" theory (Lord et al., 2020). Throughout the mid-20th century, many individuals with autism were institutionalized, and subjected to ineffective or harmful treatments, reflecting widespread misunderstanding and stigma.</a:t>
              </a:r>
            </a:p>
            <a:p>
              <a:pPr algn="l">
                <a:lnSpc>
                  <a:spcPts val="3499"/>
                </a:lnSpc>
              </a:pPr>
              <a:endParaRPr lang="en-US" sz="2499" dirty="0">
                <a:solidFill>
                  <a:srgbClr val="000000"/>
                </a:solidFill>
                <a:latin typeface="Montserrat"/>
                <a:ea typeface="Montserrat"/>
                <a:cs typeface="Montserrat"/>
                <a:sym typeface="Montserrat"/>
              </a:endParaRPr>
            </a:p>
          </p:txBody>
        </p:sp>
        <p:sp>
          <p:nvSpPr>
            <p:cNvPr id="27" name="TextBox 27"/>
            <p:cNvSpPr txBox="1"/>
            <p:nvPr/>
          </p:nvSpPr>
          <p:spPr>
            <a:xfrm>
              <a:off x="0" y="6697792"/>
              <a:ext cx="8593304" cy="484326"/>
            </a:xfrm>
            <a:prstGeom prst="rect">
              <a:avLst/>
            </a:prstGeom>
          </p:spPr>
          <p:txBody>
            <a:bodyPr lIns="0" tIns="0" rIns="0" bIns="0" rtlCol="0" anchor="t">
              <a:spAutoFit/>
            </a:bodyPr>
            <a:lstStyle/>
            <a:p>
              <a:pPr algn="l">
                <a:lnSpc>
                  <a:spcPts val="3079"/>
                </a:lnSpc>
              </a:pPr>
              <a:endParaRPr/>
            </a:p>
          </p:txBody>
        </p:sp>
      </p:grpSp>
      <p:grpSp>
        <p:nvGrpSpPr>
          <p:cNvPr id="28" name="Group 28"/>
          <p:cNvGrpSpPr/>
          <p:nvPr/>
        </p:nvGrpSpPr>
        <p:grpSpPr>
          <a:xfrm>
            <a:off x="1765793" y="19735800"/>
            <a:ext cx="8798665" cy="8852182"/>
            <a:chOff x="0" y="-38100"/>
            <a:chExt cx="11731554" cy="11802909"/>
          </a:xfrm>
        </p:grpSpPr>
        <p:sp>
          <p:nvSpPr>
            <p:cNvPr id="29" name="TextBox 29"/>
            <p:cNvSpPr txBox="1"/>
            <p:nvPr/>
          </p:nvSpPr>
          <p:spPr>
            <a:xfrm>
              <a:off x="0" y="-38100"/>
              <a:ext cx="11731554" cy="484326"/>
            </a:xfrm>
            <a:prstGeom prst="rect">
              <a:avLst/>
            </a:prstGeom>
          </p:spPr>
          <p:txBody>
            <a:bodyPr lIns="0" tIns="0" rIns="0" bIns="0" rtlCol="0" anchor="t">
              <a:spAutoFit/>
            </a:bodyPr>
            <a:lstStyle/>
            <a:p>
              <a:pPr algn="l">
                <a:lnSpc>
                  <a:spcPts val="3079"/>
                </a:lnSpc>
              </a:pPr>
              <a:endParaRPr/>
            </a:p>
          </p:txBody>
        </p:sp>
        <p:sp>
          <p:nvSpPr>
            <p:cNvPr id="30" name="TextBox 30"/>
            <p:cNvSpPr txBox="1"/>
            <p:nvPr/>
          </p:nvSpPr>
          <p:spPr>
            <a:xfrm>
              <a:off x="0" y="780093"/>
              <a:ext cx="11731554" cy="10984716"/>
            </a:xfrm>
            <a:prstGeom prst="rect">
              <a:avLst/>
            </a:prstGeom>
          </p:spPr>
          <p:txBody>
            <a:bodyPr lIns="0" tIns="0" rIns="0" bIns="0" rtlCol="0" anchor="t">
              <a:spAutoFit/>
            </a:bodyPr>
            <a:lstStyle/>
            <a:p>
              <a:pPr algn="l">
                <a:lnSpc>
                  <a:spcPts val="3779"/>
                </a:lnSpc>
              </a:pPr>
              <a:r>
                <a:rPr lang="en-US" sz="2500" dirty="0">
                  <a:solidFill>
                    <a:srgbClr val="000000"/>
                  </a:solidFill>
                  <a:latin typeface="Montserrat"/>
                  <a:ea typeface="Montserrat"/>
                  <a:cs typeface="Montserrat"/>
                  <a:sym typeface="Montserrat"/>
                </a:rPr>
                <a:t>Several landmark policies transformed autism care and inclusion:</a:t>
              </a:r>
            </a:p>
            <a:p>
              <a:pPr marL="582927" lvl="1" indent="-291463" algn="l">
                <a:lnSpc>
                  <a:spcPts val="3779"/>
                </a:lnSpc>
                <a:buFont typeface="Arial"/>
                <a:buChar char="•"/>
              </a:pPr>
              <a:r>
                <a:rPr lang="en-US" sz="2500" dirty="0">
                  <a:solidFill>
                    <a:srgbClr val="000000"/>
                  </a:solidFill>
                  <a:latin typeface="Montserrat"/>
                  <a:ea typeface="Montserrat"/>
                  <a:cs typeface="Montserrat"/>
                  <a:sym typeface="Montserrat"/>
                </a:rPr>
                <a:t>Education for All Handicapped Children Act (1975): Guaranteed free public education for children with disabilities, including autism (Cascio et al., 2021).</a:t>
              </a:r>
            </a:p>
            <a:p>
              <a:pPr marL="582927" lvl="1" indent="-291463" algn="l">
                <a:lnSpc>
                  <a:spcPts val="3779"/>
                </a:lnSpc>
                <a:buFont typeface="Arial"/>
                <a:buChar char="•"/>
              </a:pPr>
              <a:r>
                <a:rPr lang="en-US" sz="2500" dirty="0">
                  <a:solidFill>
                    <a:srgbClr val="000000"/>
                  </a:solidFill>
                  <a:latin typeface="Montserrat"/>
                  <a:ea typeface="Montserrat"/>
                  <a:cs typeface="Montserrat"/>
                  <a:sym typeface="Montserrat"/>
                </a:rPr>
                <a:t>Americans with Disabilities Act (1990): Prohibited disability-based discrimination in employment and public spaces.</a:t>
              </a:r>
            </a:p>
            <a:p>
              <a:pPr marL="582927" lvl="1" indent="-291463" algn="l">
                <a:lnSpc>
                  <a:spcPts val="3779"/>
                </a:lnSpc>
                <a:buFont typeface="Arial"/>
                <a:buChar char="•"/>
              </a:pPr>
              <a:r>
                <a:rPr lang="en-US" sz="2500" dirty="0">
                  <a:solidFill>
                    <a:srgbClr val="000000"/>
                  </a:solidFill>
                  <a:latin typeface="Montserrat"/>
                  <a:ea typeface="Montserrat"/>
                  <a:cs typeface="Montserrat"/>
                  <a:sym typeface="Montserrat"/>
                </a:rPr>
                <a:t>Disability Discrimination Act (UK, 1995): Provided legal protection and equality for individuals with disabilities.</a:t>
              </a:r>
            </a:p>
            <a:p>
              <a:pPr marL="582927" lvl="1" indent="-291463" algn="l">
                <a:lnSpc>
                  <a:spcPts val="3779"/>
                </a:lnSpc>
                <a:buFont typeface="Arial"/>
                <a:buChar char="•"/>
              </a:pPr>
              <a:r>
                <a:rPr lang="en-US" sz="2500" dirty="0">
                  <a:solidFill>
                    <a:srgbClr val="000000"/>
                  </a:solidFill>
                  <a:latin typeface="Montserrat"/>
                  <a:ea typeface="Montserrat"/>
                  <a:cs typeface="Montserrat"/>
                  <a:sym typeface="Montserrat"/>
                </a:rPr>
                <a:t>Autism CARES Act (2014): Increased federal support for research, early screening, and service coordination.</a:t>
              </a:r>
            </a:p>
            <a:p>
              <a:pPr algn="l">
                <a:lnSpc>
                  <a:spcPts val="3779"/>
                </a:lnSpc>
              </a:pPr>
              <a:r>
                <a:rPr lang="en-US" sz="2500" dirty="0">
                  <a:solidFill>
                    <a:srgbClr val="000000"/>
                  </a:solidFill>
                  <a:latin typeface="Montserrat"/>
                  <a:ea typeface="Montserrat"/>
                  <a:cs typeface="Montserrat"/>
                  <a:sym typeface="Montserrat"/>
                </a:rPr>
                <a:t>These policies helped pave the way for better access to diagnosis, education, and community integration.</a:t>
              </a:r>
            </a:p>
            <a:p>
              <a:pPr algn="l">
                <a:lnSpc>
                  <a:spcPts val="3779"/>
                </a:lnSpc>
              </a:pPr>
              <a:endParaRPr lang="en-US" sz="2500" dirty="0">
                <a:solidFill>
                  <a:srgbClr val="000000"/>
                </a:solidFill>
                <a:latin typeface="Montserrat"/>
                <a:ea typeface="Montserrat"/>
                <a:cs typeface="Montserrat"/>
                <a:sym typeface="Montserrat"/>
              </a:endParaRPr>
            </a:p>
          </p:txBody>
        </p:sp>
      </p:grpSp>
      <p:sp>
        <p:nvSpPr>
          <p:cNvPr id="31" name="TextBox 31"/>
          <p:cNvSpPr txBox="1"/>
          <p:nvPr/>
        </p:nvSpPr>
        <p:spPr>
          <a:xfrm>
            <a:off x="17062148" y="5579748"/>
            <a:ext cx="8599339" cy="618695"/>
          </a:xfrm>
          <a:prstGeom prst="rect">
            <a:avLst/>
          </a:prstGeom>
        </p:spPr>
        <p:txBody>
          <a:bodyPr lIns="0" tIns="0" rIns="0" bIns="0" rtlCol="0" anchor="t">
            <a:spAutoFit/>
          </a:bodyPr>
          <a:lstStyle/>
          <a:p>
            <a:pPr algn="l">
              <a:lnSpc>
                <a:spcPts val="5147"/>
              </a:lnSpc>
            </a:pPr>
            <a:r>
              <a:rPr lang="en-US" sz="3599" b="1" spc="143">
                <a:solidFill>
                  <a:srgbClr val="000000"/>
                </a:solidFill>
                <a:latin typeface="Montserrat Medium"/>
                <a:ea typeface="Montserrat Medium"/>
                <a:cs typeface="Montserrat Medium"/>
                <a:sym typeface="Montserrat Medium"/>
              </a:rPr>
              <a:t>HISTORICAL CONTEXT OF ASD</a:t>
            </a:r>
          </a:p>
        </p:txBody>
      </p:sp>
      <p:sp>
        <p:nvSpPr>
          <p:cNvPr id="32" name="TextBox 32"/>
          <p:cNvSpPr txBox="1"/>
          <p:nvPr/>
        </p:nvSpPr>
        <p:spPr>
          <a:xfrm>
            <a:off x="11716983" y="20691506"/>
            <a:ext cx="8809220" cy="5822107"/>
          </a:xfrm>
          <a:prstGeom prst="rect">
            <a:avLst/>
          </a:prstGeom>
        </p:spPr>
        <p:txBody>
          <a:bodyPr lIns="0" tIns="0" rIns="0" bIns="0" rtlCol="0" anchor="t">
            <a:spAutoFit/>
          </a:bodyPr>
          <a:lstStyle/>
          <a:p>
            <a:pPr algn="l">
              <a:lnSpc>
                <a:spcPts val="3779"/>
              </a:lnSpc>
            </a:pPr>
            <a:r>
              <a:rPr lang="en-US" sz="2500" dirty="0">
                <a:solidFill>
                  <a:srgbClr val="000000"/>
                </a:solidFill>
                <a:latin typeface="Montserrat"/>
                <a:ea typeface="Montserrat"/>
                <a:cs typeface="Montserrat"/>
                <a:sym typeface="Montserrat"/>
              </a:rPr>
              <a:t>Modern research and treatment of ASD rely on standardized diagnostic criteria from DSM-5 and ICD-11, emphasizing early screening by age two (Greaves-Lord et al., 2022). Common interventions include Applied Behavior Analysis (ABA), speech and occupational therapy, and social skills training. Multidisciplinary, individualized care approaches are essential, with medications used to manage associated conditions like anxiety or ADHD.</a:t>
            </a:r>
          </a:p>
          <a:p>
            <a:pPr algn="l">
              <a:lnSpc>
                <a:spcPts val="2800"/>
              </a:lnSpc>
            </a:pPr>
            <a:endParaRPr lang="en-US" sz="2699" dirty="0">
              <a:solidFill>
                <a:srgbClr val="000000"/>
              </a:solidFill>
              <a:latin typeface="Montserrat"/>
              <a:ea typeface="Montserrat"/>
              <a:cs typeface="Montserrat"/>
              <a:sym typeface="Montserrat"/>
            </a:endParaRPr>
          </a:p>
          <a:p>
            <a:pPr algn="l">
              <a:lnSpc>
                <a:spcPts val="2800"/>
              </a:lnSpc>
            </a:pPr>
            <a:endParaRPr lang="en-US" sz="2699" dirty="0">
              <a:solidFill>
                <a:srgbClr val="000000"/>
              </a:solidFill>
              <a:latin typeface="Montserrat"/>
              <a:ea typeface="Montserrat"/>
              <a:cs typeface="Montserrat"/>
              <a:sym typeface="Montserrat"/>
            </a:endParaRPr>
          </a:p>
          <a:p>
            <a:pPr algn="l">
              <a:lnSpc>
                <a:spcPts val="2800"/>
              </a:lnSpc>
            </a:pPr>
            <a:endParaRPr lang="en-US" sz="2699" dirty="0">
              <a:solidFill>
                <a:srgbClr val="000000"/>
              </a:solidFill>
              <a:latin typeface="Montserrat"/>
              <a:ea typeface="Montserrat"/>
              <a:cs typeface="Montserrat"/>
              <a:sym typeface="Montserrat"/>
            </a:endParaRPr>
          </a:p>
          <a:p>
            <a:pPr algn="l">
              <a:lnSpc>
                <a:spcPts val="2800"/>
              </a:lnSpc>
            </a:pPr>
            <a:endParaRPr lang="en-US" sz="2699" dirty="0">
              <a:solidFill>
                <a:srgbClr val="000000"/>
              </a:solidFill>
              <a:latin typeface="Montserrat"/>
              <a:ea typeface="Montserrat"/>
              <a:cs typeface="Montserrat"/>
              <a:sym typeface="Montserrat"/>
            </a:endParaRPr>
          </a:p>
        </p:txBody>
      </p:sp>
      <p:sp>
        <p:nvSpPr>
          <p:cNvPr id="33" name="TextBox 33"/>
          <p:cNvSpPr txBox="1"/>
          <p:nvPr/>
        </p:nvSpPr>
        <p:spPr>
          <a:xfrm>
            <a:off x="13152748" y="19325875"/>
            <a:ext cx="12827969" cy="1251685"/>
          </a:xfrm>
          <a:prstGeom prst="rect">
            <a:avLst/>
          </a:prstGeom>
        </p:spPr>
        <p:txBody>
          <a:bodyPr lIns="0" tIns="0" rIns="0" bIns="0" rtlCol="0" anchor="t">
            <a:spAutoFit/>
          </a:bodyPr>
          <a:lstStyle/>
          <a:p>
            <a:pPr algn="l">
              <a:lnSpc>
                <a:spcPts val="5039"/>
              </a:lnSpc>
            </a:pPr>
            <a:r>
              <a:rPr lang="en-US" sz="3599" b="1" spc="143" dirty="0">
                <a:solidFill>
                  <a:srgbClr val="000000"/>
                </a:solidFill>
                <a:latin typeface="Montserrat"/>
                <a:ea typeface="Montserrat"/>
                <a:cs typeface="Montserrat"/>
                <a:sym typeface="Montserrat"/>
              </a:rPr>
              <a:t>MODERN RESEARCH AND </a:t>
            </a:r>
          </a:p>
          <a:p>
            <a:pPr algn="l">
              <a:lnSpc>
                <a:spcPts val="5039"/>
              </a:lnSpc>
            </a:pPr>
            <a:r>
              <a:rPr lang="en-US" sz="3599" b="1" spc="143" dirty="0">
                <a:solidFill>
                  <a:srgbClr val="000000"/>
                </a:solidFill>
                <a:latin typeface="Montserrat"/>
                <a:ea typeface="Montserrat"/>
                <a:cs typeface="Montserrat"/>
                <a:sym typeface="Montserrat"/>
              </a:rPr>
              <a:t>TREATMENT</a:t>
            </a:r>
          </a:p>
        </p:txBody>
      </p:sp>
      <p:sp>
        <p:nvSpPr>
          <p:cNvPr id="34" name="TextBox 34"/>
          <p:cNvSpPr txBox="1"/>
          <p:nvPr/>
        </p:nvSpPr>
        <p:spPr>
          <a:xfrm>
            <a:off x="22941498" y="21201447"/>
            <a:ext cx="6817423" cy="1889910"/>
          </a:xfrm>
          <a:prstGeom prst="rect">
            <a:avLst/>
          </a:prstGeom>
        </p:spPr>
        <p:txBody>
          <a:bodyPr lIns="0" tIns="0" rIns="0" bIns="0" rtlCol="0" anchor="t">
            <a:spAutoFit/>
          </a:bodyPr>
          <a:lstStyle/>
          <a:p>
            <a:pPr algn="l">
              <a:lnSpc>
                <a:spcPts val="5039"/>
              </a:lnSpc>
            </a:pPr>
            <a:r>
              <a:rPr lang="en-US" sz="3599" b="1" spc="143" dirty="0">
                <a:solidFill>
                  <a:srgbClr val="000000"/>
                </a:solidFill>
                <a:latin typeface="Montserrat"/>
                <a:ea typeface="Montserrat"/>
                <a:cs typeface="Montserrat"/>
                <a:sym typeface="Montserrat"/>
              </a:rPr>
              <a:t>RECOMMENDATIONS FOR FUTURE POLICY AND PRACTIC</a:t>
            </a:r>
          </a:p>
        </p:txBody>
      </p:sp>
      <p:sp>
        <p:nvSpPr>
          <p:cNvPr id="35" name="TextBox 35"/>
          <p:cNvSpPr txBox="1"/>
          <p:nvPr/>
        </p:nvSpPr>
        <p:spPr>
          <a:xfrm>
            <a:off x="21945600" y="23734292"/>
            <a:ext cx="8809220" cy="6206827"/>
          </a:xfrm>
          <a:prstGeom prst="rect">
            <a:avLst/>
          </a:prstGeom>
        </p:spPr>
        <p:txBody>
          <a:bodyPr lIns="0" tIns="0" rIns="0" bIns="0" rtlCol="0" anchor="t">
            <a:spAutoFit/>
          </a:bodyPr>
          <a:lstStyle/>
          <a:p>
            <a:pPr algn="l">
              <a:lnSpc>
                <a:spcPts val="3779"/>
              </a:lnSpc>
            </a:pPr>
            <a:r>
              <a:rPr lang="en-US" sz="2500" dirty="0">
                <a:solidFill>
                  <a:srgbClr val="000000"/>
                </a:solidFill>
                <a:latin typeface="Montserrat"/>
                <a:ea typeface="Montserrat"/>
                <a:cs typeface="Montserrat"/>
                <a:sym typeface="Montserrat"/>
              </a:rPr>
              <a:t>To improve outcomes for individuals with ASD, the following strategies are essential:</a:t>
            </a:r>
          </a:p>
          <a:p>
            <a:pPr marL="582927" lvl="1" indent="-291463" algn="l">
              <a:lnSpc>
                <a:spcPts val="3779"/>
              </a:lnSpc>
              <a:buFont typeface="Arial"/>
              <a:buChar char="•"/>
            </a:pPr>
            <a:r>
              <a:rPr lang="en-US" sz="2500" dirty="0">
                <a:solidFill>
                  <a:srgbClr val="000000"/>
                </a:solidFill>
                <a:latin typeface="Montserrat"/>
                <a:ea typeface="Montserrat"/>
                <a:cs typeface="Montserrat"/>
                <a:sym typeface="Montserrat"/>
              </a:rPr>
              <a:t>Expand routine developmental screening in early childhood settings (</a:t>
            </a:r>
            <a:r>
              <a:rPr lang="en-US" sz="2500" dirty="0" err="1">
                <a:solidFill>
                  <a:srgbClr val="000000"/>
                </a:solidFill>
                <a:latin typeface="Montserrat"/>
                <a:ea typeface="Montserrat"/>
                <a:cs typeface="Montserrat"/>
                <a:sym typeface="Montserrat"/>
              </a:rPr>
              <a:t>Samiuddin</a:t>
            </a:r>
            <a:r>
              <a:rPr lang="en-US" sz="2500" dirty="0">
                <a:solidFill>
                  <a:srgbClr val="000000"/>
                </a:solidFill>
                <a:latin typeface="Montserrat"/>
                <a:ea typeface="Montserrat"/>
                <a:cs typeface="Montserrat"/>
                <a:sym typeface="Montserrat"/>
              </a:rPr>
              <a:t>, 2022).</a:t>
            </a:r>
          </a:p>
          <a:p>
            <a:pPr marL="582927" lvl="1" indent="-291463" algn="l">
              <a:lnSpc>
                <a:spcPts val="3779"/>
              </a:lnSpc>
              <a:buFont typeface="Arial"/>
              <a:buChar char="•"/>
            </a:pPr>
            <a:r>
              <a:rPr lang="en-US" sz="2500" dirty="0">
                <a:solidFill>
                  <a:srgbClr val="000000"/>
                </a:solidFill>
                <a:latin typeface="Montserrat"/>
                <a:ea typeface="Montserrat"/>
                <a:cs typeface="Montserrat"/>
                <a:sym typeface="Montserrat"/>
              </a:rPr>
              <a:t>Increase funding for early intervention, especially in under-resourced and rural areas.</a:t>
            </a:r>
          </a:p>
          <a:p>
            <a:pPr marL="582927" lvl="1" indent="-291463" algn="l">
              <a:lnSpc>
                <a:spcPts val="3779"/>
              </a:lnSpc>
              <a:buFont typeface="Arial"/>
              <a:buChar char="•"/>
            </a:pPr>
            <a:r>
              <a:rPr lang="en-US" sz="2500" dirty="0">
                <a:solidFill>
                  <a:srgbClr val="000000"/>
                </a:solidFill>
                <a:latin typeface="Montserrat"/>
                <a:ea typeface="Montserrat"/>
                <a:cs typeface="Montserrat"/>
                <a:sym typeface="Montserrat"/>
              </a:rPr>
              <a:t>Promote inclusive education, with teacher training and classroom accommodations.</a:t>
            </a:r>
          </a:p>
          <a:p>
            <a:pPr marL="582927" lvl="1" indent="-291463" algn="l">
              <a:lnSpc>
                <a:spcPts val="3779"/>
              </a:lnSpc>
              <a:buFont typeface="Arial"/>
              <a:buChar char="•"/>
            </a:pPr>
            <a:r>
              <a:rPr lang="en-US" sz="2500" dirty="0">
                <a:solidFill>
                  <a:srgbClr val="000000"/>
                </a:solidFill>
                <a:latin typeface="Montserrat"/>
                <a:ea typeface="Montserrat"/>
                <a:cs typeface="Montserrat"/>
                <a:sym typeface="Montserrat"/>
              </a:rPr>
              <a:t>Foster workplace inclusion, with employer awareness training and tailored support.</a:t>
            </a:r>
          </a:p>
          <a:p>
            <a:pPr marL="582927" lvl="1" indent="-291463" algn="l">
              <a:lnSpc>
                <a:spcPts val="3779"/>
              </a:lnSpc>
              <a:buFont typeface="Arial"/>
              <a:buChar char="•"/>
            </a:pPr>
            <a:r>
              <a:rPr lang="en-US" sz="2500" dirty="0">
                <a:solidFill>
                  <a:srgbClr val="000000"/>
                </a:solidFill>
                <a:latin typeface="Montserrat"/>
                <a:ea typeface="Montserrat"/>
                <a:cs typeface="Montserrat"/>
                <a:sym typeface="Montserrat"/>
              </a:rPr>
              <a:t>Public awareness campaigns to reduce stigma and support </a:t>
            </a:r>
            <a:r>
              <a:rPr lang="en-US" sz="2500" dirty="0" err="1">
                <a:solidFill>
                  <a:srgbClr val="000000"/>
                </a:solidFill>
                <a:latin typeface="Montserrat"/>
                <a:ea typeface="Montserrat"/>
                <a:cs typeface="Montserrat"/>
                <a:sym typeface="Montserrat"/>
              </a:rPr>
              <a:t>neurodiverse</a:t>
            </a:r>
            <a:r>
              <a:rPr lang="en-US" sz="2500" dirty="0">
                <a:solidFill>
                  <a:srgbClr val="000000"/>
                </a:solidFill>
                <a:latin typeface="Montserrat"/>
                <a:ea typeface="Montserrat"/>
                <a:cs typeface="Montserrat"/>
                <a:sym typeface="Montserrat"/>
              </a:rPr>
              <a:t> identities.</a:t>
            </a:r>
          </a:p>
          <a:p>
            <a:pPr algn="l">
              <a:lnSpc>
                <a:spcPts val="2800"/>
              </a:lnSpc>
            </a:pPr>
            <a:endParaRPr lang="en-US" sz="2500" dirty="0">
              <a:solidFill>
                <a:srgbClr val="000000"/>
              </a:solidFill>
              <a:latin typeface="Montserrat"/>
              <a:ea typeface="Montserrat"/>
              <a:cs typeface="Montserrat"/>
              <a:sym typeface="Montserrat"/>
            </a:endParaRPr>
          </a:p>
        </p:txBody>
      </p:sp>
      <p:sp>
        <p:nvSpPr>
          <p:cNvPr id="36" name="TextBox 36"/>
          <p:cNvSpPr txBox="1"/>
          <p:nvPr/>
        </p:nvSpPr>
        <p:spPr>
          <a:xfrm>
            <a:off x="34022448" y="23490685"/>
            <a:ext cx="6817423" cy="613460"/>
          </a:xfrm>
          <a:prstGeom prst="rect">
            <a:avLst/>
          </a:prstGeom>
        </p:spPr>
        <p:txBody>
          <a:bodyPr lIns="0" tIns="0" rIns="0" bIns="0" rtlCol="0" anchor="t">
            <a:spAutoFit/>
          </a:bodyPr>
          <a:lstStyle/>
          <a:p>
            <a:pPr algn="l">
              <a:lnSpc>
                <a:spcPts val="5039"/>
              </a:lnSpc>
            </a:pPr>
            <a:r>
              <a:rPr lang="en-US" sz="3599" b="1" spc="143" dirty="0">
                <a:solidFill>
                  <a:srgbClr val="000000"/>
                </a:solidFill>
                <a:latin typeface="Montserrat"/>
                <a:ea typeface="Montserrat"/>
                <a:cs typeface="Montserrat"/>
                <a:sym typeface="Montserrat"/>
              </a:rPr>
              <a:t>CONCLUSION</a:t>
            </a:r>
          </a:p>
        </p:txBody>
      </p:sp>
      <p:pic>
        <p:nvPicPr>
          <p:cNvPr id="1028" name="Picture 4" descr="Autism spectrum disorder (ASD): Nursing: Video &amp; Causes | Osmosis">
            <a:extLst>
              <a:ext uri="{FF2B5EF4-FFF2-40B4-BE49-F238E27FC236}">
                <a16:creationId xmlns:a16="http://schemas.microsoft.com/office/drawing/2014/main" id="{008740CB-7E73-4D69-A343-A4BF482D975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9413200" y="15030038"/>
            <a:ext cx="12707261" cy="7144162"/>
          </a:xfrm>
          <a:prstGeom prst="rect">
            <a:avLst/>
          </a:prstGeom>
          <a:noFill/>
          <a:effectLst>
            <a:softEdge rad="635000"/>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8D49D-1F6E-F0FD-FCD7-89051D655141}"/>
              </a:ext>
            </a:extLst>
          </p:cNvPr>
          <p:cNvSpPr>
            <a:spLocks noGrp="1"/>
          </p:cNvSpPr>
          <p:nvPr>
            <p:ph type="title"/>
          </p:nvPr>
        </p:nvSpPr>
        <p:spPr>
          <a:xfrm>
            <a:off x="16547217" y="2057400"/>
            <a:ext cx="10796766" cy="1877698"/>
          </a:xfrm>
        </p:spPr>
        <p:txBody>
          <a:bodyPr>
            <a:normAutofit/>
          </a:bodyPr>
          <a:lstStyle/>
          <a:p>
            <a:r>
              <a:rPr lang="en-GB" sz="11500" dirty="0"/>
              <a:t>Reference List </a:t>
            </a:r>
          </a:p>
        </p:txBody>
      </p:sp>
      <p:sp>
        <p:nvSpPr>
          <p:cNvPr id="3" name="Content Placeholder 2">
            <a:extLst>
              <a:ext uri="{FF2B5EF4-FFF2-40B4-BE49-F238E27FC236}">
                <a16:creationId xmlns:a16="http://schemas.microsoft.com/office/drawing/2014/main" id="{C44F92CA-6836-730C-0D3D-598D8BD1D512}"/>
              </a:ext>
            </a:extLst>
          </p:cNvPr>
          <p:cNvSpPr>
            <a:spLocks noGrp="1"/>
          </p:cNvSpPr>
          <p:nvPr>
            <p:ph idx="1"/>
          </p:nvPr>
        </p:nvSpPr>
        <p:spPr>
          <a:xfrm>
            <a:off x="1327800" y="5193011"/>
            <a:ext cx="41420014" cy="13144310"/>
          </a:xfrm>
        </p:spPr>
        <p:txBody>
          <a:bodyPr>
            <a:normAutofit/>
          </a:bodyPr>
          <a:lstStyle/>
          <a:p>
            <a:r>
              <a:rPr lang="en-US" dirty="0" err="1"/>
              <a:t>Hirota</a:t>
            </a:r>
            <a:r>
              <a:rPr lang="en-US" dirty="0"/>
              <a:t>, T. and King, B.H., (2023). Autism spectrum disorder: a review. </a:t>
            </a:r>
            <a:r>
              <a:rPr lang="en-US" i="1" dirty="0"/>
              <a:t>Jama</a:t>
            </a:r>
            <a:r>
              <a:rPr lang="en-US" dirty="0"/>
              <a:t>, </a:t>
            </a:r>
            <a:r>
              <a:rPr lang="en-US" i="1" dirty="0"/>
              <a:t>329</a:t>
            </a:r>
            <a:r>
              <a:rPr lang="en-US" dirty="0"/>
              <a:t>(2), pp.157-168. doi:10.1001/jama.2022.23661 </a:t>
            </a:r>
          </a:p>
          <a:p>
            <a:r>
              <a:rPr lang="en-US" dirty="0"/>
              <a:t>Lord, C., </a:t>
            </a:r>
            <a:r>
              <a:rPr lang="en-US" dirty="0" err="1"/>
              <a:t>Brugha</a:t>
            </a:r>
            <a:r>
              <a:rPr lang="en-US" dirty="0"/>
              <a:t>, T.S., </a:t>
            </a:r>
            <a:r>
              <a:rPr lang="en-US" dirty="0" err="1"/>
              <a:t>Charman</a:t>
            </a:r>
            <a:r>
              <a:rPr lang="en-US" dirty="0"/>
              <a:t>, T., Cusack, J., Dumas, G., Frazier, T., Jones, E.J., Jones, R.M., Pickles, A., State, M.W. and Taylor, J.L., (2020). Autism spectrum disorder. </a:t>
            </a:r>
            <a:r>
              <a:rPr lang="en-US" i="1" dirty="0"/>
              <a:t>Nature reviews Disease primers</a:t>
            </a:r>
            <a:r>
              <a:rPr lang="en-US" dirty="0"/>
              <a:t>, </a:t>
            </a:r>
            <a:r>
              <a:rPr lang="en-US" i="1" dirty="0"/>
              <a:t>6</a:t>
            </a:r>
            <a:r>
              <a:rPr lang="en-US" dirty="0"/>
              <a:t>(1), p.5. </a:t>
            </a:r>
            <a:r>
              <a:rPr lang="en-US" u="sng" dirty="0">
                <a:hlinkClick r:id="rId2"/>
              </a:rPr>
              <a:t>https://doi.org/10.1038/s41572-019-0138-4</a:t>
            </a:r>
            <a:r>
              <a:rPr lang="en-US" dirty="0"/>
              <a:t> </a:t>
            </a:r>
          </a:p>
          <a:p>
            <a:r>
              <a:rPr lang="en-US" dirty="0"/>
              <a:t>Cascio, M.A., Weiss, J.A. and Racine, E., (2021). Empowerment in decision-making for autistic people in research. </a:t>
            </a:r>
            <a:r>
              <a:rPr lang="en-US" i="1" dirty="0"/>
              <a:t>Disability &amp; Society</a:t>
            </a:r>
            <a:r>
              <a:rPr lang="en-US" dirty="0"/>
              <a:t>, </a:t>
            </a:r>
            <a:r>
              <a:rPr lang="en-US" i="1" dirty="0"/>
              <a:t>36</a:t>
            </a:r>
            <a:r>
              <a:rPr lang="en-US" dirty="0"/>
              <a:t>(1), pp.100-144. </a:t>
            </a:r>
            <a:r>
              <a:rPr lang="en-US" u="sng" dirty="0">
                <a:hlinkClick r:id="rId3"/>
              </a:rPr>
              <a:t>https://doi.org/10.1080/09687599.2020.1712189</a:t>
            </a:r>
            <a:r>
              <a:rPr lang="en-US" dirty="0"/>
              <a:t> </a:t>
            </a:r>
          </a:p>
          <a:p>
            <a:r>
              <a:rPr lang="en-US" dirty="0"/>
              <a:t>Greaves-Lord, K., </a:t>
            </a:r>
            <a:r>
              <a:rPr lang="en-US" dirty="0" err="1"/>
              <a:t>Skuse</a:t>
            </a:r>
            <a:r>
              <a:rPr lang="en-US" dirty="0"/>
              <a:t>, D. and Mandy, W., (2022). Innovations of the ICD-11 in the field of autism spectrum disorder: a psychological approach. </a:t>
            </a:r>
            <a:r>
              <a:rPr lang="en-US" i="1" dirty="0"/>
              <a:t>Clinical psychology in Europe</a:t>
            </a:r>
            <a:r>
              <a:rPr lang="en-US" dirty="0"/>
              <a:t>, </a:t>
            </a:r>
            <a:r>
              <a:rPr lang="en-US" i="1" dirty="0"/>
              <a:t>4</a:t>
            </a:r>
            <a:r>
              <a:rPr lang="en-US" dirty="0"/>
              <a:t>(Spec Issue), p.e10005. </a:t>
            </a:r>
            <a:r>
              <a:rPr lang="en-US" u="sng" dirty="0">
                <a:hlinkClick r:id="rId4"/>
              </a:rPr>
              <a:t>https://doi.org/10.32872/cpe.10005</a:t>
            </a:r>
            <a:r>
              <a:rPr lang="en-US" dirty="0"/>
              <a:t> </a:t>
            </a:r>
          </a:p>
          <a:p>
            <a:r>
              <a:rPr lang="en-US" dirty="0" err="1"/>
              <a:t>Samiuddin</a:t>
            </a:r>
            <a:r>
              <a:rPr lang="en-US" dirty="0"/>
              <a:t>, Z., (2022). Effectiveness of IEPs (Individual Education Plans) for Children with Diverse Learning Needs and Abilities (An Exploratory Study).</a:t>
            </a:r>
          </a:p>
        </p:txBody>
      </p:sp>
    </p:spTree>
    <p:extLst>
      <p:ext uri="{BB962C8B-B14F-4D97-AF65-F5344CB8AC3E}">
        <p14:creationId xmlns:p14="http://schemas.microsoft.com/office/powerpoint/2010/main" val="22457302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TotalTime>
  <Words>866</Words>
  <Application>Microsoft Office PowerPoint</Application>
  <PresentationFormat>Custom</PresentationFormat>
  <Paragraphs>43</Paragraphs>
  <Slides>3</Slides>
  <Notes>0</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PowerPoint Presentation</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Sameena Iqbal (2315950)</cp:lastModifiedBy>
  <cp:revision>1</cp:revision>
  <dcterms:created xsi:type="dcterms:W3CDTF">2006-08-16T00:00:00Z</dcterms:created>
  <dcterms:modified xsi:type="dcterms:W3CDTF">2025-09-30T14:59:47Z</dcterms:modified>
  <dc:identifier>DAG0ccQNP9U</dc:identifier>
</cp:coreProperties>
</file>