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97"/>
  </p:notesMasterIdLst>
  <p:sldIdLst>
    <p:sldId id="256" r:id="rId2"/>
    <p:sldId id="416" r:id="rId3"/>
    <p:sldId id="340" r:id="rId4"/>
    <p:sldId id="341" r:id="rId5"/>
    <p:sldId id="417" r:id="rId6"/>
    <p:sldId id="418" r:id="rId7"/>
    <p:sldId id="359" r:id="rId8"/>
    <p:sldId id="361" r:id="rId9"/>
    <p:sldId id="360" r:id="rId10"/>
    <p:sldId id="356" r:id="rId11"/>
    <p:sldId id="358" r:id="rId12"/>
    <p:sldId id="362" r:id="rId13"/>
    <p:sldId id="355" r:id="rId14"/>
    <p:sldId id="335" r:id="rId15"/>
    <p:sldId id="343" r:id="rId16"/>
    <p:sldId id="257" r:id="rId17"/>
    <p:sldId id="347" r:id="rId18"/>
    <p:sldId id="333" r:id="rId19"/>
    <p:sldId id="349" r:id="rId20"/>
    <p:sldId id="350" r:id="rId21"/>
    <p:sldId id="351" r:id="rId22"/>
    <p:sldId id="352" r:id="rId23"/>
    <p:sldId id="354" r:id="rId24"/>
    <p:sldId id="348" r:id="rId25"/>
    <p:sldId id="419" r:id="rId26"/>
    <p:sldId id="279" r:id="rId27"/>
    <p:sldId id="280" r:id="rId28"/>
    <p:sldId id="282" r:id="rId29"/>
    <p:sldId id="283" r:id="rId30"/>
    <p:sldId id="288" r:id="rId31"/>
    <p:sldId id="284" r:id="rId32"/>
    <p:sldId id="285" r:id="rId33"/>
    <p:sldId id="286" r:id="rId34"/>
    <p:sldId id="287" r:id="rId35"/>
    <p:sldId id="289" r:id="rId36"/>
    <p:sldId id="290" r:id="rId37"/>
    <p:sldId id="291" r:id="rId38"/>
    <p:sldId id="293" r:id="rId39"/>
    <p:sldId id="294" r:id="rId40"/>
    <p:sldId id="295" r:id="rId41"/>
    <p:sldId id="297" r:id="rId42"/>
    <p:sldId id="296" r:id="rId43"/>
    <p:sldId id="298" r:id="rId44"/>
    <p:sldId id="299" r:id="rId45"/>
    <p:sldId id="300" r:id="rId46"/>
    <p:sldId id="292" r:id="rId47"/>
    <p:sldId id="301" r:id="rId48"/>
    <p:sldId id="302" r:id="rId49"/>
    <p:sldId id="303" r:id="rId50"/>
    <p:sldId id="304" r:id="rId51"/>
    <p:sldId id="305" r:id="rId52"/>
    <p:sldId id="308" r:id="rId53"/>
    <p:sldId id="306" r:id="rId54"/>
    <p:sldId id="309" r:id="rId55"/>
    <p:sldId id="319" r:id="rId56"/>
    <p:sldId id="275" r:id="rId57"/>
    <p:sldId id="324" r:id="rId58"/>
    <p:sldId id="320" r:id="rId59"/>
    <p:sldId id="321" r:id="rId60"/>
    <p:sldId id="322" r:id="rId61"/>
    <p:sldId id="325" r:id="rId62"/>
    <p:sldId id="310" r:id="rId63"/>
    <p:sldId id="317" r:id="rId64"/>
    <p:sldId id="337" r:id="rId65"/>
    <p:sldId id="364" r:id="rId66"/>
    <p:sldId id="420" r:id="rId67"/>
    <p:sldId id="365" r:id="rId68"/>
    <p:sldId id="363" r:id="rId69"/>
    <p:sldId id="366" r:id="rId70"/>
    <p:sldId id="367" r:id="rId71"/>
    <p:sldId id="369" r:id="rId72"/>
    <p:sldId id="370" r:id="rId73"/>
    <p:sldId id="371" r:id="rId74"/>
    <p:sldId id="372" r:id="rId75"/>
    <p:sldId id="373" r:id="rId76"/>
    <p:sldId id="409" r:id="rId77"/>
    <p:sldId id="410" r:id="rId78"/>
    <p:sldId id="411" r:id="rId79"/>
    <p:sldId id="413" r:id="rId80"/>
    <p:sldId id="412" r:id="rId81"/>
    <p:sldId id="374" r:id="rId82"/>
    <p:sldId id="375" r:id="rId83"/>
    <p:sldId id="378" r:id="rId84"/>
    <p:sldId id="379" r:id="rId85"/>
    <p:sldId id="414" r:id="rId86"/>
    <p:sldId id="380" r:id="rId87"/>
    <p:sldId id="382" r:id="rId88"/>
    <p:sldId id="389" r:id="rId89"/>
    <p:sldId id="390" r:id="rId90"/>
    <p:sldId id="391" r:id="rId91"/>
    <p:sldId id="392" r:id="rId92"/>
    <p:sldId id="398" r:id="rId93"/>
    <p:sldId id="415" r:id="rId94"/>
    <p:sldId id="408" r:id="rId95"/>
    <p:sldId id="421" r:id="rId9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271"/>
    <p:restoredTop sz="95078" autoAdjust="0"/>
  </p:normalViewPr>
  <p:slideViewPr>
    <p:cSldViewPr snapToGrid="0" snapToObjects="1">
      <p:cViewPr varScale="1">
        <p:scale>
          <a:sx n="98" d="100"/>
          <a:sy n="98" d="100"/>
        </p:scale>
        <p:origin x="4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8F5866-A43A-4150-B31F-D47F98BE9E5E}" type="doc">
      <dgm:prSet loTypeId="urn:microsoft.com/office/officeart/2005/8/layout/pyramid1" loCatId="pyramid" qsTypeId="urn:microsoft.com/office/officeart/2005/8/quickstyle/simple1" qsCatId="simple" csTypeId="urn:microsoft.com/office/officeart/2005/8/colors/accent1_2" csCatId="accent1" phldr="1"/>
      <dgm:spPr/>
    </dgm:pt>
    <dgm:pt modelId="{3368FBCE-4510-4B4B-ABA9-2FBC51E60D62}">
      <dgm:prSet phldrT="[Text]"/>
      <dgm:spPr/>
      <dgm:t>
        <a:bodyPr/>
        <a:lstStyle/>
        <a:p>
          <a:r>
            <a:rPr lang="en-GB" dirty="0" smtClean="0"/>
            <a:t>Philanthropic – </a:t>
          </a:r>
          <a:r>
            <a:rPr lang="en-GB" dirty="0" smtClean="0"/>
            <a:t>What ‘good’ does do</a:t>
          </a:r>
          <a:endParaRPr lang="en-GB" dirty="0"/>
        </a:p>
      </dgm:t>
    </dgm:pt>
    <dgm:pt modelId="{8B81D0AC-6657-44C9-959D-1659C99749EF}" type="parTrans" cxnId="{BBCFF647-18BB-4612-BD17-CBB11885B091}">
      <dgm:prSet/>
      <dgm:spPr/>
      <dgm:t>
        <a:bodyPr/>
        <a:lstStyle/>
        <a:p>
          <a:endParaRPr lang="en-GB"/>
        </a:p>
      </dgm:t>
    </dgm:pt>
    <dgm:pt modelId="{C57D6B78-23B8-44F0-84B8-E5521B86BE73}" type="sibTrans" cxnId="{BBCFF647-18BB-4612-BD17-CBB11885B091}">
      <dgm:prSet/>
      <dgm:spPr/>
      <dgm:t>
        <a:bodyPr/>
        <a:lstStyle/>
        <a:p>
          <a:endParaRPr lang="en-GB"/>
        </a:p>
      </dgm:t>
    </dgm:pt>
    <dgm:pt modelId="{EDE60BFC-74F6-4D9E-AD85-843176E4DC17}">
      <dgm:prSet phldrT="[Text]"/>
      <dgm:spPr/>
      <dgm:t>
        <a:bodyPr/>
        <a:lstStyle/>
        <a:p>
          <a:r>
            <a:rPr lang="en-GB" dirty="0" smtClean="0"/>
            <a:t>Ethical – does it do the right thing?</a:t>
          </a:r>
          <a:endParaRPr lang="en-GB" dirty="0"/>
        </a:p>
      </dgm:t>
    </dgm:pt>
    <dgm:pt modelId="{F896F9DC-56DA-41B9-AE0D-FB0BC71238F9}" type="parTrans" cxnId="{12B90773-EFE7-4AC8-A07A-491BE21595D4}">
      <dgm:prSet/>
      <dgm:spPr/>
      <dgm:t>
        <a:bodyPr/>
        <a:lstStyle/>
        <a:p>
          <a:endParaRPr lang="en-GB"/>
        </a:p>
      </dgm:t>
    </dgm:pt>
    <dgm:pt modelId="{7FA06E71-7924-400F-A587-D61C3BD403E3}" type="sibTrans" cxnId="{12B90773-EFE7-4AC8-A07A-491BE21595D4}">
      <dgm:prSet/>
      <dgm:spPr/>
      <dgm:t>
        <a:bodyPr/>
        <a:lstStyle/>
        <a:p>
          <a:endParaRPr lang="en-GB"/>
        </a:p>
      </dgm:t>
    </dgm:pt>
    <dgm:pt modelId="{827EC210-C1B5-4F66-96CE-9BD138884D18}">
      <dgm:prSet phldrT="[Text]"/>
      <dgm:spPr/>
      <dgm:t>
        <a:bodyPr/>
        <a:lstStyle/>
        <a:p>
          <a:r>
            <a:rPr lang="en-GB" dirty="0" smtClean="0"/>
            <a:t>Legal </a:t>
          </a:r>
          <a:endParaRPr lang="en-GB" dirty="0"/>
        </a:p>
      </dgm:t>
    </dgm:pt>
    <dgm:pt modelId="{3EA43B15-A5C4-4D91-8466-9934F4AD4DB7}" type="parTrans" cxnId="{CC9491F8-AAB9-45D8-847D-54B6E02FB229}">
      <dgm:prSet/>
      <dgm:spPr/>
      <dgm:t>
        <a:bodyPr/>
        <a:lstStyle/>
        <a:p>
          <a:endParaRPr lang="en-GB"/>
        </a:p>
      </dgm:t>
    </dgm:pt>
    <dgm:pt modelId="{C707D893-C6FA-44D1-9F34-5033E594A213}" type="sibTrans" cxnId="{CC9491F8-AAB9-45D8-847D-54B6E02FB229}">
      <dgm:prSet/>
      <dgm:spPr/>
      <dgm:t>
        <a:bodyPr/>
        <a:lstStyle/>
        <a:p>
          <a:endParaRPr lang="en-GB"/>
        </a:p>
      </dgm:t>
    </dgm:pt>
    <dgm:pt modelId="{EA8D9984-DF4F-4190-9CBC-76F636604B58}">
      <dgm:prSet phldrT="[Text]"/>
      <dgm:spPr/>
      <dgm:t>
        <a:bodyPr/>
        <a:lstStyle/>
        <a:p>
          <a:r>
            <a:rPr lang="en-GB" dirty="0" smtClean="0"/>
            <a:t>Economic</a:t>
          </a:r>
          <a:endParaRPr lang="en-GB" dirty="0"/>
        </a:p>
      </dgm:t>
    </dgm:pt>
    <dgm:pt modelId="{AEAF3791-D6F1-436B-9D91-2746D63799D4}" type="parTrans" cxnId="{D98AE883-182C-4561-A993-3F5B90FE18F8}">
      <dgm:prSet/>
      <dgm:spPr/>
      <dgm:t>
        <a:bodyPr/>
        <a:lstStyle/>
        <a:p>
          <a:endParaRPr lang="en-GB"/>
        </a:p>
      </dgm:t>
    </dgm:pt>
    <dgm:pt modelId="{BB3D6E43-47F3-4346-A087-F1848AB86C40}" type="sibTrans" cxnId="{D98AE883-182C-4561-A993-3F5B90FE18F8}">
      <dgm:prSet/>
      <dgm:spPr/>
      <dgm:t>
        <a:bodyPr/>
        <a:lstStyle/>
        <a:p>
          <a:endParaRPr lang="en-GB"/>
        </a:p>
      </dgm:t>
    </dgm:pt>
    <dgm:pt modelId="{D7765134-1090-4398-817E-981C4474B54E}" type="pres">
      <dgm:prSet presAssocID="{058F5866-A43A-4150-B31F-D47F98BE9E5E}" presName="Name0" presStyleCnt="0">
        <dgm:presLayoutVars>
          <dgm:dir/>
          <dgm:animLvl val="lvl"/>
          <dgm:resizeHandles val="exact"/>
        </dgm:presLayoutVars>
      </dgm:prSet>
      <dgm:spPr/>
    </dgm:pt>
    <dgm:pt modelId="{0E16DAA6-0EE9-4253-85AB-730D9313B265}" type="pres">
      <dgm:prSet presAssocID="{3368FBCE-4510-4B4B-ABA9-2FBC51E60D62}" presName="Name8" presStyleCnt="0"/>
      <dgm:spPr/>
    </dgm:pt>
    <dgm:pt modelId="{C19F8734-817A-47D7-8A18-D34274384C78}" type="pres">
      <dgm:prSet presAssocID="{3368FBCE-4510-4B4B-ABA9-2FBC51E60D62}" presName="level" presStyleLbl="node1" presStyleIdx="0" presStyleCnt="4">
        <dgm:presLayoutVars>
          <dgm:chMax val="1"/>
          <dgm:bulletEnabled val="1"/>
        </dgm:presLayoutVars>
      </dgm:prSet>
      <dgm:spPr/>
      <dgm:t>
        <a:bodyPr/>
        <a:lstStyle/>
        <a:p>
          <a:endParaRPr lang="en-GB"/>
        </a:p>
      </dgm:t>
    </dgm:pt>
    <dgm:pt modelId="{143E1132-85ED-49A4-8C0C-B90CCA80B7FF}" type="pres">
      <dgm:prSet presAssocID="{3368FBCE-4510-4B4B-ABA9-2FBC51E60D62}" presName="levelTx" presStyleLbl="revTx" presStyleIdx="0" presStyleCnt="0">
        <dgm:presLayoutVars>
          <dgm:chMax val="1"/>
          <dgm:bulletEnabled val="1"/>
        </dgm:presLayoutVars>
      </dgm:prSet>
      <dgm:spPr/>
      <dgm:t>
        <a:bodyPr/>
        <a:lstStyle/>
        <a:p>
          <a:endParaRPr lang="en-GB"/>
        </a:p>
      </dgm:t>
    </dgm:pt>
    <dgm:pt modelId="{D415FAC0-B214-4A94-AD79-AA53830757D2}" type="pres">
      <dgm:prSet presAssocID="{EDE60BFC-74F6-4D9E-AD85-843176E4DC17}" presName="Name8" presStyleCnt="0"/>
      <dgm:spPr/>
    </dgm:pt>
    <dgm:pt modelId="{781088C0-FF9D-4551-86A8-2549B2FE38F7}" type="pres">
      <dgm:prSet presAssocID="{EDE60BFC-74F6-4D9E-AD85-843176E4DC17}" presName="level" presStyleLbl="node1" presStyleIdx="1" presStyleCnt="4">
        <dgm:presLayoutVars>
          <dgm:chMax val="1"/>
          <dgm:bulletEnabled val="1"/>
        </dgm:presLayoutVars>
      </dgm:prSet>
      <dgm:spPr/>
      <dgm:t>
        <a:bodyPr/>
        <a:lstStyle/>
        <a:p>
          <a:endParaRPr lang="en-GB"/>
        </a:p>
      </dgm:t>
    </dgm:pt>
    <dgm:pt modelId="{CC291751-E0B8-4C3E-892E-989B04A8BE27}" type="pres">
      <dgm:prSet presAssocID="{EDE60BFC-74F6-4D9E-AD85-843176E4DC17}" presName="levelTx" presStyleLbl="revTx" presStyleIdx="0" presStyleCnt="0">
        <dgm:presLayoutVars>
          <dgm:chMax val="1"/>
          <dgm:bulletEnabled val="1"/>
        </dgm:presLayoutVars>
      </dgm:prSet>
      <dgm:spPr/>
      <dgm:t>
        <a:bodyPr/>
        <a:lstStyle/>
        <a:p>
          <a:endParaRPr lang="en-GB"/>
        </a:p>
      </dgm:t>
    </dgm:pt>
    <dgm:pt modelId="{4F9A7694-B643-48EE-8267-87F04A5C5656}" type="pres">
      <dgm:prSet presAssocID="{827EC210-C1B5-4F66-96CE-9BD138884D18}" presName="Name8" presStyleCnt="0"/>
      <dgm:spPr/>
    </dgm:pt>
    <dgm:pt modelId="{A41E1250-5692-49E3-9EA7-0D75B0F7FEC7}" type="pres">
      <dgm:prSet presAssocID="{827EC210-C1B5-4F66-96CE-9BD138884D18}" presName="level" presStyleLbl="node1" presStyleIdx="2" presStyleCnt="4">
        <dgm:presLayoutVars>
          <dgm:chMax val="1"/>
          <dgm:bulletEnabled val="1"/>
        </dgm:presLayoutVars>
      </dgm:prSet>
      <dgm:spPr/>
      <dgm:t>
        <a:bodyPr/>
        <a:lstStyle/>
        <a:p>
          <a:endParaRPr lang="en-GB"/>
        </a:p>
      </dgm:t>
    </dgm:pt>
    <dgm:pt modelId="{07C7A0D5-5187-44DF-9BB2-F2B061391DE5}" type="pres">
      <dgm:prSet presAssocID="{827EC210-C1B5-4F66-96CE-9BD138884D18}" presName="levelTx" presStyleLbl="revTx" presStyleIdx="0" presStyleCnt="0">
        <dgm:presLayoutVars>
          <dgm:chMax val="1"/>
          <dgm:bulletEnabled val="1"/>
        </dgm:presLayoutVars>
      </dgm:prSet>
      <dgm:spPr/>
      <dgm:t>
        <a:bodyPr/>
        <a:lstStyle/>
        <a:p>
          <a:endParaRPr lang="en-GB"/>
        </a:p>
      </dgm:t>
    </dgm:pt>
    <dgm:pt modelId="{79348169-9682-41C4-A2ED-88705F9F1AD5}" type="pres">
      <dgm:prSet presAssocID="{EA8D9984-DF4F-4190-9CBC-76F636604B58}" presName="Name8" presStyleCnt="0"/>
      <dgm:spPr/>
    </dgm:pt>
    <dgm:pt modelId="{20A1DBD2-6889-49CF-AF9F-39FC95E319AE}" type="pres">
      <dgm:prSet presAssocID="{EA8D9984-DF4F-4190-9CBC-76F636604B58}" presName="level" presStyleLbl="node1" presStyleIdx="3" presStyleCnt="4">
        <dgm:presLayoutVars>
          <dgm:chMax val="1"/>
          <dgm:bulletEnabled val="1"/>
        </dgm:presLayoutVars>
      </dgm:prSet>
      <dgm:spPr/>
      <dgm:t>
        <a:bodyPr/>
        <a:lstStyle/>
        <a:p>
          <a:endParaRPr lang="en-GB"/>
        </a:p>
      </dgm:t>
    </dgm:pt>
    <dgm:pt modelId="{B6E99DBE-1F9A-4034-A4A0-1A39E68B75E2}" type="pres">
      <dgm:prSet presAssocID="{EA8D9984-DF4F-4190-9CBC-76F636604B58}" presName="levelTx" presStyleLbl="revTx" presStyleIdx="0" presStyleCnt="0">
        <dgm:presLayoutVars>
          <dgm:chMax val="1"/>
          <dgm:bulletEnabled val="1"/>
        </dgm:presLayoutVars>
      </dgm:prSet>
      <dgm:spPr/>
      <dgm:t>
        <a:bodyPr/>
        <a:lstStyle/>
        <a:p>
          <a:endParaRPr lang="en-GB"/>
        </a:p>
      </dgm:t>
    </dgm:pt>
  </dgm:ptLst>
  <dgm:cxnLst>
    <dgm:cxn modelId="{253E428A-15A2-4B26-8976-FC70F8595A05}" type="presOf" srcId="{827EC210-C1B5-4F66-96CE-9BD138884D18}" destId="{A41E1250-5692-49E3-9EA7-0D75B0F7FEC7}" srcOrd="0" destOrd="0" presId="urn:microsoft.com/office/officeart/2005/8/layout/pyramid1"/>
    <dgm:cxn modelId="{425889C2-2BE3-41E8-814E-25AC574AA66E}" type="presOf" srcId="{EA8D9984-DF4F-4190-9CBC-76F636604B58}" destId="{B6E99DBE-1F9A-4034-A4A0-1A39E68B75E2}" srcOrd="1" destOrd="0" presId="urn:microsoft.com/office/officeart/2005/8/layout/pyramid1"/>
    <dgm:cxn modelId="{4CF58951-E759-44FB-BB9B-0ED90D77DFF5}" type="presOf" srcId="{058F5866-A43A-4150-B31F-D47F98BE9E5E}" destId="{D7765134-1090-4398-817E-981C4474B54E}" srcOrd="0" destOrd="0" presId="urn:microsoft.com/office/officeart/2005/8/layout/pyramid1"/>
    <dgm:cxn modelId="{9E2DF4F7-2730-4A55-A7A8-E59E87BA2902}" type="presOf" srcId="{EDE60BFC-74F6-4D9E-AD85-843176E4DC17}" destId="{781088C0-FF9D-4551-86A8-2549B2FE38F7}" srcOrd="0" destOrd="0" presId="urn:microsoft.com/office/officeart/2005/8/layout/pyramid1"/>
    <dgm:cxn modelId="{12B90773-EFE7-4AC8-A07A-491BE21595D4}" srcId="{058F5866-A43A-4150-B31F-D47F98BE9E5E}" destId="{EDE60BFC-74F6-4D9E-AD85-843176E4DC17}" srcOrd="1" destOrd="0" parTransId="{F896F9DC-56DA-41B9-AE0D-FB0BC71238F9}" sibTransId="{7FA06E71-7924-400F-A587-D61C3BD403E3}"/>
    <dgm:cxn modelId="{FB27BE11-0AA3-4822-9079-B1A8AB432403}" type="presOf" srcId="{3368FBCE-4510-4B4B-ABA9-2FBC51E60D62}" destId="{C19F8734-817A-47D7-8A18-D34274384C78}" srcOrd="0" destOrd="0" presId="urn:microsoft.com/office/officeart/2005/8/layout/pyramid1"/>
    <dgm:cxn modelId="{2A0B0979-515B-4B19-A632-17CB6F6EC962}" type="presOf" srcId="{827EC210-C1B5-4F66-96CE-9BD138884D18}" destId="{07C7A0D5-5187-44DF-9BB2-F2B061391DE5}" srcOrd="1" destOrd="0" presId="urn:microsoft.com/office/officeart/2005/8/layout/pyramid1"/>
    <dgm:cxn modelId="{BBCFF647-18BB-4612-BD17-CBB11885B091}" srcId="{058F5866-A43A-4150-B31F-D47F98BE9E5E}" destId="{3368FBCE-4510-4B4B-ABA9-2FBC51E60D62}" srcOrd="0" destOrd="0" parTransId="{8B81D0AC-6657-44C9-959D-1659C99749EF}" sibTransId="{C57D6B78-23B8-44F0-84B8-E5521B86BE73}"/>
    <dgm:cxn modelId="{D98AE883-182C-4561-A993-3F5B90FE18F8}" srcId="{058F5866-A43A-4150-B31F-D47F98BE9E5E}" destId="{EA8D9984-DF4F-4190-9CBC-76F636604B58}" srcOrd="3" destOrd="0" parTransId="{AEAF3791-D6F1-436B-9D91-2746D63799D4}" sibTransId="{BB3D6E43-47F3-4346-A087-F1848AB86C40}"/>
    <dgm:cxn modelId="{BF2E4D99-36AE-4B66-8D33-D0150F0E41F3}" type="presOf" srcId="{EA8D9984-DF4F-4190-9CBC-76F636604B58}" destId="{20A1DBD2-6889-49CF-AF9F-39FC95E319AE}" srcOrd="0" destOrd="0" presId="urn:microsoft.com/office/officeart/2005/8/layout/pyramid1"/>
    <dgm:cxn modelId="{CC9491F8-AAB9-45D8-847D-54B6E02FB229}" srcId="{058F5866-A43A-4150-B31F-D47F98BE9E5E}" destId="{827EC210-C1B5-4F66-96CE-9BD138884D18}" srcOrd="2" destOrd="0" parTransId="{3EA43B15-A5C4-4D91-8466-9934F4AD4DB7}" sibTransId="{C707D893-C6FA-44D1-9F34-5033E594A213}"/>
    <dgm:cxn modelId="{FE476157-E735-41F4-983C-FDC4F63FB759}" type="presOf" srcId="{3368FBCE-4510-4B4B-ABA9-2FBC51E60D62}" destId="{143E1132-85ED-49A4-8C0C-B90CCA80B7FF}" srcOrd="1" destOrd="0" presId="urn:microsoft.com/office/officeart/2005/8/layout/pyramid1"/>
    <dgm:cxn modelId="{E6BFC70A-701C-4B4A-87E4-2D3D114EABDD}" type="presOf" srcId="{EDE60BFC-74F6-4D9E-AD85-843176E4DC17}" destId="{CC291751-E0B8-4C3E-892E-989B04A8BE27}" srcOrd="1" destOrd="0" presId="urn:microsoft.com/office/officeart/2005/8/layout/pyramid1"/>
    <dgm:cxn modelId="{A8200DBC-DDF8-4A67-A3A0-AF14B1E1B272}" type="presParOf" srcId="{D7765134-1090-4398-817E-981C4474B54E}" destId="{0E16DAA6-0EE9-4253-85AB-730D9313B265}" srcOrd="0" destOrd="0" presId="urn:microsoft.com/office/officeart/2005/8/layout/pyramid1"/>
    <dgm:cxn modelId="{49085074-58CB-415F-9487-F01AB6852026}" type="presParOf" srcId="{0E16DAA6-0EE9-4253-85AB-730D9313B265}" destId="{C19F8734-817A-47D7-8A18-D34274384C78}" srcOrd="0" destOrd="0" presId="urn:microsoft.com/office/officeart/2005/8/layout/pyramid1"/>
    <dgm:cxn modelId="{ABF29D87-C44D-4D77-8280-0903602F8872}" type="presParOf" srcId="{0E16DAA6-0EE9-4253-85AB-730D9313B265}" destId="{143E1132-85ED-49A4-8C0C-B90CCA80B7FF}" srcOrd="1" destOrd="0" presId="urn:microsoft.com/office/officeart/2005/8/layout/pyramid1"/>
    <dgm:cxn modelId="{57FF9E8C-F6E7-46FA-9CD5-BB60790BB607}" type="presParOf" srcId="{D7765134-1090-4398-817E-981C4474B54E}" destId="{D415FAC0-B214-4A94-AD79-AA53830757D2}" srcOrd="1" destOrd="0" presId="urn:microsoft.com/office/officeart/2005/8/layout/pyramid1"/>
    <dgm:cxn modelId="{BFD28FE5-B730-4580-8F45-9CCEDA36B31D}" type="presParOf" srcId="{D415FAC0-B214-4A94-AD79-AA53830757D2}" destId="{781088C0-FF9D-4551-86A8-2549B2FE38F7}" srcOrd="0" destOrd="0" presId="urn:microsoft.com/office/officeart/2005/8/layout/pyramid1"/>
    <dgm:cxn modelId="{D5F3CD11-5C50-491D-8BC2-F4655718B65B}" type="presParOf" srcId="{D415FAC0-B214-4A94-AD79-AA53830757D2}" destId="{CC291751-E0B8-4C3E-892E-989B04A8BE27}" srcOrd="1" destOrd="0" presId="urn:microsoft.com/office/officeart/2005/8/layout/pyramid1"/>
    <dgm:cxn modelId="{90CDF008-79EB-46A0-B82C-0FA2E752AEA0}" type="presParOf" srcId="{D7765134-1090-4398-817E-981C4474B54E}" destId="{4F9A7694-B643-48EE-8267-87F04A5C5656}" srcOrd="2" destOrd="0" presId="urn:microsoft.com/office/officeart/2005/8/layout/pyramid1"/>
    <dgm:cxn modelId="{80F44780-B667-498A-93CF-D3DDD0C6DDB3}" type="presParOf" srcId="{4F9A7694-B643-48EE-8267-87F04A5C5656}" destId="{A41E1250-5692-49E3-9EA7-0D75B0F7FEC7}" srcOrd="0" destOrd="0" presId="urn:microsoft.com/office/officeart/2005/8/layout/pyramid1"/>
    <dgm:cxn modelId="{31B2A476-6A53-439C-B98B-EC6B8FE28680}" type="presParOf" srcId="{4F9A7694-B643-48EE-8267-87F04A5C5656}" destId="{07C7A0D5-5187-44DF-9BB2-F2B061391DE5}" srcOrd="1" destOrd="0" presId="urn:microsoft.com/office/officeart/2005/8/layout/pyramid1"/>
    <dgm:cxn modelId="{4AC3B564-691D-4963-8375-FB4BF86F82B1}" type="presParOf" srcId="{D7765134-1090-4398-817E-981C4474B54E}" destId="{79348169-9682-41C4-A2ED-88705F9F1AD5}" srcOrd="3" destOrd="0" presId="urn:microsoft.com/office/officeart/2005/8/layout/pyramid1"/>
    <dgm:cxn modelId="{EEA489D6-F125-4EAE-ADAE-0565C18B6A03}" type="presParOf" srcId="{79348169-9682-41C4-A2ED-88705F9F1AD5}" destId="{20A1DBD2-6889-49CF-AF9F-39FC95E319AE}" srcOrd="0" destOrd="0" presId="urn:microsoft.com/office/officeart/2005/8/layout/pyramid1"/>
    <dgm:cxn modelId="{C1EFF0DE-DA12-4B93-86C8-A6B48EF115B7}" type="presParOf" srcId="{79348169-9682-41C4-A2ED-88705F9F1AD5}" destId="{B6E99DBE-1F9A-4034-A4A0-1A39E68B75E2}"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F8734-817A-47D7-8A18-D34274384C78}">
      <dsp:nvSpPr>
        <dsp:cNvPr id="0" name=""/>
        <dsp:cNvSpPr/>
      </dsp:nvSpPr>
      <dsp:spPr>
        <a:xfrm>
          <a:off x="2983706" y="0"/>
          <a:ext cx="1989137" cy="1017587"/>
        </a:xfrm>
        <a:prstGeom prst="trapezoid">
          <a:avLst>
            <a:gd name="adj" fmla="val 9773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Philanthropic – </a:t>
          </a:r>
          <a:r>
            <a:rPr lang="en-GB" sz="2100" kern="1200" dirty="0" smtClean="0"/>
            <a:t>What ‘good’ does do</a:t>
          </a:r>
          <a:endParaRPr lang="en-GB" sz="2100" kern="1200" dirty="0"/>
        </a:p>
      </dsp:txBody>
      <dsp:txXfrm>
        <a:off x="2983706" y="0"/>
        <a:ext cx="1989137" cy="1017587"/>
      </dsp:txXfrm>
    </dsp:sp>
    <dsp:sp modelId="{781088C0-FF9D-4551-86A8-2549B2FE38F7}">
      <dsp:nvSpPr>
        <dsp:cNvPr id="0" name=""/>
        <dsp:cNvSpPr/>
      </dsp:nvSpPr>
      <dsp:spPr>
        <a:xfrm>
          <a:off x="1989137" y="1017587"/>
          <a:ext cx="3978275" cy="1017587"/>
        </a:xfrm>
        <a:prstGeom prst="trapezoid">
          <a:avLst>
            <a:gd name="adj" fmla="val 9773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Ethical – does it do the right thing?</a:t>
          </a:r>
          <a:endParaRPr lang="en-GB" sz="2100" kern="1200" dirty="0"/>
        </a:p>
      </dsp:txBody>
      <dsp:txXfrm>
        <a:off x="2685335" y="1017587"/>
        <a:ext cx="2585878" cy="1017587"/>
      </dsp:txXfrm>
    </dsp:sp>
    <dsp:sp modelId="{A41E1250-5692-49E3-9EA7-0D75B0F7FEC7}">
      <dsp:nvSpPr>
        <dsp:cNvPr id="0" name=""/>
        <dsp:cNvSpPr/>
      </dsp:nvSpPr>
      <dsp:spPr>
        <a:xfrm>
          <a:off x="994568" y="2035175"/>
          <a:ext cx="5967412" cy="1017587"/>
        </a:xfrm>
        <a:prstGeom prst="trapezoid">
          <a:avLst>
            <a:gd name="adj" fmla="val 9773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Legal </a:t>
          </a:r>
          <a:endParaRPr lang="en-GB" sz="2100" kern="1200" dirty="0"/>
        </a:p>
      </dsp:txBody>
      <dsp:txXfrm>
        <a:off x="2038865" y="2035175"/>
        <a:ext cx="3878818" cy="1017587"/>
      </dsp:txXfrm>
    </dsp:sp>
    <dsp:sp modelId="{20A1DBD2-6889-49CF-AF9F-39FC95E319AE}">
      <dsp:nvSpPr>
        <dsp:cNvPr id="0" name=""/>
        <dsp:cNvSpPr/>
      </dsp:nvSpPr>
      <dsp:spPr>
        <a:xfrm>
          <a:off x="0" y="3052762"/>
          <a:ext cx="7956550" cy="1017587"/>
        </a:xfrm>
        <a:prstGeom prst="trapezoid">
          <a:avLst>
            <a:gd name="adj" fmla="val 9773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Economic</a:t>
          </a:r>
          <a:endParaRPr lang="en-GB" sz="2100" kern="1200" dirty="0"/>
        </a:p>
      </dsp:txBody>
      <dsp:txXfrm>
        <a:off x="1392396" y="3052762"/>
        <a:ext cx="5171757" cy="101758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2D8021-B452-3B4B-93B1-AD707B505A5A}" type="datetimeFigureOut">
              <a:rPr lang="en-US" smtClean="0"/>
              <a:t>4/1/2019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0A1164-F1F0-8342-A865-597544DBBF0C}" type="slidenum">
              <a:rPr lang="en-US" smtClean="0"/>
              <a:t>‹#›</a:t>
            </a:fld>
            <a:endParaRPr lang="en-US"/>
          </a:p>
        </p:txBody>
      </p:sp>
    </p:spTree>
    <p:extLst>
      <p:ext uri="{BB962C8B-B14F-4D97-AF65-F5344CB8AC3E}">
        <p14:creationId xmlns:p14="http://schemas.microsoft.com/office/powerpoint/2010/main" val="1762193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p:txBody>
          <a:bodyPr/>
          <a:lstStyle/>
          <a:p>
            <a:pPr>
              <a:defRPr/>
            </a:pPr>
            <a:fld id="{C7C5229B-C49C-41BA-B662-4CC366BAC19B}" type="slidenum">
              <a:rPr lang="en-US"/>
              <a:pPr>
                <a:defRPr/>
              </a:pPr>
              <a:t>14</a:t>
            </a:fld>
            <a:endParaRPr lang="en-US"/>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latin typeface="Arial" pitchFamily="34" charset="0"/>
              <a:ea typeface="ＭＳ Ｐゴシック" pitchFamily="34" charset="-128"/>
            </a:endParaRPr>
          </a:p>
        </p:txBody>
      </p:sp>
    </p:spTree>
    <p:extLst>
      <p:ext uri="{BB962C8B-B14F-4D97-AF65-F5344CB8AC3E}">
        <p14:creationId xmlns:p14="http://schemas.microsoft.com/office/powerpoint/2010/main" val="3286681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0A1164-F1F0-8342-A865-597544DBBF0C}" type="slidenum">
              <a:rPr lang="en-US" smtClean="0"/>
              <a:t>24</a:t>
            </a:fld>
            <a:endParaRPr lang="en-US"/>
          </a:p>
        </p:txBody>
      </p:sp>
    </p:spTree>
    <p:extLst>
      <p:ext uri="{BB962C8B-B14F-4D97-AF65-F5344CB8AC3E}">
        <p14:creationId xmlns:p14="http://schemas.microsoft.com/office/powerpoint/2010/main" val="251424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Manchester United v Liverpool is the biggest club game in world football</a:t>
            </a:r>
          </a:p>
          <a:p>
            <a:r>
              <a:rPr lang="en-US" dirty="0"/>
              <a:t>https://</a:t>
            </a:r>
            <a:r>
              <a:rPr lang="en-US" dirty="0" err="1"/>
              <a:t>www.skysports.com</a:t>
            </a:r>
            <a:r>
              <a:rPr lang="en-US" dirty="0"/>
              <a:t>/football/news/11662/9985539/</a:t>
            </a:r>
            <a:r>
              <a:rPr lang="en-US" dirty="0" err="1"/>
              <a:t>manchester</a:t>
            </a:r>
            <a:r>
              <a:rPr lang="en-US" dirty="0"/>
              <a:t>-united-v-</a:t>
            </a:r>
            <a:r>
              <a:rPr lang="en-US" dirty="0" err="1"/>
              <a:t>liverpool</a:t>
            </a:r>
            <a:r>
              <a:rPr lang="en-US" dirty="0"/>
              <a:t>-the-biggest-game-in-football</a:t>
            </a:r>
          </a:p>
          <a:p>
            <a:r>
              <a:rPr lang="en-US" dirty="0"/>
              <a:t>700m</a:t>
            </a:r>
          </a:p>
          <a:p>
            <a:r>
              <a:rPr lang="en-US" dirty="0"/>
              <a:t>500 Barca v Real Madrid</a:t>
            </a:r>
          </a:p>
        </p:txBody>
      </p:sp>
      <p:sp>
        <p:nvSpPr>
          <p:cNvPr id="4" name="Slide Number Placeholder 3"/>
          <p:cNvSpPr>
            <a:spLocks noGrp="1"/>
          </p:cNvSpPr>
          <p:nvPr>
            <p:ph type="sldNum" sz="quarter" idx="10"/>
          </p:nvPr>
        </p:nvSpPr>
        <p:spPr/>
        <p:txBody>
          <a:bodyPr/>
          <a:lstStyle/>
          <a:p>
            <a:fld id="{A20A1164-F1F0-8342-A865-597544DBBF0C}" type="slidenum">
              <a:rPr lang="en-US" smtClean="0"/>
              <a:t>39</a:t>
            </a:fld>
            <a:endParaRPr lang="en-US"/>
          </a:p>
        </p:txBody>
      </p:sp>
    </p:spTree>
    <p:extLst>
      <p:ext uri="{BB962C8B-B14F-4D97-AF65-F5344CB8AC3E}">
        <p14:creationId xmlns:p14="http://schemas.microsoft.com/office/powerpoint/2010/main" val="2441889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48</a:t>
            </a:fld>
            <a:endParaRPr lang="en-US"/>
          </a:p>
        </p:txBody>
      </p:sp>
    </p:spTree>
    <p:extLst>
      <p:ext uri="{BB962C8B-B14F-4D97-AF65-F5344CB8AC3E}">
        <p14:creationId xmlns:p14="http://schemas.microsoft.com/office/powerpoint/2010/main" val="4147601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a:t>
            </a:r>
            <a:r>
              <a:rPr lang="en-US" dirty="0" err="1"/>
              <a:t>edepot.wur.nl</a:t>
            </a:r>
            <a:r>
              <a:rPr lang="en-US" dirty="0"/>
              <a:t>/216187</a:t>
            </a:r>
          </a:p>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54</a:t>
            </a:fld>
            <a:endParaRPr lang="en-US"/>
          </a:p>
        </p:txBody>
      </p:sp>
    </p:spTree>
    <p:extLst>
      <p:ext uri="{BB962C8B-B14F-4D97-AF65-F5344CB8AC3E}">
        <p14:creationId xmlns:p14="http://schemas.microsoft.com/office/powerpoint/2010/main" val="3983569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a:t>/sport/football/45949868</a:t>
            </a:r>
          </a:p>
        </p:txBody>
      </p:sp>
      <p:sp>
        <p:nvSpPr>
          <p:cNvPr id="4" name="Slide Number Placeholder 3"/>
          <p:cNvSpPr>
            <a:spLocks noGrp="1"/>
          </p:cNvSpPr>
          <p:nvPr>
            <p:ph type="sldNum" sz="quarter" idx="10"/>
          </p:nvPr>
        </p:nvSpPr>
        <p:spPr/>
        <p:txBody>
          <a:bodyPr/>
          <a:lstStyle/>
          <a:p>
            <a:fld id="{A20A1164-F1F0-8342-A865-597544DBBF0C}" type="slidenum">
              <a:rPr lang="en-US" smtClean="0"/>
              <a:t>55</a:t>
            </a:fld>
            <a:endParaRPr lang="en-US"/>
          </a:p>
        </p:txBody>
      </p:sp>
    </p:spTree>
    <p:extLst>
      <p:ext uri="{BB962C8B-B14F-4D97-AF65-F5344CB8AC3E}">
        <p14:creationId xmlns:p14="http://schemas.microsoft.com/office/powerpoint/2010/main" val="1704971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smtClean="0"/>
              <a:t>Chapter 2</a:t>
            </a:r>
          </a:p>
        </p:txBody>
      </p:sp>
      <p:sp>
        <p:nvSpPr>
          <p:cNvPr id="142339" name="Rectangle 3"/>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smtClean="0"/>
              <a:t>Corporate Citizenship: </a:t>
            </a:r>
            <a:br>
              <a:rPr lang="en-US" altLang="en-US" sz="1200" smtClean="0"/>
            </a:br>
            <a:r>
              <a:rPr lang="en-US" altLang="en-US" sz="1200" smtClean="0"/>
              <a:t>Social Responsibility, Responsiveness, and Performance</a:t>
            </a:r>
          </a:p>
        </p:txBody>
      </p:sp>
      <p:sp>
        <p:nvSpPr>
          <p:cNvPr id="14234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857D7B5-34EF-4B94-AC78-C21256BE754C}" type="slidenum">
              <a:rPr lang="en-US" altLang="en-US" sz="1200" smtClean="0"/>
              <a:pPr/>
              <a:t>92</a:t>
            </a:fld>
            <a:endParaRPr lang="en-US" altLang="en-US" sz="1200" smtClean="0"/>
          </a:p>
        </p:txBody>
      </p:sp>
      <p:sp>
        <p:nvSpPr>
          <p:cNvPr id="142341"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234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36536826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4061995-1507-744A-B649-1D5DF9DF56AE}" type="datetimeFigureOut">
              <a:rPr lang="en-US" smtClean="0"/>
              <a:t>4/1/2019</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F7A8CBB5-BAE9-534E-8673-C847F95ECFC7}" type="slidenum">
              <a:rPr lang="en-US" smtClean="0"/>
              <a:t>‹#›</a:t>
            </a:fld>
            <a:endParaRPr lang="en-US"/>
          </a:p>
        </p:txBody>
      </p:sp>
    </p:spTree>
    <p:extLst>
      <p:ext uri="{BB962C8B-B14F-4D97-AF65-F5344CB8AC3E}">
        <p14:creationId xmlns:p14="http://schemas.microsoft.com/office/powerpoint/2010/main" val="34886398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061995-1507-744A-B649-1D5DF9DF56AE}" type="datetimeFigureOut">
              <a:rPr lang="en-US" smtClean="0"/>
              <a:t>4/1/2019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100953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D4061995-1507-744A-B649-1D5DF9DF56AE}" type="datetimeFigureOut">
              <a:rPr lang="en-US" smtClean="0"/>
              <a:t>4/1/2019</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36490576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061995-1507-744A-B649-1D5DF9DF56AE}" type="datetimeFigureOut">
              <a:rPr lang="en-US" smtClean="0"/>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445049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061995-1507-744A-B649-1D5DF9DF56AE}" type="datetimeFigureOut">
              <a:rPr lang="en-US" smtClean="0"/>
              <a:t>4/1/2019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3259186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061995-1507-744A-B649-1D5DF9DF56AE}" type="datetimeFigureOut">
              <a:rPr lang="en-US" smtClean="0"/>
              <a:t>4/1/2019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820482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061995-1507-744A-B649-1D5DF9DF56AE}" type="datetimeFigureOut">
              <a:rPr lang="en-US" smtClean="0"/>
              <a:t>4/1/2019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619349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D4061995-1507-744A-B649-1D5DF9DF56AE}" type="datetimeFigureOut">
              <a:rPr lang="en-US" smtClean="0"/>
              <a:t>4/1/2019</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F7A8CBB5-BAE9-534E-8673-C847F95ECFC7}"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0734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D4061995-1507-744A-B649-1D5DF9DF56AE}" type="datetimeFigureOut">
              <a:rPr lang="en-US" smtClean="0"/>
              <a:t>4/1/2019</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F7A8CBB5-BAE9-534E-8673-C847F95ECFC7}"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50170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61995-1507-744A-B649-1D5DF9DF56AE}" type="datetimeFigureOut">
              <a:rPr lang="en-US" smtClean="0"/>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777891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61995-1507-744A-B649-1D5DF9DF56AE}" type="datetimeFigureOut">
              <a:rPr lang="en-US" smtClean="0"/>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3851123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One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idx="1"/>
          </p:nvPr>
        </p:nvSpPr>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262F55D7-917A-46C8-B719-B45713717A62}" type="datetime1">
              <a:rPr lang="en-US" noProof="0" smtClean="0"/>
              <a:t>4/3/2019</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52384017-E4DF-4A7A-8FA6-2DC68C3EB4D0}" type="slidenum">
              <a:rPr lang="en-US" noProof="0" smtClean="0"/>
              <a:pPr/>
              <a:t>‹#›</a:t>
            </a:fld>
            <a:endParaRPr lang="en-US" noProof="0"/>
          </a:p>
        </p:txBody>
      </p:sp>
      <p:sp>
        <p:nvSpPr>
          <p:cNvPr id="11" name="Text Placeholder 9"/>
          <p:cNvSpPr>
            <a:spLocks noGrp="1"/>
          </p:cNvSpPr>
          <p:nvPr>
            <p:ph type="body" sz="quarter" idx="13"/>
          </p:nvPr>
        </p:nvSpPr>
        <p:spPr>
          <a:xfrm>
            <a:off x="6859200" y="6145200"/>
            <a:ext cx="2049600" cy="381600"/>
          </a:xfrm>
        </p:spPr>
        <p:txBody>
          <a:bodyPr lIns="0" tIns="0" rIns="0" bIns="0">
            <a:noAutofit/>
          </a:bodyPr>
          <a:lstStyle>
            <a:lvl1pPr marL="0" indent="0">
              <a:lnSpc>
                <a:spcPts val="950"/>
              </a:lnSpc>
              <a:spcBef>
                <a:spcPts val="0"/>
              </a:spcBef>
              <a:buNone/>
              <a:defRPr sz="950" b="1">
                <a:solidFill>
                  <a:schemeClr val="bg2"/>
                </a:solidFill>
              </a:defRPr>
            </a:lvl1pPr>
            <a:lvl2pPr marL="273050" indent="-103188">
              <a:defRPr lang="en-US" sz="950" kern="1200" dirty="0" smtClean="0">
                <a:solidFill>
                  <a:schemeClr val="tx1"/>
                </a:solidFill>
                <a:latin typeface="+mn-lt"/>
                <a:ea typeface="+mn-ea"/>
                <a:cs typeface="+mn-cs"/>
              </a:defRPr>
            </a:lvl2pPr>
            <a:lvl3pPr marL="273050" indent="-93663">
              <a:buFont typeface="Symbol" pitchFamily="18" charset="2"/>
              <a:buNone/>
              <a:defRPr sz="900"/>
            </a:lvl3pPr>
            <a:lvl4pPr marL="273050" indent="-93663">
              <a:defRPr sz="900"/>
            </a:lvl4pPr>
            <a:lvl5pPr marL="273050" indent="-93663">
              <a:buFont typeface="Symbol" pitchFamily="18" charset="2"/>
              <a:buChar char="-"/>
              <a:defRPr sz="900"/>
            </a:lvl5pPr>
            <a:lvl6pPr marL="273600" indent="-93600">
              <a:spcBef>
                <a:spcPts val="300"/>
              </a:spcBef>
              <a:buFont typeface="Symbol" pitchFamily="18" charset="2"/>
              <a:buChar char="-"/>
              <a:defRPr sz="900"/>
            </a:lvl6pPr>
            <a:lvl7pPr marL="273600" indent="-93600">
              <a:spcBef>
                <a:spcPts val="300"/>
              </a:spcBef>
              <a:buFont typeface="Symbol" pitchFamily="18" charset="2"/>
              <a:buChar char="-"/>
              <a:defRPr sz="900"/>
            </a:lvl7pPr>
            <a:lvl8pPr marL="273600" indent="-93600">
              <a:spcBef>
                <a:spcPts val="300"/>
              </a:spcBef>
              <a:buFont typeface="Symbol" pitchFamily="18" charset="2"/>
              <a:buChar char="-"/>
              <a:defRPr sz="900"/>
            </a:lvl8pPr>
            <a:lvl9pPr marL="273600" indent="-93600">
              <a:spcBef>
                <a:spcPts val="300"/>
              </a:spcBef>
              <a:buFont typeface="Symbol" pitchFamily="18" charset="2"/>
              <a:buChar char="-"/>
              <a:defRPr sz="900"/>
            </a:lvl9pPr>
          </a:lstStyle>
          <a:p>
            <a:pPr lvl="0"/>
            <a:r>
              <a:rPr lang="en-US" noProof="0" smtClean="0"/>
              <a:t>Click to edit Master text styles</a:t>
            </a:r>
          </a:p>
        </p:txBody>
      </p:sp>
      <p:sp>
        <p:nvSpPr>
          <p:cNvPr id="12" name="Text Placeholder 9"/>
          <p:cNvSpPr>
            <a:spLocks noGrp="1"/>
          </p:cNvSpPr>
          <p:nvPr>
            <p:ph type="body" sz="quarter" idx="14"/>
          </p:nvPr>
        </p:nvSpPr>
        <p:spPr>
          <a:xfrm>
            <a:off x="9144000" y="6145200"/>
            <a:ext cx="2270400" cy="381600"/>
          </a:xfrm>
        </p:spPr>
        <p:txBody>
          <a:bodyPr lIns="0" tIns="0" rIns="0" bIns="0">
            <a:noAutofit/>
          </a:bodyPr>
          <a:lstStyle>
            <a:lvl1pPr marL="0" indent="0">
              <a:lnSpc>
                <a:spcPts val="950"/>
              </a:lnSpc>
              <a:spcBef>
                <a:spcPts val="0"/>
              </a:spcBef>
              <a:buNone/>
              <a:defRPr sz="950" b="1">
                <a:solidFill>
                  <a:schemeClr val="bg2"/>
                </a:solidFill>
              </a:defRPr>
            </a:lvl1pPr>
            <a:lvl2pPr marL="273050" indent="-103188">
              <a:defRPr lang="en-US" sz="950" kern="1200" dirty="0" smtClean="0">
                <a:solidFill>
                  <a:schemeClr val="tx1"/>
                </a:solidFill>
                <a:latin typeface="+mn-lt"/>
                <a:ea typeface="+mn-ea"/>
                <a:cs typeface="+mn-cs"/>
              </a:defRPr>
            </a:lvl2pPr>
            <a:lvl3pPr marL="273050" indent="-93663">
              <a:buFont typeface="Symbol" pitchFamily="18" charset="2"/>
              <a:buNone/>
              <a:defRPr sz="900"/>
            </a:lvl3pPr>
            <a:lvl4pPr marL="273050" indent="-93663">
              <a:defRPr sz="900"/>
            </a:lvl4pPr>
            <a:lvl5pPr marL="273050" indent="-93663">
              <a:buFont typeface="Symbol" pitchFamily="18" charset="2"/>
              <a:buChar char="-"/>
              <a:defRPr sz="900"/>
            </a:lvl5pPr>
            <a:lvl6pPr marL="273600" indent="-93600">
              <a:spcBef>
                <a:spcPts val="300"/>
              </a:spcBef>
              <a:buFont typeface="Symbol" pitchFamily="18" charset="2"/>
              <a:buChar char="-"/>
              <a:defRPr sz="900"/>
            </a:lvl6pPr>
            <a:lvl7pPr marL="273600" indent="-93600">
              <a:spcBef>
                <a:spcPts val="300"/>
              </a:spcBef>
              <a:buFont typeface="Symbol" pitchFamily="18" charset="2"/>
              <a:buChar char="-"/>
              <a:defRPr sz="900"/>
            </a:lvl7pPr>
            <a:lvl8pPr marL="273600" indent="-93600">
              <a:spcBef>
                <a:spcPts val="300"/>
              </a:spcBef>
              <a:buFont typeface="Symbol" pitchFamily="18" charset="2"/>
              <a:buChar char="-"/>
              <a:defRPr sz="900"/>
            </a:lvl8pPr>
            <a:lvl9pPr marL="273600" indent="-93600">
              <a:spcBef>
                <a:spcPts val="300"/>
              </a:spcBef>
              <a:buFont typeface="Symbol" pitchFamily="18" charset="2"/>
              <a:buChar char="-"/>
              <a:defRPr sz="900"/>
            </a:lvl9pPr>
          </a:lstStyle>
          <a:p>
            <a:pPr lvl="0"/>
            <a:r>
              <a:rPr lang="en-US" noProof="0" smtClean="0"/>
              <a:t>Click to edit Master text styles</a:t>
            </a:r>
          </a:p>
        </p:txBody>
      </p:sp>
    </p:spTree>
    <p:extLst>
      <p:ext uri="{BB962C8B-B14F-4D97-AF65-F5344CB8AC3E}">
        <p14:creationId xmlns:p14="http://schemas.microsoft.com/office/powerpoint/2010/main" val="2284009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D4061995-1507-744A-B649-1D5DF9DF56AE}" type="datetimeFigureOut">
              <a:rPr lang="en-US" smtClean="0"/>
              <a:t>4/1/2019</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7A8CBB5-BAE9-534E-8673-C847F95ECFC7}" type="slidenum">
              <a:rPr lang="en-US" smtClean="0"/>
              <a:t>‹#›</a:t>
            </a:fld>
            <a:endParaRPr lang="en-US"/>
          </a:p>
        </p:txBody>
      </p:sp>
    </p:spTree>
    <p:extLst>
      <p:ext uri="{BB962C8B-B14F-4D97-AF65-F5344CB8AC3E}">
        <p14:creationId xmlns:p14="http://schemas.microsoft.com/office/powerpoint/2010/main" val="870489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www.studynet1.herts.ac.uk/Program%20Files/TurningPoint/2003/Questions.html"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s://en.wikipedia.org/wiki/Free_transfer_(association_football)" TargetMode="External"/><Relationship Id="rId3" Type="http://schemas.openxmlformats.org/officeDocument/2006/relationships/hyperlink" Target="https://en.wikipedia.org/wiki/Freedom_of_association" TargetMode="External"/><Relationship Id="rId7" Type="http://schemas.openxmlformats.org/officeDocument/2006/relationships/hyperlink" Target="https://en.wikipedia.org/wiki/European_Union" TargetMode="External"/><Relationship Id="rId2" Type="http://schemas.openxmlformats.org/officeDocument/2006/relationships/hyperlink" Target="https://en.wikipedia.org/wiki/Freedom_of_movement_for_workers" TargetMode="External"/><Relationship Id="rId1" Type="http://schemas.openxmlformats.org/officeDocument/2006/relationships/slideLayout" Target="../slideLayouts/slideLayout2.xml"/><Relationship Id="rId6" Type="http://schemas.openxmlformats.org/officeDocument/2006/relationships/hyperlink" Target="https://en.wikipedia.org/wiki/Treaty_of_Rome" TargetMode="External"/><Relationship Id="rId5" Type="http://schemas.openxmlformats.org/officeDocument/2006/relationships/hyperlink" Target="https://en.wikipedia.org/wiki/Treaty_on_the_Functioning_of_the_European_Union" TargetMode="External"/><Relationship Id="rId4" Type="http://schemas.openxmlformats.org/officeDocument/2006/relationships/hyperlink" Target="https://en.wikipedia.org/wiki/Direct_effect"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hyperlink" Target="../../../../../Program%20Files/TurningPoint/2003/Questions.htm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995F625-BE4F-4433-8290-5DF0E8589F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 xmlns:a16="http://schemas.microsoft.com/office/drawing/2014/main" id="{80102662-1FA4-4C7A-B144-19699DF435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 xmlns:a16="http://schemas.microsoft.com/office/drawing/2014/main" id="{655E224A-5F26-423E-949C-07A720F39A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 xmlns:a16="http://schemas.microsoft.com/office/drawing/2014/main" id="{A6F1DA18-4CA4-40CF-9ACA-105D8373B6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90E9736D-8473-1144-8F7C-7D0FBEC7DC8A}"/>
              </a:ext>
            </a:extLst>
          </p:cNvPr>
          <p:cNvSpPr>
            <a:spLocks noGrp="1"/>
          </p:cNvSpPr>
          <p:nvPr>
            <p:ph type="ctrTitle"/>
          </p:nvPr>
        </p:nvSpPr>
        <p:spPr>
          <a:xfrm>
            <a:off x="1260205" y="1887795"/>
            <a:ext cx="9673306" cy="2733106"/>
          </a:xfrm>
        </p:spPr>
        <p:txBody>
          <a:bodyPr anchor="ctr">
            <a:normAutofit fontScale="90000"/>
          </a:bodyPr>
          <a:lstStyle/>
          <a:p>
            <a:r>
              <a:rPr lang="en-US" dirty="0" smtClean="0"/>
              <a:t>CRITICAL PERSPECTIVES ON MANAGEMENT</a:t>
            </a:r>
            <a:endParaRPr lang="en-US" dirty="0"/>
          </a:p>
        </p:txBody>
      </p:sp>
      <p:sp>
        <p:nvSpPr>
          <p:cNvPr id="3" name="Subtitle 2">
            <a:extLst>
              <a:ext uri="{FF2B5EF4-FFF2-40B4-BE49-F238E27FC236}">
                <a16:creationId xmlns="" xmlns:a16="http://schemas.microsoft.com/office/drawing/2014/main" id="{14951996-AA3E-5441-A20B-301D86C46CAD}"/>
              </a:ext>
            </a:extLst>
          </p:cNvPr>
          <p:cNvSpPr>
            <a:spLocks noGrp="1"/>
          </p:cNvSpPr>
          <p:nvPr>
            <p:ph type="subTitle" idx="1"/>
          </p:nvPr>
        </p:nvSpPr>
        <p:spPr>
          <a:xfrm>
            <a:off x="1260204" y="4718994"/>
            <a:ext cx="9673306" cy="913322"/>
          </a:xfrm>
        </p:spPr>
        <p:txBody>
          <a:bodyPr>
            <a:normAutofit/>
          </a:bodyPr>
          <a:lstStyle/>
          <a:p>
            <a:pPr>
              <a:spcAft>
                <a:spcPts val="600"/>
              </a:spcAft>
            </a:pPr>
            <a:r>
              <a:rPr lang="en-US" sz="2000" dirty="0"/>
              <a:t>Dr Caroline Jawad </a:t>
            </a:r>
            <a:r>
              <a:rPr lang="en-US" sz="2000" dirty="0" smtClean="0"/>
              <a:t>2019</a:t>
            </a:r>
            <a:endParaRPr lang="en-US" sz="2000" dirty="0"/>
          </a:p>
        </p:txBody>
      </p:sp>
      <p:sp>
        <p:nvSpPr>
          <p:cNvPr id="16" name="Rectangle 15">
            <a:extLst>
              <a:ext uri="{FF2B5EF4-FFF2-40B4-BE49-F238E27FC236}">
                <a16:creationId xmlns="" xmlns:a16="http://schemas.microsoft.com/office/drawing/2014/main" id="{7C6D1B74-744B-4231-97DB-86B4C9C5E2D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 xmlns:a16="http://schemas.microsoft.com/office/drawing/2014/main" id="{ABC98C72-9EDD-4426-B45A-84E06A7CD22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 xmlns:a16="http://schemas.microsoft.com/office/drawing/2014/main" id="{44887186-EE44-4AD3-BEFE-3478B453719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 xmlns:a16="http://schemas.microsoft.com/office/drawing/2014/main" id="{58EECC4E-F1C0-4C09-A7FD-4D623DACCC4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945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this about ?</a:t>
            </a:r>
            <a:endParaRPr lang="en-GB" dirty="0"/>
          </a:p>
        </p:txBody>
      </p:sp>
    </p:spTree>
    <p:extLst>
      <p:ext uri="{BB962C8B-B14F-4D97-AF65-F5344CB8AC3E}">
        <p14:creationId xmlns:p14="http://schemas.microsoft.com/office/powerpoint/2010/main" val="1564688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p:cNvPr>
          <p:cNvSpPr>
            <a:spLocks noGrp="1" noChangeArrowheads="1"/>
          </p:cNvSpPr>
          <p:nvPr>
            <p:ph type="title"/>
          </p:nvPr>
        </p:nvSpPr>
        <p:spPr>
          <a:xfrm>
            <a:off x="2376489" y="1349375"/>
            <a:ext cx="4287837" cy="3041650"/>
          </a:xfrm>
        </p:spPr>
        <p:txBody>
          <a:bodyPr/>
          <a:lstStyle/>
          <a:p>
            <a:pPr algn="ctr">
              <a:lnSpc>
                <a:spcPct val="83000"/>
              </a:lnSpc>
              <a:defRPr/>
            </a:pPr>
            <a:r>
              <a:rPr lang="en-US" altLang="en-US" spc="-100"/>
              <a:t>Stockholder Theory</a:t>
            </a:r>
          </a:p>
        </p:txBody>
      </p:sp>
      <p:sp>
        <p:nvSpPr>
          <p:cNvPr id="41987" name="Rectangle 3">
            <a:extLst/>
          </p:cNvPr>
          <p:cNvSpPr>
            <a:spLocks noGrp="1" noChangeArrowheads="1"/>
          </p:cNvSpPr>
          <p:nvPr>
            <p:ph sz="half" idx="1"/>
          </p:nvPr>
        </p:nvSpPr>
        <p:spPr>
          <a:xfrm>
            <a:off x="2511426" y="3635376"/>
            <a:ext cx="4016375" cy="1997075"/>
          </a:xfrm>
        </p:spPr>
        <p:txBody>
          <a:bodyPr rtlCol="0">
            <a:normAutofit/>
          </a:bodyPr>
          <a:lstStyle/>
          <a:p>
            <a:pPr marL="0" indent="0" algn="ctr">
              <a:spcBef>
                <a:spcPts val="0"/>
              </a:spcBef>
              <a:spcAft>
                <a:spcPts val="600"/>
              </a:spcAft>
              <a:buClr>
                <a:schemeClr val="accent3"/>
              </a:buClr>
              <a:buNone/>
              <a:defRPr/>
            </a:pPr>
            <a:r>
              <a:rPr lang="en-US" altLang="en-US" sz="2400" b="1" spc="80" dirty="0">
                <a:solidFill>
                  <a:schemeClr val="tx2">
                    <a:lumMod val="75000"/>
                  </a:schemeClr>
                </a:solidFill>
              </a:rPr>
              <a:t>Milton Friedman: The purpose of business is to make money for the owner or stockholders.</a:t>
            </a:r>
          </a:p>
        </p:txBody>
      </p:sp>
      <p:pic>
        <p:nvPicPr>
          <p:cNvPr id="40964" name="Content Placeholder 5" descr="milton-friedman-5"/>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r="26906" b="-2"/>
          <a:stretch>
            <a:fillRect/>
          </a:stretch>
        </p:blipFill>
        <p:spPr>
          <a:xfrm>
            <a:off x="6945313" y="622300"/>
            <a:ext cx="3257550" cy="5613400"/>
          </a:xfrm>
        </p:spPr>
      </p:pic>
    </p:spTree>
    <p:extLst>
      <p:ext uri="{BB962C8B-B14F-4D97-AF65-F5344CB8AC3E}">
        <p14:creationId xmlns:p14="http://schemas.microsoft.com/office/powerpoint/2010/main" val="3513232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174875" y="642939"/>
            <a:ext cx="4711700" cy="1743075"/>
          </a:xfrm>
        </p:spPr>
        <p:txBody>
          <a:bodyPr/>
          <a:lstStyle/>
          <a:p>
            <a:pPr>
              <a:defRPr/>
            </a:pPr>
            <a:r>
              <a:rPr lang="en-US" altLang="en-US">
                <a:solidFill>
                  <a:schemeClr val="tx1">
                    <a:lumMod val="95000"/>
                    <a:lumOff val="5000"/>
                  </a:schemeClr>
                </a:solidFill>
              </a:rPr>
              <a:t>Managing for Stakeholders</a:t>
            </a:r>
          </a:p>
        </p:txBody>
      </p:sp>
      <p:sp>
        <p:nvSpPr>
          <p:cNvPr id="41987" name="Rectangle 3"/>
          <p:cNvSpPr>
            <a:spLocks noGrp="1"/>
          </p:cNvSpPr>
          <p:nvPr>
            <p:ph sz="half" idx="1"/>
          </p:nvPr>
        </p:nvSpPr>
        <p:spPr>
          <a:xfrm>
            <a:off x="2174875" y="2386013"/>
            <a:ext cx="4711700" cy="3649662"/>
          </a:xfrm>
        </p:spPr>
        <p:txBody>
          <a:bodyPr>
            <a:normAutofit fontScale="92500" lnSpcReduction="10000"/>
          </a:bodyPr>
          <a:lstStyle/>
          <a:p>
            <a:pPr eaLnBrk="1" hangingPunct="1">
              <a:spcAft>
                <a:spcPct val="0"/>
              </a:spcAft>
            </a:pPr>
            <a:r>
              <a:rPr lang="en-US" altLang="en-US" b="1" smtClean="0"/>
              <a:t>“Managing for stakeholders is about creating as much value as possible for stakeholders, without resorting to tradeoffs.”</a:t>
            </a:r>
          </a:p>
          <a:p>
            <a:pPr eaLnBrk="1" hangingPunct="1">
              <a:spcAft>
                <a:spcPct val="0"/>
              </a:spcAft>
            </a:pPr>
            <a:r>
              <a:rPr lang="en-US" altLang="en-US" smtClean="0"/>
              <a:t>“The basic idea is that businesses, and the executives who manage them, actually do and should create value for customers, suppliers, employees, communities, and financiers (or shareholders).  And, that we need to pay careful attention to how these relationships are managed and how value gets created for these stakeholders.”</a:t>
            </a:r>
          </a:p>
          <a:p>
            <a:pPr eaLnBrk="1" hangingPunct="1">
              <a:spcAft>
                <a:spcPct val="0"/>
              </a:spcAft>
            </a:pPr>
            <a:endParaRPr lang="en-US" altLang="en-US" b="1" smtClean="0"/>
          </a:p>
        </p:txBody>
      </p:sp>
      <p:pic>
        <p:nvPicPr>
          <p:cNvPr id="41988" name="Content Placeholder 4" descr="EdwardFreema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13452" r="18044" b="-2"/>
          <a:stretch>
            <a:fillRect/>
          </a:stretch>
        </p:blipFill>
        <p:spPr>
          <a:xfrm>
            <a:off x="7402513" y="238125"/>
            <a:ext cx="3092450" cy="6381750"/>
          </a:xfrm>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31079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Well this one is about </a:t>
            </a:r>
            <a:endParaRPr lang="en-GB" dirty="0"/>
          </a:p>
        </p:txBody>
      </p:sp>
      <p:sp>
        <p:nvSpPr>
          <p:cNvPr id="6" name="Content Placeholder 5"/>
          <p:cNvSpPr>
            <a:spLocks noGrp="1"/>
          </p:cNvSpPr>
          <p:nvPr>
            <p:ph idx="1"/>
          </p:nvPr>
        </p:nvSpPr>
        <p:spPr/>
        <p:txBody>
          <a:bodyPr/>
          <a:lstStyle/>
          <a:p>
            <a:r>
              <a:rPr lang="en-GB" dirty="0"/>
              <a:t>Corporate citizenship - It typically attempts to justify a new set of political tasks and responsibilities for corporations, assuming they will act with an eye to the common </a:t>
            </a:r>
            <a:r>
              <a:rPr lang="en-GB" dirty="0" smtClean="0"/>
              <a:t>good.</a:t>
            </a:r>
          </a:p>
          <a:p>
            <a:r>
              <a:rPr lang="en-GB" dirty="0" smtClean="0"/>
              <a:t>Organisations are a </a:t>
            </a:r>
            <a:r>
              <a:rPr lang="en-GB" dirty="0"/>
              <a:t>growing </a:t>
            </a:r>
            <a:r>
              <a:rPr lang="en-GB" dirty="0" smtClean="0"/>
              <a:t>concern </a:t>
            </a:r>
            <a:r>
              <a:rPr lang="en-GB" dirty="0"/>
              <a:t>for </a:t>
            </a:r>
            <a:r>
              <a:rPr lang="en-GB" dirty="0" smtClean="0"/>
              <a:t>citizens.</a:t>
            </a:r>
          </a:p>
          <a:p>
            <a:r>
              <a:rPr lang="en-GB" dirty="0"/>
              <a:t>Private firms take over the traditional governmental tasks of social regulation and operate as new providers of citizenship rights and public goods</a:t>
            </a:r>
            <a:r>
              <a:rPr lang="en-GB" dirty="0" smtClean="0"/>
              <a:t>.</a:t>
            </a:r>
          </a:p>
          <a:p>
            <a:r>
              <a:rPr lang="en-GB" dirty="0"/>
              <a:t>The traditional picture of firms as apolitical actors focusing on economic roles in society does not hold anymore. </a:t>
            </a:r>
          </a:p>
        </p:txBody>
      </p:sp>
    </p:spTree>
    <p:extLst>
      <p:ext uri="{BB962C8B-B14F-4D97-AF65-F5344CB8AC3E}">
        <p14:creationId xmlns:p14="http://schemas.microsoft.com/office/powerpoint/2010/main" val="3861692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t>https://www.youtube.com/watch?v=lDMenqKCXdw</a:t>
            </a:r>
          </a:p>
        </p:txBody>
      </p:sp>
    </p:spTree>
    <p:extLst>
      <p:ext uri="{BB962C8B-B14F-4D97-AF65-F5344CB8AC3E}">
        <p14:creationId xmlns:p14="http://schemas.microsoft.com/office/powerpoint/2010/main" val="3185329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Facebook’s corporate mission statement</a:t>
            </a:r>
            <a:endParaRPr lang="en-GB" dirty="0"/>
          </a:p>
        </p:txBody>
      </p:sp>
      <p:sp>
        <p:nvSpPr>
          <p:cNvPr id="3" name="Content Placeholder 2"/>
          <p:cNvSpPr>
            <a:spLocks noGrp="1"/>
          </p:cNvSpPr>
          <p:nvPr>
            <p:ph idx="1"/>
          </p:nvPr>
        </p:nvSpPr>
        <p:spPr/>
        <p:txBody>
          <a:bodyPr>
            <a:normAutofit/>
          </a:bodyPr>
          <a:lstStyle/>
          <a:p>
            <a:r>
              <a:rPr lang="en-GB" dirty="0"/>
              <a:t>Facebook’s corporate mission is </a:t>
            </a:r>
            <a:r>
              <a:rPr lang="en-GB" b="1" dirty="0">
                <a:solidFill>
                  <a:srgbClr val="00B050"/>
                </a:solidFill>
              </a:rPr>
              <a:t>“to give people the power to build community and bring the world closer together.” </a:t>
            </a:r>
            <a:endParaRPr lang="en-GB" b="1" dirty="0" smtClean="0">
              <a:solidFill>
                <a:srgbClr val="00B050"/>
              </a:solidFill>
            </a:endParaRPr>
          </a:p>
          <a:p>
            <a:r>
              <a:rPr lang="en-GB" dirty="0" smtClean="0"/>
              <a:t>This </a:t>
            </a:r>
            <a:r>
              <a:rPr lang="en-GB" dirty="0"/>
              <a:t>new mission statement was implemented in the midst of data privacy and security issues involving Cambridge </a:t>
            </a:r>
            <a:r>
              <a:rPr lang="en-GB" dirty="0" err="1"/>
              <a:t>Analytica</a:t>
            </a:r>
            <a:r>
              <a:rPr lang="en-GB" dirty="0"/>
              <a:t> and other parties. </a:t>
            </a:r>
            <a:endParaRPr lang="en-GB" dirty="0" smtClean="0"/>
          </a:p>
          <a:p>
            <a:pPr marL="0" indent="0">
              <a:buNone/>
            </a:pPr>
            <a:endParaRPr lang="en-GB" dirty="0"/>
          </a:p>
        </p:txBody>
      </p:sp>
    </p:spTree>
    <p:extLst>
      <p:ext uri="{BB962C8B-B14F-4D97-AF65-F5344CB8AC3E}">
        <p14:creationId xmlns:p14="http://schemas.microsoft.com/office/powerpoint/2010/main" val="1228527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v old</a:t>
            </a:r>
            <a:endParaRPr lang="en-GB" dirty="0"/>
          </a:p>
        </p:txBody>
      </p:sp>
      <p:sp>
        <p:nvSpPr>
          <p:cNvPr id="3" name="Content Placeholder 2"/>
          <p:cNvSpPr>
            <a:spLocks noGrp="1"/>
          </p:cNvSpPr>
          <p:nvPr>
            <p:ph idx="1"/>
          </p:nvPr>
        </p:nvSpPr>
        <p:spPr/>
        <p:txBody>
          <a:bodyPr/>
          <a:lstStyle/>
          <a:p>
            <a:r>
              <a:rPr lang="en-GB" dirty="0" smtClean="0"/>
              <a:t>“To </a:t>
            </a:r>
            <a:r>
              <a:rPr lang="en-GB" dirty="0"/>
              <a:t>give people the power to build community and bring the world closer together</a:t>
            </a:r>
            <a:r>
              <a:rPr lang="en-GB" dirty="0" smtClean="0"/>
              <a:t>.”</a:t>
            </a:r>
          </a:p>
          <a:p>
            <a:r>
              <a:rPr lang="en-GB" dirty="0"/>
              <a:t> </a:t>
            </a:r>
            <a:r>
              <a:rPr lang="en-GB" dirty="0" smtClean="0"/>
              <a:t>“To </a:t>
            </a:r>
            <a:r>
              <a:rPr lang="en-GB" dirty="0"/>
              <a:t>give people the power to share and make the world more open and connected.” </a:t>
            </a:r>
          </a:p>
          <a:p>
            <a:endParaRPr lang="en-GB" dirty="0"/>
          </a:p>
          <a:p>
            <a:endParaRPr lang="en-GB" dirty="0"/>
          </a:p>
        </p:txBody>
      </p:sp>
    </p:spTree>
    <p:extLst>
      <p:ext uri="{BB962C8B-B14F-4D97-AF65-F5344CB8AC3E}">
        <p14:creationId xmlns:p14="http://schemas.microsoft.com/office/powerpoint/2010/main" val="3613333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In early 2017, the company’s corporate mission was </a:t>
            </a:r>
            <a:r>
              <a:rPr lang="en-GB" b="1" dirty="0">
                <a:solidFill>
                  <a:srgbClr val="00B050"/>
                </a:solidFill>
              </a:rPr>
              <a:t>“to give people the power to share and make the world more open and connected.”</a:t>
            </a:r>
            <a:r>
              <a:rPr lang="en-GB" dirty="0"/>
              <a:t> </a:t>
            </a:r>
            <a:endParaRPr lang="en-GB" dirty="0" smtClean="0"/>
          </a:p>
          <a:p>
            <a:r>
              <a:rPr lang="en-GB" dirty="0" smtClean="0"/>
              <a:t>In </a:t>
            </a:r>
            <a:r>
              <a:rPr lang="en-GB" dirty="0"/>
              <a:t>this regard, the new corporate mission shows that the company now focuses on making its social networking web site an important part of community development. The following are the major components of Facebook’s mission statement:</a:t>
            </a:r>
          </a:p>
          <a:p>
            <a:endParaRPr lang="en-GB" dirty="0"/>
          </a:p>
          <a:p>
            <a:r>
              <a:rPr lang="en-GB" dirty="0"/>
              <a:t>    Empowering people</a:t>
            </a:r>
          </a:p>
          <a:p>
            <a:r>
              <a:rPr lang="en-GB" dirty="0"/>
              <a:t>    Enabling community building</a:t>
            </a:r>
          </a:p>
          <a:p>
            <a:r>
              <a:rPr lang="en-GB" dirty="0"/>
              <a:t>    Connecting the world</a:t>
            </a:r>
          </a:p>
          <a:p>
            <a:endParaRPr lang="en-GB" dirty="0"/>
          </a:p>
        </p:txBody>
      </p:sp>
    </p:spTree>
    <p:extLst>
      <p:ext uri="{BB962C8B-B14F-4D97-AF65-F5344CB8AC3E}">
        <p14:creationId xmlns:p14="http://schemas.microsoft.com/office/powerpoint/2010/main" val="3678495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List Facebook’s stakeholder groups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57404161"/>
              </p:ext>
            </p:extLst>
          </p:nvPr>
        </p:nvGraphicFramePr>
        <p:xfrm>
          <a:off x="1066800" y="2103436"/>
          <a:ext cx="10058400" cy="3587244"/>
        </p:xfrm>
        <a:graphic>
          <a:graphicData uri="http://schemas.openxmlformats.org/drawingml/2006/table">
            <a:tbl>
              <a:tblPr firstRow="1" bandRow="1">
                <a:tableStyleId>{5C22544A-7EE6-4342-B048-85BDC9FD1C3A}</a:tableStyleId>
              </a:tblPr>
              <a:tblGrid>
                <a:gridCol w="5029200"/>
                <a:gridCol w="5029200"/>
              </a:tblGrid>
              <a:tr h="597874">
                <a:tc>
                  <a:txBody>
                    <a:bodyPr/>
                    <a:lstStyle/>
                    <a:p>
                      <a:pPr marL="342900" indent="-342900">
                        <a:buFont typeface="+mj-lt"/>
                        <a:buAutoNum type="arabicPeriod"/>
                      </a:pPr>
                      <a:endParaRPr lang="en-GB" dirty="0"/>
                    </a:p>
                  </a:txBody>
                  <a:tcPr/>
                </a:tc>
                <a:tc>
                  <a:txBody>
                    <a:bodyPr/>
                    <a:lstStyle/>
                    <a:p>
                      <a:endParaRPr lang="en-GB" dirty="0"/>
                    </a:p>
                  </a:txBody>
                  <a:tcPr/>
                </a:tc>
              </a:tr>
              <a:tr h="597874">
                <a:tc>
                  <a:txBody>
                    <a:bodyPr/>
                    <a:lstStyle/>
                    <a:p>
                      <a:pPr marL="0" indent="0">
                        <a:buFontTx/>
                        <a:buNone/>
                      </a:pPr>
                      <a:r>
                        <a:rPr lang="en-GB" dirty="0" smtClean="0"/>
                        <a:t>1</a:t>
                      </a:r>
                      <a:endParaRPr lang="en-GB" dirty="0"/>
                    </a:p>
                  </a:txBody>
                  <a:tcPr/>
                </a:tc>
                <a:tc>
                  <a:txBody>
                    <a:bodyPr/>
                    <a:lstStyle/>
                    <a:p>
                      <a:r>
                        <a:rPr lang="en-GB" dirty="0" smtClean="0"/>
                        <a:t>6</a:t>
                      </a:r>
                      <a:endParaRPr lang="en-GB" dirty="0"/>
                    </a:p>
                  </a:txBody>
                  <a:tcPr/>
                </a:tc>
              </a:tr>
              <a:tr h="597874">
                <a:tc>
                  <a:txBody>
                    <a:bodyPr/>
                    <a:lstStyle/>
                    <a:p>
                      <a:pPr marL="0" indent="0">
                        <a:buFont typeface="+mj-lt"/>
                        <a:buNone/>
                      </a:pPr>
                      <a:r>
                        <a:rPr lang="en-GB" dirty="0" smtClean="0"/>
                        <a:t>2</a:t>
                      </a:r>
                      <a:endParaRPr lang="en-GB" dirty="0"/>
                    </a:p>
                  </a:txBody>
                  <a:tcPr/>
                </a:tc>
                <a:tc>
                  <a:txBody>
                    <a:bodyPr/>
                    <a:lstStyle/>
                    <a:p>
                      <a:r>
                        <a:rPr lang="en-GB" dirty="0" smtClean="0"/>
                        <a:t>7</a:t>
                      </a:r>
                      <a:endParaRPr lang="en-GB" dirty="0"/>
                    </a:p>
                  </a:txBody>
                  <a:tcPr/>
                </a:tc>
              </a:tr>
              <a:tr h="597874">
                <a:tc>
                  <a:txBody>
                    <a:bodyPr/>
                    <a:lstStyle/>
                    <a:p>
                      <a:pPr marL="0" indent="0">
                        <a:buFont typeface="+mj-lt"/>
                        <a:buNone/>
                      </a:pPr>
                      <a:r>
                        <a:rPr lang="en-GB" dirty="0" smtClean="0"/>
                        <a:t>3</a:t>
                      </a:r>
                      <a:endParaRPr lang="en-GB" dirty="0"/>
                    </a:p>
                  </a:txBody>
                  <a:tcPr/>
                </a:tc>
                <a:tc>
                  <a:txBody>
                    <a:bodyPr/>
                    <a:lstStyle/>
                    <a:p>
                      <a:r>
                        <a:rPr lang="en-GB" dirty="0" smtClean="0"/>
                        <a:t>8</a:t>
                      </a:r>
                      <a:endParaRPr lang="en-GB" dirty="0"/>
                    </a:p>
                  </a:txBody>
                  <a:tcPr/>
                </a:tc>
              </a:tr>
              <a:tr h="597874">
                <a:tc>
                  <a:txBody>
                    <a:bodyPr/>
                    <a:lstStyle/>
                    <a:p>
                      <a:pPr marL="0" indent="0">
                        <a:buFont typeface="+mj-lt"/>
                        <a:buNone/>
                      </a:pPr>
                      <a:r>
                        <a:rPr lang="en-GB" dirty="0" smtClean="0"/>
                        <a:t>4</a:t>
                      </a:r>
                      <a:endParaRPr lang="en-GB" dirty="0"/>
                    </a:p>
                  </a:txBody>
                  <a:tcPr/>
                </a:tc>
                <a:tc>
                  <a:txBody>
                    <a:bodyPr/>
                    <a:lstStyle/>
                    <a:p>
                      <a:r>
                        <a:rPr lang="en-GB" dirty="0" smtClean="0"/>
                        <a:t>9</a:t>
                      </a:r>
                      <a:endParaRPr lang="en-GB" dirty="0"/>
                    </a:p>
                  </a:txBody>
                  <a:tcPr/>
                </a:tc>
              </a:tr>
              <a:tr h="597874">
                <a:tc>
                  <a:txBody>
                    <a:bodyPr/>
                    <a:lstStyle/>
                    <a:p>
                      <a:pPr marL="0" indent="0">
                        <a:buFont typeface="+mj-lt"/>
                        <a:buNone/>
                      </a:pPr>
                      <a:r>
                        <a:rPr lang="en-GB" dirty="0" smtClean="0"/>
                        <a:t>5</a:t>
                      </a:r>
                      <a:endParaRPr lang="en-GB" dirty="0"/>
                    </a:p>
                  </a:txBody>
                  <a:tcPr/>
                </a:tc>
                <a:tc>
                  <a:txBody>
                    <a:bodyPr/>
                    <a:lstStyle/>
                    <a:p>
                      <a:r>
                        <a:rPr lang="en-GB" dirty="0" smtClean="0"/>
                        <a:t>10</a:t>
                      </a:r>
                      <a:endParaRPr lang="en-GB" dirty="0"/>
                    </a:p>
                  </a:txBody>
                  <a:tcPr/>
                </a:tc>
              </a:tr>
            </a:tbl>
          </a:graphicData>
        </a:graphic>
      </p:graphicFrame>
    </p:spTree>
    <p:extLst>
      <p:ext uri="{BB962C8B-B14F-4D97-AF65-F5344CB8AC3E}">
        <p14:creationId xmlns:p14="http://schemas.microsoft.com/office/powerpoint/2010/main" val="441338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374" y="243760"/>
            <a:ext cx="11566188" cy="1371600"/>
          </a:xfrm>
        </p:spPr>
        <p:txBody>
          <a:bodyPr>
            <a:normAutofit fontScale="90000"/>
          </a:bodyPr>
          <a:lstStyle/>
          <a:p>
            <a:r>
              <a:rPr lang="en-GB" dirty="0" smtClean="0"/>
              <a:t>Caroline’s Facebook’s stakeholder groups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66703491"/>
              </p:ext>
            </p:extLst>
          </p:nvPr>
        </p:nvGraphicFramePr>
        <p:xfrm>
          <a:off x="525293" y="1383589"/>
          <a:ext cx="10836613" cy="4832388"/>
        </p:xfrm>
        <a:graphic>
          <a:graphicData uri="http://schemas.openxmlformats.org/drawingml/2006/table">
            <a:tbl>
              <a:tblPr firstRow="1" bandRow="1">
                <a:tableStyleId>{5C22544A-7EE6-4342-B048-85BDC9FD1C3A}</a:tableStyleId>
              </a:tblPr>
              <a:tblGrid>
                <a:gridCol w="568723"/>
                <a:gridCol w="3422630"/>
                <a:gridCol w="891933"/>
                <a:gridCol w="5953327"/>
              </a:tblGrid>
              <a:tr h="536932">
                <a:tc>
                  <a:txBody>
                    <a:bodyPr/>
                    <a:lstStyle/>
                    <a:p>
                      <a:endParaRPr lang="en-GB" dirty="0"/>
                    </a:p>
                  </a:txBody>
                  <a:tcPr/>
                </a:tc>
                <a:tc>
                  <a:txBody>
                    <a:bodyPr/>
                    <a:lstStyle/>
                    <a:p>
                      <a:r>
                        <a:rPr lang="en-GB" dirty="0" smtClean="0"/>
                        <a:t>Group</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1</a:t>
                      </a:r>
                      <a:endParaRPr lang="en-GB" dirty="0"/>
                    </a:p>
                  </a:txBody>
                  <a:tcPr/>
                </a:tc>
                <a:tc>
                  <a:txBody>
                    <a:bodyPr/>
                    <a:lstStyle/>
                    <a:p>
                      <a:r>
                        <a:rPr lang="en-GB" dirty="0" smtClean="0"/>
                        <a:t>Users</a:t>
                      </a:r>
                      <a:endParaRPr lang="en-GB" dirty="0"/>
                    </a:p>
                  </a:txBody>
                  <a:tcPr/>
                </a:tc>
                <a:tc>
                  <a:txBody>
                    <a:bodyPr/>
                    <a:lstStyle/>
                    <a:p>
                      <a:r>
                        <a:rPr lang="en-GB" dirty="0" smtClean="0"/>
                        <a:t>9</a:t>
                      </a:r>
                      <a:endParaRPr lang="en-GB" dirty="0"/>
                    </a:p>
                  </a:txBody>
                  <a:tcPr/>
                </a:tc>
                <a:tc>
                  <a:txBody>
                    <a:bodyPr/>
                    <a:lstStyle/>
                    <a:p>
                      <a:endParaRPr lang="en-GB" dirty="0"/>
                    </a:p>
                  </a:txBody>
                  <a:tcPr/>
                </a:tc>
              </a:tr>
              <a:tr h="536932">
                <a:tc>
                  <a:txBody>
                    <a:bodyPr/>
                    <a:lstStyle/>
                    <a:p>
                      <a:r>
                        <a:rPr lang="en-GB" dirty="0" smtClean="0"/>
                        <a:t>2</a:t>
                      </a:r>
                      <a:endParaRPr lang="en-GB" dirty="0"/>
                    </a:p>
                  </a:txBody>
                  <a:tcPr/>
                </a:tc>
                <a:tc>
                  <a:txBody>
                    <a:bodyPr/>
                    <a:lstStyle/>
                    <a:p>
                      <a:r>
                        <a:rPr lang="en-GB" dirty="0" smtClean="0"/>
                        <a:t>Advertisers</a:t>
                      </a:r>
                      <a:endParaRPr lang="en-GB" dirty="0"/>
                    </a:p>
                  </a:txBody>
                  <a:tcPr/>
                </a:tc>
                <a:tc>
                  <a:txBody>
                    <a:bodyPr/>
                    <a:lstStyle/>
                    <a:p>
                      <a:r>
                        <a:rPr lang="en-GB" dirty="0" smtClean="0"/>
                        <a:t>10</a:t>
                      </a:r>
                      <a:endParaRPr lang="en-GB" dirty="0"/>
                    </a:p>
                  </a:txBody>
                  <a:tcPr/>
                </a:tc>
                <a:tc>
                  <a:txBody>
                    <a:bodyPr/>
                    <a:lstStyle/>
                    <a:p>
                      <a:endParaRPr lang="en-GB" dirty="0"/>
                    </a:p>
                  </a:txBody>
                  <a:tcPr/>
                </a:tc>
              </a:tr>
              <a:tr h="536932">
                <a:tc>
                  <a:txBody>
                    <a:bodyPr/>
                    <a:lstStyle/>
                    <a:p>
                      <a:r>
                        <a:rPr lang="en-GB" dirty="0" smtClean="0"/>
                        <a:t>3</a:t>
                      </a:r>
                      <a:endParaRPr lang="en-GB" dirty="0"/>
                    </a:p>
                  </a:txBody>
                  <a:tcPr/>
                </a:tc>
                <a:tc>
                  <a:txBody>
                    <a:bodyPr/>
                    <a:lstStyle/>
                    <a:p>
                      <a:r>
                        <a:rPr lang="en-GB" dirty="0" smtClean="0"/>
                        <a:t>Employees</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4</a:t>
                      </a:r>
                      <a:endParaRPr lang="en-GB" dirty="0"/>
                    </a:p>
                  </a:txBody>
                  <a:tcPr/>
                </a:tc>
                <a:tc>
                  <a:txBody>
                    <a:bodyPr/>
                    <a:lstStyle/>
                    <a:p>
                      <a:r>
                        <a:rPr lang="en-GB" dirty="0" smtClean="0"/>
                        <a:t>Government(s)</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5</a:t>
                      </a:r>
                      <a:endParaRPr lang="en-GB" dirty="0"/>
                    </a:p>
                  </a:txBody>
                  <a:tcPr/>
                </a:tc>
                <a:tc>
                  <a:txBody>
                    <a:bodyPr/>
                    <a:lstStyle/>
                    <a:p>
                      <a:r>
                        <a:rPr lang="en-GB" dirty="0" smtClean="0"/>
                        <a:t>Communities</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6</a:t>
                      </a:r>
                      <a:endParaRPr lang="en-GB" dirty="0"/>
                    </a:p>
                  </a:txBody>
                  <a:tcPr/>
                </a:tc>
                <a:tc>
                  <a:txBody>
                    <a:bodyPr/>
                    <a:lstStyle/>
                    <a:p>
                      <a:r>
                        <a:rPr lang="en-GB" dirty="0" smtClean="0"/>
                        <a:t>Owners</a:t>
                      </a:r>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7</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r h="536932">
                <a:tc>
                  <a:txBody>
                    <a:bodyPr/>
                    <a:lstStyle/>
                    <a:p>
                      <a:r>
                        <a:rPr lang="en-GB" dirty="0" smtClean="0"/>
                        <a:t>8</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bl>
          </a:graphicData>
        </a:graphic>
      </p:graphicFrame>
    </p:spTree>
    <p:extLst>
      <p:ext uri="{BB962C8B-B14F-4D97-AF65-F5344CB8AC3E}">
        <p14:creationId xmlns:p14="http://schemas.microsoft.com/office/powerpoint/2010/main" val="986953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t>https://www.investopedia.com/articles/insights/082216/top-9-shareholders-facebook-fb.asp</a:t>
            </a:r>
          </a:p>
        </p:txBody>
      </p:sp>
    </p:spTree>
    <p:extLst>
      <p:ext uri="{BB962C8B-B14F-4D97-AF65-F5344CB8AC3E}">
        <p14:creationId xmlns:p14="http://schemas.microsoft.com/office/powerpoint/2010/main" val="1563965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419501C6-F015-4273-AF88-E0F6C853899F}"/>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xmlns="" id="{CA677DB7-5829-45BD-9754-5EC484CC4253}"/>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634" name="Rectangle 2"/>
          <p:cNvSpPr>
            <a:spLocks noGrp="1" noChangeArrowheads="1"/>
          </p:cNvSpPr>
          <p:nvPr>
            <p:ph type="title"/>
          </p:nvPr>
        </p:nvSpPr>
        <p:spPr>
          <a:xfrm>
            <a:off x="804672" y="2404872"/>
            <a:ext cx="3044950" cy="1627792"/>
          </a:xfrm>
        </p:spPr>
        <p:txBody>
          <a:bodyPr vert="horz" lIns="274320" tIns="182880" rIns="274320" bIns="182880" rtlCol="0" anchor="ctr" anchorCtr="1">
            <a:normAutofit/>
          </a:bodyPr>
          <a:lstStyle/>
          <a:p>
            <a:r>
              <a:rPr lang="en-US" altLang="en-US" sz="2600"/>
              <a:t>Stakeholder theory</a:t>
            </a:r>
          </a:p>
        </p:txBody>
      </p:sp>
      <p:pic>
        <p:nvPicPr>
          <p:cNvPr id="4" name="Picture 3"/>
          <p:cNvPicPr>
            <a:picLocks noChangeAspect="1"/>
          </p:cNvPicPr>
          <p:nvPr/>
        </p:nvPicPr>
        <p:blipFill>
          <a:blip r:embed="rId2"/>
          <a:stretch>
            <a:fillRect/>
          </a:stretch>
        </p:blipFill>
        <p:spPr>
          <a:xfrm>
            <a:off x="4935962" y="-1"/>
            <a:ext cx="6755889" cy="6858000"/>
          </a:xfrm>
          <a:prstGeom prst="rect">
            <a:avLst/>
          </a:prstGeom>
        </p:spPr>
      </p:pic>
    </p:spTree>
    <p:extLst>
      <p:ext uri="{BB962C8B-B14F-4D97-AF65-F5344CB8AC3E}">
        <p14:creationId xmlns:p14="http://schemas.microsoft.com/office/powerpoint/2010/main" val="4042042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2"/>
          <p:cNvSpPr>
            <a:spLocks noGrp="1" noChangeArrowheads="1"/>
          </p:cNvSpPr>
          <p:nvPr>
            <p:ph type="title" idx="4294967295"/>
          </p:nvPr>
        </p:nvSpPr>
        <p:spPr>
          <a:xfrm>
            <a:off x="1919288" y="476251"/>
            <a:ext cx="8291512" cy="576263"/>
          </a:xfrm>
        </p:spPr>
        <p:txBody>
          <a:bodyPr anchor="b">
            <a:noAutofit/>
          </a:bodyPr>
          <a:lstStyle/>
          <a:p>
            <a:r>
              <a:rPr lang="en-GB" sz="3600" dirty="0">
                <a:solidFill>
                  <a:srgbClr val="0070C0"/>
                </a:solidFill>
              </a:rPr>
              <a:t>Doing Well by doing Good</a:t>
            </a:r>
            <a:endParaRPr lang="en-US" sz="3600" dirty="0"/>
          </a:p>
        </p:txBody>
      </p:sp>
      <p:sp>
        <p:nvSpPr>
          <p:cNvPr id="18435" name="Slide Number Placeholder 5"/>
          <p:cNvSpPr>
            <a:spLocks noGrp="1"/>
          </p:cNvSpPr>
          <p:nvPr>
            <p:ph type="sldNum" sz="quarter" idx="11"/>
          </p:nvPr>
        </p:nvSpPr>
        <p:spPr>
          <a:xfrm>
            <a:off x="342900" y="6071890"/>
            <a:ext cx="11277600" cy="525462"/>
          </a:xfrm>
          <a:noFill/>
          <a:ln>
            <a:miter lim="800000"/>
            <a:headEnd/>
            <a:tailEnd/>
          </a:ln>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US" sz="2000" dirty="0">
                <a:solidFill>
                  <a:srgbClr val="0070C0"/>
                </a:solidFill>
              </a:rPr>
              <a:t>Evaluating corporate responsibility using </a:t>
            </a:r>
            <a:r>
              <a:rPr lang="en-US" sz="2000" dirty="0" smtClean="0">
                <a:solidFill>
                  <a:srgbClr val="0070C0"/>
                </a:solidFill>
              </a:rPr>
              <a:t>Carroll’s(1991</a:t>
            </a:r>
            <a:r>
              <a:rPr lang="en-US" sz="2000" dirty="0">
                <a:solidFill>
                  <a:srgbClr val="0070C0"/>
                </a:solidFill>
              </a:rPr>
              <a:t>) pyramid [illustrates levels of CSR]</a:t>
            </a:r>
            <a:endParaRPr lang="en-US" sz="2000" dirty="0">
              <a:solidFill>
                <a:srgbClr val="0070C0"/>
              </a:solidFill>
              <a:latin typeface="Tahoma" pitchFamily="34" charset="0"/>
            </a:endParaRPr>
          </a:p>
        </p:txBody>
      </p:sp>
      <p:pic>
        <p:nvPicPr>
          <p:cNvPr id="14340" name="Picture 4" descr="95840_e05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59697" y="1196975"/>
            <a:ext cx="5986463"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FlagCount" hidden="1">
            <a:hlinkClick r:id="rId4" action="ppaction://hlinkfile"/>
          </p:cNvPr>
          <p:cNvSpPr>
            <a:spLocks noChangeArrowheads="1"/>
          </p:cNvSpPr>
          <p:nvPr/>
        </p:nvSpPr>
        <p:spPr bwMode="auto">
          <a:xfrm>
            <a:off x="9779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a:r>
              <a:rPr lang="en-US" sz="1400" b="1">
                <a:latin typeface="Tahoma" pitchFamily="34" charset="0"/>
              </a:rPr>
              <a:t>0</a:t>
            </a:r>
          </a:p>
        </p:txBody>
      </p:sp>
      <p:sp>
        <p:nvSpPr>
          <p:cNvPr id="14343" name="Text Box 7"/>
          <p:cNvSpPr txBox="1">
            <a:spLocks noChangeArrowheads="1"/>
          </p:cNvSpPr>
          <p:nvPr/>
        </p:nvSpPr>
        <p:spPr bwMode="auto">
          <a:xfrm>
            <a:off x="1703512" y="3429000"/>
            <a:ext cx="2736726"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t>Milton Friedman1970</a:t>
            </a:r>
          </a:p>
          <a:p>
            <a:pPr>
              <a:spcBef>
                <a:spcPct val="50000"/>
              </a:spcBef>
            </a:pPr>
            <a:r>
              <a:rPr lang="en-GB" b="1" dirty="0"/>
              <a:t> ‘shareholder values’</a:t>
            </a:r>
          </a:p>
        </p:txBody>
      </p:sp>
      <p:sp>
        <p:nvSpPr>
          <p:cNvPr id="14344" name="Text Box 8"/>
          <p:cNvSpPr txBox="1">
            <a:spLocks noChangeArrowheads="1"/>
          </p:cNvSpPr>
          <p:nvPr/>
        </p:nvSpPr>
        <p:spPr bwMode="auto">
          <a:xfrm>
            <a:off x="7726363" y="2133600"/>
            <a:ext cx="2690117"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solidFill>
                  <a:srgbClr val="0070C0"/>
                </a:solidFill>
              </a:rPr>
              <a:t>Edward Freeman 1984</a:t>
            </a:r>
          </a:p>
          <a:p>
            <a:pPr>
              <a:spcBef>
                <a:spcPct val="50000"/>
              </a:spcBef>
            </a:pPr>
            <a:r>
              <a:rPr lang="en-GB" b="1" dirty="0">
                <a:solidFill>
                  <a:srgbClr val="0070C0"/>
                </a:solidFill>
              </a:rPr>
              <a:t>   ‘stakeholder values’</a:t>
            </a:r>
          </a:p>
        </p:txBody>
      </p:sp>
      <p:sp>
        <p:nvSpPr>
          <p:cNvPr id="14345" name="Line 9"/>
          <p:cNvSpPr>
            <a:spLocks noChangeShapeType="1"/>
          </p:cNvSpPr>
          <p:nvPr/>
        </p:nvSpPr>
        <p:spPr bwMode="auto">
          <a:xfrm>
            <a:off x="3647729" y="3717032"/>
            <a:ext cx="936749" cy="79228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6" name="Line 10"/>
          <p:cNvSpPr>
            <a:spLocks noChangeShapeType="1"/>
          </p:cNvSpPr>
          <p:nvPr/>
        </p:nvSpPr>
        <p:spPr bwMode="auto">
          <a:xfrm flipH="1">
            <a:off x="7186612" y="2420889"/>
            <a:ext cx="1079500" cy="5472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40227863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a:defRPr/>
            </a:pPr>
            <a:r>
              <a:rPr lang="en-GB" altLang="en-US" dirty="0" smtClean="0">
                <a:ea typeface="ＭＳ Ｐゴシック" panose="020B0600070205080204" pitchFamily="34" charset="-128"/>
              </a:rPr>
              <a:t>Apply this to </a:t>
            </a:r>
            <a:r>
              <a:rPr lang="en-GB" altLang="en-US" dirty="0" smtClean="0">
                <a:ea typeface="ＭＳ Ｐゴシック" panose="020B0600070205080204" pitchFamily="34" charset="-128"/>
              </a:rPr>
              <a:t>Facebook</a:t>
            </a:r>
            <a:endParaRPr lang="en-GB" altLang="en-US" dirty="0" smtClean="0">
              <a:ea typeface="ＭＳ Ｐゴシック" panose="020B0600070205080204" pitchFamily="34" charset="-128"/>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60608572"/>
              </p:ext>
            </p:extLst>
          </p:nvPr>
        </p:nvGraphicFramePr>
        <p:xfrm>
          <a:off x="2117725" y="2193925"/>
          <a:ext cx="7956550" cy="4070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33465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 xmlns:a16="http://schemas.microsoft.com/office/drawing/2014/main" id="{B66F8A2C-B8CF-4B20-9A73-2ADCF630275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 xmlns:a16="http://schemas.microsoft.com/office/drawing/2014/main" id="{180C23B1-7427-4DF4-BFF1-60CD7E93BC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 xmlns:a16="http://schemas.microsoft.com/office/drawing/2014/main" id="{B5DD78E9-DE0D-47AF-A0DB-F475221E3D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 xmlns:a16="http://schemas.microsoft.com/office/drawing/2014/main" id="{A118D329-2010-4A15-B57C-429FFAE35B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EEA11B7-3B90-7346-9FFE-F6B280CCF032}"/>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a:solidFill>
                  <a:schemeClr val="tx1"/>
                </a:solidFill>
              </a:rPr>
              <a:t>Mendelow Grid</a:t>
            </a:r>
          </a:p>
        </p:txBody>
      </p:sp>
      <p:sp>
        <p:nvSpPr>
          <p:cNvPr id="3" name="Content Placeholder 2">
            <a:extLst>
              <a:ext uri="{FF2B5EF4-FFF2-40B4-BE49-F238E27FC236}">
                <a16:creationId xmlns="" xmlns:a16="http://schemas.microsoft.com/office/drawing/2014/main" id="{C791D2DB-D841-3241-A45B-D45FF7E2E740}"/>
              </a:ext>
            </a:extLst>
          </p:cNvPr>
          <p:cNvSpPr>
            <a:spLocks noGrp="1"/>
          </p:cNvSpPr>
          <p:nvPr>
            <p:ph idx="1"/>
          </p:nvPr>
        </p:nvSpPr>
        <p:spPr>
          <a:xfrm>
            <a:off x="8473440" y="1272800"/>
            <a:ext cx="2481307" cy="4312402"/>
          </a:xfrm>
        </p:spPr>
        <p:txBody>
          <a:bodyPr vert="horz" lIns="91440" tIns="45720" rIns="91440" bIns="45720" rtlCol="0" anchor="ctr">
            <a:normAutofit/>
          </a:bodyPr>
          <a:lstStyle/>
          <a:p>
            <a:pPr marL="0" indent="0">
              <a:spcBef>
                <a:spcPts val="0"/>
              </a:spcBef>
              <a:spcAft>
                <a:spcPts val="600"/>
              </a:spcAft>
              <a:buNone/>
            </a:pPr>
            <a:r>
              <a:rPr lang="en-US" sz="2000" spc="80"/>
              <a:t>Suggested mapping an organization’s stakeholder s in order to manage them </a:t>
            </a:r>
          </a:p>
        </p:txBody>
      </p:sp>
      <p:cxnSp>
        <p:nvCxnSpPr>
          <p:cNvPr id="29" name="Straight Connector 28">
            <a:extLst>
              <a:ext uri="{FF2B5EF4-FFF2-40B4-BE49-F238E27FC236}">
                <a16:creationId xmlns="" xmlns:a16="http://schemas.microsoft.com/office/drawing/2014/main" id="{994262BC-EE98-4BD6-82DB-4955E8DCC29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5771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Mendelow</a:t>
            </a:r>
            <a:endParaRPr lang="en-GB" dirty="0"/>
          </a:p>
        </p:txBody>
      </p:sp>
      <p:sp>
        <p:nvSpPr>
          <p:cNvPr id="3" name="Content Placeholder 2"/>
          <p:cNvSpPr>
            <a:spLocks noGrp="1"/>
          </p:cNvSpPr>
          <p:nvPr>
            <p:ph idx="1"/>
          </p:nvPr>
        </p:nvSpPr>
        <p:spPr/>
        <p:txBody>
          <a:bodyPr/>
          <a:lstStyle/>
          <a:p>
            <a:r>
              <a:rPr lang="en-GB" dirty="0"/>
              <a:t>According to </a:t>
            </a:r>
            <a:r>
              <a:rPr lang="en-GB" dirty="0" err="1"/>
              <a:t>Mendelow's</a:t>
            </a:r>
            <a:r>
              <a:rPr lang="en-GB" dirty="0"/>
              <a:t> Power-Interest Grid, all stakeholders are not created </a:t>
            </a:r>
            <a:r>
              <a:rPr lang="en-GB" dirty="0" smtClean="0"/>
              <a:t>equal.</a:t>
            </a:r>
          </a:p>
          <a:p>
            <a:r>
              <a:rPr lang="en-GB" dirty="0" smtClean="0"/>
              <a:t>They </a:t>
            </a:r>
            <a:r>
              <a:rPr lang="en-GB" dirty="0"/>
              <a:t>differ in terms of their power over and interest in your project. </a:t>
            </a:r>
            <a:endParaRPr lang="en-GB" dirty="0" smtClean="0"/>
          </a:p>
          <a:p>
            <a:r>
              <a:rPr lang="en-GB" dirty="0" smtClean="0"/>
              <a:t>So</a:t>
            </a:r>
            <a:r>
              <a:rPr lang="en-GB" dirty="0"/>
              <a:t>, how do you manage the different categories of stakeholders? </a:t>
            </a:r>
            <a:endParaRPr lang="en-GB" dirty="0" smtClean="0"/>
          </a:p>
          <a:p>
            <a:r>
              <a:rPr lang="en-GB" dirty="0" smtClean="0"/>
              <a:t>This </a:t>
            </a:r>
            <a:r>
              <a:rPr lang="en-GB" dirty="0"/>
              <a:t>is where the Stakeholder Matrix comes in.</a:t>
            </a:r>
          </a:p>
        </p:txBody>
      </p:sp>
    </p:spTree>
    <p:extLst>
      <p:ext uri="{BB962C8B-B14F-4D97-AF65-F5344CB8AC3E}">
        <p14:creationId xmlns:p14="http://schemas.microsoft.com/office/powerpoint/2010/main" val="2633069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Mendelow’s</a:t>
            </a:r>
            <a:r>
              <a:rPr lang="en-GB" dirty="0"/>
              <a:t> power-interest </a:t>
            </a:r>
            <a:r>
              <a:rPr lang="en-GB" dirty="0" smtClean="0"/>
              <a:t>matrix (1991)</a:t>
            </a:r>
            <a:r>
              <a:rPr lang="en-GB" dirty="0"/>
              <a:t/>
            </a:r>
            <a:br>
              <a:rPr lang="en-GB" dirty="0"/>
            </a:br>
            <a:endParaRPr lang="en-GB" dirty="0"/>
          </a:p>
        </p:txBody>
      </p:sp>
    </p:spTree>
    <p:extLst>
      <p:ext uri="{BB962C8B-B14F-4D97-AF65-F5344CB8AC3E}">
        <p14:creationId xmlns:p14="http://schemas.microsoft.com/office/powerpoint/2010/main" val="1024262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976396" y="1513114"/>
            <a:ext cx="8403056" cy="3907971"/>
          </a:xfrm>
          <a:prstGeom prst="rect">
            <a:avLst/>
          </a:prstGeom>
        </p:spPr>
      </p:pic>
    </p:spTree>
    <p:extLst>
      <p:ext uri="{BB962C8B-B14F-4D97-AF65-F5344CB8AC3E}">
        <p14:creationId xmlns:p14="http://schemas.microsoft.com/office/powerpoint/2010/main" val="25459370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B7397D4F-98AA-8C4E-A3F8-A77B8AD20CAF}"/>
              </a:ext>
            </a:extLst>
          </p:cNvPr>
          <p:cNvPicPr>
            <a:picLocks noChangeAspect="1"/>
          </p:cNvPicPr>
          <p:nvPr/>
        </p:nvPicPr>
        <p:blipFill>
          <a:blip r:embed="rId2"/>
          <a:stretch>
            <a:fillRect/>
          </a:stretch>
        </p:blipFill>
        <p:spPr>
          <a:xfrm>
            <a:off x="3340134" y="803063"/>
            <a:ext cx="5511732" cy="5251874"/>
          </a:xfrm>
          <a:prstGeom prst="rect">
            <a:avLst/>
          </a:prstGeom>
        </p:spPr>
      </p:pic>
    </p:spTree>
    <p:extLst>
      <p:ext uri="{BB962C8B-B14F-4D97-AF65-F5344CB8AC3E}">
        <p14:creationId xmlns:p14="http://schemas.microsoft.com/office/powerpoint/2010/main" val="3323156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787685" y="223484"/>
          <a:ext cx="10588925" cy="6308245"/>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9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a:p>
                    <a:p>
                      <a:pPr algn="ctr"/>
                      <a:endParaRPr lang="en-US" sz="1900"/>
                    </a:p>
                    <a:p>
                      <a:pPr algn="ctr"/>
                      <a:endParaRPr lang="en-US" sz="1900" b="1"/>
                    </a:p>
                    <a:p>
                      <a:pPr algn="ctr"/>
                      <a:r>
                        <a:rPr lang="en-US" sz="1900" b="1"/>
                        <a:t>Level of Power</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936118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801539" y="833084"/>
          <a:ext cx="10588925" cy="5296764"/>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dirty="0"/>
                    </a:p>
                    <a:p>
                      <a:pPr algn="ctr"/>
                      <a:endParaRPr lang="en-US" sz="1900" dirty="0"/>
                    </a:p>
                    <a:p>
                      <a:pPr algn="ctr"/>
                      <a:endParaRPr lang="en-US" sz="1900" b="1" dirty="0"/>
                    </a:p>
                    <a:p>
                      <a:pPr algn="ctr"/>
                      <a:r>
                        <a:rPr lang="en-US" sz="1900" b="1" dirty="0">
                          <a:solidFill>
                            <a:srgbClr val="FF0000"/>
                          </a:solidFill>
                        </a:rPr>
                        <a:t>Level of Power</a:t>
                      </a:r>
                    </a:p>
                    <a:p>
                      <a:pPr algn="ctr"/>
                      <a:r>
                        <a:rPr lang="en-US" sz="1900" b="1" dirty="0">
                          <a:solidFill>
                            <a:srgbClr val="FF0000"/>
                          </a:solidFill>
                        </a:rPr>
                        <a:t>CAN THESE STAKEHOLDERS DISRUPT YOUR PLANS? HOW MUCH POWER DO THESE STAKEHOLDERS HAVE OVER THE ORGANISATION?</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dirty="0"/>
                        <a:t>Keep informed</a:t>
                      </a:r>
                    </a:p>
                    <a:p>
                      <a:pPr algn="ctr"/>
                      <a:endParaRPr lang="en-US" sz="1900" dirty="0"/>
                    </a:p>
                    <a:p>
                      <a:pPr algn="ctr"/>
                      <a:r>
                        <a:rPr lang="en-US" sz="1900" b="1" dirty="0"/>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0273721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787685" y="223484"/>
          <a:ext cx="10588925" cy="6308245"/>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9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dirty="0"/>
                    </a:p>
                    <a:p>
                      <a:pPr algn="ctr"/>
                      <a:endParaRPr lang="en-US" sz="1900" dirty="0"/>
                    </a:p>
                    <a:p>
                      <a:pPr algn="ctr"/>
                      <a:r>
                        <a:rPr lang="en-GB" sz="1900" b="1" dirty="0" smtClean="0">
                          <a:solidFill>
                            <a:srgbClr val="FF0000"/>
                          </a:solidFill>
                        </a:rPr>
                        <a:t>Level of Power</a:t>
                      </a:r>
                    </a:p>
                    <a:p>
                      <a:pPr algn="ctr"/>
                      <a:r>
                        <a:rPr lang="en-GB" sz="1900" b="1" dirty="0" smtClean="0">
                          <a:solidFill>
                            <a:srgbClr val="FF0000"/>
                          </a:solidFill>
                        </a:rPr>
                        <a:t>CAN THESE STAKEHOLDERS DISRUPT YOUR PLANS? HOW MUCH POWER DO THESE STAKEHOLDERS HAVE OVER THE ORGANISATION?</a:t>
                      </a:r>
                      <a:endParaRPr lang="en-GB" sz="1900" b="1" dirty="0">
                        <a:solidFill>
                          <a:srgbClr val="FF0000"/>
                        </a:solidFill>
                      </a:endParaRP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1990360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1032041911"/>
              </p:ext>
            </p:extLst>
          </p:nvPr>
        </p:nvGraphicFramePr>
        <p:xfrm>
          <a:off x="350196" y="111076"/>
          <a:ext cx="11364793" cy="6593055"/>
        </p:xfrm>
        <a:graphic>
          <a:graphicData uri="http://schemas.openxmlformats.org/drawingml/2006/table">
            <a:tbl>
              <a:tblPr firstRow="1" bandRow="1">
                <a:tableStyleId>{69C7853C-536D-4A76-A0AE-DD22124D55A5}</a:tableStyleId>
              </a:tblPr>
              <a:tblGrid>
                <a:gridCol w="3095519">
                  <a:extLst>
                    <a:ext uri="{9D8B030D-6E8A-4147-A177-3AD203B41FA5}">
                      <a16:colId xmlns="" xmlns:a16="http://schemas.microsoft.com/office/drawing/2014/main" val="540044213"/>
                    </a:ext>
                  </a:extLst>
                </a:gridCol>
                <a:gridCol w="2078236">
                  <a:extLst>
                    <a:ext uri="{9D8B030D-6E8A-4147-A177-3AD203B41FA5}">
                      <a16:colId xmlns="" xmlns:a16="http://schemas.microsoft.com/office/drawing/2014/main" val="2850256718"/>
                    </a:ext>
                  </a:extLst>
                </a:gridCol>
                <a:gridCol w="3095519">
                  <a:extLst>
                    <a:ext uri="{9D8B030D-6E8A-4147-A177-3AD203B41FA5}">
                      <a16:colId xmlns="" xmlns:a16="http://schemas.microsoft.com/office/drawing/2014/main" val="2501146088"/>
                    </a:ext>
                  </a:extLst>
                </a:gridCol>
                <a:gridCol w="3095519">
                  <a:extLst>
                    <a:ext uri="{9D8B030D-6E8A-4147-A177-3AD203B41FA5}">
                      <a16:colId xmlns="" xmlns:a16="http://schemas.microsoft.com/office/drawing/2014/main" val="1085963635"/>
                    </a:ext>
                  </a:extLst>
                </a:gridCol>
              </a:tblGrid>
              <a:tr h="1979727">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600" b="1" dirty="0">
                        <a:solidFill>
                          <a:schemeClr val="tx1"/>
                        </a:solidFill>
                      </a:endParaRPr>
                    </a:p>
                    <a:p>
                      <a:pPr algn="ctr"/>
                      <a:r>
                        <a:rPr lang="en-US" sz="1600" b="1" dirty="0">
                          <a:solidFill>
                            <a:schemeClr val="tx1"/>
                          </a:solidFill>
                        </a:rPr>
                        <a:t>Level of </a:t>
                      </a:r>
                      <a:r>
                        <a:rPr lang="en-US" sz="1600" b="1" dirty="0" smtClean="0">
                          <a:solidFill>
                            <a:schemeClr val="tx1"/>
                          </a:solidFill>
                        </a:rPr>
                        <a:t>Interest</a:t>
                      </a:r>
                    </a:p>
                    <a:p>
                      <a:pPr algn="ctr"/>
                      <a:r>
                        <a:rPr lang="en-GB" sz="1600" b="1" dirty="0" smtClean="0">
                          <a:solidFill>
                            <a:schemeClr val="tx1"/>
                          </a:solidFill>
                        </a:rPr>
                        <a:t>HOW MUCH ATTENTION DO THESE STAKEHOLDERS PAY TO THE ORGANISATION – HOW INTERESTED ARE THEY IN WHAT THE ORGANISATION IS DOING</a:t>
                      </a:r>
                    </a:p>
                    <a:p>
                      <a:pPr algn="ctr"/>
                      <a:endParaRPr lang="en-GB" sz="1900" b="1" dirty="0" smtClean="0">
                        <a:solidFill>
                          <a:schemeClr val="tx1"/>
                        </a:solidFill>
                      </a:endParaRPr>
                    </a:p>
                    <a:p>
                      <a:pPr algn="ctr"/>
                      <a:endParaRPr lang="en-US" sz="1900" b="1" dirty="0">
                        <a:solidFill>
                          <a:schemeClr val="tx1"/>
                        </a:solidFill>
                      </a:endParaRP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707206">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dirty="0"/>
                    </a:p>
                    <a:p>
                      <a:pPr algn="ctr"/>
                      <a:r>
                        <a:rPr lang="en-US" sz="1000" b="1" dirty="0"/>
                        <a:t>Low </a:t>
                      </a:r>
                    </a:p>
                    <a:p>
                      <a:pPr algn="ctr"/>
                      <a:endParaRPr lang="en-US" sz="1900" dirty="0"/>
                    </a:p>
                  </a:txBody>
                  <a:tcPr marL="96863" marR="96863" marT="48431" marB="48431"/>
                </a:tc>
                <a:tc>
                  <a:txBody>
                    <a:bodyPr/>
                    <a:lstStyle/>
                    <a:p>
                      <a:pPr algn="ctr"/>
                      <a:endParaRPr lang="en-US" sz="1900" dirty="0"/>
                    </a:p>
                    <a:p>
                      <a:pPr algn="ctr"/>
                      <a:r>
                        <a:rPr lang="en-US" sz="1000" b="1" dirty="0"/>
                        <a:t>High</a:t>
                      </a:r>
                    </a:p>
                  </a:txBody>
                  <a:tcPr marL="96863" marR="96863" marT="48431" marB="48431"/>
                </a:tc>
                <a:extLst>
                  <a:ext uri="{0D108BD9-81ED-4DB2-BD59-A6C34878D82A}">
                    <a16:rowId xmlns="" xmlns:a16="http://schemas.microsoft.com/office/drawing/2014/main" val="740755332"/>
                  </a:ext>
                </a:extLst>
              </a:tr>
              <a:tr h="1778803">
                <a:tc rowSpan="2">
                  <a:txBody>
                    <a:bodyPr/>
                    <a:lstStyle/>
                    <a:p>
                      <a:pPr algn="ctr"/>
                      <a:endParaRPr lang="en-GB" sz="1900" b="1" dirty="0" smtClean="0"/>
                    </a:p>
                    <a:p>
                      <a:pPr algn="ctr"/>
                      <a:r>
                        <a:rPr lang="en-GB" sz="1600" b="1" dirty="0" smtClean="0"/>
                        <a:t>Level of Power</a:t>
                      </a:r>
                    </a:p>
                    <a:p>
                      <a:pPr algn="ctr"/>
                      <a:r>
                        <a:rPr lang="en-GB" sz="1600" b="1" dirty="0" smtClean="0"/>
                        <a:t>CAN THESE STAKEHOLDERS DISRUPT YOUR PLANS? HOW MUCH POWER DO THESE STAKEHOLDERS HAVE OVER THE ORGANISATION?</a:t>
                      </a:r>
                    </a:p>
                    <a:p>
                      <a:pPr algn="ctr"/>
                      <a:endParaRPr lang="en-US" sz="1600" b="1" dirty="0"/>
                    </a:p>
                  </a:txBody>
                  <a:tcPr marL="96863" marR="96863" marT="48431" marB="48431"/>
                </a:tc>
                <a:tc>
                  <a:txBody>
                    <a:bodyPr/>
                    <a:lstStyle/>
                    <a:p>
                      <a:pPr algn="ctr"/>
                      <a:endParaRPr lang="en-US" sz="1900" dirty="0"/>
                    </a:p>
                    <a:p>
                      <a:pPr algn="ctr"/>
                      <a:endParaRPr lang="en-US" sz="1900" dirty="0"/>
                    </a:p>
                    <a:p>
                      <a:pPr algn="ctr"/>
                      <a:r>
                        <a:rPr lang="en-US" sz="1000" b="1" dirty="0"/>
                        <a:t>Low</a:t>
                      </a:r>
                    </a:p>
                    <a:p>
                      <a:pPr algn="ctr"/>
                      <a:endParaRPr lang="en-US" sz="1900" dirty="0"/>
                    </a:p>
                    <a:p>
                      <a:pPr algn="ctr"/>
                      <a:endParaRPr lang="en-US" sz="1900" dirty="0"/>
                    </a:p>
                  </a:txBody>
                  <a:tcPr marL="96863" marR="96863" marT="48431" marB="48431"/>
                </a:tc>
                <a:tc>
                  <a:txBody>
                    <a:bodyPr/>
                    <a:lstStyle/>
                    <a:p>
                      <a:pPr algn="ctr"/>
                      <a:r>
                        <a:rPr lang="en-US" sz="1000" dirty="0"/>
                        <a:t>Minimal effort</a:t>
                      </a:r>
                    </a:p>
                    <a:p>
                      <a:pPr algn="ctr"/>
                      <a:endParaRPr lang="en-US" sz="1000" dirty="0"/>
                    </a:p>
                    <a:p>
                      <a:pPr algn="ctr"/>
                      <a:r>
                        <a:rPr lang="en-US" sz="1000" b="1" dirty="0" smtClean="0"/>
                        <a:t>A</a:t>
                      </a:r>
                    </a:p>
                    <a:p>
                      <a:pPr algn="ctr"/>
                      <a:r>
                        <a:rPr lang="en-GB" sz="1000" b="0" dirty="0" smtClean="0"/>
                        <a:t>Low power, less interested people (Monitor): don’t bore these stakeholder groups with excessive communication, keep an eye to check if their levels of interest or power change.</a:t>
                      </a:r>
                      <a:endParaRPr lang="en-US" sz="1000" b="0" dirty="0"/>
                    </a:p>
                  </a:txBody>
                  <a:tcPr marL="96863" marR="96863" marT="48431" marB="48431"/>
                </a:tc>
                <a:tc>
                  <a:txBody>
                    <a:bodyPr/>
                    <a:lstStyle/>
                    <a:p>
                      <a:pPr algn="ctr"/>
                      <a:r>
                        <a:rPr lang="en-US" sz="1000" dirty="0"/>
                        <a:t>Keep informed</a:t>
                      </a:r>
                    </a:p>
                    <a:p>
                      <a:pPr algn="ctr"/>
                      <a:endParaRPr lang="en-US" sz="1000" dirty="0"/>
                    </a:p>
                    <a:p>
                      <a:pPr algn="ctr"/>
                      <a:r>
                        <a:rPr lang="en-US" sz="1000" b="1" dirty="0" smtClean="0"/>
                        <a:t>B</a:t>
                      </a:r>
                    </a:p>
                    <a:p>
                      <a:pPr algn="ctr"/>
                      <a:r>
                        <a:rPr lang="en-GB" sz="1000" b="0" dirty="0" smtClean="0"/>
                        <a:t>Low power, highly interested people (Keep Informed): adequately inform these people, and talk to them to ensure that no major issues are arising. These audiences can also help point out any areas that could be improved or have been overlooked.</a:t>
                      </a:r>
                      <a:endParaRPr lang="en-US" sz="1000" b="0" dirty="0"/>
                    </a:p>
                  </a:txBody>
                  <a:tcPr marL="96863" marR="96863" marT="48431" marB="48431"/>
                </a:tc>
                <a:extLst>
                  <a:ext uri="{0D108BD9-81ED-4DB2-BD59-A6C34878D82A}">
                    <a16:rowId xmlns="" xmlns:a16="http://schemas.microsoft.com/office/drawing/2014/main" val="1687455405"/>
                  </a:ext>
                </a:extLst>
              </a:tr>
              <a:tr h="1801128">
                <a:tc vMerge="1">
                  <a:txBody>
                    <a:bodyPr/>
                    <a:lstStyle/>
                    <a:p>
                      <a:pPr algn="ctr"/>
                      <a:endParaRPr lang="en-US" dirty="0"/>
                    </a:p>
                  </a:txBody>
                  <a:tcPr/>
                </a:tc>
                <a:tc>
                  <a:txBody>
                    <a:bodyPr/>
                    <a:lstStyle/>
                    <a:p>
                      <a:pPr algn="ctr"/>
                      <a:endParaRPr lang="en-US" sz="1900" dirty="0"/>
                    </a:p>
                    <a:p>
                      <a:pPr algn="ctr"/>
                      <a:endParaRPr lang="en-US" sz="1900" dirty="0"/>
                    </a:p>
                    <a:p>
                      <a:pPr algn="ctr"/>
                      <a:r>
                        <a:rPr lang="en-US" sz="1000" b="1" dirty="0"/>
                        <a:t>High</a:t>
                      </a:r>
                    </a:p>
                  </a:txBody>
                  <a:tcPr marL="96863" marR="96863" marT="48431" marB="48431"/>
                </a:tc>
                <a:tc>
                  <a:txBody>
                    <a:bodyPr/>
                    <a:lstStyle/>
                    <a:p>
                      <a:pPr algn="ctr"/>
                      <a:r>
                        <a:rPr lang="en-US" sz="1000" dirty="0"/>
                        <a:t>Keep satisfied</a:t>
                      </a:r>
                    </a:p>
                    <a:p>
                      <a:pPr algn="ctr"/>
                      <a:endParaRPr lang="en-US" sz="1000" dirty="0"/>
                    </a:p>
                    <a:p>
                      <a:pPr algn="ctr"/>
                      <a:r>
                        <a:rPr lang="en-US" sz="1000" b="1" dirty="0" smtClean="0"/>
                        <a:t>C</a:t>
                      </a:r>
                    </a:p>
                    <a:p>
                      <a:pPr algn="ctr"/>
                      <a:r>
                        <a:rPr lang="en-GB" sz="1000" b="0" dirty="0" smtClean="0"/>
                        <a:t>High power, less interested people (Keep Satisfied): put enough work in with these people to keep them satisfied, but not so much that they become bored with your message</a:t>
                      </a:r>
                      <a:endParaRPr lang="en-US" sz="1000" b="0" dirty="0"/>
                    </a:p>
                    <a:p>
                      <a:pPr algn="ctr"/>
                      <a:endParaRPr lang="en-US" sz="1000" dirty="0"/>
                    </a:p>
                    <a:p>
                      <a:pPr algn="ctr"/>
                      <a:endParaRPr lang="en-US" sz="1000" dirty="0"/>
                    </a:p>
                  </a:txBody>
                  <a:tcPr marL="96863" marR="96863" marT="48431" marB="48431"/>
                </a:tc>
                <a:tc>
                  <a:txBody>
                    <a:bodyPr/>
                    <a:lstStyle/>
                    <a:p>
                      <a:pPr algn="ctr"/>
                      <a:r>
                        <a:rPr lang="en-US" sz="1000" dirty="0"/>
                        <a:t>Key players</a:t>
                      </a:r>
                    </a:p>
                    <a:p>
                      <a:pPr algn="ctr"/>
                      <a:endParaRPr lang="en-US" sz="1000" dirty="0"/>
                    </a:p>
                    <a:p>
                      <a:pPr algn="ctr"/>
                      <a:r>
                        <a:rPr lang="en-US" sz="1000" b="1" dirty="0" smtClean="0"/>
                        <a:t>D</a:t>
                      </a:r>
                    </a:p>
                    <a:p>
                      <a:pPr algn="ctr"/>
                      <a:r>
                        <a:rPr lang="en-GB" sz="1000" b="0" dirty="0" smtClean="0"/>
                        <a:t>High power, highly interested people (Manage Closely): aim to fully engage these people, making the greatest efforts to satisfy them.</a:t>
                      </a:r>
                      <a:endParaRPr lang="en-US" sz="1000" b="0" dirty="0"/>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701954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1633474595"/>
              </p:ext>
            </p:extLst>
          </p:nvPr>
        </p:nvGraphicFramePr>
        <p:xfrm>
          <a:off x="116732" y="0"/>
          <a:ext cx="12075267" cy="7340642"/>
        </p:xfrm>
        <a:graphic>
          <a:graphicData uri="http://schemas.openxmlformats.org/drawingml/2006/table">
            <a:tbl>
              <a:tblPr firstRow="1" bandRow="1">
                <a:tableStyleId>{69C7853C-536D-4A76-A0AE-DD22124D55A5}</a:tableStyleId>
              </a:tblPr>
              <a:tblGrid>
                <a:gridCol w="2247089">
                  <a:extLst>
                    <a:ext uri="{9D8B030D-6E8A-4147-A177-3AD203B41FA5}">
                      <a16:colId xmlns="" xmlns:a16="http://schemas.microsoft.com/office/drawing/2014/main" val="540044213"/>
                    </a:ext>
                  </a:extLst>
                </a:gridCol>
                <a:gridCol w="778213">
                  <a:extLst>
                    <a:ext uri="{9D8B030D-6E8A-4147-A177-3AD203B41FA5}">
                      <a16:colId xmlns="" xmlns:a16="http://schemas.microsoft.com/office/drawing/2014/main" val="2850256718"/>
                    </a:ext>
                  </a:extLst>
                </a:gridCol>
                <a:gridCol w="4250987">
                  <a:extLst>
                    <a:ext uri="{9D8B030D-6E8A-4147-A177-3AD203B41FA5}">
                      <a16:colId xmlns="" xmlns:a16="http://schemas.microsoft.com/office/drawing/2014/main" val="2501146088"/>
                    </a:ext>
                  </a:extLst>
                </a:gridCol>
                <a:gridCol w="4798978">
                  <a:extLst>
                    <a:ext uri="{9D8B030D-6E8A-4147-A177-3AD203B41FA5}">
                      <a16:colId xmlns="" xmlns:a16="http://schemas.microsoft.com/office/drawing/2014/main" val="1085963635"/>
                    </a:ext>
                  </a:extLst>
                </a:gridCol>
              </a:tblGrid>
              <a:tr h="1370392">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2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331948">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dirty="0"/>
                    </a:p>
                    <a:p>
                      <a:pPr algn="ctr"/>
                      <a:r>
                        <a:rPr lang="en-US" sz="1900" b="1" dirty="0"/>
                        <a:t>High</a:t>
                      </a:r>
                    </a:p>
                  </a:txBody>
                  <a:tcPr marL="96863" marR="96863" marT="48431" marB="48431"/>
                </a:tc>
                <a:extLst>
                  <a:ext uri="{0D108BD9-81ED-4DB2-BD59-A6C34878D82A}">
                    <a16:rowId xmlns="" xmlns:a16="http://schemas.microsoft.com/office/drawing/2014/main" val="740755332"/>
                  </a:ext>
                </a:extLst>
              </a:tr>
              <a:tr h="2081255">
                <a:tc rowSpan="2">
                  <a:txBody>
                    <a:bodyPr/>
                    <a:lstStyle/>
                    <a:p>
                      <a:pPr algn="ctr"/>
                      <a:endParaRPr lang="en-US" sz="1900" dirty="0"/>
                    </a:p>
                    <a:p>
                      <a:pPr algn="ctr"/>
                      <a:endParaRPr lang="en-US" sz="1900" dirty="0"/>
                    </a:p>
                    <a:p>
                      <a:pPr algn="ctr"/>
                      <a:r>
                        <a:rPr lang="en-GB" sz="1900" b="1" dirty="0" smtClean="0">
                          <a:solidFill>
                            <a:srgbClr val="FF0000"/>
                          </a:solidFill>
                        </a:rPr>
                        <a:t>Level of Power</a:t>
                      </a:r>
                    </a:p>
                    <a:p>
                      <a:pPr algn="ctr"/>
                      <a:r>
                        <a:rPr lang="en-GB" sz="1200" b="1" dirty="0" smtClean="0">
                          <a:solidFill>
                            <a:srgbClr val="FF0000"/>
                          </a:solidFill>
                        </a:rPr>
                        <a:t>CAN THESE STAKEHOLDERS DISRUPT YOUR PLANS? HOW MUCH POWER DO THESE STAKEHOLDERS HAVE OVER THE ORGANISATION?</a:t>
                      </a:r>
                      <a:endParaRPr lang="en-GB" sz="1200" b="1" dirty="0">
                        <a:solidFill>
                          <a:srgbClr val="FF0000"/>
                        </a:solidFill>
                      </a:endParaRP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200" b="1" dirty="0"/>
                        <a:t>Minimal </a:t>
                      </a:r>
                      <a:r>
                        <a:rPr lang="en-US" sz="1200" b="1" dirty="0" smtClean="0"/>
                        <a:t>effort</a:t>
                      </a:r>
                      <a:endParaRPr lang="en-US" sz="1200" b="1" dirty="0"/>
                    </a:p>
                    <a:p>
                      <a:pPr algn="ctr"/>
                      <a:r>
                        <a:rPr lang="en-US" sz="1200" b="1" dirty="0" smtClean="0"/>
                        <a:t>A</a:t>
                      </a:r>
                    </a:p>
                    <a:p>
                      <a:pPr algn="ctr"/>
                      <a:r>
                        <a:rPr lang="en-GB" sz="1200" b="1" dirty="0" smtClean="0"/>
                        <a:t>Individuals with a low levels of interest in the organization’s operations and only a limited power to influence the organization’s activities. These require only minimal effort by the organisation.</a:t>
                      </a:r>
                    </a:p>
                    <a:p>
                      <a:pPr algn="ctr"/>
                      <a:endParaRPr lang="en-US" sz="1200" b="1" dirty="0"/>
                    </a:p>
                  </a:txBody>
                  <a:tcPr marL="96863" marR="96863" marT="48431" marB="48431"/>
                </a:tc>
                <a:tc>
                  <a:txBody>
                    <a:bodyPr/>
                    <a:lstStyle/>
                    <a:p>
                      <a:pPr algn="ctr"/>
                      <a:r>
                        <a:rPr lang="en-US" sz="1200" b="1" dirty="0"/>
                        <a:t>Keep </a:t>
                      </a:r>
                      <a:r>
                        <a:rPr lang="en-US" sz="1200" b="1" dirty="0" smtClean="0"/>
                        <a:t>informed</a:t>
                      </a:r>
                      <a:endParaRPr lang="en-US" sz="1200" b="1" dirty="0"/>
                    </a:p>
                    <a:p>
                      <a:pPr algn="ctr"/>
                      <a:r>
                        <a:rPr lang="en-US" sz="1200" b="1" dirty="0" smtClean="0"/>
                        <a:t>B</a:t>
                      </a:r>
                    </a:p>
                    <a:p>
                      <a:pPr algn="ctr"/>
                      <a:r>
                        <a:rPr lang="en-GB" sz="1200" b="1" dirty="0" smtClean="0"/>
                        <a:t>Individuals with a high level of interest but a low level of power over the organization. These stakeholders do not have the ability to influence an organization’s strategy, but they may lobby and influence the views of other, more powerful stakeholders, and, so the organization has to, at the very least keep them well informed.</a:t>
                      </a:r>
                    </a:p>
                  </a:txBody>
                  <a:tcPr marL="96863" marR="96863" marT="48431" marB="48431"/>
                </a:tc>
                <a:extLst>
                  <a:ext uri="{0D108BD9-81ED-4DB2-BD59-A6C34878D82A}">
                    <a16:rowId xmlns="" xmlns:a16="http://schemas.microsoft.com/office/drawing/2014/main" val="1687455405"/>
                  </a:ext>
                </a:extLst>
              </a:tr>
              <a:tr h="2923453">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200" b="1" dirty="0"/>
                        <a:t>Keep </a:t>
                      </a:r>
                      <a:r>
                        <a:rPr lang="en-US" sz="1200" b="1" dirty="0" smtClean="0"/>
                        <a:t>satisfied</a:t>
                      </a:r>
                      <a:endParaRPr lang="en-US" sz="1200" b="1" dirty="0"/>
                    </a:p>
                    <a:p>
                      <a:pPr algn="ctr"/>
                      <a:r>
                        <a:rPr lang="en-US" sz="1200" b="1" dirty="0" smtClean="0"/>
                        <a:t>C</a:t>
                      </a:r>
                      <a:endParaRPr lang="en-US" sz="1200" b="1" dirty="0"/>
                    </a:p>
                    <a:p>
                      <a:pPr algn="ctr"/>
                      <a:r>
                        <a:rPr lang="en-GB" sz="1200" b="1" dirty="0" smtClean="0"/>
                        <a:t>Have a high degree of power to influence strategy, but only low levels of interest in organizational activities, therefore, must be treated with caution, as they may develop an interest in the organization, thus making them important to organizational strategy and success. These stakeholders, should, thus be kept satisfied.</a:t>
                      </a:r>
                    </a:p>
                    <a:p>
                      <a:pPr algn="ctr"/>
                      <a:endParaRPr lang="en-US" sz="1200" b="1" dirty="0"/>
                    </a:p>
                    <a:p>
                      <a:pPr algn="ctr"/>
                      <a:endParaRPr lang="en-US" sz="1200" b="1" dirty="0"/>
                    </a:p>
                  </a:txBody>
                  <a:tcPr marL="96863" marR="96863" marT="48431" marB="48431"/>
                </a:tc>
                <a:tc>
                  <a:txBody>
                    <a:bodyPr/>
                    <a:lstStyle/>
                    <a:p>
                      <a:pPr algn="ctr"/>
                      <a:r>
                        <a:rPr lang="en-US" sz="1200" b="1" dirty="0"/>
                        <a:t>Key </a:t>
                      </a:r>
                      <a:r>
                        <a:rPr lang="en-US" sz="1200" b="1" dirty="0" smtClean="0"/>
                        <a:t>players</a:t>
                      </a:r>
                      <a:endParaRPr lang="en-US" sz="1200" b="1" dirty="0"/>
                    </a:p>
                    <a:p>
                      <a:pPr algn="ctr"/>
                      <a:r>
                        <a:rPr lang="en-US" sz="1200" b="1" dirty="0" smtClean="0"/>
                        <a:t>D</a:t>
                      </a:r>
                    </a:p>
                    <a:p>
                      <a:pPr algn="ctr"/>
                      <a:r>
                        <a:rPr lang="en-GB" sz="1200" b="1" dirty="0" smtClean="0"/>
                        <a:t>Stakeholders with a high interest in organizational activities and a high degree of power to influence operations. These are, thus, the key players, and the organization’s strategy must be at least acceptable to them. </a:t>
                      </a:r>
                      <a:endParaRPr lang="en-US" sz="1200" b="1" dirty="0"/>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19066888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4565826A-9319-9E4C-9EB1-37024725F698}"/>
              </a:ext>
            </a:extLst>
          </p:cNvPr>
          <p:cNvPicPr>
            <a:picLocks noChangeAspect="1"/>
          </p:cNvPicPr>
          <p:nvPr/>
        </p:nvPicPr>
        <p:blipFill rotWithShape="1">
          <a:blip r:embed="rId2"/>
          <a:srcRect t="59" r="-3" b="-3"/>
          <a:stretch/>
        </p:blipFill>
        <p:spPr>
          <a:xfrm>
            <a:off x="20" y="10"/>
            <a:ext cx="12191980" cy="6857990"/>
          </a:xfrm>
          <a:prstGeom prst="rect">
            <a:avLst/>
          </a:prstGeom>
        </p:spPr>
      </p:pic>
    </p:spTree>
    <p:extLst>
      <p:ext uri="{BB962C8B-B14F-4D97-AF65-F5344CB8AC3E}">
        <p14:creationId xmlns:p14="http://schemas.microsoft.com/office/powerpoint/2010/main" val="1667879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50B34915-8448-1E42-B162-28A3C52157BB}"/>
              </a:ext>
            </a:extLst>
          </p:cNvPr>
          <p:cNvPicPr>
            <a:picLocks noChangeAspect="1"/>
          </p:cNvPicPr>
          <p:nvPr/>
        </p:nvPicPr>
        <p:blipFill>
          <a:blip r:embed="rId2"/>
          <a:stretch>
            <a:fillRect/>
          </a:stretch>
        </p:blipFill>
        <p:spPr>
          <a:xfrm>
            <a:off x="1692991" y="339635"/>
            <a:ext cx="9110008" cy="6126480"/>
          </a:xfrm>
          <a:prstGeom prst="rect">
            <a:avLst/>
          </a:prstGeom>
        </p:spPr>
      </p:pic>
    </p:spTree>
    <p:extLst>
      <p:ext uri="{BB962C8B-B14F-4D97-AF65-F5344CB8AC3E}">
        <p14:creationId xmlns:p14="http://schemas.microsoft.com/office/powerpoint/2010/main" val="19995457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191A9EA4-593A-204D-89E1-8BEC7D3A0F95}"/>
              </a:ext>
            </a:extLst>
          </p:cNvPr>
          <p:cNvPicPr>
            <a:picLocks noChangeAspect="1"/>
          </p:cNvPicPr>
          <p:nvPr/>
        </p:nvPicPr>
        <p:blipFill rotWithShape="1">
          <a:blip r:embed="rId2"/>
          <a:srcRect r="-1" b="6249"/>
          <a:stretch/>
        </p:blipFill>
        <p:spPr>
          <a:xfrm>
            <a:off x="20" y="10"/>
            <a:ext cx="12191980" cy="6857990"/>
          </a:xfrm>
          <a:prstGeom prst="rect">
            <a:avLst/>
          </a:prstGeom>
        </p:spPr>
      </p:pic>
    </p:spTree>
    <p:extLst>
      <p:ext uri="{BB962C8B-B14F-4D97-AF65-F5344CB8AC3E}">
        <p14:creationId xmlns:p14="http://schemas.microsoft.com/office/powerpoint/2010/main" val="23848937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20"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7E204F65-6A22-F645-8E89-8D333CC47D46}"/>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Stakeholders</a:t>
            </a:r>
          </a:p>
        </p:txBody>
      </p:sp>
      <p:sp>
        <p:nvSpPr>
          <p:cNvPr id="3" name="Content Placeholder 2">
            <a:extLst>
              <a:ext uri="{FF2B5EF4-FFF2-40B4-BE49-F238E27FC236}">
                <a16:creationId xmlns="" xmlns:a16="http://schemas.microsoft.com/office/drawing/2014/main" id="{73882F30-B83E-DE42-B0A6-0F2C6848349D}"/>
              </a:ext>
            </a:extLst>
          </p:cNvPr>
          <p:cNvSpPr>
            <a:spLocks noGrp="1"/>
          </p:cNvSpPr>
          <p:nvPr>
            <p:ph idx="1"/>
          </p:nvPr>
        </p:nvSpPr>
        <p:spPr>
          <a:xfrm>
            <a:off x="1066800" y="3263619"/>
            <a:ext cx="10058400" cy="2673765"/>
          </a:xfrm>
        </p:spPr>
        <p:txBody>
          <a:bodyPr anchor="t">
            <a:normAutofit/>
          </a:bodyPr>
          <a:lstStyle/>
          <a:p>
            <a:r>
              <a:rPr lang="en-GB" sz="2000" dirty="0"/>
              <a:t>Stakeholders are defined by Freeman as "any group or individual who can affect or is affected by the achievement of the organization's objectives" (Freeman and </a:t>
            </a:r>
            <a:r>
              <a:rPr lang="en-GB" sz="2000" dirty="0" err="1"/>
              <a:t>McVea</a:t>
            </a:r>
            <a:r>
              <a:rPr lang="en-GB" sz="2000" dirty="0"/>
              <a:t> 2001). </a:t>
            </a:r>
          </a:p>
          <a:p>
            <a:r>
              <a:rPr lang="en-GB" sz="2000" dirty="0"/>
              <a:t>In 1993 he stated that stakeholders are "those groups who are vital to the survival and success of the corporation" (Evan and Freeman 1993). </a:t>
            </a:r>
          </a:p>
          <a:p>
            <a:r>
              <a:rPr lang="en-GB" sz="2000" dirty="0"/>
              <a:t>As stated by Friedman the purpose of the organization is to manage the interests, needs and viewpoints of its stakeholders (Fontaine 2006). </a:t>
            </a:r>
          </a:p>
          <a:p>
            <a:endParaRPr lang="en-US" sz="2000" dirty="0"/>
          </a:p>
        </p:txBody>
      </p:sp>
    </p:spTree>
    <p:extLst>
      <p:ext uri="{BB962C8B-B14F-4D97-AF65-F5344CB8AC3E}">
        <p14:creationId xmlns:p14="http://schemas.microsoft.com/office/powerpoint/2010/main" val="17475120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 xmlns:a16="http://schemas.microsoft.com/office/drawing/2014/main" id="{6995F625-BE4F-4433-8290-5DF0E8589F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 xmlns:a16="http://schemas.microsoft.com/office/drawing/2014/main" id="{80102662-1FA4-4C7A-B144-19699DF435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 xmlns:a16="http://schemas.microsoft.com/office/drawing/2014/main" id="{655E224A-5F26-423E-949C-07A720F39A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 xmlns:a16="http://schemas.microsoft.com/office/drawing/2014/main" id="{A6F1DA18-4CA4-40CF-9ACA-105D8373B6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0072F0E-C873-9941-A1D2-36063BBB2107}"/>
              </a:ext>
            </a:extLst>
          </p:cNvPr>
          <p:cNvSpPr>
            <a:spLocks noGrp="1"/>
          </p:cNvSpPr>
          <p:nvPr>
            <p:ph type="title"/>
          </p:nvPr>
        </p:nvSpPr>
        <p:spPr>
          <a:xfrm>
            <a:off x="1260205" y="1887795"/>
            <a:ext cx="9673306" cy="2733106"/>
          </a:xfrm>
        </p:spPr>
        <p:txBody>
          <a:bodyPr vert="horz" lIns="91440" tIns="45720" rIns="91440" bIns="45720" rtlCol="0" anchor="ctr">
            <a:normAutofit/>
          </a:bodyPr>
          <a:lstStyle/>
          <a:p>
            <a:pPr algn="ctr">
              <a:lnSpc>
                <a:spcPct val="83000"/>
              </a:lnSpc>
            </a:pPr>
            <a:r>
              <a:rPr lang="en-US" sz="7200" cap="all" spc="-100"/>
              <a:t>Identify the stakeholders</a:t>
            </a:r>
          </a:p>
        </p:txBody>
      </p:sp>
      <p:sp>
        <p:nvSpPr>
          <p:cNvPr id="28" name="Rectangle 27">
            <a:extLst>
              <a:ext uri="{FF2B5EF4-FFF2-40B4-BE49-F238E27FC236}">
                <a16:creationId xmlns="" xmlns:a16="http://schemas.microsoft.com/office/drawing/2014/main" id="{7C6D1B74-744B-4231-97DB-86B4C9C5E2D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 xmlns:a16="http://schemas.microsoft.com/office/drawing/2014/main" id="{ABC98C72-9EDD-4426-B45A-84E06A7CD22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 xmlns:a16="http://schemas.microsoft.com/office/drawing/2014/main" id="{44887186-EE44-4AD3-BEFE-3478B453719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 xmlns:a16="http://schemas.microsoft.com/office/drawing/2014/main" id="{58EECC4E-F1C0-4C09-A7FD-4D623DACCC4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73125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ext uri="{D42A27DB-BD31-4B8C-83A1-F6EECF244321}">
                <p14:modId xmlns:p14="http://schemas.microsoft.com/office/powerpoint/2010/main" val="795807711"/>
              </p:ext>
            </p:extLst>
          </p:nvPr>
        </p:nvGraphicFramePr>
        <p:xfrm>
          <a:off x="1984443" y="643467"/>
          <a:ext cx="7986407" cy="5571070"/>
        </p:xfrm>
        <a:graphic>
          <a:graphicData uri="http://schemas.openxmlformats.org/drawingml/2006/table">
            <a:tbl>
              <a:tblPr firstRow="1" bandRow="1">
                <a:tableStyleId>{69C7853C-536D-4A76-A0AE-DD22124D55A5}</a:tableStyleId>
              </a:tblPr>
              <a:tblGrid>
                <a:gridCol w="2971039">
                  <a:extLst>
                    <a:ext uri="{9D8B030D-6E8A-4147-A177-3AD203B41FA5}">
                      <a16:colId xmlns="" xmlns:a16="http://schemas.microsoft.com/office/drawing/2014/main" val="3555218995"/>
                    </a:ext>
                  </a:extLst>
                </a:gridCol>
                <a:gridCol w="2507684">
                  <a:extLst>
                    <a:ext uri="{9D8B030D-6E8A-4147-A177-3AD203B41FA5}">
                      <a16:colId xmlns="" xmlns:a16="http://schemas.microsoft.com/office/drawing/2014/main" val="1631451775"/>
                    </a:ext>
                  </a:extLst>
                </a:gridCol>
                <a:gridCol w="2507684">
                  <a:extLst>
                    <a:ext uri="{9D8B030D-6E8A-4147-A177-3AD203B41FA5}">
                      <a16:colId xmlns="" xmlns:a16="http://schemas.microsoft.com/office/drawing/2014/main" val="711968806"/>
                    </a:ext>
                  </a:extLst>
                </a:gridCol>
              </a:tblGrid>
              <a:tr h="1114214">
                <a:tc gridSpan="3">
                  <a:txBody>
                    <a:bodyPr/>
                    <a:lstStyle/>
                    <a:p>
                      <a:pPr algn="ctr"/>
                      <a:r>
                        <a:rPr lang="en-US" sz="3000" dirty="0" smtClean="0"/>
                        <a:t>Liverpool FC</a:t>
                      </a:r>
                      <a:endParaRPr lang="en-US" sz="3000" dirty="0"/>
                    </a:p>
                  </a:txBody>
                  <a:tcPr marL="150569" marR="150569" marT="75285" marB="75285"/>
                </a:tc>
                <a:tc hMerge="1">
                  <a:txBody>
                    <a:bodyPr/>
                    <a:lstStyle/>
                    <a:p>
                      <a:endParaRPr lang="en-US" sz="3000" dirty="0"/>
                    </a:p>
                  </a:txBody>
                  <a:tcPr marL="150569" marR="150569" marT="75285" marB="75285"/>
                </a:tc>
                <a:tc hMerge="1">
                  <a:txBody>
                    <a:bodyPr/>
                    <a:lstStyle/>
                    <a:p>
                      <a:endParaRPr lang="en-US" sz="3000" dirty="0"/>
                    </a:p>
                  </a:txBody>
                  <a:tcPr marL="150569" marR="150569" marT="75285" marB="75285"/>
                </a:tc>
                <a:extLst>
                  <a:ext uri="{0D108BD9-81ED-4DB2-BD59-A6C34878D82A}">
                    <a16:rowId xmlns="" xmlns:a16="http://schemas.microsoft.com/office/drawing/2014/main" val="1760980108"/>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000612153"/>
                  </a:ext>
                </a:extLst>
              </a:tr>
              <a:tr h="1114214">
                <a:tc>
                  <a:txBody>
                    <a:bodyPr/>
                    <a:lstStyle/>
                    <a:p>
                      <a:endParaRPr lang="en-US" sz="3000" dirty="0"/>
                    </a:p>
                    <a:p>
                      <a:endParaRPr lang="en-US" sz="3000" dirty="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520819492"/>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4056420777"/>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dirty="0"/>
                    </a:p>
                  </a:txBody>
                  <a:tcPr marL="150569" marR="150569" marT="75285" marB="75285"/>
                </a:tc>
                <a:extLst>
                  <a:ext uri="{0D108BD9-81ED-4DB2-BD59-A6C34878D82A}">
                    <a16:rowId xmlns="" xmlns:a16="http://schemas.microsoft.com/office/drawing/2014/main" val="1786423848"/>
                  </a:ext>
                </a:extLst>
              </a:tr>
            </a:tbl>
          </a:graphicData>
        </a:graphic>
      </p:graphicFrame>
    </p:spTree>
    <p:extLst>
      <p:ext uri="{BB962C8B-B14F-4D97-AF65-F5344CB8AC3E}">
        <p14:creationId xmlns:p14="http://schemas.microsoft.com/office/powerpoint/2010/main" val="20584169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ext uri="{D42A27DB-BD31-4B8C-83A1-F6EECF244321}">
                <p14:modId xmlns:p14="http://schemas.microsoft.com/office/powerpoint/2010/main" val="3280305958"/>
              </p:ext>
            </p:extLst>
          </p:nvPr>
        </p:nvGraphicFramePr>
        <p:xfrm>
          <a:off x="1008990" y="803063"/>
          <a:ext cx="10174020" cy="5251878"/>
        </p:xfrm>
        <a:graphic>
          <a:graphicData uri="http://schemas.openxmlformats.org/drawingml/2006/table">
            <a:tbl>
              <a:tblPr firstRow="1" bandRow="1">
                <a:tableStyleId>{69C7853C-536D-4A76-A0AE-DD22124D55A5}</a:tableStyleId>
              </a:tblPr>
              <a:tblGrid>
                <a:gridCol w="3504754">
                  <a:extLst>
                    <a:ext uri="{9D8B030D-6E8A-4147-A177-3AD203B41FA5}">
                      <a16:colId xmlns="" xmlns:a16="http://schemas.microsoft.com/office/drawing/2014/main" val="3555218995"/>
                    </a:ext>
                  </a:extLst>
                </a:gridCol>
                <a:gridCol w="3504754">
                  <a:extLst>
                    <a:ext uri="{9D8B030D-6E8A-4147-A177-3AD203B41FA5}">
                      <a16:colId xmlns="" xmlns:a16="http://schemas.microsoft.com/office/drawing/2014/main" val="1631451775"/>
                    </a:ext>
                  </a:extLst>
                </a:gridCol>
                <a:gridCol w="3164512">
                  <a:extLst>
                    <a:ext uri="{9D8B030D-6E8A-4147-A177-3AD203B41FA5}">
                      <a16:colId xmlns="" xmlns:a16="http://schemas.microsoft.com/office/drawing/2014/main" val="711968806"/>
                    </a:ext>
                  </a:extLst>
                </a:gridCol>
              </a:tblGrid>
              <a:tr h="875313">
                <a:tc>
                  <a:txBody>
                    <a:bodyPr/>
                    <a:lstStyle/>
                    <a:p>
                      <a:r>
                        <a:rPr lang="en-US" sz="2300" b="0">
                          <a:solidFill>
                            <a:schemeClr val="tx1"/>
                          </a:solidFill>
                        </a:rPr>
                        <a:t>Shareholders</a:t>
                      </a:r>
                    </a:p>
                  </a:txBody>
                  <a:tcPr marL="118285" marR="118285" marT="59143" marB="59143"/>
                </a:tc>
                <a:tc>
                  <a:txBody>
                    <a:bodyPr/>
                    <a:lstStyle/>
                    <a:p>
                      <a:r>
                        <a:rPr lang="en-US" sz="2300" b="0">
                          <a:solidFill>
                            <a:schemeClr val="tx1"/>
                          </a:solidFill>
                        </a:rPr>
                        <a:t>Fans</a:t>
                      </a:r>
                    </a:p>
                    <a:p>
                      <a:endParaRPr lang="en-US" sz="2300" b="0">
                        <a:solidFill>
                          <a:schemeClr val="tx1"/>
                        </a:solidFill>
                      </a:endParaRPr>
                    </a:p>
                  </a:txBody>
                  <a:tcPr marL="118285" marR="118285" marT="59143" marB="59143"/>
                </a:tc>
                <a:tc>
                  <a:txBody>
                    <a:bodyPr/>
                    <a:lstStyle/>
                    <a:p>
                      <a:r>
                        <a:rPr lang="en-US" sz="2300" b="0">
                          <a:solidFill>
                            <a:schemeClr val="tx1"/>
                          </a:solidFill>
                        </a:rPr>
                        <a:t>Players</a:t>
                      </a:r>
                    </a:p>
                  </a:txBody>
                  <a:tcPr marL="118285" marR="118285" marT="59143" marB="59143"/>
                </a:tc>
                <a:extLst>
                  <a:ext uri="{0D108BD9-81ED-4DB2-BD59-A6C34878D82A}">
                    <a16:rowId xmlns="" xmlns:a16="http://schemas.microsoft.com/office/drawing/2014/main" val="1760980108"/>
                  </a:ext>
                </a:extLst>
              </a:tr>
              <a:tr h="875313">
                <a:tc>
                  <a:txBody>
                    <a:bodyPr/>
                    <a:lstStyle/>
                    <a:p>
                      <a:r>
                        <a:rPr lang="en-US" sz="2300"/>
                        <a:t>Government</a:t>
                      </a:r>
                    </a:p>
                    <a:p>
                      <a:endParaRPr lang="en-US" sz="2300"/>
                    </a:p>
                  </a:txBody>
                  <a:tcPr marL="118285" marR="118285" marT="59143" marB="59143"/>
                </a:tc>
                <a:tc>
                  <a:txBody>
                    <a:bodyPr/>
                    <a:lstStyle/>
                    <a:p>
                      <a:r>
                        <a:rPr lang="en-US" sz="2300"/>
                        <a:t>Public institutions</a:t>
                      </a:r>
                    </a:p>
                  </a:txBody>
                  <a:tcPr marL="118285" marR="118285" marT="59143" marB="59143"/>
                </a:tc>
                <a:tc>
                  <a:txBody>
                    <a:bodyPr/>
                    <a:lstStyle/>
                    <a:p>
                      <a:r>
                        <a:rPr lang="en-US" sz="2300"/>
                        <a:t>Coaches</a:t>
                      </a:r>
                    </a:p>
                  </a:txBody>
                  <a:tcPr marL="118285" marR="118285" marT="59143" marB="59143"/>
                </a:tc>
                <a:extLst>
                  <a:ext uri="{0D108BD9-81ED-4DB2-BD59-A6C34878D82A}">
                    <a16:rowId xmlns="" xmlns:a16="http://schemas.microsoft.com/office/drawing/2014/main" val="3000612153"/>
                  </a:ext>
                </a:extLst>
              </a:tr>
              <a:tr h="875313">
                <a:tc>
                  <a:txBody>
                    <a:bodyPr/>
                    <a:lstStyle/>
                    <a:p>
                      <a:r>
                        <a:rPr lang="en-US" sz="2300"/>
                        <a:t>Local authority</a:t>
                      </a:r>
                    </a:p>
                  </a:txBody>
                  <a:tcPr marL="118285" marR="118285" marT="59143" marB="5914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300"/>
                        <a:t>Other clubs</a:t>
                      </a:r>
                    </a:p>
                    <a:p>
                      <a:endParaRPr lang="en-US" sz="2300"/>
                    </a:p>
                  </a:txBody>
                  <a:tcPr marL="118285" marR="118285" marT="59143" marB="59143"/>
                </a:tc>
                <a:tc>
                  <a:txBody>
                    <a:bodyPr/>
                    <a:lstStyle/>
                    <a:p>
                      <a:r>
                        <a:rPr lang="en-US" sz="2300"/>
                        <a:t>Agents</a:t>
                      </a:r>
                    </a:p>
                  </a:txBody>
                  <a:tcPr marL="118285" marR="118285" marT="59143" marB="59143"/>
                </a:tc>
                <a:extLst>
                  <a:ext uri="{0D108BD9-81ED-4DB2-BD59-A6C34878D82A}">
                    <a16:rowId xmlns="" xmlns:a16="http://schemas.microsoft.com/office/drawing/2014/main" val="3520819492"/>
                  </a:ext>
                </a:extLst>
              </a:tr>
              <a:tr h="875313">
                <a:tc>
                  <a:txBody>
                    <a:bodyPr/>
                    <a:lstStyle/>
                    <a:p>
                      <a:r>
                        <a:rPr lang="en-US" sz="2300"/>
                        <a:t>Banks</a:t>
                      </a:r>
                    </a:p>
                    <a:p>
                      <a:endParaRPr lang="en-US" sz="2300"/>
                    </a:p>
                  </a:txBody>
                  <a:tcPr marL="118285" marR="118285" marT="59143" marB="59143"/>
                </a:tc>
                <a:tc>
                  <a:txBody>
                    <a:bodyPr/>
                    <a:lstStyle/>
                    <a:p>
                      <a:r>
                        <a:rPr lang="en-US" sz="2300"/>
                        <a:t>FIFA</a:t>
                      </a:r>
                    </a:p>
                  </a:txBody>
                  <a:tcPr marL="118285" marR="118285" marT="59143" marB="59143"/>
                </a:tc>
                <a:tc>
                  <a:txBody>
                    <a:bodyPr/>
                    <a:lstStyle/>
                    <a:p>
                      <a:r>
                        <a:rPr lang="en-US" sz="2300"/>
                        <a:t>Sponsors</a:t>
                      </a:r>
                    </a:p>
                  </a:txBody>
                  <a:tcPr marL="118285" marR="118285" marT="59143" marB="59143"/>
                </a:tc>
                <a:extLst>
                  <a:ext uri="{0D108BD9-81ED-4DB2-BD59-A6C34878D82A}">
                    <a16:rowId xmlns="" xmlns:a16="http://schemas.microsoft.com/office/drawing/2014/main" val="4056420777"/>
                  </a:ext>
                </a:extLst>
              </a:tr>
              <a:tr h="875313">
                <a:tc>
                  <a:txBody>
                    <a:bodyPr/>
                    <a:lstStyle/>
                    <a:p>
                      <a:r>
                        <a:rPr lang="en-US" sz="2300"/>
                        <a:t>Premier League</a:t>
                      </a:r>
                    </a:p>
                    <a:p>
                      <a:endParaRPr lang="en-US" sz="2300"/>
                    </a:p>
                  </a:txBody>
                  <a:tcPr marL="118285" marR="118285" marT="59143" marB="59143"/>
                </a:tc>
                <a:tc>
                  <a:txBody>
                    <a:bodyPr/>
                    <a:lstStyle/>
                    <a:p>
                      <a:r>
                        <a:rPr lang="en-US" sz="2300"/>
                        <a:t>Media</a:t>
                      </a:r>
                    </a:p>
                  </a:txBody>
                  <a:tcPr marL="118285" marR="118285" marT="59143" marB="59143"/>
                </a:tc>
                <a:tc>
                  <a:txBody>
                    <a:bodyPr/>
                    <a:lstStyle/>
                    <a:p>
                      <a:r>
                        <a:rPr lang="en-US" sz="2300"/>
                        <a:t>Employees</a:t>
                      </a:r>
                    </a:p>
                  </a:txBody>
                  <a:tcPr marL="118285" marR="118285" marT="59143" marB="59143"/>
                </a:tc>
                <a:extLst>
                  <a:ext uri="{0D108BD9-81ED-4DB2-BD59-A6C34878D82A}">
                    <a16:rowId xmlns="" xmlns:a16="http://schemas.microsoft.com/office/drawing/2014/main" val="1786423848"/>
                  </a:ext>
                </a:extLst>
              </a:tr>
              <a:tr h="875313">
                <a:tc>
                  <a:txBody>
                    <a:bodyPr/>
                    <a:lstStyle/>
                    <a:p>
                      <a:r>
                        <a:rPr lang="en-US" sz="2300"/>
                        <a:t>FA</a:t>
                      </a:r>
                    </a:p>
                    <a:p>
                      <a:endParaRPr lang="en-US" sz="2300"/>
                    </a:p>
                  </a:txBody>
                  <a:tcPr marL="118285" marR="118285" marT="59143" marB="59143"/>
                </a:tc>
                <a:tc>
                  <a:txBody>
                    <a:bodyPr/>
                    <a:lstStyle/>
                    <a:p>
                      <a:endParaRPr lang="en-US" sz="2300"/>
                    </a:p>
                  </a:txBody>
                  <a:tcPr marL="118285" marR="118285" marT="59143" marB="59143"/>
                </a:tc>
                <a:tc>
                  <a:txBody>
                    <a:bodyPr/>
                    <a:lstStyle/>
                    <a:p>
                      <a:endParaRPr lang="en-US" sz="2300"/>
                    </a:p>
                  </a:txBody>
                  <a:tcPr marL="118285" marR="118285" marT="59143" marB="59143"/>
                </a:tc>
                <a:extLst>
                  <a:ext uri="{0D108BD9-81ED-4DB2-BD59-A6C34878D82A}">
                    <a16:rowId xmlns="" xmlns:a16="http://schemas.microsoft.com/office/drawing/2014/main" val="254343804"/>
                  </a:ext>
                </a:extLst>
              </a:tr>
            </a:tbl>
          </a:graphicData>
        </a:graphic>
      </p:graphicFrame>
    </p:spTree>
    <p:extLst>
      <p:ext uri="{BB962C8B-B14F-4D97-AF65-F5344CB8AC3E}">
        <p14:creationId xmlns:p14="http://schemas.microsoft.com/office/powerpoint/2010/main" val="5126323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2155CD3-83BB-4AEA-A737-FFB45BF5B99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C9481AC0-C94A-42B2-A337-8F2BD27B4C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91044" y="374904"/>
            <a:ext cx="11409913"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 xmlns:a16="http://schemas.microsoft.com/office/drawing/2014/main" id="{9C990ECF-0B2F-4372-9715-326BA840E4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54736" y="539496"/>
            <a:ext cx="11082528" cy="57790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3390259544"/>
              </p:ext>
            </p:extLst>
          </p:nvPr>
        </p:nvGraphicFramePr>
        <p:xfrm>
          <a:off x="876469" y="881318"/>
          <a:ext cx="10439064" cy="5095366"/>
        </p:xfrm>
        <a:graphic>
          <a:graphicData uri="http://schemas.openxmlformats.org/drawingml/2006/table">
            <a:tbl>
              <a:tblPr firstRow="1" bandRow="1">
                <a:tableStyleId>{69C7853C-536D-4A76-A0AE-DD22124D55A5}</a:tableStyleId>
              </a:tblPr>
              <a:tblGrid>
                <a:gridCol w="2843454">
                  <a:extLst>
                    <a:ext uri="{9D8B030D-6E8A-4147-A177-3AD203B41FA5}">
                      <a16:colId xmlns="" xmlns:a16="http://schemas.microsoft.com/office/drawing/2014/main" val="540044213"/>
                    </a:ext>
                  </a:extLst>
                </a:gridCol>
                <a:gridCol w="1908702">
                  <a:extLst>
                    <a:ext uri="{9D8B030D-6E8A-4147-A177-3AD203B41FA5}">
                      <a16:colId xmlns="" xmlns:a16="http://schemas.microsoft.com/office/drawing/2014/main" val="2850256718"/>
                    </a:ext>
                  </a:extLst>
                </a:gridCol>
                <a:gridCol w="2843454">
                  <a:extLst>
                    <a:ext uri="{9D8B030D-6E8A-4147-A177-3AD203B41FA5}">
                      <a16:colId xmlns="" xmlns:a16="http://schemas.microsoft.com/office/drawing/2014/main" val="2501146088"/>
                    </a:ext>
                  </a:extLst>
                </a:gridCol>
                <a:gridCol w="2843454">
                  <a:extLst>
                    <a:ext uri="{9D8B030D-6E8A-4147-A177-3AD203B41FA5}">
                      <a16:colId xmlns="" xmlns:a16="http://schemas.microsoft.com/office/drawing/2014/main" val="1085963635"/>
                    </a:ext>
                  </a:extLst>
                </a:gridCol>
              </a:tblGrid>
              <a:tr h="988653">
                <a:tc rowSpan="2" gridSpan="2">
                  <a:txBody>
                    <a:bodyPr/>
                    <a:lstStyle/>
                    <a:p>
                      <a:pPr algn="ctr"/>
                      <a:endParaRPr lang="en-US" sz="1900"/>
                    </a:p>
                  </a:txBody>
                  <a:tcPr marL="95063" marR="95063" marT="47531" marB="475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5063" marR="95063" marT="47531" marB="47531"/>
                </a:tc>
                <a:tc hMerge="1">
                  <a:txBody>
                    <a:bodyPr/>
                    <a:lstStyle/>
                    <a:p>
                      <a:endParaRPr lang="en-US" dirty="0"/>
                    </a:p>
                  </a:txBody>
                  <a:tcPr/>
                </a:tc>
                <a:extLst>
                  <a:ext uri="{0D108BD9-81ED-4DB2-BD59-A6C34878D82A}">
                    <a16:rowId xmlns="" xmlns:a16="http://schemas.microsoft.com/office/drawing/2014/main" val="4051271745"/>
                  </a:ext>
                </a:extLst>
              </a:tr>
              <a:tr h="988653">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5063" marR="95063" marT="47531" marB="47531"/>
                </a:tc>
                <a:tc>
                  <a:txBody>
                    <a:bodyPr/>
                    <a:lstStyle/>
                    <a:p>
                      <a:pPr algn="ctr"/>
                      <a:endParaRPr lang="en-US" sz="1900"/>
                    </a:p>
                    <a:p>
                      <a:pPr algn="ctr"/>
                      <a:r>
                        <a:rPr lang="en-US" sz="1900" b="1"/>
                        <a:t>High</a:t>
                      </a:r>
                    </a:p>
                  </a:txBody>
                  <a:tcPr marL="95063" marR="95063" marT="47531" marB="47531"/>
                </a:tc>
                <a:extLst>
                  <a:ext uri="{0D108BD9-81ED-4DB2-BD59-A6C34878D82A}">
                    <a16:rowId xmlns="" xmlns:a16="http://schemas.microsoft.com/office/drawing/2014/main" val="740755332"/>
                  </a:ext>
                </a:extLst>
              </a:tr>
              <a:tr h="1559030">
                <a:tc rowSpan="2">
                  <a:txBody>
                    <a:bodyPr/>
                    <a:lstStyle/>
                    <a:p>
                      <a:pPr algn="ctr"/>
                      <a:endParaRPr lang="en-US" sz="1900"/>
                    </a:p>
                    <a:p>
                      <a:pPr algn="ctr"/>
                      <a:endParaRPr lang="en-US" sz="1900"/>
                    </a:p>
                    <a:p>
                      <a:pPr algn="ctr"/>
                      <a:endParaRPr lang="en-US" sz="1900" b="1"/>
                    </a:p>
                    <a:p>
                      <a:pPr algn="ctr"/>
                      <a:r>
                        <a:rPr lang="en-US" sz="1900" b="1"/>
                        <a:t>Level of Power</a:t>
                      </a:r>
                    </a:p>
                  </a:txBody>
                  <a:tcPr marL="95063" marR="95063" marT="47531" marB="475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5063" marR="95063" marT="47531" marB="47531"/>
                </a:tc>
                <a:tc>
                  <a:txBody>
                    <a:bodyPr/>
                    <a:lstStyle/>
                    <a:p>
                      <a:pPr algn="ctr"/>
                      <a:r>
                        <a:rPr lang="en-US" sz="1900"/>
                        <a:t>Minimal effort</a:t>
                      </a:r>
                    </a:p>
                    <a:p>
                      <a:pPr algn="ctr"/>
                      <a:endParaRPr lang="en-US" sz="1900"/>
                    </a:p>
                    <a:p>
                      <a:pPr algn="ctr"/>
                      <a:r>
                        <a:rPr lang="en-US" sz="1900" b="1"/>
                        <a:t>A</a:t>
                      </a:r>
                    </a:p>
                  </a:txBody>
                  <a:tcPr marL="95063" marR="95063" marT="47531" marB="47531"/>
                </a:tc>
                <a:tc>
                  <a:txBody>
                    <a:bodyPr/>
                    <a:lstStyle/>
                    <a:p>
                      <a:pPr algn="ctr"/>
                      <a:r>
                        <a:rPr lang="en-US" sz="1900"/>
                        <a:t>Keep informed</a:t>
                      </a:r>
                    </a:p>
                    <a:p>
                      <a:pPr algn="ctr"/>
                      <a:endParaRPr lang="en-US" sz="1900"/>
                    </a:p>
                    <a:p>
                      <a:pPr algn="ctr"/>
                      <a:r>
                        <a:rPr lang="en-US" sz="1900" b="1"/>
                        <a:t>B</a:t>
                      </a:r>
                    </a:p>
                  </a:txBody>
                  <a:tcPr marL="95063" marR="95063" marT="47531" marB="47531"/>
                </a:tc>
                <a:extLst>
                  <a:ext uri="{0D108BD9-81ED-4DB2-BD59-A6C34878D82A}">
                    <a16:rowId xmlns="" xmlns:a16="http://schemas.microsoft.com/office/drawing/2014/main" val="1687455405"/>
                  </a:ext>
                </a:extLst>
              </a:tr>
              <a:tr h="1559030">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5063" marR="95063" marT="47531" marB="475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5063" marR="95063" marT="47531" marB="47531"/>
                </a:tc>
                <a:tc>
                  <a:txBody>
                    <a:bodyPr/>
                    <a:lstStyle/>
                    <a:p>
                      <a:pPr algn="ctr"/>
                      <a:r>
                        <a:rPr lang="en-US" sz="1900"/>
                        <a:t>Key players</a:t>
                      </a:r>
                    </a:p>
                    <a:p>
                      <a:pPr algn="ctr"/>
                      <a:endParaRPr lang="en-US" sz="1900"/>
                    </a:p>
                    <a:p>
                      <a:pPr algn="ctr"/>
                      <a:r>
                        <a:rPr lang="en-US" sz="1900" b="1"/>
                        <a:t>D</a:t>
                      </a:r>
                    </a:p>
                  </a:txBody>
                  <a:tcPr marL="95063" marR="95063" marT="47531" marB="475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15568019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2269795553"/>
              </p:ext>
            </p:extLst>
          </p:nvPr>
        </p:nvGraphicFramePr>
        <p:xfrm>
          <a:off x="1074865" y="803063"/>
          <a:ext cx="10042271" cy="5251875"/>
        </p:xfrm>
        <a:graphic>
          <a:graphicData uri="http://schemas.openxmlformats.org/drawingml/2006/table">
            <a:tbl>
              <a:tblPr firstRow="1" bandRow="1">
                <a:tableStyleId>{69C7853C-536D-4A76-A0AE-DD22124D55A5}</a:tableStyleId>
              </a:tblPr>
              <a:tblGrid>
                <a:gridCol w="2853369">
                  <a:extLst>
                    <a:ext uri="{9D8B030D-6E8A-4147-A177-3AD203B41FA5}">
                      <a16:colId xmlns="" xmlns:a16="http://schemas.microsoft.com/office/drawing/2014/main" val="540044213"/>
                    </a:ext>
                  </a:extLst>
                </a:gridCol>
                <a:gridCol w="1482164">
                  <a:extLst>
                    <a:ext uri="{9D8B030D-6E8A-4147-A177-3AD203B41FA5}">
                      <a16:colId xmlns="" xmlns:a16="http://schemas.microsoft.com/office/drawing/2014/main" val="2850256718"/>
                    </a:ext>
                  </a:extLst>
                </a:gridCol>
                <a:gridCol w="2853369">
                  <a:extLst>
                    <a:ext uri="{9D8B030D-6E8A-4147-A177-3AD203B41FA5}">
                      <a16:colId xmlns="" xmlns:a16="http://schemas.microsoft.com/office/drawing/2014/main" val="2501146088"/>
                    </a:ext>
                  </a:extLst>
                </a:gridCol>
                <a:gridCol w="2853369">
                  <a:extLst>
                    <a:ext uri="{9D8B030D-6E8A-4147-A177-3AD203B41FA5}">
                      <a16:colId xmlns="" xmlns:a16="http://schemas.microsoft.com/office/drawing/2014/main" val="1085963635"/>
                    </a:ext>
                  </a:extLst>
                </a:gridCol>
              </a:tblGrid>
              <a:tr h="732165">
                <a:tc rowSpan="2" gridSpan="2">
                  <a:txBody>
                    <a:bodyPr/>
                    <a:lstStyle/>
                    <a:p>
                      <a:pPr algn="ctr"/>
                      <a:endParaRPr lang="en-US" sz="1400"/>
                    </a:p>
                  </a:txBody>
                  <a:tcPr marL="70400" marR="70400" marT="35200" marB="35200"/>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0400" marR="70400" marT="35200" marB="35200"/>
                </a:tc>
                <a:tc hMerge="1">
                  <a:txBody>
                    <a:bodyPr/>
                    <a:lstStyle/>
                    <a:p>
                      <a:endParaRPr lang="en-US" dirty="0"/>
                    </a:p>
                  </a:txBody>
                  <a:tcPr/>
                </a:tc>
                <a:extLst>
                  <a:ext uri="{0D108BD9-81ED-4DB2-BD59-A6C34878D82A}">
                    <a16:rowId xmlns="" xmlns:a16="http://schemas.microsoft.com/office/drawing/2014/main" val="4051271745"/>
                  </a:ext>
                </a:extLst>
              </a:tr>
              <a:tr h="73216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0400" marR="70400" marT="35200" marB="35200"/>
                </a:tc>
                <a:tc>
                  <a:txBody>
                    <a:bodyPr/>
                    <a:lstStyle/>
                    <a:p>
                      <a:pPr algn="ctr"/>
                      <a:endParaRPr lang="en-US" sz="1400"/>
                    </a:p>
                    <a:p>
                      <a:pPr algn="ctr"/>
                      <a:r>
                        <a:rPr lang="en-US" sz="1400" b="1"/>
                        <a:t>High</a:t>
                      </a:r>
                    </a:p>
                  </a:txBody>
                  <a:tcPr marL="70400" marR="70400" marT="35200" marB="35200"/>
                </a:tc>
                <a:extLst>
                  <a:ext uri="{0D108BD9-81ED-4DB2-BD59-A6C34878D82A}">
                    <a16:rowId xmlns="" xmlns:a16="http://schemas.microsoft.com/office/drawing/2014/main" val="740755332"/>
                  </a:ext>
                </a:extLst>
              </a:tr>
              <a:tr h="1788172">
                <a:tc rowSpan="2">
                  <a:txBody>
                    <a:bodyPr/>
                    <a:lstStyle/>
                    <a:p>
                      <a:pPr algn="ctr"/>
                      <a:endParaRPr lang="en-US" sz="1400"/>
                    </a:p>
                    <a:p>
                      <a:pPr algn="ctr"/>
                      <a:endParaRPr lang="en-US" sz="1400"/>
                    </a:p>
                    <a:p>
                      <a:pPr algn="ctr"/>
                      <a:endParaRPr lang="en-US" sz="1400" b="1"/>
                    </a:p>
                    <a:p>
                      <a:pPr algn="ctr"/>
                      <a:r>
                        <a:rPr lang="en-US" sz="1400" b="1"/>
                        <a:t>Level of Power</a:t>
                      </a:r>
                    </a:p>
                  </a:txBody>
                  <a:tcPr marL="70400" marR="70400" marT="35200" marB="35200"/>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0400" marR="70400" marT="35200" marB="35200"/>
                </a:tc>
                <a:tc>
                  <a:txBody>
                    <a:bodyPr/>
                    <a:lstStyle/>
                    <a:p>
                      <a:pPr algn="ctr"/>
                      <a:r>
                        <a:rPr lang="en-US" sz="1400"/>
                        <a:t>Minimal effort</a:t>
                      </a:r>
                    </a:p>
                    <a:p>
                      <a:pPr algn="ctr"/>
                      <a:endParaRPr lang="en-US" sz="1400"/>
                    </a:p>
                    <a:p>
                      <a:pPr algn="ctr"/>
                      <a:r>
                        <a:rPr lang="en-US" sz="1400" b="1"/>
                        <a:t>A</a:t>
                      </a:r>
                    </a:p>
                    <a:p>
                      <a:pPr algn="ctr"/>
                      <a:r>
                        <a:rPr lang="en-US" sz="1400" b="1"/>
                        <a:t>Other clubs</a:t>
                      </a:r>
                    </a:p>
                    <a:p>
                      <a:pPr algn="ctr"/>
                      <a:r>
                        <a:rPr lang="en-US" sz="1400" b="1"/>
                        <a:t>Government</a:t>
                      </a:r>
                    </a:p>
                    <a:p>
                      <a:pPr algn="ctr"/>
                      <a:r>
                        <a:rPr lang="en-US" sz="1400" b="1"/>
                        <a:t>Local council</a:t>
                      </a:r>
                    </a:p>
                    <a:p>
                      <a:pPr algn="ctr"/>
                      <a:r>
                        <a:rPr lang="en-US" sz="1400" b="1"/>
                        <a:t>Public institutions</a:t>
                      </a:r>
                    </a:p>
                    <a:p>
                      <a:pPr algn="ctr"/>
                      <a:r>
                        <a:rPr lang="en-US" sz="1400" b="1"/>
                        <a:t>Banks</a:t>
                      </a:r>
                    </a:p>
                  </a:txBody>
                  <a:tcPr marL="70400" marR="70400" marT="35200" marB="35200"/>
                </a:tc>
                <a:tc>
                  <a:txBody>
                    <a:bodyPr/>
                    <a:lstStyle/>
                    <a:p>
                      <a:pPr algn="ctr"/>
                      <a:r>
                        <a:rPr lang="en-US" sz="1400"/>
                        <a:t>Keep informed</a:t>
                      </a:r>
                    </a:p>
                    <a:p>
                      <a:pPr algn="ctr"/>
                      <a:endParaRPr lang="en-US" sz="1400"/>
                    </a:p>
                    <a:p>
                      <a:pPr algn="ctr"/>
                      <a:r>
                        <a:rPr lang="en-US" sz="1400" b="1"/>
                        <a:t>B</a:t>
                      </a:r>
                    </a:p>
                    <a:p>
                      <a:pPr algn="ctr"/>
                      <a:r>
                        <a:rPr lang="en-US" sz="1400" b="1"/>
                        <a:t>Employees</a:t>
                      </a:r>
                    </a:p>
                    <a:p>
                      <a:pPr algn="ctr"/>
                      <a:r>
                        <a:rPr lang="en-US" sz="1400" b="1"/>
                        <a:t>Agents</a:t>
                      </a:r>
                    </a:p>
                  </a:txBody>
                  <a:tcPr marL="70400" marR="70400" marT="35200" marB="35200"/>
                </a:tc>
                <a:extLst>
                  <a:ext uri="{0D108BD9-81ED-4DB2-BD59-A6C34878D82A}">
                    <a16:rowId xmlns="" xmlns:a16="http://schemas.microsoft.com/office/drawing/2014/main" val="1687455405"/>
                  </a:ext>
                </a:extLst>
              </a:tr>
              <a:tr h="1999373">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0400" marR="70400" marT="35200" marB="35200"/>
                </a:tc>
                <a:tc>
                  <a:txBody>
                    <a:bodyPr/>
                    <a:lstStyle/>
                    <a:p>
                      <a:pPr algn="ctr"/>
                      <a:r>
                        <a:rPr lang="en-US" sz="1400"/>
                        <a:t>Keep satisfied</a:t>
                      </a:r>
                    </a:p>
                    <a:p>
                      <a:pPr algn="ctr"/>
                      <a:endParaRPr lang="en-US" sz="1400"/>
                    </a:p>
                    <a:p>
                      <a:pPr algn="ctr"/>
                      <a:r>
                        <a:rPr lang="en-US" sz="1400" b="1"/>
                        <a:t>C</a:t>
                      </a:r>
                    </a:p>
                    <a:p>
                      <a:pPr algn="ctr"/>
                      <a:r>
                        <a:rPr lang="en-US" sz="1400" b="1"/>
                        <a:t>Sponsors</a:t>
                      </a:r>
                    </a:p>
                    <a:p>
                      <a:pPr algn="ctr"/>
                      <a:endParaRPr lang="en-US" sz="1400"/>
                    </a:p>
                    <a:p>
                      <a:pPr algn="ctr"/>
                      <a:endParaRPr lang="en-US" sz="1400"/>
                    </a:p>
                  </a:txBody>
                  <a:tcPr marL="70400" marR="70400" marT="35200" marB="35200"/>
                </a:tc>
                <a:tc>
                  <a:txBody>
                    <a:bodyPr/>
                    <a:lstStyle/>
                    <a:p>
                      <a:pPr algn="ctr"/>
                      <a:r>
                        <a:rPr lang="en-US" sz="1400" dirty="0"/>
                        <a:t>Key players</a:t>
                      </a:r>
                    </a:p>
                    <a:p>
                      <a:pPr algn="ctr"/>
                      <a:endParaRPr lang="en-US" sz="1400" dirty="0"/>
                    </a:p>
                    <a:p>
                      <a:pPr algn="ctr"/>
                      <a:r>
                        <a:rPr lang="en-US" sz="1400" b="1" dirty="0"/>
                        <a:t>D</a:t>
                      </a:r>
                    </a:p>
                    <a:p>
                      <a:pPr algn="ctr"/>
                      <a:r>
                        <a:rPr lang="en-US" sz="1400" b="1" dirty="0"/>
                        <a:t>Fans Players</a:t>
                      </a:r>
                    </a:p>
                    <a:p>
                      <a:pPr algn="ctr"/>
                      <a:r>
                        <a:rPr lang="en-US" sz="1400" b="1" dirty="0"/>
                        <a:t>Coaches</a:t>
                      </a:r>
                    </a:p>
                    <a:p>
                      <a:pPr algn="ctr"/>
                      <a:r>
                        <a:rPr lang="en-US" sz="1400" b="1" dirty="0"/>
                        <a:t>Media</a:t>
                      </a:r>
                    </a:p>
                    <a:p>
                      <a:pPr algn="ctr"/>
                      <a:r>
                        <a:rPr lang="en-US" sz="1400" b="1" dirty="0"/>
                        <a:t>Shareholders </a:t>
                      </a:r>
                    </a:p>
                    <a:p>
                      <a:pPr algn="ctr"/>
                      <a:r>
                        <a:rPr lang="en-US" sz="1400" b="1" dirty="0"/>
                        <a:t>Premier league FA</a:t>
                      </a:r>
                    </a:p>
                    <a:p>
                      <a:pPr algn="ctr"/>
                      <a:r>
                        <a:rPr lang="en-US" sz="1400" b="1" dirty="0"/>
                        <a:t>FIFA</a:t>
                      </a:r>
                    </a:p>
                  </a:txBody>
                  <a:tcPr marL="70400" marR="70400" marT="35200" marB="35200"/>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4992880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94E6F6-42A2-8C49-9A4D-3D7E809E3EAB}"/>
              </a:ext>
            </a:extLst>
          </p:cNvPr>
          <p:cNvSpPr>
            <a:spLocks noGrp="1"/>
          </p:cNvSpPr>
          <p:nvPr>
            <p:ph type="title"/>
          </p:nvPr>
        </p:nvSpPr>
        <p:spPr/>
        <p:txBody>
          <a:bodyPr/>
          <a:lstStyle/>
          <a:p>
            <a:r>
              <a:rPr lang="en-US" dirty="0"/>
              <a:t>Key players</a:t>
            </a:r>
          </a:p>
        </p:txBody>
      </p:sp>
      <p:sp>
        <p:nvSpPr>
          <p:cNvPr id="3" name="Content Placeholder 2">
            <a:extLst>
              <a:ext uri="{FF2B5EF4-FFF2-40B4-BE49-F238E27FC236}">
                <a16:creationId xmlns="" xmlns:a16="http://schemas.microsoft.com/office/drawing/2014/main" id="{7B0B9C97-B43C-0245-9CAA-FA5D5107A586}"/>
              </a:ext>
            </a:extLst>
          </p:cNvPr>
          <p:cNvSpPr>
            <a:spLocks noGrp="1"/>
          </p:cNvSpPr>
          <p:nvPr>
            <p:ph idx="1"/>
          </p:nvPr>
        </p:nvSpPr>
        <p:spPr/>
        <p:txBody>
          <a:bodyPr/>
          <a:lstStyle/>
          <a:p>
            <a:r>
              <a:rPr lang="en-GB" dirty="0"/>
              <a:t>Those stakeholders with high-interest and high-power, located in the bottom right of </a:t>
            </a:r>
            <a:r>
              <a:rPr lang="en-GB" dirty="0" err="1"/>
              <a:t>Mendelow's</a:t>
            </a:r>
            <a:r>
              <a:rPr lang="en-GB" dirty="0"/>
              <a:t> framework, are called key players. This group of stakeholders has the largest influence on the decision making process of the football club. Most of companies efforts have to be focused on this segment (</a:t>
            </a:r>
            <a:r>
              <a:rPr lang="en-GB" dirty="0" err="1"/>
              <a:t>Mendelow</a:t>
            </a:r>
            <a:r>
              <a:rPr lang="en-GB" dirty="0"/>
              <a:t>, 1991). </a:t>
            </a:r>
          </a:p>
          <a:p>
            <a:pPr marL="0" indent="0">
              <a:buNone/>
            </a:pPr>
            <a:endParaRPr lang="en-GB" dirty="0"/>
          </a:p>
          <a:p>
            <a:endParaRPr lang="en-US" dirty="0"/>
          </a:p>
        </p:txBody>
      </p:sp>
    </p:spTree>
    <p:extLst>
      <p:ext uri="{BB962C8B-B14F-4D97-AF65-F5344CB8AC3E}">
        <p14:creationId xmlns:p14="http://schemas.microsoft.com/office/powerpoint/2010/main" val="19093384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4E3C025-1190-490D-A7E8-FBB16A2CAA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73106E57-42AD-4803-8DA8-AA87F53BC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22730" y="311577"/>
            <a:ext cx="8531352"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 name="Rectangle 12">
            <a:extLst>
              <a:ext uri="{FF2B5EF4-FFF2-40B4-BE49-F238E27FC236}">
                <a16:creationId xmlns="" xmlns:a16="http://schemas.microsoft.com/office/drawing/2014/main" id="{A668FB66-7DA2-4943-B38E-6DE102F091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A9672856-5EC3-8F47-BE65-34FEB733ED6E}"/>
              </a:ext>
            </a:extLst>
          </p:cNvPr>
          <p:cNvSpPr>
            <a:spLocks noGrp="1"/>
          </p:cNvSpPr>
          <p:nvPr>
            <p:ph type="title"/>
          </p:nvPr>
        </p:nvSpPr>
        <p:spPr>
          <a:xfrm>
            <a:off x="9387189" y="612843"/>
            <a:ext cx="2247091" cy="1499738"/>
          </a:xfrm>
        </p:spPr>
        <p:txBody>
          <a:bodyPr anchor="b">
            <a:normAutofit/>
          </a:bodyPr>
          <a:lstStyle/>
          <a:p>
            <a:r>
              <a:rPr lang="en-GB" sz="2800">
                <a:solidFill>
                  <a:srgbClr val="FFFFFF"/>
                </a:solidFill>
              </a:rPr>
              <a:t>Fans</a:t>
            </a:r>
            <a:br>
              <a:rPr lang="en-GB" sz="2800">
                <a:solidFill>
                  <a:srgbClr val="FFFFFF"/>
                </a:solidFill>
              </a:rPr>
            </a:br>
            <a:endParaRPr lang="en-US" sz="2800">
              <a:solidFill>
                <a:srgbClr val="FFFFFF"/>
              </a:solidFill>
            </a:endParaRPr>
          </a:p>
        </p:txBody>
      </p:sp>
      <p:pic>
        <p:nvPicPr>
          <p:cNvPr id="4" name="Picture 3">
            <a:extLst>
              <a:ext uri="{FF2B5EF4-FFF2-40B4-BE49-F238E27FC236}">
                <a16:creationId xmlns="" xmlns:a16="http://schemas.microsoft.com/office/drawing/2014/main" id="{93841827-D476-A443-A8C4-E4EB074209F6}"/>
              </a:ext>
            </a:extLst>
          </p:cNvPr>
          <p:cNvPicPr>
            <a:picLocks noChangeAspect="1"/>
          </p:cNvPicPr>
          <p:nvPr/>
        </p:nvPicPr>
        <p:blipFill rotWithShape="1">
          <a:blip r:embed="rId2"/>
          <a:srcRect l="5309" r="4712" b="-3"/>
          <a:stretch/>
        </p:blipFill>
        <p:spPr>
          <a:xfrm>
            <a:off x="487321" y="476169"/>
            <a:ext cx="8202168" cy="6053328"/>
          </a:xfrm>
          <a:prstGeom prst="rect">
            <a:avLst/>
          </a:prstGeom>
        </p:spPr>
      </p:pic>
      <p:sp>
        <p:nvSpPr>
          <p:cNvPr id="3" name="Content Placeholder 2">
            <a:extLst>
              <a:ext uri="{FF2B5EF4-FFF2-40B4-BE49-F238E27FC236}">
                <a16:creationId xmlns="" xmlns:a16="http://schemas.microsoft.com/office/drawing/2014/main" id="{1401BE94-DD4E-BE40-BA7A-7F6929C1F158}"/>
              </a:ext>
            </a:extLst>
          </p:cNvPr>
          <p:cNvSpPr>
            <a:spLocks noGrp="1"/>
          </p:cNvSpPr>
          <p:nvPr>
            <p:ph idx="1"/>
          </p:nvPr>
        </p:nvSpPr>
        <p:spPr>
          <a:xfrm>
            <a:off x="9387190" y="2149813"/>
            <a:ext cx="2247090" cy="4046706"/>
          </a:xfrm>
        </p:spPr>
        <p:txBody>
          <a:bodyPr>
            <a:normAutofit/>
          </a:bodyPr>
          <a:lstStyle/>
          <a:p>
            <a:r>
              <a:rPr lang="en-GB" sz="1400">
                <a:solidFill>
                  <a:srgbClr val="FFFFFF"/>
                </a:solidFill>
              </a:rPr>
              <a:t>Fans have a considerable amount of influence on the performance of the football club.  Best players, best managers – winning.</a:t>
            </a:r>
          </a:p>
          <a:p>
            <a:endParaRPr lang="en-US" sz="1400">
              <a:solidFill>
                <a:srgbClr val="FFFFFF"/>
              </a:solidFill>
            </a:endParaRPr>
          </a:p>
        </p:txBody>
      </p:sp>
    </p:spTree>
    <p:extLst>
      <p:ext uri="{BB962C8B-B14F-4D97-AF65-F5344CB8AC3E}">
        <p14:creationId xmlns:p14="http://schemas.microsoft.com/office/powerpoint/2010/main" val="34629562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13BD098-A852-5E46-89AD-72F319FCD486}"/>
              </a:ext>
            </a:extLst>
          </p:cNvPr>
          <p:cNvSpPr>
            <a:spLocks noGrp="1"/>
          </p:cNvSpPr>
          <p:nvPr>
            <p:ph type="title"/>
          </p:nvPr>
        </p:nvSpPr>
        <p:spPr>
          <a:xfrm>
            <a:off x="6846137" y="727626"/>
            <a:ext cx="4602152" cy="1718225"/>
          </a:xfrm>
        </p:spPr>
        <p:txBody>
          <a:bodyPr>
            <a:normAutofit/>
          </a:bodyPr>
          <a:lstStyle/>
          <a:p>
            <a:r>
              <a:rPr lang="en-US" dirty="0"/>
              <a:t>Players, Coach</a:t>
            </a:r>
          </a:p>
        </p:txBody>
      </p:sp>
      <p:sp>
        <p:nvSpPr>
          <p:cNvPr id="10" name="Rectangle 9">
            <a:extLst>
              <a:ext uri="{FF2B5EF4-FFF2-40B4-BE49-F238E27FC236}">
                <a16:creationId xmlns="" xmlns:a16="http://schemas.microsoft.com/office/drawing/2014/main" id="{43047B46-4F2F-4746-8B82-B30EAAAE033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A54E8A8E-D194-4D55-92A3-6B0799722E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5" name="Picture 4">
            <a:extLst>
              <a:ext uri="{FF2B5EF4-FFF2-40B4-BE49-F238E27FC236}">
                <a16:creationId xmlns="" xmlns:a16="http://schemas.microsoft.com/office/drawing/2014/main" id="{A97AC497-478A-2E40-BAF2-19B030C1EEB8}"/>
              </a:ext>
            </a:extLst>
          </p:cNvPr>
          <p:cNvPicPr>
            <a:picLocks noChangeAspect="1"/>
          </p:cNvPicPr>
          <p:nvPr/>
        </p:nvPicPr>
        <p:blipFill rotWithShape="1">
          <a:blip r:embed="rId2"/>
          <a:srcRect l="21837" r="17387"/>
          <a:stretch/>
        </p:blipFill>
        <p:spPr>
          <a:xfrm>
            <a:off x="407432" y="419292"/>
            <a:ext cx="5522976" cy="6053328"/>
          </a:xfrm>
          <a:prstGeom prst="rect">
            <a:avLst/>
          </a:prstGeom>
        </p:spPr>
      </p:pic>
      <p:sp>
        <p:nvSpPr>
          <p:cNvPr id="3" name="Content Placeholder 2">
            <a:extLst>
              <a:ext uri="{FF2B5EF4-FFF2-40B4-BE49-F238E27FC236}">
                <a16:creationId xmlns="" xmlns:a16="http://schemas.microsoft.com/office/drawing/2014/main" id="{C5497645-64CD-6C4A-81D0-651BF10AB4F7}"/>
              </a:ext>
            </a:extLst>
          </p:cNvPr>
          <p:cNvSpPr>
            <a:spLocks noGrp="1"/>
          </p:cNvSpPr>
          <p:nvPr>
            <p:ph idx="1"/>
          </p:nvPr>
        </p:nvSpPr>
        <p:spPr>
          <a:xfrm>
            <a:off x="6846137" y="2538919"/>
            <a:ext cx="4602152" cy="3596880"/>
          </a:xfrm>
        </p:spPr>
        <p:txBody>
          <a:bodyPr>
            <a:normAutofit/>
          </a:bodyPr>
          <a:lstStyle/>
          <a:p>
            <a:r>
              <a:rPr lang="en-US" dirty="0"/>
              <a:t>Powerful especially if team is winning</a:t>
            </a:r>
          </a:p>
          <a:p>
            <a:r>
              <a:rPr lang="en-US" dirty="0"/>
              <a:t>Players are powerful</a:t>
            </a:r>
          </a:p>
          <a:p>
            <a:r>
              <a:rPr lang="en-US" dirty="0"/>
              <a:t>(Some) coaches are powerful</a:t>
            </a:r>
          </a:p>
          <a:p>
            <a:endParaRPr lang="en-US" dirty="0"/>
          </a:p>
        </p:txBody>
      </p:sp>
    </p:spTree>
    <p:extLst>
      <p:ext uri="{BB962C8B-B14F-4D97-AF65-F5344CB8AC3E}">
        <p14:creationId xmlns:p14="http://schemas.microsoft.com/office/powerpoint/2010/main" val="23600553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4C5227CC-C940-D84B-9188-552273680348}"/>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Media</a:t>
            </a:r>
          </a:p>
        </p:txBody>
      </p:sp>
      <p:sp>
        <p:nvSpPr>
          <p:cNvPr id="3" name="Content Placeholder 2">
            <a:extLst>
              <a:ext uri="{FF2B5EF4-FFF2-40B4-BE49-F238E27FC236}">
                <a16:creationId xmlns="" xmlns:a16="http://schemas.microsoft.com/office/drawing/2014/main" id="{4DDFC59C-2C01-E146-B64D-F992ACD3345B}"/>
              </a:ext>
            </a:extLst>
          </p:cNvPr>
          <p:cNvSpPr>
            <a:spLocks noGrp="1"/>
          </p:cNvSpPr>
          <p:nvPr>
            <p:ph idx="1"/>
          </p:nvPr>
        </p:nvSpPr>
        <p:spPr>
          <a:xfrm>
            <a:off x="1066800" y="3263619"/>
            <a:ext cx="10058400" cy="2673765"/>
          </a:xfrm>
        </p:spPr>
        <p:txBody>
          <a:bodyPr anchor="t">
            <a:normAutofit/>
          </a:bodyPr>
          <a:lstStyle/>
          <a:p>
            <a:pPr>
              <a:lnSpc>
                <a:spcPct val="90000"/>
              </a:lnSpc>
            </a:pPr>
            <a:r>
              <a:rPr lang="en-GB" sz="1900"/>
              <a:t>Media and football clubs have a mutual relationship. From the managers point of view, they can use newspapers and sport TV programs to form public opinion. </a:t>
            </a:r>
          </a:p>
          <a:p>
            <a:pPr>
              <a:lnSpc>
                <a:spcPct val="90000"/>
              </a:lnSpc>
            </a:pPr>
            <a:r>
              <a:rPr lang="en-GB" sz="1900"/>
              <a:t>The power of the media relating to the population should not be underestimated, newspapers for example can reach a high amount of people, thus is it important for managers of football clubs to determine well-thought-out communication strategies by using these kind of stakeholders (Anagnostopoulos 2011). The media industry consists for a large part of broadcasting companies. The power of the media industry in football is major, because football on TV and Internet will reach millions of people worldwide</a:t>
            </a:r>
            <a:r>
              <a:rPr lang="en-GB" sz="1900" i="1"/>
              <a:t>.</a:t>
            </a:r>
            <a:endParaRPr lang="en-US" sz="1900"/>
          </a:p>
        </p:txBody>
      </p:sp>
    </p:spTree>
    <p:extLst>
      <p:ext uri="{BB962C8B-B14F-4D97-AF65-F5344CB8AC3E}">
        <p14:creationId xmlns:p14="http://schemas.microsoft.com/office/powerpoint/2010/main" val="4177657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6225BB-10B9-4845-9054-2464E10FBD3C}"/>
              </a:ext>
            </a:extLst>
          </p:cNvPr>
          <p:cNvSpPr>
            <a:spLocks noGrp="1"/>
          </p:cNvSpPr>
          <p:nvPr>
            <p:ph type="title"/>
          </p:nvPr>
        </p:nvSpPr>
        <p:spPr>
          <a:xfrm>
            <a:off x="307040" y="440888"/>
            <a:ext cx="11577918" cy="1371600"/>
          </a:xfrm>
        </p:spPr>
        <p:txBody>
          <a:bodyPr>
            <a:normAutofit fontScale="90000"/>
          </a:bodyPr>
          <a:lstStyle/>
          <a:p>
            <a:r>
              <a:rPr lang="en-GB" dirty="0">
                <a:solidFill>
                  <a:schemeClr val="tx1"/>
                </a:solidFill>
              </a:rPr>
              <a:t>Manchester United v Liverpool - biggest club game in world football</a:t>
            </a:r>
            <a:br>
              <a:rPr lang="en-GB" dirty="0">
                <a:solidFill>
                  <a:schemeClr val="tx1"/>
                </a:solidFill>
              </a:rPr>
            </a:br>
            <a:endParaRPr lang="en-US" dirty="0"/>
          </a:p>
        </p:txBody>
      </p:sp>
      <p:pic>
        <p:nvPicPr>
          <p:cNvPr id="4" name="Content Placeholder 3">
            <a:extLst>
              <a:ext uri="{FF2B5EF4-FFF2-40B4-BE49-F238E27FC236}">
                <a16:creationId xmlns="" xmlns:a16="http://schemas.microsoft.com/office/drawing/2014/main" id="{5A08B212-E8C3-824A-ABE4-B0DF53D54FDE}"/>
              </a:ext>
            </a:extLst>
          </p:cNvPr>
          <p:cNvPicPr>
            <a:picLocks noGrp="1" noChangeAspect="1"/>
          </p:cNvPicPr>
          <p:nvPr>
            <p:ph idx="1"/>
          </p:nvPr>
        </p:nvPicPr>
        <p:blipFill>
          <a:blip r:embed="rId3"/>
          <a:stretch>
            <a:fillRect/>
          </a:stretch>
        </p:blipFill>
        <p:spPr>
          <a:xfrm>
            <a:off x="2600678" y="2103438"/>
            <a:ext cx="6990643" cy="3932237"/>
          </a:xfrm>
          <a:prstGeom prst="rect">
            <a:avLst/>
          </a:prstGeom>
        </p:spPr>
      </p:pic>
    </p:spTree>
    <p:extLst>
      <p:ext uri="{BB962C8B-B14F-4D97-AF65-F5344CB8AC3E}">
        <p14:creationId xmlns:p14="http://schemas.microsoft.com/office/powerpoint/2010/main" val="10711022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0120F84-A866-4D9F-8B1C-9120A013D6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 xmlns:a16="http://schemas.microsoft.com/office/drawing/2014/main" id="{252FEFEF-6AC0-46B6-AC09-11FC56196F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 xmlns:a16="http://schemas.microsoft.com/office/drawing/2014/main" id="{99B27DFE-7927-7D4D-83EB-890B8EA5A809}"/>
              </a:ext>
            </a:extLst>
          </p:cNvPr>
          <p:cNvSpPr>
            <a:spLocks noGrp="1"/>
          </p:cNvSpPr>
          <p:nvPr>
            <p:ph type="title"/>
          </p:nvPr>
        </p:nvSpPr>
        <p:spPr>
          <a:xfrm>
            <a:off x="1175512" y="870132"/>
            <a:ext cx="9792208" cy="1527078"/>
          </a:xfrm>
        </p:spPr>
        <p:txBody>
          <a:bodyPr>
            <a:normAutofit/>
          </a:bodyPr>
          <a:lstStyle/>
          <a:p>
            <a:r>
              <a:rPr lang="en-US"/>
              <a:t>Shareholders</a:t>
            </a:r>
            <a:endParaRPr lang="en-US" dirty="0"/>
          </a:p>
        </p:txBody>
      </p:sp>
      <p:sp>
        <p:nvSpPr>
          <p:cNvPr id="3" name="Content Placeholder 2">
            <a:extLst>
              <a:ext uri="{FF2B5EF4-FFF2-40B4-BE49-F238E27FC236}">
                <a16:creationId xmlns="" xmlns:a16="http://schemas.microsoft.com/office/drawing/2014/main" id="{3958EB08-3E3E-8846-A079-CBF6A9DA08D1}"/>
              </a:ext>
            </a:extLst>
          </p:cNvPr>
          <p:cNvSpPr>
            <a:spLocks noGrp="1"/>
          </p:cNvSpPr>
          <p:nvPr>
            <p:ph idx="1"/>
          </p:nvPr>
        </p:nvSpPr>
        <p:spPr>
          <a:xfrm>
            <a:off x="1175512" y="2557849"/>
            <a:ext cx="9792208" cy="3407862"/>
          </a:xfrm>
        </p:spPr>
        <p:txBody>
          <a:bodyPr>
            <a:normAutofit/>
          </a:bodyPr>
          <a:lstStyle/>
          <a:p>
            <a:pPr>
              <a:lnSpc>
                <a:spcPct val="90000"/>
              </a:lnSpc>
            </a:pPr>
            <a:r>
              <a:rPr lang="en-GB" sz="1400" dirty="0"/>
              <a:t>Average shareholder compares alternative investments solely on the basis of shareholder value and dividends (Franck 2010). </a:t>
            </a:r>
          </a:p>
          <a:p>
            <a:pPr>
              <a:lnSpc>
                <a:spcPct val="90000"/>
              </a:lnSpc>
            </a:pPr>
            <a:r>
              <a:rPr lang="en-GB" sz="1400" dirty="0"/>
              <a:t>Football organization differs a lot from a conventional business. Shareholders of football organization are also buying shares because they are fans and want to support the club. I</a:t>
            </a:r>
          </a:p>
          <a:p>
            <a:pPr>
              <a:lnSpc>
                <a:spcPct val="90000"/>
              </a:lnSpc>
            </a:pPr>
            <a:r>
              <a:rPr lang="en-GB" sz="1400" dirty="0"/>
              <a:t>n England it is practice that fans buy small amounts of shares of "their" football club. Utility is thus not only triggered by the profits the football club makes but also certainly depends on the sportive performance. Considering power, one small shareholder probably lacks influence, however, when taking into account all shareholders, their power seems obvious. In fact, the shareholders own the club. When a shareholder has a large amount of shares, his influence on the clubs' strategy will increase. Shareholders with even a majority amount of shares could differ from regular small anonymous shareholders in terms of interest towards the club. These investors do not have a regular financial objective anymore, but they may use the football club as their "plaything", their passion, to achieve sportive success. Although there are different kind of shareholders, with different kinds of interest and power, the general strategy towards these kind of stakeholders is to manage them as "key players". </a:t>
            </a:r>
          </a:p>
          <a:p>
            <a:pPr>
              <a:lnSpc>
                <a:spcPct val="90000"/>
              </a:lnSpc>
            </a:pPr>
            <a:endParaRPr lang="en-US" sz="1400" dirty="0"/>
          </a:p>
        </p:txBody>
      </p:sp>
    </p:spTree>
    <p:extLst>
      <p:ext uri="{BB962C8B-B14F-4D97-AF65-F5344CB8AC3E}">
        <p14:creationId xmlns:p14="http://schemas.microsoft.com/office/powerpoint/2010/main" val="17667837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4381F344-B78D-A341-8F20-5D7810709D21}"/>
              </a:ext>
            </a:extLst>
          </p:cNvPr>
          <p:cNvPicPr>
            <a:picLocks noChangeAspect="1"/>
          </p:cNvPicPr>
          <p:nvPr/>
        </p:nvPicPr>
        <p:blipFill>
          <a:blip r:embed="rId2"/>
          <a:stretch>
            <a:fillRect/>
          </a:stretch>
        </p:blipFill>
        <p:spPr>
          <a:xfrm>
            <a:off x="1066799" y="235527"/>
            <a:ext cx="9677041" cy="6378783"/>
          </a:xfrm>
          <a:prstGeom prst="rect">
            <a:avLst/>
          </a:prstGeom>
        </p:spPr>
      </p:pic>
    </p:spTree>
    <p:extLst>
      <p:ext uri="{BB962C8B-B14F-4D97-AF65-F5344CB8AC3E}">
        <p14:creationId xmlns:p14="http://schemas.microsoft.com/office/powerpoint/2010/main" val="15629940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BDCE0A-9C99-804A-96D4-BFF84D68E96D}"/>
              </a:ext>
            </a:extLst>
          </p:cNvPr>
          <p:cNvSpPr>
            <a:spLocks noGrp="1"/>
          </p:cNvSpPr>
          <p:nvPr>
            <p:ph type="title"/>
          </p:nvPr>
        </p:nvSpPr>
        <p:spPr/>
        <p:txBody>
          <a:bodyPr/>
          <a:lstStyle/>
          <a:p>
            <a:r>
              <a:rPr lang="en-US" dirty="0"/>
              <a:t>FA, PL, FIFA</a:t>
            </a:r>
          </a:p>
        </p:txBody>
      </p:sp>
      <p:sp>
        <p:nvSpPr>
          <p:cNvPr id="3" name="Content Placeholder 2">
            <a:extLst>
              <a:ext uri="{FF2B5EF4-FFF2-40B4-BE49-F238E27FC236}">
                <a16:creationId xmlns="" xmlns:a16="http://schemas.microsoft.com/office/drawing/2014/main" id="{7BC63422-04D7-E345-81BD-7F0824108329}"/>
              </a:ext>
            </a:extLst>
          </p:cNvPr>
          <p:cNvSpPr>
            <a:spLocks noGrp="1"/>
          </p:cNvSpPr>
          <p:nvPr>
            <p:ph idx="1"/>
          </p:nvPr>
        </p:nvSpPr>
        <p:spPr/>
        <p:txBody>
          <a:bodyPr/>
          <a:lstStyle/>
          <a:p>
            <a:r>
              <a:rPr lang="en-GB" dirty="0"/>
              <a:t>The organizing bodies have to control and monitor clubs if they are behaving in line with the law in a financial way. The organizing bodies organize competitions and govern not only the game's rules, but also the administrative rules. </a:t>
            </a:r>
          </a:p>
          <a:p>
            <a:r>
              <a:rPr lang="en-GB" dirty="0"/>
              <a:t>Fines.</a:t>
            </a:r>
          </a:p>
          <a:p>
            <a:endParaRPr lang="en-US" dirty="0"/>
          </a:p>
        </p:txBody>
      </p:sp>
    </p:spTree>
    <p:extLst>
      <p:ext uri="{BB962C8B-B14F-4D97-AF65-F5344CB8AC3E}">
        <p14:creationId xmlns:p14="http://schemas.microsoft.com/office/powerpoint/2010/main" val="29629198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44AEBD6-E13E-444D-824B-D8CB657D8782}"/>
              </a:ext>
            </a:extLst>
          </p:cNvPr>
          <p:cNvSpPr>
            <a:spLocks noGrp="1"/>
          </p:cNvSpPr>
          <p:nvPr>
            <p:ph type="title"/>
          </p:nvPr>
        </p:nvSpPr>
        <p:spPr/>
        <p:txBody>
          <a:bodyPr/>
          <a:lstStyle/>
          <a:p>
            <a:r>
              <a:rPr lang="en-US" dirty="0"/>
              <a:t>Keep informed</a:t>
            </a:r>
          </a:p>
        </p:txBody>
      </p:sp>
      <p:sp>
        <p:nvSpPr>
          <p:cNvPr id="3" name="Content Placeholder 2">
            <a:extLst>
              <a:ext uri="{FF2B5EF4-FFF2-40B4-BE49-F238E27FC236}">
                <a16:creationId xmlns="" xmlns:a16="http://schemas.microsoft.com/office/drawing/2014/main" id="{A1223849-DC56-C64E-ADB4-5C358E700281}"/>
              </a:ext>
            </a:extLst>
          </p:cNvPr>
          <p:cNvSpPr>
            <a:spLocks noGrp="1"/>
          </p:cNvSpPr>
          <p:nvPr>
            <p:ph idx="1"/>
          </p:nvPr>
        </p:nvSpPr>
        <p:spPr/>
        <p:txBody>
          <a:bodyPr/>
          <a:lstStyle/>
          <a:p>
            <a:r>
              <a:rPr lang="en-GB" dirty="0"/>
              <a:t>Stakeholders with high interest but low power, the "keep informed" group, can increase their overall influence by forming coalitions with other stakeholders in order to exert a greater pressure and thereby making themselves more powerful. When this is achieved they will move downwards in </a:t>
            </a:r>
            <a:r>
              <a:rPr lang="en-GB" dirty="0" err="1"/>
              <a:t>Mendelow's</a:t>
            </a:r>
            <a:r>
              <a:rPr lang="en-GB" dirty="0"/>
              <a:t> framework, because their overall influence is increased. The management strategy for dealing with these stakeholders is to keep those stakeholders informed without giving them as much attention as the "key players" (Campbell 2009). </a:t>
            </a:r>
          </a:p>
          <a:p>
            <a:endParaRPr lang="en-US" dirty="0"/>
          </a:p>
        </p:txBody>
      </p:sp>
    </p:spTree>
    <p:extLst>
      <p:ext uri="{BB962C8B-B14F-4D97-AF65-F5344CB8AC3E}">
        <p14:creationId xmlns:p14="http://schemas.microsoft.com/office/powerpoint/2010/main" val="36344276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4E3C025-1190-490D-A7E8-FBB16A2CAA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73106E57-42AD-4803-8DA8-AA87F53BC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22730" y="311577"/>
            <a:ext cx="8531352"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 xmlns:a16="http://schemas.microsoft.com/office/drawing/2014/main" id="{A668FB66-7DA2-4943-B38E-6DE102F091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C3A67E03-6A3D-CF47-8B1C-B0E3FF9118B2}"/>
              </a:ext>
            </a:extLst>
          </p:cNvPr>
          <p:cNvSpPr>
            <a:spLocks noGrp="1"/>
          </p:cNvSpPr>
          <p:nvPr>
            <p:ph type="title"/>
          </p:nvPr>
        </p:nvSpPr>
        <p:spPr>
          <a:xfrm>
            <a:off x="9387189" y="612843"/>
            <a:ext cx="2247091" cy="1499738"/>
          </a:xfrm>
        </p:spPr>
        <p:txBody>
          <a:bodyPr anchor="b">
            <a:normAutofit/>
          </a:bodyPr>
          <a:lstStyle/>
          <a:p>
            <a:r>
              <a:rPr lang="en-US" sz="2800">
                <a:solidFill>
                  <a:srgbClr val="FFFFFF"/>
                </a:solidFill>
              </a:rPr>
              <a:t>Agents </a:t>
            </a:r>
          </a:p>
        </p:txBody>
      </p:sp>
      <p:pic>
        <p:nvPicPr>
          <p:cNvPr id="4" name="Picture 3">
            <a:extLst>
              <a:ext uri="{FF2B5EF4-FFF2-40B4-BE49-F238E27FC236}">
                <a16:creationId xmlns="" xmlns:a16="http://schemas.microsoft.com/office/drawing/2014/main" id="{5D990108-12CD-A742-9CFB-1F00022CB3B9}"/>
              </a:ext>
            </a:extLst>
          </p:cNvPr>
          <p:cNvPicPr>
            <a:picLocks noChangeAspect="1"/>
          </p:cNvPicPr>
          <p:nvPr/>
        </p:nvPicPr>
        <p:blipFill rotWithShape="1">
          <a:blip r:embed="rId2"/>
          <a:srcRect t="1561" r="1" b="24639"/>
          <a:stretch/>
        </p:blipFill>
        <p:spPr>
          <a:xfrm>
            <a:off x="487321" y="476169"/>
            <a:ext cx="8202168" cy="6053328"/>
          </a:xfrm>
          <a:prstGeom prst="rect">
            <a:avLst/>
          </a:prstGeom>
        </p:spPr>
      </p:pic>
      <p:sp>
        <p:nvSpPr>
          <p:cNvPr id="3" name="Content Placeholder 2">
            <a:extLst>
              <a:ext uri="{FF2B5EF4-FFF2-40B4-BE49-F238E27FC236}">
                <a16:creationId xmlns="" xmlns:a16="http://schemas.microsoft.com/office/drawing/2014/main" id="{5CC29402-F047-FF49-BCC5-653EE9A44378}"/>
              </a:ext>
            </a:extLst>
          </p:cNvPr>
          <p:cNvSpPr>
            <a:spLocks noGrp="1"/>
          </p:cNvSpPr>
          <p:nvPr>
            <p:ph idx="1"/>
          </p:nvPr>
        </p:nvSpPr>
        <p:spPr>
          <a:xfrm>
            <a:off x="9387190" y="2149813"/>
            <a:ext cx="2247090" cy="4046706"/>
          </a:xfrm>
        </p:spPr>
        <p:txBody>
          <a:bodyPr>
            <a:normAutofit/>
          </a:bodyPr>
          <a:lstStyle/>
          <a:p>
            <a:r>
              <a:rPr lang="en-US" sz="1400">
                <a:solidFill>
                  <a:srgbClr val="FFFFFF"/>
                </a:solidFill>
              </a:rPr>
              <a:t>Mino Raiola</a:t>
            </a:r>
          </a:p>
          <a:p>
            <a:endParaRPr lang="en-US" sz="1400">
              <a:solidFill>
                <a:srgbClr val="FFFFFF"/>
              </a:solidFill>
            </a:endParaRPr>
          </a:p>
        </p:txBody>
      </p:sp>
    </p:spTree>
    <p:extLst>
      <p:ext uri="{BB962C8B-B14F-4D97-AF65-F5344CB8AC3E}">
        <p14:creationId xmlns:p14="http://schemas.microsoft.com/office/powerpoint/2010/main" val="13813132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B3B2205-ADF2-F945-8E3A-2BD71FEBE48B}"/>
              </a:ext>
            </a:extLst>
          </p:cNvPr>
          <p:cNvSpPr>
            <a:spLocks noGrp="1"/>
          </p:cNvSpPr>
          <p:nvPr>
            <p:ph type="title"/>
          </p:nvPr>
        </p:nvSpPr>
        <p:spPr/>
        <p:txBody>
          <a:bodyPr/>
          <a:lstStyle/>
          <a:p>
            <a:r>
              <a:rPr lang="en-US" dirty="0" smtClean="0"/>
              <a:t>Agents</a:t>
            </a:r>
            <a:endParaRPr lang="en-US" dirty="0"/>
          </a:p>
        </p:txBody>
      </p:sp>
      <p:sp>
        <p:nvSpPr>
          <p:cNvPr id="3" name="Content Placeholder 2">
            <a:extLst>
              <a:ext uri="{FF2B5EF4-FFF2-40B4-BE49-F238E27FC236}">
                <a16:creationId xmlns="" xmlns:a16="http://schemas.microsoft.com/office/drawing/2014/main" id="{BA1D99F3-A411-D34B-98C5-252F244EF08A}"/>
              </a:ext>
            </a:extLst>
          </p:cNvPr>
          <p:cNvSpPr>
            <a:spLocks noGrp="1"/>
          </p:cNvSpPr>
          <p:nvPr>
            <p:ph idx="1"/>
          </p:nvPr>
        </p:nvSpPr>
        <p:spPr/>
        <p:txBody>
          <a:bodyPr/>
          <a:lstStyle/>
          <a:p>
            <a:r>
              <a:rPr lang="en-GB" dirty="0"/>
              <a:t>The increasing level of transfers caused by the Bosman case in 1995 resulted in an increasing importance of player's agents. </a:t>
            </a:r>
          </a:p>
          <a:p>
            <a:r>
              <a:rPr lang="en-US" dirty="0"/>
              <a:t>D</a:t>
            </a:r>
            <a:r>
              <a:rPr lang="en-GB" dirty="0" err="1"/>
              <a:t>ecision</a:t>
            </a:r>
            <a:r>
              <a:rPr lang="en-GB" dirty="0"/>
              <a:t> concerning </a:t>
            </a:r>
            <a:r>
              <a:rPr lang="en-GB" dirty="0">
                <a:hlinkClick r:id="rId2" tooltip="Freedom of movement for workers"/>
              </a:rPr>
              <a:t>freedom of movement for workers</a:t>
            </a:r>
            <a:r>
              <a:rPr lang="en-GB" dirty="0"/>
              <a:t>, </a:t>
            </a:r>
            <a:r>
              <a:rPr lang="en-GB" dirty="0">
                <a:hlinkClick r:id="rId3" tooltip="Freedom of association"/>
              </a:rPr>
              <a:t>freedom of association</a:t>
            </a:r>
            <a:r>
              <a:rPr lang="en-GB" dirty="0"/>
              <a:t>, and </a:t>
            </a:r>
            <a:r>
              <a:rPr lang="en-GB" dirty="0">
                <a:hlinkClick r:id="rId4" tooltip="Direct effect"/>
              </a:rPr>
              <a:t>direct effect</a:t>
            </a:r>
            <a:r>
              <a:rPr lang="en-GB" dirty="0"/>
              <a:t> of article 39 (now article 45 of the </a:t>
            </a:r>
            <a:r>
              <a:rPr lang="en-GB" dirty="0">
                <a:hlinkClick r:id="rId5" tooltip="Treaty on the Functioning of the European Union"/>
              </a:rPr>
              <a:t>Treaty on the Functioning of the European Union</a:t>
            </a:r>
            <a:r>
              <a:rPr lang="en-GB" dirty="0"/>
              <a:t>) of the </a:t>
            </a:r>
            <a:r>
              <a:rPr lang="en-GB" dirty="0">
                <a:hlinkClick r:id="rId6" tooltip="Treaty of Rome"/>
              </a:rPr>
              <a:t>TEC</a:t>
            </a:r>
            <a:r>
              <a:rPr lang="en-GB" dirty="0"/>
              <a:t>. The case was an important decision on the free movement of labour and had a profound effect on the transfers of footballers within the </a:t>
            </a:r>
            <a:r>
              <a:rPr lang="en-GB" dirty="0">
                <a:hlinkClick r:id="rId7" tooltip="European Union"/>
              </a:rPr>
              <a:t>European Union</a:t>
            </a:r>
            <a:r>
              <a:rPr lang="en-GB" dirty="0"/>
              <a:t> (EU).</a:t>
            </a:r>
          </a:p>
          <a:p>
            <a:r>
              <a:rPr lang="en-GB" dirty="0"/>
              <a:t>The decision banned restrictions on foreign EU players within national leagues and allowed players in the EU to move to another club at the end of a contract without a </a:t>
            </a:r>
            <a:r>
              <a:rPr lang="en-GB" dirty="0">
                <a:hlinkClick r:id="rId8" tooltip="Free transfer (association football)"/>
              </a:rPr>
              <a:t>transfer fee</a:t>
            </a:r>
            <a:r>
              <a:rPr lang="en-GB" dirty="0"/>
              <a:t> being paid.</a:t>
            </a:r>
          </a:p>
          <a:p>
            <a:pPr marL="0" indent="0">
              <a:buNone/>
            </a:pPr>
            <a:endParaRPr lang="en-US" dirty="0"/>
          </a:p>
        </p:txBody>
      </p:sp>
    </p:spTree>
    <p:extLst>
      <p:ext uri="{BB962C8B-B14F-4D97-AF65-F5344CB8AC3E}">
        <p14:creationId xmlns:p14="http://schemas.microsoft.com/office/powerpoint/2010/main" val="30334168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5467CE-0758-C448-8CAF-587C3F3DD29B}"/>
              </a:ext>
            </a:extLst>
          </p:cNvPr>
          <p:cNvSpPr>
            <a:spLocks noGrp="1"/>
          </p:cNvSpPr>
          <p:nvPr>
            <p:ph type="title"/>
          </p:nvPr>
        </p:nvSpPr>
        <p:spPr/>
        <p:txBody>
          <a:bodyPr/>
          <a:lstStyle/>
          <a:p>
            <a:r>
              <a:rPr lang="en-US" dirty="0"/>
              <a:t>Employees</a:t>
            </a:r>
          </a:p>
        </p:txBody>
      </p:sp>
      <p:sp>
        <p:nvSpPr>
          <p:cNvPr id="3" name="Content Placeholder 2">
            <a:extLst>
              <a:ext uri="{FF2B5EF4-FFF2-40B4-BE49-F238E27FC236}">
                <a16:creationId xmlns="" xmlns:a16="http://schemas.microsoft.com/office/drawing/2014/main" id="{26F88D6C-9703-B64E-8E8D-0DA8D5F19610}"/>
              </a:ext>
            </a:extLst>
          </p:cNvPr>
          <p:cNvSpPr>
            <a:spLocks noGrp="1"/>
          </p:cNvSpPr>
          <p:nvPr>
            <p:ph idx="1"/>
          </p:nvPr>
        </p:nvSpPr>
        <p:spPr/>
        <p:txBody>
          <a:bodyPr/>
          <a:lstStyle/>
          <a:p>
            <a:r>
              <a:rPr lang="en-GB" dirty="0"/>
              <a:t>Another stakeholder to which the management of a football club only should provide information, are the employees. Regarding this stakeholder, employees are meant who have a function below the top management layer, excluding players and members of the coaching staff. </a:t>
            </a:r>
          </a:p>
          <a:p>
            <a:r>
              <a:rPr lang="en-GB" dirty="0"/>
              <a:t>They of course have a very high interest in the organization because they work for the organization, executing orders from the management. Meanwhile, their power is very low. Football players have a lot more power because they represent the value of the organization, and the majority of the wages is spent on them. </a:t>
            </a:r>
          </a:p>
          <a:p>
            <a:endParaRPr lang="en-US" dirty="0"/>
          </a:p>
        </p:txBody>
      </p:sp>
    </p:spTree>
    <p:extLst>
      <p:ext uri="{BB962C8B-B14F-4D97-AF65-F5344CB8AC3E}">
        <p14:creationId xmlns:p14="http://schemas.microsoft.com/office/powerpoint/2010/main" val="11283428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91486A-1180-0445-B022-E330A61ED8E5}"/>
              </a:ext>
            </a:extLst>
          </p:cNvPr>
          <p:cNvSpPr>
            <a:spLocks noGrp="1"/>
          </p:cNvSpPr>
          <p:nvPr>
            <p:ph type="title"/>
          </p:nvPr>
        </p:nvSpPr>
        <p:spPr/>
        <p:txBody>
          <a:bodyPr/>
          <a:lstStyle/>
          <a:p>
            <a:r>
              <a:rPr lang="en-US" dirty="0"/>
              <a:t>Keep satisfied</a:t>
            </a:r>
          </a:p>
        </p:txBody>
      </p:sp>
      <p:sp>
        <p:nvSpPr>
          <p:cNvPr id="3" name="Content Placeholder 2">
            <a:extLst>
              <a:ext uri="{FF2B5EF4-FFF2-40B4-BE49-F238E27FC236}">
                <a16:creationId xmlns="" xmlns:a16="http://schemas.microsoft.com/office/drawing/2014/main" id="{21C09A37-2A43-2C45-AE8F-14252D9E58DB}"/>
              </a:ext>
            </a:extLst>
          </p:cNvPr>
          <p:cNvSpPr>
            <a:spLocks noGrp="1"/>
          </p:cNvSpPr>
          <p:nvPr>
            <p:ph idx="1"/>
          </p:nvPr>
        </p:nvSpPr>
        <p:spPr/>
        <p:txBody>
          <a:bodyPr/>
          <a:lstStyle/>
          <a:p>
            <a:r>
              <a:rPr lang="en-GB" dirty="0"/>
              <a:t>Stakeholders with higher power but a lack of interest can be found in the bottom left of </a:t>
            </a:r>
            <a:r>
              <a:rPr lang="en-GB" dirty="0" err="1"/>
              <a:t>Mendelow's</a:t>
            </a:r>
            <a:r>
              <a:rPr lang="en-GB" dirty="0"/>
              <a:t> framework. All these stakeholders need to do to become influential, is to re-waken their interest (Campbell 2009). Football clubs management should keep this group of stakeholders satisfied because of their high power. </a:t>
            </a:r>
          </a:p>
          <a:p>
            <a:pPr marL="0" indent="0">
              <a:buNone/>
            </a:pPr>
            <a:endParaRPr lang="en-US" dirty="0"/>
          </a:p>
        </p:txBody>
      </p:sp>
    </p:spTree>
    <p:extLst>
      <p:ext uri="{BB962C8B-B14F-4D97-AF65-F5344CB8AC3E}">
        <p14:creationId xmlns:p14="http://schemas.microsoft.com/office/powerpoint/2010/main" val="18625255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BFA8CD2-9DD1-463F-94B6-F2A390BC9F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5676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 xmlns:a16="http://schemas.microsoft.com/office/drawing/2014/main" id="{3BC2ABDF-E91C-1645-A670-C5BF925DED62}"/>
              </a:ext>
            </a:extLst>
          </p:cNvPr>
          <p:cNvPicPr>
            <a:picLocks noChangeAspect="1"/>
          </p:cNvPicPr>
          <p:nvPr/>
        </p:nvPicPr>
        <p:blipFill rotWithShape="1">
          <a:blip r:embed="rId3"/>
          <a:srcRect t="18261" r="1" b="1"/>
          <a:stretch/>
        </p:blipFill>
        <p:spPr>
          <a:xfrm>
            <a:off x="643467" y="643467"/>
            <a:ext cx="10905066" cy="5571066"/>
          </a:xfrm>
          <a:prstGeom prst="rect">
            <a:avLst/>
          </a:prstGeom>
        </p:spPr>
      </p:pic>
      <p:sp>
        <p:nvSpPr>
          <p:cNvPr id="12" name="Rectangle 11">
            <a:extLst>
              <a:ext uri="{FF2B5EF4-FFF2-40B4-BE49-F238E27FC236}">
                <a16:creationId xmlns="" xmlns:a16="http://schemas.microsoft.com/office/drawing/2014/main" id="{92B53684-2A8B-4C6B-8F55-3B5CE39943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99401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0714A-9846-1941-97FB-0EACA11CB131}"/>
              </a:ext>
            </a:extLst>
          </p:cNvPr>
          <p:cNvSpPr>
            <a:spLocks noGrp="1"/>
          </p:cNvSpPr>
          <p:nvPr>
            <p:ph type="title"/>
          </p:nvPr>
        </p:nvSpPr>
        <p:spPr/>
        <p:txBody>
          <a:bodyPr/>
          <a:lstStyle/>
          <a:p>
            <a:r>
              <a:rPr lang="en-GB" dirty="0"/>
              <a:t>Sponsors</a:t>
            </a:r>
            <a:endParaRPr lang="en-US" dirty="0"/>
          </a:p>
        </p:txBody>
      </p:sp>
      <p:sp>
        <p:nvSpPr>
          <p:cNvPr id="3" name="Content Placeholder 2">
            <a:extLst>
              <a:ext uri="{FF2B5EF4-FFF2-40B4-BE49-F238E27FC236}">
                <a16:creationId xmlns="" xmlns:a16="http://schemas.microsoft.com/office/drawing/2014/main" id="{2E6B3CB7-D1CF-7B4F-9774-B2DCC3F56E9B}"/>
              </a:ext>
            </a:extLst>
          </p:cNvPr>
          <p:cNvSpPr>
            <a:spLocks noGrp="1"/>
          </p:cNvSpPr>
          <p:nvPr>
            <p:ph idx="1"/>
          </p:nvPr>
        </p:nvSpPr>
        <p:spPr/>
        <p:txBody>
          <a:bodyPr/>
          <a:lstStyle/>
          <a:p>
            <a:r>
              <a:rPr lang="en-GB" dirty="0"/>
              <a:t/>
            </a:r>
            <a:br>
              <a:rPr lang="en-GB" dirty="0"/>
            </a:br>
            <a:r>
              <a:rPr lang="en-GB" dirty="0"/>
              <a:t>Sponsors associate their name with football clubs to benefit from their popularity. When the team experiences an increase in performance, sponsors should expect notorious brand recognition (Bailly 2003). </a:t>
            </a:r>
          </a:p>
          <a:p>
            <a:endParaRPr lang="en-US" dirty="0"/>
          </a:p>
        </p:txBody>
      </p:sp>
    </p:spTree>
    <p:extLst>
      <p:ext uri="{BB962C8B-B14F-4D97-AF65-F5344CB8AC3E}">
        <p14:creationId xmlns:p14="http://schemas.microsoft.com/office/powerpoint/2010/main" val="36657721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ADF2D1E-7E60-EF42-9919-BE317E9BD8AF}"/>
              </a:ext>
            </a:extLst>
          </p:cNvPr>
          <p:cNvSpPr>
            <a:spLocks noGrp="1"/>
          </p:cNvSpPr>
          <p:nvPr>
            <p:ph type="title"/>
          </p:nvPr>
        </p:nvSpPr>
        <p:spPr/>
        <p:txBody>
          <a:bodyPr/>
          <a:lstStyle/>
          <a:p>
            <a:r>
              <a:rPr lang="en-US" dirty="0"/>
              <a:t>Minimal effort</a:t>
            </a:r>
          </a:p>
        </p:txBody>
      </p:sp>
      <p:sp>
        <p:nvSpPr>
          <p:cNvPr id="3" name="Content Placeholder 2">
            <a:extLst>
              <a:ext uri="{FF2B5EF4-FFF2-40B4-BE49-F238E27FC236}">
                <a16:creationId xmlns="" xmlns:a16="http://schemas.microsoft.com/office/drawing/2014/main" id="{8CA4C537-4B8C-E448-98F1-E7ECC94B2658}"/>
              </a:ext>
            </a:extLst>
          </p:cNvPr>
          <p:cNvSpPr>
            <a:spLocks noGrp="1"/>
          </p:cNvSpPr>
          <p:nvPr>
            <p:ph idx="1"/>
          </p:nvPr>
        </p:nvSpPr>
        <p:spPr/>
        <p:txBody>
          <a:bodyPr/>
          <a:lstStyle/>
          <a:p>
            <a:r>
              <a:rPr lang="en-GB" dirty="0"/>
              <a:t>Those stakeholders with neither high interest nor high power, should be largely ignored by the football club. Although some stakeholders in this group, however, should not be largely ignored because of moral and ethical considerations or a high probability for a "minimal effort" stakeholder to move around the map (Campbell 2009). </a:t>
            </a:r>
          </a:p>
          <a:p>
            <a:endParaRPr lang="en-US" dirty="0"/>
          </a:p>
        </p:txBody>
      </p:sp>
    </p:spTree>
    <p:extLst>
      <p:ext uri="{BB962C8B-B14F-4D97-AF65-F5344CB8AC3E}">
        <p14:creationId xmlns:p14="http://schemas.microsoft.com/office/powerpoint/2010/main" val="23791347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FE061E-EB37-C84A-B793-72386161D186}"/>
              </a:ext>
            </a:extLst>
          </p:cNvPr>
          <p:cNvSpPr>
            <a:spLocks noGrp="1"/>
          </p:cNvSpPr>
          <p:nvPr>
            <p:ph type="title"/>
          </p:nvPr>
        </p:nvSpPr>
        <p:spPr/>
        <p:txBody>
          <a:bodyPr/>
          <a:lstStyle/>
          <a:p>
            <a:r>
              <a:rPr lang="en-US" dirty="0"/>
              <a:t>Banks</a:t>
            </a:r>
          </a:p>
        </p:txBody>
      </p:sp>
      <p:sp>
        <p:nvSpPr>
          <p:cNvPr id="3" name="Content Placeholder 2">
            <a:extLst>
              <a:ext uri="{FF2B5EF4-FFF2-40B4-BE49-F238E27FC236}">
                <a16:creationId xmlns="" xmlns:a16="http://schemas.microsoft.com/office/drawing/2014/main" id="{6037A045-BDC7-4F42-9492-5B009733A87B}"/>
              </a:ext>
            </a:extLst>
          </p:cNvPr>
          <p:cNvSpPr>
            <a:spLocks noGrp="1"/>
          </p:cNvSpPr>
          <p:nvPr>
            <p:ph idx="1"/>
          </p:nvPr>
        </p:nvSpPr>
        <p:spPr/>
        <p:txBody>
          <a:bodyPr/>
          <a:lstStyle/>
          <a:p>
            <a:r>
              <a:rPr lang="en-GB" dirty="0"/>
              <a:t>The situation of the club determines how much influence this stakeholder could have on the football clubs' organization. It is all about the financial situation of a football club. Given the fact that around seventy member clubs of The Football League and Premier League (4 professional divisions in England) during the period of 1992 to 2011, have undergone insolvency proceedings, banks could be a stakeholder to take into account (Deloitte 2011). In these kind of situations banks will have power on clubs which have financial difficulties to try to improve their situation. Normally banks only concerns are that football clubs pay on time for their loans (Bailly 2003). </a:t>
            </a:r>
          </a:p>
          <a:p>
            <a:endParaRPr lang="en-US" dirty="0"/>
          </a:p>
        </p:txBody>
      </p:sp>
    </p:spTree>
    <p:extLst>
      <p:ext uri="{BB962C8B-B14F-4D97-AF65-F5344CB8AC3E}">
        <p14:creationId xmlns:p14="http://schemas.microsoft.com/office/powerpoint/2010/main" val="8262309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129A4E-44CD-204C-9CAE-401896C1DBA2}"/>
              </a:ext>
            </a:extLst>
          </p:cNvPr>
          <p:cNvSpPr>
            <a:spLocks noGrp="1"/>
          </p:cNvSpPr>
          <p:nvPr>
            <p:ph type="title"/>
          </p:nvPr>
        </p:nvSpPr>
        <p:spPr/>
        <p:txBody>
          <a:bodyPr/>
          <a:lstStyle/>
          <a:p>
            <a:r>
              <a:rPr lang="en-US" dirty="0"/>
              <a:t>Other clubs</a:t>
            </a:r>
          </a:p>
        </p:txBody>
      </p:sp>
      <p:sp>
        <p:nvSpPr>
          <p:cNvPr id="3" name="Content Placeholder 2">
            <a:extLst>
              <a:ext uri="{FF2B5EF4-FFF2-40B4-BE49-F238E27FC236}">
                <a16:creationId xmlns="" xmlns:a16="http://schemas.microsoft.com/office/drawing/2014/main" id="{7D1B2057-A118-E048-B972-E6F5B32A27B3}"/>
              </a:ext>
            </a:extLst>
          </p:cNvPr>
          <p:cNvSpPr>
            <a:spLocks noGrp="1"/>
          </p:cNvSpPr>
          <p:nvPr>
            <p:ph idx="1"/>
          </p:nvPr>
        </p:nvSpPr>
        <p:spPr/>
        <p:txBody>
          <a:bodyPr/>
          <a:lstStyle/>
          <a:p>
            <a:r>
              <a:rPr lang="en-GB" dirty="0"/>
              <a:t>Competition is needed in order to produce, as a league, attractive and challenging football matches. Football clubs will see other clubs as competitors or rivals in a league, but they have to realize that other clubs are required in order to deliver an attractive game of football. </a:t>
            </a:r>
          </a:p>
          <a:p>
            <a:r>
              <a:rPr lang="en-GB" dirty="0"/>
              <a:t>Other clubs in a league or competition exert pressure on the football club to perform in a sportive way. Unconsciously, in a lesser extent, competitors are also pushing the football clubs to perform financially. Competitors who are financially healthy, should be a role model for a comparable club who faces financial difficulties. </a:t>
            </a:r>
          </a:p>
          <a:p>
            <a:endParaRPr lang="en-US" dirty="0"/>
          </a:p>
        </p:txBody>
      </p:sp>
    </p:spTree>
    <p:extLst>
      <p:ext uri="{BB962C8B-B14F-4D97-AF65-F5344CB8AC3E}">
        <p14:creationId xmlns:p14="http://schemas.microsoft.com/office/powerpoint/2010/main" val="190631047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449ED12-13CC-5147-A438-DA8805F49577}"/>
              </a:ext>
            </a:extLst>
          </p:cNvPr>
          <p:cNvSpPr>
            <a:spLocks noGrp="1"/>
          </p:cNvSpPr>
          <p:nvPr>
            <p:ph type="title"/>
          </p:nvPr>
        </p:nvSpPr>
        <p:spPr/>
        <p:txBody>
          <a:bodyPr/>
          <a:lstStyle/>
          <a:p>
            <a:r>
              <a:rPr lang="en-US" dirty="0"/>
              <a:t>Government, local authority</a:t>
            </a:r>
          </a:p>
        </p:txBody>
      </p:sp>
      <p:sp>
        <p:nvSpPr>
          <p:cNvPr id="3" name="Content Placeholder 2">
            <a:extLst>
              <a:ext uri="{FF2B5EF4-FFF2-40B4-BE49-F238E27FC236}">
                <a16:creationId xmlns="" xmlns:a16="http://schemas.microsoft.com/office/drawing/2014/main" id="{A7A84DC3-679B-C643-9F84-102A8E64FEFB}"/>
              </a:ext>
            </a:extLst>
          </p:cNvPr>
          <p:cNvSpPr>
            <a:spLocks noGrp="1"/>
          </p:cNvSpPr>
          <p:nvPr>
            <p:ph idx="1"/>
          </p:nvPr>
        </p:nvSpPr>
        <p:spPr/>
        <p:txBody>
          <a:bodyPr/>
          <a:lstStyle/>
          <a:p>
            <a:r>
              <a:rPr lang="en-GB" dirty="0"/>
              <a:t>The role of the government is in general very limited. The government and local authorities encourage local football clubs, because these clubs represents the country or a specific region. When they are performing well the region or country will get more attention, and it's image will improve. </a:t>
            </a:r>
          </a:p>
          <a:p>
            <a:r>
              <a:rPr lang="en-GB" dirty="0"/>
              <a:t>That's why government financially encourages clubs to develop programs and community projects (Bailly 2003). In some cases football clubs rent a stadium from the local authorities to play their home matches in. In these situations the relationship between football organizations and local authorities should be more intensive. In general, football clubs have to manage the government and local authorities as non-important stakeholders. </a:t>
            </a:r>
          </a:p>
          <a:p>
            <a:endParaRPr lang="en-US" dirty="0"/>
          </a:p>
        </p:txBody>
      </p:sp>
    </p:spTree>
    <p:extLst>
      <p:ext uri="{BB962C8B-B14F-4D97-AF65-F5344CB8AC3E}">
        <p14:creationId xmlns:p14="http://schemas.microsoft.com/office/powerpoint/2010/main" val="31258646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3ABE25B-62D1-F548-A00E-FDC1FE175D72}"/>
              </a:ext>
            </a:extLst>
          </p:cNvPr>
          <p:cNvSpPr>
            <a:spLocks noGrp="1"/>
          </p:cNvSpPr>
          <p:nvPr>
            <p:ph type="title"/>
          </p:nvPr>
        </p:nvSpPr>
        <p:spPr/>
        <p:txBody>
          <a:bodyPr/>
          <a:lstStyle/>
          <a:p>
            <a:r>
              <a:rPr lang="en-US" dirty="0"/>
              <a:t>Public institutions</a:t>
            </a:r>
          </a:p>
        </p:txBody>
      </p:sp>
      <p:sp>
        <p:nvSpPr>
          <p:cNvPr id="3" name="Content Placeholder 2">
            <a:extLst>
              <a:ext uri="{FF2B5EF4-FFF2-40B4-BE49-F238E27FC236}">
                <a16:creationId xmlns="" xmlns:a16="http://schemas.microsoft.com/office/drawing/2014/main" id="{C240732B-3DFE-2E41-8AED-CF49E3D7C5BF}"/>
              </a:ext>
            </a:extLst>
          </p:cNvPr>
          <p:cNvSpPr>
            <a:spLocks noGrp="1"/>
          </p:cNvSpPr>
          <p:nvPr>
            <p:ph idx="1"/>
          </p:nvPr>
        </p:nvSpPr>
        <p:spPr/>
        <p:txBody>
          <a:bodyPr/>
          <a:lstStyle/>
          <a:p>
            <a:r>
              <a:rPr lang="en-GB" dirty="0"/>
              <a:t>Public institutions are also clustered in the stakeholder group to which minimal effort is needed from a management perspective. However, there is an exception. When football clubs wants to be part of community support, they have to put in more effort to achieve that football remains accessible to everyone in the community, especially to poor people. </a:t>
            </a:r>
          </a:p>
          <a:p>
            <a:r>
              <a:rPr lang="en-GB" dirty="0"/>
              <a:t>Because of these moral and ethical considerations these stakeholders should not be largely ignored (Campbell 2009). Another aspect of public institutions considered here are related with football grassroots programme. </a:t>
            </a:r>
          </a:p>
          <a:p>
            <a:endParaRPr lang="en-US" dirty="0"/>
          </a:p>
        </p:txBody>
      </p:sp>
    </p:spTree>
    <p:extLst>
      <p:ext uri="{BB962C8B-B14F-4D97-AF65-F5344CB8AC3E}">
        <p14:creationId xmlns:p14="http://schemas.microsoft.com/office/powerpoint/2010/main" val="2154246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BB21E1E4-DEE1-A540-8DBB-CC52C077AECD}"/>
              </a:ext>
            </a:extLst>
          </p:cNvPr>
          <p:cNvSpPr>
            <a:spLocks noGrp="1"/>
          </p:cNvSpPr>
          <p:nvPr>
            <p:ph type="title"/>
          </p:nvPr>
        </p:nvSpPr>
        <p:spPr/>
        <p:txBody>
          <a:bodyPr>
            <a:normAutofit fontScale="90000"/>
          </a:bodyPr>
          <a:lstStyle/>
          <a:p>
            <a:r>
              <a:rPr lang="en-GB" b="1" dirty="0"/>
              <a:t>HM Revenue &amp; Customs investigates players, clubs &amp; agents over tax</a:t>
            </a:r>
            <a:br>
              <a:rPr lang="en-GB" b="1" dirty="0"/>
            </a:br>
            <a:endParaRPr lang="en-US" dirty="0"/>
          </a:p>
        </p:txBody>
      </p:sp>
      <p:sp>
        <p:nvSpPr>
          <p:cNvPr id="5" name="Content Placeholder 4">
            <a:extLst>
              <a:ext uri="{FF2B5EF4-FFF2-40B4-BE49-F238E27FC236}">
                <a16:creationId xmlns="" xmlns:a16="http://schemas.microsoft.com/office/drawing/2014/main" id="{67B90DC9-F93A-EA4C-B3BB-00D1EF7D1109}"/>
              </a:ext>
            </a:extLst>
          </p:cNvPr>
          <p:cNvSpPr>
            <a:spLocks noGrp="1"/>
          </p:cNvSpPr>
          <p:nvPr>
            <p:ph sz="half" idx="1"/>
          </p:nvPr>
        </p:nvSpPr>
        <p:spPr/>
        <p:txBody>
          <a:bodyPr>
            <a:normAutofit lnSpcReduction="10000"/>
          </a:bodyPr>
          <a:lstStyle/>
          <a:p>
            <a:pPr fontAlgn="base"/>
            <a:r>
              <a:rPr lang="en-GB" b="1" dirty="0"/>
              <a:t>The tax payments of 171 players, 44 clubs and 31 agents are being investigated by HM Revenue &amp; Customs.</a:t>
            </a:r>
          </a:p>
          <a:p>
            <a:pPr fontAlgn="base"/>
            <a:r>
              <a:rPr lang="en-GB" dirty="0"/>
              <a:t>HMRC has recovered £332m of extra tax from professional football since 2015-16.</a:t>
            </a:r>
          </a:p>
          <a:p>
            <a:pPr fontAlgn="base"/>
            <a:r>
              <a:rPr lang="en-GB" dirty="0"/>
              <a:t>The figures are a rise from September 2017, when HMRC investigated the tax affairs of 90 players, 38 clubs and 13 agents. </a:t>
            </a:r>
          </a:p>
          <a:p>
            <a:r>
              <a:rPr lang="en-GB" dirty="0"/>
              <a:t/>
            </a:r>
            <a:br>
              <a:rPr lang="en-GB" dirty="0"/>
            </a:br>
            <a:endParaRPr lang="en-US" dirty="0"/>
          </a:p>
        </p:txBody>
      </p:sp>
      <p:pic>
        <p:nvPicPr>
          <p:cNvPr id="7" name="Picture 2" descr="A ball hits the back of the net">
            <a:extLst>
              <a:ext uri="{FF2B5EF4-FFF2-40B4-BE49-F238E27FC236}">
                <a16:creationId xmlns="" xmlns:a16="http://schemas.microsoft.com/office/drawing/2014/main" id="{C17C5927-EC27-9B47-8019-FB2DF01F352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61919" y="2694781"/>
            <a:ext cx="4572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13903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 xmlns:a16="http://schemas.microsoft.com/office/drawing/2014/main" id="{B66F8A2C-B8CF-4B20-9A73-2ADCF630275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 xmlns:a16="http://schemas.microsoft.com/office/drawing/2014/main" id="{180C23B1-7427-4DF4-BFF1-60CD7E93BC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 xmlns:a16="http://schemas.microsoft.com/office/drawing/2014/main" id="{B5DD78E9-DE0D-47AF-A0DB-F475221E3D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 xmlns:a16="http://schemas.microsoft.com/office/drawing/2014/main" id="{A118D329-2010-4A15-B57C-429FFAE35B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FA62AFE-B76F-204C-A7EF-416068995D08}"/>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a:solidFill>
                  <a:schemeClr val="tx1"/>
                </a:solidFill>
              </a:rPr>
              <a:t>Fracking company</a:t>
            </a:r>
          </a:p>
        </p:txBody>
      </p:sp>
      <p:cxnSp>
        <p:nvCxnSpPr>
          <p:cNvPr id="28" name="Straight Connector 27">
            <a:extLst>
              <a:ext uri="{FF2B5EF4-FFF2-40B4-BE49-F238E27FC236}">
                <a16:creationId xmlns="" xmlns:a16="http://schemas.microsoft.com/office/drawing/2014/main" id="{994262BC-EE98-4BD6-82DB-4955E8DCC29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46909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233487" y="666750"/>
            <a:ext cx="9725025" cy="5524500"/>
          </a:xfrm>
          <a:prstGeom prst="rect">
            <a:avLst/>
          </a:prstGeom>
        </p:spPr>
      </p:pic>
    </p:spTree>
    <p:extLst>
      <p:ext uri="{BB962C8B-B14F-4D97-AF65-F5344CB8AC3E}">
        <p14:creationId xmlns:p14="http://schemas.microsoft.com/office/powerpoint/2010/main" val="24471852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175308" y="505095"/>
            <a:ext cx="7806089" cy="5821490"/>
          </a:xfrm>
          <a:prstGeom prst="rect">
            <a:avLst/>
          </a:prstGeom>
        </p:spPr>
      </p:pic>
    </p:spTree>
    <p:extLst>
      <p:ext uri="{BB962C8B-B14F-4D97-AF65-F5344CB8AC3E}">
        <p14:creationId xmlns:p14="http://schemas.microsoft.com/office/powerpoint/2010/main" val="152809196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857375" y="247650"/>
            <a:ext cx="8477250" cy="6362700"/>
          </a:xfrm>
          <a:prstGeom prst="rect">
            <a:avLst/>
          </a:prstGeom>
        </p:spPr>
      </p:pic>
    </p:spTree>
    <p:extLst>
      <p:ext uri="{BB962C8B-B14F-4D97-AF65-F5344CB8AC3E}">
        <p14:creationId xmlns:p14="http://schemas.microsoft.com/office/powerpoint/2010/main" val="186125980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81000" y="442912"/>
            <a:ext cx="11430000" cy="5972175"/>
          </a:xfrm>
          <a:prstGeom prst="rect">
            <a:avLst/>
          </a:prstGeom>
        </p:spPr>
      </p:pic>
    </p:spTree>
    <p:extLst>
      <p:ext uri="{BB962C8B-B14F-4D97-AF65-F5344CB8AC3E}">
        <p14:creationId xmlns:p14="http://schemas.microsoft.com/office/powerpoint/2010/main" val="34490925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5778" y="787288"/>
            <a:ext cx="4043262" cy="5690516"/>
          </a:xfrm>
          <a:prstGeom prst="rect">
            <a:avLst/>
          </a:prstGeom>
        </p:spPr>
      </p:pic>
      <p:pic>
        <p:nvPicPr>
          <p:cNvPr id="3" name="Picture 2"/>
          <p:cNvPicPr>
            <a:picLocks noChangeAspect="1"/>
          </p:cNvPicPr>
          <p:nvPr/>
        </p:nvPicPr>
        <p:blipFill>
          <a:blip r:embed="rId3"/>
          <a:stretch>
            <a:fillRect/>
          </a:stretch>
        </p:blipFill>
        <p:spPr>
          <a:xfrm>
            <a:off x="8245893" y="387717"/>
            <a:ext cx="4009681" cy="6489657"/>
          </a:xfrm>
          <a:prstGeom prst="rect">
            <a:avLst/>
          </a:prstGeom>
        </p:spPr>
      </p:pic>
      <p:pic>
        <p:nvPicPr>
          <p:cNvPr id="4" name="Picture 3"/>
          <p:cNvPicPr>
            <a:picLocks noChangeAspect="1"/>
          </p:cNvPicPr>
          <p:nvPr/>
        </p:nvPicPr>
        <p:blipFill>
          <a:blip r:embed="rId4"/>
          <a:stretch>
            <a:fillRect/>
          </a:stretch>
        </p:blipFill>
        <p:spPr>
          <a:xfrm>
            <a:off x="4159040" y="745028"/>
            <a:ext cx="4053272" cy="5732776"/>
          </a:xfrm>
          <a:prstGeom prst="rect">
            <a:avLst/>
          </a:prstGeom>
        </p:spPr>
      </p:pic>
    </p:spTree>
    <p:extLst>
      <p:ext uri="{BB962C8B-B14F-4D97-AF65-F5344CB8AC3E}">
        <p14:creationId xmlns:p14="http://schemas.microsoft.com/office/powerpoint/2010/main" val="234645918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910D13A8-8228-47E3-8159-DF3D937E08A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 xmlns:a16="http://schemas.microsoft.com/office/drawing/2014/main" id="{CCEA6CE4-C4F8-44BC-9843-3C0939FD770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338E743B-F088-4E4F-8134-10D25DEB61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 xmlns:a16="http://schemas.microsoft.com/office/drawing/2014/main" id="{DB6BF0CD-7130-4065-B7F5-D19DC7CE13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557364" y="806860"/>
            <a:ext cx="3813048" cy="5239512"/>
          </a:xfrm>
          <a:prstGeom prst="rect">
            <a:avLst/>
          </a:prstGeom>
          <a:solidFill>
            <a:schemeClr val="bg2"/>
          </a:solidFill>
          <a:ln w="6350" cap="sq" cmpd="sng" algn="ctr">
            <a:noFill/>
            <a:prstDash val="solid"/>
            <a:miter lim="800000"/>
          </a:ln>
          <a:effectLst/>
        </p:spPr>
      </p:sp>
      <p:sp>
        <p:nvSpPr>
          <p:cNvPr id="4" name="Title 3">
            <a:extLst>
              <a:ext uri="{FF2B5EF4-FFF2-40B4-BE49-F238E27FC236}">
                <a16:creationId xmlns="" xmlns:a16="http://schemas.microsoft.com/office/drawing/2014/main" id="{8D049FD5-928B-554F-B5F8-9A0EAC43F668}"/>
              </a:ext>
            </a:extLst>
          </p:cNvPr>
          <p:cNvSpPr>
            <a:spLocks noGrp="1"/>
          </p:cNvSpPr>
          <p:nvPr>
            <p:ph type="title"/>
          </p:nvPr>
        </p:nvSpPr>
        <p:spPr>
          <a:xfrm>
            <a:off x="7747000" y="1189293"/>
            <a:ext cx="3454400" cy="4487882"/>
          </a:xfrm>
        </p:spPr>
        <p:txBody>
          <a:bodyPr>
            <a:normAutofit/>
          </a:bodyPr>
          <a:lstStyle/>
          <a:p>
            <a:pPr algn="ctr"/>
            <a:r>
              <a:rPr lang="en-US" sz="3400"/>
              <a:t>STAKEHOLDERS</a:t>
            </a:r>
          </a:p>
        </p:txBody>
      </p:sp>
      <p:graphicFrame>
        <p:nvGraphicFramePr>
          <p:cNvPr id="6" name="Content Placeholder 5">
            <a:extLst>
              <a:ext uri="{FF2B5EF4-FFF2-40B4-BE49-F238E27FC236}">
                <a16:creationId xmlns="" xmlns:a16="http://schemas.microsoft.com/office/drawing/2014/main" id="{6F238B5A-A623-D948-9A78-D39E448005A1}"/>
              </a:ext>
            </a:extLst>
          </p:cNvPr>
          <p:cNvGraphicFramePr>
            <a:graphicFrameLocks noGrp="1"/>
          </p:cNvGraphicFramePr>
          <p:nvPr>
            <p:ph idx="1"/>
            <p:extLst>
              <p:ext uri="{D42A27DB-BD31-4B8C-83A1-F6EECF244321}">
                <p14:modId xmlns:p14="http://schemas.microsoft.com/office/powerpoint/2010/main" val="2021734136"/>
              </p:ext>
            </p:extLst>
          </p:nvPr>
        </p:nvGraphicFramePr>
        <p:xfrm>
          <a:off x="1054799" y="811952"/>
          <a:ext cx="4644059" cy="5230368"/>
        </p:xfrm>
        <a:graphic>
          <a:graphicData uri="http://schemas.openxmlformats.org/drawingml/2006/table">
            <a:tbl>
              <a:tblPr firstRow="1" bandRow="1">
                <a:tableStyleId>{69012ECD-51FC-41F1-AA8D-1B2483CD663E}</a:tableStyleId>
              </a:tblPr>
              <a:tblGrid>
                <a:gridCol w="1458899">
                  <a:extLst>
                    <a:ext uri="{9D8B030D-6E8A-4147-A177-3AD203B41FA5}">
                      <a16:colId xmlns="" xmlns:a16="http://schemas.microsoft.com/office/drawing/2014/main" val="3316606242"/>
                    </a:ext>
                  </a:extLst>
                </a:gridCol>
                <a:gridCol w="1592580">
                  <a:extLst>
                    <a:ext uri="{9D8B030D-6E8A-4147-A177-3AD203B41FA5}">
                      <a16:colId xmlns="" xmlns:a16="http://schemas.microsoft.com/office/drawing/2014/main" val="1190025841"/>
                    </a:ext>
                  </a:extLst>
                </a:gridCol>
                <a:gridCol w="1592580">
                  <a:extLst>
                    <a:ext uri="{9D8B030D-6E8A-4147-A177-3AD203B41FA5}">
                      <a16:colId xmlns="" xmlns:a16="http://schemas.microsoft.com/office/drawing/2014/main" val="192049857"/>
                    </a:ext>
                  </a:extLst>
                </a:gridCol>
              </a:tblGrid>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 xmlns:a16="http://schemas.microsoft.com/office/drawing/2014/main" val="3567715177"/>
                  </a:ext>
                </a:extLst>
              </a:tr>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 xmlns:a16="http://schemas.microsoft.com/office/drawing/2014/main" val="2898478756"/>
                  </a:ext>
                </a:extLst>
              </a:tr>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 xmlns:a16="http://schemas.microsoft.com/office/drawing/2014/main" val="2622397778"/>
                  </a:ext>
                </a:extLst>
              </a:tr>
            </a:tbl>
          </a:graphicData>
        </a:graphic>
      </p:graphicFrame>
    </p:spTree>
    <p:extLst>
      <p:ext uri="{BB962C8B-B14F-4D97-AF65-F5344CB8AC3E}">
        <p14:creationId xmlns:p14="http://schemas.microsoft.com/office/powerpoint/2010/main" val="342573278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 xmlns:a16="http://schemas.microsoft.com/office/drawing/2014/main" id="{6F238B5A-A623-D948-9A78-D39E448005A1}"/>
              </a:ext>
            </a:extLst>
          </p:cNvPr>
          <p:cNvGraphicFramePr>
            <a:graphicFrameLocks noGrp="1"/>
          </p:cNvGraphicFramePr>
          <p:nvPr>
            <p:ph idx="4294967295"/>
            <p:extLst>
              <p:ext uri="{D42A27DB-BD31-4B8C-83A1-F6EECF244321}">
                <p14:modId xmlns:p14="http://schemas.microsoft.com/office/powerpoint/2010/main" val="3530469999"/>
              </p:ext>
            </p:extLst>
          </p:nvPr>
        </p:nvGraphicFramePr>
        <p:xfrm>
          <a:off x="801539" y="1375276"/>
          <a:ext cx="10588924" cy="4223343"/>
        </p:xfrm>
        <a:graphic>
          <a:graphicData uri="http://schemas.openxmlformats.org/drawingml/2006/table">
            <a:tbl>
              <a:tblPr firstRow="1" bandRow="1">
                <a:tableStyleId>{5C22544A-7EE6-4342-B048-85BDC9FD1C3A}</a:tableStyleId>
              </a:tblPr>
              <a:tblGrid>
                <a:gridCol w="1523358">
                  <a:extLst>
                    <a:ext uri="{9D8B030D-6E8A-4147-A177-3AD203B41FA5}">
                      <a16:colId xmlns="" xmlns:a16="http://schemas.microsoft.com/office/drawing/2014/main" val="3316606242"/>
                    </a:ext>
                  </a:extLst>
                </a:gridCol>
                <a:gridCol w="2535066">
                  <a:extLst>
                    <a:ext uri="{9D8B030D-6E8A-4147-A177-3AD203B41FA5}">
                      <a16:colId xmlns="" xmlns:a16="http://schemas.microsoft.com/office/drawing/2014/main" val="1190025841"/>
                    </a:ext>
                  </a:extLst>
                </a:gridCol>
                <a:gridCol w="3213996">
                  <a:extLst>
                    <a:ext uri="{9D8B030D-6E8A-4147-A177-3AD203B41FA5}">
                      <a16:colId xmlns="" xmlns:a16="http://schemas.microsoft.com/office/drawing/2014/main" val="192049857"/>
                    </a:ext>
                  </a:extLst>
                </a:gridCol>
                <a:gridCol w="3316504">
                  <a:extLst>
                    <a:ext uri="{9D8B030D-6E8A-4147-A177-3AD203B41FA5}">
                      <a16:colId xmlns="" xmlns:a16="http://schemas.microsoft.com/office/drawing/2014/main" val="3539822806"/>
                    </a:ext>
                  </a:extLst>
                </a:gridCol>
              </a:tblGrid>
              <a:tr h="376517">
                <a:tc>
                  <a:txBody>
                    <a:bodyPr/>
                    <a:lstStyle/>
                    <a:p>
                      <a:r>
                        <a:rPr lang="en-US" sz="1700" dirty="0"/>
                        <a:t>Stakeholder</a:t>
                      </a:r>
                    </a:p>
                  </a:txBody>
                  <a:tcPr marL="85572" marR="85572" marT="42786" marB="42786"/>
                </a:tc>
                <a:tc>
                  <a:txBody>
                    <a:bodyPr/>
                    <a:lstStyle/>
                    <a:p>
                      <a:r>
                        <a:rPr lang="en-US" sz="1700"/>
                        <a:t>Power</a:t>
                      </a:r>
                    </a:p>
                  </a:txBody>
                  <a:tcPr marL="85572" marR="85572" marT="42786" marB="42786"/>
                </a:tc>
                <a:tc>
                  <a:txBody>
                    <a:bodyPr/>
                    <a:lstStyle/>
                    <a:p>
                      <a:r>
                        <a:rPr lang="en-US" sz="1700"/>
                        <a:t>Interest</a:t>
                      </a:r>
                    </a:p>
                  </a:txBody>
                  <a:tcPr marL="85572" marR="85572" marT="42786" marB="42786"/>
                </a:tc>
                <a:tc>
                  <a:txBody>
                    <a:bodyPr/>
                    <a:lstStyle/>
                    <a:p>
                      <a:r>
                        <a:rPr lang="en-US" sz="1700"/>
                        <a:t>Strategy</a:t>
                      </a:r>
                    </a:p>
                  </a:txBody>
                  <a:tcPr marL="85572" marR="85572" marT="42786" marB="42786"/>
                </a:tc>
                <a:extLst>
                  <a:ext uri="{0D108BD9-81ED-4DB2-BD59-A6C34878D82A}">
                    <a16:rowId xmlns="" xmlns:a16="http://schemas.microsoft.com/office/drawing/2014/main" val="2107489854"/>
                  </a:ext>
                </a:extLst>
              </a:tr>
              <a:tr h="975519">
                <a:tc>
                  <a:txBody>
                    <a:bodyPr/>
                    <a:lstStyle/>
                    <a:p>
                      <a:endParaRPr lang="en-US" sz="1100"/>
                    </a:p>
                    <a:p>
                      <a:r>
                        <a:rPr lang="en-US" sz="1100"/>
                        <a:t>Local government</a:t>
                      </a:r>
                    </a:p>
                    <a:p>
                      <a:endParaRPr lang="en-US" sz="1100"/>
                    </a:p>
                  </a:txBody>
                  <a:tcPr marL="85572" marR="85572" marT="42786" marB="42786"/>
                </a:tc>
                <a:tc>
                  <a:txBody>
                    <a:bodyPr/>
                    <a:lstStyle/>
                    <a:p>
                      <a:endParaRPr lang="en-US" sz="1100" dirty="0"/>
                    </a:p>
                    <a:p>
                      <a:r>
                        <a:rPr lang="en-US" sz="1100" dirty="0"/>
                        <a:t>With hold planning permission</a:t>
                      </a:r>
                    </a:p>
                    <a:p>
                      <a:r>
                        <a:rPr lang="en-US" sz="1100" b="1" dirty="0"/>
                        <a:t>HIGH</a:t>
                      </a:r>
                    </a:p>
                  </a:txBody>
                  <a:tcPr marL="85572" marR="85572" marT="42786" marB="42786"/>
                </a:tc>
                <a:tc>
                  <a:txBody>
                    <a:bodyPr/>
                    <a:lstStyle/>
                    <a:p>
                      <a:endParaRPr lang="en-US" sz="1100" dirty="0"/>
                    </a:p>
                    <a:p>
                      <a:r>
                        <a:rPr lang="en-US" sz="1100" dirty="0"/>
                        <a:t>Want jobs</a:t>
                      </a:r>
                    </a:p>
                    <a:p>
                      <a:r>
                        <a:rPr lang="en-US" sz="1100" dirty="0"/>
                        <a:t>Need to protect local environment</a:t>
                      </a:r>
                    </a:p>
                    <a:p>
                      <a:r>
                        <a:rPr lang="en-US" sz="1100" dirty="0"/>
                        <a:t>Watching us carefully – </a:t>
                      </a:r>
                      <a:r>
                        <a:rPr lang="en-US" sz="1100" b="1" dirty="0"/>
                        <a:t>HIGH</a:t>
                      </a:r>
                    </a:p>
                  </a:txBody>
                  <a:tcPr marL="85572" marR="85572" marT="42786" marB="42786"/>
                </a:tc>
                <a:tc>
                  <a:txBody>
                    <a:bodyPr/>
                    <a:lstStyle/>
                    <a:p>
                      <a:endParaRPr lang="en-US" sz="1100"/>
                    </a:p>
                    <a:p>
                      <a:r>
                        <a:rPr lang="en-US" sz="1100"/>
                        <a:t>Key players</a:t>
                      </a:r>
                    </a:p>
                    <a:p>
                      <a:r>
                        <a:rPr lang="en-US" sz="1100"/>
                        <a:t>Communication important </a:t>
                      </a:r>
                    </a:p>
                    <a:p>
                      <a:r>
                        <a:rPr lang="en-US" sz="1100"/>
                        <a:t>Listen to concerns</a:t>
                      </a:r>
                    </a:p>
                    <a:p>
                      <a:r>
                        <a:rPr lang="en-US" sz="1100"/>
                        <a:t>May make us modify plans to approve plans</a:t>
                      </a:r>
                    </a:p>
                  </a:txBody>
                  <a:tcPr marL="85572" marR="85572" marT="42786" marB="42786"/>
                </a:tc>
                <a:extLst>
                  <a:ext uri="{0D108BD9-81ED-4DB2-BD59-A6C34878D82A}">
                    <a16:rowId xmlns="" xmlns:a16="http://schemas.microsoft.com/office/drawing/2014/main" val="3567715177"/>
                  </a:ext>
                </a:extLst>
              </a:tr>
              <a:tr h="975519">
                <a:tc>
                  <a:txBody>
                    <a:bodyPr/>
                    <a:lstStyle/>
                    <a:p>
                      <a:r>
                        <a:rPr lang="en-US" sz="1100"/>
                        <a:t>Central government</a:t>
                      </a:r>
                    </a:p>
                    <a:p>
                      <a:endParaRPr lang="en-US" sz="1100"/>
                    </a:p>
                    <a:p>
                      <a:endParaRPr lang="en-US" sz="1100"/>
                    </a:p>
                  </a:txBody>
                  <a:tcPr marL="85572" marR="85572" marT="42786" marB="42786"/>
                </a:tc>
                <a:tc>
                  <a:txBody>
                    <a:bodyPr/>
                    <a:lstStyle/>
                    <a:p>
                      <a:r>
                        <a:rPr lang="en-US" sz="1100" dirty="0"/>
                        <a:t>Could regulate</a:t>
                      </a:r>
                    </a:p>
                    <a:p>
                      <a:r>
                        <a:rPr lang="en-US" sz="1100" dirty="0"/>
                        <a:t>Could ban</a:t>
                      </a:r>
                    </a:p>
                    <a:p>
                      <a:r>
                        <a:rPr lang="en-US" sz="1100" b="1" dirty="0"/>
                        <a:t>HIGH</a:t>
                      </a:r>
                    </a:p>
                  </a:txBody>
                  <a:tcPr marL="85572" marR="85572" marT="42786" marB="42786"/>
                </a:tc>
                <a:tc>
                  <a:txBody>
                    <a:bodyPr/>
                    <a:lstStyle/>
                    <a:p>
                      <a:r>
                        <a:rPr lang="en-US" sz="1100" dirty="0"/>
                        <a:t>Want jobs</a:t>
                      </a:r>
                    </a:p>
                    <a:p>
                      <a:r>
                        <a:rPr lang="en-US" sz="1100" dirty="0"/>
                        <a:t>Need to protect local environment</a:t>
                      </a:r>
                    </a:p>
                    <a:p>
                      <a:r>
                        <a:rPr lang="en-US" sz="1100" dirty="0"/>
                        <a:t>Watching us carefully – </a:t>
                      </a:r>
                      <a:r>
                        <a:rPr lang="en-US" sz="1100" b="1" dirty="0"/>
                        <a:t>HIGH</a:t>
                      </a:r>
                      <a:r>
                        <a:rPr lang="en-US" sz="1100" dirty="0"/>
                        <a:t> But may be prepared to sit on sidelines though could move</a:t>
                      </a:r>
                    </a:p>
                    <a:p>
                      <a:endParaRPr lang="en-US" sz="1100" dirty="0"/>
                    </a:p>
                  </a:txBody>
                  <a:tcPr marL="85572" marR="85572" marT="42786" marB="42786"/>
                </a:tc>
                <a:tc>
                  <a:txBody>
                    <a:bodyPr/>
                    <a:lstStyle/>
                    <a:p>
                      <a:r>
                        <a:rPr lang="en-US" sz="1100"/>
                        <a:t>Keep them satisifed could move from box c to d</a:t>
                      </a:r>
                    </a:p>
                  </a:txBody>
                  <a:tcPr marL="85572" marR="85572" marT="42786" marB="42786"/>
                </a:tc>
                <a:extLst>
                  <a:ext uri="{0D108BD9-81ED-4DB2-BD59-A6C34878D82A}">
                    <a16:rowId xmlns="" xmlns:a16="http://schemas.microsoft.com/office/drawing/2014/main" val="2898478756"/>
                  </a:ext>
                </a:extLst>
              </a:tr>
              <a:tr h="975519">
                <a:tc>
                  <a:txBody>
                    <a:bodyPr/>
                    <a:lstStyle/>
                    <a:p>
                      <a:endParaRPr lang="en-US" sz="1100"/>
                    </a:p>
                    <a:p>
                      <a:r>
                        <a:rPr lang="en-US" sz="1100"/>
                        <a:t>Local residents</a:t>
                      </a:r>
                    </a:p>
                    <a:p>
                      <a:endParaRPr lang="en-US" sz="1100"/>
                    </a:p>
                  </a:txBody>
                  <a:tcPr marL="85572" marR="85572" marT="42786" marB="42786"/>
                </a:tc>
                <a:tc>
                  <a:txBody>
                    <a:bodyPr/>
                    <a:lstStyle/>
                    <a:p>
                      <a:endParaRPr lang="en-US" sz="1100" dirty="0"/>
                    </a:p>
                    <a:p>
                      <a:r>
                        <a:rPr lang="en-US" sz="1100" dirty="0"/>
                        <a:t>Could demonstrate</a:t>
                      </a:r>
                    </a:p>
                    <a:p>
                      <a:r>
                        <a:rPr lang="en-US" sz="1100" b="1" dirty="0"/>
                        <a:t>LOW</a:t>
                      </a:r>
                    </a:p>
                  </a:txBody>
                  <a:tcPr marL="85572" marR="85572" marT="42786" marB="42786"/>
                </a:tc>
                <a:tc>
                  <a:txBody>
                    <a:bodyPr/>
                    <a:lstStyle/>
                    <a:p>
                      <a:endParaRPr lang="en-US" sz="1100" dirty="0"/>
                    </a:p>
                    <a:p>
                      <a:r>
                        <a:rPr lang="en-US" sz="1100" dirty="0"/>
                        <a:t>Might want jobs/wealth but worried about damage to local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Lobby central/local governments </a:t>
                      </a:r>
                      <a:r>
                        <a:rPr lang="en-US" sz="1100" b="1" dirty="0"/>
                        <a:t>HIGH</a:t>
                      </a:r>
                      <a:r>
                        <a:rPr lang="en-US" sz="1100" dirty="0"/>
                        <a:t> </a:t>
                      </a:r>
                    </a:p>
                    <a:p>
                      <a:endParaRPr lang="en-US" sz="1100" dirty="0"/>
                    </a:p>
                  </a:txBody>
                  <a:tcPr marL="85572" marR="85572" marT="42786" marB="42786"/>
                </a:tc>
                <a:tc>
                  <a:txBody>
                    <a:bodyPr/>
                    <a:lstStyle/>
                    <a:p>
                      <a:endParaRPr lang="en-US" sz="1100"/>
                    </a:p>
                    <a:p>
                      <a:r>
                        <a:rPr lang="en-US" sz="1100"/>
                        <a:t>Keep informed –  good communication, local meetings, flyers. Want residents to trust fracking company</a:t>
                      </a:r>
                    </a:p>
                  </a:txBody>
                  <a:tcPr marL="85572" marR="85572" marT="42786" marB="42786"/>
                </a:tc>
                <a:extLst>
                  <a:ext uri="{0D108BD9-81ED-4DB2-BD59-A6C34878D82A}">
                    <a16:rowId xmlns="" xmlns:a16="http://schemas.microsoft.com/office/drawing/2014/main" val="2622397778"/>
                  </a:ext>
                </a:extLst>
              </a:tr>
              <a:tr h="804376">
                <a:tc>
                  <a:txBody>
                    <a:bodyPr/>
                    <a:lstStyle/>
                    <a:p>
                      <a:r>
                        <a:rPr lang="en-US" sz="1100"/>
                        <a:t>Southerners</a:t>
                      </a:r>
                    </a:p>
                  </a:txBody>
                  <a:tcPr marL="85572" marR="85572" marT="42786" marB="42786"/>
                </a:tc>
                <a:tc>
                  <a:txBody>
                    <a:bodyPr/>
                    <a:lstStyle/>
                    <a:p>
                      <a:r>
                        <a:rPr lang="en-US" sz="1100" dirty="0"/>
                        <a:t>Little power to influence what is happening in this environment </a:t>
                      </a:r>
                      <a:r>
                        <a:rPr lang="en-US" sz="1100" b="1" dirty="0"/>
                        <a:t>LOW</a:t>
                      </a:r>
                    </a:p>
                  </a:txBody>
                  <a:tcPr marL="85572" marR="85572" marT="42786" marB="42786"/>
                </a:tc>
                <a:tc>
                  <a:txBody>
                    <a:bodyPr/>
                    <a:lstStyle/>
                    <a:p>
                      <a:r>
                        <a:rPr lang="en-US" sz="1100" dirty="0"/>
                        <a:t>Not interested in this fracking</a:t>
                      </a:r>
                    </a:p>
                    <a:p>
                      <a:r>
                        <a:rPr lang="en-US" sz="1100" b="1" dirty="0"/>
                        <a:t>LOW</a:t>
                      </a:r>
                    </a:p>
                  </a:txBody>
                  <a:tcPr marL="85572" marR="85572" marT="42786" marB="42786"/>
                </a:tc>
                <a:tc>
                  <a:txBody>
                    <a:bodyPr/>
                    <a:lstStyle/>
                    <a:p>
                      <a:r>
                        <a:rPr lang="en-US" sz="1100"/>
                        <a:t>Minimal effort </a:t>
                      </a:r>
                    </a:p>
                    <a:p>
                      <a:r>
                        <a:rPr lang="en-US" sz="1100"/>
                        <a:t>Ignore – risky</a:t>
                      </a:r>
                    </a:p>
                    <a:p>
                      <a:r>
                        <a:rPr lang="en-US" sz="1100"/>
                        <a:t>Monitor – make sure they are not starting to stir up trouble</a:t>
                      </a:r>
                    </a:p>
                  </a:txBody>
                  <a:tcPr marL="85572" marR="85572" marT="42786" marB="42786"/>
                </a:tc>
                <a:extLst>
                  <a:ext uri="{0D108BD9-81ED-4DB2-BD59-A6C34878D82A}">
                    <a16:rowId xmlns="" xmlns:a16="http://schemas.microsoft.com/office/drawing/2014/main" val="3991024956"/>
                  </a:ext>
                </a:extLst>
              </a:tr>
            </a:tbl>
          </a:graphicData>
        </a:graphic>
      </p:graphicFrame>
    </p:spTree>
    <p:extLst>
      <p:ext uri="{BB962C8B-B14F-4D97-AF65-F5344CB8AC3E}">
        <p14:creationId xmlns:p14="http://schemas.microsoft.com/office/powerpoint/2010/main" val="1940553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2866259900"/>
              </p:ext>
            </p:extLst>
          </p:nvPr>
        </p:nvGraphicFramePr>
        <p:xfrm>
          <a:off x="1009790" y="803063"/>
          <a:ext cx="10172422" cy="5251876"/>
        </p:xfrm>
        <a:graphic>
          <a:graphicData uri="http://schemas.openxmlformats.org/drawingml/2006/table">
            <a:tbl>
              <a:tblPr firstRow="1" bandRow="1">
                <a:tableStyleId>{69C7853C-536D-4A76-A0AE-DD22124D55A5}</a:tableStyleId>
              </a:tblPr>
              <a:tblGrid>
                <a:gridCol w="2771697">
                  <a:extLst>
                    <a:ext uri="{9D8B030D-6E8A-4147-A177-3AD203B41FA5}">
                      <a16:colId xmlns="" xmlns:a16="http://schemas.microsoft.com/office/drawing/2014/main" val="540044213"/>
                    </a:ext>
                  </a:extLst>
                </a:gridCol>
                <a:gridCol w="1857331">
                  <a:extLst>
                    <a:ext uri="{9D8B030D-6E8A-4147-A177-3AD203B41FA5}">
                      <a16:colId xmlns="" xmlns:a16="http://schemas.microsoft.com/office/drawing/2014/main" val="2850256718"/>
                    </a:ext>
                  </a:extLst>
                </a:gridCol>
                <a:gridCol w="2771697">
                  <a:extLst>
                    <a:ext uri="{9D8B030D-6E8A-4147-A177-3AD203B41FA5}">
                      <a16:colId xmlns="" xmlns:a16="http://schemas.microsoft.com/office/drawing/2014/main" val="2501146088"/>
                    </a:ext>
                  </a:extLst>
                </a:gridCol>
                <a:gridCol w="2771697">
                  <a:extLst>
                    <a:ext uri="{9D8B030D-6E8A-4147-A177-3AD203B41FA5}">
                      <a16:colId xmlns="" xmlns:a16="http://schemas.microsoft.com/office/drawing/2014/main" val="1085963635"/>
                    </a:ext>
                  </a:extLst>
                </a:gridCol>
              </a:tblGrid>
              <a:tr h="916435">
                <a:tc rowSpan="2" gridSpan="2">
                  <a:txBody>
                    <a:bodyPr/>
                    <a:lstStyle/>
                    <a:p>
                      <a:pPr algn="ctr"/>
                      <a:endParaRPr lang="en-US" sz="1700" dirty="0"/>
                    </a:p>
                  </a:txBody>
                  <a:tcPr marL="88119" marR="88119" marT="44059" marB="44059"/>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chemeClr val="tx1"/>
                          </a:solidFill>
                        </a:rPr>
                        <a:t>Level of Interest</a:t>
                      </a:r>
                    </a:p>
                    <a:p>
                      <a:pPr algn="ctr"/>
                      <a:endParaRPr lang="en-US" sz="1700" b="1">
                        <a:solidFill>
                          <a:schemeClr val="tx1"/>
                        </a:solidFill>
                      </a:endParaRPr>
                    </a:p>
                  </a:txBody>
                  <a:tcPr marL="88119" marR="88119" marT="44059" marB="44059"/>
                </a:tc>
                <a:tc hMerge="1">
                  <a:txBody>
                    <a:bodyPr/>
                    <a:lstStyle/>
                    <a:p>
                      <a:endParaRPr lang="en-US" dirty="0"/>
                    </a:p>
                  </a:txBody>
                  <a:tcPr/>
                </a:tc>
                <a:extLst>
                  <a:ext uri="{0D108BD9-81ED-4DB2-BD59-A6C34878D82A}">
                    <a16:rowId xmlns="" xmlns:a16="http://schemas.microsoft.com/office/drawing/2014/main" val="4051271745"/>
                  </a:ext>
                </a:extLst>
              </a:tr>
              <a:tr h="91643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8119" marR="88119" marT="44059" marB="44059"/>
                </a:tc>
                <a:tc>
                  <a:txBody>
                    <a:bodyPr/>
                    <a:lstStyle/>
                    <a:p>
                      <a:pPr algn="ctr"/>
                      <a:endParaRPr lang="en-US" sz="1700"/>
                    </a:p>
                    <a:p>
                      <a:pPr algn="ctr"/>
                      <a:r>
                        <a:rPr lang="en-US" sz="1700" b="1"/>
                        <a:t>High</a:t>
                      </a:r>
                    </a:p>
                  </a:txBody>
                  <a:tcPr marL="88119" marR="88119" marT="44059" marB="44059"/>
                </a:tc>
                <a:extLst>
                  <a:ext uri="{0D108BD9-81ED-4DB2-BD59-A6C34878D82A}">
                    <a16:rowId xmlns="" xmlns:a16="http://schemas.microsoft.com/office/drawing/2014/main" val="740755332"/>
                  </a:ext>
                </a:extLst>
              </a:tr>
              <a:tr h="1445147">
                <a:tc rowSpan="2">
                  <a:txBody>
                    <a:bodyPr/>
                    <a:lstStyle/>
                    <a:p>
                      <a:pPr algn="ctr"/>
                      <a:endParaRPr lang="en-US" sz="1700"/>
                    </a:p>
                    <a:p>
                      <a:pPr algn="ctr"/>
                      <a:endParaRPr lang="en-US" sz="1700"/>
                    </a:p>
                    <a:p>
                      <a:pPr algn="ctr"/>
                      <a:endParaRPr lang="en-US" sz="1700" b="1"/>
                    </a:p>
                    <a:p>
                      <a:pPr algn="ctr"/>
                      <a:r>
                        <a:rPr lang="en-US" sz="1700" b="1"/>
                        <a:t>Level of Power</a:t>
                      </a:r>
                    </a:p>
                  </a:txBody>
                  <a:tcPr marL="88119" marR="88119" marT="44059" marB="44059"/>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8119" marR="88119" marT="44059" marB="44059"/>
                </a:tc>
                <a:tc>
                  <a:txBody>
                    <a:bodyPr/>
                    <a:lstStyle/>
                    <a:p>
                      <a:pPr algn="ctr"/>
                      <a:r>
                        <a:rPr lang="en-US" sz="1700" dirty="0"/>
                        <a:t>Minimal effort</a:t>
                      </a:r>
                    </a:p>
                    <a:p>
                      <a:pPr algn="ctr"/>
                      <a:endParaRPr lang="en-US" sz="1700" dirty="0"/>
                    </a:p>
                    <a:p>
                      <a:pPr algn="ctr"/>
                      <a:r>
                        <a:rPr lang="en-US" sz="1700" b="1" dirty="0"/>
                        <a:t>A</a:t>
                      </a:r>
                    </a:p>
                    <a:p>
                      <a:pPr algn="ctr"/>
                      <a:r>
                        <a:rPr lang="en-US" sz="1700" b="1" dirty="0" smtClean="0"/>
                        <a:t>‘Southerners’</a:t>
                      </a:r>
                      <a:endParaRPr lang="en-US" sz="1700" b="1" dirty="0"/>
                    </a:p>
                  </a:txBody>
                  <a:tcPr marL="88119" marR="88119" marT="44059" marB="44059"/>
                </a:tc>
                <a:tc>
                  <a:txBody>
                    <a:bodyPr/>
                    <a:lstStyle/>
                    <a:p>
                      <a:pPr algn="ctr"/>
                      <a:r>
                        <a:rPr lang="en-US" sz="1700" dirty="0"/>
                        <a:t>Keep informed</a:t>
                      </a:r>
                    </a:p>
                    <a:p>
                      <a:pPr algn="ctr"/>
                      <a:endParaRPr lang="en-US" sz="1700" dirty="0"/>
                    </a:p>
                    <a:p>
                      <a:pPr algn="ctr"/>
                      <a:r>
                        <a:rPr lang="en-US" sz="1700" b="1" dirty="0" smtClean="0"/>
                        <a:t>B</a:t>
                      </a:r>
                    </a:p>
                    <a:p>
                      <a:pPr algn="ctr"/>
                      <a:r>
                        <a:rPr lang="en-US" sz="1700" b="1" dirty="0" smtClean="0"/>
                        <a:t>Local residents</a:t>
                      </a:r>
                      <a:endParaRPr lang="en-US" sz="1700" b="1" dirty="0"/>
                    </a:p>
                  </a:txBody>
                  <a:tcPr marL="88119" marR="88119" marT="44059" marB="44059"/>
                </a:tc>
                <a:extLst>
                  <a:ext uri="{0D108BD9-81ED-4DB2-BD59-A6C34878D82A}">
                    <a16:rowId xmlns="" xmlns:a16="http://schemas.microsoft.com/office/drawing/2014/main" val="1687455405"/>
                  </a:ext>
                </a:extLst>
              </a:tr>
              <a:tr h="1973859">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8119" marR="88119" marT="44059" marB="44059"/>
                </a:tc>
                <a:tc>
                  <a:txBody>
                    <a:bodyPr/>
                    <a:lstStyle/>
                    <a:p>
                      <a:pPr algn="ctr"/>
                      <a:r>
                        <a:rPr lang="en-US" sz="1700" dirty="0"/>
                        <a:t>Keep satisfied</a:t>
                      </a:r>
                    </a:p>
                    <a:p>
                      <a:pPr algn="ctr"/>
                      <a:endParaRPr lang="en-US" sz="1700" dirty="0"/>
                    </a:p>
                    <a:p>
                      <a:pPr algn="ctr"/>
                      <a:r>
                        <a:rPr lang="en-US" sz="1700" b="1" dirty="0"/>
                        <a:t>C</a:t>
                      </a:r>
                    </a:p>
                    <a:p>
                      <a:pPr algn="ctr"/>
                      <a:endParaRPr lang="en-US" sz="1700" b="1" dirty="0"/>
                    </a:p>
                    <a:p>
                      <a:pPr algn="ctr"/>
                      <a:endParaRPr lang="en-US" sz="1700" dirty="0"/>
                    </a:p>
                  </a:txBody>
                  <a:tcPr marL="88119" marR="88119" marT="44059" marB="44059"/>
                </a:tc>
                <a:tc>
                  <a:txBody>
                    <a:bodyPr/>
                    <a:lstStyle/>
                    <a:p>
                      <a:pPr algn="ctr"/>
                      <a:r>
                        <a:rPr lang="en-US" sz="1700" dirty="0"/>
                        <a:t>Key players</a:t>
                      </a:r>
                    </a:p>
                    <a:p>
                      <a:pPr algn="ctr"/>
                      <a:endParaRPr lang="en-US" sz="1700" dirty="0"/>
                    </a:p>
                    <a:p>
                      <a:pPr algn="ctr"/>
                      <a:r>
                        <a:rPr lang="en-US" sz="1700" b="1" dirty="0" smtClean="0"/>
                        <a:t>D</a:t>
                      </a:r>
                    </a:p>
                    <a:p>
                      <a:pPr algn="ctr"/>
                      <a:r>
                        <a:rPr lang="en-US" sz="1700" b="1" dirty="0" smtClean="0"/>
                        <a:t>Local</a:t>
                      </a:r>
                      <a:r>
                        <a:rPr lang="en-US" sz="1700" b="1" baseline="0" dirty="0" smtClean="0"/>
                        <a:t> government</a:t>
                      </a:r>
                    </a:p>
                    <a:p>
                      <a:pPr algn="ctr"/>
                      <a:r>
                        <a:rPr lang="en-US" sz="1700" b="1" baseline="0" dirty="0" smtClean="0"/>
                        <a:t>Central government</a:t>
                      </a:r>
                      <a:endParaRPr lang="en-US" sz="1700" b="1" dirty="0" smtClean="0"/>
                    </a:p>
                  </a:txBody>
                  <a:tcPr marL="88119" marR="88119" marT="44059" marB="44059"/>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2764258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548187" y="1881187"/>
            <a:ext cx="3095625" cy="3095625"/>
          </a:xfrm>
          <a:prstGeom prst="rect">
            <a:avLst/>
          </a:prstGeom>
        </p:spPr>
      </p:pic>
    </p:spTree>
    <p:extLst>
      <p:ext uri="{BB962C8B-B14F-4D97-AF65-F5344CB8AC3E}">
        <p14:creationId xmlns:p14="http://schemas.microsoft.com/office/powerpoint/2010/main" val="287162441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ext uri="{D42A27DB-BD31-4B8C-83A1-F6EECF244321}">
                <p14:modId xmlns:p14="http://schemas.microsoft.com/office/powerpoint/2010/main" val="2624859631"/>
              </p:ext>
            </p:extLst>
          </p:nvPr>
        </p:nvGraphicFramePr>
        <p:xfrm>
          <a:off x="1984443" y="643467"/>
          <a:ext cx="7986407" cy="5571070"/>
        </p:xfrm>
        <a:graphic>
          <a:graphicData uri="http://schemas.openxmlformats.org/drawingml/2006/table">
            <a:tbl>
              <a:tblPr firstRow="1" bandRow="1">
                <a:tableStyleId>{69C7853C-536D-4A76-A0AE-DD22124D55A5}</a:tableStyleId>
              </a:tblPr>
              <a:tblGrid>
                <a:gridCol w="2971039">
                  <a:extLst>
                    <a:ext uri="{9D8B030D-6E8A-4147-A177-3AD203B41FA5}">
                      <a16:colId xmlns="" xmlns:a16="http://schemas.microsoft.com/office/drawing/2014/main" val="3555218995"/>
                    </a:ext>
                  </a:extLst>
                </a:gridCol>
                <a:gridCol w="2507684">
                  <a:extLst>
                    <a:ext uri="{9D8B030D-6E8A-4147-A177-3AD203B41FA5}">
                      <a16:colId xmlns="" xmlns:a16="http://schemas.microsoft.com/office/drawing/2014/main" val="1631451775"/>
                    </a:ext>
                  </a:extLst>
                </a:gridCol>
                <a:gridCol w="2507684">
                  <a:extLst>
                    <a:ext uri="{9D8B030D-6E8A-4147-A177-3AD203B41FA5}">
                      <a16:colId xmlns="" xmlns:a16="http://schemas.microsoft.com/office/drawing/2014/main" val="711968806"/>
                    </a:ext>
                  </a:extLst>
                </a:gridCol>
              </a:tblGrid>
              <a:tr h="1114214">
                <a:tc gridSpan="3">
                  <a:txBody>
                    <a:bodyPr/>
                    <a:lstStyle/>
                    <a:p>
                      <a:pPr algn="ctr"/>
                      <a:r>
                        <a:rPr lang="en-US" sz="3000" dirty="0" smtClean="0"/>
                        <a:t>Facebook </a:t>
                      </a:r>
                      <a:endParaRPr lang="en-US" sz="3000" dirty="0"/>
                    </a:p>
                  </a:txBody>
                  <a:tcPr marL="150569" marR="150569" marT="75285" marB="75285"/>
                </a:tc>
                <a:tc hMerge="1">
                  <a:txBody>
                    <a:bodyPr/>
                    <a:lstStyle/>
                    <a:p>
                      <a:endParaRPr lang="en-US" sz="3000" dirty="0"/>
                    </a:p>
                  </a:txBody>
                  <a:tcPr marL="150569" marR="150569" marT="75285" marB="75285"/>
                </a:tc>
                <a:tc hMerge="1">
                  <a:txBody>
                    <a:bodyPr/>
                    <a:lstStyle/>
                    <a:p>
                      <a:endParaRPr lang="en-US" sz="3000" dirty="0"/>
                    </a:p>
                  </a:txBody>
                  <a:tcPr marL="150569" marR="150569" marT="75285" marB="75285"/>
                </a:tc>
                <a:extLst>
                  <a:ext uri="{0D108BD9-81ED-4DB2-BD59-A6C34878D82A}">
                    <a16:rowId xmlns="" xmlns:a16="http://schemas.microsoft.com/office/drawing/2014/main" val="1760980108"/>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000612153"/>
                  </a:ext>
                </a:extLst>
              </a:tr>
              <a:tr h="1114214">
                <a:tc>
                  <a:txBody>
                    <a:bodyPr/>
                    <a:lstStyle/>
                    <a:p>
                      <a:endParaRPr lang="en-US" sz="3000" dirty="0"/>
                    </a:p>
                    <a:p>
                      <a:endParaRPr lang="en-US" sz="3000" dirty="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520819492"/>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4056420777"/>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dirty="0"/>
                    </a:p>
                  </a:txBody>
                  <a:tcPr marL="150569" marR="150569" marT="75285" marB="75285"/>
                </a:tc>
                <a:extLst>
                  <a:ext uri="{0D108BD9-81ED-4DB2-BD59-A6C34878D82A}">
                    <a16:rowId xmlns="" xmlns:a16="http://schemas.microsoft.com/office/drawing/2014/main" val="1786423848"/>
                  </a:ext>
                </a:extLst>
              </a:tr>
            </a:tbl>
          </a:graphicData>
        </a:graphic>
      </p:graphicFrame>
    </p:spTree>
    <p:extLst>
      <p:ext uri="{BB962C8B-B14F-4D97-AF65-F5344CB8AC3E}">
        <p14:creationId xmlns:p14="http://schemas.microsoft.com/office/powerpoint/2010/main" val="2090338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374" y="243760"/>
            <a:ext cx="11566188" cy="1371600"/>
          </a:xfrm>
        </p:spPr>
        <p:txBody>
          <a:bodyPr>
            <a:normAutofit fontScale="90000"/>
          </a:bodyPr>
          <a:lstStyle/>
          <a:p>
            <a:r>
              <a:rPr lang="en-GB" dirty="0" smtClean="0"/>
              <a:t>Caroline’s Facebook’s stakeholder groups</a:t>
            </a:r>
            <a:endParaRPr lang="en-GB" dirty="0"/>
          </a:p>
        </p:txBody>
      </p:sp>
      <p:graphicFrame>
        <p:nvGraphicFramePr>
          <p:cNvPr id="4" name="Content Placeholder 3"/>
          <p:cNvGraphicFramePr>
            <a:graphicFrameLocks noGrp="1"/>
          </p:cNvGraphicFramePr>
          <p:nvPr>
            <p:ph idx="1"/>
          </p:nvPr>
        </p:nvGraphicFramePr>
        <p:xfrm>
          <a:off x="525293" y="1383589"/>
          <a:ext cx="10836613" cy="4832388"/>
        </p:xfrm>
        <a:graphic>
          <a:graphicData uri="http://schemas.openxmlformats.org/drawingml/2006/table">
            <a:tbl>
              <a:tblPr firstRow="1" bandRow="1">
                <a:tableStyleId>{5C22544A-7EE6-4342-B048-85BDC9FD1C3A}</a:tableStyleId>
              </a:tblPr>
              <a:tblGrid>
                <a:gridCol w="1544096"/>
                <a:gridCol w="9292517"/>
              </a:tblGrid>
              <a:tr h="536932">
                <a:tc>
                  <a:txBody>
                    <a:bodyPr/>
                    <a:lstStyle/>
                    <a:p>
                      <a:endParaRPr lang="en-GB" dirty="0"/>
                    </a:p>
                  </a:txBody>
                  <a:tcPr/>
                </a:tc>
                <a:tc>
                  <a:txBody>
                    <a:bodyPr/>
                    <a:lstStyle/>
                    <a:p>
                      <a:r>
                        <a:rPr lang="en-GB" dirty="0" smtClean="0"/>
                        <a:t>Group</a:t>
                      </a:r>
                      <a:endParaRPr lang="en-GB" dirty="0"/>
                    </a:p>
                  </a:txBody>
                  <a:tcPr/>
                </a:tc>
              </a:tr>
              <a:tr h="536932">
                <a:tc>
                  <a:txBody>
                    <a:bodyPr/>
                    <a:lstStyle/>
                    <a:p>
                      <a:r>
                        <a:rPr lang="en-GB" dirty="0" smtClean="0"/>
                        <a:t>1</a:t>
                      </a:r>
                      <a:endParaRPr lang="en-GB" dirty="0"/>
                    </a:p>
                  </a:txBody>
                  <a:tcPr/>
                </a:tc>
                <a:tc>
                  <a:txBody>
                    <a:bodyPr/>
                    <a:lstStyle/>
                    <a:p>
                      <a:r>
                        <a:rPr lang="en-GB" dirty="0" smtClean="0"/>
                        <a:t>Users</a:t>
                      </a:r>
                      <a:endParaRPr lang="en-GB" dirty="0"/>
                    </a:p>
                  </a:txBody>
                  <a:tcPr/>
                </a:tc>
              </a:tr>
              <a:tr h="536932">
                <a:tc>
                  <a:txBody>
                    <a:bodyPr/>
                    <a:lstStyle/>
                    <a:p>
                      <a:r>
                        <a:rPr lang="en-GB" dirty="0" smtClean="0"/>
                        <a:t>2</a:t>
                      </a:r>
                      <a:endParaRPr lang="en-GB" dirty="0"/>
                    </a:p>
                  </a:txBody>
                  <a:tcPr/>
                </a:tc>
                <a:tc>
                  <a:txBody>
                    <a:bodyPr/>
                    <a:lstStyle/>
                    <a:p>
                      <a:r>
                        <a:rPr lang="en-GB" dirty="0" smtClean="0"/>
                        <a:t>Advertisers</a:t>
                      </a:r>
                      <a:endParaRPr lang="en-GB" dirty="0"/>
                    </a:p>
                  </a:txBody>
                  <a:tcPr/>
                </a:tc>
              </a:tr>
              <a:tr h="536932">
                <a:tc>
                  <a:txBody>
                    <a:bodyPr/>
                    <a:lstStyle/>
                    <a:p>
                      <a:r>
                        <a:rPr lang="en-GB" dirty="0" smtClean="0"/>
                        <a:t>3</a:t>
                      </a:r>
                      <a:endParaRPr lang="en-GB" dirty="0"/>
                    </a:p>
                  </a:txBody>
                  <a:tcPr/>
                </a:tc>
                <a:tc>
                  <a:txBody>
                    <a:bodyPr/>
                    <a:lstStyle/>
                    <a:p>
                      <a:r>
                        <a:rPr lang="en-GB" dirty="0" smtClean="0"/>
                        <a:t>Employees</a:t>
                      </a:r>
                      <a:endParaRPr lang="en-GB" dirty="0"/>
                    </a:p>
                  </a:txBody>
                  <a:tcPr/>
                </a:tc>
              </a:tr>
              <a:tr h="536932">
                <a:tc>
                  <a:txBody>
                    <a:bodyPr/>
                    <a:lstStyle/>
                    <a:p>
                      <a:r>
                        <a:rPr lang="en-GB" dirty="0" smtClean="0"/>
                        <a:t>4</a:t>
                      </a:r>
                      <a:endParaRPr lang="en-GB" dirty="0"/>
                    </a:p>
                  </a:txBody>
                  <a:tcPr/>
                </a:tc>
                <a:tc>
                  <a:txBody>
                    <a:bodyPr/>
                    <a:lstStyle/>
                    <a:p>
                      <a:r>
                        <a:rPr lang="en-GB" dirty="0" smtClean="0"/>
                        <a:t>Government(s)</a:t>
                      </a:r>
                      <a:endParaRPr lang="en-GB" dirty="0"/>
                    </a:p>
                  </a:txBody>
                  <a:tcPr/>
                </a:tc>
              </a:tr>
              <a:tr h="536932">
                <a:tc>
                  <a:txBody>
                    <a:bodyPr/>
                    <a:lstStyle/>
                    <a:p>
                      <a:r>
                        <a:rPr lang="en-GB" dirty="0" smtClean="0"/>
                        <a:t>5</a:t>
                      </a:r>
                      <a:endParaRPr lang="en-GB" dirty="0"/>
                    </a:p>
                  </a:txBody>
                  <a:tcPr/>
                </a:tc>
                <a:tc>
                  <a:txBody>
                    <a:bodyPr/>
                    <a:lstStyle/>
                    <a:p>
                      <a:r>
                        <a:rPr lang="en-GB" dirty="0" smtClean="0"/>
                        <a:t>Communities</a:t>
                      </a:r>
                      <a:endParaRPr lang="en-GB" dirty="0"/>
                    </a:p>
                  </a:txBody>
                  <a:tcPr/>
                </a:tc>
              </a:tr>
              <a:tr h="536932">
                <a:tc>
                  <a:txBody>
                    <a:bodyPr/>
                    <a:lstStyle/>
                    <a:p>
                      <a:r>
                        <a:rPr lang="en-GB" dirty="0" smtClean="0"/>
                        <a:t>6</a:t>
                      </a:r>
                      <a:endParaRPr lang="en-GB" dirty="0"/>
                    </a:p>
                  </a:txBody>
                  <a:tcPr/>
                </a:tc>
                <a:tc>
                  <a:txBody>
                    <a:bodyPr/>
                    <a:lstStyle/>
                    <a:p>
                      <a:r>
                        <a:rPr lang="en-GB" dirty="0" smtClean="0"/>
                        <a:t>Owners</a:t>
                      </a:r>
                      <a:endParaRPr lang="en-GB" dirty="0"/>
                    </a:p>
                  </a:txBody>
                  <a:tcPr/>
                </a:tc>
              </a:tr>
              <a:tr h="536932">
                <a:tc>
                  <a:txBody>
                    <a:bodyPr/>
                    <a:lstStyle/>
                    <a:p>
                      <a:endParaRPr lang="en-GB" dirty="0"/>
                    </a:p>
                  </a:txBody>
                  <a:tcPr/>
                </a:tc>
                <a:tc>
                  <a:txBody>
                    <a:bodyPr/>
                    <a:lstStyle/>
                    <a:p>
                      <a:endParaRPr lang="en-GB" dirty="0"/>
                    </a:p>
                  </a:txBody>
                  <a:tcPr/>
                </a:tc>
              </a:tr>
              <a:tr h="536932">
                <a:tc>
                  <a:txBody>
                    <a:bodyPr/>
                    <a:lstStyle/>
                    <a:p>
                      <a:endParaRPr lang="en-GB" dirty="0"/>
                    </a:p>
                  </a:txBody>
                  <a:tcPr/>
                </a:tc>
                <a:tc>
                  <a:txBody>
                    <a:bodyPr/>
                    <a:lstStyle/>
                    <a:p>
                      <a:endParaRPr lang="en-GB" dirty="0"/>
                    </a:p>
                  </a:txBody>
                  <a:tcPr/>
                </a:tc>
              </a:tr>
            </a:tbl>
          </a:graphicData>
        </a:graphic>
      </p:graphicFrame>
    </p:spTree>
    <p:extLst>
      <p:ext uri="{BB962C8B-B14F-4D97-AF65-F5344CB8AC3E}">
        <p14:creationId xmlns:p14="http://schemas.microsoft.com/office/powerpoint/2010/main" val="321676822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3472482136"/>
              </p:ext>
            </p:extLst>
          </p:nvPr>
        </p:nvGraphicFramePr>
        <p:xfrm>
          <a:off x="1009790" y="803063"/>
          <a:ext cx="10172422" cy="5251876"/>
        </p:xfrm>
        <a:graphic>
          <a:graphicData uri="http://schemas.openxmlformats.org/drawingml/2006/table">
            <a:tbl>
              <a:tblPr firstRow="1" bandRow="1">
                <a:tableStyleId>{69C7853C-536D-4A76-A0AE-DD22124D55A5}</a:tableStyleId>
              </a:tblPr>
              <a:tblGrid>
                <a:gridCol w="2771697">
                  <a:extLst>
                    <a:ext uri="{9D8B030D-6E8A-4147-A177-3AD203B41FA5}">
                      <a16:colId xmlns="" xmlns:a16="http://schemas.microsoft.com/office/drawing/2014/main" val="540044213"/>
                    </a:ext>
                  </a:extLst>
                </a:gridCol>
                <a:gridCol w="1857331">
                  <a:extLst>
                    <a:ext uri="{9D8B030D-6E8A-4147-A177-3AD203B41FA5}">
                      <a16:colId xmlns="" xmlns:a16="http://schemas.microsoft.com/office/drawing/2014/main" val="2850256718"/>
                    </a:ext>
                  </a:extLst>
                </a:gridCol>
                <a:gridCol w="2771697">
                  <a:extLst>
                    <a:ext uri="{9D8B030D-6E8A-4147-A177-3AD203B41FA5}">
                      <a16:colId xmlns="" xmlns:a16="http://schemas.microsoft.com/office/drawing/2014/main" val="2501146088"/>
                    </a:ext>
                  </a:extLst>
                </a:gridCol>
                <a:gridCol w="2771697">
                  <a:extLst>
                    <a:ext uri="{9D8B030D-6E8A-4147-A177-3AD203B41FA5}">
                      <a16:colId xmlns="" xmlns:a16="http://schemas.microsoft.com/office/drawing/2014/main" val="1085963635"/>
                    </a:ext>
                  </a:extLst>
                </a:gridCol>
              </a:tblGrid>
              <a:tr h="916435">
                <a:tc rowSpan="2" gridSpan="2">
                  <a:txBody>
                    <a:bodyPr/>
                    <a:lstStyle/>
                    <a:p>
                      <a:pPr algn="ctr"/>
                      <a:endParaRPr lang="en-US" sz="1700" dirty="0"/>
                    </a:p>
                  </a:txBody>
                  <a:tcPr marL="88119" marR="88119" marT="44059" marB="44059"/>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chemeClr val="tx1"/>
                          </a:solidFill>
                        </a:rPr>
                        <a:t>Level of Interest</a:t>
                      </a:r>
                    </a:p>
                    <a:p>
                      <a:pPr algn="ctr"/>
                      <a:endParaRPr lang="en-US" sz="1700" b="1">
                        <a:solidFill>
                          <a:schemeClr val="tx1"/>
                        </a:solidFill>
                      </a:endParaRPr>
                    </a:p>
                  </a:txBody>
                  <a:tcPr marL="88119" marR="88119" marT="44059" marB="44059"/>
                </a:tc>
                <a:tc hMerge="1">
                  <a:txBody>
                    <a:bodyPr/>
                    <a:lstStyle/>
                    <a:p>
                      <a:endParaRPr lang="en-US" dirty="0"/>
                    </a:p>
                  </a:txBody>
                  <a:tcPr/>
                </a:tc>
                <a:extLst>
                  <a:ext uri="{0D108BD9-81ED-4DB2-BD59-A6C34878D82A}">
                    <a16:rowId xmlns="" xmlns:a16="http://schemas.microsoft.com/office/drawing/2014/main" val="4051271745"/>
                  </a:ext>
                </a:extLst>
              </a:tr>
              <a:tr h="91643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8119" marR="88119" marT="44059" marB="44059"/>
                </a:tc>
                <a:tc>
                  <a:txBody>
                    <a:bodyPr/>
                    <a:lstStyle/>
                    <a:p>
                      <a:pPr algn="ctr"/>
                      <a:endParaRPr lang="en-US" sz="1700"/>
                    </a:p>
                    <a:p>
                      <a:pPr algn="ctr"/>
                      <a:r>
                        <a:rPr lang="en-US" sz="1700" b="1"/>
                        <a:t>High</a:t>
                      </a:r>
                    </a:p>
                  </a:txBody>
                  <a:tcPr marL="88119" marR="88119" marT="44059" marB="44059"/>
                </a:tc>
                <a:extLst>
                  <a:ext uri="{0D108BD9-81ED-4DB2-BD59-A6C34878D82A}">
                    <a16:rowId xmlns="" xmlns:a16="http://schemas.microsoft.com/office/drawing/2014/main" val="740755332"/>
                  </a:ext>
                </a:extLst>
              </a:tr>
              <a:tr h="1445147">
                <a:tc rowSpan="2">
                  <a:txBody>
                    <a:bodyPr/>
                    <a:lstStyle/>
                    <a:p>
                      <a:pPr algn="ctr"/>
                      <a:endParaRPr lang="en-US" sz="1700"/>
                    </a:p>
                    <a:p>
                      <a:pPr algn="ctr"/>
                      <a:endParaRPr lang="en-US" sz="1700"/>
                    </a:p>
                    <a:p>
                      <a:pPr algn="ctr"/>
                      <a:endParaRPr lang="en-US" sz="1700" b="1"/>
                    </a:p>
                    <a:p>
                      <a:pPr algn="ctr"/>
                      <a:r>
                        <a:rPr lang="en-US" sz="1700" b="1"/>
                        <a:t>Level of Power</a:t>
                      </a:r>
                    </a:p>
                  </a:txBody>
                  <a:tcPr marL="88119" marR="88119" marT="44059" marB="44059"/>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8119" marR="88119" marT="44059" marB="44059"/>
                </a:tc>
                <a:tc>
                  <a:txBody>
                    <a:bodyPr/>
                    <a:lstStyle/>
                    <a:p>
                      <a:pPr algn="ctr"/>
                      <a:r>
                        <a:rPr lang="en-US" sz="1700" dirty="0"/>
                        <a:t>Minimal effort</a:t>
                      </a:r>
                    </a:p>
                    <a:p>
                      <a:pPr algn="ctr"/>
                      <a:endParaRPr lang="en-US" sz="1700" dirty="0"/>
                    </a:p>
                    <a:p>
                      <a:pPr algn="ctr"/>
                      <a:r>
                        <a:rPr lang="en-US" sz="1700" b="1" dirty="0" smtClean="0"/>
                        <a:t>A</a:t>
                      </a:r>
                      <a:endParaRPr lang="en-US" sz="1700" b="1" dirty="0"/>
                    </a:p>
                  </a:txBody>
                  <a:tcPr marL="88119" marR="88119" marT="44059" marB="44059"/>
                </a:tc>
                <a:tc>
                  <a:txBody>
                    <a:bodyPr/>
                    <a:lstStyle/>
                    <a:p>
                      <a:pPr algn="ctr"/>
                      <a:r>
                        <a:rPr lang="en-US" sz="1700" dirty="0"/>
                        <a:t>Keep informed</a:t>
                      </a:r>
                    </a:p>
                    <a:p>
                      <a:pPr algn="ctr"/>
                      <a:endParaRPr lang="en-US" sz="1700" dirty="0"/>
                    </a:p>
                    <a:p>
                      <a:pPr algn="ctr"/>
                      <a:r>
                        <a:rPr lang="en-US" sz="1700" b="1" dirty="0" smtClean="0"/>
                        <a:t>B</a:t>
                      </a:r>
                      <a:endParaRPr lang="en-US" sz="1700" b="1" dirty="0" smtClean="0"/>
                    </a:p>
                  </a:txBody>
                  <a:tcPr marL="88119" marR="88119" marT="44059" marB="44059"/>
                </a:tc>
                <a:extLst>
                  <a:ext uri="{0D108BD9-81ED-4DB2-BD59-A6C34878D82A}">
                    <a16:rowId xmlns="" xmlns:a16="http://schemas.microsoft.com/office/drawing/2014/main" val="1687455405"/>
                  </a:ext>
                </a:extLst>
              </a:tr>
              <a:tr h="1973859">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8119" marR="88119" marT="44059" marB="44059"/>
                </a:tc>
                <a:tc>
                  <a:txBody>
                    <a:bodyPr/>
                    <a:lstStyle/>
                    <a:p>
                      <a:pPr algn="ctr"/>
                      <a:r>
                        <a:rPr lang="en-US" sz="1700" dirty="0"/>
                        <a:t>Keep satisfied</a:t>
                      </a:r>
                    </a:p>
                    <a:p>
                      <a:pPr algn="ctr"/>
                      <a:endParaRPr lang="en-US" sz="1700" dirty="0"/>
                    </a:p>
                    <a:p>
                      <a:pPr algn="ctr"/>
                      <a:r>
                        <a:rPr lang="en-US" sz="1700" b="1" dirty="0"/>
                        <a:t>C</a:t>
                      </a:r>
                    </a:p>
                    <a:p>
                      <a:pPr algn="ctr"/>
                      <a:endParaRPr lang="en-US" sz="1700" b="1" dirty="0"/>
                    </a:p>
                    <a:p>
                      <a:pPr algn="ctr"/>
                      <a:endParaRPr lang="en-US" sz="1700" dirty="0"/>
                    </a:p>
                  </a:txBody>
                  <a:tcPr marL="88119" marR="88119" marT="44059" marB="44059"/>
                </a:tc>
                <a:tc>
                  <a:txBody>
                    <a:bodyPr/>
                    <a:lstStyle/>
                    <a:p>
                      <a:pPr algn="ctr"/>
                      <a:r>
                        <a:rPr lang="en-US" sz="1700" dirty="0"/>
                        <a:t>Key players</a:t>
                      </a:r>
                    </a:p>
                    <a:p>
                      <a:pPr algn="ctr"/>
                      <a:endParaRPr lang="en-US" sz="1700" dirty="0"/>
                    </a:p>
                    <a:p>
                      <a:pPr algn="ctr"/>
                      <a:r>
                        <a:rPr lang="en-US" sz="1700" b="1" dirty="0" smtClean="0"/>
                        <a:t>D</a:t>
                      </a:r>
                    </a:p>
                    <a:p>
                      <a:pPr algn="ctr"/>
                      <a:endParaRPr lang="en-US" sz="1700" b="1" dirty="0" smtClean="0"/>
                    </a:p>
                  </a:txBody>
                  <a:tcPr marL="88119" marR="88119" marT="44059" marB="44059"/>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61358815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3605875394"/>
              </p:ext>
            </p:extLst>
          </p:nvPr>
        </p:nvGraphicFramePr>
        <p:xfrm>
          <a:off x="883331" y="574796"/>
          <a:ext cx="10172422" cy="5708407"/>
        </p:xfrm>
        <a:graphic>
          <a:graphicData uri="http://schemas.openxmlformats.org/drawingml/2006/table">
            <a:tbl>
              <a:tblPr firstRow="1" bandRow="1">
                <a:tableStyleId>{69C7853C-536D-4A76-A0AE-DD22124D55A5}</a:tableStyleId>
              </a:tblPr>
              <a:tblGrid>
                <a:gridCol w="2771697">
                  <a:extLst>
                    <a:ext uri="{9D8B030D-6E8A-4147-A177-3AD203B41FA5}">
                      <a16:colId xmlns="" xmlns:a16="http://schemas.microsoft.com/office/drawing/2014/main" val="540044213"/>
                    </a:ext>
                  </a:extLst>
                </a:gridCol>
                <a:gridCol w="1857331">
                  <a:extLst>
                    <a:ext uri="{9D8B030D-6E8A-4147-A177-3AD203B41FA5}">
                      <a16:colId xmlns="" xmlns:a16="http://schemas.microsoft.com/office/drawing/2014/main" val="2850256718"/>
                    </a:ext>
                  </a:extLst>
                </a:gridCol>
                <a:gridCol w="2771697">
                  <a:extLst>
                    <a:ext uri="{9D8B030D-6E8A-4147-A177-3AD203B41FA5}">
                      <a16:colId xmlns="" xmlns:a16="http://schemas.microsoft.com/office/drawing/2014/main" val="2501146088"/>
                    </a:ext>
                  </a:extLst>
                </a:gridCol>
                <a:gridCol w="2771697">
                  <a:extLst>
                    <a:ext uri="{9D8B030D-6E8A-4147-A177-3AD203B41FA5}">
                      <a16:colId xmlns="" xmlns:a16="http://schemas.microsoft.com/office/drawing/2014/main" val="1085963635"/>
                    </a:ext>
                  </a:extLst>
                </a:gridCol>
              </a:tblGrid>
              <a:tr h="916435">
                <a:tc rowSpan="2" gridSpan="2">
                  <a:txBody>
                    <a:bodyPr/>
                    <a:lstStyle/>
                    <a:p>
                      <a:pPr algn="ctr"/>
                      <a:endParaRPr lang="en-US" sz="1700" dirty="0"/>
                    </a:p>
                  </a:txBody>
                  <a:tcPr marL="88119" marR="88119" marT="44059" marB="44059"/>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chemeClr val="tx1"/>
                          </a:solidFill>
                        </a:rPr>
                        <a:t>Level of Interest</a:t>
                      </a:r>
                    </a:p>
                    <a:p>
                      <a:pPr algn="ctr"/>
                      <a:endParaRPr lang="en-US" sz="1700" b="1">
                        <a:solidFill>
                          <a:schemeClr val="tx1"/>
                        </a:solidFill>
                      </a:endParaRPr>
                    </a:p>
                  </a:txBody>
                  <a:tcPr marL="88119" marR="88119" marT="44059" marB="44059"/>
                </a:tc>
                <a:tc hMerge="1">
                  <a:txBody>
                    <a:bodyPr/>
                    <a:lstStyle/>
                    <a:p>
                      <a:endParaRPr lang="en-US" dirty="0"/>
                    </a:p>
                  </a:txBody>
                  <a:tcPr/>
                </a:tc>
                <a:extLst>
                  <a:ext uri="{0D108BD9-81ED-4DB2-BD59-A6C34878D82A}">
                    <a16:rowId xmlns="" xmlns:a16="http://schemas.microsoft.com/office/drawing/2014/main" val="4051271745"/>
                  </a:ext>
                </a:extLst>
              </a:tr>
              <a:tr h="91643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8119" marR="88119" marT="44059" marB="44059"/>
                </a:tc>
                <a:tc>
                  <a:txBody>
                    <a:bodyPr/>
                    <a:lstStyle/>
                    <a:p>
                      <a:pPr algn="ctr"/>
                      <a:endParaRPr lang="en-US" sz="1700"/>
                    </a:p>
                    <a:p>
                      <a:pPr algn="ctr"/>
                      <a:r>
                        <a:rPr lang="en-US" sz="1700" b="1"/>
                        <a:t>High</a:t>
                      </a:r>
                    </a:p>
                  </a:txBody>
                  <a:tcPr marL="88119" marR="88119" marT="44059" marB="44059"/>
                </a:tc>
                <a:extLst>
                  <a:ext uri="{0D108BD9-81ED-4DB2-BD59-A6C34878D82A}">
                    <a16:rowId xmlns="" xmlns:a16="http://schemas.microsoft.com/office/drawing/2014/main" val="740755332"/>
                  </a:ext>
                </a:extLst>
              </a:tr>
              <a:tr h="1445147">
                <a:tc rowSpan="2">
                  <a:txBody>
                    <a:bodyPr/>
                    <a:lstStyle/>
                    <a:p>
                      <a:pPr algn="ctr"/>
                      <a:endParaRPr lang="en-US" sz="1700"/>
                    </a:p>
                    <a:p>
                      <a:pPr algn="ctr"/>
                      <a:endParaRPr lang="en-US" sz="1700"/>
                    </a:p>
                    <a:p>
                      <a:pPr algn="ctr"/>
                      <a:endParaRPr lang="en-US" sz="1700" b="1"/>
                    </a:p>
                    <a:p>
                      <a:pPr algn="ctr"/>
                      <a:r>
                        <a:rPr lang="en-US" sz="1700" b="1"/>
                        <a:t>Level of Power</a:t>
                      </a:r>
                    </a:p>
                  </a:txBody>
                  <a:tcPr marL="88119" marR="88119" marT="44059" marB="44059"/>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8119" marR="88119" marT="44059" marB="44059"/>
                </a:tc>
                <a:tc>
                  <a:txBody>
                    <a:bodyPr/>
                    <a:lstStyle/>
                    <a:p>
                      <a:pPr algn="ctr"/>
                      <a:r>
                        <a:rPr lang="en-US" sz="1700" dirty="0"/>
                        <a:t>Minimal effort</a:t>
                      </a:r>
                    </a:p>
                    <a:p>
                      <a:pPr algn="ctr"/>
                      <a:endParaRPr lang="en-US" sz="1700" dirty="0"/>
                    </a:p>
                    <a:p>
                      <a:pPr algn="ctr"/>
                      <a:r>
                        <a:rPr lang="en-US" sz="1700" b="1" dirty="0" smtClean="0"/>
                        <a:t>A</a:t>
                      </a:r>
                    </a:p>
                    <a:p>
                      <a:pPr algn="ctr"/>
                      <a:r>
                        <a:rPr lang="en-US" sz="1700" b="1" dirty="0" smtClean="0"/>
                        <a:t>Employees</a:t>
                      </a:r>
                    </a:p>
                    <a:p>
                      <a:pPr algn="ctr"/>
                      <a:r>
                        <a:rPr lang="en-US" sz="1700" b="1" dirty="0" smtClean="0"/>
                        <a:t>Users</a:t>
                      </a:r>
                    </a:p>
                    <a:p>
                      <a:pPr algn="ctr"/>
                      <a:r>
                        <a:rPr lang="en-US" sz="1700" b="1" dirty="0" smtClean="0"/>
                        <a:t>Communities</a:t>
                      </a:r>
                    </a:p>
                    <a:p>
                      <a:pPr algn="ctr"/>
                      <a:endParaRPr lang="en-US" sz="1700" b="1" dirty="0"/>
                    </a:p>
                  </a:txBody>
                  <a:tcPr marL="88119" marR="88119" marT="44059" marB="44059"/>
                </a:tc>
                <a:tc>
                  <a:txBody>
                    <a:bodyPr/>
                    <a:lstStyle/>
                    <a:p>
                      <a:pPr algn="ctr"/>
                      <a:r>
                        <a:rPr lang="en-US" sz="1700" dirty="0"/>
                        <a:t>Keep informed</a:t>
                      </a:r>
                    </a:p>
                    <a:p>
                      <a:pPr algn="ctr"/>
                      <a:endParaRPr lang="en-US" sz="1700" dirty="0"/>
                    </a:p>
                    <a:p>
                      <a:pPr algn="ctr"/>
                      <a:r>
                        <a:rPr lang="en-US" sz="1700" b="1" dirty="0" smtClean="0"/>
                        <a:t>B</a:t>
                      </a:r>
                    </a:p>
                    <a:p>
                      <a:pPr algn="ctr"/>
                      <a:r>
                        <a:rPr lang="en-US" sz="1700" b="1" dirty="0" smtClean="0"/>
                        <a:t>Government</a:t>
                      </a:r>
                    </a:p>
                    <a:p>
                      <a:pPr algn="ctr"/>
                      <a:endParaRPr lang="en-US" sz="1700" b="1" dirty="0" smtClean="0"/>
                    </a:p>
                  </a:txBody>
                  <a:tcPr marL="88119" marR="88119" marT="44059" marB="44059"/>
                </a:tc>
                <a:extLst>
                  <a:ext uri="{0D108BD9-81ED-4DB2-BD59-A6C34878D82A}">
                    <a16:rowId xmlns="" xmlns:a16="http://schemas.microsoft.com/office/drawing/2014/main" val="1687455405"/>
                  </a:ext>
                </a:extLst>
              </a:tr>
              <a:tr h="1973859">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8119" marR="88119" marT="44059" marB="44059"/>
                </a:tc>
                <a:tc>
                  <a:txBody>
                    <a:bodyPr/>
                    <a:lstStyle/>
                    <a:p>
                      <a:pPr algn="ctr"/>
                      <a:r>
                        <a:rPr lang="en-US" sz="1700" dirty="0"/>
                        <a:t>Keep satisfied</a:t>
                      </a:r>
                    </a:p>
                    <a:p>
                      <a:pPr algn="ctr"/>
                      <a:endParaRPr lang="en-US" sz="1700" dirty="0"/>
                    </a:p>
                    <a:p>
                      <a:pPr algn="ctr"/>
                      <a:r>
                        <a:rPr lang="en-US" sz="1700" b="1" dirty="0" smtClean="0"/>
                        <a:t>C</a:t>
                      </a:r>
                    </a:p>
                    <a:p>
                      <a:pPr algn="ctr"/>
                      <a:r>
                        <a:rPr lang="en-US" sz="1700" b="1" dirty="0" smtClean="0"/>
                        <a:t>Advertisers</a:t>
                      </a:r>
                      <a:endParaRPr lang="en-US" sz="1700" b="1" dirty="0"/>
                    </a:p>
                    <a:p>
                      <a:pPr algn="ctr"/>
                      <a:endParaRPr lang="en-US" sz="1700" b="1" dirty="0"/>
                    </a:p>
                    <a:p>
                      <a:pPr algn="ctr"/>
                      <a:endParaRPr lang="en-US" sz="1700" dirty="0"/>
                    </a:p>
                  </a:txBody>
                  <a:tcPr marL="88119" marR="88119" marT="44059" marB="44059"/>
                </a:tc>
                <a:tc>
                  <a:txBody>
                    <a:bodyPr/>
                    <a:lstStyle/>
                    <a:p>
                      <a:pPr algn="ctr"/>
                      <a:r>
                        <a:rPr lang="en-US" sz="1700" dirty="0"/>
                        <a:t>Key players</a:t>
                      </a:r>
                    </a:p>
                    <a:p>
                      <a:pPr algn="ctr"/>
                      <a:endParaRPr lang="en-US" sz="1700" dirty="0"/>
                    </a:p>
                    <a:p>
                      <a:pPr algn="ctr"/>
                      <a:r>
                        <a:rPr lang="en-US" sz="1700" b="1" dirty="0" smtClean="0"/>
                        <a:t>D</a:t>
                      </a:r>
                    </a:p>
                    <a:p>
                      <a:pPr algn="ctr"/>
                      <a:r>
                        <a:rPr lang="en-US" sz="1700" b="1" dirty="0" smtClean="0"/>
                        <a:t>Owners</a:t>
                      </a:r>
                      <a:endParaRPr lang="en-US" sz="1700" b="1" dirty="0" smtClean="0"/>
                    </a:p>
                  </a:txBody>
                  <a:tcPr marL="88119" marR="88119" marT="44059" marB="44059"/>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6853828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citizenship</a:t>
            </a:r>
            <a:endParaRPr lang="en-GB" dirty="0"/>
          </a:p>
        </p:txBody>
      </p:sp>
      <p:sp>
        <p:nvSpPr>
          <p:cNvPr id="3" name="Content Placeholder 2"/>
          <p:cNvSpPr>
            <a:spLocks noGrp="1"/>
          </p:cNvSpPr>
          <p:nvPr>
            <p:ph idx="1"/>
          </p:nvPr>
        </p:nvSpPr>
        <p:spPr/>
        <p:txBody>
          <a:bodyPr>
            <a:normAutofit/>
          </a:bodyPr>
          <a:lstStyle/>
          <a:p>
            <a:r>
              <a:rPr lang="en-GB" dirty="0" smtClean="0"/>
              <a:t>Corporate </a:t>
            </a:r>
            <a:r>
              <a:rPr lang="en-GB" dirty="0"/>
              <a:t>citizenship as corporate responsibility to wider society, both at home and further afield. </a:t>
            </a:r>
            <a:endParaRPr lang="en-GB" dirty="0" smtClean="0"/>
          </a:p>
          <a:p>
            <a:r>
              <a:rPr lang="en-GB" dirty="0"/>
              <a:t>This definition is very similar to that provided by one academic expert on the subject, Archie Carroll, who conflates the terms corporate social responsibility and corporate citizenship.</a:t>
            </a:r>
          </a:p>
          <a:p>
            <a:r>
              <a:rPr lang="en-GB" dirty="0"/>
              <a:t>For him, there are four faces to corporate citizenship/responsibility: “an economic face, a legal face, an ethical face, and a philanthropic face”.</a:t>
            </a:r>
          </a:p>
          <a:p>
            <a:r>
              <a:rPr lang="en-GB" dirty="0"/>
              <a:t>In short, this means that corporations should be profitable, obey the law, engage in ethical behaviour and philanthropic endeavours.</a:t>
            </a:r>
          </a:p>
        </p:txBody>
      </p:sp>
    </p:spTree>
    <p:extLst>
      <p:ext uri="{BB962C8B-B14F-4D97-AF65-F5344CB8AC3E}">
        <p14:creationId xmlns:p14="http://schemas.microsoft.com/office/powerpoint/2010/main" val="380406389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solidFill>
                  <a:srgbClr val="00B050"/>
                </a:solidFill>
              </a:rPr>
              <a:t>Being profitable </a:t>
            </a:r>
            <a:r>
              <a:rPr lang="en-GB" dirty="0"/>
              <a:t>means that ‘corporate citizens’ contribute to economic growth, pay their bills and reward </a:t>
            </a:r>
            <a:r>
              <a:rPr lang="en-GB" dirty="0" smtClean="0"/>
              <a:t>investors.</a:t>
            </a:r>
          </a:p>
          <a:p>
            <a:r>
              <a:rPr lang="en-GB" dirty="0" smtClean="0">
                <a:solidFill>
                  <a:srgbClr val="00B050"/>
                </a:solidFill>
              </a:rPr>
              <a:t>Obeying </a:t>
            </a:r>
            <a:r>
              <a:rPr lang="en-GB" dirty="0">
                <a:solidFill>
                  <a:srgbClr val="00B050"/>
                </a:solidFill>
              </a:rPr>
              <a:t>the law </a:t>
            </a:r>
            <a:r>
              <a:rPr lang="en-GB" dirty="0"/>
              <a:t>entails complying with legal obligations with regard to consumers, employees, the community and the </a:t>
            </a:r>
            <a:r>
              <a:rPr lang="en-GB" dirty="0" smtClean="0"/>
              <a:t>environment. </a:t>
            </a:r>
          </a:p>
          <a:p>
            <a:r>
              <a:rPr lang="en-GB" dirty="0" smtClean="0">
                <a:solidFill>
                  <a:srgbClr val="00B050"/>
                </a:solidFill>
              </a:rPr>
              <a:t>Being </a:t>
            </a:r>
            <a:r>
              <a:rPr lang="en-GB" dirty="0">
                <a:solidFill>
                  <a:srgbClr val="00B050"/>
                </a:solidFill>
              </a:rPr>
              <a:t>ethical </a:t>
            </a:r>
            <a:r>
              <a:rPr lang="en-GB" dirty="0"/>
              <a:t>means being concerned with what should be considered to be good business practice, taking the moral </a:t>
            </a:r>
            <a:r>
              <a:rPr lang="en-GB" dirty="0" smtClean="0"/>
              <a:t>high ground </a:t>
            </a:r>
            <a:r>
              <a:rPr lang="en-GB" dirty="0"/>
              <a:t>and rejecting behaviour which, though common, is certainly unethical</a:t>
            </a:r>
            <a:r>
              <a:rPr lang="en-GB" dirty="0" smtClean="0"/>
              <a:t>.</a:t>
            </a:r>
          </a:p>
          <a:p>
            <a:r>
              <a:rPr lang="en-GB" dirty="0" smtClean="0"/>
              <a:t>Finally</a:t>
            </a:r>
            <a:r>
              <a:rPr lang="en-GB" dirty="0"/>
              <a:t>, </a:t>
            </a:r>
            <a:r>
              <a:rPr lang="en-GB" dirty="0">
                <a:solidFill>
                  <a:srgbClr val="00B050"/>
                </a:solidFill>
              </a:rPr>
              <a:t>being philanthropic </a:t>
            </a:r>
            <a:r>
              <a:rPr lang="en-GB" dirty="0"/>
              <a:t>may entail donating money to charity or providing equipment or technology that may significantly improve the lives of ordinary </a:t>
            </a:r>
            <a:r>
              <a:rPr lang="en-GB" dirty="0" smtClean="0"/>
              <a:t>citizens.</a:t>
            </a:r>
            <a:endParaRPr lang="en-GB" dirty="0"/>
          </a:p>
        </p:txBody>
      </p:sp>
    </p:spTree>
    <p:extLst>
      <p:ext uri="{BB962C8B-B14F-4D97-AF65-F5344CB8AC3E}">
        <p14:creationId xmlns:p14="http://schemas.microsoft.com/office/powerpoint/2010/main" val="409464557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Reality however</a:t>
            </a:r>
            <a:endParaRPr lang="en-GB" dirty="0"/>
          </a:p>
        </p:txBody>
      </p:sp>
      <p:sp>
        <p:nvSpPr>
          <p:cNvPr id="3" name="Content Placeholder 2"/>
          <p:cNvSpPr>
            <a:spLocks noGrp="1"/>
          </p:cNvSpPr>
          <p:nvPr>
            <p:ph idx="1"/>
          </p:nvPr>
        </p:nvSpPr>
        <p:spPr/>
        <p:txBody>
          <a:bodyPr>
            <a:normAutofit/>
          </a:bodyPr>
          <a:lstStyle/>
          <a:p>
            <a:r>
              <a:rPr lang="en-GB" dirty="0"/>
              <a:t>In practice, of course, many businesses fail to live up to this corporate ideal. </a:t>
            </a:r>
            <a:endParaRPr lang="en-GB" dirty="0" smtClean="0"/>
          </a:p>
          <a:p>
            <a:r>
              <a:rPr lang="en-GB" dirty="0" smtClean="0"/>
              <a:t>Facebook </a:t>
            </a:r>
            <a:r>
              <a:rPr lang="en-GB" dirty="0"/>
              <a:t>is a notable example. </a:t>
            </a:r>
            <a:endParaRPr lang="en-GB" dirty="0" smtClean="0"/>
          </a:p>
          <a:p>
            <a:r>
              <a:rPr lang="en-GB" dirty="0" smtClean="0"/>
              <a:t>It lived up </a:t>
            </a:r>
            <a:r>
              <a:rPr lang="en-GB" dirty="0"/>
              <a:t>to its responsibility to ‘be profitable’ for its </a:t>
            </a:r>
            <a:r>
              <a:rPr lang="en-GB" dirty="0" smtClean="0"/>
              <a:t>owners</a:t>
            </a:r>
            <a:r>
              <a:rPr lang="en-GB" dirty="0"/>
              <a:t>. </a:t>
            </a:r>
            <a:endParaRPr lang="en-GB" dirty="0" smtClean="0"/>
          </a:p>
          <a:p>
            <a:r>
              <a:rPr lang="en-GB" dirty="0" smtClean="0"/>
              <a:t>The Cambridge </a:t>
            </a:r>
            <a:r>
              <a:rPr lang="en-GB" dirty="0" err="1" smtClean="0"/>
              <a:t>Analytica</a:t>
            </a:r>
            <a:r>
              <a:rPr lang="en-GB" dirty="0" smtClean="0"/>
              <a:t> </a:t>
            </a:r>
            <a:r>
              <a:rPr lang="en-GB" dirty="0"/>
              <a:t>scandal revealed that it </a:t>
            </a:r>
            <a:r>
              <a:rPr lang="en-GB" dirty="0" smtClean="0"/>
              <a:t>failed </a:t>
            </a:r>
            <a:r>
              <a:rPr lang="en-GB" dirty="0"/>
              <a:t>to show its ethical face, leaving unethical behaviour unchallenged. </a:t>
            </a:r>
          </a:p>
        </p:txBody>
      </p:sp>
    </p:spTree>
    <p:extLst>
      <p:ext uri="{BB962C8B-B14F-4D97-AF65-F5344CB8AC3E}">
        <p14:creationId xmlns:p14="http://schemas.microsoft.com/office/powerpoint/2010/main" val="300630907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t>
            </a:r>
            <a:r>
              <a:rPr lang="en-GB" dirty="0" smtClean="0"/>
              <a:t>owever</a:t>
            </a:r>
            <a:endParaRPr lang="en-GB" dirty="0"/>
          </a:p>
        </p:txBody>
      </p:sp>
      <p:sp>
        <p:nvSpPr>
          <p:cNvPr id="3" name="Content Placeholder 2"/>
          <p:cNvSpPr>
            <a:spLocks noGrp="1"/>
          </p:cNvSpPr>
          <p:nvPr>
            <p:ph idx="1"/>
          </p:nvPr>
        </p:nvSpPr>
        <p:spPr/>
        <p:txBody>
          <a:bodyPr>
            <a:normAutofit/>
          </a:bodyPr>
          <a:lstStyle/>
          <a:p>
            <a:r>
              <a:rPr lang="en-GB" dirty="0" smtClean="0"/>
              <a:t>Such </a:t>
            </a:r>
            <a:r>
              <a:rPr lang="en-GB" dirty="0"/>
              <a:t>scandals that have perhaps made it even more imperative for businesses to prove themselves to be good corporate </a:t>
            </a:r>
            <a:r>
              <a:rPr lang="en-GB" dirty="0" smtClean="0"/>
              <a:t>citizens. </a:t>
            </a:r>
          </a:p>
          <a:p>
            <a:r>
              <a:rPr lang="en-GB" dirty="0" smtClean="0"/>
              <a:t>Indeed</a:t>
            </a:r>
            <a:r>
              <a:rPr lang="en-GB" dirty="0"/>
              <a:t>, companies recognise that doing so is not just good for society but also for their own ‘bottom line’. </a:t>
            </a:r>
            <a:endParaRPr lang="en-GB" dirty="0" smtClean="0"/>
          </a:p>
          <a:p>
            <a:r>
              <a:rPr lang="en-GB" dirty="0" smtClean="0"/>
              <a:t>Most organisations recognise that it is not sufficient to be regarded as good ‘corporate citizens’ in their countries of origin but that they must also prove themselves to be good ‘global corporate citizens’. </a:t>
            </a:r>
          </a:p>
          <a:p>
            <a:r>
              <a:rPr lang="en-GB" dirty="0" smtClean="0"/>
              <a:t>Consequently, most of the world’s largest companies have now signed up to the United Nations Global Compact which involves them committing themselves to respecting the Compact’s ten principles related to human rights, working conditions, the environment and anti-corruption.</a:t>
            </a:r>
            <a:endParaRPr lang="en-GB" dirty="0"/>
          </a:p>
        </p:txBody>
      </p:sp>
    </p:spTree>
    <p:extLst>
      <p:ext uri="{BB962C8B-B14F-4D97-AF65-F5344CB8AC3E}">
        <p14:creationId xmlns:p14="http://schemas.microsoft.com/office/powerpoint/2010/main" val="426401646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Corporations as stakeholders</a:t>
            </a:r>
            <a:endParaRPr lang="en-GB" dirty="0"/>
          </a:p>
        </p:txBody>
      </p:sp>
      <p:sp>
        <p:nvSpPr>
          <p:cNvPr id="3" name="Content Placeholder 2"/>
          <p:cNvSpPr>
            <a:spLocks noGrp="1"/>
          </p:cNvSpPr>
          <p:nvPr>
            <p:ph idx="1"/>
          </p:nvPr>
        </p:nvSpPr>
        <p:spPr/>
        <p:txBody>
          <a:bodyPr>
            <a:normAutofit/>
          </a:bodyPr>
          <a:lstStyle/>
          <a:p>
            <a:r>
              <a:rPr lang="en-GB" dirty="0" smtClean="0"/>
              <a:t>A broader </a:t>
            </a:r>
            <a:r>
              <a:rPr lang="en-GB" dirty="0"/>
              <a:t>definition </a:t>
            </a:r>
            <a:r>
              <a:rPr lang="en-GB" dirty="0" smtClean="0"/>
              <a:t>may be required to </a:t>
            </a:r>
            <a:r>
              <a:rPr lang="en-GB" dirty="0"/>
              <a:t>show that companies are not only “engaged with their stakeholders but are themselves stakeholders alongside government and </a:t>
            </a:r>
            <a:r>
              <a:rPr lang="en-GB" dirty="0" smtClean="0"/>
              <a:t>society”. </a:t>
            </a:r>
          </a:p>
          <a:p>
            <a:r>
              <a:rPr lang="en-GB" dirty="0" smtClean="0"/>
              <a:t>Need </a:t>
            </a:r>
            <a:r>
              <a:rPr lang="en-GB" dirty="0"/>
              <a:t>to move beyond notions of corporate citizenship which focus on the responsibilities companies owe to their stakeholders and society more broadly. </a:t>
            </a:r>
            <a:endParaRPr lang="en-GB" dirty="0" smtClean="0"/>
          </a:p>
          <a:p>
            <a:r>
              <a:rPr lang="en-GB" dirty="0" smtClean="0"/>
              <a:t>This </a:t>
            </a:r>
            <a:r>
              <a:rPr lang="en-GB" dirty="0"/>
              <a:t>entails going further than corporate governance, corporate philanthropy and corporate social responsibility. </a:t>
            </a:r>
            <a:endParaRPr lang="en-GB" dirty="0" smtClean="0"/>
          </a:p>
          <a:p>
            <a:r>
              <a:rPr lang="en-GB" dirty="0" smtClean="0"/>
              <a:t>The </a:t>
            </a:r>
            <a:r>
              <a:rPr lang="en-GB" dirty="0"/>
              <a:t>idea is to be proactive, addressing “the specific social and environmental needs” of communities, not just ensuring that the company does not </a:t>
            </a:r>
            <a:r>
              <a:rPr lang="en-GB" dirty="0" smtClean="0"/>
              <a:t>cause </a:t>
            </a:r>
            <a:r>
              <a:rPr lang="en-GB" dirty="0"/>
              <a:t>damage or fail to respect basic social </a:t>
            </a:r>
            <a:r>
              <a:rPr lang="en-GB" dirty="0" smtClean="0"/>
              <a:t>rights. </a:t>
            </a:r>
          </a:p>
        </p:txBody>
      </p:sp>
    </p:spTree>
    <p:extLst>
      <p:ext uri="{BB962C8B-B14F-4D97-AF65-F5344CB8AC3E}">
        <p14:creationId xmlns:p14="http://schemas.microsoft.com/office/powerpoint/2010/main" val="30591881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a:t>
            </a:r>
            <a:r>
              <a:rPr lang="en-GB" dirty="0"/>
              <a:t>M</a:t>
            </a:r>
            <a:r>
              <a:rPr lang="en-GB" dirty="0" smtClean="0"/>
              <a:t>atten and Crane 2005</a:t>
            </a:r>
            <a:endParaRPr lang="en-GB" dirty="0"/>
          </a:p>
        </p:txBody>
      </p:sp>
      <p:sp>
        <p:nvSpPr>
          <p:cNvPr id="3" name="Content Placeholder 2"/>
          <p:cNvSpPr>
            <a:spLocks noGrp="1"/>
          </p:cNvSpPr>
          <p:nvPr>
            <p:ph idx="1"/>
          </p:nvPr>
        </p:nvSpPr>
        <p:spPr/>
        <p:txBody>
          <a:bodyPr/>
          <a:lstStyle/>
          <a:p>
            <a:r>
              <a:rPr lang="en-GB" dirty="0"/>
              <a:t>Nokia: ”Our goal is to be a good corporate </a:t>
            </a:r>
            <a:r>
              <a:rPr lang="en-GB" dirty="0" smtClean="0"/>
              <a:t>citizen wherever </a:t>
            </a:r>
            <a:r>
              <a:rPr lang="en-GB" dirty="0"/>
              <a:t>we operate, as a responsible and </a:t>
            </a:r>
            <a:r>
              <a:rPr lang="en-GB" dirty="0" smtClean="0"/>
              <a:t>contributing member </a:t>
            </a:r>
            <a:r>
              <a:rPr lang="en-GB" dirty="0"/>
              <a:t>of society</a:t>
            </a:r>
            <a:r>
              <a:rPr lang="en-GB" dirty="0" smtClean="0"/>
              <a:t>.”</a:t>
            </a:r>
          </a:p>
          <a:p>
            <a:r>
              <a:rPr lang="en-GB" dirty="0" smtClean="0"/>
              <a:t>Nike</a:t>
            </a:r>
            <a:r>
              <a:rPr lang="en-GB" dirty="0"/>
              <a:t>: ”Our goal is to be an innovative and </a:t>
            </a:r>
            <a:r>
              <a:rPr lang="en-GB" dirty="0" smtClean="0"/>
              <a:t>inspirational global </a:t>
            </a:r>
            <a:r>
              <a:rPr lang="en-GB" dirty="0"/>
              <a:t>citizen in a world where our company participates. Every day we drive responsible business practices </a:t>
            </a:r>
            <a:r>
              <a:rPr lang="en-GB" dirty="0" smtClean="0"/>
              <a:t>that contribute </a:t>
            </a:r>
            <a:r>
              <a:rPr lang="en-GB" dirty="0"/>
              <a:t>to </a:t>
            </a:r>
            <a:r>
              <a:rPr lang="en-GB" dirty="0" smtClean="0"/>
              <a:t>profitable and </a:t>
            </a:r>
            <a:r>
              <a:rPr lang="en-GB" dirty="0"/>
              <a:t>sustainable growth</a:t>
            </a:r>
            <a:r>
              <a:rPr lang="en-GB" dirty="0" smtClean="0"/>
              <a:t>.”</a:t>
            </a:r>
          </a:p>
          <a:p>
            <a:r>
              <a:rPr lang="en-GB" dirty="0" smtClean="0"/>
              <a:t>Ford</a:t>
            </a:r>
            <a:r>
              <a:rPr lang="en-GB" dirty="0"/>
              <a:t>: ”Corporate citizenship has become on integral </a:t>
            </a:r>
            <a:r>
              <a:rPr lang="en-GB" dirty="0" smtClean="0"/>
              <a:t>part of </a:t>
            </a:r>
            <a:r>
              <a:rPr lang="en-GB" dirty="0"/>
              <a:t>every decision and action we take. We believe </a:t>
            </a:r>
            <a:r>
              <a:rPr lang="en-GB" dirty="0" smtClean="0"/>
              <a:t>corporate citizenship is demonstrated in </a:t>
            </a:r>
            <a:r>
              <a:rPr lang="en-GB" dirty="0"/>
              <a:t>who we are as a company, how we conduct our business and how we take care of </a:t>
            </a:r>
            <a:r>
              <a:rPr lang="en-GB" dirty="0" smtClean="0"/>
              <a:t>our employees</a:t>
            </a:r>
            <a:r>
              <a:rPr lang="en-GB" dirty="0"/>
              <a:t>, as well as in how we interact with the world at large.</a:t>
            </a:r>
          </a:p>
        </p:txBody>
      </p:sp>
    </p:spTree>
    <p:extLst>
      <p:ext uri="{BB962C8B-B14F-4D97-AF65-F5344CB8AC3E}">
        <p14:creationId xmlns:p14="http://schemas.microsoft.com/office/powerpoint/2010/main" val="47147909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agreement</a:t>
            </a:r>
            <a:endParaRPr lang="en-GB" dirty="0"/>
          </a:p>
        </p:txBody>
      </p:sp>
      <p:sp>
        <p:nvSpPr>
          <p:cNvPr id="3" name="Content Placeholder 2"/>
          <p:cNvSpPr>
            <a:spLocks noGrp="1"/>
          </p:cNvSpPr>
          <p:nvPr>
            <p:ph idx="1"/>
          </p:nvPr>
        </p:nvSpPr>
        <p:spPr/>
        <p:txBody>
          <a:bodyPr/>
          <a:lstStyle/>
          <a:p>
            <a:r>
              <a:rPr lang="en-GB" dirty="0" smtClean="0"/>
              <a:t>On the </a:t>
            </a:r>
            <a:r>
              <a:rPr lang="en-GB" dirty="0"/>
              <a:t>nature and limits of business responsibilities owed to society. </a:t>
            </a:r>
            <a:endParaRPr lang="en-GB" dirty="0" smtClean="0"/>
          </a:p>
          <a:p>
            <a:r>
              <a:rPr lang="en-GB" dirty="0" smtClean="0"/>
              <a:t>CSR </a:t>
            </a:r>
            <a:r>
              <a:rPr lang="en-GB" dirty="0"/>
              <a:t>scholars have long argued that companies have ethical and moral obligations to society that, while not required, are expected (Carroll 2004</a:t>
            </a:r>
            <a:r>
              <a:rPr lang="en-GB" dirty="0" smtClean="0"/>
              <a:t>).</a:t>
            </a:r>
          </a:p>
          <a:p>
            <a:r>
              <a:rPr lang="en-GB" dirty="0"/>
              <a:t>CSR and stakeholder theory are not the same thing. </a:t>
            </a:r>
            <a:endParaRPr lang="en-GB" dirty="0" smtClean="0"/>
          </a:p>
          <a:p>
            <a:r>
              <a:rPr lang="en-GB" dirty="0" smtClean="0"/>
              <a:t>They </a:t>
            </a:r>
            <a:r>
              <a:rPr lang="en-GB" dirty="0"/>
              <a:t>are delineated by differences in the CSR obligations of businesses to society and the stakeholder responsibilities of businesses to their firm-specific stakeholders to create </a:t>
            </a:r>
            <a:r>
              <a:rPr lang="en-GB" dirty="0" smtClean="0"/>
              <a:t>value.</a:t>
            </a:r>
          </a:p>
          <a:p>
            <a:endParaRPr lang="en-GB" dirty="0"/>
          </a:p>
          <a:p>
            <a:endParaRPr lang="en-GB" dirty="0"/>
          </a:p>
        </p:txBody>
      </p:sp>
    </p:spTree>
    <p:extLst>
      <p:ext uri="{BB962C8B-B14F-4D97-AF65-F5344CB8AC3E}">
        <p14:creationId xmlns:p14="http://schemas.microsoft.com/office/powerpoint/2010/main" val="85494860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to this</a:t>
            </a:r>
            <a:endParaRPr lang="en-GB" dirty="0"/>
          </a:p>
        </p:txBody>
      </p:sp>
      <p:sp>
        <p:nvSpPr>
          <p:cNvPr id="3" name="Content Placeholder 2"/>
          <p:cNvSpPr>
            <a:spLocks noGrp="1"/>
          </p:cNvSpPr>
          <p:nvPr>
            <p:ph idx="1"/>
          </p:nvPr>
        </p:nvSpPr>
        <p:spPr/>
        <p:txBody>
          <a:bodyPr/>
          <a:lstStyle/>
          <a:p>
            <a:r>
              <a:rPr lang="en-GB" dirty="0" err="1"/>
              <a:t>Garriga</a:t>
            </a:r>
            <a:r>
              <a:rPr lang="en-GB" dirty="0"/>
              <a:t> and </a:t>
            </a:r>
            <a:r>
              <a:rPr lang="en-GB" dirty="0" err="1"/>
              <a:t>Mele</a:t>
            </a:r>
            <a:r>
              <a:rPr lang="en-GB" dirty="0"/>
              <a:t> (2004) mapped instrumental, political, integrative, and ethical theories to four dimensions of CSR that include a business’s obligations to pursue profits, accept social obligations, grow its business, and embed ethical values. </a:t>
            </a:r>
            <a:endParaRPr lang="en-GB" dirty="0" smtClean="0"/>
          </a:p>
          <a:p>
            <a:r>
              <a:rPr lang="en-GB" dirty="0" smtClean="0"/>
              <a:t>Yet</a:t>
            </a:r>
            <a:r>
              <a:rPr lang="en-GB" dirty="0"/>
              <a:t>, while practitioners embrace different dimensions of these responsibilities, they still face the challenges of explaining to their stockholders why and how they choose to pursue social initiatives at a significant cost to those who invest in their companies (i.e., the self-evident nature of CSR tensions</a:t>
            </a:r>
            <a:r>
              <a:rPr lang="en-GB" dirty="0" smtClean="0"/>
              <a:t>).</a:t>
            </a:r>
            <a:endParaRPr lang="en-GB" dirty="0"/>
          </a:p>
        </p:txBody>
      </p:sp>
    </p:spTree>
    <p:extLst>
      <p:ext uri="{BB962C8B-B14F-4D97-AF65-F5344CB8AC3E}">
        <p14:creationId xmlns:p14="http://schemas.microsoft.com/office/powerpoint/2010/main" val="89103815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Some stakeholder theorists argue the business case from an instrumentalist perspective—that managing firm-specific stakeholder relationships is good for value-added bottom line to the company (Margolis and Walsh 2003). </a:t>
            </a:r>
            <a:endParaRPr lang="en-GB" dirty="0" smtClean="0"/>
          </a:p>
          <a:p>
            <a:r>
              <a:rPr lang="en-GB" dirty="0" smtClean="0"/>
              <a:t>However</a:t>
            </a:r>
            <a:r>
              <a:rPr lang="en-GB" dirty="0"/>
              <a:t>, under stakeholder theory, CSR is said to “exacerbate the problem of capitalism and ethics” (</a:t>
            </a:r>
            <a:r>
              <a:rPr lang="en-GB" dirty="0" err="1"/>
              <a:t>Parmar</a:t>
            </a:r>
            <a:r>
              <a:rPr lang="en-GB" dirty="0"/>
              <a:t> et al. 2010, p. 413) when it is added to the financial commitments and responsibilities of a firm. </a:t>
            </a:r>
            <a:endParaRPr lang="en-GB" dirty="0" smtClean="0"/>
          </a:p>
          <a:p>
            <a:r>
              <a:rPr lang="en-GB" dirty="0" smtClean="0"/>
              <a:t>While </a:t>
            </a:r>
            <a:r>
              <a:rPr lang="en-GB" dirty="0"/>
              <a:t>stakeholder theorists acknowledge a blend of financial and moral consequences to CSR, their emphasis is on value creation and trade through stakeholder relationships that necessitate trade-offs in the managerial issues faced by practitioners. The practical melding of CSR and stakeholder theories remains arguably embedded in the instrumentalist approach to stakeholder theory that posits that CSR activities will result in financial gain (Jones </a:t>
            </a:r>
            <a:r>
              <a:rPr lang="en-GB" dirty="0" smtClean="0"/>
              <a:t>1995</a:t>
            </a:r>
            <a:endParaRPr lang="en-GB" dirty="0"/>
          </a:p>
        </p:txBody>
      </p:sp>
    </p:spTree>
    <p:extLst>
      <p:ext uri="{BB962C8B-B14F-4D97-AF65-F5344CB8AC3E}">
        <p14:creationId xmlns:p14="http://schemas.microsoft.com/office/powerpoint/2010/main" val="125515156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8165" t="13138" r="2181" b="8671"/>
          <a:stretch/>
        </p:blipFill>
        <p:spPr>
          <a:xfrm>
            <a:off x="768486" y="151124"/>
            <a:ext cx="10321047" cy="6541507"/>
          </a:xfrm>
          <a:prstGeom prst="rect">
            <a:avLst/>
          </a:prstGeom>
        </p:spPr>
      </p:pic>
    </p:spTree>
    <p:extLst>
      <p:ext uri="{BB962C8B-B14F-4D97-AF65-F5344CB8AC3E}">
        <p14:creationId xmlns:p14="http://schemas.microsoft.com/office/powerpoint/2010/main" val="18515388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t>https://www.dw.com/en/facebook-ceo-mark-zuckerberg-calls-for-internet-regulation/a-48132964</a:t>
            </a:r>
          </a:p>
        </p:txBody>
      </p:sp>
    </p:spTree>
    <p:extLst>
      <p:ext uri="{BB962C8B-B14F-4D97-AF65-F5344CB8AC3E}">
        <p14:creationId xmlns:p14="http://schemas.microsoft.com/office/powerpoint/2010/main" val="73398558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2"/>
          <p:cNvSpPr>
            <a:spLocks noGrp="1" noChangeArrowheads="1"/>
          </p:cNvSpPr>
          <p:nvPr>
            <p:ph type="title"/>
          </p:nvPr>
        </p:nvSpPr>
        <p:spPr/>
        <p:txBody>
          <a:bodyPr>
            <a:normAutofit fontScale="90000"/>
          </a:bodyPr>
          <a:lstStyle/>
          <a:p>
            <a:pPr>
              <a:defRPr/>
            </a:pPr>
            <a:r>
              <a:rPr lang="en-GB" altLang="en-US">
                <a:solidFill>
                  <a:schemeClr val="tx1">
                    <a:lumMod val="95000"/>
                    <a:lumOff val="5000"/>
                  </a:schemeClr>
                </a:solidFill>
              </a:rPr>
              <a:t>Defining corporate citizenship: three perspectives</a:t>
            </a:r>
          </a:p>
        </p:txBody>
      </p:sp>
      <p:sp>
        <p:nvSpPr>
          <p:cNvPr id="184323" name="Rectangle 3"/>
          <p:cNvSpPr>
            <a:spLocks noGrp="1" noChangeArrowheads="1"/>
          </p:cNvSpPr>
          <p:nvPr>
            <p:ph idx="1"/>
          </p:nvPr>
        </p:nvSpPr>
        <p:spPr/>
        <p:txBody>
          <a:bodyPr>
            <a:normAutofit/>
          </a:bodyPr>
          <a:lstStyle/>
          <a:p>
            <a:pPr eaLnBrk="1" hangingPunct="1"/>
            <a:r>
              <a:rPr lang="en-GB" altLang="en-US" sz="2400" b="1" dirty="0"/>
              <a:t>A limited view of CC</a:t>
            </a:r>
            <a:endParaRPr lang="en-GB" altLang="en-US" sz="2400" dirty="0"/>
          </a:p>
          <a:p>
            <a:pPr lvl="1" eaLnBrk="1" hangingPunct="1"/>
            <a:r>
              <a:rPr lang="en-GB" altLang="en-US" sz="2400" dirty="0"/>
              <a:t>this essentially equates CC with corporate philanthropy</a:t>
            </a:r>
          </a:p>
          <a:p>
            <a:pPr eaLnBrk="1" hangingPunct="1"/>
            <a:r>
              <a:rPr lang="en-GB" altLang="en-US" sz="2400" b="1" dirty="0"/>
              <a:t>An equivalent view of CC</a:t>
            </a:r>
            <a:endParaRPr lang="en-GB" altLang="en-US" sz="2400" dirty="0"/>
          </a:p>
          <a:p>
            <a:pPr lvl="1" eaLnBrk="1" hangingPunct="1"/>
            <a:r>
              <a:rPr lang="en-GB" altLang="en-US" sz="2400" dirty="0"/>
              <a:t>this essentially equates CC with CSR</a:t>
            </a:r>
          </a:p>
          <a:p>
            <a:pPr eaLnBrk="1" hangingPunct="1"/>
            <a:r>
              <a:rPr lang="en-GB" altLang="en-US" sz="2400" b="1" dirty="0"/>
              <a:t>An extended view of CC</a:t>
            </a:r>
            <a:endParaRPr lang="en-GB" altLang="en-US" sz="2400" dirty="0"/>
          </a:p>
          <a:p>
            <a:pPr lvl="1" eaLnBrk="1" hangingPunct="1"/>
            <a:r>
              <a:rPr lang="en-GB" altLang="en-US" sz="2400" dirty="0"/>
              <a:t>this acknowledges the extended political role of the corporation in society</a:t>
            </a:r>
          </a:p>
        </p:txBody>
      </p:sp>
    </p:spTree>
    <p:extLst>
      <p:ext uri="{BB962C8B-B14F-4D97-AF65-F5344CB8AC3E}">
        <p14:creationId xmlns:p14="http://schemas.microsoft.com/office/powerpoint/2010/main" val="210505820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Corporations as facilitators of rights</a:t>
            </a:r>
            <a:endParaRPr lang="en-GB" dirty="0"/>
          </a:p>
        </p:txBody>
      </p:sp>
      <p:sp>
        <p:nvSpPr>
          <p:cNvPr id="3" name="Content Placeholder 2"/>
          <p:cNvSpPr>
            <a:spLocks noGrp="1"/>
          </p:cNvSpPr>
          <p:nvPr>
            <p:ph idx="1"/>
          </p:nvPr>
        </p:nvSpPr>
        <p:spPr/>
        <p:txBody>
          <a:bodyPr>
            <a:normAutofit/>
          </a:bodyPr>
          <a:lstStyle/>
          <a:p>
            <a:r>
              <a:rPr lang="en-GB" dirty="0" smtClean="0"/>
              <a:t>The extended </a:t>
            </a:r>
            <a:r>
              <a:rPr lang="en-GB" dirty="0"/>
              <a:t>view of corporate </a:t>
            </a:r>
            <a:r>
              <a:rPr lang="en-GB" dirty="0" smtClean="0"/>
              <a:t>citizenship – where corporations </a:t>
            </a:r>
            <a:r>
              <a:rPr lang="en-GB" dirty="0"/>
              <a:t>do not simply act as citizens but actually step in to assume some of the functions of government “with regard to the protection, facilitation and enabling of citizen’s rights</a:t>
            </a:r>
            <a:r>
              <a:rPr lang="en-GB" dirty="0" smtClean="0"/>
              <a:t>”. </a:t>
            </a:r>
          </a:p>
          <a:p>
            <a:r>
              <a:rPr lang="en-GB" dirty="0" smtClean="0"/>
              <a:t>Refining </a:t>
            </a:r>
            <a:r>
              <a:rPr lang="en-GB" dirty="0"/>
              <a:t>this idea a little, Moon et al. put forward two main ways in which corporations share in governing: </a:t>
            </a:r>
            <a:endParaRPr lang="en-GB" dirty="0" smtClean="0"/>
          </a:p>
          <a:p>
            <a:pPr lvl="1"/>
            <a:r>
              <a:rPr lang="en-GB" dirty="0" smtClean="0"/>
              <a:t>Partnering </a:t>
            </a:r>
            <a:r>
              <a:rPr lang="en-GB" dirty="0"/>
              <a:t>up with governmental and non-governmental organisations to deliver programmes in areas such as economic development or in education; </a:t>
            </a:r>
            <a:endParaRPr lang="en-GB" dirty="0" smtClean="0"/>
          </a:p>
          <a:p>
            <a:pPr lvl="1"/>
            <a:r>
              <a:rPr lang="en-GB" dirty="0" smtClean="0"/>
              <a:t>Taking </a:t>
            </a:r>
            <a:r>
              <a:rPr lang="en-GB" dirty="0"/>
              <a:t>over from the state in the administration of the citizenship rights of their employees, notably with regard to pay and working conditions but also with regard to the provision of basic services such as education and </a:t>
            </a:r>
            <a:r>
              <a:rPr lang="en-GB" dirty="0" smtClean="0"/>
              <a:t>health.</a:t>
            </a:r>
            <a:endParaRPr lang="en-GB" dirty="0"/>
          </a:p>
        </p:txBody>
      </p:sp>
    </p:spTree>
    <p:extLst>
      <p:ext uri="{BB962C8B-B14F-4D97-AF65-F5344CB8AC3E}">
        <p14:creationId xmlns:p14="http://schemas.microsoft.com/office/powerpoint/2010/main" val="233005988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Cc is more than </a:t>
            </a:r>
            <a:r>
              <a:rPr lang="en-GB" dirty="0" err="1" smtClean="0"/>
              <a:t>csr</a:t>
            </a:r>
            <a:endParaRPr lang="en-GB" dirty="0"/>
          </a:p>
        </p:txBody>
      </p:sp>
      <p:sp>
        <p:nvSpPr>
          <p:cNvPr id="3" name="Content Placeholder 2"/>
          <p:cNvSpPr>
            <a:spLocks noGrp="1"/>
          </p:cNvSpPr>
          <p:nvPr>
            <p:ph idx="1"/>
          </p:nvPr>
        </p:nvSpPr>
        <p:spPr/>
        <p:txBody>
          <a:bodyPr>
            <a:normAutofit/>
          </a:bodyPr>
          <a:lstStyle/>
          <a:p>
            <a:r>
              <a:rPr lang="en-GB" dirty="0"/>
              <a:t>It was over ten years ago Matten et al. that suggested that corporate citizenship “is far more than a new brand of corporate social responsibility, or a fad in describing business and society relations – it is taking the roles and responsibilities of business into a whole new area</a:t>
            </a:r>
            <a:r>
              <a:rPr lang="en-GB" dirty="0" smtClean="0"/>
              <a:t>”.</a:t>
            </a:r>
          </a:p>
          <a:p>
            <a:r>
              <a:rPr lang="en-GB" dirty="0" smtClean="0">
                <a:solidFill>
                  <a:srgbClr val="00B050"/>
                </a:solidFill>
              </a:rPr>
              <a:t>Business is not just about making money, as vital as that is…it’s also the most powerful force for social progress the world has ever known. It can help us to smash poverty, raise horizons, drive the innovations, products, services that make our lives better, longer and happier. [...] </a:t>
            </a:r>
          </a:p>
          <a:p>
            <a:r>
              <a:rPr lang="en-GB" dirty="0" smtClean="0">
                <a:solidFill>
                  <a:srgbClr val="00B050"/>
                </a:solidFill>
              </a:rPr>
              <a:t>We need to say that now, more than ever, we need the creative talents of business, not just for economic innovation but social innovation too</a:t>
            </a:r>
            <a:endParaRPr lang="en-GB" dirty="0">
              <a:solidFill>
                <a:srgbClr val="00B050"/>
              </a:solidFill>
            </a:endParaRPr>
          </a:p>
        </p:txBody>
      </p:sp>
    </p:spTree>
    <p:extLst>
      <p:ext uri="{BB962C8B-B14F-4D97-AF65-F5344CB8AC3E}">
        <p14:creationId xmlns:p14="http://schemas.microsoft.com/office/powerpoint/2010/main" val="1664171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rights of cc</a:t>
            </a:r>
            <a:endParaRPr lang="en-GB" dirty="0"/>
          </a:p>
        </p:txBody>
      </p:sp>
      <p:sp>
        <p:nvSpPr>
          <p:cNvPr id="3" name="Content Placeholder 2"/>
          <p:cNvSpPr>
            <a:spLocks noGrp="1"/>
          </p:cNvSpPr>
          <p:nvPr>
            <p:ph idx="1"/>
          </p:nvPr>
        </p:nvSpPr>
        <p:spPr/>
        <p:txBody>
          <a:bodyPr/>
          <a:lstStyle/>
          <a:p>
            <a:r>
              <a:rPr lang="en-GB" dirty="0"/>
              <a:t>As increasingly important stakeholders in society, corporations can expect that they will be accorded certain rights in return for the duties they perform. </a:t>
            </a:r>
            <a:endParaRPr lang="en-GB" dirty="0" smtClean="0"/>
          </a:p>
          <a:p>
            <a:r>
              <a:rPr lang="en-GB" dirty="0" smtClean="0"/>
              <a:t>They </a:t>
            </a:r>
            <a:r>
              <a:rPr lang="en-GB" dirty="0"/>
              <a:t>are accorded the traditional Marshallian rights of citizenship; namely civil, political and social rights. </a:t>
            </a:r>
            <a:endParaRPr lang="en-GB" dirty="0" smtClean="0"/>
          </a:p>
          <a:p>
            <a:endParaRPr lang="en-GB" dirty="0"/>
          </a:p>
        </p:txBody>
      </p:sp>
    </p:spTree>
    <p:extLst>
      <p:ext uri="{BB962C8B-B14F-4D97-AF65-F5344CB8AC3E}">
        <p14:creationId xmlns:p14="http://schemas.microsoft.com/office/powerpoint/2010/main" val="372342413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 </a:t>
            </a:r>
            <a:r>
              <a:rPr lang="en-GB" dirty="0"/>
              <a:t>H Marshall “Citizenship and the Social </a:t>
            </a:r>
            <a:r>
              <a:rPr lang="en-GB" dirty="0" smtClean="0"/>
              <a:t>Class”1949</a:t>
            </a:r>
            <a:r>
              <a:rPr lang="en-GB" dirty="0"/>
              <a:t>. </a:t>
            </a:r>
          </a:p>
        </p:txBody>
      </p:sp>
      <p:sp>
        <p:nvSpPr>
          <p:cNvPr id="3" name="Content Placeholder 2"/>
          <p:cNvSpPr>
            <a:spLocks noGrp="1"/>
          </p:cNvSpPr>
          <p:nvPr>
            <p:ph idx="1"/>
          </p:nvPr>
        </p:nvSpPr>
        <p:spPr/>
        <p:txBody>
          <a:bodyPr>
            <a:normAutofit lnSpcReduction="10000"/>
          </a:bodyPr>
          <a:lstStyle/>
          <a:p>
            <a:r>
              <a:rPr lang="en-GB" dirty="0"/>
              <a:t>Marshall's concept defines the social responsibilities the state has to its citizens or, as Marshall puts it, “from [granting] the right to a modicum of economic welfare and security to the right to share to the full in the social heritage and to live the life of a civilized being according to the standards prevailing in the society</a:t>
            </a:r>
            <a:r>
              <a:rPr lang="en-GB" dirty="0" smtClean="0"/>
              <a:t>”.</a:t>
            </a:r>
            <a:endParaRPr lang="en-GB" dirty="0"/>
          </a:p>
          <a:p>
            <a:r>
              <a:rPr lang="en-GB" dirty="0"/>
              <a:t>    The lessening of the income gap</a:t>
            </a:r>
          </a:p>
          <a:p>
            <a:r>
              <a:rPr lang="en-GB" dirty="0"/>
              <a:t>    </a:t>
            </a:r>
            <a:r>
              <a:rPr lang="en-GB" dirty="0" smtClean="0"/>
              <a:t>The </a:t>
            </a:r>
            <a:r>
              <a:rPr lang="en-GB" dirty="0"/>
              <a:t>great extension of the area of common culture and common </a:t>
            </a:r>
            <a:r>
              <a:rPr lang="en-GB" dirty="0" smtClean="0"/>
              <a:t>experience</a:t>
            </a:r>
            <a:endParaRPr lang="en-GB" dirty="0"/>
          </a:p>
          <a:p>
            <a:r>
              <a:rPr lang="en-GB" dirty="0"/>
              <a:t>    An enlargement of citizenship and more rights granted to these citizens.</a:t>
            </a:r>
          </a:p>
          <a:p>
            <a:pPr marL="0" indent="0">
              <a:buNone/>
            </a:pPr>
            <a:endParaRPr lang="en-GB" dirty="0"/>
          </a:p>
          <a:p>
            <a:r>
              <a:rPr lang="en-GB" dirty="0"/>
              <a:t>Many of the social responsibilities of a state have since become a major part of many state’s </a:t>
            </a:r>
            <a:r>
              <a:rPr lang="en-GB" dirty="0" smtClean="0"/>
              <a:t>policies. However</a:t>
            </a:r>
            <a:r>
              <a:rPr lang="en-GB" dirty="0"/>
              <a:t>, these have also become controversial issues as there is a debate over whether a citizen truly has the right to education and even more so, to social welfare. </a:t>
            </a:r>
          </a:p>
        </p:txBody>
      </p:sp>
    </p:spTree>
    <p:extLst>
      <p:ext uri="{BB962C8B-B14F-4D97-AF65-F5344CB8AC3E}">
        <p14:creationId xmlns:p14="http://schemas.microsoft.com/office/powerpoint/2010/main" val="350591970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
            </a:r>
            <a:r>
              <a:rPr lang="en-GB" dirty="0" smtClean="0"/>
              <a:t>ontinued</a:t>
            </a:r>
            <a:endParaRPr lang="en-GB" dirty="0"/>
          </a:p>
        </p:txBody>
      </p:sp>
      <p:sp>
        <p:nvSpPr>
          <p:cNvPr id="3" name="Content Placeholder 2"/>
          <p:cNvSpPr>
            <a:spLocks noGrp="1"/>
          </p:cNvSpPr>
          <p:nvPr>
            <p:ph idx="1"/>
          </p:nvPr>
        </p:nvSpPr>
        <p:spPr/>
        <p:txBody>
          <a:bodyPr/>
          <a:lstStyle/>
          <a:p>
            <a:r>
              <a:rPr lang="en-GB" dirty="0"/>
              <a:t>Corporations may be seen to exercise civil rights as legal entities, entitled to the protection of the law. </a:t>
            </a:r>
            <a:endParaRPr lang="en-GB" dirty="0" smtClean="0"/>
          </a:p>
          <a:p>
            <a:r>
              <a:rPr lang="en-GB" dirty="0" smtClean="0"/>
              <a:t>The government and </a:t>
            </a:r>
            <a:r>
              <a:rPr lang="en-GB" dirty="0"/>
              <a:t>its legal apparatus guarantee that contracts are upheld and property is protected, ensuring that economic activity runs smoothly. </a:t>
            </a:r>
            <a:endParaRPr lang="en-GB" dirty="0" smtClean="0"/>
          </a:p>
          <a:p>
            <a:r>
              <a:rPr lang="en-GB" dirty="0"/>
              <a:t>Corporations also increasingly exercise political rights, participating in the political process as members of powerful lobby group6 and as partners in governance, providing many services that were previously the sole responsibility of the state. </a:t>
            </a:r>
          </a:p>
          <a:p>
            <a:r>
              <a:rPr lang="en-GB" dirty="0"/>
              <a:t>Their rights may even exceed those of ordinary citizens whose participation in the political process is often limited to voting in elections. </a:t>
            </a:r>
          </a:p>
          <a:p>
            <a:endParaRPr lang="en-GB" dirty="0" smtClean="0"/>
          </a:p>
        </p:txBody>
      </p:sp>
    </p:spTree>
    <p:extLst>
      <p:ext uri="{BB962C8B-B14F-4D97-AF65-F5344CB8AC3E}">
        <p14:creationId xmlns:p14="http://schemas.microsoft.com/office/powerpoint/2010/main" val="48856803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
            </a:r>
            <a:r>
              <a:rPr lang="en-GB" dirty="0" smtClean="0"/>
              <a:t>ontinued</a:t>
            </a:r>
            <a:endParaRPr lang="en-GB" dirty="0"/>
          </a:p>
        </p:txBody>
      </p:sp>
      <p:sp>
        <p:nvSpPr>
          <p:cNvPr id="3" name="Content Placeholder 2"/>
          <p:cNvSpPr>
            <a:spLocks noGrp="1"/>
          </p:cNvSpPr>
          <p:nvPr>
            <p:ph idx="1"/>
          </p:nvPr>
        </p:nvSpPr>
        <p:spPr/>
        <p:txBody>
          <a:bodyPr>
            <a:normAutofit/>
          </a:bodyPr>
          <a:lstStyle/>
          <a:p>
            <a:r>
              <a:rPr lang="en-GB" dirty="0" smtClean="0"/>
              <a:t>They </a:t>
            </a:r>
            <a:r>
              <a:rPr lang="en-GB" dirty="0"/>
              <a:t>also benefit from multifarious forms of state welfare, such as favourable tax regimes. </a:t>
            </a:r>
            <a:endParaRPr lang="en-GB" dirty="0" smtClean="0"/>
          </a:p>
          <a:p>
            <a:r>
              <a:rPr lang="en-GB" dirty="0" smtClean="0"/>
              <a:t>Businesses </a:t>
            </a:r>
            <a:r>
              <a:rPr lang="en-GB" dirty="0"/>
              <a:t>operating in the UK are subject to </a:t>
            </a:r>
            <a:r>
              <a:rPr lang="en-GB" dirty="0" smtClean="0"/>
              <a:t>low </a:t>
            </a:r>
            <a:r>
              <a:rPr lang="en-GB" dirty="0"/>
              <a:t>rates of taxation. Indeed, the corporation tax rate is </a:t>
            </a:r>
            <a:endParaRPr lang="en-GB" dirty="0" smtClean="0"/>
          </a:p>
          <a:p>
            <a:r>
              <a:rPr lang="en-GB" dirty="0" smtClean="0"/>
              <a:t>Under Controlled </a:t>
            </a:r>
            <a:r>
              <a:rPr lang="en-GB" dirty="0"/>
              <a:t>Foreign Company Regime, profits earned by overseas subsidiaries of British companies are exempt from UK taxation. </a:t>
            </a:r>
            <a:endParaRPr lang="en-GB" dirty="0" smtClean="0"/>
          </a:p>
          <a:p>
            <a:r>
              <a:rPr lang="en-GB" dirty="0" smtClean="0"/>
              <a:t>Combined </a:t>
            </a:r>
            <a:r>
              <a:rPr lang="en-GB" dirty="0"/>
              <a:t>with massive public spending cuts, these changes make offloading social service provision to private companies even more fiscally attractive. </a:t>
            </a:r>
          </a:p>
        </p:txBody>
      </p:sp>
    </p:spTree>
    <p:extLst>
      <p:ext uri="{BB962C8B-B14F-4D97-AF65-F5344CB8AC3E}">
        <p14:creationId xmlns:p14="http://schemas.microsoft.com/office/powerpoint/2010/main" val="3374251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Globalisation and social media operators</a:t>
            </a:r>
            <a:endParaRPr lang="en-GB" dirty="0"/>
          </a:p>
        </p:txBody>
      </p:sp>
      <p:sp>
        <p:nvSpPr>
          <p:cNvPr id="3" name="Content Placeholder 2"/>
          <p:cNvSpPr>
            <a:spLocks noGrp="1"/>
          </p:cNvSpPr>
          <p:nvPr>
            <p:ph idx="1"/>
          </p:nvPr>
        </p:nvSpPr>
        <p:spPr/>
        <p:txBody>
          <a:bodyPr>
            <a:normAutofit/>
          </a:bodyPr>
          <a:lstStyle/>
          <a:p>
            <a:r>
              <a:rPr lang="en-GB" dirty="0" smtClean="0"/>
              <a:t>Social media operators </a:t>
            </a:r>
            <a:r>
              <a:rPr lang="en-GB" dirty="0"/>
              <a:t>are powerful economic and social </a:t>
            </a:r>
            <a:r>
              <a:rPr lang="en-GB" dirty="0" smtClean="0"/>
              <a:t>agents.</a:t>
            </a:r>
          </a:p>
          <a:p>
            <a:r>
              <a:rPr lang="en-GB" dirty="0" smtClean="0"/>
              <a:t>Ability </a:t>
            </a:r>
            <a:r>
              <a:rPr lang="en-GB" dirty="0"/>
              <a:t>to control enormous </a:t>
            </a:r>
            <a:r>
              <a:rPr lang="en-GB" dirty="0" smtClean="0"/>
              <a:t>amounts </a:t>
            </a:r>
            <a:r>
              <a:rPr lang="en-GB" dirty="0"/>
              <a:t>of </a:t>
            </a:r>
            <a:r>
              <a:rPr lang="en-GB" dirty="0" smtClean="0"/>
              <a:t>resources.</a:t>
            </a:r>
          </a:p>
          <a:p>
            <a:r>
              <a:rPr lang="en-GB" dirty="0" smtClean="0"/>
              <a:t>Ability </a:t>
            </a:r>
            <a:r>
              <a:rPr lang="en-GB" dirty="0"/>
              <a:t>to choose locations and legal systems </a:t>
            </a:r>
            <a:r>
              <a:rPr lang="en-GB" dirty="0" smtClean="0"/>
              <a:t>under which </a:t>
            </a:r>
            <a:r>
              <a:rPr lang="en-GB" dirty="0"/>
              <a:t>they </a:t>
            </a:r>
            <a:r>
              <a:rPr lang="en-GB" dirty="0" smtClean="0"/>
              <a:t>operate.</a:t>
            </a:r>
          </a:p>
          <a:p>
            <a:r>
              <a:rPr lang="en-GB" dirty="0" smtClean="0"/>
              <a:t>Globalisation </a:t>
            </a:r>
            <a:r>
              <a:rPr lang="en-GB" dirty="0"/>
              <a:t>lowers the barriers to </a:t>
            </a:r>
            <a:r>
              <a:rPr lang="en-GB" dirty="0" smtClean="0"/>
              <a:t>moving activities </a:t>
            </a:r>
            <a:r>
              <a:rPr lang="en-GB" dirty="0"/>
              <a:t>beyond the control of the </a:t>
            </a:r>
            <a:r>
              <a:rPr lang="en-GB" dirty="0" smtClean="0"/>
              <a:t>original government. </a:t>
            </a:r>
          </a:p>
          <a:p>
            <a:r>
              <a:rPr lang="en-GB" dirty="0" smtClean="0"/>
              <a:t>International </a:t>
            </a:r>
            <a:r>
              <a:rPr lang="en-GB" dirty="0"/>
              <a:t>law doesn’t apply to </a:t>
            </a:r>
            <a:r>
              <a:rPr lang="en-GB" dirty="0" smtClean="0"/>
              <a:t>businesses as such.</a:t>
            </a:r>
          </a:p>
          <a:p>
            <a:r>
              <a:rPr lang="en-GB" dirty="0" smtClean="0"/>
              <a:t>Globalisation has changed the demands being placed on organisations.</a:t>
            </a:r>
          </a:p>
          <a:p>
            <a:r>
              <a:rPr lang="en-GB" dirty="0" smtClean="0"/>
              <a:t>Organisations are expected to have a sense of morality and engage in social activities.</a:t>
            </a:r>
            <a:endParaRPr lang="en-GB" dirty="0"/>
          </a:p>
        </p:txBody>
      </p:sp>
    </p:spTree>
    <p:extLst>
      <p:ext uri="{BB962C8B-B14F-4D97-AF65-F5344CB8AC3E}">
        <p14:creationId xmlns:p14="http://schemas.microsoft.com/office/powerpoint/2010/main" val="56581804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100</a:t>
            </a:r>
            <a:endParaRPr lang="en-GB" dirty="0"/>
          </a:p>
        </p:txBody>
      </p:sp>
      <p:sp>
        <p:nvSpPr>
          <p:cNvPr id="3" name="Content Placeholder 2"/>
          <p:cNvSpPr>
            <a:spLocks noGrp="1"/>
          </p:cNvSpPr>
          <p:nvPr>
            <p:ph idx="1"/>
          </p:nvPr>
        </p:nvSpPr>
        <p:spPr/>
        <p:txBody>
          <a:bodyPr/>
          <a:lstStyle/>
          <a:p>
            <a:r>
              <a:rPr lang="en-GB" dirty="0"/>
              <a:t>https://www.3blassociation.com/files/UA064S/CR_100Bestpages_digitalR.pdf</a:t>
            </a:r>
          </a:p>
        </p:txBody>
      </p:sp>
    </p:spTree>
    <p:extLst>
      <p:ext uri="{BB962C8B-B14F-4D97-AF65-F5344CB8AC3E}">
        <p14:creationId xmlns:p14="http://schemas.microsoft.com/office/powerpoint/2010/main" val="25167996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850" name="Rectangle 2"/>
          <p:cNvSpPr>
            <a:spLocks noGrp="1" noChangeArrowheads="1"/>
          </p:cNvSpPr>
          <p:nvPr>
            <p:ph type="title"/>
          </p:nvPr>
        </p:nvSpPr>
        <p:spPr/>
        <p:txBody>
          <a:bodyPr>
            <a:normAutofit fontScale="90000"/>
          </a:bodyPr>
          <a:lstStyle/>
          <a:p>
            <a:pPr>
              <a:defRPr/>
            </a:pPr>
            <a:r>
              <a:rPr lang="en-GB" altLang="en-US" dirty="0">
                <a:solidFill>
                  <a:schemeClr val="tx1"/>
                </a:solidFill>
              </a:rPr>
              <a:t>Extended view of CC </a:t>
            </a:r>
            <a:r>
              <a:rPr lang="en-GB" altLang="en-US" dirty="0" smtClean="0">
                <a:solidFill>
                  <a:schemeClr val="tx1"/>
                </a:solidFill>
              </a:rPr>
              <a:t>-frames responsibility in new ways</a:t>
            </a:r>
            <a:endParaRPr lang="en-GB" altLang="en-US" dirty="0">
              <a:solidFill>
                <a:schemeClr val="tx1"/>
              </a:solidFill>
            </a:endParaRPr>
          </a:p>
        </p:txBody>
      </p:sp>
      <p:sp>
        <p:nvSpPr>
          <p:cNvPr id="334851" name="Rectangle 3"/>
          <p:cNvSpPr>
            <a:spLocks noGrp="1" noChangeArrowheads="1"/>
          </p:cNvSpPr>
          <p:nvPr>
            <p:ph idx="1"/>
          </p:nvPr>
        </p:nvSpPr>
        <p:spPr/>
        <p:txBody>
          <a:bodyPr rtlCol="0">
            <a:normAutofit/>
          </a:bodyPr>
          <a:lstStyle/>
          <a:p>
            <a:pPr marL="91440" indent="-91440">
              <a:lnSpc>
                <a:spcPct val="80000"/>
              </a:lnSpc>
              <a:defRPr/>
            </a:pPr>
            <a:r>
              <a:rPr lang="en-GB" altLang="en-US" sz="2400" dirty="0"/>
              <a:t>Helps us better see the </a:t>
            </a:r>
            <a:r>
              <a:rPr lang="en-GB" altLang="en-US" sz="2400" i="1" dirty="0"/>
              <a:t>political</a:t>
            </a:r>
            <a:r>
              <a:rPr lang="en-GB" altLang="en-US" sz="2400" dirty="0"/>
              <a:t> </a:t>
            </a:r>
            <a:r>
              <a:rPr lang="en-GB" altLang="en-US" sz="2400" i="1" dirty="0"/>
              <a:t>role </a:t>
            </a:r>
            <a:r>
              <a:rPr lang="en-GB" altLang="en-US" sz="2400" dirty="0"/>
              <a:t>of the corporation</a:t>
            </a:r>
          </a:p>
          <a:p>
            <a:pPr marL="91440" indent="-91440">
              <a:lnSpc>
                <a:spcPct val="80000"/>
              </a:lnSpc>
              <a:defRPr/>
            </a:pPr>
            <a:r>
              <a:rPr lang="en-GB" altLang="en-US" sz="2400" dirty="0"/>
              <a:t>Clarifies the demand for </a:t>
            </a:r>
            <a:r>
              <a:rPr lang="en-GB" altLang="en-US" sz="2400" i="1" dirty="0"/>
              <a:t>corporate accountability</a:t>
            </a:r>
          </a:p>
          <a:p>
            <a:pPr marL="91440" indent="-91440">
              <a:lnSpc>
                <a:spcPct val="80000"/>
              </a:lnSpc>
              <a:defRPr/>
            </a:pPr>
            <a:r>
              <a:rPr lang="en-GB" altLang="en-US" sz="2400" dirty="0" smtClean="0"/>
              <a:t>Provides </a:t>
            </a:r>
            <a:r>
              <a:rPr lang="en-GB" altLang="en-US" sz="2400" dirty="0"/>
              <a:t>a </a:t>
            </a:r>
            <a:r>
              <a:rPr lang="en-GB" altLang="en-US" sz="2400" i="1" dirty="0"/>
              <a:t>critical perspective</a:t>
            </a:r>
            <a:r>
              <a:rPr lang="en-GB" altLang="en-US" sz="2400" dirty="0"/>
              <a:t> on corporations’ social role that is more in keeping with non-US ways of thinking about business ethics</a:t>
            </a:r>
          </a:p>
        </p:txBody>
      </p:sp>
    </p:spTree>
    <p:extLst>
      <p:ext uri="{BB962C8B-B14F-4D97-AF65-F5344CB8AC3E}">
        <p14:creationId xmlns:p14="http://schemas.microsoft.com/office/powerpoint/2010/main" val="205254575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ACCOUNTABILITY</a:t>
            </a:r>
            <a:endParaRPr lang="en-GB" dirty="0"/>
          </a:p>
        </p:txBody>
      </p:sp>
      <p:sp>
        <p:nvSpPr>
          <p:cNvPr id="3" name="Content Placeholder 2"/>
          <p:cNvSpPr>
            <a:spLocks noGrp="1"/>
          </p:cNvSpPr>
          <p:nvPr>
            <p:ph idx="1"/>
          </p:nvPr>
        </p:nvSpPr>
        <p:spPr/>
        <p:txBody>
          <a:bodyPr/>
          <a:lstStyle/>
          <a:p>
            <a:r>
              <a:rPr lang="en-GB" dirty="0"/>
              <a:t>Corporate accountability refers to whether a corporation is answerable in some way for the consequences of its </a:t>
            </a:r>
            <a:r>
              <a:rPr lang="en-GB" dirty="0" smtClean="0"/>
              <a:t>actions.</a:t>
            </a:r>
          </a:p>
          <a:p>
            <a:r>
              <a:rPr lang="en-GB" dirty="0" smtClean="0"/>
              <a:t>Firms </a:t>
            </a:r>
            <a:r>
              <a:rPr lang="en-GB" dirty="0"/>
              <a:t>have begun to take on the role of ‘political’ actors – taken up many of the functions previously undertaken by government because: </a:t>
            </a:r>
          </a:p>
          <a:p>
            <a:pPr>
              <a:buFont typeface="Arial" panose="020B0604020202020204" pitchFamily="34" charset="0"/>
              <a:buChar char="•"/>
            </a:pPr>
            <a:r>
              <a:rPr lang="en-GB" dirty="0" smtClean="0"/>
              <a:t>Governmental failure. </a:t>
            </a:r>
            <a:endParaRPr lang="en-GB" dirty="0"/>
          </a:p>
          <a:p>
            <a:pPr>
              <a:buFont typeface="Arial" panose="020B0604020202020204" pitchFamily="34" charset="0"/>
              <a:buChar char="•"/>
            </a:pPr>
            <a:r>
              <a:rPr lang="en-GB" dirty="0" smtClean="0"/>
              <a:t>Increasing </a:t>
            </a:r>
            <a:r>
              <a:rPr lang="en-GB" dirty="0"/>
              <a:t>power and </a:t>
            </a:r>
            <a:r>
              <a:rPr lang="en-GB" dirty="0" smtClean="0"/>
              <a:t>influence </a:t>
            </a:r>
            <a:r>
              <a:rPr lang="en-GB" dirty="0"/>
              <a:t>of </a:t>
            </a:r>
            <a:r>
              <a:rPr lang="en-GB" dirty="0" smtClean="0"/>
              <a:t>corporations.</a:t>
            </a:r>
            <a:endParaRPr lang="en-GB" dirty="0"/>
          </a:p>
        </p:txBody>
      </p:sp>
    </p:spTree>
    <p:extLst>
      <p:ext uri="{BB962C8B-B14F-4D97-AF65-F5344CB8AC3E}">
        <p14:creationId xmlns:p14="http://schemas.microsoft.com/office/powerpoint/2010/main" val="154593860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pPr eaLnBrk="1" hangingPunct="1">
              <a:defRPr/>
            </a:pPr>
            <a:r>
              <a:rPr lang="en-US" altLang="en-US"/>
              <a:t>Corporate Citizenship</a:t>
            </a:r>
          </a:p>
        </p:txBody>
      </p:sp>
      <p:sp>
        <p:nvSpPr>
          <p:cNvPr id="141317" name="Rectangle 9"/>
          <p:cNvSpPr>
            <a:spLocks noGrp="1" noChangeArrowheads="1"/>
          </p:cNvSpPr>
          <p:nvPr>
            <p:ph idx="1"/>
          </p:nvPr>
        </p:nvSpPr>
        <p:spPr/>
        <p:txBody>
          <a:bodyPr/>
          <a:lstStyle/>
          <a:p>
            <a:pPr eaLnBrk="1" hangingPunct="1"/>
            <a:r>
              <a:rPr lang="en-US" altLang="en-US" sz="2400"/>
              <a:t>A reflection of shared moral and ethical principles</a:t>
            </a:r>
            <a:br>
              <a:rPr lang="en-US" altLang="en-US" sz="2400"/>
            </a:br>
            <a:endParaRPr lang="en-US" altLang="en-US" sz="2400"/>
          </a:p>
          <a:p>
            <a:pPr eaLnBrk="1" hangingPunct="1"/>
            <a:r>
              <a:rPr lang="en-US" altLang="en-US" sz="2400"/>
              <a:t>A vehicle for integrating individuals into the communities in which they work</a:t>
            </a:r>
            <a:br>
              <a:rPr lang="en-US" altLang="en-US" sz="2400"/>
            </a:br>
            <a:endParaRPr lang="en-US" altLang="en-US" sz="2400"/>
          </a:p>
          <a:p>
            <a:pPr eaLnBrk="1" hangingPunct="1"/>
            <a:r>
              <a:rPr lang="en-US" altLang="en-US" sz="2400"/>
              <a:t>A form of enlightened self-interest that balances stakeholders’ claims and enhances a company’s long-term value</a:t>
            </a:r>
          </a:p>
        </p:txBody>
      </p:sp>
      <p:sp>
        <p:nvSpPr>
          <p:cNvPr id="8" name="Slide Number Placeholder 5"/>
          <p:cNvSpPr>
            <a:spLocks noGrp="1"/>
          </p:cNvSpPr>
          <p:nvPr>
            <p:ph type="sldNum" sz="quarter" idx="12"/>
          </p:nvPr>
        </p:nvSpPr>
        <p:spPr/>
        <p:txBody>
          <a:bodyPr/>
          <a:lstStyle/>
          <a:p>
            <a:pPr>
              <a:defRPr/>
            </a:pPr>
            <a:fld id="{5B81A88B-FE96-4A13-A13E-CBE95D7525EE}" type="slidenum">
              <a:rPr lang="en-US" altLang="en-US" smtClean="0"/>
              <a:pPr>
                <a:defRPr/>
              </a:pPr>
              <a:t>92</a:t>
            </a:fld>
            <a:endParaRPr lang="en-US" altLang="en-US" smtClean="0"/>
          </a:p>
        </p:txBody>
      </p:sp>
      <p:sp>
        <p:nvSpPr>
          <p:cNvPr id="141316" name="Text Box 8"/>
          <p:cNvSpPr txBox="1">
            <a:spLocks noChangeArrowheads="1"/>
          </p:cNvSpPr>
          <p:nvPr/>
        </p:nvSpPr>
        <p:spPr bwMode="auto">
          <a:xfrm>
            <a:off x="1905000" y="6237289"/>
            <a:ext cx="4639412"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t>Charles J. Fombrum, “Three Pillars of Corporate Citizenship”</a:t>
            </a:r>
          </a:p>
        </p:txBody>
      </p:sp>
      <p:sp>
        <p:nvSpPr>
          <p:cNvPr id="141318" name="FlagCount" hidden="1">
            <a:hlinkClick r:id="rId3" action="ppaction://hlinkfile"/>
          </p:cNvPr>
          <p:cNvSpPr>
            <a:spLocks noChangeArrowheads="1"/>
          </p:cNvSpPr>
          <p:nvPr/>
        </p:nvSpPr>
        <p:spPr bwMode="auto">
          <a:xfrm>
            <a:off x="9779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400" b="1">
                <a:latin typeface="Tahoma" panose="020B0604030504040204" pitchFamily="34" charset="0"/>
              </a:rPr>
              <a:t>0</a:t>
            </a:r>
          </a:p>
        </p:txBody>
      </p:sp>
    </p:spTree>
    <p:extLst>
      <p:ext uri="{BB962C8B-B14F-4D97-AF65-F5344CB8AC3E}">
        <p14:creationId xmlns:p14="http://schemas.microsoft.com/office/powerpoint/2010/main" val="2588109998"/>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b="9929"/>
          <a:stretch/>
        </p:blipFill>
        <p:spPr>
          <a:xfrm>
            <a:off x="1524000" y="340468"/>
            <a:ext cx="9144000" cy="6177064"/>
          </a:xfrm>
          <a:prstGeom prst="rect">
            <a:avLst/>
          </a:prstGeom>
        </p:spPr>
      </p:pic>
    </p:spTree>
    <p:extLst>
      <p:ext uri="{BB962C8B-B14F-4D97-AF65-F5344CB8AC3E}">
        <p14:creationId xmlns:p14="http://schemas.microsoft.com/office/powerpoint/2010/main" val="173290143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874" name="Rectangle 2"/>
          <p:cNvSpPr>
            <a:spLocks noGrp="1" noChangeArrowheads="1"/>
          </p:cNvSpPr>
          <p:nvPr>
            <p:ph type="title"/>
          </p:nvPr>
        </p:nvSpPr>
        <p:spPr/>
        <p:txBody>
          <a:bodyPr/>
          <a:lstStyle/>
          <a:p>
            <a:pPr>
              <a:defRPr/>
            </a:pPr>
            <a:r>
              <a:rPr lang="en-GB" altLang="en-US">
                <a:solidFill>
                  <a:schemeClr val="tx1">
                    <a:lumMod val="95000"/>
                    <a:lumOff val="5000"/>
                  </a:schemeClr>
                </a:solidFill>
              </a:rPr>
              <a:t>Summary</a:t>
            </a:r>
          </a:p>
        </p:txBody>
      </p:sp>
      <p:sp>
        <p:nvSpPr>
          <p:cNvPr id="189443" name="Rectangle 3"/>
          <p:cNvSpPr>
            <a:spLocks noGrp="1" noChangeArrowheads="1"/>
          </p:cNvSpPr>
          <p:nvPr>
            <p:ph idx="1"/>
          </p:nvPr>
        </p:nvSpPr>
        <p:spPr/>
        <p:txBody>
          <a:bodyPr/>
          <a:lstStyle/>
          <a:p>
            <a:pPr eaLnBrk="1" hangingPunct="1">
              <a:lnSpc>
                <a:spcPct val="80000"/>
              </a:lnSpc>
            </a:pPr>
            <a:r>
              <a:rPr lang="en-GB" altLang="en-US" dirty="0" smtClean="0"/>
              <a:t>Business ethics is related to the social role of the corporation</a:t>
            </a:r>
          </a:p>
          <a:p>
            <a:pPr eaLnBrk="1" hangingPunct="1">
              <a:lnSpc>
                <a:spcPct val="80000"/>
              </a:lnSpc>
            </a:pPr>
            <a:r>
              <a:rPr lang="en-GB" altLang="en-US" dirty="0" smtClean="0"/>
              <a:t>Confining corporations to commercial activities too limited</a:t>
            </a:r>
          </a:p>
          <a:p>
            <a:pPr eaLnBrk="1" hangingPunct="1">
              <a:lnSpc>
                <a:spcPct val="80000"/>
              </a:lnSpc>
            </a:pPr>
            <a:r>
              <a:rPr lang="en-GB" altLang="en-US" dirty="0" smtClean="0"/>
              <a:t>Different perspectives and their relevance in European context</a:t>
            </a:r>
          </a:p>
          <a:p>
            <a:pPr lvl="1" eaLnBrk="1" hangingPunct="1">
              <a:lnSpc>
                <a:spcPct val="80000"/>
              </a:lnSpc>
            </a:pPr>
            <a:r>
              <a:rPr lang="en-GB" altLang="en-US" dirty="0" smtClean="0"/>
              <a:t>CSR</a:t>
            </a:r>
          </a:p>
          <a:p>
            <a:pPr lvl="1" eaLnBrk="1" hangingPunct="1">
              <a:lnSpc>
                <a:spcPct val="80000"/>
              </a:lnSpc>
            </a:pPr>
            <a:r>
              <a:rPr lang="en-GB" altLang="en-US" dirty="0" smtClean="0"/>
              <a:t>Stakeholder theory</a:t>
            </a:r>
          </a:p>
          <a:p>
            <a:pPr lvl="1" eaLnBrk="1" hangingPunct="1">
              <a:lnSpc>
                <a:spcPct val="80000"/>
              </a:lnSpc>
            </a:pPr>
            <a:r>
              <a:rPr lang="en-GB" altLang="en-US" dirty="0" smtClean="0"/>
              <a:t>Corporate </a:t>
            </a:r>
            <a:r>
              <a:rPr lang="en-GB" altLang="en-US" dirty="0" smtClean="0"/>
              <a:t>accountability</a:t>
            </a:r>
            <a:endParaRPr lang="en-GB" altLang="en-US" dirty="0" smtClean="0"/>
          </a:p>
        </p:txBody>
      </p:sp>
    </p:spTree>
    <p:extLst>
      <p:ext uri="{BB962C8B-B14F-4D97-AF65-F5344CB8AC3E}">
        <p14:creationId xmlns:p14="http://schemas.microsoft.com/office/powerpoint/2010/main" val="151127072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reading</a:t>
            </a:r>
            <a:endParaRPr lang="en-GB" dirty="0"/>
          </a:p>
        </p:txBody>
      </p:sp>
      <p:sp>
        <p:nvSpPr>
          <p:cNvPr id="3" name="Content Placeholder 2"/>
          <p:cNvSpPr>
            <a:spLocks noGrp="1"/>
          </p:cNvSpPr>
          <p:nvPr>
            <p:ph idx="1"/>
          </p:nvPr>
        </p:nvSpPr>
        <p:spPr/>
        <p:txBody>
          <a:bodyPr>
            <a:normAutofit fontScale="92500" lnSpcReduction="20000"/>
          </a:bodyPr>
          <a:lstStyle/>
          <a:p>
            <a:r>
              <a:rPr lang="en-GB" dirty="0" err="1"/>
              <a:t>Frynas</a:t>
            </a:r>
            <a:r>
              <a:rPr lang="en-GB" dirty="0"/>
              <a:t>, J. &amp; Stephens, S. (2014) Political Corporate Social Responsibility: Reviewing Theories and Setting New Agendas, International Journal of Management </a:t>
            </a:r>
            <a:r>
              <a:rPr lang="en-GB" dirty="0" smtClean="0"/>
              <a:t>Reviews.</a:t>
            </a:r>
          </a:p>
          <a:p>
            <a:r>
              <a:rPr lang="en-GB" dirty="0" smtClean="0"/>
              <a:t>Crouch</a:t>
            </a:r>
            <a:r>
              <a:rPr lang="en-GB" dirty="0"/>
              <a:t>, C. (2011) The Strange Non-Death of Neoliberalism. Polity Press. </a:t>
            </a:r>
            <a:endParaRPr lang="en-GB" dirty="0" smtClean="0"/>
          </a:p>
          <a:p>
            <a:r>
              <a:rPr lang="en-GB" dirty="0" err="1" smtClean="0"/>
              <a:t>Néron</a:t>
            </a:r>
            <a:r>
              <a:rPr lang="en-GB" dirty="0"/>
              <a:t>, PY (2015) Rethinking the Ethics of Corporate Political Activities in a Post-Citizens United Era. Political Equality, </a:t>
            </a:r>
            <a:r>
              <a:rPr lang="en-GB" dirty="0" err="1"/>
              <a:t>Crporate</a:t>
            </a:r>
            <a:r>
              <a:rPr lang="en-GB" dirty="0"/>
              <a:t> Citizenship, and Market Failures. Journal of Business Ethics. </a:t>
            </a:r>
            <a:endParaRPr lang="en-GB" dirty="0" smtClean="0"/>
          </a:p>
          <a:p>
            <a:r>
              <a:rPr lang="en-GB" dirty="0" smtClean="0"/>
              <a:t>Reich</a:t>
            </a:r>
            <a:r>
              <a:rPr lang="en-GB" dirty="0"/>
              <a:t>, R. B. (2007) </a:t>
            </a:r>
            <a:r>
              <a:rPr lang="en-GB" dirty="0" err="1"/>
              <a:t>Supercapitalism.Vintage</a:t>
            </a:r>
            <a:r>
              <a:rPr lang="en-GB" dirty="0"/>
              <a:t> Books. </a:t>
            </a:r>
            <a:endParaRPr lang="en-GB" dirty="0" smtClean="0"/>
          </a:p>
          <a:p>
            <a:r>
              <a:rPr lang="en-GB" dirty="0" err="1" smtClean="0"/>
              <a:t>Marens</a:t>
            </a:r>
            <a:r>
              <a:rPr lang="en-GB" dirty="0"/>
              <a:t>, R. (2008) Getting Past the ”Government Sucks” Story: How Government Really Matters. Journal of Management Inquiry 17/84. </a:t>
            </a:r>
            <a:endParaRPr lang="en-GB" dirty="0" smtClean="0"/>
          </a:p>
          <a:p>
            <a:r>
              <a:rPr lang="en-GB" dirty="0" smtClean="0"/>
              <a:t>Heath</a:t>
            </a:r>
            <a:r>
              <a:rPr lang="en-GB" dirty="0"/>
              <a:t>, J., Moriarty, J., &amp; Norman, W. (2010) Business Ethics and (or as) Political Philosophy. Business Ethics Quarterly, 20/3. </a:t>
            </a:r>
            <a:endParaRPr lang="en-GB" dirty="0" smtClean="0"/>
          </a:p>
          <a:p>
            <a:r>
              <a:rPr lang="en-GB" dirty="0" smtClean="0"/>
              <a:t>Scherer</a:t>
            </a:r>
            <a:r>
              <a:rPr lang="en-GB" dirty="0"/>
              <a:t>, A. &amp; Palazzo, G. Handbook of Research on Global Corporate Citizenship. Edward </a:t>
            </a:r>
            <a:r>
              <a:rPr lang="en-GB" dirty="0" smtClean="0"/>
              <a:t>Elgar. </a:t>
            </a:r>
          </a:p>
          <a:p>
            <a:r>
              <a:rPr lang="en-GB" dirty="0" err="1" smtClean="0"/>
              <a:t>Fougère</a:t>
            </a:r>
            <a:r>
              <a:rPr lang="en-GB" dirty="0"/>
              <a:t>, M., </a:t>
            </a:r>
            <a:r>
              <a:rPr lang="en-GB" dirty="0" err="1"/>
              <a:t>Gyöngyi</a:t>
            </a:r>
            <a:r>
              <a:rPr lang="en-GB" dirty="0"/>
              <a:t>, K., </a:t>
            </a:r>
            <a:r>
              <a:rPr lang="en-GB" dirty="0" err="1"/>
              <a:t>Mäkinen</a:t>
            </a:r>
            <a:r>
              <a:rPr lang="en-GB" dirty="0"/>
              <a:t>, J., </a:t>
            </a:r>
            <a:r>
              <a:rPr lang="en-GB" dirty="0" err="1"/>
              <a:t>Siltaoja</a:t>
            </a:r>
            <a:r>
              <a:rPr lang="en-GB" dirty="0"/>
              <a:t>, M., &amp; </a:t>
            </a:r>
            <a:r>
              <a:rPr lang="en-GB" dirty="0" err="1"/>
              <a:t>Sobczak</a:t>
            </a:r>
            <a:r>
              <a:rPr lang="en-GB" dirty="0"/>
              <a:t>, A. (eds.) EJBO Electronic Journal of Business Ethics and Organization Studies, Vol. 16, No. 2 (2011</a:t>
            </a:r>
            <a:r>
              <a:rPr lang="en-GB" dirty="0" smtClean="0"/>
              <a:t>).</a:t>
            </a:r>
            <a:endParaRPr lang="en-GB" dirty="0"/>
          </a:p>
        </p:txBody>
      </p:sp>
    </p:spTree>
    <p:extLst>
      <p:ext uri="{BB962C8B-B14F-4D97-AF65-F5344CB8AC3E}">
        <p14:creationId xmlns:p14="http://schemas.microsoft.com/office/powerpoint/2010/main" val="1247796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{3410DBAA-A807-BC40-BBAE-B83BF7B90E65}tf10001067</Template>
  <TotalTime>5812</TotalTime>
  <Words>5051</Words>
  <Application>Microsoft Office PowerPoint</Application>
  <PresentationFormat>Widescreen</PresentationFormat>
  <Paragraphs>666</Paragraphs>
  <Slides>95</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95</vt:i4>
      </vt:variant>
    </vt:vector>
  </HeadingPairs>
  <TitlesOfParts>
    <vt:vector size="104" baseType="lpstr">
      <vt:lpstr>MS PGothic</vt:lpstr>
      <vt:lpstr>Arial</vt:lpstr>
      <vt:lpstr>Calibri</vt:lpstr>
      <vt:lpstr>Century Gothic</vt:lpstr>
      <vt:lpstr>Garamond</vt:lpstr>
      <vt:lpstr>Symbol</vt:lpstr>
      <vt:lpstr>Tahoma</vt:lpstr>
      <vt:lpstr>Times New Roman</vt:lpstr>
      <vt:lpstr>Savon</vt:lpstr>
      <vt:lpstr>CRITICAL PERSPECTIVES ON MANAGEMENT</vt:lpstr>
      <vt:lpstr>What is this about ?</vt:lpstr>
      <vt:lpstr>Stockholder Theory</vt:lpstr>
      <vt:lpstr>Managing for Stakeholders</vt:lpstr>
      <vt:lpstr>Well this one is about </vt:lpstr>
      <vt:lpstr>Link</vt:lpstr>
      <vt:lpstr>Facebook’s corporate mission statement</vt:lpstr>
      <vt:lpstr>New v old</vt:lpstr>
      <vt:lpstr>Continued</vt:lpstr>
      <vt:lpstr>List Facebook’s stakeholder groups</vt:lpstr>
      <vt:lpstr>Caroline’s Facebook’s stakeholder groups</vt:lpstr>
      <vt:lpstr>Link</vt:lpstr>
      <vt:lpstr>Stakeholder theory</vt:lpstr>
      <vt:lpstr>Doing Well by doing Good</vt:lpstr>
      <vt:lpstr>Apply this to Facebook</vt:lpstr>
      <vt:lpstr>Mendelow Grid</vt:lpstr>
      <vt:lpstr>Mendelow</vt:lpstr>
      <vt:lpstr>Mendelow’s power-interest matrix (1991)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Stakeholders</vt:lpstr>
      <vt:lpstr>Identify the stakeholders</vt:lpstr>
      <vt:lpstr>PowerPoint Presentation</vt:lpstr>
      <vt:lpstr>PowerPoint Presentation</vt:lpstr>
      <vt:lpstr>PowerPoint Presentation</vt:lpstr>
      <vt:lpstr>PowerPoint Presentation</vt:lpstr>
      <vt:lpstr>Key players</vt:lpstr>
      <vt:lpstr>Fans </vt:lpstr>
      <vt:lpstr>Players, Coach</vt:lpstr>
      <vt:lpstr>Media</vt:lpstr>
      <vt:lpstr>Manchester United v Liverpool - biggest club game in world football </vt:lpstr>
      <vt:lpstr>Shareholders</vt:lpstr>
      <vt:lpstr>PowerPoint Presentation</vt:lpstr>
      <vt:lpstr>FA, PL, FIFA</vt:lpstr>
      <vt:lpstr>Keep informed</vt:lpstr>
      <vt:lpstr>Agents </vt:lpstr>
      <vt:lpstr>Agents</vt:lpstr>
      <vt:lpstr>Employees</vt:lpstr>
      <vt:lpstr>Keep satisfied</vt:lpstr>
      <vt:lpstr>PowerPoint Presentation</vt:lpstr>
      <vt:lpstr>Sponsors</vt:lpstr>
      <vt:lpstr>Minimal effort</vt:lpstr>
      <vt:lpstr>Banks</vt:lpstr>
      <vt:lpstr>Other clubs</vt:lpstr>
      <vt:lpstr>Government, local authority</vt:lpstr>
      <vt:lpstr>Public institutions</vt:lpstr>
      <vt:lpstr>HM Revenue &amp; Customs investigates players, clubs &amp; agents over tax </vt:lpstr>
      <vt:lpstr>Fracking company</vt:lpstr>
      <vt:lpstr>PowerPoint Presentation</vt:lpstr>
      <vt:lpstr>PowerPoint Presentation</vt:lpstr>
      <vt:lpstr>PowerPoint Presentation</vt:lpstr>
      <vt:lpstr>PowerPoint Presentation</vt:lpstr>
      <vt:lpstr>PowerPoint Presentation</vt:lpstr>
      <vt:lpstr>STAKEHOLDERS</vt:lpstr>
      <vt:lpstr>PowerPoint Presentation</vt:lpstr>
      <vt:lpstr>PowerPoint Presentation</vt:lpstr>
      <vt:lpstr>PowerPoint Presentation</vt:lpstr>
      <vt:lpstr>PowerPoint Presentation</vt:lpstr>
      <vt:lpstr>Caroline’s Facebook’s stakeholder groups</vt:lpstr>
      <vt:lpstr>PowerPoint Presentation</vt:lpstr>
      <vt:lpstr>PowerPoint Presentation</vt:lpstr>
      <vt:lpstr>Corporate citizenship</vt:lpstr>
      <vt:lpstr>continued</vt:lpstr>
      <vt:lpstr>Reality however</vt:lpstr>
      <vt:lpstr>However</vt:lpstr>
      <vt:lpstr>Corporations as stakeholders</vt:lpstr>
      <vt:lpstr>From Matten and Crane 2005</vt:lpstr>
      <vt:lpstr>No agreement</vt:lpstr>
      <vt:lpstr>Back to this</vt:lpstr>
      <vt:lpstr>Continued</vt:lpstr>
      <vt:lpstr>PowerPoint Presentation</vt:lpstr>
      <vt:lpstr>Link</vt:lpstr>
      <vt:lpstr>Defining corporate citizenship: three perspectives</vt:lpstr>
      <vt:lpstr>Corporations as facilitators of rights</vt:lpstr>
      <vt:lpstr>Cc is more than csr</vt:lpstr>
      <vt:lpstr>The rights of cc</vt:lpstr>
      <vt:lpstr>T H Marshall “Citizenship and the Social Class”1949. </vt:lpstr>
      <vt:lpstr>Continued</vt:lpstr>
      <vt:lpstr>Continued</vt:lpstr>
      <vt:lpstr>Globalisation and social media operators</vt:lpstr>
      <vt:lpstr>Top 100</vt:lpstr>
      <vt:lpstr>Extended view of CC -frames responsibility in new ways</vt:lpstr>
      <vt:lpstr>CORPORATE ACCOUNTABILITY</vt:lpstr>
      <vt:lpstr>Corporate Citizenship</vt:lpstr>
      <vt:lpstr>PowerPoint Presentation</vt:lpstr>
      <vt:lpstr>Summary</vt:lpstr>
      <vt:lpstr>Additional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Stakeholder mapping</dc:title>
  <dc:creator>caroline jawad</dc:creator>
  <cp:lastModifiedBy>Caroline Jawad</cp:lastModifiedBy>
  <cp:revision>39</cp:revision>
  <dcterms:created xsi:type="dcterms:W3CDTF">2018-10-23T10:59:02Z</dcterms:created>
  <dcterms:modified xsi:type="dcterms:W3CDTF">2019-04-04T07:29:40Z</dcterms:modified>
</cp:coreProperties>
</file>