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F1E34D-F145-496F-B887-C28A48876AB9}" type="datetimeFigureOut">
              <a:rPr lang="en-US" smtClean="0"/>
              <a:t>10/11/23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62AA82-A4CD-4376-AA0D-F3F4AFE4764A}" type="slidenum">
              <a:rPr lang="en-US" smtClean="0"/>
              <a:t>‹N›</a:t>
            </a:fld>
            <a:endParaRPr lang="en-US"/>
          </a:p>
        </p:txBody>
      </p:sp>
    </p:spTree>
    <p:extLst>
      <p:ext uri="{BB962C8B-B14F-4D97-AF65-F5344CB8AC3E}">
        <p14:creationId xmlns:p14="http://schemas.microsoft.com/office/powerpoint/2010/main" val="3558127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Social Adjustment: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Making new acquaintances and adjusting to a new environment can be daunting. Some students may experience feelings of isolation or homesickness, especially if they attend an institution far from home.</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Health and Wellness: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Physical and mental wellness are essential for academic achievement. Students may experience stress, worry, and sleep deprivation, which can negatively impact their well-being.</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Study Skills: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Many students attend university with poor study habits. For some, learning how to take excellent notes, study for tests, and produce research papers is a steep learning curve.</a:t>
            </a:r>
          </a:p>
          <a:p>
            <a:endParaRPr lang="en-US" dirty="0"/>
          </a:p>
        </p:txBody>
      </p:sp>
      <p:sp>
        <p:nvSpPr>
          <p:cNvPr id="4" name="Slide Number Placeholder 3"/>
          <p:cNvSpPr>
            <a:spLocks noGrp="1"/>
          </p:cNvSpPr>
          <p:nvPr>
            <p:ph type="sldNum" sz="quarter" idx="5"/>
          </p:nvPr>
        </p:nvSpPr>
        <p:spPr/>
        <p:txBody>
          <a:bodyPr/>
          <a:lstStyle/>
          <a:p>
            <a:fld id="{9462AA82-A4CD-4376-AA0D-F3F4AFE4764A}" type="slidenum">
              <a:rPr lang="en-US" smtClean="0"/>
              <a:t>4</a:t>
            </a:fld>
            <a:endParaRPr lang="en-US"/>
          </a:p>
        </p:txBody>
      </p:sp>
    </p:spTree>
    <p:extLst>
      <p:ext uri="{BB962C8B-B14F-4D97-AF65-F5344CB8AC3E}">
        <p14:creationId xmlns:p14="http://schemas.microsoft.com/office/powerpoint/2010/main" val="28156481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To address these challenges and balance time commitments effectively, here are some strategies: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Time Management: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Further develop your time usage capacities. Plan your time utilizing apparatuses like organizers or advanced schedules, assigning specific openings for classes, concentrating on meetings, work, and relaxation.</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Set Priorities: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Determine your main academic and personal priorities. Concentrate on what is most essential to you and schedule your time accordingly.</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Effective Study Habits: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Learn how to study effectively. To make the most of your study time, avoid procrastinating, divide things into small chunks, and employ active learning approaches.</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Communicate: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If you have a part-time employment or family duties, discuss your university timetable and workload with your employer or family members. This can help them comprehend your commitments better.</a:t>
            </a:r>
          </a:p>
          <a:p>
            <a:endParaRPr lang="en-US" dirty="0"/>
          </a:p>
        </p:txBody>
      </p:sp>
      <p:sp>
        <p:nvSpPr>
          <p:cNvPr id="4" name="Slide Number Placeholder 3"/>
          <p:cNvSpPr>
            <a:spLocks noGrp="1"/>
          </p:cNvSpPr>
          <p:nvPr>
            <p:ph type="sldNum" sz="quarter" idx="5"/>
          </p:nvPr>
        </p:nvSpPr>
        <p:spPr/>
        <p:txBody>
          <a:bodyPr/>
          <a:lstStyle/>
          <a:p>
            <a:fld id="{9462AA82-A4CD-4376-AA0D-F3F4AFE4764A}" type="slidenum">
              <a:rPr lang="en-US" smtClean="0"/>
              <a:t>5</a:t>
            </a:fld>
            <a:endParaRPr lang="en-US"/>
          </a:p>
        </p:txBody>
      </p:sp>
    </p:spTree>
    <p:extLst>
      <p:ext uri="{BB962C8B-B14F-4D97-AF65-F5344CB8AC3E}">
        <p14:creationId xmlns:p14="http://schemas.microsoft.com/office/powerpoint/2010/main" val="28969938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Research Skills: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It can be difficult to conduct research, identify reputable sources, and incorporate them into one's writing. New students may struggle to properly utilize libraries, databases, and internet resources.</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Overcoming Writer's Block: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Writer's block, a common difficulty in academic writing, can occur at any time. It is critical to find solutions to overcome it and keep a constant writing approach.</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Receiving Feedback: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Receiving constructive comments on written assignments from lecturers may be both beneficial and challenging. Critique can be discouraging for beginning students, but learning to use comments for progress is an important skill.</a:t>
            </a:r>
          </a:p>
          <a:p>
            <a:endParaRPr lang="en-US" dirty="0"/>
          </a:p>
        </p:txBody>
      </p:sp>
      <p:sp>
        <p:nvSpPr>
          <p:cNvPr id="4" name="Slide Number Placeholder 3"/>
          <p:cNvSpPr>
            <a:spLocks noGrp="1"/>
          </p:cNvSpPr>
          <p:nvPr>
            <p:ph type="sldNum" sz="quarter" idx="5"/>
          </p:nvPr>
        </p:nvSpPr>
        <p:spPr/>
        <p:txBody>
          <a:bodyPr/>
          <a:lstStyle/>
          <a:p>
            <a:fld id="{9462AA82-A4CD-4376-AA0D-F3F4AFE4764A}" type="slidenum">
              <a:rPr lang="en-US" smtClean="0"/>
              <a:t>6</a:t>
            </a:fld>
            <a:endParaRPr lang="en-US"/>
          </a:p>
        </p:txBody>
      </p:sp>
    </p:spTree>
    <p:extLst>
      <p:ext uri="{BB962C8B-B14F-4D97-AF65-F5344CB8AC3E}">
        <p14:creationId xmlns:p14="http://schemas.microsoft.com/office/powerpoint/2010/main" val="35482822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 address these issues, institutions frequently provide digital literacy classes and resources to assist students in developing their skills. Furthermore, peer assistance and collaboration can be extremely beneficial, as students frequently learn from one another when it comes to navigating the digital realm. Developing digital skills is an ongoing process, and new university students can gradually gain the expertise they need to excel in their academic activities and beyond by adopting a growth mindset and seeking out opportunities to study and practice.</a:t>
            </a:r>
          </a:p>
          <a:p>
            <a:endParaRPr lang="en-US" dirty="0"/>
          </a:p>
        </p:txBody>
      </p:sp>
      <p:sp>
        <p:nvSpPr>
          <p:cNvPr id="4" name="Slide Number Placeholder 3"/>
          <p:cNvSpPr>
            <a:spLocks noGrp="1"/>
          </p:cNvSpPr>
          <p:nvPr>
            <p:ph type="sldNum" sz="quarter" idx="5"/>
          </p:nvPr>
        </p:nvSpPr>
        <p:spPr/>
        <p:txBody>
          <a:bodyPr/>
          <a:lstStyle/>
          <a:p>
            <a:fld id="{9462AA82-A4CD-4376-AA0D-F3F4AFE4764A}" type="slidenum">
              <a:rPr lang="en-US" smtClean="0"/>
              <a:t>7</a:t>
            </a:fld>
            <a:endParaRPr lang="en-US"/>
          </a:p>
        </p:txBody>
      </p:sp>
    </p:spTree>
    <p:extLst>
      <p:ext uri="{BB962C8B-B14F-4D97-AF65-F5344CB8AC3E}">
        <p14:creationId xmlns:p14="http://schemas.microsoft.com/office/powerpoint/2010/main" val="6898173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However, these obstacles can be overcome. Universities provide several possibilities to meet new individuals, ranging from clubs and organizations to study sessions and social activities. It is critical for new students to move beyond of their comfort zones, participate in orientation programs, and become involved in campus life. Building relationships takes time, so be patient. Seeking counseling services or participating in academic and interest-based clubs might assist ease the transition.</a:t>
            </a:r>
          </a:p>
          <a:p>
            <a:endParaRPr lang="en-US" dirty="0"/>
          </a:p>
        </p:txBody>
      </p:sp>
      <p:sp>
        <p:nvSpPr>
          <p:cNvPr id="4" name="Slide Number Placeholder 3"/>
          <p:cNvSpPr>
            <a:spLocks noGrp="1"/>
          </p:cNvSpPr>
          <p:nvPr>
            <p:ph type="sldNum" sz="quarter" idx="5"/>
          </p:nvPr>
        </p:nvSpPr>
        <p:spPr/>
        <p:txBody>
          <a:bodyPr/>
          <a:lstStyle/>
          <a:p>
            <a:fld id="{9462AA82-A4CD-4376-AA0D-F3F4AFE4764A}" type="slidenum">
              <a:rPr lang="en-US" smtClean="0"/>
              <a:t>8</a:t>
            </a:fld>
            <a:endParaRPr lang="en-US"/>
          </a:p>
        </p:txBody>
      </p:sp>
    </p:spTree>
    <p:extLst>
      <p:ext uri="{BB962C8B-B14F-4D97-AF65-F5344CB8AC3E}">
        <p14:creationId xmlns:p14="http://schemas.microsoft.com/office/powerpoint/2010/main" val="24599293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Setting realistic goals and breaking down long-term goals into smaller, attainable activities can also make academic problems more approachable. Finally, it is critical to retain a growth attitude and to be open to learning from both achievements and setbacks in order to progress personally and academically. By applying these success techniques, new university students can more effectively handle the hurdles they face and create the road for a rewarding and fulfilling academic journey.</a:t>
            </a:r>
          </a:p>
          <a:p>
            <a:endParaRPr lang="en-US" dirty="0"/>
          </a:p>
        </p:txBody>
      </p:sp>
      <p:sp>
        <p:nvSpPr>
          <p:cNvPr id="4" name="Slide Number Placeholder 3"/>
          <p:cNvSpPr>
            <a:spLocks noGrp="1"/>
          </p:cNvSpPr>
          <p:nvPr>
            <p:ph type="sldNum" sz="quarter" idx="5"/>
          </p:nvPr>
        </p:nvSpPr>
        <p:spPr/>
        <p:txBody>
          <a:bodyPr/>
          <a:lstStyle/>
          <a:p>
            <a:fld id="{9462AA82-A4CD-4376-AA0D-F3F4AFE4764A}" type="slidenum">
              <a:rPr lang="en-US" smtClean="0"/>
              <a:t>9</a:t>
            </a:fld>
            <a:endParaRPr lang="en-US"/>
          </a:p>
        </p:txBody>
      </p:sp>
    </p:spTree>
    <p:extLst>
      <p:ext uri="{BB962C8B-B14F-4D97-AF65-F5344CB8AC3E}">
        <p14:creationId xmlns:p14="http://schemas.microsoft.com/office/powerpoint/2010/main" val="10637360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82488B-BCD8-4F6B-AF08-80EFD54C8E44}" type="datetime1">
              <a:rPr lang="en-US" smtClean="0"/>
              <a:t>10/11/23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F7C58D-662F-4A9E-9CC8-B57B63AA2426}" type="slidenum">
              <a:rPr lang="en-US" smtClean="0"/>
              <a:t>‹N›</a:t>
            </a:fld>
            <a:endParaRPr lang="en-US"/>
          </a:p>
        </p:txBody>
      </p:sp>
    </p:spTree>
    <p:extLst>
      <p:ext uri="{BB962C8B-B14F-4D97-AF65-F5344CB8AC3E}">
        <p14:creationId xmlns:p14="http://schemas.microsoft.com/office/powerpoint/2010/main" val="1338170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9D8BF5-8992-4FED-ADF2-FCE511E5EB96}" type="datetime1">
              <a:rPr lang="en-US" smtClean="0"/>
              <a:t>10/11/23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F7C58D-662F-4A9E-9CC8-B57B63AA2426}" type="slidenum">
              <a:rPr lang="en-US" smtClean="0"/>
              <a:t>‹N›</a:t>
            </a:fld>
            <a:endParaRPr lang="en-US"/>
          </a:p>
        </p:txBody>
      </p:sp>
    </p:spTree>
    <p:extLst>
      <p:ext uri="{BB962C8B-B14F-4D97-AF65-F5344CB8AC3E}">
        <p14:creationId xmlns:p14="http://schemas.microsoft.com/office/powerpoint/2010/main" val="25072449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BA7FA0-B9C5-4483-80E4-3D53871C9FF2}" type="datetime1">
              <a:rPr lang="en-US" smtClean="0"/>
              <a:t>10/11/23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F7C58D-662F-4A9E-9CC8-B57B63AA2426}" type="slidenum">
              <a:rPr lang="en-US" smtClean="0"/>
              <a:t>‹N›</a:t>
            </a:fld>
            <a:endParaRPr lang="en-US"/>
          </a:p>
        </p:txBody>
      </p:sp>
    </p:spTree>
    <p:extLst>
      <p:ext uri="{BB962C8B-B14F-4D97-AF65-F5344CB8AC3E}">
        <p14:creationId xmlns:p14="http://schemas.microsoft.com/office/powerpoint/2010/main" val="4078994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EBC4026-0C76-47E6-AD94-17359F388B4E}" type="datetime1">
              <a:rPr lang="en-US" smtClean="0"/>
              <a:t>10/11/23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F7C58D-662F-4A9E-9CC8-B57B63AA2426}" type="slidenum">
              <a:rPr lang="en-US" smtClean="0"/>
              <a:t>‹N›</a:t>
            </a:fld>
            <a:endParaRPr lang="en-US"/>
          </a:p>
        </p:txBody>
      </p:sp>
    </p:spTree>
    <p:extLst>
      <p:ext uri="{BB962C8B-B14F-4D97-AF65-F5344CB8AC3E}">
        <p14:creationId xmlns:p14="http://schemas.microsoft.com/office/powerpoint/2010/main" val="1578235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9961D8-FFE6-4E6A-801A-6206F9C5C359}" type="datetime1">
              <a:rPr lang="en-US" smtClean="0"/>
              <a:t>10/11/23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0F7C58D-662F-4A9E-9CC8-B57B63AA2426}" type="slidenum">
              <a:rPr lang="en-US" smtClean="0"/>
              <a:t>‹N›</a:t>
            </a:fld>
            <a:endParaRPr lang="en-US"/>
          </a:p>
        </p:txBody>
      </p:sp>
    </p:spTree>
    <p:extLst>
      <p:ext uri="{BB962C8B-B14F-4D97-AF65-F5344CB8AC3E}">
        <p14:creationId xmlns:p14="http://schemas.microsoft.com/office/powerpoint/2010/main" val="3085186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3388714-1134-472A-A9B2-6AFAD890F122}" type="datetime1">
              <a:rPr lang="en-US" smtClean="0"/>
              <a:t>10/11/23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0F7C58D-662F-4A9E-9CC8-B57B63AA2426}" type="slidenum">
              <a:rPr lang="en-US" smtClean="0"/>
              <a:t>‹N›</a:t>
            </a:fld>
            <a:endParaRPr lang="en-US"/>
          </a:p>
        </p:txBody>
      </p:sp>
    </p:spTree>
    <p:extLst>
      <p:ext uri="{BB962C8B-B14F-4D97-AF65-F5344CB8AC3E}">
        <p14:creationId xmlns:p14="http://schemas.microsoft.com/office/powerpoint/2010/main" val="1197351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3E00D9-2930-4F45-AE18-5EE3771EB65D}" type="datetime1">
              <a:rPr lang="en-US" smtClean="0"/>
              <a:t>10/11/23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0F7C58D-662F-4A9E-9CC8-B57B63AA2426}" type="slidenum">
              <a:rPr lang="en-US" smtClean="0"/>
              <a:t>‹N›</a:t>
            </a:fld>
            <a:endParaRPr lang="en-US"/>
          </a:p>
        </p:txBody>
      </p:sp>
    </p:spTree>
    <p:extLst>
      <p:ext uri="{BB962C8B-B14F-4D97-AF65-F5344CB8AC3E}">
        <p14:creationId xmlns:p14="http://schemas.microsoft.com/office/powerpoint/2010/main" val="330537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75E6DAB-DD3E-46D6-B0FB-939FD742E688}" type="datetime1">
              <a:rPr lang="en-US" smtClean="0"/>
              <a:t>10/11/23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F7C58D-662F-4A9E-9CC8-B57B63AA2426}" type="slidenum">
              <a:rPr lang="en-US" smtClean="0"/>
              <a:t>‹N›</a:t>
            </a:fld>
            <a:endParaRPr lang="en-US"/>
          </a:p>
        </p:txBody>
      </p:sp>
    </p:spTree>
    <p:extLst>
      <p:ext uri="{BB962C8B-B14F-4D97-AF65-F5344CB8AC3E}">
        <p14:creationId xmlns:p14="http://schemas.microsoft.com/office/powerpoint/2010/main" val="22211040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6CE86E8-084E-447B-B656-0254313016B5}" type="datetime1">
              <a:rPr lang="en-US" smtClean="0"/>
              <a:t>10/11/23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F7C58D-662F-4A9E-9CC8-B57B63AA2426}" type="slidenum">
              <a:rPr lang="en-US" smtClean="0"/>
              <a:t>‹N›</a:t>
            </a:fld>
            <a:endParaRPr lang="en-US"/>
          </a:p>
        </p:txBody>
      </p:sp>
    </p:spTree>
    <p:extLst>
      <p:ext uri="{BB962C8B-B14F-4D97-AF65-F5344CB8AC3E}">
        <p14:creationId xmlns:p14="http://schemas.microsoft.com/office/powerpoint/2010/main" val="2865682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4BB87A-4A6E-45C7-82CE-08171173CFEA}" type="datetime1">
              <a:rPr lang="en-US" smtClean="0"/>
              <a:t>10/11/23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F7C58D-662F-4A9E-9CC8-B57B63AA2426}" type="slidenum">
              <a:rPr lang="en-US" smtClean="0"/>
              <a:t>‹N›</a:t>
            </a:fld>
            <a:endParaRPr lang="en-US"/>
          </a:p>
        </p:txBody>
      </p:sp>
    </p:spTree>
    <p:extLst>
      <p:ext uri="{BB962C8B-B14F-4D97-AF65-F5344CB8AC3E}">
        <p14:creationId xmlns:p14="http://schemas.microsoft.com/office/powerpoint/2010/main" val="1602641745"/>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4BB87A-4A6E-45C7-82CE-08171173CFEA}" type="datetime1">
              <a:rPr lang="en-US" smtClean="0"/>
              <a:t>10/11/23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F7C58D-662F-4A9E-9CC8-B57B63AA2426}" type="slidenum">
              <a:rPr lang="en-US" smtClean="0"/>
              <a:t>‹N›</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4665343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4BB87A-4A6E-45C7-82CE-08171173CFEA}" type="datetime1">
              <a:rPr lang="en-US" smtClean="0"/>
              <a:t>10/11/23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F7C58D-662F-4A9E-9CC8-B57B63AA2426}" type="slidenum">
              <a:rPr lang="en-US" smtClean="0"/>
              <a:t>‹N›</a:t>
            </a:fld>
            <a:endParaRPr lang="en-US"/>
          </a:p>
        </p:txBody>
      </p:sp>
    </p:spTree>
    <p:extLst>
      <p:ext uri="{BB962C8B-B14F-4D97-AF65-F5344CB8AC3E}">
        <p14:creationId xmlns:p14="http://schemas.microsoft.com/office/powerpoint/2010/main" val="100266892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4BB87A-4A6E-45C7-82CE-08171173CFEA}" type="datetime1">
              <a:rPr lang="en-US" smtClean="0"/>
              <a:t>10/11/23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F7C58D-662F-4A9E-9CC8-B57B63AA2426}" type="slidenum">
              <a:rPr lang="en-US" smtClean="0"/>
              <a:t>‹N›</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78535939"/>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4BB87A-4A6E-45C7-82CE-08171173CFEA}" type="datetime1">
              <a:rPr lang="en-US" smtClean="0"/>
              <a:t>10/11/23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F7C58D-662F-4A9E-9CC8-B57B63AA2426}" type="slidenum">
              <a:rPr lang="en-US" smtClean="0"/>
              <a:t>‹N›</a:t>
            </a:fld>
            <a:endParaRPr lang="en-US"/>
          </a:p>
        </p:txBody>
      </p:sp>
    </p:spTree>
    <p:extLst>
      <p:ext uri="{BB962C8B-B14F-4D97-AF65-F5344CB8AC3E}">
        <p14:creationId xmlns:p14="http://schemas.microsoft.com/office/powerpoint/2010/main" val="645040046"/>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418F51-6FA7-4B4E-A4F9-471ED83F67A7}" type="datetime1">
              <a:rPr lang="en-US" smtClean="0"/>
              <a:t>10/11/23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F7C58D-662F-4A9E-9CC8-B57B63AA2426}" type="slidenum">
              <a:rPr lang="en-US" smtClean="0"/>
              <a:t>‹N›</a:t>
            </a:fld>
            <a:endParaRPr lang="en-US"/>
          </a:p>
        </p:txBody>
      </p:sp>
    </p:spTree>
    <p:extLst>
      <p:ext uri="{BB962C8B-B14F-4D97-AF65-F5344CB8AC3E}">
        <p14:creationId xmlns:p14="http://schemas.microsoft.com/office/powerpoint/2010/main" val="40687563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A17574-4B98-4108-A57B-6A31719E4661}" type="datetime1">
              <a:rPr lang="en-US" smtClean="0"/>
              <a:t>10/11/23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F7C58D-662F-4A9E-9CC8-B57B63AA2426}" type="slidenum">
              <a:rPr lang="en-US" smtClean="0"/>
              <a:t>‹N›</a:t>
            </a:fld>
            <a:endParaRPr lang="en-US"/>
          </a:p>
        </p:txBody>
      </p:sp>
    </p:spTree>
    <p:extLst>
      <p:ext uri="{BB962C8B-B14F-4D97-AF65-F5344CB8AC3E}">
        <p14:creationId xmlns:p14="http://schemas.microsoft.com/office/powerpoint/2010/main" val="2687033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E4BB87A-4A6E-45C7-82CE-08171173CFEA}" type="datetime1">
              <a:rPr lang="en-US" smtClean="0"/>
              <a:t>10/11/23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0F7C58D-662F-4A9E-9CC8-B57B63AA2426}" type="slidenum">
              <a:rPr lang="en-US" smtClean="0"/>
              <a:t>‹N›</a:t>
            </a:fld>
            <a:endParaRPr lang="en-US"/>
          </a:p>
        </p:txBody>
      </p:sp>
    </p:spTree>
    <p:extLst>
      <p:ext uri="{BB962C8B-B14F-4D97-AF65-F5344CB8AC3E}">
        <p14:creationId xmlns:p14="http://schemas.microsoft.com/office/powerpoint/2010/main" val="39045450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47407824"/><Relationship Id="rId3" Type="http://schemas.openxmlformats.org/officeDocument/2006/relationships/hyperlink" Target="#_Toc147407819"/><Relationship Id="rId7" Type="http://schemas.openxmlformats.org/officeDocument/2006/relationships/hyperlink" Target="#_Toc147407823"/><Relationship Id="rId2" Type="http://schemas.openxmlformats.org/officeDocument/2006/relationships/hyperlink" Target="#_Toc147407818"/><Relationship Id="rId1" Type="http://schemas.openxmlformats.org/officeDocument/2006/relationships/slideLayout" Target="../slideLayouts/slideLayout2.xml"/><Relationship Id="rId6" Type="http://schemas.openxmlformats.org/officeDocument/2006/relationships/hyperlink" Target="#_Toc147407822"/><Relationship Id="rId5" Type="http://schemas.openxmlformats.org/officeDocument/2006/relationships/hyperlink" Target="#_Toc147407821"/><Relationship Id="rId10" Type="http://schemas.openxmlformats.org/officeDocument/2006/relationships/hyperlink" Target="#_Toc147407826"/><Relationship Id="rId4" Type="http://schemas.openxmlformats.org/officeDocument/2006/relationships/hyperlink" Target="#_Toc147407820"/><Relationship Id="rId9" Type="http://schemas.openxmlformats.org/officeDocument/2006/relationships/hyperlink" Target="#_Toc147407825"/></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384B2-4C55-0376-A199-82DE926ED590}"/>
              </a:ext>
            </a:extLst>
          </p:cNvPr>
          <p:cNvSpPr>
            <a:spLocks noGrp="1"/>
          </p:cNvSpPr>
          <p:nvPr>
            <p:ph type="ctrTitle"/>
          </p:nvPr>
        </p:nvSpPr>
        <p:spPr>
          <a:xfrm>
            <a:off x="1539891" y="3878146"/>
            <a:ext cx="7766936" cy="1646302"/>
          </a:xfrm>
        </p:spPr>
        <p:txBody>
          <a:bodyPr>
            <a:noAutofit/>
          </a:bodyPr>
          <a:lstStyle/>
          <a:p>
            <a:pPr algn="ctr"/>
            <a:r>
              <a:rPr lang="en-GB" sz="4800" dirty="0">
                <a:effectLst/>
                <a:latin typeface="Arial" panose="020B0604020202020204" pitchFamily="34" charset="0"/>
                <a:ea typeface="Times New Roman" panose="02020603050405020304" pitchFamily="18" charset="0"/>
              </a:rPr>
              <a:t>Challenges for a new higher education student </a:t>
            </a:r>
            <a:br>
              <a:rPr lang="en-US" sz="4800" dirty="0">
                <a:effectLst/>
                <a:latin typeface="Times New Roman" panose="02020603050405020304" pitchFamily="18" charset="0"/>
                <a:ea typeface="Times New Roman" panose="02020603050405020304" pitchFamily="18" charset="0"/>
              </a:rPr>
            </a:br>
            <a:endParaRPr lang="en-US" sz="13800" dirty="0"/>
          </a:p>
        </p:txBody>
      </p:sp>
      <p:sp>
        <p:nvSpPr>
          <p:cNvPr id="3" name="Subtitle 2">
            <a:extLst>
              <a:ext uri="{FF2B5EF4-FFF2-40B4-BE49-F238E27FC236}">
                <a16:creationId xmlns:a16="http://schemas.microsoft.com/office/drawing/2014/main" id="{B0AFA11D-F00F-46C9-4EB2-4CC8E0977A74}"/>
              </a:ext>
            </a:extLst>
          </p:cNvPr>
          <p:cNvSpPr>
            <a:spLocks noGrp="1"/>
          </p:cNvSpPr>
          <p:nvPr>
            <p:ph type="subTitle" idx="1"/>
          </p:nvPr>
        </p:nvSpPr>
        <p:spPr>
          <a:xfrm>
            <a:off x="1539891" y="3954806"/>
            <a:ext cx="7766936" cy="1096899"/>
          </a:xfrm>
        </p:spPr>
        <p:txBody>
          <a:bodyPr/>
          <a:lstStyle/>
          <a:p>
            <a:pPr algn="ctr"/>
            <a:r>
              <a:rPr lang="en-US" dirty="0"/>
              <a:t>Student ID-</a:t>
            </a:r>
          </a:p>
          <a:p>
            <a:pPr algn="ctr"/>
            <a:r>
              <a:rPr lang="en-US" dirty="0"/>
              <a:t>Submitted by-</a:t>
            </a:r>
          </a:p>
        </p:txBody>
      </p:sp>
      <p:sp>
        <p:nvSpPr>
          <p:cNvPr id="4" name="Slide Number Placeholder 3">
            <a:extLst>
              <a:ext uri="{FF2B5EF4-FFF2-40B4-BE49-F238E27FC236}">
                <a16:creationId xmlns:a16="http://schemas.microsoft.com/office/drawing/2014/main" id="{BD6ADB31-B087-0D83-DD21-CF8A1103C5B7}"/>
              </a:ext>
            </a:extLst>
          </p:cNvPr>
          <p:cNvSpPr>
            <a:spLocks noGrp="1"/>
          </p:cNvSpPr>
          <p:nvPr>
            <p:ph type="sldNum" sz="quarter" idx="12"/>
          </p:nvPr>
        </p:nvSpPr>
        <p:spPr/>
        <p:txBody>
          <a:bodyPr/>
          <a:lstStyle/>
          <a:p>
            <a:fld id="{F0F7C58D-662F-4A9E-9CC8-B57B63AA2426}" type="slidenum">
              <a:rPr lang="en-US" smtClean="0"/>
              <a:t>1</a:t>
            </a:fld>
            <a:endParaRPr lang="en-US"/>
          </a:p>
        </p:txBody>
      </p:sp>
    </p:spTree>
    <p:extLst>
      <p:ext uri="{BB962C8B-B14F-4D97-AF65-F5344CB8AC3E}">
        <p14:creationId xmlns:p14="http://schemas.microsoft.com/office/powerpoint/2010/main" val="12692038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B32AE-EE95-E467-0D57-D8B5665CE920}"/>
              </a:ext>
            </a:extLst>
          </p:cNvPr>
          <p:cNvSpPr>
            <a:spLocks noGrp="1"/>
          </p:cNvSpPr>
          <p:nvPr>
            <p:ph type="title"/>
          </p:nvPr>
        </p:nvSpPr>
        <p:spPr/>
        <p:txBody>
          <a:bodyPr/>
          <a:lstStyle/>
          <a:p>
            <a:r>
              <a:rPr lang="en-US" dirty="0"/>
              <a:t>Agenda</a:t>
            </a:r>
          </a:p>
        </p:txBody>
      </p:sp>
      <p:sp>
        <p:nvSpPr>
          <p:cNvPr id="5" name="Rectangle 1">
            <a:extLst>
              <a:ext uri="{FF2B5EF4-FFF2-40B4-BE49-F238E27FC236}">
                <a16:creationId xmlns:a16="http://schemas.microsoft.com/office/drawing/2014/main" id="{0A6863C7-64F5-3BDC-A829-A3B0953F8BB7}"/>
              </a:ext>
            </a:extLst>
          </p:cNvPr>
          <p:cNvSpPr>
            <a:spLocks noGrp="1" noChangeArrowheads="1"/>
          </p:cNvSpPr>
          <p:nvPr>
            <p:ph idx="1"/>
          </p:nvPr>
        </p:nvSpPr>
        <p:spPr bwMode="auto">
          <a:xfrm>
            <a:off x="838200" y="1954600"/>
            <a:ext cx="10106465" cy="4093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800"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Introduction</a:t>
            </a:r>
            <a:endParaRPr kumimoji="0" lang="en-US" altLang="en-US" sz="36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800"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Understanding the Challenges</a:t>
            </a:r>
            <a:endParaRPr kumimoji="0" lang="en-US" altLang="en-US" sz="36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800"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Balancing Time Commitments</a:t>
            </a:r>
            <a:endParaRPr kumimoji="0" lang="en-US" altLang="en-US" sz="36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800"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Mastering Academic Writing</a:t>
            </a:r>
            <a:endParaRPr kumimoji="0" lang="en-US" altLang="en-US" sz="36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800"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Developing Digital Skills</a:t>
            </a:r>
            <a:endParaRPr kumimoji="0" lang="en-US" altLang="en-US" sz="36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800"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Social Integration: Meeting New People</a:t>
            </a:r>
            <a:endParaRPr kumimoji="0" lang="en-US" altLang="en-US" sz="36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800"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Strategies for Success</a:t>
            </a:r>
            <a:endParaRPr kumimoji="0" lang="en-US" altLang="en-US" sz="36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800"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Conclusion</a:t>
            </a:r>
            <a:endParaRPr kumimoji="0" lang="en-US" altLang="en-US" sz="2800" b="0" i="0" u="sng"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800"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References</a:t>
            </a:r>
            <a:r>
              <a:rPr kumimoji="0" lang="en-US" altLang="en-US" sz="3600" b="0" i="0" u="none" strike="noStrike" cap="none" normalizeH="0" baseline="0" dirty="0">
                <a:ln>
                  <a:noFill/>
                </a:ln>
                <a:effectLst/>
                <a:latin typeface="Times New Roman" panose="02020603050405020304" pitchFamily="18" charset="0"/>
                <a:cs typeface="Times New Roman" panose="02020603050405020304" pitchFamily="18" charset="0"/>
              </a:rPr>
              <a:t> </a:t>
            </a:r>
            <a:endParaRPr kumimoji="0" lang="en-US" altLang="en-US" sz="5400" b="0" i="0" u="none" strike="noStrike" cap="none" normalizeH="0" baseline="0" dirty="0">
              <a:ln>
                <a:noFill/>
              </a:ln>
              <a:effectLst/>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A9427EDC-14CD-40C0-E4E9-1A37B949FBAF}"/>
              </a:ext>
            </a:extLst>
          </p:cNvPr>
          <p:cNvSpPr>
            <a:spLocks noGrp="1"/>
          </p:cNvSpPr>
          <p:nvPr>
            <p:ph type="sldNum" sz="quarter" idx="12"/>
          </p:nvPr>
        </p:nvSpPr>
        <p:spPr/>
        <p:txBody>
          <a:bodyPr/>
          <a:lstStyle/>
          <a:p>
            <a:fld id="{F0F7C58D-662F-4A9E-9CC8-B57B63AA2426}" type="slidenum">
              <a:rPr lang="en-US" smtClean="0"/>
              <a:t>2</a:t>
            </a:fld>
            <a:endParaRPr lang="en-US"/>
          </a:p>
        </p:txBody>
      </p:sp>
    </p:spTree>
    <p:extLst>
      <p:ext uri="{BB962C8B-B14F-4D97-AF65-F5344CB8AC3E}">
        <p14:creationId xmlns:p14="http://schemas.microsoft.com/office/powerpoint/2010/main" val="3886787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B32AE-EE95-E467-0D57-D8B5665CE920}"/>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9541E23B-9D63-79A6-5511-0B225401E1A5}"/>
              </a:ext>
            </a:extLst>
          </p:cNvPr>
          <p:cNvSpPr>
            <a:spLocks noGrp="1"/>
          </p:cNvSpPr>
          <p:nvPr>
            <p:ph idx="1"/>
          </p:nvPr>
        </p:nvSpPr>
        <p:spPr/>
        <p:txBody>
          <a:bodyPr>
            <a:normAutofit/>
          </a:bodyPr>
          <a:lstStyle/>
          <a:p>
            <a:pPr marL="0" indent="0" algn="just">
              <a:buNone/>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The capacity to thrive as an independent student is critical in today's quickly changing educational world. Higher education is no longer confined to the four walls of a classroom, but rather expands into a dynamic digital arena where adaptation, resilience, and technology savvy are essential. This introduction digs into three critical parts of successful learning in this context: exhibiting core abilities for resilience and health, applying learning agility concepts, and utilizing appropriate technology to augment the learning experience within a specific field. Becoming a resilient and healthy autonomous learner is like setting the foundation for a successful academic journey. It entails learning fundamental skills that enable people to persevere in the face of adversity, effectively manage stress, and sustain physical and mental well-being. This resilience serves as the foundation for navigating the difficulties of higher education and lifelong learning.</a:t>
            </a:r>
          </a:p>
        </p:txBody>
      </p:sp>
      <p:sp>
        <p:nvSpPr>
          <p:cNvPr id="4" name="Slide Number Placeholder 3">
            <a:extLst>
              <a:ext uri="{FF2B5EF4-FFF2-40B4-BE49-F238E27FC236}">
                <a16:creationId xmlns:a16="http://schemas.microsoft.com/office/drawing/2014/main" id="{60D883CF-6FE9-BA22-E5D2-CC71551C069E}"/>
              </a:ext>
            </a:extLst>
          </p:cNvPr>
          <p:cNvSpPr>
            <a:spLocks noGrp="1"/>
          </p:cNvSpPr>
          <p:nvPr>
            <p:ph type="sldNum" sz="quarter" idx="12"/>
          </p:nvPr>
        </p:nvSpPr>
        <p:spPr/>
        <p:txBody>
          <a:bodyPr/>
          <a:lstStyle/>
          <a:p>
            <a:fld id="{F0F7C58D-662F-4A9E-9CC8-B57B63AA2426}" type="slidenum">
              <a:rPr lang="en-US" smtClean="0"/>
              <a:t>3</a:t>
            </a:fld>
            <a:endParaRPr lang="en-US"/>
          </a:p>
        </p:txBody>
      </p:sp>
    </p:spTree>
    <p:extLst>
      <p:ext uri="{BB962C8B-B14F-4D97-AF65-F5344CB8AC3E}">
        <p14:creationId xmlns:p14="http://schemas.microsoft.com/office/powerpoint/2010/main" val="2689926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B32AE-EE95-E467-0D57-D8B5665CE920}"/>
              </a:ext>
            </a:extLst>
          </p:cNvPr>
          <p:cNvSpPr>
            <a:spLocks noGrp="1"/>
          </p:cNvSpPr>
          <p:nvPr>
            <p:ph type="title"/>
          </p:nvPr>
        </p:nvSpPr>
        <p:spPr/>
        <p:txBody>
          <a:bodyPr/>
          <a:lstStyle/>
          <a:p>
            <a:r>
              <a:rPr lang="en-US" dirty="0"/>
              <a:t>Understanding the challenges</a:t>
            </a:r>
          </a:p>
        </p:txBody>
      </p:sp>
      <p:sp>
        <p:nvSpPr>
          <p:cNvPr id="3" name="Content Placeholder 2">
            <a:extLst>
              <a:ext uri="{FF2B5EF4-FFF2-40B4-BE49-F238E27FC236}">
                <a16:creationId xmlns:a16="http://schemas.microsoft.com/office/drawing/2014/main" id="{9541E23B-9D63-79A6-5511-0B225401E1A5}"/>
              </a:ext>
            </a:extLst>
          </p:cNvPr>
          <p:cNvSpPr>
            <a:spLocks noGrp="1"/>
          </p:cNvSpPr>
          <p:nvPr>
            <p:ph idx="1"/>
          </p:nvPr>
        </p:nvSpPr>
        <p:spPr>
          <a:xfrm>
            <a:off x="838200" y="1825625"/>
            <a:ext cx="5647006" cy="4351338"/>
          </a:xfrm>
          <a:solidFill>
            <a:schemeClr val="tx2">
              <a:lumMod val="20000"/>
              <a:lumOff val="80000"/>
            </a:schemeClr>
          </a:solidFill>
        </p:spPr>
        <p:txBody>
          <a:bodyPr>
            <a:normAutofit fontScale="70000" lnSpcReduction="20000"/>
          </a:bodyPr>
          <a:lstStyle/>
          <a:p>
            <a:pPr marL="0" marR="0" indent="0" algn="just">
              <a:lnSpc>
                <a:spcPct val="15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Understanding these difficulties can assist both prospective and present students in better preparing for their academic path. Here are some of the typical difficulties that new university students may face:</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Academic Transition: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University-level schoolwork can be substantially more difficult than high school courses. Students may experience difficulties as a result of increased workload, challenging coursework, and the requirement for self-directed learning.</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Time Management: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It might be difficult to balance schoolwork, part-time employment, extracurricular activities, and social life. Many students struggle with efficiently managing their time and prioritizing their commitments.</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Financial Stress: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Tuition, textbooks, and everyday costs can put a burden on students' finances. This tension can impair their capacity to concentrate on their studies and enjoy their time at university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Rapanta</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C619C98E-24EA-7428-3004-2595C21CCBD4}"/>
              </a:ext>
            </a:extLst>
          </p:cNvPr>
          <p:cNvSpPr>
            <a:spLocks noGrp="1"/>
          </p:cNvSpPr>
          <p:nvPr>
            <p:ph type="sldNum" sz="quarter" idx="12"/>
          </p:nvPr>
        </p:nvSpPr>
        <p:spPr/>
        <p:txBody>
          <a:bodyPr/>
          <a:lstStyle/>
          <a:p>
            <a:fld id="{F0F7C58D-662F-4A9E-9CC8-B57B63AA2426}" type="slidenum">
              <a:rPr lang="en-US" smtClean="0"/>
              <a:t>4</a:t>
            </a:fld>
            <a:endParaRPr lang="en-US"/>
          </a:p>
        </p:txBody>
      </p:sp>
      <p:pic>
        <p:nvPicPr>
          <p:cNvPr id="2050" name="Picture 2" descr="10 Common Problems Students Face in College - Owlcation">
            <a:extLst>
              <a:ext uri="{FF2B5EF4-FFF2-40B4-BE49-F238E27FC236}">
                <a16:creationId xmlns:a16="http://schemas.microsoft.com/office/drawing/2014/main" id="{2F7E5D1C-6B3E-470A-CA58-85266FC807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9821" y="2145397"/>
            <a:ext cx="4457041" cy="294710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2880B15-329F-6DCD-99FD-EAB7E8600AEB}"/>
              </a:ext>
            </a:extLst>
          </p:cNvPr>
          <p:cNvSpPr txBox="1"/>
          <p:nvPr/>
        </p:nvSpPr>
        <p:spPr>
          <a:xfrm>
            <a:off x="8315178" y="5100243"/>
            <a:ext cx="3038622" cy="261610"/>
          </a:xfrm>
          <a:prstGeom prst="rect">
            <a:avLst/>
          </a:prstGeom>
          <a:noFill/>
        </p:spPr>
        <p:txBody>
          <a:bodyPr wrap="square" rtlCol="0">
            <a:spAutoFit/>
          </a:bodyPr>
          <a:lstStyle/>
          <a:p>
            <a:pPr algn="ctr"/>
            <a:r>
              <a:rPr lang="en-US" sz="1100" dirty="0"/>
              <a:t>(Source: </a:t>
            </a:r>
            <a:r>
              <a:rPr lang="en-US" sz="1100" dirty="0" err="1"/>
              <a:t>Owication</a:t>
            </a:r>
            <a:r>
              <a:rPr lang="en-US" sz="1100" dirty="0"/>
              <a:t>, 2023)</a:t>
            </a:r>
          </a:p>
        </p:txBody>
      </p:sp>
    </p:spTree>
    <p:extLst>
      <p:ext uri="{BB962C8B-B14F-4D97-AF65-F5344CB8AC3E}">
        <p14:creationId xmlns:p14="http://schemas.microsoft.com/office/powerpoint/2010/main" val="68538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B32AE-EE95-E467-0D57-D8B5665CE920}"/>
              </a:ext>
            </a:extLst>
          </p:cNvPr>
          <p:cNvSpPr>
            <a:spLocks noGrp="1"/>
          </p:cNvSpPr>
          <p:nvPr>
            <p:ph type="title"/>
          </p:nvPr>
        </p:nvSpPr>
        <p:spPr/>
        <p:txBody>
          <a:bodyPr/>
          <a:lstStyle/>
          <a:p>
            <a:r>
              <a:rPr lang="en-US" dirty="0"/>
              <a:t>Balancing time commitments</a:t>
            </a:r>
          </a:p>
        </p:txBody>
      </p:sp>
      <p:sp>
        <p:nvSpPr>
          <p:cNvPr id="3" name="Content Placeholder 2">
            <a:extLst>
              <a:ext uri="{FF2B5EF4-FFF2-40B4-BE49-F238E27FC236}">
                <a16:creationId xmlns:a16="http://schemas.microsoft.com/office/drawing/2014/main" id="{9541E23B-9D63-79A6-5511-0B225401E1A5}"/>
              </a:ext>
            </a:extLst>
          </p:cNvPr>
          <p:cNvSpPr>
            <a:spLocks noGrp="1"/>
          </p:cNvSpPr>
          <p:nvPr>
            <p:ph idx="1"/>
          </p:nvPr>
        </p:nvSpPr>
        <p:spPr/>
        <p:txBody>
          <a:bodyPr>
            <a:normAutofit fontScale="70000" lnSpcReduction="20000"/>
          </a:bodyPr>
          <a:lstStyle/>
          <a:p>
            <a:pPr marL="0" marR="0" indent="0" algn="just">
              <a:lnSpc>
                <a:spcPct val="15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Balancing time responsibilities is frequently one of the most difficult issues that new university students confront. Several reasons contribute to this problem:</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Academic Workload: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University courses can be time-consuming due to the amount of time required for courses, reading, research, and assignments. Many students are overwhelmed by the sheer amount of academic work.</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Part-Time Jobs: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Several learners work part-time jobs to help them pay their way through university. Managing work hours and academic obligations can be difficult (</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Brough et al., 2020).</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Extracurricular Activities: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Extracurricular activities, clubs, athletics, and volunteer work are popular among students. While these hobbies can be rewarding, they also take time and effort.</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Social Life: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Building companions and keeping a public activity are basic parts of the college experience. Carving out opportunity for get-togethers and keeping a sound public activity in a furious timetable can be troublesome.</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Family Obligations: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 few understudies have familial commitments, like really focusing on kin or aiding around the house. These obligations could make time usage much more troublesome (</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Bergdahl et al., 2020).</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D95CBC5D-72C4-8D0F-866A-3F254C85A264}"/>
              </a:ext>
            </a:extLst>
          </p:cNvPr>
          <p:cNvSpPr>
            <a:spLocks noGrp="1"/>
          </p:cNvSpPr>
          <p:nvPr>
            <p:ph type="sldNum" sz="quarter" idx="12"/>
          </p:nvPr>
        </p:nvSpPr>
        <p:spPr/>
        <p:txBody>
          <a:bodyPr/>
          <a:lstStyle/>
          <a:p>
            <a:fld id="{F0F7C58D-662F-4A9E-9CC8-B57B63AA2426}" type="slidenum">
              <a:rPr lang="en-US" smtClean="0"/>
              <a:t>5</a:t>
            </a:fld>
            <a:endParaRPr lang="en-US"/>
          </a:p>
        </p:txBody>
      </p:sp>
    </p:spTree>
    <p:extLst>
      <p:ext uri="{BB962C8B-B14F-4D97-AF65-F5344CB8AC3E}">
        <p14:creationId xmlns:p14="http://schemas.microsoft.com/office/powerpoint/2010/main" val="27723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B32AE-EE95-E467-0D57-D8B5665CE920}"/>
              </a:ext>
            </a:extLst>
          </p:cNvPr>
          <p:cNvSpPr>
            <a:spLocks noGrp="1"/>
          </p:cNvSpPr>
          <p:nvPr>
            <p:ph type="title"/>
          </p:nvPr>
        </p:nvSpPr>
        <p:spPr/>
        <p:txBody>
          <a:bodyPr/>
          <a:lstStyle/>
          <a:p>
            <a:r>
              <a:rPr lang="en-US" dirty="0"/>
              <a:t>Mastering academic writing</a:t>
            </a:r>
          </a:p>
        </p:txBody>
      </p:sp>
      <p:sp>
        <p:nvSpPr>
          <p:cNvPr id="3" name="Content Placeholder 2">
            <a:extLst>
              <a:ext uri="{FF2B5EF4-FFF2-40B4-BE49-F238E27FC236}">
                <a16:creationId xmlns:a16="http://schemas.microsoft.com/office/drawing/2014/main" id="{9541E23B-9D63-79A6-5511-0B225401E1A5}"/>
              </a:ext>
            </a:extLst>
          </p:cNvPr>
          <p:cNvSpPr>
            <a:spLocks noGrp="1"/>
          </p:cNvSpPr>
          <p:nvPr>
            <p:ph idx="1"/>
          </p:nvPr>
        </p:nvSpPr>
        <p:spPr>
          <a:xfrm>
            <a:off x="838200" y="1825625"/>
            <a:ext cx="5257800" cy="4351338"/>
          </a:xfrm>
          <a:solidFill>
            <a:schemeClr val="accent1">
              <a:lumMod val="40000"/>
              <a:lumOff val="60000"/>
            </a:schemeClr>
          </a:solidFill>
        </p:spPr>
        <p:txBody>
          <a:bodyPr>
            <a:normAutofit lnSpcReduction="10000"/>
          </a:bodyPr>
          <a:lstStyle/>
          <a:p>
            <a:pPr marL="0" marR="0" algn="just">
              <a:lnSpc>
                <a:spcPct val="150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Transitioning to Academic Writing Styles: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Adjusting to the specialized writing styles and conventions necessary in academic contexts is one of the most difficult obstacles for new university students. Academic writing frequently necessitates formality and clarity that students may not have experienced in high school. Learning to write in a way that satisfies these standards can be difficult.</a:t>
            </a:r>
          </a:p>
          <a:p>
            <a:pPr marL="0" marR="0" algn="just">
              <a:lnSpc>
                <a:spcPct val="150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Understanding Citation and Referencing: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Citing sources correctly and according to specified citation styles (e.g., APA, MLA, Chicago) is an important aspect of academic writing. New students frequently struggle with knowing when and how to cite sources, resulting in accidental plagiarism.</a:t>
            </a:r>
          </a:p>
          <a:p>
            <a:pPr marL="0" marR="0" algn="just">
              <a:lnSpc>
                <a:spcPct val="150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Developing Critical Thinking:</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Academic writing challenges students to interact critically with the content rather than simply summarizing it. Developing the ability to effectively analyze, synthesize, and evaluate information can be a difficult process.</a:t>
            </a:r>
          </a:p>
          <a:p>
            <a:pPr marL="0" marR="0" algn="just">
              <a:lnSpc>
                <a:spcPct val="150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Time Management:</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It might be difficult to balance the demands of several classes, each with its own writing tasks and deadlines (</a:t>
            </a: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Strobl et al., 2019).</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US" sz="2000" dirty="0"/>
          </a:p>
        </p:txBody>
      </p:sp>
      <p:sp>
        <p:nvSpPr>
          <p:cNvPr id="4" name="Slide Number Placeholder 3">
            <a:extLst>
              <a:ext uri="{FF2B5EF4-FFF2-40B4-BE49-F238E27FC236}">
                <a16:creationId xmlns:a16="http://schemas.microsoft.com/office/drawing/2014/main" id="{1B8ACAC7-FED6-C1EA-D92C-00A485394FF0}"/>
              </a:ext>
            </a:extLst>
          </p:cNvPr>
          <p:cNvSpPr>
            <a:spLocks noGrp="1"/>
          </p:cNvSpPr>
          <p:nvPr>
            <p:ph type="sldNum" sz="quarter" idx="12"/>
          </p:nvPr>
        </p:nvSpPr>
        <p:spPr/>
        <p:txBody>
          <a:bodyPr/>
          <a:lstStyle/>
          <a:p>
            <a:fld id="{F0F7C58D-662F-4A9E-9CC8-B57B63AA2426}" type="slidenum">
              <a:rPr lang="en-US" smtClean="0"/>
              <a:t>6</a:t>
            </a:fld>
            <a:endParaRPr lang="en-US"/>
          </a:p>
        </p:txBody>
      </p:sp>
      <p:pic>
        <p:nvPicPr>
          <p:cNvPr id="3074" name="Picture 2" descr="Mastering Academic Writing">
            <a:extLst>
              <a:ext uri="{FF2B5EF4-FFF2-40B4-BE49-F238E27FC236}">
                <a16:creationId xmlns:a16="http://schemas.microsoft.com/office/drawing/2014/main" id="{3C33C474-F24F-662B-59EE-1E7143B494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2750" y="2050073"/>
            <a:ext cx="4027170" cy="346446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8115E2B-74F5-2AEA-AE14-56579E6DEE37}"/>
              </a:ext>
            </a:extLst>
          </p:cNvPr>
          <p:cNvSpPr txBox="1"/>
          <p:nvPr/>
        </p:nvSpPr>
        <p:spPr>
          <a:xfrm>
            <a:off x="7475073" y="5567856"/>
            <a:ext cx="2602523" cy="261610"/>
          </a:xfrm>
          <a:prstGeom prst="rect">
            <a:avLst/>
          </a:prstGeom>
          <a:noFill/>
        </p:spPr>
        <p:txBody>
          <a:bodyPr wrap="square" rtlCol="0">
            <a:spAutoFit/>
          </a:bodyPr>
          <a:lstStyle/>
          <a:p>
            <a:pPr algn="ctr"/>
            <a:r>
              <a:rPr lang="en-US" sz="1100" dirty="0"/>
              <a:t>(Source: Routledge, 2023)</a:t>
            </a:r>
          </a:p>
        </p:txBody>
      </p:sp>
    </p:spTree>
    <p:extLst>
      <p:ext uri="{BB962C8B-B14F-4D97-AF65-F5344CB8AC3E}">
        <p14:creationId xmlns:p14="http://schemas.microsoft.com/office/powerpoint/2010/main" val="3387449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B32AE-EE95-E467-0D57-D8B5665CE920}"/>
              </a:ext>
            </a:extLst>
          </p:cNvPr>
          <p:cNvSpPr>
            <a:spLocks noGrp="1"/>
          </p:cNvSpPr>
          <p:nvPr>
            <p:ph type="title"/>
          </p:nvPr>
        </p:nvSpPr>
        <p:spPr/>
        <p:txBody>
          <a:bodyPr/>
          <a:lstStyle/>
          <a:p>
            <a:r>
              <a:rPr lang="en-US" dirty="0"/>
              <a:t>Developing digital skills</a:t>
            </a:r>
          </a:p>
        </p:txBody>
      </p:sp>
      <p:sp>
        <p:nvSpPr>
          <p:cNvPr id="3" name="Content Placeholder 2">
            <a:extLst>
              <a:ext uri="{FF2B5EF4-FFF2-40B4-BE49-F238E27FC236}">
                <a16:creationId xmlns:a16="http://schemas.microsoft.com/office/drawing/2014/main" id="{9541E23B-9D63-79A6-5511-0B225401E1A5}"/>
              </a:ext>
            </a:extLst>
          </p:cNvPr>
          <p:cNvSpPr>
            <a:spLocks noGrp="1"/>
          </p:cNvSpPr>
          <p:nvPr>
            <p:ph idx="1"/>
          </p:nvPr>
        </p:nvSpPr>
        <p:spPr/>
        <p:txBody>
          <a:bodyPr>
            <a:normAutofit fontScale="85000" lnSpcReduction="20000"/>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today's digital age, being able to browse and use digital tools is not just a convenience, but also a requirement for university students. The transfer to university represents many new undergraduates' first deep immersion into a more technologically driven learning environment. Developing digital abilities can be a difficult task. It covers a wide range of capabilities, from fundamental computer literacy to more advanced abilities such as using academic software, performing online research, and communicating via digital platforms. Many students come from high schools where digital literacy was not emphasized, and they may be overwhelmed by the sheer variety of new tools and technology encountered in their coursework.</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quick pace of technological change is one of the most significant issues. What is cutting-edge today may become obsolete tomorrow. This means that students must not just grasp current digital abilities, but also be versatile and open to acquiring new tools as they become available. Furthermore, there may be a digital divide in which some students have greater access to technology and resources than others, resulting in differences in digital skill levels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Stofkova</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2022).</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US" dirty="0"/>
          </a:p>
        </p:txBody>
      </p:sp>
      <p:sp>
        <p:nvSpPr>
          <p:cNvPr id="4" name="Slide Number Placeholder 3">
            <a:extLst>
              <a:ext uri="{FF2B5EF4-FFF2-40B4-BE49-F238E27FC236}">
                <a16:creationId xmlns:a16="http://schemas.microsoft.com/office/drawing/2014/main" id="{32A7EB4A-44B8-2F1C-D2D9-F2C189241793}"/>
              </a:ext>
            </a:extLst>
          </p:cNvPr>
          <p:cNvSpPr>
            <a:spLocks noGrp="1"/>
          </p:cNvSpPr>
          <p:nvPr>
            <p:ph type="sldNum" sz="quarter" idx="12"/>
          </p:nvPr>
        </p:nvSpPr>
        <p:spPr/>
        <p:txBody>
          <a:bodyPr/>
          <a:lstStyle/>
          <a:p>
            <a:fld id="{F0F7C58D-662F-4A9E-9CC8-B57B63AA2426}" type="slidenum">
              <a:rPr lang="en-US" smtClean="0"/>
              <a:t>7</a:t>
            </a:fld>
            <a:endParaRPr lang="en-US"/>
          </a:p>
        </p:txBody>
      </p:sp>
    </p:spTree>
    <p:extLst>
      <p:ext uri="{BB962C8B-B14F-4D97-AF65-F5344CB8AC3E}">
        <p14:creationId xmlns:p14="http://schemas.microsoft.com/office/powerpoint/2010/main" val="2417186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B32AE-EE95-E467-0D57-D8B5665CE920}"/>
              </a:ext>
            </a:extLst>
          </p:cNvPr>
          <p:cNvSpPr>
            <a:spLocks noGrp="1"/>
          </p:cNvSpPr>
          <p:nvPr>
            <p:ph type="title"/>
          </p:nvPr>
        </p:nvSpPr>
        <p:spPr/>
        <p:txBody>
          <a:bodyPr/>
          <a:lstStyle/>
          <a:p>
            <a:r>
              <a:rPr lang="en-US" dirty="0"/>
              <a:t>Social integration: Meeting new people</a:t>
            </a:r>
          </a:p>
        </p:txBody>
      </p:sp>
      <p:sp>
        <p:nvSpPr>
          <p:cNvPr id="3" name="Content Placeholder 2">
            <a:extLst>
              <a:ext uri="{FF2B5EF4-FFF2-40B4-BE49-F238E27FC236}">
                <a16:creationId xmlns:a16="http://schemas.microsoft.com/office/drawing/2014/main" id="{9541E23B-9D63-79A6-5511-0B225401E1A5}"/>
              </a:ext>
            </a:extLst>
          </p:cNvPr>
          <p:cNvSpPr>
            <a:spLocks noGrp="1"/>
          </p:cNvSpPr>
          <p:nvPr>
            <p:ph idx="1"/>
          </p:nvPr>
        </p:nvSpPr>
        <p:spPr>
          <a:xfrm>
            <a:off x="838200" y="1825625"/>
            <a:ext cx="5562600" cy="4351338"/>
          </a:xfrm>
          <a:solidFill>
            <a:schemeClr val="accent2">
              <a:lumMod val="20000"/>
              <a:lumOff val="80000"/>
            </a:schemeClr>
          </a:solidFill>
        </p:spPr>
        <p:txBody>
          <a:bodyPr>
            <a:normAutofit fontScale="85000" lnSpcReduction="10000"/>
          </a:bodyPr>
          <a:lstStyle/>
          <a:p>
            <a:pPr marL="0" marR="0" algn="just">
              <a:lnSpc>
                <a:spcPct val="150000"/>
              </a:lnSpc>
              <a:spcBef>
                <a:spcPts val="0"/>
              </a:spcBef>
              <a:spcAft>
                <a:spcPts val="80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I can absolutely speak about the difficulties that many new university students have in terms of social integration and meeting new individuals. Starting university is a thrilling but frequently terrifying experience. One of the most difficult obstacles that students face is social integration, which entails making new acquaintances and establishing a sense of belonging within the academic community (</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Hamdan and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Amorri</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2022).</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The thought of meeting new people may first overwhelm many new students. They may arrive from a variety of backgrounds and may not know anyone on campus, making the process of developing connections overwhelming. Social anxiety and rejection dread are significant barriers that prevent kids from reaching out to their peers.</a:t>
            </a:r>
          </a:p>
          <a:p>
            <a:pPr marL="0" marR="0" algn="just">
              <a:lnSpc>
                <a:spcPct val="150000"/>
              </a:lnSpc>
              <a:spcBef>
                <a:spcPts val="0"/>
              </a:spcBef>
              <a:spcAft>
                <a:spcPts val="80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Furthermore, the sheer size of university campuses and classes can be daunting, making it difficult to form meaningful connections. It's easy to feel like a speck in a large pond. Furthermore, the need to fit in and make friends fast might contribute to the stress of starting a new chapter in one's life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Fansher</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Randa, 2019).</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US" sz="2400" dirty="0"/>
          </a:p>
        </p:txBody>
      </p:sp>
      <p:sp>
        <p:nvSpPr>
          <p:cNvPr id="4" name="Slide Number Placeholder 3">
            <a:extLst>
              <a:ext uri="{FF2B5EF4-FFF2-40B4-BE49-F238E27FC236}">
                <a16:creationId xmlns:a16="http://schemas.microsoft.com/office/drawing/2014/main" id="{3F607AB7-407B-5355-031C-3CC457F1126F}"/>
              </a:ext>
            </a:extLst>
          </p:cNvPr>
          <p:cNvSpPr>
            <a:spLocks noGrp="1"/>
          </p:cNvSpPr>
          <p:nvPr>
            <p:ph type="sldNum" sz="quarter" idx="12"/>
          </p:nvPr>
        </p:nvSpPr>
        <p:spPr/>
        <p:txBody>
          <a:bodyPr/>
          <a:lstStyle/>
          <a:p>
            <a:fld id="{F0F7C58D-662F-4A9E-9CC8-B57B63AA2426}" type="slidenum">
              <a:rPr lang="en-US" smtClean="0"/>
              <a:t>8</a:t>
            </a:fld>
            <a:endParaRPr lang="en-US"/>
          </a:p>
        </p:txBody>
      </p:sp>
      <p:pic>
        <p:nvPicPr>
          <p:cNvPr id="4098" name="Picture 2" descr="Students Working Together Images - Free Download on Freepik">
            <a:extLst>
              <a:ext uri="{FF2B5EF4-FFF2-40B4-BE49-F238E27FC236}">
                <a16:creationId xmlns:a16="http://schemas.microsoft.com/office/drawing/2014/main" id="{4F142F29-35E5-025B-4159-D461454BB2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3906" y="2240634"/>
            <a:ext cx="4221773" cy="269712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A8934D1-D68B-A8F9-B87C-793355AF0DCA}"/>
              </a:ext>
            </a:extLst>
          </p:cNvPr>
          <p:cNvSpPr txBox="1"/>
          <p:nvPr/>
        </p:nvSpPr>
        <p:spPr>
          <a:xfrm>
            <a:off x="7666892" y="5120640"/>
            <a:ext cx="2897945" cy="261610"/>
          </a:xfrm>
          <a:prstGeom prst="rect">
            <a:avLst/>
          </a:prstGeom>
          <a:noFill/>
        </p:spPr>
        <p:txBody>
          <a:bodyPr wrap="square" rtlCol="0">
            <a:spAutoFit/>
          </a:bodyPr>
          <a:lstStyle/>
          <a:p>
            <a:pPr algn="ctr"/>
            <a:r>
              <a:rPr lang="en-US" sz="1050" dirty="0"/>
              <a:t>(Source: </a:t>
            </a:r>
            <a:r>
              <a:rPr lang="en-US" sz="1050" dirty="0" err="1"/>
              <a:t>Freepik</a:t>
            </a:r>
            <a:r>
              <a:rPr lang="en-US" sz="1050" dirty="0"/>
              <a:t>, 2023)</a:t>
            </a:r>
          </a:p>
        </p:txBody>
      </p:sp>
    </p:spTree>
    <p:extLst>
      <p:ext uri="{BB962C8B-B14F-4D97-AF65-F5344CB8AC3E}">
        <p14:creationId xmlns:p14="http://schemas.microsoft.com/office/powerpoint/2010/main" val="4049046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B32AE-EE95-E467-0D57-D8B5665CE920}"/>
              </a:ext>
            </a:extLst>
          </p:cNvPr>
          <p:cNvSpPr>
            <a:spLocks noGrp="1"/>
          </p:cNvSpPr>
          <p:nvPr>
            <p:ph type="title"/>
          </p:nvPr>
        </p:nvSpPr>
        <p:spPr/>
        <p:txBody>
          <a:bodyPr/>
          <a:lstStyle/>
          <a:p>
            <a:r>
              <a:rPr lang="en-US" dirty="0"/>
              <a:t>Strategies for success</a:t>
            </a:r>
          </a:p>
        </p:txBody>
      </p:sp>
      <p:sp>
        <p:nvSpPr>
          <p:cNvPr id="3" name="Content Placeholder 2">
            <a:extLst>
              <a:ext uri="{FF2B5EF4-FFF2-40B4-BE49-F238E27FC236}">
                <a16:creationId xmlns:a16="http://schemas.microsoft.com/office/drawing/2014/main" id="{9541E23B-9D63-79A6-5511-0B225401E1A5}"/>
              </a:ext>
            </a:extLst>
          </p:cNvPr>
          <p:cNvSpPr>
            <a:spLocks noGrp="1"/>
          </p:cNvSpPr>
          <p:nvPr>
            <p:ph idx="1"/>
          </p:nvPr>
        </p:nvSpPr>
        <p:spPr/>
        <p:txBody>
          <a:bodyPr>
            <a:normAutofit fontScale="85000" lnSpcReduction="10000"/>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One of the most difficult transitions for incoming university students is to a more independent and academically rigorous atmosphere. To counteract this, effective success techniques must be developed. Time management is critical; developing a well-structured timetable that assigns devoted study time while also allowing for breaks and relaxation can significantly boost productivity. Furthermore, active participation in classes, asking questions, and seeking clarification as needed can help with comprehension and memory of course material.</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 is critical to establish a support network. Creating study groups with friends, meeting with professors during office hours, and taking advantage of university services such as tutoring and writing centers can all help students overcome academic obstacles. It is critical to balance academics and self-care; emphasizing physical and mental well-being through regular exercise, good diet, and stress management skills is critical for overall success (</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Nguyen, 2020).</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US" dirty="0"/>
          </a:p>
        </p:txBody>
      </p:sp>
      <p:sp>
        <p:nvSpPr>
          <p:cNvPr id="4" name="Slide Number Placeholder 3">
            <a:extLst>
              <a:ext uri="{FF2B5EF4-FFF2-40B4-BE49-F238E27FC236}">
                <a16:creationId xmlns:a16="http://schemas.microsoft.com/office/drawing/2014/main" id="{E84E786A-E411-E5D2-1AC1-AC5B91174F1E}"/>
              </a:ext>
            </a:extLst>
          </p:cNvPr>
          <p:cNvSpPr>
            <a:spLocks noGrp="1"/>
          </p:cNvSpPr>
          <p:nvPr>
            <p:ph type="sldNum" sz="quarter" idx="12"/>
          </p:nvPr>
        </p:nvSpPr>
        <p:spPr/>
        <p:txBody>
          <a:bodyPr/>
          <a:lstStyle/>
          <a:p>
            <a:fld id="{F0F7C58D-662F-4A9E-9CC8-B57B63AA2426}" type="slidenum">
              <a:rPr lang="en-US" smtClean="0"/>
              <a:t>9</a:t>
            </a:fld>
            <a:endParaRPr lang="en-US"/>
          </a:p>
        </p:txBody>
      </p:sp>
    </p:spTree>
    <p:extLst>
      <p:ext uri="{BB962C8B-B14F-4D97-AF65-F5344CB8AC3E}">
        <p14:creationId xmlns:p14="http://schemas.microsoft.com/office/powerpoint/2010/main" val="3013605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B32AE-EE95-E467-0D57-D8B5665CE920}"/>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9541E23B-9D63-79A6-5511-0B225401E1A5}"/>
              </a:ext>
            </a:extLst>
          </p:cNvPr>
          <p:cNvSpPr>
            <a:spLocks noGrp="1"/>
          </p:cNvSpPr>
          <p:nvPr>
            <p:ph idx="1"/>
          </p:nvPr>
        </p:nvSpPr>
        <p:spPr/>
        <p:txBody>
          <a:bodyPr>
            <a:normAutofit fontScale="92500"/>
          </a:bodyPr>
          <a:lstStyle/>
          <a:p>
            <a:pPr marL="0" indent="0" algn="just">
              <a:buNone/>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Starting off as a new university student is surely a transforming experience full of both opportunity and obstacles. We've looked at some of the usual issues that people experience during this period, such as academic adaptations, time management, financial worries, social adaptability, and health and wellness. It is critical to recognize that these obstacles are not insurmountable, but rather chances for personal growth and development. It is critical to acquire a proactive and resilient mindset as a new university student in order to prosper. Time management, accessing support networks, prioritizing well-being, setting manageable goals, and maintaining a growth-oriented viewpoint are all great success methods that can significantly improve one's capacity to traverse these problems. Remember that the university experience is more than just academic success; it is a holistic journey. Accept the chances for learning, self-discovery, and the development of vital life skills. Seek help when necessary, connect with friends and mentors, and take advantage of the multitude of resources on campus.</a:t>
            </a:r>
          </a:p>
          <a:p>
            <a:pPr algn="just"/>
            <a:endParaRPr lang="en-US" sz="3200" dirty="0"/>
          </a:p>
        </p:txBody>
      </p:sp>
      <p:sp>
        <p:nvSpPr>
          <p:cNvPr id="4" name="Slide Number Placeholder 3">
            <a:extLst>
              <a:ext uri="{FF2B5EF4-FFF2-40B4-BE49-F238E27FC236}">
                <a16:creationId xmlns:a16="http://schemas.microsoft.com/office/drawing/2014/main" id="{4D320988-8888-1AE0-EED7-BBE09066AF93}"/>
              </a:ext>
            </a:extLst>
          </p:cNvPr>
          <p:cNvSpPr>
            <a:spLocks noGrp="1"/>
          </p:cNvSpPr>
          <p:nvPr>
            <p:ph type="sldNum" sz="quarter" idx="12"/>
          </p:nvPr>
        </p:nvSpPr>
        <p:spPr/>
        <p:txBody>
          <a:bodyPr/>
          <a:lstStyle/>
          <a:p>
            <a:fld id="{F0F7C58D-662F-4A9E-9CC8-B57B63AA2426}" type="slidenum">
              <a:rPr lang="en-US" smtClean="0"/>
              <a:t>10</a:t>
            </a:fld>
            <a:endParaRPr lang="en-US"/>
          </a:p>
        </p:txBody>
      </p:sp>
    </p:spTree>
    <p:extLst>
      <p:ext uri="{BB962C8B-B14F-4D97-AF65-F5344CB8AC3E}">
        <p14:creationId xmlns:p14="http://schemas.microsoft.com/office/powerpoint/2010/main" val="34491543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B32AE-EE95-E467-0D57-D8B5665CE920}"/>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9541E23B-9D63-79A6-5511-0B225401E1A5}"/>
              </a:ext>
            </a:extLst>
          </p:cNvPr>
          <p:cNvSpPr>
            <a:spLocks noGrp="1"/>
          </p:cNvSpPr>
          <p:nvPr>
            <p:ph idx="1"/>
          </p:nvPr>
        </p:nvSpPr>
        <p:spPr/>
        <p:txBody>
          <a:bodyPr>
            <a:normAutofit fontScale="47500" lnSpcReduction="20000"/>
          </a:bodyPr>
          <a:lstStyle/>
          <a:p>
            <a:pPr marL="0" marR="0" algn="just">
              <a:lnSpc>
                <a:spcPct val="150000"/>
              </a:lnSpc>
              <a:spcBef>
                <a:spcPts val="0"/>
              </a:spcBef>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Bergdahl, N., Nouri, J. and Fors, U., 2020. Disengagement, engagement and digital skills in technology-enhanced learning.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Education and information technologies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pp.957-983.</a:t>
            </a:r>
          </a:p>
          <a:p>
            <a:pPr marL="0" marR="0" algn="just">
              <a:lnSpc>
                <a:spcPct val="150000"/>
              </a:lnSpc>
              <a:spcBef>
                <a:spcPts val="0"/>
              </a:spcBef>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Brough, P., Timms, C., Chan, X.W., Hawkes, A. and Rasmussen, L., 2020. Work–life balance: Definitions, causes, and consequences.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Handbook of socioeconomic determinants of occupational health: From macro-level to micro-level evidence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pp.473-487.</a:t>
            </a:r>
          </a:p>
          <a:p>
            <a:pPr marL="0" marR="0" algn="just">
              <a:lnSpc>
                <a:spcPct val="150000"/>
              </a:lnSpc>
              <a:spcBef>
                <a:spcPts val="0"/>
              </a:spcBef>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Fansher</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A.K. and Randa, R., 2019. Risky social media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behaviors</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the potential for victimization: A descriptive look at college students victimized by someone met online.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Violence and gender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6</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 pp.115-123.</a:t>
            </a:r>
          </a:p>
          <a:p>
            <a:pPr marL="0" marR="0" algn="just">
              <a:lnSpc>
                <a:spcPct val="150000"/>
              </a:lnSpc>
              <a:spcBef>
                <a:spcPts val="0"/>
              </a:spcBef>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Hamdan, K. and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Amorri</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2022. The impact of online learning strategies on students’ academic performance.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E-learning and digital Education in the twenty-first century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pp.1-19.</a:t>
            </a:r>
          </a:p>
          <a:p>
            <a:pPr marL="0" marR="0" algn="just">
              <a:lnSpc>
                <a:spcPct val="150000"/>
              </a:lnSpc>
              <a:spcBef>
                <a:spcPts val="0"/>
              </a:spcBef>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Nguyen, T., 2020. Impact of entrepreneurship environmental support factors to university students’ entrepreneurship self-efficacy.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Management Science Letters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(6), pp.1321-1328.</a:t>
            </a:r>
          </a:p>
          <a:p>
            <a:pPr marL="0" marR="0" algn="just">
              <a:lnSpc>
                <a:spcPct val="150000"/>
              </a:lnSpc>
              <a:spcBef>
                <a:spcPts val="0"/>
              </a:spcBef>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Rapanta</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Botturi</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Goodyear, P.,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Guàrdia</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and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Koole</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2021. Balancing technology, pedagogy and the new normal: Post-pandemic challenges for higher education.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Postdigital</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Science and Education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(3), pp.715-742.</a:t>
            </a:r>
          </a:p>
          <a:p>
            <a:pPr marL="0" marR="0" algn="just">
              <a:lnSpc>
                <a:spcPct val="150000"/>
              </a:lnSpc>
              <a:spcBef>
                <a:spcPts val="0"/>
              </a:spcBef>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Stofkova</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Poliakova, A.,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Stofkova</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K.R.,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Malega</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Krejnus</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Binasova</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V. and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Daneshjo</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 2022. Digital skills as a significant factor of human resources development.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14</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 p.13117.</a:t>
            </a:r>
          </a:p>
          <a:p>
            <a:pPr marL="0" marR="0" algn="just">
              <a:lnSpc>
                <a:spcPct val="150000"/>
              </a:lnSpc>
              <a:spcBef>
                <a:spcPts val="0"/>
              </a:spcBef>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Strobl, C.,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Ailhaud</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Benetos</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 Devitt, A., Kruse, O.,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Proske</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and Rapp, C., 2019. Digital support for academic writing: A review of technologies and pedagogies.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Computers &amp; education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131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pp.33-48.</a:t>
            </a:r>
          </a:p>
        </p:txBody>
      </p:sp>
      <p:sp>
        <p:nvSpPr>
          <p:cNvPr id="4" name="Slide Number Placeholder 3">
            <a:extLst>
              <a:ext uri="{FF2B5EF4-FFF2-40B4-BE49-F238E27FC236}">
                <a16:creationId xmlns:a16="http://schemas.microsoft.com/office/drawing/2014/main" id="{601DADF2-F1DF-8A8A-4AEB-372FE51B14CA}"/>
              </a:ext>
            </a:extLst>
          </p:cNvPr>
          <p:cNvSpPr>
            <a:spLocks noGrp="1"/>
          </p:cNvSpPr>
          <p:nvPr>
            <p:ph type="sldNum" sz="quarter" idx="12"/>
          </p:nvPr>
        </p:nvSpPr>
        <p:spPr/>
        <p:txBody>
          <a:bodyPr/>
          <a:lstStyle/>
          <a:p>
            <a:fld id="{F0F7C58D-662F-4A9E-9CC8-B57B63AA2426}" type="slidenum">
              <a:rPr lang="en-US" smtClean="0"/>
              <a:t>11</a:t>
            </a:fld>
            <a:endParaRPr lang="en-US"/>
          </a:p>
        </p:txBody>
      </p:sp>
    </p:spTree>
    <p:extLst>
      <p:ext uri="{BB962C8B-B14F-4D97-AF65-F5344CB8AC3E}">
        <p14:creationId xmlns:p14="http://schemas.microsoft.com/office/powerpoint/2010/main" val="6661553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B32AE-EE95-E467-0D57-D8B5665CE920}"/>
              </a:ext>
            </a:extLst>
          </p:cNvPr>
          <p:cNvSpPr>
            <a:spLocks noGrp="1"/>
          </p:cNvSpPr>
          <p:nvPr>
            <p:ph type="title"/>
          </p:nvPr>
        </p:nvSpPr>
        <p:spPr>
          <a:xfrm>
            <a:off x="732182" y="2766218"/>
            <a:ext cx="10515600" cy="1325563"/>
          </a:xfrm>
        </p:spPr>
        <p:txBody>
          <a:bodyPr/>
          <a:lstStyle/>
          <a:p>
            <a:pPr algn="ctr"/>
            <a:r>
              <a:rPr lang="en-US" dirty="0"/>
              <a:t>Thank You</a:t>
            </a:r>
          </a:p>
        </p:txBody>
      </p:sp>
      <p:sp>
        <p:nvSpPr>
          <p:cNvPr id="4" name="Slide Number Placeholder 3">
            <a:extLst>
              <a:ext uri="{FF2B5EF4-FFF2-40B4-BE49-F238E27FC236}">
                <a16:creationId xmlns:a16="http://schemas.microsoft.com/office/drawing/2014/main" id="{EC8F6674-EDA1-6104-4F9C-03D574D7F5F7}"/>
              </a:ext>
            </a:extLst>
          </p:cNvPr>
          <p:cNvSpPr>
            <a:spLocks noGrp="1"/>
          </p:cNvSpPr>
          <p:nvPr>
            <p:ph type="sldNum" sz="quarter" idx="12"/>
          </p:nvPr>
        </p:nvSpPr>
        <p:spPr/>
        <p:txBody>
          <a:bodyPr/>
          <a:lstStyle/>
          <a:p>
            <a:fld id="{F0F7C58D-662F-4A9E-9CC8-B57B63AA2426}" type="slidenum">
              <a:rPr lang="en-US" smtClean="0"/>
              <a:t>12</a:t>
            </a:fld>
            <a:endParaRPr lang="en-US"/>
          </a:p>
        </p:txBody>
      </p:sp>
    </p:spTree>
    <p:extLst>
      <p:ext uri="{BB962C8B-B14F-4D97-AF65-F5344CB8AC3E}">
        <p14:creationId xmlns:p14="http://schemas.microsoft.com/office/powerpoint/2010/main" val="3252958329"/>
      </p:ext>
    </p:extLst>
  </p:cSld>
  <p:clrMapOvr>
    <a:masterClrMapping/>
  </p:clrMapOvr>
</p:sld>
</file>

<file path=ppt/theme/theme1.xml><?xml version="1.0" encoding="utf-8"?>
<a:theme xmlns:a="http://schemas.openxmlformats.org/drawingml/2006/main" name="Face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2481</Words>
  <Application>Microsoft Office PowerPoint</Application>
  <PresentationFormat>Widescreen</PresentationFormat>
  <Paragraphs>89</Paragraphs>
  <Slides>12</Slides>
  <Notes>6</Notes>
  <HiddenSlides>0</HiddenSlides>
  <MMClips>0</MMClips>
  <ScaleCrop>false</ScaleCrop>
  <HeadingPairs>
    <vt:vector size="4" baseType="variant">
      <vt:variant>
        <vt:lpstr>Tema</vt:lpstr>
      </vt:variant>
      <vt:variant>
        <vt:i4>1</vt:i4>
      </vt:variant>
      <vt:variant>
        <vt:lpstr>Titoli diapositive</vt:lpstr>
      </vt:variant>
      <vt:variant>
        <vt:i4>12</vt:i4>
      </vt:variant>
    </vt:vector>
  </HeadingPairs>
  <TitlesOfParts>
    <vt:vector size="13" baseType="lpstr">
      <vt:lpstr>Facet</vt:lpstr>
      <vt:lpstr>Challenges for a new higher education student  </vt:lpstr>
      <vt:lpstr>Agenda</vt:lpstr>
      <vt:lpstr>Introduction</vt:lpstr>
      <vt:lpstr>Understanding the challenges</vt:lpstr>
      <vt:lpstr>Balancing time commitments</vt:lpstr>
      <vt:lpstr>Mastering academic writing</vt:lpstr>
      <vt:lpstr>Developing digital skills</vt:lpstr>
      <vt:lpstr>Social integration: Meeting new people</vt:lpstr>
      <vt:lpstr>Strategies for success</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Challenges for a new higher education student  </dc:title>
  <dc:creator/>
  <cp:lastModifiedBy>catalina maties</cp:lastModifiedBy>
  <cp:revision>2</cp:revision>
  <dcterms:created xsi:type="dcterms:W3CDTF">2023-10-06T10:47:09Z</dcterms:created>
  <dcterms:modified xsi:type="dcterms:W3CDTF">2023-10-11T16:19:03Z</dcterms:modified>
</cp:coreProperties>
</file>