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3.xml" ContentType="application/vnd.openxmlformats-officedocument.presentationml.tags+xml"/>
  <Override PartName="/ppt/notesSlides/notesSlide19.xml" ContentType="application/vnd.openxmlformats-officedocument.presentationml.notesSlide+xml"/>
  <Override PartName="/ppt/tags/tag14.xml" ContentType="application/vnd.openxmlformats-officedocument.presentationml.tags+xml"/>
  <Override PartName="/ppt/notesSlides/notesSlide20.xml" ContentType="application/vnd.openxmlformats-officedocument.presentationml.notesSlide+xml"/>
  <Override PartName="/ppt/tags/tag15.xml" ContentType="application/vnd.openxmlformats-officedocument.presentationml.tags+xml"/>
  <Override PartName="/ppt/notesSlides/notesSlide21.xml" ContentType="application/vnd.openxmlformats-officedocument.presentationml.notesSlide+xml"/>
  <Override PartName="/ppt/tags/tag16.xml" ContentType="application/vnd.openxmlformats-officedocument.presentationml.tags+xml"/>
  <Override PartName="/ppt/notesSlides/notesSlide22.xml" ContentType="application/vnd.openxmlformats-officedocument.presentationml.notesSlide+xml"/>
  <Override PartName="/ppt/tags/tag17.xml" ContentType="application/vnd.openxmlformats-officedocument.presentationml.tags+xml"/>
  <Override PartName="/ppt/notesSlides/notesSlide23.xml" ContentType="application/vnd.openxmlformats-officedocument.presentationml.notesSlide+xml"/>
  <Override PartName="/ppt/tags/tag18.xml" ContentType="application/vnd.openxmlformats-officedocument.presentationml.tags+xml"/>
  <Override PartName="/ppt/notesSlides/notesSlide24.xml" ContentType="application/vnd.openxmlformats-officedocument.presentationml.notesSlide+xml"/>
  <Override PartName="/ppt/tags/tag19.xml" ContentType="application/vnd.openxmlformats-officedocument.presentationml.tags+xml"/>
  <Override PartName="/ppt/notesSlides/notesSlide25.xml" ContentType="application/vnd.openxmlformats-officedocument.presentationml.notesSlide+xml"/>
  <Override PartName="/ppt/tags/tag20.xml" ContentType="application/vnd.openxmlformats-officedocument.presentationml.tags+xml"/>
  <Override PartName="/ppt/notesSlides/notesSlide26.xml" ContentType="application/vnd.openxmlformats-officedocument.presentationml.notesSlide+xml"/>
  <Override PartName="/ppt/tags/tag21.xml" ContentType="application/vnd.openxmlformats-officedocument.presentationml.tags+xml"/>
  <Override PartName="/ppt/notesSlides/notesSlide27.xml" ContentType="application/vnd.openxmlformats-officedocument.presentationml.notesSlide+xml"/>
  <Override PartName="/ppt/tags/tag22.xml" ContentType="application/vnd.openxmlformats-officedocument.presentationml.tags+xml"/>
  <Override PartName="/ppt/notesSlides/notesSlide28.xml" ContentType="application/vnd.openxmlformats-officedocument.presentationml.notesSlide+xml"/>
  <Override PartName="/ppt/tags/tag2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24.xml" ContentType="application/vnd.openxmlformats-officedocument.presentationml.tags+xml"/>
  <Override PartName="/ppt/notesSlides/notesSlide31.xml" ContentType="application/vnd.openxmlformats-officedocument.presentationml.notesSlide+xml"/>
  <Override PartName="/ppt/tags/tag25.xml" ContentType="application/vnd.openxmlformats-officedocument.presentationml.tags+xml"/>
  <Override PartName="/ppt/notesSlides/notesSlide32.xml" ContentType="application/vnd.openxmlformats-officedocument.presentationml.notesSlide+xml"/>
  <Override PartName="/ppt/tags/tag26.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7.xml" ContentType="application/vnd.openxmlformats-officedocument.presentationml.tags+xml"/>
  <Override PartName="/ppt/notesSlides/notesSlide39.xml" ContentType="application/vnd.openxmlformats-officedocument.presentationml.notesSlide+xml"/>
  <Override PartName="/ppt/tags/tag28.xml" ContentType="application/vnd.openxmlformats-officedocument.presentationml.tags+xml"/>
  <Override PartName="/ppt/notesSlides/notesSlide40.xml" ContentType="application/vnd.openxmlformats-officedocument.presentationml.notesSlide+xml"/>
  <Override PartName="/ppt/tags/tag29.xml" ContentType="application/vnd.openxmlformats-officedocument.presentationml.tags+xml"/>
  <Override PartName="/ppt/notesSlides/notesSlide41.xml" ContentType="application/vnd.openxmlformats-officedocument.presentationml.notesSlide+xml"/>
  <Override PartName="/ppt/tags/tag30.xml" ContentType="application/vnd.openxmlformats-officedocument.presentationml.tags+xml"/>
  <Override PartName="/ppt/notesSlides/notesSlide42.xml" ContentType="application/vnd.openxmlformats-officedocument.presentationml.notesSlide+xml"/>
  <Override PartName="/ppt/tags/tag31.xml" ContentType="application/vnd.openxmlformats-officedocument.presentationml.tags+xml"/>
  <Override PartName="/ppt/notesSlides/notesSlide43.xml" ContentType="application/vnd.openxmlformats-officedocument.presentationml.notesSlide+xml"/>
  <Override PartName="/ppt/tags/tag32.xml" ContentType="application/vnd.openxmlformats-officedocument.presentationml.tags+xml"/>
  <Override PartName="/ppt/notesSlides/notesSlide44.xml" ContentType="application/vnd.openxmlformats-officedocument.presentationml.notesSlide+xml"/>
  <Override PartName="/ppt/tags/tag33.xml" ContentType="application/vnd.openxmlformats-officedocument.presentationml.tags+xml"/>
  <Override PartName="/ppt/notesSlides/notesSlide45.xml" ContentType="application/vnd.openxmlformats-officedocument.presentationml.notesSlide+xml"/>
  <Override PartName="/ppt/tags/tag34.xml" ContentType="application/vnd.openxmlformats-officedocument.presentationml.tags+xml"/>
  <Override PartName="/ppt/notesSlides/notesSlide46.xml" ContentType="application/vnd.openxmlformats-officedocument.presentationml.notesSlide+xml"/>
  <Override PartName="/ppt/tags/tag35.xml" ContentType="application/vnd.openxmlformats-officedocument.presentationml.tags+xml"/>
  <Override PartName="/ppt/notesSlides/notesSlide47.xml" ContentType="application/vnd.openxmlformats-officedocument.presentationml.notesSlide+xml"/>
  <Override PartName="/ppt/tags/tag36.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tags/tag37.xml" ContentType="application/vnd.openxmlformats-officedocument.presentationml.tags+xml"/>
  <Override PartName="/ppt/notesSlides/notesSlide50.xml" ContentType="application/vnd.openxmlformats-officedocument.presentationml.notesSlide+xml"/>
  <Override PartName="/ppt/tags/tag38.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handoutMasterIdLst>
    <p:handoutMasterId r:id="rId56"/>
  </p:handoutMasterIdLst>
  <p:sldIdLst>
    <p:sldId id="337" r:id="rId3"/>
    <p:sldId id="268" r:id="rId4"/>
    <p:sldId id="285" r:id="rId5"/>
    <p:sldId id="336" r:id="rId6"/>
    <p:sldId id="286" r:id="rId7"/>
    <p:sldId id="287" r:id="rId8"/>
    <p:sldId id="288" r:id="rId9"/>
    <p:sldId id="289" r:id="rId10"/>
    <p:sldId id="290" r:id="rId11"/>
    <p:sldId id="291" r:id="rId12"/>
    <p:sldId id="292" r:id="rId13"/>
    <p:sldId id="293" r:id="rId14"/>
    <p:sldId id="294" r:id="rId15"/>
    <p:sldId id="295" r:id="rId16"/>
    <p:sldId id="297" r:id="rId17"/>
    <p:sldId id="298" r:id="rId18"/>
    <p:sldId id="296" r:id="rId19"/>
    <p:sldId id="299" r:id="rId20"/>
    <p:sldId id="300" r:id="rId21"/>
    <p:sldId id="301" r:id="rId22"/>
    <p:sldId id="302" r:id="rId23"/>
    <p:sldId id="303" r:id="rId24"/>
    <p:sldId id="304" r:id="rId25"/>
    <p:sldId id="305" r:id="rId26"/>
    <p:sldId id="306" r:id="rId27"/>
    <p:sldId id="307" r:id="rId28"/>
    <p:sldId id="308" r:id="rId29"/>
    <p:sldId id="309" r:id="rId30"/>
    <p:sldId id="310" r:id="rId31"/>
    <p:sldId id="311" r:id="rId32"/>
    <p:sldId id="312" r:id="rId33"/>
    <p:sldId id="313" r:id="rId34"/>
    <p:sldId id="314" r:id="rId35"/>
    <p:sldId id="329" r:id="rId36"/>
    <p:sldId id="330" r:id="rId37"/>
    <p:sldId id="331" r:id="rId38"/>
    <p:sldId id="332" r:id="rId39"/>
    <p:sldId id="333" r:id="rId40"/>
    <p:sldId id="315" r:id="rId41"/>
    <p:sldId id="316" r:id="rId42"/>
    <p:sldId id="317" r:id="rId43"/>
    <p:sldId id="318" r:id="rId44"/>
    <p:sldId id="319" r:id="rId45"/>
    <p:sldId id="320" r:id="rId46"/>
    <p:sldId id="321" r:id="rId47"/>
    <p:sldId id="322" r:id="rId48"/>
    <p:sldId id="323" r:id="rId49"/>
    <p:sldId id="324" r:id="rId50"/>
    <p:sldId id="325" r:id="rId51"/>
    <p:sldId id="327" r:id="rId52"/>
    <p:sldId id="328" r:id="rId53"/>
    <p:sldId id="334" r:id="rId5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4owES28IUCv1Zxi36iLjFQ==" hashData="AsigKAOcv3zWhoduCt/P324hV4GjQAl9RC5xGBadQdWnNV9pZzs0eV56O+ie1BNc0//dU3WfpCOC5B+wHicuL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61131" autoAdjust="0"/>
  </p:normalViewPr>
  <p:slideViewPr>
    <p:cSldViewPr snapToGrid="0">
      <p:cViewPr varScale="1">
        <p:scale>
          <a:sx n="35" d="100"/>
          <a:sy n="35" d="100"/>
        </p:scale>
        <p:origin x="1868" y="28"/>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8" Type="http://schemas.openxmlformats.org/officeDocument/2006/relationships/hyperlink" Target="https://docmanager.pnld.co.uk/content/D2901.htm" TargetMode="External"/><Relationship Id="rId3" Type="http://schemas.openxmlformats.org/officeDocument/2006/relationships/hyperlink" Target="https://docmanager.pnld.co.uk/content/D700.htm" TargetMode="External"/><Relationship Id="rId7" Type="http://schemas.openxmlformats.org/officeDocument/2006/relationships/hyperlink" Target="https://docmanager.pnld.co.uk/content/D2906.htm"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docmanager.pnld.co.uk/content/D380.htm" TargetMode="External"/><Relationship Id="rId5" Type="http://schemas.openxmlformats.org/officeDocument/2006/relationships/hyperlink" Target="https://docmanager.pnld.co.uk/content/D2903.htm" TargetMode="External"/><Relationship Id="rId4" Type="http://schemas.openxmlformats.org/officeDocument/2006/relationships/hyperlink" Target="https://docmanager.pnld.co.uk/content/D2902.htm" TargetMode="External"/><Relationship Id="rId9" Type="http://schemas.openxmlformats.org/officeDocument/2006/relationships/hyperlink" Target="https://docmanager.pnld.co.uk/content/D984.htm"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principles of legislation under Section 4 Road Traffic Act 1988, Section 5 Road Traffic Act 1988 and Section 6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Powers of Arrest that are available to officers under Section 6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Police Station procedure including blood and urine samples should they be required under Section 7 Road Traffic Act 1988.</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Hospital Procedure in relation to persons suspected of drink or drug driving.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Powers of Entry that are available to officers under Section 6 Road Traffic Act 1988.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4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400" b="0" i="0" u="none" strike="noStrike" kern="1200" cap="none" spc="0" normalizeH="0" baseline="0" noProof="0" dirty="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161834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2913" y="273050"/>
            <a:ext cx="5953125" cy="3349625"/>
          </a:xfrm>
        </p:spPr>
      </p:sp>
      <p:sp>
        <p:nvSpPr>
          <p:cNvPr id="3" name="Notes Placeholder 2"/>
          <p:cNvSpPr>
            <a:spLocks noGrp="1"/>
          </p:cNvSpPr>
          <p:nvPr>
            <p:ph type="body" idx="1"/>
          </p:nvPr>
        </p:nvSpPr>
        <p:spPr>
          <a:xfrm>
            <a:off x="665831" y="3796347"/>
            <a:ext cx="5438140" cy="5716681"/>
          </a:xfrm>
        </p:spPr>
        <p:txBody>
          <a:bodyPr/>
          <a:lstStyle/>
          <a:p>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Drink/Drug Driving;</a:t>
            </a:r>
          </a:p>
          <a:p>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Identified by ACPO and the government as being one of the four most significant dimensions of unlawful, disorderly and dangerous road and vehicle use, drink and drug influenced driving is a significant issue in effective road policing.</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Society has made drinking and driving virtually socially unacceptable.  Despite this, it is still a common occurrence and a major contributory factor in far too many road traffic collisions as the following statistics illustrate.</a:t>
            </a:r>
          </a:p>
          <a:p>
            <a:pPr marL="285750" indent="-285750">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2017, 1490 people were killed or seriously injured in drink drive collisions</a:t>
            </a:r>
          </a:p>
          <a:p>
            <a:pPr marL="285750" indent="-285750">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Nearly 1 in 6 of all deaths on the road involve drivers who are over the legal limit</a:t>
            </a:r>
          </a:p>
          <a:p>
            <a:pPr marL="285750" indent="-285750">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Drinking and driving occurs across a wide range of age groups but is especially prevalent among men aged 17 – 29 in terms of casualties and positive breath tests following a collision</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Driving whilst under the influence of drink or drugs, or in combination, is a serious offence and a conviction can result in disqualification, a fine and possible imprisonment.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Dealing with people suspected of having committed a drink drive offence presents unique problems.  Not only may police officers have to contend with the potential effects of alcohol upon the behavior of the suspect, but also the realization on the part of the suspect of the potential consequences of their own actions</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law relating to drinking and driving is contained in the </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Road Traffic Act 1988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and </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 Road Traffic Offenders Act 1988.</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Although this session is a discussion of some of the relevant law and powers of enforcement, there is an increasing emphasis on judicial action to prevent re-offending.</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696481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primary consideration as to whether a person is driving is a question of fact, dependant on the degree and extent to which the person has control of the direction and movement of the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possible for more than one person to be the ‘driver’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one person sits in the driving seat while another reaches across and operates the steering wheel, both can be ‘drivers’ of the vehicle.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learner driver and their instructor may both be the drivers of a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the legislation relating to accidents, the ‘driver’ of a vehicle is under an obligation in relation to that vehicle while it remains on a road and that duty can continue even after the person leaves the vehicle for a short time.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term ‘driver’ includes a person who takes the vehicle out on the road and remains the driver until they finish their journey even though they may have stopped and switched off the engine some minutes before the accident.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definition was established in the case of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Jones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Prothero</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(1952)</a:t>
            </a: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418492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attempt is an intention to do something, coupled with actions directed towards accomplishing the event </a:t>
            </a:r>
            <a:r>
              <a:rPr lang="en-GB" sz="1100" dirty="0">
                <a:latin typeface="Arial" panose="020B0604020202020204" pitchFamily="34" charset="0"/>
                <a:cs typeface="Arial" panose="020B0604020202020204" pitchFamily="34" charset="0"/>
              </a:rPr>
              <a:t>which are </a:t>
            </a:r>
            <a:r>
              <a:rPr lang="en-GB" sz="1100" b="1" dirty="0">
                <a:latin typeface="Arial" panose="020B0604020202020204" pitchFamily="34" charset="0"/>
                <a:cs typeface="Arial" panose="020B0604020202020204" pitchFamily="34" charset="0"/>
              </a:rPr>
              <a:t>more than merely preparatory </a:t>
            </a:r>
            <a:r>
              <a:rPr lang="en-GB" sz="1100" dirty="0">
                <a:latin typeface="Arial" panose="020B0604020202020204" pitchFamily="34" charset="0"/>
                <a:cs typeface="Arial" panose="020B0604020202020204" pitchFamily="34" charset="0"/>
              </a:rPr>
              <a:t>to the commission of the offence.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not necessary to prove the person was capable of achieving it.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a general rule of thumb “has the person gone as far as they possibly can without actually driving?”</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YES, and the next step they will actually take is to drive, then they have most certainly ‘attempted’.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NO, then there are more stages to pass through before they actually drive</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Example:</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Kelly v Hogan (1982)</a:t>
            </a:r>
          </a:p>
          <a:p>
            <a:pPr marL="285750" indent="-2857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(Shaw v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Knill</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(1974). </a:t>
            </a:r>
          </a:p>
          <a:p>
            <a:pPr marL="285750" indent="-2857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a person is ‘attempting to drive’ is a question of fact and will usually be determined by the principles applying to ‘attempts’ generally,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acts which are ‘more than merely preparatory’ to the act of driving.</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attempt can involve an intention to do something, coupled with actions directed towards accomplishing the event.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100" i="1" dirty="0" err="1">
                <a:latin typeface="Arial" panose="020B0604020202020204" pitchFamily="34" charset="0"/>
                <a:ea typeface="ＭＳ Ｐゴシック" panose="020B0600070205080204" pitchFamily="34" charset="-128"/>
                <a:cs typeface="Arial" panose="020B0604020202020204" pitchFamily="34" charset="0"/>
              </a:rPr>
              <a:t>Farrance</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 1978)</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r>
              <a:rPr lang="en-GB" altLang="en-US" sz="1100" b="1" dirty="0">
                <a:latin typeface="Arial" panose="020B0604020202020204" pitchFamily="34" charset="0"/>
                <a:cs typeface="Arial" panose="020B0604020202020204" pitchFamily="34" charset="0"/>
              </a:rPr>
              <a:t>A close connection between  the defendant and control of the vehicle is required </a:t>
            </a:r>
            <a:r>
              <a:rPr lang="en-GB" altLang="en-US" sz="1100" dirty="0">
                <a:latin typeface="Arial" panose="020B0604020202020204" pitchFamily="34" charset="0"/>
                <a:cs typeface="Arial" panose="020B0604020202020204" pitchFamily="34" charset="0"/>
              </a:rPr>
              <a:t>– That connection may be evidenced by the defendants position in relation to the car, his actions, possession of a key which fits the ignition, his intentions as regards control of the vehicle and the position of anyone else in at or near the vehicle.</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principles to be applied when considering whether a person is ‘in charge’ of a vehicle are set out in </a:t>
            </a:r>
            <a:r>
              <a:rPr lang="en-GB" sz="1100" i="1" dirty="0">
                <a:latin typeface="Arial" panose="020B0604020202020204" pitchFamily="34" charset="0"/>
                <a:cs typeface="Arial" panose="020B0604020202020204" pitchFamily="34" charset="0"/>
              </a:rPr>
              <a:t>DPP v Watkins </a:t>
            </a:r>
            <a:r>
              <a:rPr lang="en-GB" sz="1100" dirty="0">
                <a:latin typeface="Arial" panose="020B0604020202020204" pitchFamily="34" charset="0"/>
                <a:cs typeface="Arial" panose="020B0604020202020204" pitchFamily="34" charset="0"/>
              </a:rPr>
              <a:t>(1989).</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Two different situations might arise.</a:t>
            </a:r>
          </a:p>
          <a:p>
            <a:pPr marL="172667" indent="-172667">
              <a:buFont typeface="Arial" panose="020B0604020202020204" pitchFamily="34" charset="0"/>
              <a:buChar char="•"/>
              <a:defRPr/>
            </a:pPr>
            <a:r>
              <a:rPr lang="en-GB" sz="1100" dirty="0">
                <a:latin typeface="Arial" panose="020B0604020202020204" pitchFamily="34" charset="0"/>
                <a:cs typeface="Arial" panose="020B0604020202020204" pitchFamily="34" charset="0"/>
              </a:rPr>
              <a:t>Where the defendant is the owner of the vehicle or where they have recently driven it.</a:t>
            </a:r>
          </a:p>
          <a:p>
            <a:pPr>
              <a:defRPr/>
            </a:pPr>
            <a:r>
              <a:rPr lang="en-GB" sz="1100" dirty="0">
                <a:latin typeface="Arial" panose="020B0604020202020204" pitchFamily="34" charset="0"/>
                <a:cs typeface="Arial" panose="020B0604020202020204" pitchFamily="34" charset="0"/>
              </a:rPr>
              <a:t>In these cases it would be for the defendant to show that they were no longer in charge of it and that there was no likelihood of them resuming control at the relevant time (e.g. while drunk)</a:t>
            </a:r>
          </a:p>
          <a:p>
            <a:pPr>
              <a:defRPr/>
            </a:pPr>
            <a:endParaRPr lang="en-GB" sz="11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100" dirty="0">
                <a:latin typeface="Arial" panose="020B0604020202020204" pitchFamily="34" charset="0"/>
                <a:cs typeface="Arial" panose="020B0604020202020204" pitchFamily="34" charset="0"/>
              </a:rPr>
              <a:t>Where the defendant is not the owner of the vehicle or has not recently driven the vehicle.</a:t>
            </a:r>
          </a:p>
          <a:p>
            <a:pPr>
              <a:defRPr/>
            </a:pPr>
            <a:r>
              <a:rPr lang="en-GB" sz="1100" dirty="0">
                <a:latin typeface="Arial" panose="020B0604020202020204" pitchFamily="34" charset="0"/>
                <a:cs typeface="Arial" panose="020B0604020202020204" pitchFamily="34" charset="0"/>
              </a:rPr>
              <a:t>In these cases the prosecution must show that the defendant was in voluntary control of the vehicle or intended to become so in the immediate future.</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To determine whether a person can be deemed to be ‘in charge’ of a vehicle the following would be relevant:</a:t>
            </a:r>
          </a:p>
          <a:p>
            <a:pPr marL="172667" indent="-172667">
              <a:buFont typeface="Arial" panose="020B0604020202020204" pitchFamily="34" charset="0"/>
              <a:buChar char="•"/>
              <a:defRPr/>
            </a:pPr>
            <a:r>
              <a:rPr lang="en-GB" sz="1100" b="1" dirty="0">
                <a:solidFill>
                  <a:srgbClr val="0033CC"/>
                </a:solidFill>
                <a:latin typeface="Arial" panose="020B0604020202020204" pitchFamily="34" charset="0"/>
                <a:cs typeface="Arial" panose="020B0604020202020204" pitchFamily="34" charset="0"/>
              </a:rPr>
              <a:t>Whether the defendant had the keys for the vehicle</a:t>
            </a:r>
          </a:p>
          <a:p>
            <a:pPr marL="172667" indent="-172667">
              <a:buFont typeface="Arial" panose="020B0604020202020204" pitchFamily="34" charset="0"/>
              <a:buChar char="•"/>
              <a:defRPr/>
            </a:pPr>
            <a:r>
              <a:rPr lang="en-GB" sz="1100" b="1" dirty="0">
                <a:solidFill>
                  <a:srgbClr val="0033CC"/>
                </a:solidFill>
                <a:latin typeface="Arial" panose="020B0604020202020204" pitchFamily="34" charset="0"/>
                <a:cs typeface="Arial" panose="020B0604020202020204" pitchFamily="34" charset="0"/>
              </a:rPr>
              <a:t>Where the defendant was in relation to the vehicle at the time</a:t>
            </a:r>
          </a:p>
          <a:p>
            <a:pPr marL="172667" indent="-172667">
              <a:buFont typeface="Arial" panose="020B0604020202020204" pitchFamily="34" charset="0"/>
              <a:buChar char="•"/>
              <a:defRPr/>
            </a:pPr>
            <a:r>
              <a:rPr lang="en-GB" sz="1100" b="1"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**Note that the supervisor of a learner driver can be ‘in charge’ of the vehicle and can therefore commit an offence if unfit through drink or drugs at the time (</a:t>
            </a:r>
            <a:r>
              <a:rPr lang="en-GB" sz="1100" i="1" dirty="0" err="1">
                <a:latin typeface="Arial" panose="020B0604020202020204" pitchFamily="34" charset="0"/>
                <a:cs typeface="Arial" panose="020B0604020202020204" pitchFamily="34" charset="0"/>
              </a:rPr>
              <a:t>Langman</a:t>
            </a:r>
            <a:r>
              <a:rPr lang="en-GB" sz="1100" i="1" dirty="0">
                <a:latin typeface="Arial" panose="020B0604020202020204" pitchFamily="34" charset="0"/>
                <a:cs typeface="Arial" panose="020B0604020202020204" pitchFamily="34" charset="0"/>
              </a:rPr>
              <a:t> v Valentine (</a:t>
            </a:r>
            <a:r>
              <a:rPr lang="en-GB" sz="1100" dirty="0">
                <a:latin typeface="Arial" panose="020B0604020202020204" pitchFamily="34" charset="0"/>
                <a:cs typeface="Arial" panose="020B0604020202020204" pitchFamily="34" charset="0"/>
              </a:rPr>
              <a:t>1952)</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sz="1100" dirty="0">
                <a:latin typeface="Arial" panose="020B0604020202020204" pitchFamily="34" charset="0"/>
                <a:cs typeface="Arial" panose="020B0604020202020204" pitchFamily="34" charset="0"/>
              </a:rPr>
              <a:t>Note that a vehicle that has been clamped may allow a defence to a person being deemed to be ‘in charge’ – (Drake v DPP 1994)</a:t>
            </a: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mechanically propelled vehicle is a vehicle that is constructed so that it can be propelled mechanically by steam, electric, petrol, diesel, oil or gas</a:t>
            </a: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It DOES NOT include electrically assisted pedal cycles.</a:t>
            </a:r>
          </a:p>
          <a:p>
            <a:endPar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vehicle is so constructed, it does not cease to be ‘mechanically propelled’ just because the mechanism is not being used to propel it at the time.</a:t>
            </a:r>
          </a:p>
          <a:p>
            <a:pPr lvl="0"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test as to whether a vehicle is ‘mechanically propelled’ is one of construction rather than use.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Removing an engine from a vehicle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does 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stop it from being ‘mechanically propelled’ if you can show that the engine could easily be replaced.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car with a flat battery is still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an objective test relating to the vehicle’s design and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intention of the owner.</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motor vehicle is defined as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 mechanically propelled vehicle intended or adapted for use on roads’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mechanically propelled vehicle is, quite simply, a vehicle that is constructed so that it can be propelled mechanically by petrol, oil, gas, electric or steam.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test of whether a vehicle is ‘mechanically propelled’ is one of construction rather than use.</a:t>
            </a:r>
          </a:p>
          <a:p>
            <a:endParaRPr lang="en-GB" altLang="en-US" sz="1100" u="sng"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Removing an engine from a vehicle does not stop it from being ‘mechanically propelled’ if you can show that the engine can be easily replaced.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car with a flat battery is still a ‘mechanically propelled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Intended/adapted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order to discover if the vehicle is intended or adapted for use on a road,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eg</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Go-kart, the test is objective. Would a reasonable person say that the vehicle could be used on a road?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owners intention for use of the vehicle is generally not relevant.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a vehicle has been rebuilt, it will be assumed the vehicle will continue its intended use on a road. </a:t>
            </a:r>
          </a:p>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Sec 192(1) Road Traffic Act provides the definition of a ‘road’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the same definition as relates to offences under Construction &amp; Use Regulations.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the public has access is a question of fact.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only a restricted section of the public (such as members of a club) has access to a ‘road’ then it is not enough to make it a ‘road’ under the Road Traffic Act.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access enjoyed by the public must be with the agreement of the landowner.  Members of the public must not have obtained access ‘either by overcoming a physical obstruction or in defiance of prohibition, express or implied’.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Therefore, roads are capable of being closed or cordoned of in a way that alters their status.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Car parks and forecourts may in exceptional cases be shown to be roads and it will ultimately be for a court to decide.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Whilst car parks may not often be held to be roads, they may fall into the category of ‘public places’.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Generally a road stretches to boundary fences or grass verges adjacent to it, including any pavements.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endParaRPr lang="en-GB" altLang="en-US" sz="1100" i="1" dirty="0">
              <a:latin typeface="Arial" charset="0"/>
            </a:endParaRP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Section 4 of the Road Traffic Act 1988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relates to offences of being Unfit through Drink or Drugs.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Section 4 creates separate offences, namely; ‘Driving’, ‘Attempting to Drive’ and ‘In Charge’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Although many of the so-called ‘drink driving’ offences carry police powers based on reasonable suspicion, it will not be enough to rely on a suspicion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that the defendant had been driving</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in order to prove the relevant offence.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Suspicion may be enough to trigger powers to require preliminary tests or powers of entry, it will not, however, be enough to prove the required element of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driving/attempting to drive/being in charge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for the purposes of prosecuting the relevant offence.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is no need to administer a preliminary test for breath alcohol levels or for drug consumption before arresting for this offence.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arrest for this offence must be necessary for any of the reasons stipulated in Sec 24(5) PACE 1984.</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However, in straightforward cases it is most likely that the person’s arrest will be necessary to prevent causing physical injury to them or any other person and to allow the prompt and effective investigation of the offence.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is a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power of entry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relation to this offence under Sec 17(1)(c) which states that</a:t>
            </a:r>
          </a:p>
          <a:p>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 Constable may enter and search any premises for the purpose of arresting a person under:-</a:t>
            </a:r>
          </a:p>
          <a:p>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Section 4 (driving/attempting to drive/in charge) when under the influence of drink or drugs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sufficient to prove that the person’s ability to drive was for the time being impaired because of consumption of drink (alcoholic liquor) or drugs.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Evidence of impairment may be given by any witness and does not require expert testimony, however, they cannot give evidence as to the defendant’s ability to drive.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evidence required will be similar to that required to prove drunkenness (can they stand up, walk straight, answer questions, speak without slurring?) and also evidence of the standard of their driving (was their driving erratic?)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many cases, to assist in providing evidence of impairment, if an officer suspects that a person is under the influence of alcohol or a drug they may require them to undertake a preliminary impairment test (S6 RTA – covered later).  This test is known as a Field Impairment Test (FIT) which is designed to give an indication of whether a person is unfit to drive due to drink or drugs.  The FIT, which involves observing a person’s performance during a set of tasks or observing their physical state, can only be conducted by specially trained officers.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Evidence of a doctor’s opinion following an examination of the driver is an important part of the prosecution evidence.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Your observations of the driver will also be important.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not necessary to show what quantity of alcohol or drug the defendant had in their system for this offence.  Therefore, there is no need for any form of breath test.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‘Drugs’ will include any intoxicant other than alcohol.</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Sec 4, ‘</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a person shall be deemed not to have been in charge of a mechanically propelled vehicle if they prove that at the material time the circumstances were such that there was no likelihood of them driving so long as they remain unfit to drive through drink or drugs’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5 of the Road Traffic Act 1988 deals with offences relating to persons ‘being over the prescribed limit’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 5(1)(a) relates to ‘Driving’ &amp; ‘Attempting to Drive’</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 5(1)(b) relates to ‘Being In Charge Of’</a:t>
            </a:r>
          </a:p>
          <a:p>
            <a:endParaRPr lang="en-US" altLang="en-US" sz="1100" i="1"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i="1" dirty="0">
                <a:latin typeface="Arial" panose="020B0604020202020204" pitchFamily="34" charset="0"/>
                <a:ea typeface="ＭＳ Ｐゴシック" panose="020B0600070205080204" pitchFamily="34" charset="-128"/>
                <a:cs typeface="Arial" panose="020B0604020202020204" pitchFamily="34" charset="0"/>
              </a:rPr>
              <a:t>‘Consuming’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is not restricted to drinking and will encompass other methods of getting alcohol into the bloodstream (DPP v Johnson 1995)</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 5 provides a statutory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if the person is able to prove that:</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At the time he is alleged to have committed the offence the circumstances were such that there was no likelihood of his driving whilst the proportion of alcohol in his breath, blood or urine remained likely to exceed the prescribed limit.</a:t>
            </a:r>
          </a:p>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Alcohol</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35 microgrammes of alcohol in 100 millilitres of breath</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Breath samples for evidence are analysed by approved devices at designated police stations and operated by specially trained staff.</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However, this process can be legally administered at places other than a police station by officers on patrol.  This will depend on force policy.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Within SWP all evidentially tests are conducted at a police station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Blood samples are taken by a doctor whilst urine samples can be taken by police officers.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Both samples are later analysed at a laboratory.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‘prescribed limits’ can be varied by regulation, the current prescribed limit, listed above, are contained in Section 11(2) Road Traffic Act 1988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679768" y="3370921"/>
            <a:ext cx="5438140" cy="3908614"/>
          </a:xfrm>
        </p:spPr>
        <p:txBody>
          <a:bodyPr/>
          <a:lstStyle/>
          <a:p>
            <a:r>
              <a:rPr lang="en-GB" sz="1100" dirty="0">
                <a:latin typeface="Arial" panose="020B0604020202020204" pitchFamily="34" charset="0"/>
                <a:cs typeface="Arial" panose="020B0604020202020204" pitchFamily="34" charset="0"/>
              </a:rPr>
              <a:t>It is a defence for a person charged with an offence under subsection (1)(b) above to prove that at the time he is alleged to have committed the offence the circumstances were such that there was no likelihood of his driving the vehicle whilst the proportion of alcohol in his breath, blood or urine remained likely to exceed the prescribed limit .</a:t>
            </a:r>
          </a:p>
          <a:p>
            <a:r>
              <a:rPr lang="en-GB" sz="1100" dirty="0">
                <a:latin typeface="Arial" panose="020B0604020202020204" pitchFamily="34" charset="0"/>
                <a:cs typeface="Arial" panose="020B0604020202020204" pitchFamily="34" charset="0"/>
              </a:rPr>
              <a:t>5(3) The court may, in determining whether there was such a likelihood as is mentioned in subsection (2) above, disregard any injury to him and any damage to the vehicle .</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Notes</a:t>
            </a:r>
            <a:br>
              <a:rPr lang="en-GB" sz="1100" b="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a:t>
            </a:r>
            <a:r>
              <a:rPr lang="en-GB" sz="1100" i="1" dirty="0" err="1">
                <a:latin typeface="Arial" panose="020B0604020202020204" pitchFamily="34" charset="0"/>
                <a:cs typeface="Arial" panose="020B0604020202020204" pitchFamily="34" charset="0"/>
              </a:rPr>
              <a:t>i</a:t>
            </a:r>
            <a:r>
              <a:rPr lang="en-GB" sz="1100" i="1" dirty="0">
                <a:latin typeface="Arial" panose="020B0604020202020204" pitchFamily="34" charset="0"/>
                <a:cs typeface="Arial" panose="020B0604020202020204" pitchFamily="34" charset="0"/>
              </a:rPr>
              <a:t>) </a:t>
            </a:r>
            <a:r>
              <a:rPr lang="en-GB" sz="1100" b="1" i="1" dirty="0">
                <a:latin typeface="Arial" panose="020B0604020202020204" pitchFamily="34" charset="0"/>
                <a:cs typeface="Arial" panose="020B0604020202020204" pitchFamily="34" charset="0"/>
              </a:rPr>
              <a:t>Defence </a:t>
            </a:r>
            <a:r>
              <a:rPr lang="en-GB" sz="1100" i="1" dirty="0">
                <a:latin typeface="Arial" panose="020B0604020202020204" pitchFamily="34" charset="0"/>
                <a:cs typeface="Arial" panose="020B0604020202020204" pitchFamily="34" charset="0"/>
              </a:rPr>
              <a:t>- in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the case of Sheldrake v DPP [2004] UKHL 43 the Court stated that in the light of the Human Rights Act 1998 this defence must be given the following meaning:</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It is a defence for a person charged with this offence to demonstrate from the evidence an arguable case that at the time he was alleged to have committed the offence, the circumstances were such that there was no likelihood of his driving the vehicle while the proportion of alcohol in his breath blood or urine remained likely to exceed the prescribed limit.</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It is not sufficient for the accused to show that, at the time of his arrest, he was so hopelessly drunk as to be incapable of driving a motor vehicle; he must show, for example, that he had handed the keys of the vehicle to someone else or that, realising that he was adversely affected by drink, he had taken a room for the night.</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5A of the Road Traffic Act 1988 relates to the concentration of specified controlled drug above the specified limit’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 5(A)  applies when a person ‘Drives’ or ‘Attempts to Drive’ a motor vehicle on a road or other public place, or </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Is ‘In Charge Of’ a motor vehicle on a road or other public place</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and there is in their body a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specified controlled drug</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person is guilty of an offence if the proportion of the drug in their blood or urine exceeds the specified limit for that drug.</a:t>
            </a:r>
          </a:p>
          <a:p>
            <a:endParaRPr lang="en-US" altLang="en-US" sz="1100" i="1"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 5A (3) provides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for the offence set out under Sec 5(A)</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It is a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for a person charged with an offence under this section to show that:</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specified controlled drug had been prescribed or supplied to the person for medical or dental purposes</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person took the drug in accordance with any directions given by the person by whom the drug was prescribed or supplied, and with any accompanying instructions (so far as consistent with any such directions) given by the manufacturer or distributor of the drug, and</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person’s possession of the drug immediately before taking it was not unlawful under Sec 5(1) of the Misuse of Drugs Act 1971 (restriction of possession of controlled drugs) because of an exemption in regulations made under Sec 7 of that Act.</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has to be raised by the driver, but there is no reverse burden of proof.  It is not for the driver to prove his claim (though it would clearly need to be credible), it is for the police to disprove.</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Interview and investigation will be necessary and being able to rely on proving Sec 4 impairment, where it exists, will be particularly useful when these claims are made.</a:t>
            </a:r>
          </a:p>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Drugs</a:t>
            </a: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Regulation 2 of the Drug Driving (Specified limits)(England and Wales) Regulations 2014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specifies the controlled drugs and the limit for blood for the purpose of this offence.</a:t>
            </a: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 specified limits have been set for the proportion of drugs in urine and as such the Sec 5A offence is only available where the drugs present exceed the prescribed limit in blood**</a:t>
            </a:r>
          </a:p>
          <a:p>
            <a:endPar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**Note that Cannabis is not one of the specified drugs.  ‘Cannabis’ is the generic term for the plant and the products produced from it and cannot be measured.</a:t>
            </a: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 active ingredient that makes a person likely to be unfit to drive that can be measured is </a:t>
            </a:r>
            <a:r>
              <a:rPr lang="en-GB" altLang="en-US" sz="1100" b="1" dirty="0">
                <a:solidFill>
                  <a:srgbClr val="00B050"/>
                </a:solidFill>
                <a:latin typeface="Arial" panose="020B0604020202020204" pitchFamily="34" charset="0"/>
                <a:ea typeface="ＭＳ Ｐゴシック" panose="020B0600070205080204" pitchFamily="34" charset="-128"/>
                <a:cs typeface="Arial" panose="020B0604020202020204" pitchFamily="34" charset="0"/>
              </a:rPr>
              <a:t>Delta 9 – Tetrahydrocannabinol (THC)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and this has been specified in the regulations.</a:t>
            </a:r>
          </a:p>
          <a:p>
            <a:endPar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limit for specified controlled drugs depends on the type.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limits are measured in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micrograms per litre of blood.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the drug screeners in current use can only detect cannabis and cocaine, only these are shown: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Cocaine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10 micrograms per litre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Delta 9 Tetrahydrocannabinol (Cannabis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2 micrograms per litre</a:t>
            </a:r>
          </a:p>
          <a:p>
            <a:endPar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Other drugs specified in the Regulations include:</a:t>
            </a: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Amphetamine</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250</a:t>
            </a: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Diazepam</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550</a:t>
            </a: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Ketamine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t>
            </a:r>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20</a:t>
            </a:r>
          </a:p>
          <a:p>
            <a:r>
              <a:rPr lang="en-GB" altLang="en-US" sz="1100" b="1" dirty="0" err="1">
                <a:solidFill>
                  <a:srgbClr val="0033CC"/>
                </a:solidFill>
                <a:latin typeface="Arial" panose="020B0604020202020204" pitchFamily="34" charset="0"/>
                <a:ea typeface="ＭＳ Ｐゴシック" panose="020B0600070205080204" pitchFamily="34" charset="-128"/>
                <a:cs typeface="Arial" panose="020B0604020202020204" pitchFamily="34" charset="0"/>
              </a:rPr>
              <a:t>Methylamphetamine</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10</a:t>
            </a:r>
          </a:p>
          <a:p>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Morphine</a:t>
            </a:r>
            <a:r>
              <a:rPr lang="en-GB" altLang="en-US" sz="1100"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b="1" dirty="0">
                <a:solidFill>
                  <a:srgbClr val="FF3300"/>
                </a:solidFill>
                <a:latin typeface="Arial" panose="020B0604020202020204" pitchFamily="34" charset="0"/>
                <a:ea typeface="ＭＳ Ｐゴシック" panose="020B0600070205080204" pitchFamily="34" charset="-128"/>
                <a:cs typeface="Arial" panose="020B0604020202020204" pitchFamily="34" charset="0"/>
              </a:rPr>
              <a:t>80</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r>
              <a:rPr lang="en-GB" sz="1100" dirty="0">
                <a:latin typeface="Arial" panose="020B0604020202020204" pitchFamily="34" charset="0"/>
                <a:cs typeface="Arial" panose="020B0604020202020204" pitchFamily="34" charset="0"/>
              </a:rPr>
              <a:t>It is a defence for a person charged with an offence under subsection (1)(b) above to prove that at the time he is alleged to have committed the offence the circumstances were such that there was no likelihood of his driving the vehicle whilst the proportion of alcohol in his breath, blood or urine remained likely to exceed the prescribed limit .</a:t>
            </a:r>
          </a:p>
          <a:p>
            <a:r>
              <a:rPr lang="en-GB" sz="1100" dirty="0">
                <a:latin typeface="Arial" panose="020B0604020202020204" pitchFamily="34" charset="0"/>
                <a:cs typeface="Arial" panose="020B0604020202020204" pitchFamily="34" charset="0"/>
              </a:rPr>
              <a:t>5(3) The court may, in determining whether there was such a likelihood as is mentioned in subsection (2) above, disregard any injury to him and any damage to the vehicle .</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Notes</a:t>
            </a:r>
            <a:br>
              <a:rPr lang="en-GB" sz="1100" b="1" dirty="0">
                <a:latin typeface="Arial" panose="020B0604020202020204" pitchFamily="34" charset="0"/>
                <a:cs typeface="Arial" panose="020B0604020202020204" pitchFamily="34" charset="0"/>
              </a:rPr>
            </a:br>
            <a:r>
              <a:rPr lang="en-GB" sz="1100" i="1" dirty="0">
                <a:latin typeface="Arial" panose="020B0604020202020204" pitchFamily="34" charset="0"/>
                <a:cs typeface="Arial" panose="020B0604020202020204" pitchFamily="34" charset="0"/>
              </a:rPr>
              <a:t>(</a:t>
            </a:r>
            <a:r>
              <a:rPr lang="en-GB" sz="1100" i="1" dirty="0" err="1">
                <a:latin typeface="Arial" panose="020B0604020202020204" pitchFamily="34" charset="0"/>
                <a:cs typeface="Arial" panose="020B0604020202020204" pitchFamily="34" charset="0"/>
              </a:rPr>
              <a:t>i</a:t>
            </a:r>
            <a:r>
              <a:rPr lang="en-GB" sz="1100" i="1" dirty="0">
                <a:latin typeface="Arial" panose="020B0604020202020204" pitchFamily="34" charset="0"/>
                <a:cs typeface="Arial" panose="020B0604020202020204" pitchFamily="34" charset="0"/>
              </a:rPr>
              <a:t>) </a:t>
            </a:r>
            <a:r>
              <a:rPr lang="en-GB" sz="1100" b="1" i="1" dirty="0">
                <a:latin typeface="Arial" panose="020B0604020202020204" pitchFamily="34" charset="0"/>
                <a:cs typeface="Arial" panose="020B0604020202020204" pitchFamily="34" charset="0"/>
              </a:rPr>
              <a:t>Defence </a:t>
            </a:r>
            <a:r>
              <a:rPr lang="en-GB" sz="1100" i="1" dirty="0">
                <a:latin typeface="Arial" panose="020B0604020202020204" pitchFamily="34" charset="0"/>
                <a:cs typeface="Arial" panose="020B0604020202020204" pitchFamily="34" charset="0"/>
              </a:rPr>
              <a:t>- in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the case of Sheldrake v DPP [2004] UKHL 43 the Court stated that in the light of the Human Rights Act 1998 this defence must be given the following meaning:</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It is a defence for a person charged with this offence to demonstrate from the evidence an arguable case that at the time he was alleged to have committed the offence, the circumstances were such that there was no likelihood of his driving the vehicle while the proportion of alcohol in his breath blood or urine remained likely to exceed the prescribed limit.</a:t>
            </a:r>
            <a:endParaRPr lang="en-GB" sz="1100"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It is not sufficient for the accused to show that, at the time of his arrest, he was so hopelessly drunk as to be incapable of driving a motor vehicle; he must show, for example, that he had handed the keys of the vehicle to someone else or that, realising that he was adversely affected by drink, he had taken a room for the night.</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79768" y="3512729"/>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Police Officers are given powers under </a:t>
            </a: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Sec 6 of the Road Traffic Act 1988</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require people whom they suspect of committing drink/drug driving offences (Unfit to drive or Excess Alcohol) to take preliminary tests to establish whether or not any offences have been committed.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constable who administers the test need not have been the requesting officer.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takes into account that some of the tests need to be undertaken by trained officers.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four circumstances in which a constable may require a person to co-operate with any one or more of the preliminary tests and these will be looked at in turn.</a:t>
            </a:r>
          </a:p>
          <a:p>
            <a:endParaRPr lang="en-GB" dirty="0"/>
          </a:p>
        </p:txBody>
      </p:sp>
    </p:spTree>
    <p:extLst>
      <p:ext uri="{BB962C8B-B14F-4D97-AF65-F5344CB8AC3E}">
        <p14:creationId xmlns:p14="http://schemas.microsoft.com/office/powerpoint/2010/main" val="3292645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pPr fontAlgn="base">
              <a:spcBef>
                <a:spcPct val="0"/>
              </a:spcBef>
              <a:spcAft>
                <a:spcPct val="0"/>
              </a:spcAft>
              <a:defRPr/>
            </a:pPr>
            <a:r>
              <a:rPr lang="en-GB" altLang="en-US" sz="1100" b="1" u="sng" dirty="0">
                <a:solidFill>
                  <a:srgbClr val="0033CC"/>
                </a:solidFill>
                <a:latin typeface="Arial" panose="020B0604020202020204" pitchFamily="34" charset="0"/>
                <a:cs typeface="Arial" panose="020B0604020202020204" pitchFamily="34" charset="0"/>
              </a:rPr>
              <a:t>Section 6(2) Road Traffic Act 1988</a:t>
            </a:r>
          </a:p>
          <a:p>
            <a:pPr>
              <a:spcBef>
                <a:spcPct val="0"/>
              </a:spcBef>
            </a:pPr>
            <a:r>
              <a:rPr lang="en-GB" altLang="en-US" sz="1100" dirty="0">
                <a:latin typeface="Arial" panose="020B0604020202020204" pitchFamily="34" charset="0"/>
                <a:cs typeface="Arial" panose="020B0604020202020204" pitchFamily="34" charset="0"/>
              </a:rPr>
              <a:t>This sub-section applies if a constable </a:t>
            </a:r>
            <a:r>
              <a:rPr lang="en-GB" altLang="en-US" sz="1100" dirty="0">
                <a:solidFill>
                  <a:srgbClr val="FF0000"/>
                </a:solidFill>
                <a:latin typeface="Arial" panose="020B0604020202020204" pitchFamily="34" charset="0"/>
                <a:cs typeface="Arial" panose="020B0604020202020204" pitchFamily="34" charset="0"/>
              </a:rPr>
              <a:t>reasonably suspects </a:t>
            </a:r>
            <a:r>
              <a:rPr lang="en-GB" altLang="en-US" sz="1100" dirty="0">
                <a:latin typeface="Arial" panose="020B0604020202020204" pitchFamily="34" charset="0"/>
                <a:cs typeface="Arial" panose="020B0604020202020204" pitchFamily="34" charset="0"/>
              </a:rPr>
              <a:t>that the person </a:t>
            </a:r>
            <a:r>
              <a:rPr lang="en-GB" altLang="en-US" sz="1100" b="1" dirty="0">
                <a:latin typeface="Arial" panose="020B0604020202020204" pitchFamily="34" charset="0"/>
                <a:cs typeface="Arial" panose="020B0604020202020204" pitchFamily="34" charset="0"/>
              </a:rPr>
              <a:t>is driving</a:t>
            </a:r>
            <a:r>
              <a:rPr lang="en-GB" altLang="en-US" sz="1100" dirty="0">
                <a:latin typeface="Arial" panose="020B0604020202020204" pitchFamily="34" charset="0"/>
                <a:cs typeface="Arial" panose="020B0604020202020204" pitchFamily="34" charset="0"/>
              </a:rPr>
              <a:t>, is attempting to drive or is in charge of a motor vehicle on a road or other public place, and has alcohol or a drug in his body or is under the influence of a drug</a:t>
            </a:r>
          </a:p>
          <a:p>
            <a:pPr eaLnBrk="0" fontAlgn="base" hangingPunct="0">
              <a:spcBef>
                <a:spcPct val="30000"/>
              </a:spcBef>
              <a:spcAft>
                <a:spcPct val="0"/>
              </a:spcAf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This deals with the </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Present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someone who is reasonably suspected to be driving, attempting to drive or being in charge of a motor vehicle on a road or other public place, and having alcohol or a drug in their body or being under the influence of a drug.</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fontAlgn="base">
              <a:spcBef>
                <a:spcPct val="0"/>
              </a:spcBef>
              <a:spcAft>
                <a:spcPct val="0"/>
              </a:spcAft>
              <a:defRPr/>
            </a:pPr>
            <a:r>
              <a:rPr lang="en-GB" altLang="en-US" sz="1100" b="1" u="sng" dirty="0">
                <a:solidFill>
                  <a:srgbClr val="0033CC"/>
                </a:solidFill>
                <a:latin typeface="Arial" panose="020B0604020202020204" pitchFamily="34" charset="0"/>
                <a:cs typeface="Arial" panose="020B0604020202020204" pitchFamily="34" charset="0"/>
              </a:rPr>
              <a:t>Section 6(3) Road Traffic Act 1988</a:t>
            </a:r>
          </a:p>
          <a:p>
            <a:pPr>
              <a:spcBef>
                <a:spcPct val="0"/>
              </a:spcBef>
            </a:pPr>
            <a:r>
              <a:rPr lang="en-GB" altLang="en-US" sz="1100" dirty="0">
                <a:latin typeface="Arial" panose="020B0604020202020204" pitchFamily="34" charset="0"/>
                <a:cs typeface="Arial" panose="020B0604020202020204" pitchFamily="34" charset="0"/>
              </a:rPr>
              <a:t>This sub-section applies if a constable </a:t>
            </a:r>
            <a:r>
              <a:rPr lang="en-GB" altLang="en-US" sz="1100" dirty="0">
                <a:solidFill>
                  <a:srgbClr val="FF0000"/>
                </a:solidFill>
                <a:latin typeface="Arial" panose="020B0604020202020204" pitchFamily="34" charset="0"/>
                <a:cs typeface="Arial" panose="020B0604020202020204" pitchFamily="34" charset="0"/>
              </a:rPr>
              <a:t>reasonably suspects </a:t>
            </a:r>
            <a:r>
              <a:rPr lang="en-GB" altLang="en-US" sz="1100" dirty="0">
                <a:latin typeface="Arial" panose="020B0604020202020204" pitchFamily="34" charset="0"/>
                <a:cs typeface="Arial" panose="020B0604020202020204" pitchFamily="34" charset="0"/>
              </a:rPr>
              <a:t>that the person </a:t>
            </a:r>
            <a:r>
              <a:rPr lang="en-GB" altLang="en-US" sz="1100" b="1" dirty="0">
                <a:solidFill>
                  <a:srgbClr val="FF0000"/>
                </a:solidFill>
                <a:latin typeface="Arial" panose="020B0604020202020204" pitchFamily="34" charset="0"/>
                <a:cs typeface="Arial" panose="020B0604020202020204" pitchFamily="34" charset="0"/>
              </a:rPr>
              <a:t>has been </a:t>
            </a:r>
            <a:r>
              <a:rPr lang="en-GB" altLang="en-US" sz="1100" b="1" dirty="0">
                <a:latin typeface="Arial" panose="020B0604020202020204" pitchFamily="34" charset="0"/>
                <a:cs typeface="Arial" panose="020B0604020202020204" pitchFamily="34" charset="0"/>
              </a:rPr>
              <a:t>driving</a:t>
            </a:r>
            <a:r>
              <a:rPr lang="en-GB" altLang="en-US" sz="1100" dirty="0">
                <a:latin typeface="Arial" panose="020B0604020202020204" pitchFamily="34" charset="0"/>
                <a:cs typeface="Arial" panose="020B0604020202020204" pitchFamily="34" charset="0"/>
              </a:rPr>
              <a:t>, attempting to drive or in charge of a motor vehicle on a road or other public place, while having alcohol or a drug in his body or while unfit to drive because of a drug, and still has alcohol or a drug in his body or is still under the influence of a drug</a:t>
            </a:r>
          </a:p>
          <a:p>
            <a:pPr eaLnBrk="0" fontAlgn="base" hangingPunct="0">
              <a:spcBef>
                <a:spcPct val="30000"/>
              </a:spcBef>
              <a:spcAft>
                <a:spcPct val="0"/>
              </a:spcAf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This deals with the </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Past</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 someone reasonably suspected of having been driving, attempting to drive or in charge of a motor vehicle on a road or other public place, while having alcohol or a drug in their body or while unfit to drive because of a drug, and who still has alcohol or a drug in their body or is still under the influence of a drug.</a:t>
            </a:r>
          </a:p>
          <a:p>
            <a:endParaRPr lang="en-GB" sz="1100" dirty="0">
              <a:latin typeface="Arial" panose="020B0604020202020204" pitchFamily="34" charset="0"/>
              <a:cs typeface="Arial" panose="020B0604020202020204" pitchFamily="34" charset="0"/>
            </a:endParaRPr>
          </a:p>
          <a:p>
            <a:pPr fontAlgn="base">
              <a:spcBef>
                <a:spcPct val="0"/>
              </a:spcBef>
              <a:spcAft>
                <a:spcPct val="0"/>
              </a:spcAft>
              <a:defRPr/>
            </a:pPr>
            <a:endParaRPr lang="en-GB" altLang="en-US" sz="1100" dirty="0">
              <a:solidFill>
                <a:srgbClr val="0033CC"/>
              </a:solidFill>
              <a:latin typeface="Arial" panose="020B0604020202020204" pitchFamily="34" charset="0"/>
              <a:cs typeface="Arial" panose="020B0604020202020204" pitchFamily="34" charset="0"/>
            </a:endParaRPr>
          </a:p>
          <a:p>
            <a:pPr fontAlgn="base">
              <a:spcBef>
                <a:spcPct val="0"/>
              </a:spcBef>
              <a:spcAft>
                <a:spcPct val="0"/>
              </a:spcAft>
              <a:defRPr/>
            </a:pPr>
            <a:r>
              <a:rPr lang="en-GB" altLang="en-US" sz="1100" b="1" u="sng" dirty="0">
                <a:solidFill>
                  <a:srgbClr val="0033CC"/>
                </a:solidFill>
                <a:latin typeface="Arial" panose="020B0604020202020204" pitchFamily="34" charset="0"/>
                <a:cs typeface="Arial" panose="020B0604020202020204" pitchFamily="34" charset="0"/>
              </a:rPr>
              <a:t>Section 6(4) Road Traffic Act 1988</a:t>
            </a:r>
          </a:p>
          <a:p>
            <a:pPr>
              <a:spcBef>
                <a:spcPct val="0"/>
              </a:spcBef>
            </a:pPr>
            <a:r>
              <a:rPr lang="en-GB" altLang="en-US" sz="1100" dirty="0">
                <a:latin typeface="Arial" panose="020B0604020202020204" pitchFamily="34" charset="0"/>
                <a:cs typeface="Arial" panose="020B0604020202020204" pitchFamily="34" charset="0"/>
              </a:rPr>
              <a:t>This sub-section applies if a constable </a:t>
            </a:r>
            <a:r>
              <a:rPr lang="en-GB" altLang="en-US" sz="1100" dirty="0">
                <a:solidFill>
                  <a:srgbClr val="FF0000"/>
                </a:solidFill>
                <a:latin typeface="Arial" panose="020B0604020202020204" pitchFamily="34" charset="0"/>
                <a:cs typeface="Arial" panose="020B0604020202020204" pitchFamily="34" charset="0"/>
              </a:rPr>
              <a:t>reasonably suspects </a:t>
            </a:r>
            <a:r>
              <a:rPr lang="en-GB" altLang="en-US" sz="1100" dirty="0">
                <a:latin typeface="Arial" panose="020B0604020202020204" pitchFamily="34" charset="0"/>
                <a:cs typeface="Arial" panose="020B0604020202020204" pitchFamily="34" charset="0"/>
              </a:rPr>
              <a:t>that the person </a:t>
            </a:r>
            <a:r>
              <a:rPr lang="en-GB" altLang="en-US" sz="1100" dirty="0">
                <a:solidFill>
                  <a:srgbClr val="FF0000"/>
                </a:solidFill>
                <a:latin typeface="Arial" panose="020B0604020202020204" pitchFamily="34" charset="0"/>
                <a:cs typeface="Arial" panose="020B0604020202020204" pitchFamily="34" charset="0"/>
              </a:rPr>
              <a:t>is</a:t>
            </a:r>
            <a:r>
              <a:rPr lang="en-GB" altLang="en-US" sz="1100" dirty="0">
                <a:latin typeface="Arial" panose="020B0604020202020204" pitchFamily="34" charset="0"/>
                <a:cs typeface="Arial" panose="020B0604020202020204" pitchFamily="34" charset="0"/>
              </a:rPr>
              <a:t> or </a:t>
            </a:r>
            <a:r>
              <a:rPr lang="en-GB" altLang="en-US" sz="1100" dirty="0">
                <a:solidFill>
                  <a:srgbClr val="FF0000"/>
                </a:solidFill>
                <a:latin typeface="Arial" panose="020B0604020202020204" pitchFamily="34" charset="0"/>
                <a:cs typeface="Arial" panose="020B0604020202020204" pitchFamily="34" charset="0"/>
              </a:rPr>
              <a:t>has been </a:t>
            </a:r>
            <a:r>
              <a:rPr lang="en-GB" altLang="en-US" sz="1100" dirty="0">
                <a:latin typeface="Arial" panose="020B0604020202020204" pitchFamily="34" charset="0"/>
                <a:cs typeface="Arial" panose="020B0604020202020204" pitchFamily="34" charset="0"/>
              </a:rPr>
              <a:t>driving, attempting to drive or in charge of a motor vehicle on a road or other public place and has committed a traffic offence while the vehicle was in motion</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This is a combination of </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Past</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and </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Present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someone who it is reasonably suspected is or has been driving, attempting to drive or in charge of a motor vehicle on a road or other public place, and who is reasonably suspected to have committed a moving traffic offence while the vehicle is in motion.</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‘Traffic offence’ means an offence under any provision of the Road Traffic Act 1988.</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An officer </a:t>
            </a:r>
            <a:r>
              <a:rPr lang="en-US" altLang="en-US" sz="1100" b="1" u="sng"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must</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 be in uniform to carry out preliminary tests under sub-sections (2) to (4)</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fontAlgn="base">
              <a:spcBef>
                <a:spcPct val="0"/>
              </a:spcBef>
              <a:spcAft>
                <a:spcPct val="0"/>
              </a:spcAft>
              <a:defRPr/>
            </a:pPr>
            <a:r>
              <a:rPr lang="en-GB" altLang="en-US" sz="1100" b="1" u="sng" dirty="0">
                <a:solidFill>
                  <a:srgbClr val="0033CC"/>
                </a:solidFill>
                <a:latin typeface="Arial" panose="020B0604020202020204" pitchFamily="34" charset="0"/>
                <a:cs typeface="Arial" panose="020B0604020202020204" pitchFamily="34" charset="0"/>
              </a:rPr>
              <a:t>Section 6(5) Road Traffic Act 1988</a:t>
            </a:r>
          </a:p>
          <a:p>
            <a:pPr>
              <a:spcBef>
                <a:spcPct val="0"/>
              </a:spcBef>
            </a:pPr>
            <a:r>
              <a:rPr lang="en-GB" altLang="en-US" sz="1100" dirty="0">
                <a:latin typeface="Arial" panose="020B0604020202020204" pitchFamily="34" charset="0"/>
                <a:cs typeface="Arial" panose="020B0604020202020204" pitchFamily="34" charset="0"/>
              </a:rPr>
              <a:t>This sub-section applies if: An </a:t>
            </a:r>
            <a:r>
              <a:rPr lang="en-GB" altLang="en-US" sz="1100" b="1" dirty="0">
                <a:latin typeface="Arial" panose="020B0604020202020204" pitchFamily="34" charset="0"/>
                <a:cs typeface="Arial" panose="020B0604020202020204" pitchFamily="34" charset="0"/>
              </a:rPr>
              <a:t>accident</a:t>
            </a:r>
            <a:r>
              <a:rPr lang="en-GB" altLang="en-US" sz="1100" dirty="0">
                <a:latin typeface="Arial" panose="020B0604020202020204" pitchFamily="34" charset="0"/>
                <a:cs typeface="Arial" panose="020B0604020202020204" pitchFamily="34" charset="0"/>
              </a:rPr>
              <a:t> occurs owing to the presence of a motor vehicle on a road or other public place, and</a:t>
            </a:r>
          </a:p>
          <a:p>
            <a:pPr>
              <a:spcBef>
                <a:spcPct val="0"/>
              </a:spcBef>
            </a:pPr>
            <a:r>
              <a:rPr lang="en-GB" altLang="en-US" sz="1100" dirty="0">
                <a:latin typeface="Arial" panose="020B0604020202020204" pitchFamily="34" charset="0"/>
                <a:cs typeface="Arial" panose="020B0604020202020204" pitchFamily="34" charset="0"/>
              </a:rPr>
              <a:t>a constable </a:t>
            </a:r>
            <a:r>
              <a:rPr lang="en-GB" altLang="en-US" sz="1100" dirty="0">
                <a:solidFill>
                  <a:srgbClr val="FF0000"/>
                </a:solidFill>
                <a:latin typeface="Arial" panose="020B0604020202020204" pitchFamily="34" charset="0"/>
                <a:cs typeface="Arial" panose="020B0604020202020204" pitchFamily="34" charset="0"/>
              </a:rPr>
              <a:t>reasonably believes </a:t>
            </a:r>
            <a:r>
              <a:rPr lang="en-GB" altLang="en-US" sz="1100" dirty="0">
                <a:latin typeface="Arial" panose="020B0604020202020204" pitchFamily="34" charset="0"/>
                <a:cs typeface="Arial" panose="020B0604020202020204" pitchFamily="34" charset="0"/>
              </a:rPr>
              <a:t>that the person was driving, attempting to drive or in charge of the vehicle at the time of the accident</a:t>
            </a:r>
          </a:p>
          <a:p>
            <a:pPr>
              <a:spcBef>
                <a:spcPct val="0"/>
              </a:spcBef>
            </a:pPr>
            <a:r>
              <a:rPr lang="en-GB" altLang="en-US" sz="1100" dirty="0">
                <a:latin typeface="Arial" panose="020B0604020202020204" pitchFamily="34" charset="0"/>
                <a:cs typeface="Arial" panose="020B0604020202020204" pitchFamily="34" charset="0"/>
              </a:rPr>
              <a:t>an officer </a:t>
            </a:r>
            <a:r>
              <a:rPr lang="en-GB" altLang="en-US" sz="1100" u="sng" dirty="0">
                <a:solidFill>
                  <a:srgbClr val="FF0000"/>
                </a:solidFill>
                <a:latin typeface="Arial" panose="020B0604020202020204" pitchFamily="34" charset="0"/>
                <a:cs typeface="Arial" panose="020B0604020202020204" pitchFamily="34" charset="0"/>
              </a:rPr>
              <a:t>DOES NOT</a:t>
            </a:r>
            <a:r>
              <a:rPr lang="en-GB" altLang="en-US" sz="1100" dirty="0">
                <a:latin typeface="Arial" panose="020B0604020202020204" pitchFamily="34" charset="0"/>
                <a:cs typeface="Arial" panose="020B0604020202020204" pitchFamily="34" charset="0"/>
              </a:rPr>
              <a:t> have to be uniform to carry out a test under this subsection</a:t>
            </a:r>
          </a:p>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Reasonable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belief</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requires more than ‘reasonable suspicion’</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There is no need for the police officer making the requirement to believe or even suspect that the person has been drinking, or that they have committed any offence.</a:t>
            </a:r>
          </a:p>
          <a:p>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The reasonable belief of his/her involvement as a person driving, attempting to drive or being in charge of a vehicle at the time of the accident is enough.</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t>
            </a:r>
            <a:r>
              <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There is no need for the officer to be in uniform for a requirement under this section</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t>
            </a:r>
            <a:endParaRPr lang="en-US"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endParaRPr>
          </a:p>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pPr algn="jus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Police Officers can </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only</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test a person for alcohol or drugs if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SAM)</a:t>
            </a:r>
          </a:p>
          <a:p>
            <a:pPr algn="just">
              <a:defRP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1) Have reason to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Suspect</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driver might be under influence of alcohol – following scenarios are examples of this:</a:t>
            </a:r>
          </a:p>
          <a:p>
            <a:pPr marL="287779" indent="-287779" algn="just">
              <a:buFont typeface="Arial" panose="020B0604020202020204" pitchFamily="34" charset="0"/>
              <a:buChar char="•"/>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inappropriate style of driving – stalling at red light &amp; when spoken to the driver’s speech is slurred </a:t>
            </a:r>
          </a:p>
          <a:p>
            <a:pPr marL="287779" indent="-287779" algn="just">
              <a:buFont typeface="Arial" panose="020B0604020202020204" pitchFamily="34" charset="0"/>
              <a:buChar char="•"/>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vehicle is stopped under S163 RTA &amp; driver’s breath smells of intoxicating liquor</a:t>
            </a:r>
          </a:p>
          <a:p>
            <a:pPr marL="287779" indent="-287779" algn="just">
              <a:buFont typeface="Arial" panose="020B0604020202020204" pitchFamily="34" charset="0"/>
              <a:buChar char="•"/>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information is available about drink/drug use – witness passes info regarding a vehicle being driven by person who has consumed alcohol.</a:t>
            </a:r>
          </a:p>
          <a:p>
            <a:pPr marL="287779" indent="-287779" algn="just">
              <a:buFont typeface="Arial" panose="020B0604020202020204" pitchFamily="34" charset="0"/>
              <a:buChar char="•"/>
              <a:defRP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2) Vehicle has been involved in an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Accident</a:t>
            </a:r>
          </a:p>
          <a:p>
            <a:pPr marL="287779" indent="-287779" algn="just">
              <a:buFont typeface="Arial" panose="020B0604020202020204" pitchFamily="34" charset="0"/>
              <a:buChar char="•"/>
              <a:defRP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defRP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3) A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Moving traffic offence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has been committed – e.g. driver crosses a red light </a:t>
            </a:r>
          </a:p>
          <a:p>
            <a:pPr algn="just">
              <a:buFont typeface="Arial" panose="020B0604020202020204" pitchFamily="34" charset="0"/>
              <a:buNone/>
              <a:defRP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Arial" panose="020B0604020202020204" pitchFamily="34" charset="0"/>
              <a:buNone/>
              <a:defRP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Random testing is not permitted.</a:t>
            </a:r>
          </a:p>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first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‘preliminary test’ we will look at is what is commonly referred to as the ‘roadside breath test’.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type of test requires a person to provide a specimen of breath by means of a device approved by the Secretary of State.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device gives an indication whether the proportion of alcohol in a person’s breath or blood is likely to exceed the prescribed limit.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other words ‘over the limit’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several different types of breath testing devices.  Each is simple to use and you should familiarise yourself with the ones used by South Wales Police.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Road Traffic Act 1988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gives further powers to obtain specimens of breath, blood or urine at the police station which can be analysed to discover whether the person is actually over the limit and thereby committing an offence.</a:t>
            </a:r>
          </a:p>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217294"/>
            <a:ext cx="5438140" cy="3908614"/>
          </a:xfrm>
        </p:spPr>
        <p:txBody>
          <a:bodyPr/>
          <a:lstStyle/>
          <a:p>
            <a:endParaRPr lang="en-GB" altLang="en-US" dirty="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preliminary breath test undertaken in respect of sub-sections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6(2)</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6(4)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may be administered only at or near the place where the requirement to co-operate with the test was imposed.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However, in respect of sub-section (5) only, it can be administered at a specified police station, if the constable who imposes the requirement thinks it would be expedient to do so.</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practice, in the majority of cases, the test will be administered at the roadside </a:t>
            </a:r>
          </a:p>
          <a:p>
            <a:endParaRPr lang="en-GB" dirty="0"/>
          </a:p>
        </p:txBody>
      </p:sp>
    </p:spTree>
    <p:extLst>
      <p:ext uri="{BB962C8B-B14F-4D97-AF65-F5344CB8AC3E}">
        <p14:creationId xmlns:p14="http://schemas.microsoft.com/office/powerpoint/2010/main" val="7279039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Manufacturers recommend that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20 minutes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should have elapsed since alcohol was last consumed before obtaining a specimen.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Note: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Some breath freshener sprays contain alcohol.</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Recently consumed alcohol will give a false reading because of alcohol still in the person’s mouth.</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who has rinsed their mouth with alcohol will give a positive reading, even if they have not swallowed any, although 20 minutes later any breath test should record negative.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ask someone when they last had a drink, and they reply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i="1" dirty="0">
                <a:latin typeface="Arial" panose="020B0604020202020204" pitchFamily="34" charset="0"/>
                <a:ea typeface="ＭＳ Ｐゴシック" panose="020B0600070205080204" pitchFamily="34" charset="-128"/>
                <a:cs typeface="Arial" panose="020B0604020202020204" pitchFamily="34" charset="0"/>
              </a:rPr>
              <a:t>10 minutes ago’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you should wait 10 minutes before administering the test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person refuses to wait, you can go ahead and administer the test.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best practice to point out to the driver the consequences of refusing to wait 20 minutes.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Recent smoking will also adversely affect the test.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 driver is smoking, you should ask him/her to stop and explain that to continue to smoke will affect the test.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driver stops smoking, you should allow a short period for the driver’s lungs to clear of smoke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 minimum of two or three normal inhalations of breath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then proceed with the test.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driver refuses to stop smoking, they will have failed to provide a specimen and committed an offence of ‘failing to provide’ under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Section 7(6) Road Traffic Act 1988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which we will look at later</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375303"/>
            <a:ext cx="5438140" cy="6484813"/>
          </a:xfrm>
        </p:spPr>
        <p:txBody>
          <a:bodyPr/>
          <a:lstStyle/>
          <a:p>
            <a:pPr>
              <a:defRPr/>
            </a:pPr>
            <a:r>
              <a:rPr lang="en-GB" sz="1100" dirty="0">
                <a:latin typeface="Arial" panose="020B0604020202020204" pitchFamily="34" charset="0"/>
                <a:cs typeface="Arial" panose="020B0604020202020204" pitchFamily="34" charset="0"/>
              </a:rPr>
              <a:t>You may encounter situations where a driver consumes alcohol immediately before a breath test or after returning home following an accident.</a:t>
            </a:r>
          </a:p>
          <a:p>
            <a:pPr>
              <a:defRPr/>
            </a:pPr>
            <a:r>
              <a:rPr lang="en-GB" sz="1100" dirty="0">
                <a:latin typeface="Arial" panose="020B0604020202020204" pitchFamily="34" charset="0"/>
                <a:cs typeface="Arial" panose="020B0604020202020204" pitchFamily="34" charset="0"/>
              </a:rPr>
              <a:t>You may need to be guided by a supervisor but the following points are worth bearing in mind:</a:t>
            </a:r>
          </a:p>
          <a:p>
            <a:pPr marL="287779" indent="-287779">
              <a:buFont typeface="Arial" panose="020B0604020202020204" pitchFamily="34" charset="0"/>
              <a:buChar char="•"/>
              <a:defRPr/>
            </a:pPr>
            <a:r>
              <a:rPr lang="en-GB" sz="1100" dirty="0">
                <a:latin typeface="Arial" panose="020B0604020202020204" pitchFamily="34" charset="0"/>
                <a:cs typeface="Arial" panose="020B0604020202020204" pitchFamily="34" charset="0"/>
              </a:rPr>
              <a:t>If the driver drinks alcohol while still considered to be driving this can be included as part of the relevant alcohol for the breath test procedure.  Remember to wait 20 minutes from the time of the last drink.</a:t>
            </a:r>
          </a:p>
          <a:p>
            <a:pPr marL="287779" indent="-287779">
              <a:buFont typeface="Arial" panose="020B0604020202020204" pitchFamily="34" charset="0"/>
              <a:buChar char="•"/>
              <a:defRPr/>
            </a:pPr>
            <a:r>
              <a:rPr lang="en-GB" sz="1100" dirty="0">
                <a:latin typeface="Arial" panose="020B0604020202020204" pitchFamily="34" charset="0"/>
                <a:cs typeface="Arial" panose="020B0604020202020204" pitchFamily="34" charset="0"/>
              </a:rPr>
              <a:t>If the person has stopped driving, you should try to prevent them from drinking</a:t>
            </a:r>
          </a:p>
          <a:p>
            <a:pPr>
              <a:defRPr/>
            </a:pPr>
            <a:r>
              <a:rPr lang="en-GB" sz="1100" dirty="0">
                <a:latin typeface="Arial" panose="020B0604020202020204" pitchFamily="34" charset="0"/>
                <a:cs typeface="Arial" panose="020B0604020202020204" pitchFamily="34" charset="0"/>
              </a:rPr>
              <a:t>In the case of an accident when the person claims they have had a drink since the accident, you should continue with the breath test procedure.  However, you should gather as much evidence as possible to allow a judgement to be made of approximately how much alcohol was consumed after the accident.</a:t>
            </a:r>
          </a:p>
          <a:p>
            <a:pPr>
              <a:defRPr/>
            </a:pPr>
            <a:r>
              <a:rPr lang="en-GB" sz="1100" dirty="0">
                <a:latin typeface="Arial" panose="020B0604020202020204" pitchFamily="34" charset="0"/>
                <a:cs typeface="Arial" panose="020B0604020202020204" pitchFamily="34" charset="0"/>
              </a:rPr>
              <a:t>Courts can take into account an analysis of any specimen, together with an expert opinion of how much alcohol would have been in the body at the time of the accident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 need to consider careful questioning, observation and seizing bottles, flasks or glasses from which a drink is alleged to have been taken.</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75040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174898"/>
            <a:ext cx="5438140" cy="7515391"/>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second type of test available to officers is called an impairment test, which should give an indication whether a person is unfit to drive due to drink or drugs.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Unlike preliminary breath tests, the chief officer of the force will nominate trained officers to conduct impairment tests.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preliminary impairment test consists of a series of  physical/psychomotor tasks set by the officer.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These tasks will include for example, walking a straight line or the ‘finger to nose’ test.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By observing the person’s ability to perform these tasks, and making such other observations of the person’s physical state such as the size of the subject’s pupils, the officer can obtain an indication whether the person is unfit to drive and if they are, whether their unfitness is likely to be due to drink or drugs.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further information see the Home Office ‘THINK’ campaign at :</a:t>
            </a:r>
          </a:p>
          <a:p>
            <a:r>
              <a:rPr lang="en-GB" altLang="en-US" sz="1100" u="sng"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http:/www.dft.gov.uk/think/drugdrive/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Secretary of State publishes (and may from time to time revise) a Code of Practice about the kinds of tasks that may be specified, the types of observations that officers should make, the manner in which the tests should be administered and the inferences that may be drawn from any observations made.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preliminary impairment test may be administered at or near the place where the requirement to co-operate with the test was imposed, or if the constable who imposes the requirement thinks it expedient, at a specified police station.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all times the Codes of Practice under this section should be adhered to.</a:t>
            </a:r>
          </a:p>
          <a:p>
            <a:endParaRPr lang="en-GB" sz="1600" dirty="0"/>
          </a:p>
        </p:txBody>
      </p:sp>
    </p:spTree>
    <p:extLst>
      <p:ext uri="{BB962C8B-B14F-4D97-AF65-F5344CB8AC3E}">
        <p14:creationId xmlns:p14="http://schemas.microsoft.com/office/powerpoint/2010/main" val="1332266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third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and final test available for officers to consider is called a drug test, which will test for the presence of drugs in a person’s body.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Samples of the person’s sweat or saliva will be obtained, using a device approved by the Secretary of State.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preliminary drug test may be administered at or near the place where the requirement to co-operate with the test was imposed, or if the officer who imposes the requirement thinks it expedient, at a specified police station.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respect of the impairment test the codes of practice must be adhered to.</a:t>
            </a:r>
          </a:p>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commits an offence if, without reasonable excuse, they fail to co-operate with a preliminary test in pursuance of a requirement imposed under this Section.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A constable may </a:t>
            </a:r>
            <a:r>
              <a:rPr lang="en-GB" altLang="en-US" sz="1100" b="1" dirty="0">
                <a:latin typeface="Arial" panose="020B0604020202020204" pitchFamily="34" charset="0"/>
                <a:cs typeface="Arial" panose="020B0604020202020204" pitchFamily="34" charset="0"/>
              </a:rPr>
              <a:t>arrest</a:t>
            </a:r>
            <a:r>
              <a:rPr lang="en-GB" altLang="en-US" sz="1100" dirty="0">
                <a:latin typeface="Arial" panose="020B0604020202020204" pitchFamily="34" charset="0"/>
                <a:cs typeface="Arial" panose="020B0604020202020204" pitchFamily="34" charset="0"/>
              </a:rPr>
              <a:t> a person without warrant if,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the person fails to co-operate with a preliminary test in pursuance of a requirement imposed under Sec 6 </a:t>
            </a:r>
            <a:r>
              <a:rPr lang="en-GB" altLang="en-US" sz="1100" dirty="0">
                <a:solidFill>
                  <a:srgbClr val="FF0000"/>
                </a:solidFill>
                <a:latin typeface="Arial" panose="020B0604020202020204" pitchFamily="34" charset="0"/>
                <a:cs typeface="Arial" panose="020B0604020202020204" pitchFamily="34" charset="0"/>
              </a:rPr>
              <a:t>and </a:t>
            </a:r>
            <a:r>
              <a:rPr lang="en-GB" altLang="en-US" sz="1100" dirty="0">
                <a:latin typeface="Arial" panose="020B0604020202020204" pitchFamily="34" charset="0"/>
                <a:cs typeface="Arial" panose="020B0604020202020204" pitchFamily="34" charset="0"/>
              </a:rPr>
              <a:t>the constable reasonably suspects that the person has alcohol or a drug in his body or is under the influence of a drug </a:t>
            </a:r>
          </a:p>
          <a:p>
            <a:pPr>
              <a:spcBef>
                <a:spcPct val="0"/>
              </a:spcBef>
            </a:pPr>
            <a:r>
              <a:rPr lang="en-GB" altLang="en-US" sz="1100" b="1" dirty="0">
                <a:solidFill>
                  <a:srgbClr val="0033CC"/>
                </a:solidFill>
                <a:latin typeface="Arial" panose="020B0604020202020204" pitchFamily="34" charset="0"/>
                <a:cs typeface="Arial" panose="020B0604020202020204" pitchFamily="34" charset="0"/>
              </a:rPr>
              <a:t>Section 6D(2) Road Traffic Act 1988</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3517678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commits an offence if, without reasonable excuse, they fail to co-operate with a preliminary test in pursuance of a requirement imposed under this Section.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A constable may </a:t>
            </a:r>
            <a:r>
              <a:rPr lang="en-GB" altLang="en-US" sz="1100" b="1" dirty="0">
                <a:latin typeface="Arial" panose="020B0604020202020204" pitchFamily="34" charset="0"/>
                <a:cs typeface="Arial" panose="020B0604020202020204" pitchFamily="34" charset="0"/>
              </a:rPr>
              <a:t>arrest</a:t>
            </a:r>
            <a:r>
              <a:rPr lang="en-GB" altLang="en-US" sz="1100" dirty="0">
                <a:latin typeface="Arial" panose="020B0604020202020204" pitchFamily="34" charset="0"/>
                <a:cs typeface="Arial" panose="020B0604020202020204" pitchFamily="34" charset="0"/>
              </a:rPr>
              <a:t> a person without warrant if,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the person fails to co-operate with a preliminary test in pursuance of a requirement imposed under Sec 6 </a:t>
            </a:r>
            <a:r>
              <a:rPr lang="en-GB" altLang="en-US" sz="1100" dirty="0">
                <a:solidFill>
                  <a:srgbClr val="FF0000"/>
                </a:solidFill>
                <a:latin typeface="Arial" panose="020B0604020202020204" pitchFamily="34" charset="0"/>
                <a:cs typeface="Arial" panose="020B0604020202020204" pitchFamily="34" charset="0"/>
              </a:rPr>
              <a:t>and </a:t>
            </a:r>
            <a:r>
              <a:rPr lang="en-GB" altLang="en-US" sz="1100" dirty="0">
                <a:latin typeface="Arial" panose="020B0604020202020204" pitchFamily="34" charset="0"/>
                <a:cs typeface="Arial" panose="020B0604020202020204" pitchFamily="34" charset="0"/>
              </a:rPr>
              <a:t>the constable reasonably suspects that the person has alcohol or a drug in his body or is under the influence of a drug </a:t>
            </a:r>
          </a:p>
          <a:p>
            <a:pPr>
              <a:spcBef>
                <a:spcPct val="0"/>
              </a:spcBef>
            </a:pPr>
            <a:r>
              <a:rPr lang="en-GB" altLang="en-US" sz="1100" b="1" dirty="0">
                <a:solidFill>
                  <a:srgbClr val="0033CC"/>
                </a:solidFill>
                <a:latin typeface="Arial" panose="020B0604020202020204" pitchFamily="34" charset="0"/>
                <a:cs typeface="Arial" panose="020B0604020202020204" pitchFamily="34" charset="0"/>
              </a:rPr>
              <a:t>Section 6D(2) Road Traffic Act 1988</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30000"/>
              </a:spcBef>
              <a:spcAft>
                <a:spcPct val="0"/>
              </a:spcAf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8367666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193658"/>
            <a:ext cx="5438140" cy="6234926"/>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Section 6 Road Traffic Act 1988, provided the reasonable grounds exist, a constable can make a requirement of a person to take a provisional breath test whilst lawfully on private premises or private land.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order to administer the test the Constable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be in uniform.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person should be arrested or reported (if alcohol is not suspected) if they refuse or fail to provide a sample.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However, if the officer is asked to leave the private premises or land before any requirement is made, they are no longer lawfully on the premises or land, and therefore there is no power to make the requirement under Section 6.</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Any subsequent requirement would be unlawful.</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unsure, advice should be sought from supervisors. </a:t>
            </a:r>
          </a:p>
          <a:p>
            <a:endParaRPr lang="en-GB" sz="1800" dirty="0"/>
          </a:p>
        </p:txBody>
      </p:sp>
    </p:spTree>
    <p:extLst>
      <p:ext uri="{BB962C8B-B14F-4D97-AF65-F5344CB8AC3E}">
        <p14:creationId xmlns:p14="http://schemas.microsoft.com/office/powerpoint/2010/main" val="18164660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2505580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22926" y="3240930"/>
            <a:ext cx="5438140" cy="5905758"/>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Your powers of arrest are provided by </a:t>
            </a: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Sect 6D Road Traffic Act 1988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itself and not within Sec 24 PACE 1984.</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this case a person will have co-operated with the preliminary breath test procedure and provided a positive reading, indicating that their alcohol levels may be above the prescribed limit.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Having obtained a positive reading and arrested the person, further breath specimens for analysis can then be requested under powers contained in Section 7 Road Traffic Act 1988.</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procedures for obtaining  will be covered shortly.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you will see, you can lawfully require the person to provide specimens for analysis at or near a place where a relevant breath test has been administered to the person concerned or would have been so administered  but for his failure to co-operate with it, rather than take the person to a police station. However, force policy dictates that individuals should be taken to a police station in order to provide evidential samples.</a:t>
            </a:r>
          </a:p>
          <a:p>
            <a:endParaRPr lang="en-GB" sz="1600" dirty="0"/>
          </a:p>
        </p:txBody>
      </p:sp>
    </p:spTree>
    <p:extLst>
      <p:ext uri="{BB962C8B-B14F-4D97-AF65-F5344CB8AC3E}">
        <p14:creationId xmlns:p14="http://schemas.microsoft.com/office/powerpoint/2010/main" val="3796540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this case, a person will have failed to co-operate with the requirement to take a preliminary test and at the time, the constable reasonably suspects that the person has alcohol or drugs in their body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constable did not reasonably suspect that there was alcohol or drugs in their body, then the person would still commit the offence of failing to take a preliminary test and could be reported for summons.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offence of failing to co-operate in these circumstances can only be dealt with by a Magistrates Court and carries a penalty of a fine, four penalty points and a discretionary disqualification.</a:t>
            </a:r>
          </a:p>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156588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3813" y="120650"/>
            <a:ext cx="4114800" cy="231616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31212" y="2566473"/>
            <a:ext cx="5438140" cy="7123816"/>
          </a:xfrm>
        </p:spPr>
        <p:txBody>
          <a:bodyPr/>
          <a:lstStyle/>
          <a:p>
            <a:r>
              <a:rPr lang="en-GB" sz="1100" dirty="0">
                <a:latin typeface="Arial" panose="020B0604020202020204" pitchFamily="34" charset="0"/>
                <a:cs typeface="Arial" panose="020B0604020202020204" pitchFamily="34" charset="0"/>
              </a:rPr>
              <a:t>Section 7 of the Road Traffic Act 1988 creates an offence for drink drivers who fail to provide a specimen and the following conditions and procedures for taking samples for laboratory analysis. 7(1)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the course of an investigation into whether a person has committed an offence under the following sections </a:t>
            </a:r>
            <a:r>
              <a:rPr lang="en-GB" sz="1100" dirty="0">
                <a:latin typeface="Arial" panose="020B0604020202020204" pitchFamily="34" charset="0"/>
                <a:cs typeface="Arial" panose="020B0604020202020204" pitchFamily="34" charset="0"/>
                <a:hlinkClick r:id="rId3"/>
              </a:rPr>
              <a:t>section 3A</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rPr>
              <a:t>section 4</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5"/>
              </a:rPr>
              <a:t>section 5</a:t>
            </a:r>
            <a:r>
              <a:rPr lang="en-GB" sz="1100" dirty="0">
                <a:latin typeface="Arial" panose="020B0604020202020204" pitchFamily="34" charset="0"/>
                <a:cs typeface="Arial" panose="020B0604020202020204" pitchFamily="34" charset="0"/>
              </a:rPr>
              <a:t> of this Act a </a:t>
            </a:r>
            <a:r>
              <a:rPr lang="en-GB" sz="1100" dirty="0">
                <a:latin typeface="Arial" panose="020B0604020202020204" pitchFamily="34" charset="0"/>
                <a:cs typeface="Arial" panose="020B0604020202020204" pitchFamily="34" charset="0"/>
                <a:hlinkClick r:id="rId6"/>
              </a:rPr>
              <a:t>constable </a:t>
            </a:r>
            <a:r>
              <a:rPr lang="en-GB" sz="1100" dirty="0">
                <a:latin typeface="Arial" panose="020B0604020202020204" pitchFamily="34" charset="0"/>
                <a:cs typeface="Arial" panose="020B0604020202020204" pitchFamily="34" charset="0"/>
              </a:rPr>
              <a:t>may, subject to the following provisions of this section and section 9 of this Act, require him -</a:t>
            </a:r>
          </a:p>
          <a:p>
            <a:r>
              <a:rPr lang="en-GB" sz="1100" dirty="0">
                <a:latin typeface="Arial" panose="020B0604020202020204" pitchFamily="34" charset="0"/>
                <a:cs typeface="Arial" panose="020B0604020202020204" pitchFamily="34" charset="0"/>
              </a:rPr>
              <a:t>(a) to provide two </a:t>
            </a:r>
            <a:r>
              <a:rPr lang="en-GB" sz="1100" dirty="0">
                <a:latin typeface="Arial" panose="020B0604020202020204" pitchFamily="34" charset="0"/>
                <a:cs typeface="Arial" panose="020B0604020202020204" pitchFamily="34" charset="0"/>
                <a:hlinkClick r:id="rId7"/>
              </a:rPr>
              <a:t>specimens of breath </a:t>
            </a:r>
            <a:r>
              <a:rPr lang="en-GB" sz="1100" dirty="0">
                <a:latin typeface="Arial" panose="020B0604020202020204" pitchFamily="34" charset="0"/>
                <a:cs typeface="Arial" panose="020B0604020202020204" pitchFamily="34" charset="0"/>
              </a:rPr>
              <a:t>for analysis by means of a device of a type approved by the Secretary of State,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to provide a </a:t>
            </a:r>
            <a:r>
              <a:rPr lang="en-GB" sz="1100" dirty="0">
                <a:latin typeface="Arial" panose="020B0604020202020204" pitchFamily="34" charset="0"/>
                <a:cs typeface="Arial" panose="020B0604020202020204" pitchFamily="34" charset="0"/>
                <a:hlinkClick r:id="rId8"/>
              </a:rPr>
              <a:t>specimen of blood</a:t>
            </a:r>
            <a:r>
              <a:rPr lang="en-GB" sz="1100" dirty="0">
                <a:latin typeface="Arial" panose="020B0604020202020204" pitchFamily="34" charset="0"/>
                <a:cs typeface="Arial" panose="020B0604020202020204" pitchFamily="34" charset="0"/>
              </a:rPr>
              <a:t> or urine for a laboratory test.</a:t>
            </a:r>
          </a:p>
          <a:p>
            <a:endParaRPr lang="en-GB"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constable may make a requirement under this section to provide specimens of breath only if -</a:t>
            </a:r>
          </a:p>
          <a:p>
            <a:r>
              <a:rPr lang="en-GB" sz="1100" dirty="0">
                <a:latin typeface="Arial" panose="020B0604020202020204" pitchFamily="34" charset="0"/>
                <a:cs typeface="Arial" panose="020B0604020202020204" pitchFamily="34" charset="0"/>
              </a:rPr>
              <a:t>(a) the requirement is made at a police station or a hospital,</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the requirement is imposed in circumstances where </a:t>
            </a:r>
            <a:r>
              <a:rPr lang="en-GB" sz="1100" dirty="0">
                <a:latin typeface="Arial" panose="020B0604020202020204" pitchFamily="34" charset="0"/>
                <a:cs typeface="Arial" panose="020B0604020202020204" pitchFamily="34" charset="0"/>
                <a:hlinkClick r:id="rId9"/>
              </a:rPr>
              <a:t>section 6(5)</a:t>
            </a:r>
            <a:r>
              <a:rPr lang="en-GB" sz="1100" dirty="0">
                <a:latin typeface="Arial" panose="020B0604020202020204" pitchFamily="34" charset="0"/>
                <a:cs typeface="Arial" panose="020B0604020202020204" pitchFamily="34" charset="0"/>
              </a:rPr>
              <a:t> of this Act applies, or</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the constable is in uniform</a:t>
            </a:r>
          </a:p>
          <a:p>
            <a:endParaRPr lang="en-GB" alt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a:t>
            </a:r>
            <a:r>
              <a:rPr lang="en-GB" sz="1100" b="1" dirty="0">
                <a:latin typeface="Arial" panose="020B0604020202020204" pitchFamily="34" charset="0"/>
                <a:cs typeface="Arial" panose="020B0604020202020204" pitchFamily="34" charset="0"/>
              </a:rPr>
              <a:t>relevant breath test</a:t>
            </a:r>
            <a:r>
              <a:rPr lang="en-GB" sz="1100" dirty="0">
                <a:latin typeface="Arial" panose="020B0604020202020204" pitchFamily="34" charset="0"/>
                <a:cs typeface="Arial" panose="020B0604020202020204" pitchFamily="34" charset="0"/>
              </a:rPr>
              <a:t> is a procedure involving the provision by the person concerned of a specimen of breath to be used for the purpose of obtaining an indication whether the proportion of alcohol in his breath or blood is likely to exceed the prescribed limit.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Specimens of</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BREATH, BLOOD </a:t>
            </a:r>
            <a:r>
              <a:rPr lang="en-GB" altLang="en-US" sz="1100" dirty="0">
                <a:latin typeface="Arial" panose="020B0604020202020204" pitchFamily="34" charset="0"/>
                <a:cs typeface="Arial" panose="020B0604020202020204" pitchFamily="34" charset="0"/>
              </a:rPr>
              <a:t>or</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URINE</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may be requested at a police station,</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EVEN WHERE NO SCREENING TEST  </a:t>
            </a:r>
            <a:r>
              <a:rPr lang="en-GB" altLang="en-US" sz="1100" dirty="0">
                <a:latin typeface="Arial" panose="020B0604020202020204" pitchFamily="34" charset="0"/>
                <a:cs typeface="Arial" panose="020B0604020202020204" pitchFamily="34" charset="0"/>
              </a:rPr>
              <a:t>has been required</a:t>
            </a:r>
            <a:r>
              <a:rPr lang="en-GB" altLang="en-US" sz="1100" dirty="0">
                <a:solidFill>
                  <a:srgbClr val="000000"/>
                </a:solidFill>
                <a:latin typeface="Arial" panose="020B0604020202020204" pitchFamily="34" charset="0"/>
                <a:cs typeface="Arial" panose="020B0604020202020204" pitchFamily="34" charset="0"/>
              </a:rPr>
              <a:t> </a:t>
            </a:r>
          </a:p>
          <a:p>
            <a:pPr>
              <a:buFontTx/>
              <a:buNone/>
            </a:pPr>
            <a:endParaRPr lang="en-GB" altLang="en-US" sz="1100" dirty="0">
              <a:solidFill>
                <a:srgbClr val="000000"/>
              </a:solidFill>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means a</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SCREENING BREATH TEST </a:t>
            </a:r>
            <a:r>
              <a:rPr lang="en-GB" altLang="en-US" sz="1100" dirty="0">
                <a:latin typeface="Arial" panose="020B0604020202020204" pitchFamily="34" charset="0"/>
                <a:cs typeface="Arial" panose="020B0604020202020204" pitchFamily="34" charset="0"/>
              </a:rPr>
              <a:t>carried out, for example, at the</a:t>
            </a:r>
            <a:r>
              <a:rPr lang="en-GB" altLang="en-US" sz="1100" dirty="0">
                <a:solidFill>
                  <a:srgbClr val="00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ROADSIDE</a:t>
            </a:r>
          </a:p>
          <a:p>
            <a:endParaRPr lang="en-GB" altLang="en-US" sz="1400" dirty="0"/>
          </a:p>
          <a:p>
            <a:endParaRPr lang="en-GB" altLang="en-US" sz="1400" dirty="0"/>
          </a:p>
          <a:p>
            <a:endParaRPr lang="en-GB" dirty="0"/>
          </a:p>
        </p:txBody>
      </p:sp>
    </p:spTree>
    <p:extLst>
      <p:ext uri="{BB962C8B-B14F-4D97-AF65-F5344CB8AC3E}">
        <p14:creationId xmlns:p14="http://schemas.microsoft.com/office/powerpoint/2010/main" val="12864252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10" name="Rectangle 9"/>
          <p:cNvSpPr/>
          <p:nvPr/>
        </p:nvSpPr>
        <p:spPr>
          <a:xfrm>
            <a:off x="285596" y="2043039"/>
            <a:ext cx="6117908" cy="5755422"/>
          </a:xfrm>
          <a:prstGeom prst="rect">
            <a:avLst/>
          </a:prstGeom>
        </p:spPr>
        <p:txBody>
          <a:bodyPr wrap="square">
            <a:spAutoFit/>
          </a:bodyPr>
          <a:lstStyle/>
          <a:p>
            <a:r>
              <a:rPr lang="en-GB" sz="1600" dirty="0"/>
              <a:t>A person required under section 7 or 7A to provide a specimen of breath, blood or urine, may afterwards be detained at a police station if a constable has reasonable grounds for believing that, were that person to drive, or attempt to drive a mechanically propelled vehicle on a road, he would commit an offence under section 4, 5 or 5A of this Act .</a:t>
            </a:r>
          </a:p>
          <a:p>
            <a:endParaRPr lang="en-GB" sz="1600" dirty="0"/>
          </a:p>
          <a:p>
            <a:r>
              <a:rPr lang="en-GB" sz="1600" dirty="0"/>
              <a:t>The above does not apply to the person if he ought reasonably to appear to the constable that there is no likelihood of his driving or attempting to drive a mechanically propelled vehicle whilst -</a:t>
            </a:r>
          </a:p>
          <a:p>
            <a:endParaRPr lang="en-GB" sz="1600" dirty="0"/>
          </a:p>
          <a:p>
            <a:r>
              <a:rPr lang="en-GB" sz="1600" dirty="0"/>
              <a:t>(a)  his ability to drive properly is impaired,.</a:t>
            </a:r>
          </a:p>
          <a:p>
            <a:r>
              <a:rPr lang="en-GB" sz="1600" dirty="0"/>
              <a:t>(b) the proportion of alcohol in his breath, blood or urine exceeds the prescribed limit, or.</a:t>
            </a:r>
          </a:p>
          <a:p>
            <a:r>
              <a:rPr lang="en-GB" sz="1600" dirty="0"/>
              <a:t>(c) the proportion of a specified controlled drug in his blood or urine exceeds the specified limit for that drug.</a:t>
            </a:r>
          </a:p>
          <a:p>
            <a:endParaRPr lang="en-GB" sz="1600" dirty="0"/>
          </a:p>
          <a:p>
            <a:r>
              <a:rPr lang="en-GB" sz="1600" dirty="0"/>
              <a:t>A person who is at a hospital as a patient shall not be arrested and taken from there to a police station in pursuance of this section if it would be prejudicial to his proper care and treatment.</a:t>
            </a:r>
          </a:p>
          <a:p>
            <a:endParaRPr lang="en-GB" sz="1600" dirty="0"/>
          </a:p>
          <a:p>
            <a:r>
              <a:rPr lang="en-GB" sz="1600" dirty="0"/>
              <a:t>A constable </a:t>
            </a:r>
            <a:r>
              <a:rPr lang="en-GB" sz="1600" b="1" dirty="0">
                <a:solidFill>
                  <a:srgbClr val="FF0000"/>
                </a:solidFill>
              </a:rPr>
              <a:t>must</a:t>
            </a:r>
            <a:r>
              <a:rPr lang="en-GB" sz="1600" dirty="0"/>
              <a:t> consult a medical practitioner on any question arising as to whether a person's ability to drive properly is or might be impaired through drugs and must act on the medical advice provided.</a:t>
            </a:r>
          </a:p>
        </p:txBody>
      </p:sp>
    </p:spTree>
    <p:extLst>
      <p:ext uri="{BB962C8B-B14F-4D97-AF65-F5344CB8AC3E}">
        <p14:creationId xmlns:p14="http://schemas.microsoft.com/office/powerpoint/2010/main" val="21263717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welfare of the patient in a hospital takes precedence over any request for preliminary tests or specimens that may be required in the course of investigations concerning Section 4 or 5 offences.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for this reason, that the medical practitioner immediately in charge of a patient must be made aware of your intention to request a preliminary test or the provision of specimens under Section 7 Road Traffic Act 1988 so that he/she can decide whether the taking of the test, the request for specimens, or the associated warnings regarding non-co-operation or refusal to provide specimens may harm the patient.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consent is given, you can require a preliminary test followed by the provision of specimens.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the usual practice to request a preliminary breath test prior to obtaining specimens for a laboratory test, as the former could be negative, thus making it unnecessary for blood or urine samples to be taken</a:t>
            </a:r>
            <a:r>
              <a:rPr lang="en-GB" altLang="en-US" sz="1600" dirty="0">
                <a:ea typeface="ＭＳ Ｐゴシック" panose="020B0600070205080204" pitchFamily="34" charset="-128"/>
              </a:rPr>
              <a:t>.</a:t>
            </a:r>
          </a:p>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2427" y="4127237"/>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suspect alcohol, it is the usual practice to request a preliminary breath test prior to obtaining specimens for a laboratory test, as the former could be negative, thus making it unnecessary for blood or urine samples to be taken.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doctor considers it prejudicial to the care and treatment of the patient, refuses consent for you to administer a preliminary breath test, he or she may still allow a request for blood or urine for analysis.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request must be accompanied by a warning that failure to co-operate with a preliminary test or to provide samples may render the driver liable to prosecution</a:t>
            </a:r>
            <a:r>
              <a:rPr lang="en-GB" altLang="en-US" sz="1600" dirty="0">
                <a:ea typeface="ＭＳ Ｐゴシック" panose="020B0600070205080204" pitchFamily="34" charset="-128"/>
              </a:rPr>
              <a:t>. </a:t>
            </a:r>
          </a:p>
          <a:p>
            <a:endParaRPr lang="en-GB" altLang="en-US" sz="16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4879655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2427" y="4127237"/>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doctor in charge of the patient consents to blood samples being taken, the on-call police surgeon should be contacted to attend and take the samples.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this is not possible, then the assistance of another hospital doctor not associated with the care of the patient should be sought to obtain the samples.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Under no circumstances should the doctor in charge of the patient obtain the evidential samples.</a:t>
            </a:r>
          </a:p>
          <a:p>
            <a:endParaRPr lang="en-GB" sz="1800" dirty="0"/>
          </a:p>
        </p:txBody>
      </p:sp>
    </p:spTree>
    <p:extLst>
      <p:ext uri="{BB962C8B-B14F-4D97-AF65-F5344CB8AC3E}">
        <p14:creationId xmlns:p14="http://schemas.microsoft.com/office/powerpoint/2010/main" val="24409700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57032" y="4162688"/>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Following an accident, a constable can request that a blood specimen should be taken without the consent of the casualty who is a patient in hospital, if the officer believes that the patient cannot give valid consent because of his/her medical condition.</a:t>
            </a:r>
          </a:p>
          <a:p>
            <a:endParaRPr lang="en-GB" dirty="0"/>
          </a:p>
        </p:txBody>
      </p:sp>
    </p:spTree>
    <p:extLst>
      <p:ext uri="{BB962C8B-B14F-4D97-AF65-F5344CB8AC3E}">
        <p14:creationId xmlns:p14="http://schemas.microsoft.com/office/powerpoint/2010/main" val="11968712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Following an accident, a constable can request that a blood specimen should be taken without the consent of the casualty who is a patient in hospital, if the officer believes that the patient cannot give valid consent because of his/her medical condition.</a:t>
            </a:r>
          </a:p>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officer will need to ascertain from the medical practitioner in charge of the casualty whether the person is fit to provide a specimen of blood.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 specimen can be taken if the person with direct medical care objects that by doing so, it would be prejudicial to the patient’s proper care and treatment.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there is no objection, the officer will summon a Police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Surgeon who will be asked to take a sample of blood.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doctor other than a Police Surgeon will only be asked if it is impracticable to obtain the services of a Police Surgeon.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a doctor other than a Police Surgeon is used, the reasons must be recorded.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On </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 account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the doctor be a medical practitioner who for the time being has any responsibility for the clinical care of the person concerned.</a:t>
            </a:r>
          </a:p>
          <a:p>
            <a:endParaRPr lang="en-GB" sz="1800" dirty="0"/>
          </a:p>
        </p:txBody>
      </p:sp>
    </p:spTree>
    <p:extLst>
      <p:ext uri="{BB962C8B-B14F-4D97-AF65-F5344CB8AC3E}">
        <p14:creationId xmlns:p14="http://schemas.microsoft.com/office/powerpoint/2010/main" val="7552753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66473" y="3926340"/>
            <a:ext cx="5438140" cy="454675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Once the specimen has been supplied to the constable, it is stored until the patient recovers.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this point, the officer in the case must ascertain from the hospital doctor responsible for the patient, whether the patient is fit to be asked to give permission for analysis of the specimen.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may require repeated enquiries with the doctor, all of which must be recorded.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Provided that the person with clinical responsibility does not object, the patient is then asked if he or she consents to its analysis and warned that it is an offence to fail to give consent</a:t>
            </a:r>
          </a:p>
          <a:p>
            <a:endParaRPr lang="en-GB"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Person should be warned of the consequences of prosecution if they fail to do so.</a:t>
            </a:r>
          </a:p>
          <a:p>
            <a:endParaRPr lang="en-GB" sz="1600" dirty="0"/>
          </a:p>
        </p:txBody>
      </p:sp>
    </p:spTree>
    <p:extLst>
      <p:ext uri="{BB962C8B-B14F-4D97-AF65-F5344CB8AC3E}">
        <p14:creationId xmlns:p14="http://schemas.microsoft.com/office/powerpoint/2010/main" val="72183527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66473" y="3926340"/>
            <a:ext cx="5438140" cy="4546754"/>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Patient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means any person who is at the hospital for the purpose of treatment (an in-patient or out-patient), but a person ceases to be a patient as soon as the treatment contemplated for that visit is over, and whether a person is 'at a hospital as a patient' is a question of fact. It has been suggested that it is not possible (or desirable) to attempt to define conclusively the circumstances in which a person will be held to be a patient.</a:t>
            </a:r>
            <a:br>
              <a:rPr lang="en-GB" altLang="en-US" sz="1600" i="1" dirty="0">
                <a:ea typeface="ＭＳ Ｐゴシック" panose="020B0600070205080204" pitchFamily="34" charset="-128"/>
              </a:rPr>
            </a:br>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6138447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265114867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58775" y="141288"/>
            <a:ext cx="6219825" cy="3498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79768" y="3819983"/>
            <a:ext cx="5438140" cy="560860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important to note that there must have actually been an accident and it is not sufficient to form suspicion that an accident has occurred.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constable must also reasonably believe that the person was driving, attempting to drive or in charge of the vehicle at the time of the accident.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offences concerning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Section 4 RTA 1988 (unfit through drink or drugs)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 power of entry is provided by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Section 17 of PACE 1984</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for constables if they have reasonable grounds for believing that the person whom he is seeking is on the premises’, for the purpose of arresting them for the offence of driving, attempting to drive or in charge while unfit through drink or drugs, contrary to Section 4 Road Traffic Act 1988</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power is also provided by Section 6E (above)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circumstances when, following an accident involving personal injury to any person, a power of entry into any place is available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Entry can only be made for the purposes of:</a:t>
            </a: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Requiring a preliminary test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(collisions only)</a:t>
            </a: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Arresting a person if, as a result of a preliminary test, the officer reasonably suspects that the proportion of alcohol in the person’s breath or blood exceeds the prescribed limit</a:t>
            </a: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Arresting the person for failing to co-operate with a preliminary test where the officer reasonably suspects that the person has alcohol or drugs in their body or is under the influence of a drug.</a:t>
            </a:r>
          </a:p>
          <a:p>
            <a:endParaRPr lang="en-GB" dirty="0"/>
          </a:p>
        </p:txBody>
      </p:sp>
    </p:spTree>
    <p:extLst>
      <p:ext uri="{BB962C8B-B14F-4D97-AF65-F5344CB8AC3E}">
        <p14:creationId xmlns:p14="http://schemas.microsoft.com/office/powerpoint/2010/main" val="7891453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66473" y="4020879"/>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Entry into premises against the wishes of the owner or occupier is a serious step to take.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 need to be sure of your powers and then exercise them lawfully.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act outside the powers provided in law, you will be a trespasser and any evidence you obtain may be inadmissible.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have been a road traffic accident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constable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have reasonable cause to suspect the accident involved injury to any person.</a:t>
            </a:r>
          </a:p>
          <a:p>
            <a:endParaRPr lang="en-GB" altLang="en-US" sz="1600" dirty="0">
              <a:ea typeface="ＭＳ Ｐゴシック" panose="020B0600070205080204" pitchFamily="34" charset="-128"/>
            </a:endParaRPr>
          </a:p>
          <a:p>
            <a:endParaRPr lang="en-GB" altLang="en-US" sz="1600" dirty="0">
              <a:ea typeface="ＭＳ Ｐゴシック" panose="020B0600070205080204" pitchFamily="34" charset="-128"/>
            </a:endParaRPr>
          </a:p>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05375832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66473" y="3985427"/>
            <a:ext cx="5438140" cy="3908614"/>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be reasonable cause to believe the person was driving, attempting to drive or in charge of the vehicle at the time of the accident</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be reasonable cause to believe the suspect is in the place where entry is to be made</a:t>
            </a:r>
          </a:p>
          <a:p>
            <a:endParaRPr lang="en-GB" sz="1100" dirty="0">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Note that If the accident is damage only then there is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power of entry under Sec 6D Road Traffic Act 1988**</a:t>
            </a:r>
          </a:p>
          <a:p>
            <a:endParaRPr lang="en-GB" sz="1800" dirty="0"/>
          </a:p>
        </p:txBody>
      </p:sp>
    </p:spTree>
    <p:extLst>
      <p:ext uri="{BB962C8B-B14F-4D97-AF65-F5344CB8AC3E}">
        <p14:creationId xmlns:p14="http://schemas.microsoft.com/office/powerpoint/2010/main" val="136394665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566473" y="3985427"/>
            <a:ext cx="5438140" cy="3908614"/>
          </a:xfrm>
        </p:spPr>
        <p:txBody>
          <a:bodyPr/>
          <a:lstStyle/>
          <a:p>
            <a:r>
              <a:rPr lang="en-GB" altLang="en-US" sz="1800" dirty="0">
                <a:ea typeface="ＭＳ Ｐゴシック" panose="020B0600070205080204" pitchFamily="34" charset="-128"/>
              </a:rPr>
              <a:t>There </a:t>
            </a:r>
            <a:r>
              <a:rPr lang="en-GB" altLang="en-US" sz="1800" b="1" dirty="0">
                <a:solidFill>
                  <a:srgbClr val="FF0000"/>
                </a:solidFill>
                <a:ea typeface="ＭＳ Ｐゴシック" panose="020B0600070205080204" pitchFamily="34" charset="-128"/>
              </a:rPr>
              <a:t>MUST</a:t>
            </a:r>
            <a:r>
              <a:rPr lang="en-GB" altLang="en-US" sz="1800" dirty="0">
                <a:ea typeface="ＭＳ Ｐゴシック" panose="020B0600070205080204" pitchFamily="34" charset="-128"/>
              </a:rPr>
              <a:t> be reasonable cause to believe the person was driving, attempting to drive or in charge of the vehicle at the time of the accident</a:t>
            </a:r>
          </a:p>
          <a:p>
            <a:endParaRPr lang="en-GB" sz="1800" dirty="0"/>
          </a:p>
          <a:p>
            <a:r>
              <a:rPr lang="en-GB" altLang="en-US" sz="1800" dirty="0">
                <a:ea typeface="ＭＳ Ｐゴシック" panose="020B0600070205080204" pitchFamily="34" charset="-128"/>
              </a:rPr>
              <a:t>There </a:t>
            </a:r>
            <a:r>
              <a:rPr lang="en-GB" altLang="en-US" sz="1800" b="1" dirty="0">
                <a:solidFill>
                  <a:srgbClr val="FF0000"/>
                </a:solidFill>
                <a:ea typeface="ＭＳ Ｐゴシック" panose="020B0600070205080204" pitchFamily="34" charset="-128"/>
              </a:rPr>
              <a:t>MUST</a:t>
            </a:r>
            <a:r>
              <a:rPr lang="en-GB" altLang="en-US" sz="1800" dirty="0">
                <a:ea typeface="ＭＳ Ｐゴシック" panose="020B0600070205080204" pitchFamily="34" charset="-128"/>
              </a:rPr>
              <a:t> be reasonable cause to believe the suspect is in the place where entry is to be made</a:t>
            </a:r>
          </a:p>
          <a:p>
            <a:endParaRPr lang="en-GB" sz="1800" dirty="0"/>
          </a:p>
          <a:p>
            <a:r>
              <a:rPr lang="en-GB" altLang="en-US" sz="1800" b="1" dirty="0">
                <a:solidFill>
                  <a:srgbClr val="FF0000"/>
                </a:solidFill>
                <a:ea typeface="ＭＳ Ｐゴシック" panose="020B0600070205080204" pitchFamily="34" charset="-128"/>
              </a:rPr>
              <a:t>** Note that If the accident is damage only then there is </a:t>
            </a:r>
            <a:r>
              <a:rPr lang="en-GB" altLang="en-US" sz="1800" b="1" u="sng" dirty="0">
                <a:solidFill>
                  <a:srgbClr val="FF0000"/>
                </a:solidFill>
                <a:ea typeface="ＭＳ Ｐゴシック" panose="020B0600070205080204" pitchFamily="34" charset="-128"/>
              </a:rPr>
              <a:t>NO </a:t>
            </a:r>
            <a:r>
              <a:rPr lang="en-GB" altLang="en-US" sz="1800" b="1" dirty="0">
                <a:solidFill>
                  <a:srgbClr val="FF0000"/>
                </a:solidFill>
                <a:ea typeface="ＭＳ Ｐゴシック" panose="020B0600070205080204" pitchFamily="34" charset="-128"/>
              </a:rPr>
              <a:t>power of entry under Sec 6D Road Traffic Act 1988**</a:t>
            </a:r>
          </a:p>
          <a:p>
            <a:endParaRPr lang="en-GB" sz="1800" dirty="0"/>
          </a:p>
        </p:txBody>
      </p:sp>
    </p:spTree>
    <p:extLst>
      <p:ext uri="{BB962C8B-B14F-4D97-AF65-F5344CB8AC3E}">
        <p14:creationId xmlns:p14="http://schemas.microsoft.com/office/powerpoint/2010/main" val="162200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38716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49286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87981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6622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40164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123041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86892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70594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54659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60373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536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834548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 Id="rId5" Type="http://schemas.microsoft.com/office/2007/relationships/hdphoto" Target="../media/hdphoto1.wdp"/><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9.jp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tags" Target="../tags/tag6.xml"/><Relationship Id="rId7" Type="http://schemas.openxmlformats.org/officeDocument/2006/relationships/image" Target="../media/image13.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notesSlide" Target="../notesSlides/notesSlide8.xml"/><Relationship Id="rId5" Type="http://schemas.openxmlformats.org/officeDocument/2006/relationships/slideLayout" Target="../slideLayouts/slideLayout7.xml"/><Relationship Id="rId10" Type="http://schemas.openxmlformats.org/officeDocument/2006/relationships/image" Target="../media/image16.png"/><Relationship Id="rId4" Type="http://schemas.openxmlformats.org/officeDocument/2006/relationships/tags" Target="../tags/tag7.xm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tags" Target="../tags/tag12.xml"/><Relationship Id="rId7" Type="http://schemas.openxmlformats.org/officeDocument/2006/relationships/image" Target="../media/image20.png"/><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image" Target="../media/image19.png"/><Relationship Id="rId5" Type="http://schemas.openxmlformats.org/officeDocument/2006/relationships/notesSlide" Target="../notesSlides/notesSlide14.xml"/><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7.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8.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19.xml"/><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0.xml"/><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21.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2.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3.xml"/><Relationship Id="rId4" Type="http://schemas.openxmlformats.org/officeDocument/2006/relationships/image" Target="../media/image35.png"/></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24.xml"/><Relationship Id="rId4" Type="http://schemas.openxmlformats.org/officeDocument/2006/relationships/image" Target="../media/image37.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25.xml"/><Relationship Id="rId5" Type="http://schemas.microsoft.com/office/2007/relationships/hdphoto" Target="../media/hdphoto2.wdp"/><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26.xml"/><Relationship Id="rId5" Type="http://schemas.microsoft.com/office/2007/relationships/hdphoto" Target="../media/hdphoto2.wdp"/><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ags" Target="../tags/tag27.xml"/><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tags" Target="../tags/tag28.xml"/><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29.xml"/><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30.xml"/><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tags" Target="../tags/tag31.xml"/><Relationship Id="rId4" Type="http://schemas.openxmlformats.org/officeDocument/2006/relationships/image" Target="../media/image42.jpe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7.xml"/><Relationship Id="rId1" Type="http://schemas.openxmlformats.org/officeDocument/2006/relationships/tags" Target="../tags/tag32.xml"/><Relationship Id="rId4" Type="http://schemas.openxmlformats.org/officeDocument/2006/relationships/image" Target="../media/image42.jpe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33.xml"/><Relationship Id="rId4" Type="http://schemas.openxmlformats.org/officeDocument/2006/relationships/image" Target="../media/image43.jpe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7.xml"/><Relationship Id="rId1" Type="http://schemas.openxmlformats.org/officeDocument/2006/relationships/tags" Target="../tags/tag34.xml"/><Relationship Id="rId4" Type="http://schemas.openxmlformats.org/officeDocument/2006/relationships/image" Target="../media/image44.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7.xml"/><Relationship Id="rId1" Type="http://schemas.openxmlformats.org/officeDocument/2006/relationships/tags" Target="../tags/tag35.xml"/><Relationship Id="rId4" Type="http://schemas.openxmlformats.org/officeDocument/2006/relationships/image" Target="../media/image45.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7.xml"/><Relationship Id="rId1" Type="http://schemas.openxmlformats.org/officeDocument/2006/relationships/tags" Target="../tags/tag36.xml"/><Relationship Id="rId4" Type="http://schemas.openxmlformats.org/officeDocument/2006/relationships/image" Target="../media/image4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37.xml"/><Relationship Id="rId4" Type="http://schemas.openxmlformats.org/officeDocument/2006/relationships/image" Target="../media/image43.jpe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7.xml"/><Relationship Id="rId1" Type="http://schemas.openxmlformats.org/officeDocument/2006/relationships/tags" Target="../tags/tag38.xml"/><Relationship Id="rId4" Type="http://schemas.openxmlformats.org/officeDocument/2006/relationships/image" Target="../media/image43.jpeg"/></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noProof="0" dirty="0">
                <a:solidFill>
                  <a:srgbClr val="002A68"/>
                </a:solidFill>
                <a:latin typeface="Arial Nova Cond" panose="020B0604020202020204" pitchFamily="34" charset="0"/>
                <a:ea typeface="Tahoma" panose="020B0604030504040204" pitchFamily="34" charset="0"/>
                <a:cs typeface="Tahoma" panose="020B0604030504040204" pitchFamily="34" charset="0"/>
              </a:rPr>
              <a:t>Drink/Drug Driving Investigation.</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999849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255593" y="966820"/>
            <a:ext cx="9403307"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cs typeface="Arial" panose="020B0604020202020204" pitchFamily="34" charset="0"/>
              </a:rPr>
              <a:t>Offences of being ‘unfit’ to drive through drink or drugs</a:t>
            </a:r>
          </a:p>
          <a:p>
            <a:pPr algn="ctr" eaLnBrk="1" hangingPunct="1">
              <a:spcBef>
                <a:spcPct val="0"/>
              </a:spcBef>
              <a:buFontTx/>
              <a:buNone/>
            </a:pPr>
            <a:endParaRPr lang="en-GB" altLang="en-US" sz="2800" dirty="0">
              <a:solidFill>
                <a:schemeClr val="tx1"/>
              </a:solidFill>
              <a:cs typeface="Arial" panose="020B0604020202020204" pitchFamily="34" charset="0"/>
            </a:endParaRPr>
          </a:p>
          <a:p>
            <a:pPr algn="ctr" eaLnBrk="1" hangingPunct="1">
              <a:spcBef>
                <a:spcPct val="0"/>
              </a:spcBef>
              <a:buFontTx/>
              <a:buNone/>
            </a:pPr>
            <a:r>
              <a:rPr lang="en-GB" altLang="en-US" sz="2800" b="1" dirty="0">
                <a:solidFill>
                  <a:srgbClr val="FF0000"/>
                </a:solidFill>
                <a:latin typeface="+mn-lt"/>
                <a:cs typeface="Arial" panose="020B0604020202020204" pitchFamily="34" charset="0"/>
              </a:rPr>
              <a:t>Section 4 RTA 1988</a:t>
            </a:r>
          </a:p>
        </p:txBody>
      </p:sp>
      <p:sp>
        <p:nvSpPr>
          <p:cNvPr id="4" name="TextBox 3"/>
          <p:cNvSpPr txBox="1">
            <a:spLocks noChangeArrowheads="1"/>
          </p:cNvSpPr>
          <p:nvPr/>
        </p:nvSpPr>
        <p:spPr bwMode="auto">
          <a:xfrm>
            <a:off x="1187355" y="3397507"/>
            <a:ext cx="9539785"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cs typeface="Arial" panose="020B0604020202020204" pitchFamily="34" charset="0"/>
              </a:rPr>
              <a:t>Offences involving the proportion of alcohol/drugs in the body, as measured in breath, blood or urine </a:t>
            </a:r>
          </a:p>
          <a:p>
            <a:pPr algn="ctr" eaLnBrk="1" hangingPunct="1">
              <a:spcBef>
                <a:spcPct val="0"/>
              </a:spcBef>
              <a:buFontTx/>
              <a:buNone/>
            </a:pPr>
            <a:endParaRPr lang="en-GB" altLang="en-US" sz="2800" dirty="0">
              <a:solidFill>
                <a:srgbClr val="FF0000"/>
              </a:solidFill>
              <a:latin typeface="+mn-lt"/>
              <a:cs typeface="Arial" panose="020B0604020202020204" pitchFamily="34" charset="0"/>
            </a:endParaRPr>
          </a:p>
          <a:p>
            <a:pPr algn="ctr" eaLnBrk="1" hangingPunct="1">
              <a:spcBef>
                <a:spcPct val="0"/>
              </a:spcBef>
              <a:buFontTx/>
              <a:buNone/>
            </a:pPr>
            <a:r>
              <a:rPr lang="en-GB" altLang="en-US" sz="2800" b="1" dirty="0">
                <a:solidFill>
                  <a:srgbClr val="FF0000"/>
                </a:solidFill>
                <a:latin typeface="+mn-lt"/>
                <a:cs typeface="Arial" panose="020B0604020202020204" pitchFamily="34" charset="0"/>
              </a:rPr>
              <a:t>Section 5 RTA 1988</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367284" y="1306608"/>
            <a:ext cx="2882320" cy="3454731"/>
          </a:xfrm>
          <a:prstGeom prst="rect">
            <a:avLst/>
          </a:prstGeom>
        </p:spPr>
      </p:pic>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Power to Require Preliminary Tests</a:t>
            </a:r>
          </a:p>
        </p:txBody>
      </p:sp>
      <p:sp>
        <p:nvSpPr>
          <p:cNvPr id="8" name="Rectangle 7"/>
          <p:cNvSpPr/>
          <p:nvPr/>
        </p:nvSpPr>
        <p:spPr>
          <a:xfrm>
            <a:off x="3417822" y="5204026"/>
            <a:ext cx="4781244" cy="523220"/>
          </a:xfrm>
          <a:prstGeom prst="rect">
            <a:avLst/>
          </a:prstGeom>
          <a:solidFill>
            <a:schemeClr val="accent1">
              <a:lumMod val="20000"/>
              <a:lumOff val="80000"/>
            </a:schemeClr>
          </a:solidFill>
        </p:spPr>
        <p:txBody>
          <a:bodyPr wrap="none">
            <a:spAutoFit/>
          </a:bodyPr>
          <a:lstStyle/>
          <a:p>
            <a:pPr algn="ctr">
              <a:spcBef>
                <a:spcPct val="0"/>
              </a:spcBef>
            </a:pPr>
            <a:r>
              <a:rPr lang="en-GB" altLang="en-US" sz="2800" b="1" dirty="0">
                <a:solidFill>
                  <a:srgbClr val="002060"/>
                </a:solidFill>
                <a:cs typeface="Arial" panose="020B0604020202020204" pitchFamily="34" charset="0"/>
              </a:rPr>
              <a:t>Section 6 Road Traffic Act 1988</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Client\G$\Roger Images\Images\Adam - Image Bank\Image Bank\Driver Training\DT8.JPG"/>
          <p:cNvPicPr>
            <a:picLocks noChangeAspect="1" noChangeArrowheads="1"/>
          </p:cNvPicPr>
          <p:nvPr>
            <p:custDataLst>
              <p:tags r:id="rId1"/>
            </p:custDataLst>
          </p:nvPr>
        </p:nvPicPr>
        <p:blipFill>
          <a:blip r:embed="rId4" cstate="print">
            <a:extLst>
              <a:ext uri="{BEBA8EAE-BF5A-486C-A8C5-ECC9F3942E4B}">
                <a14:imgProps xmlns:a14="http://schemas.microsoft.com/office/drawing/2010/main">
                  <a14:imgLayer r:embed="rId5">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1639582" y="999074"/>
            <a:ext cx="8820472" cy="48803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639582" y="1234952"/>
            <a:ext cx="8820472"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0" dirty="0">
                <a:solidFill>
                  <a:srgbClr val="FFFF00"/>
                </a:solidFill>
                <a:cs typeface="Arial" panose="020B0604020202020204" pitchFamily="34" charset="0"/>
              </a:rPr>
              <a:t>Not defined in Road Traffic Act 1988</a:t>
            </a:r>
          </a:p>
          <a:p>
            <a:pPr eaLnBrk="1" hangingPunct="1">
              <a:spcBef>
                <a:spcPct val="0"/>
              </a:spcBef>
              <a:buFontTx/>
              <a:buNone/>
            </a:pPr>
            <a:endParaRPr lang="en-GB" altLang="en-US" sz="4000" dirty="0">
              <a:solidFill>
                <a:srgbClr val="FFFF00"/>
              </a:solidFill>
              <a:cs typeface="Arial" panose="020B0604020202020204" pitchFamily="34" charset="0"/>
            </a:endParaRPr>
          </a:p>
          <a:p>
            <a:pPr eaLnBrk="1" hangingPunct="1">
              <a:spcBef>
                <a:spcPct val="0"/>
              </a:spcBef>
              <a:buFontTx/>
              <a:buNone/>
            </a:pPr>
            <a:endParaRPr lang="en-GB" altLang="en-US" sz="4000" dirty="0">
              <a:solidFill>
                <a:srgbClr val="FFFF00"/>
              </a:solidFill>
              <a:cs typeface="Arial" panose="020B0604020202020204" pitchFamily="34" charset="0"/>
            </a:endParaRPr>
          </a:p>
          <a:p>
            <a:pPr eaLnBrk="1" hangingPunct="1">
              <a:spcBef>
                <a:spcPct val="0"/>
              </a:spcBef>
              <a:buFontTx/>
              <a:buNone/>
            </a:pPr>
            <a:endParaRPr lang="en-GB" altLang="en-US" sz="4000" dirty="0">
              <a:solidFill>
                <a:srgbClr val="FFFF00"/>
              </a:solidFill>
              <a:cs typeface="Arial" panose="020B0604020202020204" pitchFamily="34" charset="0"/>
            </a:endParaRPr>
          </a:p>
          <a:p>
            <a:pPr algn="ctr" eaLnBrk="1" hangingPunct="1">
              <a:spcBef>
                <a:spcPct val="0"/>
              </a:spcBef>
              <a:buFontTx/>
              <a:buNone/>
            </a:pPr>
            <a:endParaRPr lang="en-GB" altLang="en-US" sz="3600" b="0" dirty="0">
              <a:solidFill>
                <a:srgbClr val="FFFF00"/>
              </a:solidFill>
              <a:cs typeface="Arial" panose="020B0604020202020204" pitchFamily="34" charset="0"/>
            </a:endParaRPr>
          </a:p>
          <a:p>
            <a:pPr algn="ctr" eaLnBrk="1" hangingPunct="1">
              <a:spcBef>
                <a:spcPct val="0"/>
              </a:spcBef>
              <a:buFontTx/>
              <a:buNone/>
            </a:pPr>
            <a:r>
              <a:rPr lang="en-GB" altLang="en-US" sz="3600" b="0" dirty="0">
                <a:solidFill>
                  <a:srgbClr val="FFFF00"/>
                </a:solidFill>
                <a:cs typeface="Arial" panose="020B0604020202020204" pitchFamily="34" charset="0"/>
              </a:rPr>
              <a:t>In charge of the propulsion and steering of the vehicle</a:t>
            </a:r>
          </a:p>
        </p:txBody>
      </p:sp>
      <p:sp>
        <p:nvSpPr>
          <p:cNvPr id="6" name="TextBox 5"/>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Drive</a:t>
            </a:r>
          </a:p>
        </p:txBody>
      </p:sp>
    </p:spTree>
    <p:extLst>
      <p:ext uri="{BB962C8B-B14F-4D97-AF65-F5344CB8AC3E}">
        <p14:creationId xmlns:p14="http://schemas.microsoft.com/office/powerpoint/2010/main" val="724382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lient\G$\Roger Images\Images\Adam - Image Bank\Image Bank\Driver Training\DT9.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042244" y="1694542"/>
            <a:ext cx="3138985" cy="3703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6"/>
          <p:cNvSpPr txBox="1">
            <a:spLocks noChangeArrowheads="1"/>
          </p:cNvSpPr>
          <p:nvPr/>
        </p:nvSpPr>
        <p:spPr bwMode="auto">
          <a:xfrm>
            <a:off x="1169582" y="2055926"/>
            <a:ext cx="5507664"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FF0000"/>
                </a:solidFill>
                <a:latin typeface="+mn-lt"/>
                <a:cs typeface="Arial" panose="020B0604020202020204" pitchFamily="34" charset="0"/>
              </a:rPr>
              <a:t>Intention</a:t>
            </a:r>
            <a:r>
              <a:rPr lang="en-GB" altLang="en-US" sz="3600" dirty="0">
                <a:solidFill>
                  <a:srgbClr val="002060"/>
                </a:solidFill>
                <a:latin typeface="+mn-lt"/>
                <a:cs typeface="Arial" panose="020B0604020202020204" pitchFamily="34" charset="0"/>
              </a:rPr>
              <a:t> + </a:t>
            </a:r>
            <a:r>
              <a:rPr lang="en-GB" altLang="en-US" sz="3600" b="1" dirty="0">
                <a:solidFill>
                  <a:srgbClr val="FF0000"/>
                </a:solidFill>
                <a:latin typeface="+mn-lt"/>
                <a:cs typeface="Arial" panose="020B0604020202020204" pitchFamily="34" charset="0"/>
              </a:rPr>
              <a:t>Actions</a:t>
            </a:r>
          </a:p>
          <a:p>
            <a:pPr algn="ctr" eaLnBrk="1" hangingPunct="1">
              <a:spcBef>
                <a:spcPct val="0"/>
              </a:spcBef>
              <a:buFontTx/>
              <a:buNone/>
            </a:pPr>
            <a:endParaRPr lang="en-GB" altLang="en-US" sz="3600" dirty="0">
              <a:solidFill>
                <a:srgbClr val="002060"/>
              </a:solidFill>
              <a:latin typeface="+mn-lt"/>
              <a:cs typeface="Arial" panose="020B0604020202020204" pitchFamily="34" charset="0"/>
            </a:endParaRPr>
          </a:p>
          <a:p>
            <a:pPr algn="ctr" eaLnBrk="1" hangingPunct="1">
              <a:spcBef>
                <a:spcPct val="0"/>
              </a:spcBef>
              <a:buFontTx/>
              <a:buNone/>
            </a:pPr>
            <a:r>
              <a:rPr lang="en-GB" altLang="en-US" sz="3600" dirty="0">
                <a:solidFill>
                  <a:srgbClr val="002060"/>
                </a:solidFill>
                <a:latin typeface="+mn-lt"/>
                <a:cs typeface="Arial" panose="020B0604020202020204" pitchFamily="34" charset="0"/>
              </a:rPr>
              <a:t>Not necessary to prove person was capable of achieving it</a:t>
            </a:r>
          </a:p>
        </p:txBody>
      </p:sp>
      <p:sp>
        <p:nvSpPr>
          <p:cNvPr id="6" name="TextBox 5"/>
          <p:cNvSpPr txBox="1"/>
          <p:nvPr/>
        </p:nvSpPr>
        <p:spPr>
          <a:xfrm>
            <a:off x="1169582" y="279146"/>
            <a:ext cx="9189069" cy="584775"/>
          </a:xfrm>
          <a:prstGeom prst="rect">
            <a:avLst/>
          </a:prstGeom>
          <a:solidFill>
            <a:srgbClr val="002060"/>
          </a:solidFill>
        </p:spPr>
        <p:txBody>
          <a:bodyPr wrap="square" rtlCol="0">
            <a:spAutoFit/>
          </a:bodyPr>
          <a:lstStyle/>
          <a:p>
            <a:pPr algn="ctr"/>
            <a:r>
              <a:rPr lang="en-GB" sz="3200" b="1" dirty="0">
                <a:solidFill>
                  <a:schemeClr val="bg1"/>
                </a:solidFill>
              </a:rPr>
              <a:t>Attempt to Drive</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lient\G$\Roger Images\Images\Adam - Image Bank\Image Bank\Driver Training\DT9.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214067" y="1362606"/>
            <a:ext cx="301474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6"/>
          <p:cNvSpPr txBox="1">
            <a:spLocks noChangeArrowheads="1"/>
          </p:cNvSpPr>
          <p:nvPr/>
        </p:nvSpPr>
        <p:spPr bwMode="auto">
          <a:xfrm>
            <a:off x="1811412" y="1362606"/>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Road Traffic Act</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algn="ct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54224" y="4490394"/>
            <a:ext cx="3053184" cy="1278274"/>
          </a:xfrm>
          <a:prstGeom prst="rect">
            <a:avLst/>
          </a:prstGeom>
        </p:spPr>
      </p:pic>
      <p:sp>
        <p:nvSpPr>
          <p:cNvPr id="8" name="TextBox 7"/>
          <p:cNvSpPr txBox="1"/>
          <p:nvPr/>
        </p:nvSpPr>
        <p:spPr>
          <a:xfrm>
            <a:off x="1811412" y="456567"/>
            <a:ext cx="8417397" cy="584775"/>
          </a:xfrm>
          <a:prstGeom prst="rect">
            <a:avLst/>
          </a:prstGeom>
          <a:solidFill>
            <a:srgbClr val="002060"/>
          </a:solidFill>
        </p:spPr>
        <p:txBody>
          <a:bodyPr wrap="square" rtlCol="0">
            <a:spAutoFit/>
          </a:bodyPr>
          <a:lstStyle/>
          <a:p>
            <a:pPr algn="ctr"/>
            <a:r>
              <a:rPr lang="en-GB" sz="3200" b="1" dirty="0">
                <a:solidFill>
                  <a:schemeClr val="bg1"/>
                </a:solidFill>
              </a:rPr>
              <a:t>In Charge</a:t>
            </a:r>
          </a:p>
        </p:txBody>
      </p:sp>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Steam</a:t>
            </a: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Electric</a:t>
            </a: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Petrol</a:t>
            </a: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Diesel</a:t>
            </a: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Oil</a:t>
            </a:r>
          </a:p>
          <a:p>
            <a:pPr marL="457200" indent="-457200">
              <a:spcBef>
                <a:spcPct val="0"/>
              </a:spcBef>
            </a:pPr>
            <a:r>
              <a:rPr lang="en-GB" altLang="en-US" sz="2800" b="1" dirty="0">
                <a:solidFill>
                  <a:srgbClr val="002060"/>
                </a:solidFill>
                <a:latin typeface="Calibri" panose="020F0502020204030204" pitchFamily="34" charset="0"/>
                <a:cs typeface="Calibri" panose="020F0502020204030204" pitchFamily="34" charset="0"/>
              </a:rPr>
              <a:t>Gas</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Mechanically Propelled Vehicle</a:t>
            </a:r>
          </a:p>
        </p:txBody>
      </p:sp>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Client\G$\CKP Images\Traffic\motor cycle.png"/>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1286913" y="406129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3"/>
            </p:custDataLst>
          </p:nvPr>
        </p:nvPicPr>
        <p:blipFill>
          <a:blip r:embed="rId9">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047793" y="4061294"/>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26792" y="3107187"/>
            <a:ext cx="1071418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Client\G$\CKP Images\Traffic\Road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604592" y="1085391"/>
            <a:ext cx="8741202" cy="4687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3"/>
          <p:cNvSpPr txBox="1">
            <a:spLocks noChangeArrowheads="1"/>
          </p:cNvSpPr>
          <p:nvPr/>
        </p:nvSpPr>
        <p:spPr bwMode="auto">
          <a:xfrm>
            <a:off x="1721578" y="1787937"/>
            <a:ext cx="8229600" cy="2520950"/>
          </a:xfrm>
          <a:prstGeom prst="rect">
            <a:avLst/>
          </a:prstGeom>
          <a:noFill/>
          <a:ln>
            <a:noFill/>
          </a:ln>
          <a:effec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buFontTx/>
              <a:buNone/>
              <a:defRPr/>
            </a:pPr>
            <a:endParaRPr lang="en-GB" sz="2000" b="1" kern="0" dirty="0">
              <a:solidFill>
                <a:srgbClr val="FFFF00"/>
              </a:solidFill>
            </a:endParaRPr>
          </a:p>
          <a:p>
            <a:pPr marL="0" indent="0" algn="ctr">
              <a:buFontTx/>
              <a:buNone/>
              <a:defRPr/>
            </a:pPr>
            <a:r>
              <a:rPr lang="en-GB" sz="4000" b="1" kern="0" dirty="0">
                <a:solidFill>
                  <a:schemeClr val="tx1"/>
                </a:solidFill>
              </a:rPr>
              <a:t>Any highway and any other road to which the public has access, and includes bridges over which the road passes</a:t>
            </a:r>
          </a:p>
        </p:txBody>
      </p:sp>
      <p:sp>
        <p:nvSpPr>
          <p:cNvPr id="5" name="TextBox 4"/>
          <p:cNvSpPr txBox="1"/>
          <p:nvPr/>
        </p:nvSpPr>
        <p:spPr>
          <a:xfrm>
            <a:off x="1721578" y="279146"/>
            <a:ext cx="8507231" cy="584775"/>
          </a:xfrm>
          <a:prstGeom prst="rect">
            <a:avLst/>
          </a:prstGeom>
          <a:solidFill>
            <a:srgbClr val="002060"/>
          </a:solidFill>
        </p:spPr>
        <p:txBody>
          <a:bodyPr wrap="square" rtlCol="0">
            <a:spAutoFit/>
          </a:bodyPr>
          <a:lstStyle/>
          <a:p>
            <a:pPr algn="ctr"/>
            <a:r>
              <a:rPr lang="en-GB" sz="3200" b="1" dirty="0">
                <a:solidFill>
                  <a:schemeClr val="bg1"/>
                </a:solidFill>
              </a:rPr>
              <a:t>Road</a:t>
            </a:r>
          </a:p>
        </p:txBody>
      </p:sp>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CKP Images\Traffic\Public Place 1.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2434471" y="1599289"/>
            <a:ext cx="3316944" cy="39962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Public Place</a:t>
            </a:r>
          </a:p>
        </p:txBody>
      </p:sp>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947889" y="1256818"/>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3859566" y="5243255"/>
            <a:ext cx="4457566"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4(1) Road Traffic Act 1988</a:t>
            </a:r>
          </a:p>
        </p:txBody>
      </p:sp>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1508209" y="1367982"/>
            <a:ext cx="8656336" cy="433106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Sufficient to prove that the person’s ability to drive was impaired because of consumption of drink (alcohol) or drugs</a:t>
            </a:r>
          </a:p>
          <a:p>
            <a:pPr algn="ctr">
              <a:spcBef>
                <a:spcPct val="0"/>
              </a:spcBef>
              <a:buFontTx/>
              <a:buNone/>
            </a:pPr>
            <a:endParaRPr lang="en-GB" altLang="en-US" sz="3200" dirty="0">
              <a:solidFill>
                <a:srgbClr val="002060"/>
              </a:solidFill>
              <a:cs typeface="Arial" panose="020B0604020202020204" pitchFamily="34" charset="0"/>
            </a:endParaRPr>
          </a:p>
          <a:p>
            <a:pPr algn="ctr">
              <a:spcBef>
                <a:spcPct val="0"/>
              </a:spcBef>
              <a:buFontTx/>
              <a:buNone/>
            </a:pPr>
            <a:r>
              <a:rPr lang="en-GB" altLang="en-US" sz="3200" dirty="0">
                <a:solidFill>
                  <a:srgbClr val="002060"/>
                </a:solidFill>
                <a:cs typeface="Arial" panose="020B0604020202020204" pitchFamily="34" charset="0"/>
              </a:rPr>
              <a:t>Evidence required is similar to that </a:t>
            </a:r>
          </a:p>
          <a:p>
            <a:pPr algn="ctr">
              <a:spcBef>
                <a:spcPct val="0"/>
              </a:spcBef>
              <a:buFontTx/>
              <a:buNone/>
            </a:pPr>
            <a:r>
              <a:rPr lang="en-GB" altLang="en-US" sz="3200" dirty="0">
                <a:solidFill>
                  <a:srgbClr val="002060"/>
                </a:solidFill>
                <a:cs typeface="Arial" panose="020B0604020202020204" pitchFamily="34" charset="0"/>
              </a:rPr>
              <a:t>required to prove drunkenness</a:t>
            </a:r>
          </a:p>
          <a:p>
            <a:pPr algn="ctr">
              <a:spcBef>
                <a:spcPct val="0"/>
              </a:spcBef>
              <a:buFontTx/>
              <a:buNone/>
            </a:pPr>
            <a:endParaRPr lang="en-GB" altLang="en-US" sz="3200" dirty="0">
              <a:solidFill>
                <a:srgbClr val="002060"/>
              </a:solidFill>
              <a:cs typeface="Arial" panose="020B0604020202020204" pitchFamily="34" charset="0"/>
            </a:endParaRPr>
          </a:p>
          <a:p>
            <a:pPr algn="ctr">
              <a:spcBef>
                <a:spcPct val="0"/>
              </a:spcBef>
              <a:buFontTx/>
              <a:buNone/>
            </a:pPr>
            <a:r>
              <a:rPr lang="en-GB" altLang="en-US" sz="3200" dirty="0">
                <a:solidFill>
                  <a:srgbClr val="002060"/>
                </a:solidFill>
                <a:cs typeface="Arial" panose="020B0604020202020204" pitchFamily="34" charset="0"/>
              </a:rPr>
              <a:t>Doctor’s opinion and your </a:t>
            </a:r>
          </a:p>
          <a:p>
            <a:pPr algn="ctr">
              <a:spcBef>
                <a:spcPct val="0"/>
              </a:spcBef>
              <a:buFontTx/>
              <a:buNone/>
            </a:pPr>
            <a:r>
              <a:rPr lang="en-GB" altLang="en-US" sz="3200" dirty="0">
                <a:solidFill>
                  <a:srgbClr val="002060"/>
                </a:solidFill>
                <a:cs typeface="Arial" panose="020B0604020202020204" pitchFamily="34" charset="0"/>
              </a:rPr>
              <a:t>observations will be important</a:t>
            </a:r>
          </a:p>
          <a:p>
            <a:pPr marL="0" indent="0">
              <a:buFont typeface="Arial" panose="020B0604020202020204" pitchFamily="34" charset="0"/>
              <a:buNone/>
            </a:pPr>
            <a:endParaRPr lang="en-GB" dirty="0"/>
          </a:p>
        </p:txBody>
      </p:sp>
      <p:sp>
        <p:nvSpPr>
          <p:cNvPr id="4" name="TextBox 3"/>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Points to Prove</a:t>
            </a:r>
          </a:p>
        </p:txBody>
      </p:sp>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1947889" y="1197344"/>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4033491" y="538590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829003" y="1397863"/>
            <a:ext cx="2489200"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4929332" y="1397861"/>
            <a:ext cx="2465387"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8005848" y="1397862"/>
            <a:ext cx="2413000"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Prescribed Limit: Alcohol</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47889" y="2048095"/>
            <a:ext cx="8280920" cy="2677656"/>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1947889" y="674931"/>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5 Road Traffic Act 1988: Defence</a:t>
            </a:r>
          </a:p>
        </p:txBody>
      </p:sp>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1297172" y="1115455"/>
            <a:ext cx="9675628"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3086986" y="5389859"/>
            <a:ext cx="6096000" cy="424732"/>
          </a:xfrm>
          <a:prstGeom prst="rect">
            <a:avLst/>
          </a:prstGeom>
          <a:solidFill>
            <a:schemeClr val="accent1">
              <a:lumMod val="20000"/>
              <a:lumOff val="8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1146412" y="1272961"/>
            <a:ext cx="9771797"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457200" indent="-457200">
              <a:buFontTx/>
              <a:buAutoNum type="alphaLcParenR"/>
              <a:defRPr/>
            </a:pPr>
            <a:r>
              <a:rPr lang="en-GB" sz="2400" dirty="0">
                <a:solidFill>
                  <a:srgbClr val="002060"/>
                </a:solidFill>
              </a:rPr>
              <a:t>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1146412" y="4029001"/>
            <a:ext cx="9771797"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R$\SWPKDIVLDSEPF\Shared\Pre-join\Images\preserved powers.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4353796" y="1382233"/>
            <a:ext cx="3469105" cy="3189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2"/>
          <p:cNvSpPr txBox="1">
            <a:spLocks noChangeArrowheads="1"/>
          </p:cNvSpPr>
          <p:nvPr/>
        </p:nvSpPr>
        <p:spPr bwMode="auto">
          <a:xfrm>
            <a:off x="2655193" y="5109246"/>
            <a:ext cx="6866312" cy="523220"/>
          </a:xfrm>
          <a:prstGeom prst="rect">
            <a:avLst/>
          </a:prstGeom>
          <a:solidFill>
            <a:schemeClr val="accent1">
              <a:lumMod val="20000"/>
              <a:lumOff val="8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1" dirty="0">
                <a:solidFill>
                  <a:srgbClr val="002060"/>
                </a:solidFill>
                <a:latin typeface="+mn-lt"/>
                <a:cs typeface="Arial" panose="020B0604020202020204" pitchFamily="34" charset="0"/>
              </a:rPr>
              <a:t>Section 6 Road Traffic Act 1988</a:t>
            </a:r>
          </a:p>
        </p:txBody>
      </p:sp>
      <p:sp>
        <p:nvSpPr>
          <p:cNvPr id="5" name="TextBox 4"/>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Power to Required Preliminary Tests</a:t>
            </a:r>
          </a:p>
        </p:txBody>
      </p:sp>
    </p:spTree>
    <p:extLst>
      <p:ext uri="{BB962C8B-B14F-4D97-AF65-F5344CB8AC3E}">
        <p14:creationId xmlns:p14="http://schemas.microsoft.com/office/powerpoint/2010/main" val="184507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426428" y="230928"/>
            <a:ext cx="11364079" cy="523220"/>
          </a:xfrm>
          <a:prstGeom prst="rect">
            <a:avLst/>
          </a:prstGeom>
        </p:spPr>
        <p:txBody>
          <a:bodyPr wrap="square">
            <a:spAutoFit/>
          </a:bodyPr>
          <a:lstStyle/>
          <a:p>
            <a:r>
              <a:rPr lang="en-GB" sz="2700" b="1" dirty="0">
                <a:solidFill>
                  <a:srgbClr val="002060"/>
                </a:solidFill>
              </a:rPr>
              <a:t>Require a test in 4 circumstances - Section 6 (2),(3),(4),(5) Road Traffic Act 1988</a:t>
            </a:r>
            <a:endParaRPr lang="en-GB" sz="2700" dirty="0">
              <a:solidFill>
                <a:srgbClr val="002060"/>
              </a:solidFill>
            </a:endParaRPr>
          </a:p>
        </p:txBody>
      </p:sp>
      <p:sp>
        <p:nvSpPr>
          <p:cNvPr id="9" name="Content Placeholder 2"/>
          <p:cNvSpPr txBox="1">
            <a:spLocks/>
          </p:cNvSpPr>
          <p:nvPr/>
        </p:nvSpPr>
        <p:spPr>
          <a:xfrm>
            <a:off x="874156" y="1102506"/>
            <a:ext cx="4402832"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14" name="Picture 4" descr="\\Client\G$\CKP Images\NIM\Law 3.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8426028" y="706303"/>
            <a:ext cx="2260588" cy="5139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
          <p:cNvSpPr txBox="1">
            <a:spLocks noChangeArrowheads="1"/>
          </p:cNvSpPr>
          <p:nvPr/>
        </p:nvSpPr>
        <p:spPr bwMode="auto">
          <a:xfrm>
            <a:off x="1106956" y="706304"/>
            <a:ext cx="676875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r>
              <a:rPr lang="en-GB" altLang="en-US" sz="2800" b="0" dirty="0">
                <a:solidFill>
                  <a:srgbClr val="002060"/>
                </a:solidFill>
                <a:latin typeface="+mn-lt"/>
              </a:rPr>
              <a:t>Police Officers can only test a person for alcohol or drugs if: </a:t>
            </a:r>
          </a:p>
          <a:p>
            <a:pPr>
              <a:spcBef>
                <a:spcPct val="0"/>
              </a:spcBef>
              <a:buFontTx/>
              <a:buNone/>
            </a:pPr>
            <a:endParaRPr lang="en-GB" altLang="en-US" sz="2800" b="0" dirty="0">
              <a:solidFill>
                <a:srgbClr val="002060"/>
              </a:solidFill>
              <a:latin typeface="+mn-lt"/>
            </a:endParaRPr>
          </a:p>
          <a:p>
            <a:pPr>
              <a:spcBef>
                <a:spcPct val="0"/>
              </a:spcBef>
              <a:buFontTx/>
              <a:buNone/>
            </a:pPr>
            <a:r>
              <a:rPr lang="en-GB" altLang="en-US" sz="2800" b="1" dirty="0">
                <a:solidFill>
                  <a:srgbClr val="FF0000"/>
                </a:solidFill>
                <a:latin typeface="+mn-lt"/>
              </a:rPr>
              <a:t>S</a:t>
            </a:r>
            <a:r>
              <a:rPr lang="en-GB" altLang="en-US" sz="2800" b="0" dirty="0">
                <a:solidFill>
                  <a:srgbClr val="002060"/>
                </a:solidFill>
                <a:latin typeface="+mn-lt"/>
              </a:rPr>
              <a:t>uspect driver may be under the influence of alcohol/drugs</a:t>
            </a:r>
          </a:p>
          <a:p>
            <a:pPr>
              <a:spcBef>
                <a:spcPct val="0"/>
              </a:spcBef>
              <a:buFontTx/>
              <a:buNone/>
            </a:pPr>
            <a:endParaRPr lang="en-GB" altLang="en-US" sz="2800" b="0" dirty="0">
              <a:solidFill>
                <a:srgbClr val="002060"/>
              </a:solidFill>
              <a:latin typeface="+mn-lt"/>
            </a:endParaRPr>
          </a:p>
          <a:p>
            <a:pPr>
              <a:spcBef>
                <a:spcPct val="0"/>
              </a:spcBef>
              <a:buFontTx/>
              <a:buNone/>
            </a:pPr>
            <a:r>
              <a:rPr lang="en-GB" altLang="en-US" sz="2800" b="1" dirty="0">
                <a:solidFill>
                  <a:srgbClr val="FF0000"/>
                </a:solidFill>
                <a:latin typeface="+mn-lt"/>
              </a:rPr>
              <a:t>A</a:t>
            </a:r>
            <a:r>
              <a:rPr lang="en-GB" altLang="en-US" sz="2800" b="0" dirty="0">
                <a:solidFill>
                  <a:srgbClr val="002060"/>
                </a:solidFill>
                <a:latin typeface="+mn-lt"/>
              </a:rPr>
              <a:t>ccident occurs where the vehicle</a:t>
            </a:r>
          </a:p>
          <a:p>
            <a:pPr>
              <a:spcBef>
                <a:spcPct val="0"/>
              </a:spcBef>
              <a:buFontTx/>
              <a:buNone/>
            </a:pPr>
            <a:r>
              <a:rPr lang="en-GB" altLang="en-US" sz="2800" b="0" dirty="0">
                <a:solidFill>
                  <a:srgbClr val="002060"/>
                </a:solidFill>
                <a:latin typeface="+mn-lt"/>
              </a:rPr>
              <a:t>has been involved in a Road Traffic Collision (RTC)</a:t>
            </a:r>
          </a:p>
          <a:p>
            <a:pPr>
              <a:spcBef>
                <a:spcPct val="0"/>
              </a:spcBef>
              <a:buFontTx/>
              <a:buNone/>
            </a:pPr>
            <a:endParaRPr lang="en-GB" altLang="en-US" sz="2800" b="0" dirty="0">
              <a:solidFill>
                <a:srgbClr val="002060"/>
              </a:solidFill>
              <a:latin typeface="+mn-lt"/>
            </a:endParaRPr>
          </a:p>
          <a:p>
            <a:pPr>
              <a:spcBef>
                <a:spcPct val="0"/>
              </a:spcBef>
              <a:buFontTx/>
              <a:buNone/>
            </a:pPr>
            <a:r>
              <a:rPr lang="en-GB" altLang="en-US" sz="2800" b="1" dirty="0">
                <a:solidFill>
                  <a:srgbClr val="FF0000"/>
                </a:solidFill>
                <a:latin typeface="+mn-lt"/>
              </a:rPr>
              <a:t>M</a:t>
            </a:r>
            <a:r>
              <a:rPr lang="en-GB" altLang="en-US" sz="2800" b="0" dirty="0">
                <a:solidFill>
                  <a:srgbClr val="002060"/>
                </a:solidFill>
                <a:latin typeface="+mn-lt"/>
              </a:rPr>
              <a:t>oving traffic offence has been committed</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4"/>
          <p:cNvSpPr txBox="1">
            <a:spLocks noChangeArrowheads="1"/>
          </p:cNvSpPr>
          <p:nvPr/>
        </p:nvSpPr>
        <p:spPr bwMode="auto">
          <a:xfrm>
            <a:off x="1598502" y="2114103"/>
            <a:ext cx="511175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None/>
            </a:pPr>
            <a:r>
              <a:rPr lang="en-GB" altLang="en-US" sz="2800" dirty="0">
                <a:solidFill>
                  <a:srgbClr val="002060"/>
                </a:solidFill>
                <a:latin typeface="+mn-lt"/>
                <a:cs typeface="Arial" panose="020B0604020202020204" pitchFamily="34" charset="0"/>
              </a:rPr>
              <a:t>Roadside breath test</a:t>
            </a:r>
          </a:p>
          <a:p>
            <a:pPr marL="457200" indent="-457200" eaLnBrk="1" hangingPunct="1">
              <a:spcBef>
                <a:spcPct val="0"/>
              </a:spcBef>
            </a:pPr>
            <a:endParaRPr lang="en-GB" altLang="en-US" sz="2800" dirty="0">
              <a:solidFill>
                <a:srgbClr val="002060"/>
              </a:solidFill>
              <a:latin typeface="+mn-lt"/>
              <a:cs typeface="Arial" panose="020B0604020202020204" pitchFamily="34" charset="0"/>
            </a:endParaRPr>
          </a:p>
          <a:p>
            <a:pPr eaLnBrk="1" hangingPunct="1">
              <a:spcBef>
                <a:spcPct val="0"/>
              </a:spcBef>
              <a:buNone/>
            </a:pPr>
            <a:r>
              <a:rPr lang="en-GB" altLang="en-US" sz="2800" dirty="0">
                <a:solidFill>
                  <a:srgbClr val="002060"/>
                </a:solidFill>
                <a:latin typeface="+mn-lt"/>
                <a:cs typeface="Arial" panose="020B0604020202020204" pitchFamily="34" charset="0"/>
              </a:rPr>
              <a:t>Approved by Secretary of State</a:t>
            </a:r>
          </a:p>
          <a:p>
            <a:pPr marL="457200" indent="-457200" eaLnBrk="1" hangingPunct="1">
              <a:spcBef>
                <a:spcPct val="0"/>
              </a:spcBef>
            </a:pPr>
            <a:endParaRPr lang="en-GB" altLang="en-US" sz="2800" dirty="0">
              <a:solidFill>
                <a:srgbClr val="002060"/>
              </a:solidFill>
              <a:latin typeface="+mn-lt"/>
              <a:cs typeface="Arial" panose="020B0604020202020204" pitchFamily="34" charset="0"/>
            </a:endParaRPr>
          </a:p>
          <a:p>
            <a:pPr eaLnBrk="1" hangingPunct="1">
              <a:spcBef>
                <a:spcPct val="0"/>
              </a:spcBef>
              <a:buNone/>
            </a:pPr>
            <a:r>
              <a:rPr lang="en-GB" altLang="en-US" sz="2800" dirty="0">
                <a:solidFill>
                  <a:srgbClr val="002060"/>
                </a:solidFill>
                <a:latin typeface="+mn-lt"/>
                <a:cs typeface="Arial" panose="020B0604020202020204" pitchFamily="34" charset="0"/>
              </a:rPr>
              <a:t>Indicates if proportion of alcohol in breath exceeds the prescribed limit</a:t>
            </a:r>
          </a:p>
        </p:txBody>
      </p:sp>
      <p:pic>
        <p:nvPicPr>
          <p:cNvPr id="9" name="Picture 2" descr="\\Client\G$\CKP Images\Traffic\Breath test 2.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111071" y="1412460"/>
            <a:ext cx="3117738" cy="3984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Preliminary Tests</a:t>
            </a: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G$\CKP Images\Traffic\Breath test 2.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6849134" y="1089569"/>
            <a:ext cx="3593913" cy="4593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1"/>
          <p:cNvSpPr txBox="1">
            <a:spLocks noChangeArrowheads="1"/>
          </p:cNvSpPr>
          <p:nvPr/>
        </p:nvSpPr>
        <p:spPr bwMode="auto">
          <a:xfrm>
            <a:off x="1772988" y="1954412"/>
            <a:ext cx="424815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002060"/>
                </a:solidFill>
                <a:latin typeface="+mn-lt"/>
                <a:cs typeface="Arial" panose="020B0604020202020204" pitchFamily="34" charset="0"/>
              </a:rPr>
              <a:t>Tests in respect of sub-sections 6(2) - 6(4) can be administered at the roadside</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Tests in respect of sub-section 6(5) can be administered at a police station if officer feels necessary</a:t>
            </a:r>
          </a:p>
        </p:txBody>
      </p:sp>
      <p:sp>
        <p:nvSpPr>
          <p:cNvPr id="8" name="TextBox 7"/>
          <p:cNvSpPr txBox="1"/>
          <p:nvPr/>
        </p:nvSpPr>
        <p:spPr>
          <a:xfrm>
            <a:off x="1947889" y="279146"/>
            <a:ext cx="8280920" cy="523220"/>
          </a:xfrm>
          <a:prstGeom prst="rect">
            <a:avLst/>
          </a:prstGeom>
          <a:solidFill>
            <a:srgbClr val="002060"/>
          </a:solidFill>
        </p:spPr>
        <p:txBody>
          <a:bodyPr wrap="square" rtlCol="0">
            <a:spAutoFit/>
          </a:bodyPr>
          <a:lstStyle/>
          <a:p>
            <a:pPr algn="ctr"/>
            <a:r>
              <a:rPr lang="en-GB" sz="2800" b="1" dirty="0">
                <a:solidFill>
                  <a:schemeClr val="bg1"/>
                </a:solidFill>
              </a:rPr>
              <a:t>Preliminary Tests</a:t>
            </a:r>
          </a:p>
        </p:txBody>
      </p:sp>
    </p:spTree>
    <p:extLst>
      <p:ext uri="{BB962C8B-B14F-4D97-AF65-F5344CB8AC3E}">
        <p14:creationId xmlns:p14="http://schemas.microsoft.com/office/powerpoint/2010/main" val="151709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8" name="Picture 2" descr="\\Client\G$\CKP Images\NIM\Question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5995" r="7892" b="13436"/>
          <a:stretch/>
        </p:blipFill>
        <p:spPr bwMode="auto">
          <a:xfrm>
            <a:off x="2483911" y="1064976"/>
            <a:ext cx="7208875" cy="463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4"/>
          <p:cNvSpPr txBox="1">
            <a:spLocks noChangeArrowheads="1"/>
          </p:cNvSpPr>
          <p:nvPr/>
        </p:nvSpPr>
        <p:spPr bwMode="auto">
          <a:xfrm>
            <a:off x="1555844" y="1148375"/>
            <a:ext cx="9026257"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When did they last consume alcohol?</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Have they used any ‘breath freshening’ sprays recently?</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Have they smoked recently?</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Considerations</a:t>
            </a: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4"/>
          <p:cNvSpPr txBox="1">
            <a:spLocks noChangeArrowheads="1"/>
          </p:cNvSpPr>
          <p:nvPr/>
        </p:nvSpPr>
        <p:spPr bwMode="auto">
          <a:xfrm>
            <a:off x="1583140" y="1498710"/>
            <a:ext cx="7724633"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002060"/>
                </a:solidFill>
                <a:latin typeface="+mn-lt"/>
                <a:cs typeface="Arial" panose="020B0604020202020204" pitchFamily="34" charset="0"/>
              </a:rPr>
              <a:t>If the driver drinks alcohol  while still driving </a:t>
            </a:r>
          </a:p>
          <a:p>
            <a:pPr eaLnBrk="1" hangingPunct="1">
              <a:spcBef>
                <a:spcPct val="0"/>
              </a:spcBef>
              <a:buFontTx/>
              <a:buNone/>
            </a:pPr>
            <a:r>
              <a:rPr lang="en-GB" altLang="en-US" dirty="0">
                <a:solidFill>
                  <a:srgbClr val="002060"/>
                </a:solidFill>
                <a:latin typeface="+mn-lt"/>
                <a:cs typeface="Arial" panose="020B0604020202020204" pitchFamily="34" charset="0"/>
              </a:rPr>
              <a:t>(**</a:t>
            </a:r>
            <a:r>
              <a:rPr lang="en-GB" altLang="en-US" b="1" dirty="0">
                <a:solidFill>
                  <a:srgbClr val="FF0000"/>
                </a:solidFill>
                <a:latin typeface="+mn-lt"/>
                <a:cs typeface="Arial" panose="020B0604020202020204" pitchFamily="34" charset="0"/>
              </a:rPr>
              <a:t>Remember</a:t>
            </a:r>
            <a:r>
              <a:rPr lang="en-GB" altLang="en-US" dirty="0">
                <a:solidFill>
                  <a:schemeClr val="tx1"/>
                </a:solidFill>
                <a:latin typeface="+mn-lt"/>
                <a:cs typeface="Arial" panose="020B0604020202020204" pitchFamily="34" charset="0"/>
              </a:rPr>
              <a:t> </a:t>
            </a:r>
            <a:r>
              <a:rPr lang="en-GB" altLang="en-US" dirty="0">
                <a:solidFill>
                  <a:srgbClr val="002060"/>
                </a:solidFill>
                <a:latin typeface="+mn-lt"/>
                <a:cs typeface="Arial" panose="020B0604020202020204" pitchFamily="34" charset="0"/>
              </a:rPr>
              <a:t>to wait </a:t>
            </a:r>
            <a:r>
              <a:rPr lang="en-GB" altLang="en-US" b="1" dirty="0">
                <a:solidFill>
                  <a:srgbClr val="FF0000"/>
                </a:solidFill>
                <a:latin typeface="+mn-lt"/>
                <a:cs typeface="Arial" panose="020B0604020202020204" pitchFamily="34" charset="0"/>
              </a:rPr>
              <a:t>20 </a:t>
            </a:r>
            <a:r>
              <a:rPr lang="en-GB" altLang="en-US" b="1" dirty="0" err="1">
                <a:solidFill>
                  <a:srgbClr val="FF0000"/>
                </a:solidFill>
                <a:latin typeface="+mn-lt"/>
                <a:cs typeface="Arial" panose="020B0604020202020204" pitchFamily="34" charset="0"/>
              </a:rPr>
              <a:t>mins</a:t>
            </a:r>
            <a:r>
              <a:rPr lang="en-GB" altLang="en-US" b="1" dirty="0">
                <a:solidFill>
                  <a:srgbClr val="FF0000"/>
                </a:solidFill>
                <a:latin typeface="+mn-lt"/>
                <a:cs typeface="Arial" panose="020B0604020202020204" pitchFamily="34" charset="0"/>
              </a:rPr>
              <a:t> </a:t>
            </a:r>
            <a:r>
              <a:rPr lang="en-GB" altLang="en-US" dirty="0">
                <a:solidFill>
                  <a:srgbClr val="002060"/>
                </a:solidFill>
                <a:latin typeface="+mn-lt"/>
                <a:cs typeface="Arial" panose="020B0604020202020204" pitchFamily="34" charset="0"/>
              </a:rPr>
              <a:t>from time of last drink**)</a:t>
            </a: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r>
              <a:rPr lang="en-GB" altLang="en-US" dirty="0">
                <a:solidFill>
                  <a:srgbClr val="002060"/>
                </a:solidFill>
                <a:latin typeface="+mn-lt"/>
                <a:cs typeface="Arial" panose="020B0604020202020204" pitchFamily="34" charset="0"/>
              </a:rPr>
              <a:t>If person has stopped driving then try and prevent them </a:t>
            </a:r>
          </a:p>
          <a:p>
            <a:pPr eaLnBrk="1" hangingPunct="1">
              <a:spcBef>
                <a:spcPct val="0"/>
              </a:spcBef>
              <a:buFontTx/>
              <a:buNone/>
            </a:pPr>
            <a:r>
              <a:rPr lang="en-GB" altLang="en-US" dirty="0">
                <a:solidFill>
                  <a:srgbClr val="002060"/>
                </a:solidFill>
                <a:latin typeface="+mn-lt"/>
                <a:cs typeface="Arial" panose="020B0604020202020204" pitchFamily="34" charset="0"/>
              </a:rPr>
              <a:t>from drinking</a:t>
            </a: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r>
              <a:rPr lang="en-GB" altLang="en-US" dirty="0">
                <a:solidFill>
                  <a:srgbClr val="002060"/>
                </a:solidFill>
                <a:latin typeface="+mn-lt"/>
                <a:cs typeface="Arial" panose="020B0604020202020204" pitchFamily="34" charset="0"/>
              </a:rPr>
              <a:t>If person alleges they have had a drink since the incident gather evidence to assist with ‘back calculation’</a:t>
            </a:r>
          </a:p>
        </p:txBody>
      </p:sp>
      <p:pic>
        <p:nvPicPr>
          <p:cNvPr id="10" name="Picture 2" descr="\\Client\G$\CKP Images\Traffic\Hip Flask.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9139585" y="1720942"/>
            <a:ext cx="3060700" cy="334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Alcohol Consumed after the Event</a:t>
            </a:r>
          </a:p>
        </p:txBody>
      </p:sp>
    </p:spTree>
    <p:extLst>
      <p:ext uri="{BB962C8B-B14F-4D97-AF65-F5344CB8AC3E}">
        <p14:creationId xmlns:p14="http://schemas.microsoft.com/office/powerpoint/2010/main" val="184601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8" name="Picture 2" descr="\\Client\G$\CKP Images\Traffic\Field impairment test.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947889" y="1709690"/>
            <a:ext cx="2649900" cy="3266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5298301" y="1861979"/>
            <a:ext cx="5865884"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002060"/>
                </a:solidFill>
                <a:latin typeface="+mn-lt"/>
                <a:cs typeface="Arial" panose="020B0604020202020204" pitchFamily="34" charset="0"/>
              </a:rPr>
              <a:t>Unfit to drive through drink or drugs</a:t>
            </a: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r>
              <a:rPr lang="en-GB" altLang="en-US" dirty="0">
                <a:solidFill>
                  <a:srgbClr val="002060"/>
                </a:solidFill>
                <a:latin typeface="+mn-lt"/>
                <a:cs typeface="Arial" panose="020B0604020202020204" pitchFamily="34" charset="0"/>
              </a:rPr>
              <a:t>Series of physical and psychomotor tests administered by specially trained officers</a:t>
            </a:r>
          </a:p>
          <a:p>
            <a:pPr eaLnBrk="1" hangingPunct="1">
              <a:spcBef>
                <a:spcPct val="0"/>
              </a:spcBef>
              <a:buFontTx/>
              <a:buNone/>
            </a:pPr>
            <a:endParaRPr lang="en-GB" altLang="en-US" dirty="0">
              <a:solidFill>
                <a:srgbClr val="002060"/>
              </a:solidFill>
              <a:latin typeface="+mn-lt"/>
              <a:cs typeface="Arial" panose="020B0604020202020204" pitchFamily="34" charset="0"/>
            </a:endParaRPr>
          </a:p>
          <a:p>
            <a:pPr eaLnBrk="1" hangingPunct="1">
              <a:spcBef>
                <a:spcPct val="0"/>
              </a:spcBef>
              <a:buFontTx/>
              <a:buNone/>
            </a:pPr>
            <a:r>
              <a:rPr lang="en-GB" altLang="en-US" dirty="0">
                <a:solidFill>
                  <a:srgbClr val="002060"/>
                </a:solidFill>
                <a:latin typeface="+mn-lt"/>
                <a:cs typeface="Arial" panose="020B0604020202020204" pitchFamily="34" charset="0"/>
              </a:rPr>
              <a:t>Test may be carried out at the scene or at a police station</a:t>
            </a:r>
          </a:p>
        </p:txBody>
      </p:sp>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Preliminary Impairment Tests</a:t>
            </a:r>
          </a:p>
        </p:txBody>
      </p:sp>
    </p:spTree>
    <p:extLst>
      <p:ext uri="{BB962C8B-B14F-4D97-AF65-F5344CB8AC3E}">
        <p14:creationId xmlns:p14="http://schemas.microsoft.com/office/powerpoint/2010/main" val="21960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G$\CKP Images\Traffic\Drugs test.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100215" y="1846167"/>
            <a:ext cx="2896581" cy="337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4"/>
          <p:cNvSpPr txBox="1">
            <a:spLocks noChangeArrowheads="1"/>
          </p:cNvSpPr>
          <p:nvPr/>
        </p:nvSpPr>
        <p:spPr bwMode="auto">
          <a:xfrm>
            <a:off x="1433014" y="2092979"/>
            <a:ext cx="5006063"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Sweat or saliva samples</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Test may be administered at the scene or at a police station</a:t>
            </a:r>
          </a:p>
        </p:txBody>
      </p:sp>
      <p:sp>
        <p:nvSpPr>
          <p:cNvPr id="8" name="TextBox 7"/>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Preliminary Drug Tests</a:t>
            </a: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8" name="Picture 2" descr="\\Client\R$\SWPKDIVLDSEPF\Shared\Pre-join\Images\legislation.bmp"/>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2283332" y="1632074"/>
            <a:ext cx="2845238" cy="3790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5"/>
          <p:cNvSpPr txBox="1">
            <a:spLocks noChangeArrowheads="1"/>
          </p:cNvSpPr>
          <p:nvPr/>
        </p:nvSpPr>
        <p:spPr bwMode="auto">
          <a:xfrm>
            <a:off x="5622878" y="2188425"/>
            <a:ext cx="5040242"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person commits an offence if, without </a:t>
            </a:r>
            <a:r>
              <a:rPr lang="en-GB" altLang="en-US" sz="2800" b="1" dirty="0">
                <a:solidFill>
                  <a:srgbClr val="FF0000"/>
                </a:solidFill>
                <a:latin typeface="+mn-lt"/>
                <a:cs typeface="Arial" panose="020B0604020202020204" pitchFamily="34" charset="0"/>
              </a:rPr>
              <a:t>reasonable excuse</a:t>
            </a:r>
            <a:r>
              <a:rPr lang="en-GB" altLang="en-US" sz="2800" b="1" dirty="0">
                <a:solidFill>
                  <a:srgbClr val="0070C0"/>
                </a:solidFill>
                <a:latin typeface="+mn-lt"/>
                <a:cs typeface="Arial" panose="020B0604020202020204" pitchFamily="34" charset="0"/>
              </a:rPr>
              <a:t>, </a:t>
            </a:r>
            <a:r>
              <a:rPr lang="en-GB" altLang="en-US" sz="2800" dirty="0">
                <a:solidFill>
                  <a:srgbClr val="002060"/>
                </a:solidFill>
                <a:latin typeface="+mn-lt"/>
                <a:cs typeface="Arial" panose="020B0604020202020204" pitchFamily="34" charset="0"/>
              </a:rPr>
              <a:t>they fail to co-operate with a preliminary test in pursuance of a requirement imposed under this Section</a:t>
            </a:r>
          </a:p>
        </p:txBody>
      </p:sp>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6(6) Road Traffic Act 1988</a:t>
            </a:r>
          </a:p>
        </p:txBody>
      </p:sp>
    </p:spTree>
    <p:extLst>
      <p:ext uri="{BB962C8B-B14F-4D97-AF65-F5344CB8AC3E}">
        <p14:creationId xmlns:p14="http://schemas.microsoft.com/office/powerpoint/2010/main" val="28814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1678675" y="1753491"/>
            <a:ext cx="48071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Physical or mental inability to undertake the test</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Unable to understand the requirement to take the test</a:t>
            </a:r>
          </a:p>
        </p:txBody>
      </p:sp>
      <p:pic>
        <p:nvPicPr>
          <p:cNvPr id="10" name="Picture 2" descr="\\Client\G$\CKP Images\Searching Individuals\Reasonable 1.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t="35198"/>
          <a:stretch/>
        </p:blipFill>
        <p:spPr bwMode="auto">
          <a:xfrm>
            <a:off x="6834988" y="1992501"/>
            <a:ext cx="4456788" cy="29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‘Reasonable Excuse’</a:t>
            </a:r>
          </a:p>
        </p:txBody>
      </p:sp>
    </p:spTree>
    <p:extLst>
      <p:ext uri="{BB962C8B-B14F-4D97-AF65-F5344CB8AC3E}">
        <p14:creationId xmlns:p14="http://schemas.microsoft.com/office/powerpoint/2010/main" val="104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2"/>
          <p:cNvSpPr txBox="1">
            <a:spLocks noChangeArrowheads="1"/>
          </p:cNvSpPr>
          <p:nvPr/>
        </p:nvSpPr>
        <p:spPr bwMode="auto">
          <a:xfrm>
            <a:off x="1443944" y="1272961"/>
            <a:ext cx="5040312"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002060"/>
                </a:solidFill>
                <a:latin typeface="+mn-lt"/>
                <a:cs typeface="Arial" panose="020B0604020202020204" pitchFamily="34" charset="0"/>
              </a:rPr>
              <a:t>Requirement can be made if lawfully on private premises</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Officer </a:t>
            </a:r>
            <a:r>
              <a:rPr lang="en-GB" altLang="en-US" b="1" dirty="0">
                <a:solidFill>
                  <a:srgbClr val="FF0000"/>
                </a:solidFill>
                <a:latin typeface="+mn-lt"/>
                <a:cs typeface="Arial" panose="020B0604020202020204" pitchFamily="34" charset="0"/>
              </a:rPr>
              <a:t>MUST </a:t>
            </a:r>
            <a:r>
              <a:rPr lang="en-GB" altLang="en-US" dirty="0">
                <a:solidFill>
                  <a:srgbClr val="002060"/>
                </a:solidFill>
                <a:latin typeface="+mn-lt"/>
                <a:cs typeface="Arial" panose="020B0604020202020204" pitchFamily="34" charset="0"/>
              </a:rPr>
              <a:t>be in uniform</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If asked to leave then no longer lawfully on premises and no power to require will exist</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Any subsequent requirement would be unlawful</a:t>
            </a:r>
          </a:p>
        </p:txBody>
      </p:sp>
      <p:pic>
        <p:nvPicPr>
          <p:cNvPr id="11" name="Picture 10"/>
          <p:cNvPicPr>
            <a:picLocks noChangeAspect="1"/>
          </p:cNvPicPr>
          <p:nvPr/>
        </p:nvPicPr>
        <p:blipFill>
          <a:blip r:embed="rId3"/>
          <a:stretch>
            <a:fillRect/>
          </a:stretch>
        </p:blipFill>
        <p:spPr>
          <a:xfrm>
            <a:off x="7274257" y="1412460"/>
            <a:ext cx="2528031" cy="3687529"/>
          </a:xfrm>
          <a:prstGeom prst="rect">
            <a:avLst/>
          </a:prstGeom>
        </p:spPr>
      </p:pic>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Section 6 Road Traffic Act 1988</a:t>
            </a:r>
          </a:p>
        </p:txBody>
      </p:sp>
    </p:spTree>
    <p:extLst>
      <p:ext uri="{BB962C8B-B14F-4D97-AF65-F5344CB8AC3E}">
        <p14:creationId xmlns:p14="http://schemas.microsoft.com/office/powerpoint/2010/main" val="1620843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Client\R$\SWPKDIVLDSEPF\Shared\Pre-join\Images\arrest2.jpg"/>
          <p:cNvPicPr>
            <a:picLocks noChangeAspect="1" noChangeArrowheads="1"/>
          </p:cNvPicPr>
          <p:nvPr>
            <p:custDataLst>
              <p:tags r:id="rId1"/>
            </p:custDataLst>
          </p:nvPr>
        </p:nvPicPr>
        <p:blipFill>
          <a:blip r:embed="rId4">
            <a:alphaModFix amt="70000"/>
            <a:extLst>
              <a:ext uri="{28A0092B-C50C-407E-A947-70E740481C1C}">
                <a14:useLocalDpi xmlns:a14="http://schemas.microsoft.com/office/drawing/2010/main" val="0"/>
              </a:ext>
            </a:extLst>
          </a:blip>
          <a:srcRect/>
          <a:stretch>
            <a:fillRect/>
          </a:stretch>
        </p:blipFill>
        <p:spPr bwMode="auto">
          <a:xfrm>
            <a:off x="1105593" y="405653"/>
            <a:ext cx="9850582" cy="54132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2" name="TextBox 3"/>
          <p:cNvSpPr txBox="1">
            <a:spLocks noChangeArrowheads="1"/>
          </p:cNvSpPr>
          <p:nvPr/>
        </p:nvSpPr>
        <p:spPr bwMode="auto">
          <a:xfrm>
            <a:off x="2499414" y="2387423"/>
            <a:ext cx="667392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800" b="1" dirty="0">
                <a:solidFill>
                  <a:schemeClr val="tx1"/>
                </a:solidFill>
                <a:cs typeface="Arial" panose="020B0604020202020204" pitchFamily="34" charset="0"/>
              </a:rPr>
              <a:t>Powers of Arrest</a:t>
            </a:r>
          </a:p>
        </p:txBody>
      </p:sp>
    </p:spTree>
    <p:extLst>
      <p:ext uri="{BB962C8B-B14F-4D97-AF65-F5344CB8AC3E}">
        <p14:creationId xmlns:p14="http://schemas.microsoft.com/office/powerpoint/2010/main" val="41655737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G$\Roger Images\Images\text graphic\tg_police_handcuff_hands.jpg"/>
          <p:cNvPicPr>
            <a:picLocks noChangeAspect="1" noChangeArrowheads="1"/>
          </p:cNvPicPr>
          <p:nvPr>
            <p:custDataLst>
              <p:tags r:id="rId1"/>
            </p:custDataLst>
          </p:nvPr>
        </p:nvPicPr>
        <p:blipFill>
          <a:blip r:embed="rId4">
            <a:duotone>
              <a:schemeClr val="accent1">
                <a:shade val="45000"/>
                <a:satMod val="135000"/>
              </a:schemeClr>
              <a:prstClr val="white"/>
            </a:duotone>
            <a:extLst>
              <a:ext uri="{BEBA8EAE-BF5A-486C-A8C5-ECC9F3942E4B}">
                <a14:imgProps xmlns:a14="http://schemas.microsoft.com/office/drawing/2010/main">
                  <a14:imgLayer r:embed="rId5">
                    <a14:imgEffect>
                      <a14:colorTemperature colorTemp="5900"/>
                    </a14:imgEffect>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938614" y="706304"/>
            <a:ext cx="10299469" cy="4954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4"/>
          <p:cNvSpPr txBox="1">
            <a:spLocks noChangeArrowheads="1"/>
          </p:cNvSpPr>
          <p:nvPr/>
        </p:nvSpPr>
        <p:spPr bwMode="auto">
          <a:xfrm>
            <a:off x="1821942" y="1680912"/>
            <a:ext cx="8532812"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 constable may arrest a person without warrant if, as a result of a preliminary breath test, the constable</a:t>
            </a:r>
            <a:r>
              <a:rPr lang="en-GB" altLang="en-US" sz="3200" b="1" dirty="0">
                <a:solidFill>
                  <a:srgbClr val="002060"/>
                </a:solidFill>
                <a:latin typeface="+mn-lt"/>
                <a:cs typeface="Arial" panose="020B0604020202020204" pitchFamily="34" charset="0"/>
              </a:rPr>
              <a:t> </a:t>
            </a:r>
            <a:r>
              <a:rPr lang="en-GB" altLang="en-US" sz="3200" b="1" dirty="0">
                <a:solidFill>
                  <a:srgbClr val="FF0000"/>
                </a:solidFill>
                <a:latin typeface="+mn-lt"/>
                <a:cs typeface="Arial" panose="020B0604020202020204" pitchFamily="34" charset="0"/>
              </a:rPr>
              <a:t>reasonably suspects </a:t>
            </a:r>
            <a:r>
              <a:rPr lang="en-GB" altLang="en-US" sz="3200" dirty="0">
                <a:solidFill>
                  <a:srgbClr val="002060"/>
                </a:solidFill>
                <a:latin typeface="+mn-lt"/>
                <a:cs typeface="Arial" panose="020B0604020202020204" pitchFamily="34" charset="0"/>
              </a:rPr>
              <a:t>that the proportion of alcohol in the person’s breath or blood </a:t>
            </a:r>
            <a:r>
              <a:rPr lang="en-GB" altLang="en-US" sz="3200" b="1" dirty="0">
                <a:solidFill>
                  <a:srgbClr val="FF0000"/>
                </a:solidFill>
                <a:latin typeface="+mn-lt"/>
                <a:cs typeface="Arial" panose="020B0604020202020204" pitchFamily="34" charset="0"/>
              </a:rPr>
              <a:t>exceeds the prescribed limit</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Powers of Arrest</a:t>
            </a:r>
          </a:p>
        </p:txBody>
      </p:sp>
      <p:sp>
        <p:nvSpPr>
          <p:cNvPr id="2" name="Rectangle 1"/>
          <p:cNvSpPr/>
          <p:nvPr/>
        </p:nvSpPr>
        <p:spPr>
          <a:xfrm>
            <a:off x="3762583" y="4916625"/>
            <a:ext cx="4651530" cy="461665"/>
          </a:xfrm>
          <a:prstGeom prst="rect">
            <a:avLst/>
          </a:prstGeom>
          <a:solidFill>
            <a:schemeClr val="accent1">
              <a:lumMod val="20000"/>
              <a:lumOff val="80000"/>
            </a:schemeClr>
          </a:solidFill>
          <a:ln>
            <a:solidFill>
              <a:schemeClr val="tx1"/>
            </a:solidFill>
          </a:ln>
        </p:spPr>
        <p:txBody>
          <a:bodyPr wrap="none">
            <a:spAutoFit/>
          </a:bodyPr>
          <a:lstStyle/>
          <a:p>
            <a:r>
              <a:rPr lang="en-GB" altLang="en-US" sz="2400" b="1" dirty="0">
                <a:solidFill>
                  <a:srgbClr val="002060"/>
                </a:solidFill>
                <a:cs typeface="Arial" panose="020B0604020202020204" pitchFamily="34" charset="0"/>
              </a:rPr>
              <a:t>Section 6D(1) Road Traffic Act 1988</a:t>
            </a:r>
            <a:endParaRPr lang="en-GB" sz="2400" b="1" dirty="0"/>
          </a:p>
        </p:txBody>
      </p:sp>
    </p:spTree>
    <p:extLst>
      <p:ext uri="{BB962C8B-B14F-4D97-AF65-F5344CB8AC3E}">
        <p14:creationId xmlns:p14="http://schemas.microsoft.com/office/powerpoint/2010/main" val="274746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G$\Roger Images\Images\text graphic\tg_police_handcuff_hands.jpg"/>
          <p:cNvPicPr>
            <a:picLocks noChangeAspect="1" noChangeArrowheads="1"/>
          </p:cNvPicPr>
          <p:nvPr>
            <p:custDataLst>
              <p:tags r:id="rId1"/>
            </p:custDataLst>
          </p:nvPr>
        </p:nvPicPr>
        <p:blipFill>
          <a:blip r:embed="rId4">
            <a:duotone>
              <a:schemeClr val="accent1">
                <a:shade val="45000"/>
                <a:satMod val="135000"/>
              </a:schemeClr>
              <a:prstClr val="white"/>
            </a:duotone>
            <a:extLst>
              <a:ext uri="{BEBA8EAE-BF5A-486C-A8C5-ECC9F3942E4B}">
                <a14:imgProps xmlns:a14="http://schemas.microsoft.com/office/drawing/2010/main">
                  <a14:imgLayer r:embed="rId5">
                    <a14:imgEffect>
                      <a14:colorTemperature colorTemp="5900"/>
                    </a14:imgEffect>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906087" y="539758"/>
            <a:ext cx="10299469" cy="49546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821942" y="1247382"/>
            <a:ext cx="853281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A constable may arrest a person without warrant if, </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person </a:t>
            </a:r>
            <a:r>
              <a:rPr lang="en-GB" altLang="en-US" sz="2800" dirty="0">
                <a:solidFill>
                  <a:srgbClr val="FF0000"/>
                </a:solidFill>
                <a:latin typeface="+mn-lt"/>
                <a:cs typeface="Arial" panose="020B0604020202020204" pitchFamily="34" charset="0"/>
              </a:rPr>
              <a:t>fails to co-operate </a:t>
            </a:r>
            <a:r>
              <a:rPr lang="en-GB" altLang="en-US" sz="2800" b="0" dirty="0">
                <a:solidFill>
                  <a:srgbClr val="002060"/>
                </a:solidFill>
                <a:latin typeface="+mn-lt"/>
                <a:cs typeface="Arial" panose="020B0604020202020204" pitchFamily="34" charset="0"/>
              </a:rPr>
              <a:t>with a preliminary test in pursuance of a requirement imposed under Sec 6</a:t>
            </a:r>
          </a:p>
          <a:p>
            <a:pPr algn="ctr" eaLnBrk="1" hangingPunct="1">
              <a:spcBef>
                <a:spcPct val="0"/>
              </a:spcBef>
              <a:buFontTx/>
              <a:buNone/>
            </a:pPr>
            <a:r>
              <a:rPr lang="en-GB" altLang="en-US" sz="2800" dirty="0">
                <a:solidFill>
                  <a:srgbClr val="FF0000"/>
                </a:solidFill>
                <a:latin typeface="+mn-lt"/>
                <a:cs typeface="Arial" panose="020B0604020202020204" pitchFamily="34" charset="0"/>
              </a:rPr>
              <a:t>and</a:t>
            </a: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constable </a:t>
            </a:r>
            <a:r>
              <a:rPr lang="en-GB" altLang="en-US" sz="2800" dirty="0">
                <a:solidFill>
                  <a:srgbClr val="FF0000"/>
                </a:solidFill>
                <a:latin typeface="+mn-lt"/>
                <a:cs typeface="Arial" panose="020B0604020202020204" pitchFamily="34" charset="0"/>
              </a:rPr>
              <a:t>reasonably suspects </a:t>
            </a:r>
            <a:r>
              <a:rPr lang="en-GB" altLang="en-US" sz="2800" b="0" dirty="0">
                <a:solidFill>
                  <a:srgbClr val="002060"/>
                </a:solidFill>
                <a:latin typeface="+mn-lt"/>
                <a:cs typeface="Arial" panose="020B0604020202020204" pitchFamily="34" charset="0"/>
              </a:rPr>
              <a:t>that the person has alcohol or a drug in his body or is under the influence of a drug</a:t>
            </a:r>
          </a:p>
        </p:txBody>
      </p:sp>
      <p:sp>
        <p:nvSpPr>
          <p:cNvPr id="8" name="TextBox 7"/>
          <p:cNvSpPr txBox="1"/>
          <p:nvPr/>
        </p:nvSpPr>
        <p:spPr>
          <a:xfrm>
            <a:off x="1947889" y="279146"/>
            <a:ext cx="8280920" cy="646331"/>
          </a:xfrm>
          <a:prstGeom prst="rect">
            <a:avLst/>
          </a:prstGeom>
          <a:solidFill>
            <a:srgbClr val="002060"/>
          </a:solidFill>
        </p:spPr>
        <p:txBody>
          <a:bodyPr wrap="square" rtlCol="0">
            <a:spAutoFit/>
          </a:bodyPr>
          <a:lstStyle/>
          <a:p>
            <a:pPr algn="ctr"/>
            <a:r>
              <a:rPr lang="en-GB" sz="3600" b="1" dirty="0">
                <a:solidFill>
                  <a:schemeClr val="bg1"/>
                </a:solidFill>
              </a:rPr>
              <a:t>Powers of Arrest</a:t>
            </a:r>
          </a:p>
        </p:txBody>
      </p:sp>
      <p:sp>
        <p:nvSpPr>
          <p:cNvPr id="2" name="Rectangle 1"/>
          <p:cNvSpPr/>
          <p:nvPr/>
        </p:nvSpPr>
        <p:spPr>
          <a:xfrm>
            <a:off x="3762583" y="4909791"/>
            <a:ext cx="4651530" cy="461665"/>
          </a:xfrm>
          <a:prstGeom prst="rect">
            <a:avLst/>
          </a:prstGeom>
          <a:solidFill>
            <a:schemeClr val="accent1">
              <a:lumMod val="20000"/>
              <a:lumOff val="80000"/>
            </a:schemeClr>
          </a:solidFill>
          <a:ln>
            <a:solidFill>
              <a:schemeClr val="tx1"/>
            </a:solidFill>
          </a:ln>
        </p:spPr>
        <p:txBody>
          <a:bodyPr wrap="none">
            <a:spAutoFit/>
          </a:bodyPr>
          <a:lstStyle/>
          <a:p>
            <a:pPr algn="ctr">
              <a:spcBef>
                <a:spcPct val="0"/>
              </a:spcBef>
            </a:pPr>
            <a:r>
              <a:rPr lang="en-GB" altLang="en-US" sz="2400" b="1" dirty="0">
                <a:solidFill>
                  <a:srgbClr val="002060"/>
                </a:solidFill>
                <a:cs typeface="Arial" panose="020B0604020202020204" pitchFamily="34" charset="0"/>
              </a:rPr>
              <a:t>Section 6D(2) Road Traffic Act 1988</a:t>
            </a:r>
          </a:p>
        </p:txBody>
      </p:sp>
    </p:spTree>
    <p:extLst>
      <p:ext uri="{BB962C8B-B14F-4D97-AF65-F5344CB8AC3E}">
        <p14:creationId xmlns:p14="http://schemas.microsoft.com/office/powerpoint/2010/main" val="217682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8407021" y="2109920"/>
            <a:ext cx="3022256" cy="2672680"/>
          </a:xfrm>
          <a:prstGeom prst="rect">
            <a:avLst/>
          </a:prstGeom>
          <a:effectLst>
            <a:softEdge rad="317500"/>
          </a:effectLst>
        </p:spPr>
      </p:pic>
      <p:sp>
        <p:nvSpPr>
          <p:cNvPr id="11" name="Rectangle 3"/>
          <p:cNvSpPr txBox="1">
            <a:spLocks noChangeArrowheads="1"/>
          </p:cNvSpPr>
          <p:nvPr/>
        </p:nvSpPr>
        <p:spPr>
          <a:xfrm>
            <a:off x="1460310" y="1356213"/>
            <a:ext cx="6946711" cy="44509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dirty="0">
                <a:solidFill>
                  <a:srgbClr val="002060"/>
                </a:solidFill>
              </a:rPr>
              <a:t>Section 7 RTA 1988 provides that in the course of an investigation into an offence under </a:t>
            </a:r>
            <a:r>
              <a:rPr lang="en-GB" altLang="en-US" b="1" dirty="0">
                <a:solidFill>
                  <a:srgbClr val="FF0000"/>
                </a:solidFill>
              </a:rPr>
              <a:t>Sections 3A, 4 or 5 </a:t>
            </a:r>
            <a:r>
              <a:rPr lang="en-GB" altLang="en-US" dirty="0">
                <a:solidFill>
                  <a:srgbClr val="002060"/>
                </a:solidFill>
              </a:rPr>
              <a:t>at a </a:t>
            </a:r>
            <a:r>
              <a:rPr lang="en-GB" altLang="en-US" b="1" dirty="0">
                <a:solidFill>
                  <a:srgbClr val="FF0000"/>
                </a:solidFill>
              </a:rPr>
              <a:t>police station</a:t>
            </a:r>
            <a:r>
              <a:rPr lang="en-GB" altLang="en-US" b="1" dirty="0">
                <a:solidFill>
                  <a:srgbClr val="002060"/>
                </a:solidFill>
              </a:rPr>
              <a:t>, </a:t>
            </a:r>
            <a:r>
              <a:rPr lang="en-GB" altLang="en-US" dirty="0">
                <a:solidFill>
                  <a:srgbClr val="002060"/>
                </a:solidFill>
              </a:rPr>
              <a:t>a driver can be required to provide:</a:t>
            </a:r>
          </a:p>
          <a:p>
            <a:pPr marL="0" indent="0">
              <a:buNone/>
            </a:pPr>
            <a:endParaRPr lang="en-GB" altLang="en-US" dirty="0">
              <a:solidFill>
                <a:srgbClr val="FF0000"/>
              </a:solidFill>
            </a:endParaRPr>
          </a:p>
          <a:p>
            <a:r>
              <a:rPr lang="en-GB" altLang="en-US" b="1" dirty="0">
                <a:solidFill>
                  <a:srgbClr val="FF0000"/>
                </a:solidFill>
              </a:rPr>
              <a:t>2 specimens of breath </a:t>
            </a:r>
            <a:r>
              <a:rPr lang="en-GB" altLang="en-US" dirty="0">
                <a:solidFill>
                  <a:srgbClr val="002060"/>
                </a:solidFill>
              </a:rPr>
              <a:t>for analysis by means of an approved breath test machine </a:t>
            </a:r>
            <a:r>
              <a:rPr lang="en-GB" altLang="en-US" b="1" dirty="0">
                <a:solidFill>
                  <a:srgbClr val="FF0000"/>
                </a:solidFill>
              </a:rPr>
              <a:t>OR</a:t>
            </a:r>
          </a:p>
          <a:p>
            <a:r>
              <a:rPr lang="en-GB" altLang="en-US" dirty="0">
                <a:solidFill>
                  <a:srgbClr val="002060"/>
                </a:solidFill>
              </a:rPr>
              <a:t>a specimen o</a:t>
            </a:r>
            <a:r>
              <a:rPr lang="en-GB" altLang="en-US" dirty="0"/>
              <a:t>f</a:t>
            </a:r>
            <a:r>
              <a:rPr lang="en-GB" altLang="en-US" dirty="0">
                <a:solidFill>
                  <a:srgbClr val="000000"/>
                </a:solidFill>
              </a:rPr>
              <a:t> </a:t>
            </a:r>
            <a:r>
              <a:rPr lang="en-GB" altLang="en-US" b="1" dirty="0">
                <a:solidFill>
                  <a:srgbClr val="FF0000"/>
                </a:solidFill>
              </a:rPr>
              <a:t>Blood or Urine </a:t>
            </a:r>
            <a:r>
              <a:rPr lang="en-GB" altLang="en-US" dirty="0">
                <a:solidFill>
                  <a:srgbClr val="002060"/>
                </a:solidFill>
              </a:rPr>
              <a:t>for a laboratory test</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Station Procedure</a:t>
            </a:r>
          </a:p>
        </p:txBody>
      </p:sp>
    </p:spTree>
    <p:extLst>
      <p:ext uri="{BB962C8B-B14F-4D97-AF65-F5344CB8AC3E}">
        <p14:creationId xmlns:p14="http://schemas.microsoft.com/office/powerpoint/2010/main" val="86853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1542197" y="1104560"/>
            <a:ext cx="6347161"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lang="en-GB" sz="2400" dirty="0">
                <a:solidFill>
                  <a:srgbClr val="002060"/>
                </a:solidFill>
              </a:rPr>
              <a:t>BLOOD or URINE can </a:t>
            </a:r>
            <a:r>
              <a:rPr lang="en-GB" sz="2400" b="1" dirty="0">
                <a:solidFill>
                  <a:srgbClr val="FF0000"/>
                </a:solidFill>
              </a:rPr>
              <a:t>only</a:t>
            </a:r>
            <a:r>
              <a:rPr lang="en-GB" sz="2400" dirty="0">
                <a:solidFill>
                  <a:srgbClr val="FF0000"/>
                </a:solidFill>
              </a:rPr>
              <a:t> </a:t>
            </a:r>
            <a:r>
              <a:rPr lang="en-GB" sz="2400" dirty="0">
                <a:solidFill>
                  <a:srgbClr val="002060"/>
                </a:solidFill>
              </a:rPr>
              <a:t>be required where:</a:t>
            </a:r>
          </a:p>
          <a:p>
            <a:pPr>
              <a:lnSpc>
                <a:spcPct val="100000"/>
              </a:lnSpc>
              <a:defRPr/>
            </a:pPr>
            <a:r>
              <a:rPr lang="en-GB" sz="2400" dirty="0">
                <a:solidFill>
                  <a:srgbClr val="002060"/>
                </a:solidFill>
              </a:rPr>
              <a:t>The constable making the requirement has reasonable cause to believe that for medical reasons a specimen of breath could/should not be provided</a:t>
            </a:r>
          </a:p>
          <a:p>
            <a:pPr>
              <a:lnSpc>
                <a:spcPct val="100000"/>
              </a:lnSpc>
              <a:defRPr/>
            </a:pPr>
            <a:r>
              <a:rPr lang="en-GB" sz="2400" dirty="0">
                <a:solidFill>
                  <a:srgbClr val="002060"/>
                </a:solidFill>
              </a:rPr>
              <a:t>An approved device is not available at the police station or is not practical to use such a device</a:t>
            </a:r>
          </a:p>
          <a:p>
            <a:pPr>
              <a:lnSpc>
                <a:spcPct val="100000"/>
              </a:lnSpc>
              <a:defRPr/>
            </a:pPr>
            <a:r>
              <a:rPr lang="en-GB" sz="2400" dirty="0">
                <a:solidFill>
                  <a:srgbClr val="002060"/>
                </a:solidFill>
              </a:rPr>
              <a:t>An approved device has been used but the constable has reasonable cause to believe that the readings produced are unreliable</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Station Procedure</a:t>
            </a:r>
          </a:p>
        </p:txBody>
      </p:sp>
      <p:pic>
        <p:nvPicPr>
          <p:cNvPr id="11" name="Picture 10"/>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8045194" y="2115341"/>
            <a:ext cx="3022256" cy="2672680"/>
          </a:xfrm>
          <a:prstGeom prst="rect">
            <a:avLst/>
          </a:prstGeom>
          <a:effectLst>
            <a:softEdge rad="317500"/>
          </a:effectLst>
        </p:spPr>
      </p:pic>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1569492" y="1620445"/>
            <a:ext cx="6564574" cy="39259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BLOOD or URINE can </a:t>
            </a:r>
            <a:r>
              <a:rPr lang="en-GB" sz="2400" b="1" dirty="0">
                <a:solidFill>
                  <a:srgbClr val="FF0000"/>
                </a:solidFill>
              </a:rPr>
              <a:t>only</a:t>
            </a:r>
            <a:r>
              <a:rPr lang="en-GB" sz="2400" dirty="0">
                <a:solidFill>
                  <a:srgbClr val="002060"/>
                </a:solidFill>
              </a:rPr>
              <a:t> be required where:</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A preliminary drug test has been administered and the constable has reasonable cause to believe that the person has a drug in his/her body</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The suspected offence is one under Sec 3A, 4 or 5A and a medical practitioner has advised that the condition of  person required to provide a specimen might be due to some drug</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Station Procedure</a:t>
            </a:r>
          </a:p>
        </p:txBody>
      </p:sp>
      <p:pic>
        <p:nvPicPr>
          <p:cNvPr id="11" name="Picture 10"/>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8717681" y="2123567"/>
            <a:ext cx="3022256" cy="2672680"/>
          </a:xfrm>
          <a:prstGeom prst="rect">
            <a:avLst/>
          </a:prstGeom>
          <a:effectLst>
            <a:softEdge rad="317500"/>
          </a:effectLst>
        </p:spPr>
      </p:pic>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
        <p:nvSpPr>
          <p:cNvPr id="3" name="Rectangle 2"/>
          <p:cNvSpPr/>
          <p:nvPr/>
        </p:nvSpPr>
        <p:spPr>
          <a:xfrm>
            <a:off x="2116431" y="1852475"/>
            <a:ext cx="5906190" cy="3416320"/>
          </a:xfrm>
          <a:prstGeom prst="rect">
            <a:avLst/>
          </a:prstGeom>
        </p:spPr>
        <p:txBody>
          <a:bodyPr wrap="square">
            <a:spAutoFit/>
          </a:bodyPr>
          <a:lstStyle/>
          <a:p>
            <a:pPr>
              <a:buFontTx/>
              <a:buNone/>
            </a:pPr>
            <a:r>
              <a:rPr lang="en-GB" altLang="en-US" sz="2400" dirty="0">
                <a:solidFill>
                  <a:srgbClr val="002060"/>
                </a:solidFill>
              </a:rPr>
              <a:t>If a specimen of breath is provided and the reading is in excess of the prescribed limit (35 micrograms) but contains </a:t>
            </a:r>
            <a:r>
              <a:rPr lang="en-GB" altLang="en-US" sz="2400" b="1" dirty="0">
                <a:solidFill>
                  <a:srgbClr val="FF0000"/>
                </a:solidFill>
              </a:rPr>
              <a:t>NO MORE THAN </a:t>
            </a:r>
            <a:r>
              <a:rPr lang="en-GB" altLang="en-US" sz="2400" dirty="0">
                <a:solidFill>
                  <a:srgbClr val="002060"/>
                </a:solidFill>
              </a:rPr>
              <a:t>50 micrograms of alcohol in 100 millilitres of breath</a:t>
            </a:r>
          </a:p>
          <a:p>
            <a:pPr>
              <a:buFontTx/>
              <a:buNone/>
            </a:pPr>
            <a:endParaRPr lang="en-GB" altLang="en-US" sz="2400" dirty="0">
              <a:solidFill>
                <a:srgbClr val="002060"/>
              </a:solidFill>
            </a:endParaRPr>
          </a:p>
          <a:p>
            <a:r>
              <a:rPr lang="en-GB" altLang="en-US" sz="2400" dirty="0">
                <a:solidFill>
                  <a:srgbClr val="002060"/>
                </a:solidFill>
              </a:rPr>
              <a:t>The suspect will be given the option of replacing the breath test reading with a  specimen of blood or urine</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8171770" y="2224295"/>
            <a:ext cx="3022256" cy="2672680"/>
          </a:xfrm>
          <a:prstGeom prst="rect">
            <a:avLst/>
          </a:prstGeom>
          <a:effectLst>
            <a:softEdge rad="317500"/>
          </a:effectLst>
        </p:spPr>
      </p:pic>
      <p:sp>
        <p:nvSpPr>
          <p:cNvPr id="11" name="TextBox 10"/>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Station Procedure</a:t>
            </a:r>
          </a:p>
        </p:txBody>
      </p:sp>
    </p:spTree>
    <p:extLst>
      <p:ext uri="{BB962C8B-B14F-4D97-AF65-F5344CB8AC3E}">
        <p14:creationId xmlns:p14="http://schemas.microsoft.com/office/powerpoint/2010/main" val="131002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
        <p:nvSpPr>
          <p:cNvPr id="4" name="Rectangle 3"/>
          <p:cNvSpPr/>
          <p:nvPr/>
        </p:nvSpPr>
        <p:spPr>
          <a:xfrm>
            <a:off x="1947889" y="1443435"/>
            <a:ext cx="6256499" cy="3785652"/>
          </a:xfrm>
          <a:prstGeom prst="rect">
            <a:avLst/>
          </a:prstGeom>
        </p:spPr>
        <p:txBody>
          <a:bodyPr wrap="square">
            <a:spAutoFit/>
          </a:bodyPr>
          <a:lstStyle/>
          <a:p>
            <a:r>
              <a:rPr lang="en-GB" sz="2400" dirty="0">
                <a:solidFill>
                  <a:srgbClr val="002060"/>
                </a:solidFill>
              </a:rPr>
              <a:t>A person required under Section 7/7A to provide a specimen of breath, blood or urine, may afterwards be detained at a police station if a constable has reasonable grounds for believing that:</a:t>
            </a:r>
          </a:p>
          <a:p>
            <a:endParaRPr lang="en-GB" sz="2400" dirty="0">
              <a:solidFill>
                <a:srgbClr val="002060"/>
              </a:solidFill>
            </a:endParaRPr>
          </a:p>
          <a:p>
            <a:r>
              <a:rPr lang="en-GB" sz="2400" dirty="0">
                <a:solidFill>
                  <a:srgbClr val="002060"/>
                </a:solidFill>
              </a:rPr>
              <a:t>were that person to then drive, or attempt to drive a mechanically propelled vehicle on a road, he would commit an offence under Section 4, 5 or 5A of this Act .</a:t>
            </a: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3908" b="11292"/>
          <a:stretch/>
        </p:blipFill>
        <p:spPr>
          <a:xfrm>
            <a:off x="8540261" y="1999921"/>
            <a:ext cx="3022256" cy="2672680"/>
          </a:xfrm>
          <a:prstGeom prst="rect">
            <a:avLst/>
          </a:prstGeom>
          <a:effectLst>
            <a:softEdge rad="317500"/>
          </a:effectLst>
        </p:spPr>
      </p:pic>
      <p:sp>
        <p:nvSpPr>
          <p:cNvPr id="11" name="TextBox 10"/>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Police Detention</a:t>
            </a:r>
          </a:p>
        </p:txBody>
      </p:sp>
    </p:spTree>
    <p:extLst>
      <p:ext uri="{BB962C8B-B14F-4D97-AF65-F5344CB8AC3E}">
        <p14:creationId xmlns:p14="http://schemas.microsoft.com/office/powerpoint/2010/main" val="373752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8" name="Picture 3" descr="\\Client\G$\CKP Images\Traffic\Hospital 2.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944860" y="706304"/>
            <a:ext cx="8123274" cy="39830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a:spLocks noChangeArrowheads="1"/>
          </p:cNvSpPr>
          <p:nvPr/>
        </p:nvSpPr>
        <p:spPr bwMode="auto">
          <a:xfrm>
            <a:off x="2999609" y="5256006"/>
            <a:ext cx="6013775" cy="523220"/>
          </a:xfrm>
          <a:prstGeom prst="rect">
            <a:avLst/>
          </a:prstGeom>
          <a:solidFill>
            <a:schemeClr val="accent1">
              <a:lumMod val="20000"/>
              <a:lumOff val="8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1" dirty="0">
                <a:solidFill>
                  <a:srgbClr val="002060"/>
                </a:solidFill>
                <a:latin typeface="+mn-lt"/>
                <a:cs typeface="Arial" panose="020B0604020202020204" pitchFamily="34" charset="0"/>
              </a:rPr>
              <a:t>Section 9 Road Traffic Act 1988</a:t>
            </a:r>
          </a:p>
        </p:txBody>
      </p:sp>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G$\CKP Images\Traffic\Doctor.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250565" y="1901907"/>
            <a:ext cx="2978244" cy="3632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a:spLocks noChangeArrowheads="1"/>
          </p:cNvSpPr>
          <p:nvPr/>
        </p:nvSpPr>
        <p:spPr bwMode="auto">
          <a:xfrm>
            <a:off x="1569173" y="1901907"/>
            <a:ext cx="517186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Welfare of patient takes precedence</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Consent required from doctor in charge of patient</a:t>
            </a:r>
          </a:p>
        </p:txBody>
      </p:sp>
      <p:sp>
        <p:nvSpPr>
          <p:cNvPr id="8" name="TextBox 7"/>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Hospital Procedure</a:t>
            </a: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1" name="TextBox 10"/>
          <p:cNvSpPr txBox="1">
            <a:spLocks noChangeArrowheads="1"/>
          </p:cNvSpPr>
          <p:nvPr/>
        </p:nvSpPr>
        <p:spPr bwMode="auto">
          <a:xfrm>
            <a:off x="5150551" y="1655686"/>
            <a:ext cx="6396407"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If doctor consents – continue with procedure</a:t>
            </a:r>
          </a:p>
          <a:p>
            <a:pPr algn="ctr" eaLnBrk="1" hangingPunct="1">
              <a:spcBef>
                <a:spcPct val="0"/>
              </a:spcBef>
              <a:buFontTx/>
              <a:buNone/>
            </a:pPr>
            <a:endParaRPr lang="en-GB" altLang="en-US" sz="280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dirty="0">
                <a:solidFill>
                  <a:srgbClr val="002060"/>
                </a:solidFill>
                <a:latin typeface="+mn-lt"/>
                <a:cs typeface="Arial" panose="020B0604020202020204" pitchFamily="34" charset="0"/>
              </a:rPr>
              <a:t>If doctor does not consent to preliminary breath</a:t>
            </a:r>
          </a:p>
          <a:p>
            <a:pPr algn="ctr" eaLnBrk="1" hangingPunct="1">
              <a:spcBef>
                <a:spcPct val="0"/>
              </a:spcBef>
              <a:buFontTx/>
              <a:buNone/>
            </a:pPr>
            <a:r>
              <a:rPr lang="en-GB" altLang="en-US" sz="2800" dirty="0">
                <a:solidFill>
                  <a:srgbClr val="002060"/>
                </a:solidFill>
                <a:latin typeface="+mn-lt"/>
                <a:cs typeface="Arial" panose="020B0604020202020204" pitchFamily="34" charset="0"/>
              </a:rPr>
              <a:t>test, they may still allow a request for blood or urine sample</a:t>
            </a:r>
          </a:p>
          <a:p>
            <a:pPr eaLnBrk="1" hangingPunct="1">
              <a:spcBef>
                <a:spcPct val="0"/>
              </a:spcBef>
              <a:buFontTx/>
              <a:buNone/>
            </a:pPr>
            <a:endParaRPr lang="en-GB" altLang="en-US" sz="2800" dirty="0">
              <a:solidFill>
                <a:schemeClr val="tx1"/>
              </a:solidFill>
              <a:cs typeface="Arial" panose="020B0604020202020204" pitchFamily="34" charset="0"/>
            </a:endParaRPr>
          </a:p>
        </p:txBody>
      </p:sp>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Hospital Procedure</a:t>
            </a:r>
          </a:p>
        </p:txBody>
      </p:sp>
      <p:pic>
        <p:nvPicPr>
          <p:cNvPr id="10" name="Picture 2" descr="\\Client\G$\CKP Images\Traffic\Doctor.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577968" y="1655686"/>
            <a:ext cx="2950653" cy="3599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42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p:cNvSpPr txBox="1">
            <a:spLocks noChangeArrowheads="1"/>
          </p:cNvSpPr>
          <p:nvPr/>
        </p:nvSpPr>
        <p:spPr bwMode="auto">
          <a:xfrm>
            <a:off x="1109319" y="1972505"/>
            <a:ext cx="612653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It is the decision of the doctor in charge of the patient to allow samples to be taken</a:t>
            </a:r>
          </a:p>
          <a:p>
            <a:pPr algn="ctr" eaLnBrk="1" hangingPunct="1">
              <a:spcBef>
                <a:spcPct val="0"/>
              </a:spcBef>
              <a:buFontTx/>
              <a:buNone/>
            </a:pPr>
            <a:endParaRPr lang="en-GB" altLang="en-US" sz="280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dirty="0">
                <a:solidFill>
                  <a:srgbClr val="002060"/>
                </a:solidFill>
                <a:latin typeface="+mn-lt"/>
                <a:cs typeface="Arial" panose="020B0604020202020204" pitchFamily="34" charset="0"/>
              </a:rPr>
              <a:t>The police surgeon will obtain blood samples if required, </a:t>
            </a:r>
            <a:r>
              <a:rPr lang="en-GB" altLang="en-US" sz="2800" b="1" dirty="0">
                <a:solidFill>
                  <a:srgbClr val="FF0000"/>
                </a:solidFill>
                <a:latin typeface="+mn-lt"/>
                <a:cs typeface="Arial" panose="020B0604020202020204" pitchFamily="34" charset="0"/>
              </a:rPr>
              <a:t>NOT</a:t>
            </a:r>
            <a:r>
              <a:rPr lang="en-GB" altLang="en-US" sz="2800" dirty="0">
                <a:solidFill>
                  <a:srgbClr val="002060"/>
                </a:solidFill>
                <a:latin typeface="+mn-lt"/>
                <a:cs typeface="Arial" panose="020B0604020202020204" pitchFamily="34" charset="0"/>
              </a:rPr>
              <a:t> the hospital doctor</a:t>
            </a:r>
          </a:p>
          <a:p>
            <a:pPr eaLnBrk="1" hangingPunct="1">
              <a:spcBef>
                <a:spcPct val="0"/>
              </a:spcBef>
              <a:buFontTx/>
              <a:buNone/>
            </a:pPr>
            <a:endParaRPr lang="en-GB" altLang="en-US" sz="2800" dirty="0">
              <a:solidFill>
                <a:schemeClr val="tx1"/>
              </a:solidFill>
              <a:latin typeface="+mn-lt"/>
              <a:cs typeface="Arial" panose="020B0604020202020204" pitchFamily="34" charset="0"/>
            </a:endParaRPr>
          </a:p>
        </p:txBody>
      </p:sp>
      <p:pic>
        <p:nvPicPr>
          <p:cNvPr id="10" name="Picture 2" descr="\\Client\G$\CKP Images\Traffic\Doctor.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587342" y="1791576"/>
            <a:ext cx="2883523" cy="3517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Hospital Procedure</a:t>
            </a:r>
          </a:p>
        </p:txBody>
      </p:sp>
    </p:spTree>
    <p:extLst>
      <p:ext uri="{BB962C8B-B14F-4D97-AF65-F5344CB8AC3E}">
        <p14:creationId xmlns:p14="http://schemas.microsoft.com/office/powerpoint/2010/main" val="364617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10" name="Picture 2" descr="\\Client\G$\CKP Images\Traffic\Blood sample.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193080" y="462281"/>
            <a:ext cx="9805839" cy="5304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1739105" y="706304"/>
            <a:ext cx="87137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000" b="1" dirty="0">
                <a:solidFill>
                  <a:schemeClr val="tx1"/>
                </a:solidFill>
                <a:latin typeface="+mn-lt"/>
                <a:cs typeface="Arial" panose="020B0604020202020204" pitchFamily="34" charset="0"/>
              </a:rPr>
              <a:t>Blood samples </a:t>
            </a:r>
          </a:p>
          <a:p>
            <a:pPr algn="ctr" eaLnBrk="1" hangingPunct="1">
              <a:spcBef>
                <a:spcPct val="0"/>
              </a:spcBef>
              <a:buFontTx/>
              <a:buNone/>
            </a:pPr>
            <a:r>
              <a:rPr lang="en-GB" altLang="en-US" sz="4000" b="1" dirty="0">
                <a:solidFill>
                  <a:schemeClr val="tx1"/>
                </a:solidFill>
                <a:latin typeface="+mn-lt"/>
                <a:cs typeface="Arial" panose="020B0604020202020204" pitchFamily="34" charset="0"/>
              </a:rPr>
              <a:t>from </a:t>
            </a:r>
          </a:p>
          <a:p>
            <a:pPr algn="ctr" eaLnBrk="1" hangingPunct="1">
              <a:spcBef>
                <a:spcPct val="0"/>
              </a:spcBef>
              <a:buFontTx/>
              <a:buNone/>
            </a:pPr>
            <a:r>
              <a:rPr lang="en-GB" altLang="en-US" sz="4000" b="1" dirty="0">
                <a:solidFill>
                  <a:schemeClr val="tx1"/>
                </a:solidFill>
                <a:latin typeface="+mn-lt"/>
                <a:cs typeface="Arial" panose="020B0604020202020204" pitchFamily="34" charset="0"/>
              </a:rPr>
              <a:t>unconscious drivers</a:t>
            </a:r>
          </a:p>
        </p:txBody>
      </p:sp>
    </p:spTree>
    <p:extLst>
      <p:ext uri="{BB962C8B-B14F-4D97-AF65-F5344CB8AC3E}">
        <p14:creationId xmlns:p14="http://schemas.microsoft.com/office/powerpoint/2010/main" val="12882071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10" name="Picture 2" descr="\\Client\G$\CKP Images\Traffic\Blood sample.pn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8273395" y="1127621"/>
            <a:ext cx="3047900" cy="3343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1567668" y="1127621"/>
            <a:ext cx="6156964"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002060"/>
                </a:solidFill>
                <a:latin typeface="+mn-lt"/>
                <a:cs typeface="Arial" panose="020B0604020202020204" pitchFamily="34" charset="0"/>
              </a:rPr>
              <a:t>Following an accident, a constable can request </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that a blood specimen be taken without the </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consent of the casualty who is a patient in </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hospital, if the officer believes that the patient </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cannot give a valid consent because of his/her </a:t>
            </a:r>
          </a:p>
          <a:p>
            <a:pPr algn="ctr" eaLnBrk="1" hangingPunct="1">
              <a:spcBef>
                <a:spcPct val="0"/>
              </a:spcBef>
              <a:buFontTx/>
              <a:buNone/>
            </a:pPr>
            <a:endParaRPr lang="en-GB" altLang="en-US" dirty="0">
              <a:solidFill>
                <a:srgbClr val="002060"/>
              </a:solidFill>
              <a:latin typeface="+mn-lt"/>
              <a:cs typeface="Arial" panose="020B0604020202020204" pitchFamily="34" charset="0"/>
            </a:endParaRPr>
          </a:p>
          <a:p>
            <a:pPr algn="ctr" eaLnBrk="1" hangingPunct="1">
              <a:spcBef>
                <a:spcPct val="0"/>
              </a:spcBef>
              <a:buFontTx/>
              <a:buNone/>
            </a:pPr>
            <a:r>
              <a:rPr lang="en-GB" altLang="en-US" dirty="0">
                <a:solidFill>
                  <a:srgbClr val="002060"/>
                </a:solidFill>
                <a:latin typeface="+mn-lt"/>
                <a:cs typeface="Arial" panose="020B0604020202020204" pitchFamily="34" charset="0"/>
              </a:rPr>
              <a:t>medical condition</a:t>
            </a: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4"/>
          <p:cNvSpPr txBox="1">
            <a:spLocks noChangeArrowheads="1"/>
          </p:cNvSpPr>
          <p:nvPr/>
        </p:nvSpPr>
        <p:spPr bwMode="auto">
          <a:xfrm>
            <a:off x="1416649" y="1412460"/>
            <a:ext cx="5437008"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002060"/>
                </a:solidFill>
                <a:latin typeface="+mn-lt"/>
                <a:cs typeface="Arial" panose="020B0604020202020204" pitchFamily="34" charset="0"/>
              </a:rPr>
              <a:t>Consent </a:t>
            </a:r>
            <a:r>
              <a:rPr lang="en-GB" altLang="en-US" b="1" dirty="0">
                <a:solidFill>
                  <a:srgbClr val="FF0000"/>
                </a:solidFill>
                <a:latin typeface="+mn-lt"/>
                <a:cs typeface="Arial" panose="020B0604020202020204" pitchFamily="34" charset="0"/>
              </a:rPr>
              <a:t>must</a:t>
            </a:r>
            <a:r>
              <a:rPr lang="en-GB" altLang="en-US" b="0" dirty="0">
                <a:solidFill>
                  <a:srgbClr val="002060"/>
                </a:solidFill>
                <a:latin typeface="+mn-lt"/>
                <a:cs typeface="Arial" panose="020B0604020202020204" pitchFamily="34" charset="0"/>
              </a:rPr>
              <a:t> be obtained from the medical practitioner in charge of the casualty</a:t>
            </a:r>
          </a:p>
          <a:p>
            <a:pPr eaLnBrk="1" hangingPunct="1">
              <a:spcBef>
                <a:spcPct val="0"/>
              </a:spcBef>
              <a:buFontTx/>
              <a:buNone/>
            </a:pPr>
            <a:endParaRPr lang="en-GB" altLang="en-US" b="0" dirty="0">
              <a:solidFill>
                <a:schemeClr val="tx1"/>
              </a:solidFill>
              <a:latin typeface="+mn-lt"/>
              <a:cs typeface="Arial" panose="020B0604020202020204" pitchFamily="34" charset="0"/>
            </a:endParaRPr>
          </a:p>
          <a:p>
            <a:pPr algn="ctr" eaLnBrk="1" hangingPunct="1">
              <a:spcBef>
                <a:spcPct val="0"/>
              </a:spcBef>
              <a:buFontTx/>
              <a:buNone/>
            </a:pPr>
            <a:r>
              <a:rPr lang="en-GB" altLang="en-US" b="0" dirty="0">
                <a:solidFill>
                  <a:srgbClr val="002060"/>
                </a:solidFill>
                <a:latin typeface="+mn-lt"/>
                <a:cs typeface="Arial" panose="020B0604020202020204" pitchFamily="34" charset="0"/>
              </a:rPr>
              <a:t>Sample </a:t>
            </a:r>
            <a:r>
              <a:rPr lang="en-GB" altLang="en-US" b="1" dirty="0">
                <a:solidFill>
                  <a:srgbClr val="FF0000"/>
                </a:solidFill>
                <a:latin typeface="+mn-lt"/>
                <a:cs typeface="Arial" panose="020B0604020202020204" pitchFamily="34" charset="0"/>
              </a:rPr>
              <a:t>must</a:t>
            </a:r>
            <a:r>
              <a:rPr lang="en-GB" altLang="en-US" b="0" dirty="0">
                <a:solidFill>
                  <a:srgbClr val="FF0000"/>
                </a:solidFill>
                <a:latin typeface="+mn-lt"/>
                <a:cs typeface="Arial" panose="020B0604020202020204" pitchFamily="34" charset="0"/>
              </a:rPr>
              <a:t> </a:t>
            </a:r>
            <a:r>
              <a:rPr lang="en-GB" altLang="en-US" b="0" dirty="0">
                <a:solidFill>
                  <a:srgbClr val="002060"/>
                </a:solidFill>
                <a:latin typeface="+mn-lt"/>
                <a:cs typeface="Arial" panose="020B0604020202020204" pitchFamily="34" charset="0"/>
              </a:rPr>
              <a:t>be obtained by a Police Surgeon unless impractical to do so</a:t>
            </a:r>
          </a:p>
          <a:p>
            <a:pPr eaLnBrk="1" hangingPunct="1">
              <a:spcBef>
                <a:spcPct val="0"/>
              </a:spcBef>
              <a:buFontTx/>
              <a:buNone/>
            </a:pPr>
            <a:endParaRPr lang="en-GB" altLang="en-US" b="0" dirty="0">
              <a:solidFill>
                <a:srgbClr val="002060"/>
              </a:solidFill>
              <a:latin typeface="+mn-lt"/>
              <a:cs typeface="Arial" panose="020B0604020202020204" pitchFamily="34" charset="0"/>
            </a:endParaRPr>
          </a:p>
          <a:p>
            <a:pPr algn="ctr" eaLnBrk="1" hangingPunct="1">
              <a:spcBef>
                <a:spcPct val="0"/>
              </a:spcBef>
              <a:buFontTx/>
              <a:buNone/>
            </a:pPr>
            <a:r>
              <a:rPr lang="en-GB" altLang="en-US" b="0" dirty="0">
                <a:solidFill>
                  <a:srgbClr val="002060"/>
                </a:solidFill>
                <a:latin typeface="+mn-lt"/>
                <a:cs typeface="Arial" panose="020B0604020202020204" pitchFamily="34" charset="0"/>
              </a:rPr>
              <a:t>If sample is obtained by another medical practitioner it </a:t>
            </a:r>
            <a:r>
              <a:rPr lang="en-GB" altLang="en-US" b="1" dirty="0">
                <a:solidFill>
                  <a:srgbClr val="FF0000"/>
                </a:solidFill>
                <a:latin typeface="+mn-lt"/>
                <a:cs typeface="Arial" panose="020B0604020202020204" pitchFamily="34" charset="0"/>
              </a:rPr>
              <a:t>MUST NOT </a:t>
            </a:r>
            <a:r>
              <a:rPr lang="en-GB" altLang="en-US" b="0" dirty="0">
                <a:solidFill>
                  <a:srgbClr val="002060"/>
                </a:solidFill>
                <a:latin typeface="+mn-lt"/>
                <a:cs typeface="Arial" panose="020B0604020202020204" pitchFamily="34" charset="0"/>
              </a:rPr>
              <a:t>be the person in charge of and responsible for the care of the casualty</a:t>
            </a:r>
          </a:p>
        </p:txBody>
      </p:sp>
      <p:pic>
        <p:nvPicPr>
          <p:cNvPr id="11" name="Picture 2" descr="\\Client\R$\SWPKDIVLDSEPF\Shared\Pre-join\Images\verbal resistance.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356143" y="1570762"/>
            <a:ext cx="3488254" cy="32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Important Considerations</a:t>
            </a: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7" name="Picture 2" descr="\\Client\R$\SWPKDIVLDSEPF\Shared\Pre-join\Images\evaluate.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531755" y="1006505"/>
            <a:ext cx="3210538" cy="4454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a:spLocks noChangeArrowheads="1"/>
          </p:cNvSpPr>
          <p:nvPr/>
        </p:nvSpPr>
        <p:spPr bwMode="auto">
          <a:xfrm>
            <a:off x="4010742" y="1679711"/>
            <a:ext cx="7578436"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mn-lt"/>
                <a:cs typeface="Arial" panose="020B0604020202020204" pitchFamily="34" charset="0"/>
              </a:rPr>
              <a:t>Sample stored until patient recovers</a:t>
            </a:r>
          </a:p>
          <a:p>
            <a:pPr eaLnBrk="1" hangingPunct="1">
              <a:spcBef>
                <a:spcPct val="0"/>
              </a:spcBef>
              <a:buFontTx/>
              <a:buNone/>
            </a:pPr>
            <a:endParaRPr lang="en-GB" altLang="en-US" sz="2800" dirty="0">
              <a:solidFill>
                <a:srgbClr val="002060"/>
              </a:solidFill>
              <a:latin typeface="+mn-lt"/>
              <a:cs typeface="Arial" panose="020B0604020202020204" pitchFamily="34" charset="0"/>
            </a:endParaRPr>
          </a:p>
          <a:p>
            <a:pPr eaLnBrk="1" hangingPunct="1">
              <a:spcBef>
                <a:spcPct val="0"/>
              </a:spcBef>
              <a:buFontTx/>
              <a:buNone/>
            </a:pPr>
            <a:r>
              <a:rPr lang="en-GB" altLang="en-US" sz="2800" dirty="0">
                <a:solidFill>
                  <a:srgbClr val="002060"/>
                </a:solidFill>
                <a:latin typeface="+mn-lt"/>
                <a:cs typeface="Arial" panose="020B0604020202020204" pitchFamily="34" charset="0"/>
              </a:rPr>
              <a:t>Doctor’s consent obtained to speak to patient</a:t>
            </a:r>
          </a:p>
          <a:p>
            <a:pPr eaLnBrk="1" hangingPunct="1">
              <a:spcBef>
                <a:spcPct val="0"/>
              </a:spcBef>
              <a:buFontTx/>
              <a:buNone/>
            </a:pPr>
            <a:endParaRPr lang="en-GB" altLang="en-US" sz="2800" dirty="0">
              <a:solidFill>
                <a:srgbClr val="002060"/>
              </a:solidFill>
              <a:latin typeface="+mn-lt"/>
              <a:cs typeface="Arial" panose="020B0604020202020204" pitchFamily="34" charset="0"/>
            </a:endParaRPr>
          </a:p>
          <a:p>
            <a:pPr eaLnBrk="1" hangingPunct="1">
              <a:spcBef>
                <a:spcPct val="0"/>
              </a:spcBef>
              <a:buFontTx/>
              <a:buNone/>
            </a:pPr>
            <a:r>
              <a:rPr lang="en-GB" altLang="en-US" sz="2800" dirty="0">
                <a:solidFill>
                  <a:srgbClr val="002060"/>
                </a:solidFill>
                <a:latin typeface="+mn-lt"/>
                <a:cs typeface="Arial" panose="020B0604020202020204" pitchFamily="34" charset="0"/>
              </a:rPr>
              <a:t>Patient asked if they consent to analysis of sample</a:t>
            </a:r>
          </a:p>
          <a:p>
            <a:pPr eaLnBrk="1" hangingPunct="1">
              <a:spcBef>
                <a:spcPct val="0"/>
              </a:spcBef>
              <a:buFontTx/>
              <a:buNone/>
            </a:pPr>
            <a:endParaRPr lang="en-GB" altLang="en-US" sz="2800" dirty="0">
              <a:solidFill>
                <a:srgbClr val="002060"/>
              </a:solidFill>
              <a:latin typeface="+mn-lt"/>
              <a:cs typeface="Arial" panose="020B0604020202020204" pitchFamily="34" charset="0"/>
            </a:endParaRPr>
          </a:p>
          <a:p>
            <a:pPr eaLnBrk="1" hangingPunct="1">
              <a:spcBef>
                <a:spcPct val="0"/>
              </a:spcBef>
              <a:buFontTx/>
              <a:buNone/>
            </a:pPr>
            <a:r>
              <a:rPr lang="en-GB" altLang="en-US" sz="2800" dirty="0">
                <a:solidFill>
                  <a:srgbClr val="002060"/>
                </a:solidFill>
                <a:latin typeface="+mn-lt"/>
                <a:cs typeface="Arial" panose="020B0604020202020204" pitchFamily="34" charset="0"/>
              </a:rPr>
              <a:t>Warning of consequences if they fail to do so</a:t>
            </a:r>
          </a:p>
        </p:txBody>
      </p:sp>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Procedure</a:t>
            </a:r>
          </a:p>
        </p:txBody>
      </p:sp>
    </p:spTree>
    <p:extLst>
      <p:ext uri="{BB962C8B-B14F-4D97-AF65-F5344CB8AC3E}">
        <p14:creationId xmlns:p14="http://schemas.microsoft.com/office/powerpoint/2010/main" val="249032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2" descr="\\Client\R$\SWPKDIVLDSEPF\Shared\Pre-join\Images\caution.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7613634" y="1433295"/>
            <a:ext cx="3252517" cy="317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a:spLocks noChangeArrowheads="1"/>
          </p:cNvSpPr>
          <p:nvPr/>
        </p:nvSpPr>
        <p:spPr bwMode="auto">
          <a:xfrm>
            <a:off x="1575030" y="1899735"/>
            <a:ext cx="5400564" cy="2246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There is </a:t>
            </a:r>
            <a:r>
              <a:rPr lang="en-GB" altLang="en-US" sz="2800" b="1" u="sng" dirty="0">
                <a:solidFill>
                  <a:srgbClr val="FF0000"/>
                </a:solidFill>
                <a:latin typeface="+mn-lt"/>
                <a:cs typeface="Arial" panose="020B0604020202020204" pitchFamily="34" charset="0"/>
              </a:rPr>
              <a:t>NO</a:t>
            </a:r>
            <a:r>
              <a:rPr lang="en-GB" altLang="en-US" sz="2800" b="1" dirty="0">
                <a:solidFill>
                  <a:srgbClr val="0070C0"/>
                </a:solidFill>
                <a:latin typeface="+mn-lt"/>
                <a:cs typeface="Arial" panose="020B0604020202020204" pitchFamily="34" charset="0"/>
              </a:rPr>
              <a:t> </a:t>
            </a:r>
            <a:r>
              <a:rPr lang="en-GB" altLang="en-US" sz="2800" dirty="0">
                <a:solidFill>
                  <a:srgbClr val="002060"/>
                </a:solidFill>
                <a:latin typeface="+mn-lt"/>
                <a:cs typeface="Arial" panose="020B0604020202020204" pitchFamily="34" charset="0"/>
              </a:rPr>
              <a:t>power to arrest a ‘patient’ in hospital</a:t>
            </a:r>
          </a:p>
          <a:p>
            <a:pPr algn="ctr" eaLnBrk="1" hangingPunct="1">
              <a:spcBef>
                <a:spcPct val="0"/>
              </a:spcBef>
              <a:buFontTx/>
              <a:buNone/>
            </a:pPr>
            <a:endParaRPr lang="en-GB" altLang="en-US" sz="280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dirty="0">
                <a:solidFill>
                  <a:srgbClr val="002060"/>
                </a:solidFill>
                <a:latin typeface="+mn-lt"/>
                <a:cs typeface="Arial" panose="020B0604020202020204" pitchFamily="34" charset="0"/>
              </a:rPr>
              <a:t>‘Patient’ at a hospital is not defined and could include an ‘outpatient’</a:t>
            </a:r>
          </a:p>
        </p:txBody>
      </p:sp>
    </p:spTree>
    <p:extLst>
      <p:ext uri="{BB962C8B-B14F-4D97-AF65-F5344CB8AC3E}">
        <p14:creationId xmlns:p14="http://schemas.microsoft.com/office/powerpoint/2010/main" val="124341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7" name="Picture 2" descr="\\Client\G$\CKP Images\Traffic\Powers of entry.png"/>
          <p:cNvPicPr>
            <a:picLocks noChangeAspect="1" noChangeArrowheads="1"/>
          </p:cNvPicPr>
          <p:nvPr>
            <p:custDataLst>
              <p:tags r:id="rId1"/>
            </p:custDataLst>
          </p:nvPr>
        </p:nvPicPr>
        <p:blipFill>
          <a:blip r:embed="rId4">
            <a:alphaModFix amt="50000"/>
            <a:extLst>
              <a:ext uri="{28A0092B-C50C-407E-A947-70E740481C1C}">
                <a14:useLocalDpi xmlns:a14="http://schemas.microsoft.com/office/drawing/2010/main" val="0"/>
              </a:ext>
            </a:extLst>
          </a:blip>
          <a:srcRect/>
          <a:stretch>
            <a:fillRect/>
          </a:stretch>
        </p:blipFill>
        <p:spPr bwMode="auto">
          <a:xfrm>
            <a:off x="1188720" y="465513"/>
            <a:ext cx="9667702" cy="5270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3"/>
          <p:cNvSpPr txBox="1">
            <a:spLocks noChangeArrowheads="1"/>
          </p:cNvSpPr>
          <p:nvPr/>
        </p:nvSpPr>
        <p:spPr bwMode="auto">
          <a:xfrm>
            <a:off x="2704238" y="2570336"/>
            <a:ext cx="626427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400" b="1" dirty="0">
                <a:solidFill>
                  <a:schemeClr val="tx1"/>
                </a:solidFill>
                <a:latin typeface="+mn-lt"/>
                <a:cs typeface="Arial" panose="020B0604020202020204" pitchFamily="34" charset="0"/>
              </a:rPr>
              <a:t>Powers of Entry</a:t>
            </a:r>
          </a:p>
        </p:txBody>
      </p:sp>
    </p:spTree>
    <p:extLst>
      <p:ext uri="{BB962C8B-B14F-4D97-AF65-F5344CB8AC3E}">
        <p14:creationId xmlns:p14="http://schemas.microsoft.com/office/powerpoint/2010/main" val="10386680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0" name="Content Placeholder 2"/>
          <p:cNvSpPr txBox="1">
            <a:spLocks/>
          </p:cNvSpPr>
          <p:nvPr/>
        </p:nvSpPr>
        <p:spPr>
          <a:xfrm>
            <a:off x="446135" y="1557418"/>
            <a:ext cx="11283124" cy="36950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buFontTx/>
              <a:buNone/>
            </a:pPr>
            <a:r>
              <a:rPr lang="en-GB" altLang="en-US" sz="2200" dirty="0">
                <a:solidFill>
                  <a:srgbClr val="002060"/>
                </a:solidFill>
                <a:cs typeface="Arial" panose="020B0604020202020204" pitchFamily="34" charset="0"/>
              </a:rPr>
              <a:t>A constable may enter any premises, using reasonable force if necessary, in order to:</a:t>
            </a:r>
          </a:p>
          <a:p>
            <a:pPr algn="ctr">
              <a:spcBef>
                <a:spcPct val="0"/>
              </a:spcBef>
              <a:buFontTx/>
              <a:buNone/>
            </a:pPr>
            <a:endParaRPr lang="en-GB" altLang="en-US" sz="2200" dirty="0">
              <a:solidFill>
                <a:srgbClr val="002060"/>
              </a:solidFill>
              <a:cs typeface="Arial" panose="020B0604020202020204" pitchFamily="34" charset="0"/>
            </a:endParaRPr>
          </a:p>
          <a:p>
            <a:pPr marL="0" indent="0">
              <a:buNone/>
            </a:pPr>
            <a:r>
              <a:rPr lang="en-GB" altLang="en-US" sz="2200" dirty="0">
                <a:solidFill>
                  <a:srgbClr val="002060"/>
                </a:solidFill>
                <a:ea typeface="ＭＳ Ｐゴシック" panose="020B0600070205080204" pitchFamily="34" charset="-128"/>
              </a:rPr>
              <a:t>Require a person </a:t>
            </a:r>
            <a:r>
              <a:rPr lang="en-GB" altLang="en-US" sz="2200" b="1" dirty="0">
                <a:solidFill>
                  <a:srgbClr val="FF0000"/>
                </a:solidFill>
                <a:ea typeface="ＭＳ Ｐゴシック" panose="020B0600070205080204" pitchFamily="34" charset="-128"/>
              </a:rPr>
              <a:t>reasonably believed </a:t>
            </a:r>
            <a:r>
              <a:rPr lang="en-GB" altLang="en-US" sz="2200" dirty="0">
                <a:solidFill>
                  <a:srgbClr val="002060"/>
                </a:solidFill>
                <a:ea typeface="ＭＳ Ｐゴシック" panose="020B0600070205080204" pitchFamily="34" charset="-128"/>
              </a:rPr>
              <a:t>to have been driving, attempting to drive or in charge of a motor vehicle at the time of the accident, to provide a preliminary test </a:t>
            </a:r>
            <a:r>
              <a:rPr lang="en-GB" altLang="en-US" sz="2200" b="1" dirty="0">
                <a:solidFill>
                  <a:srgbClr val="FF0000"/>
                </a:solidFill>
                <a:cs typeface="Arial" panose="020B0604020202020204" pitchFamily="34" charset="0"/>
              </a:rPr>
              <a:t>OR</a:t>
            </a:r>
          </a:p>
          <a:p>
            <a:pPr>
              <a:buFontTx/>
              <a:buNone/>
            </a:pPr>
            <a:endParaRPr lang="en-GB" altLang="en-US" sz="2200" dirty="0">
              <a:ea typeface="ＭＳ Ｐゴシック" panose="020B0600070205080204" pitchFamily="34" charset="-128"/>
            </a:endParaRPr>
          </a:p>
          <a:p>
            <a:pPr marL="0" indent="0" algn="ctr">
              <a:buNone/>
            </a:pPr>
            <a:r>
              <a:rPr lang="en-GB" altLang="en-US" sz="2200" dirty="0">
                <a:solidFill>
                  <a:srgbClr val="002060"/>
                </a:solidFill>
                <a:ea typeface="ＭＳ Ｐゴシック" panose="020B0600070205080204" pitchFamily="34" charset="-128"/>
              </a:rPr>
              <a:t>Arrest a person who has provided a positive breath </a:t>
            </a:r>
            <a:r>
              <a:rPr lang="en-GB" altLang="en-US" sz="2200">
                <a:solidFill>
                  <a:srgbClr val="002060"/>
                </a:solidFill>
                <a:ea typeface="ＭＳ Ｐゴシック" panose="020B0600070205080204" pitchFamily="34" charset="-128"/>
              </a:rPr>
              <a:t>test/drug test </a:t>
            </a:r>
            <a:r>
              <a:rPr lang="en-GB" altLang="en-US" sz="2200" b="1" dirty="0">
                <a:solidFill>
                  <a:srgbClr val="FF0000"/>
                </a:solidFill>
                <a:cs typeface="Arial" panose="020B0604020202020204" pitchFamily="34" charset="0"/>
              </a:rPr>
              <a:t>OR</a:t>
            </a:r>
          </a:p>
          <a:p>
            <a:pPr marL="0" indent="0" algn="ctr">
              <a:buNone/>
            </a:pPr>
            <a:endParaRPr lang="en-GB" altLang="en-US" sz="2200" dirty="0">
              <a:solidFill>
                <a:srgbClr val="002060"/>
              </a:solidFill>
              <a:cs typeface="Arial" panose="020B0604020202020204" pitchFamily="34" charset="0"/>
            </a:endParaRPr>
          </a:p>
          <a:p>
            <a:pPr marL="0" indent="0">
              <a:buNone/>
            </a:pPr>
            <a:r>
              <a:rPr lang="en-GB" altLang="en-US" sz="2200" dirty="0">
                <a:solidFill>
                  <a:srgbClr val="002060"/>
                </a:solidFill>
                <a:ea typeface="ＭＳ Ｐゴシック" panose="020B0600070205080204" pitchFamily="34" charset="-128"/>
              </a:rPr>
              <a:t>Arrest a person who has failed to co-operate with a requirement to take one or more of the preliminary tests and who the constable </a:t>
            </a:r>
            <a:r>
              <a:rPr lang="en-GB" altLang="en-US" sz="2200" b="1" dirty="0">
                <a:solidFill>
                  <a:srgbClr val="FF0000"/>
                </a:solidFill>
                <a:ea typeface="ＭＳ Ｐゴシック" panose="020B0600070205080204" pitchFamily="34" charset="-128"/>
              </a:rPr>
              <a:t>reasonably suspects </a:t>
            </a:r>
            <a:r>
              <a:rPr lang="en-GB" altLang="en-US" sz="2200" dirty="0">
                <a:solidFill>
                  <a:srgbClr val="002060"/>
                </a:solidFill>
                <a:ea typeface="ＭＳ Ｐゴシック" panose="020B0600070205080204" pitchFamily="34" charset="-128"/>
              </a:rPr>
              <a:t>has alcohol or a drug in their body or is under the influence of a drug</a:t>
            </a:r>
          </a:p>
        </p:txBody>
      </p:sp>
      <p:sp>
        <p:nvSpPr>
          <p:cNvPr id="5" name="TextBox 4"/>
          <p:cNvSpPr txBox="1"/>
          <p:nvPr/>
        </p:nvSpPr>
        <p:spPr>
          <a:xfrm>
            <a:off x="446135" y="279146"/>
            <a:ext cx="11283124" cy="1077218"/>
          </a:xfrm>
          <a:prstGeom prst="rect">
            <a:avLst/>
          </a:prstGeom>
          <a:solidFill>
            <a:srgbClr val="002060"/>
          </a:solidFill>
        </p:spPr>
        <p:txBody>
          <a:bodyPr wrap="square" rtlCol="0">
            <a:spAutoFit/>
          </a:bodyPr>
          <a:lstStyle/>
          <a:p>
            <a:pPr algn="ctr"/>
            <a:r>
              <a:rPr lang="en-GB" sz="3200" b="1" dirty="0">
                <a:solidFill>
                  <a:schemeClr val="bg1"/>
                </a:solidFill>
              </a:rPr>
              <a:t>Powers of Entry – </a:t>
            </a:r>
            <a:r>
              <a:rPr lang="en-GB" sz="3200" b="1" i="1" dirty="0">
                <a:solidFill>
                  <a:schemeClr val="bg1"/>
                </a:solidFill>
              </a:rPr>
              <a:t>following accident involving personal injury to any person  </a:t>
            </a:r>
          </a:p>
        </p:txBody>
      </p:sp>
      <p:sp>
        <p:nvSpPr>
          <p:cNvPr id="2" name="Rectangle 1"/>
          <p:cNvSpPr/>
          <p:nvPr/>
        </p:nvSpPr>
        <p:spPr>
          <a:xfrm>
            <a:off x="3039697" y="5391983"/>
            <a:ext cx="6096000" cy="461665"/>
          </a:xfrm>
          <a:prstGeom prst="rect">
            <a:avLst/>
          </a:prstGeom>
          <a:solidFill>
            <a:schemeClr val="accent1">
              <a:lumMod val="20000"/>
              <a:lumOff val="80000"/>
            </a:schemeClr>
          </a:solidFill>
        </p:spPr>
        <p:txBody>
          <a:bodyPr>
            <a:spAutoFit/>
          </a:bodyPr>
          <a:lstStyle/>
          <a:p>
            <a:pPr algn="ctr">
              <a:spcBef>
                <a:spcPct val="0"/>
              </a:spcBef>
              <a:buFontTx/>
              <a:buNone/>
            </a:pPr>
            <a:r>
              <a:rPr lang="en-GB" altLang="en-US" sz="2400" b="1" dirty="0">
                <a:solidFill>
                  <a:srgbClr val="002060"/>
                </a:solidFill>
                <a:cs typeface="Arial" panose="020B0604020202020204" pitchFamily="34" charset="0"/>
              </a:rPr>
              <a:t>Section 6E Road Traffic Act 1988</a:t>
            </a:r>
          </a:p>
        </p:txBody>
      </p:sp>
    </p:spTree>
    <p:extLst>
      <p:ext uri="{BB962C8B-B14F-4D97-AF65-F5344CB8AC3E}">
        <p14:creationId xmlns:p14="http://schemas.microsoft.com/office/powerpoint/2010/main" val="386484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11" name="Picture 2" descr="\\Client\R$\SWPKDIVLDSEPF\Shared\Pre-join\Images\verbal resistance.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6755391" y="1272961"/>
            <a:ext cx="3887787" cy="4462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380523" y="1088326"/>
            <a:ext cx="629059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Entry into premises </a:t>
            </a:r>
            <a:r>
              <a:rPr lang="en-GB" altLang="en-US" sz="2800" b="1" dirty="0">
                <a:solidFill>
                  <a:srgbClr val="FF0000"/>
                </a:solidFill>
                <a:latin typeface="+mn-lt"/>
                <a:cs typeface="Arial" panose="020B0604020202020204" pitchFamily="34" charset="0"/>
              </a:rPr>
              <a:t>must</a:t>
            </a:r>
            <a:r>
              <a:rPr lang="en-GB" altLang="en-US" sz="2800" b="0" dirty="0">
                <a:solidFill>
                  <a:srgbClr val="FF0000"/>
                </a:solidFill>
                <a:latin typeface="+mn-lt"/>
                <a:cs typeface="Arial" panose="020B0604020202020204" pitchFamily="34" charset="0"/>
              </a:rPr>
              <a:t> </a:t>
            </a:r>
            <a:r>
              <a:rPr lang="en-GB" altLang="en-US" sz="2800" b="0" dirty="0">
                <a:solidFill>
                  <a:srgbClr val="002060"/>
                </a:solidFill>
                <a:latin typeface="+mn-lt"/>
                <a:cs typeface="Arial" panose="020B0604020202020204" pitchFamily="34" charset="0"/>
              </a:rPr>
              <a:t>be lawful</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There</a:t>
            </a:r>
            <a:r>
              <a:rPr lang="en-GB" altLang="en-US" sz="2800" b="0" dirty="0">
                <a:solidFill>
                  <a:schemeClr val="tx1"/>
                </a:solidFill>
                <a:latin typeface="+mn-lt"/>
                <a:cs typeface="Arial" panose="020B0604020202020204" pitchFamily="34" charset="0"/>
              </a:rPr>
              <a:t> </a:t>
            </a:r>
            <a:r>
              <a:rPr lang="en-GB" altLang="en-US" sz="2800" b="1" dirty="0">
                <a:solidFill>
                  <a:srgbClr val="FF0000"/>
                </a:solidFill>
                <a:latin typeface="+mn-lt"/>
                <a:cs typeface="Arial" panose="020B0604020202020204" pitchFamily="34" charset="0"/>
              </a:rPr>
              <a:t>must</a:t>
            </a:r>
            <a:r>
              <a:rPr lang="en-GB" altLang="en-US" sz="2800" b="0" dirty="0">
                <a:solidFill>
                  <a:schemeClr val="tx1"/>
                </a:solidFill>
                <a:latin typeface="+mn-lt"/>
                <a:cs typeface="Arial" panose="020B0604020202020204" pitchFamily="34" charset="0"/>
              </a:rPr>
              <a:t> </a:t>
            </a:r>
            <a:r>
              <a:rPr lang="en-GB" altLang="en-US" sz="2800" b="0" dirty="0">
                <a:solidFill>
                  <a:srgbClr val="002060"/>
                </a:solidFill>
                <a:latin typeface="+mn-lt"/>
                <a:cs typeface="Arial" panose="020B0604020202020204" pitchFamily="34" charset="0"/>
              </a:rPr>
              <a:t>have been a road traffic accident involving injury to any person</a:t>
            </a:r>
          </a:p>
          <a:p>
            <a:pPr algn="ctr" eaLnBrk="1" hangingPunct="1">
              <a:spcBef>
                <a:spcPct val="0"/>
              </a:spcBef>
              <a:buFontTx/>
              <a:buNone/>
            </a:pPr>
            <a:endParaRPr lang="en-GB" altLang="en-US" sz="2800" dirty="0">
              <a:solidFill>
                <a:srgbClr val="FF0000"/>
              </a:solidFill>
              <a:latin typeface="+mn-lt"/>
              <a:cs typeface="Arial" panose="020B0604020202020204" pitchFamily="34" charset="0"/>
            </a:endParaRPr>
          </a:p>
          <a:p>
            <a:pPr algn="ctr" eaLnBrk="1" hangingPunct="1">
              <a:spcBef>
                <a:spcPct val="0"/>
              </a:spcBef>
              <a:buFontTx/>
              <a:buNone/>
            </a:pPr>
            <a:r>
              <a:rPr lang="en-GB" altLang="en-US" sz="2800" b="1" dirty="0">
                <a:solidFill>
                  <a:srgbClr val="FF0000"/>
                </a:solidFill>
                <a:latin typeface="+mn-lt"/>
                <a:cs typeface="Arial" panose="020B0604020202020204" pitchFamily="34" charset="0"/>
              </a:rPr>
              <a:t>AND</a:t>
            </a:r>
          </a:p>
          <a:p>
            <a:pPr algn="ctr" eaLnBrk="1" hangingPunct="1">
              <a:spcBef>
                <a:spcPct val="0"/>
              </a:spcBef>
              <a:buFontTx/>
              <a:buNone/>
            </a:pPr>
            <a:endParaRPr lang="en-GB" altLang="en-US" sz="2800" dirty="0">
              <a:solidFill>
                <a:srgbClr val="FF000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officer </a:t>
            </a:r>
            <a:r>
              <a:rPr lang="en-GB" altLang="en-US" sz="2800" b="1" dirty="0">
                <a:solidFill>
                  <a:srgbClr val="FF0000"/>
                </a:solidFill>
                <a:latin typeface="+mn-lt"/>
                <a:cs typeface="Arial" panose="020B0604020202020204" pitchFamily="34" charset="0"/>
              </a:rPr>
              <a:t>must</a:t>
            </a:r>
            <a:r>
              <a:rPr lang="en-GB" altLang="en-US" sz="2800" b="0" dirty="0">
                <a:solidFill>
                  <a:schemeClr val="tx1"/>
                </a:solidFill>
                <a:latin typeface="+mn-lt"/>
                <a:cs typeface="Arial" panose="020B0604020202020204" pitchFamily="34" charset="0"/>
              </a:rPr>
              <a:t> </a:t>
            </a:r>
            <a:r>
              <a:rPr lang="en-GB" altLang="en-US" sz="2800" b="0" dirty="0">
                <a:solidFill>
                  <a:srgbClr val="002060"/>
                </a:solidFill>
                <a:latin typeface="+mn-lt"/>
                <a:cs typeface="Arial" panose="020B0604020202020204" pitchFamily="34" charset="0"/>
              </a:rPr>
              <a:t>reasonably suspect the accident involved </a:t>
            </a:r>
            <a:r>
              <a:rPr lang="en-GB" altLang="en-US" sz="2800" b="1" dirty="0">
                <a:solidFill>
                  <a:srgbClr val="FF0000"/>
                </a:solidFill>
                <a:latin typeface="+mn-lt"/>
                <a:cs typeface="Arial" panose="020B0604020202020204" pitchFamily="34" charset="0"/>
              </a:rPr>
              <a:t>injury</a:t>
            </a:r>
            <a:r>
              <a:rPr lang="en-GB" altLang="en-US" sz="2800" b="0" dirty="0">
                <a:solidFill>
                  <a:schemeClr val="tx1"/>
                </a:solidFill>
                <a:latin typeface="+mn-lt"/>
                <a:cs typeface="Arial" panose="020B0604020202020204" pitchFamily="34" charset="0"/>
              </a:rPr>
              <a:t> </a:t>
            </a:r>
            <a:r>
              <a:rPr lang="en-GB" altLang="en-US" sz="2800" b="0" dirty="0">
                <a:solidFill>
                  <a:srgbClr val="002060"/>
                </a:solidFill>
                <a:latin typeface="+mn-lt"/>
                <a:cs typeface="Arial" panose="020B0604020202020204" pitchFamily="34" charset="0"/>
              </a:rPr>
              <a:t>to any person</a:t>
            </a:r>
          </a:p>
          <a:p>
            <a:pPr algn="ctr" eaLnBrk="1" hangingPunct="1">
              <a:spcBef>
                <a:spcPct val="0"/>
              </a:spcBef>
              <a:buFontTx/>
              <a:buNone/>
            </a:pPr>
            <a:endParaRPr lang="en-GB" altLang="en-US" sz="2800" dirty="0">
              <a:solidFill>
                <a:srgbClr val="FF0000"/>
              </a:solidFill>
              <a:latin typeface="+mn-lt"/>
              <a:cs typeface="Arial" panose="020B0604020202020204" pitchFamily="34" charset="0"/>
            </a:endParaRPr>
          </a:p>
          <a:p>
            <a:pPr algn="ctr" eaLnBrk="1" hangingPunct="1">
              <a:spcBef>
                <a:spcPct val="0"/>
              </a:spcBef>
              <a:buFontTx/>
              <a:buNone/>
            </a:pPr>
            <a:r>
              <a:rPr lang="en-GB" altLang="en-US" sz="2800" b="1" dirty="0">
                <a:solidFill>
                  <a:srgbClr val="FF0000"/>
                </a:solidFill>
                <a:latin typeface="+mn-lt"/>
                <a:cs typeface="Arial" panose="020B0604020202020204" pitchFamily="34" charset="0"/>
              </a:rPr>
              <a:t>AND</a:t>
            </a:r>
          </a:p>
        </p:txBody>
      </p:sp>
      <p:sp>
        <p:nvSpPr>
          <p:cNvPr id="9" name="TextBox 8"/>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Important Considerations</a:t>
            </a:r>
          </a:p>
        </p:txBody>
      </p:sp>
    </p:spTree>
    <p:extLst>
      <p:ext uri="{BB962C8B-B14F-4D97-AF65-F5344CB8AC3E}">
        <p14:creationId xmlns:p14="http://schemas.microsoft.com/office/powerpoint/2010/main" val="181949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4"/>
          <p:cNvSpPr txBox="1">
            <a:spLocks noChangeArrowheads="1"/>
          </p:cNvSpPr>
          <p:nvPr/>
        </p:nvSpPr>
        <p:spPr bwMode="auto">
          <a:xfrm>
            <a:off x="852016" y="1519212"/>
            <a:ext cx="5661636"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None/>
            </a:pPr>
            <a:r>
              <a:rPr lang="en-GB" altLang="en-US" sz="2800" b="0" dirty="0">
                <a:solidFill>
                  <a:srgbClr val="002060"/>
                </a:solidFill>
                <a:latin typeface="+mn-lt"/>
                <a:cs typeface="Arial" panose="020B0604020202020204" pitchFamily="34" charset="0"/>
              </a:rPr>
              <a:t>The officer reasonably </a:t>
            </a:r>
            <a:r>
              <a:rPr lang="en-GB" altLang="en-US" sz="2800" b="1" dirty="0">
                <a:solidFill>
                  <a:srgbClr val="FF0000"/>
                </a:solidFill>
                <a:latin typeface="+mn-lt"/>
                <a:cs typeface="Arial" panose="020B0604020202020204" pitchFamily="34" charset="0"/>
              </a:rPr>
              <a:t>believes</a:t>
            </a:r>
            <a:r>
              <a:rPr lang="en-GB" altLang="en-US" sz="2800" b="0" dirty="0">
                <a:solidFill>
                  <a:schemeClr val="tx1"/>
                </a:solidFill>
                <a:latin typeface="+mn-lt"/>
                <a:cs typeface="Arial" panose="020B0604020202020204" pitchFamily="34" charset="0"/>
              </a:rPr>
              <a:t> </a:t>
            </a:r>
            <a:r>
              <a:rPr lang="en-GB" altLang="en-US" sz="2800" b="0" dirty="0">
                <a:solidFill>
                  <a:srgbClr val="002060"/>
                </a:solidFill>
                <a:latin typeface="+mn-lt"/>
                <a:cs typeface="Arial" panose="020B0604020202020204" pitchFamily="34" charset="0"/>
              </a:rPr>
              <a:t>the person they are seeking was driving, attempting to drive or in charge of the vehicle at the time of the accident</a:t>
            </a:r>
          </a:p>
          <a:p>
            <a:pPr algn="ctr" eaLnBrk="1" hangingPunct="1">
              <a:spcBef>
                <a:spcPct val="0"/>
              </a:spcBef>
              <a:buFontTx/>
              <a:buNone/>
            </a:pPr>
            <a:endParaRPr lang="en-GB" altLang="en-US" sz="2800" b="0" dirty="0">
              <a:solidFill>
                <a:schemeClr val="tx1"/>
              </a:solidFill>
              <a:latin typeface="+mn-lt"/>
              <a:cs typeface="Arial" panose="020B0604020202020204" pitchFamily="34" charset="0"/>
            </a:endParaRPr>
          </a:p>
          <a:p>
            <a:pPr algn="ctr" eaLnBrk="1" hangingPunct="1">
              <a:spcBef>
                <a:spcPct val="0"/>
              </a:spcBef>
              <a:buFontTx/>
              <a:buNone/>
            </a:pPr>
            <a:r>
              <a:rPr lang="en-GB" altLang="en-US" sz="2800" b="0" i="1" dirty="0">
                <a:solidFill>
                  <a:srgbClr val="002060"/>
                </a:solidFill>
                <a:latin typeface="+mn-lt"/>
                <a:cs typeface="Arial" panose="020B0604020202020204" pitchFamily="34" charset="0"/>
              </a:rPr>
              <a:t>There</a:t>
            </a:r>
            <a:r>
              <a:rPr lang="en-GB" altLang="en-US" sz="2800" b="0" i="1" dirty="0">
                <a:solidFill>
                  <a:schemeClr val="tx1"/>
                </a:solidFill>
                <a:latin typeface="+mn-lt"/>
                <a:cs typeface="Arial" panose="020B0604020202020204" pitchFamily="34" charset="0"/>
              </a:rPr>
              <a:t> </a:t>
            </a:r>
            <a:r>
              <a:rPr lang="en-GB" altLang="en-US" sz="2800" b="1" i="1" dirty="0">
                <a:solidFill>
                  <a:srgbClr val="FF0000"/>
                </a:solidFill>
                <a:latin typeface="+mn-lt"/>
                <a:cs typeface="Arial" panose="020B0604020202020204" pitchFamily="34" charset="0"/>
              </a:rPr>
              <a:t>must</a:t>
            </a:r>
            <a:r>
              <a:rPr lang="en-GB" altLang="en-US" sz="2800" b="0" i="1" dirty="0">
                <a:solidFill>
                  <a:srgbClr val="FF0000"/>
                </a:solidFill>
                <a:latin typeface="+mn-lt"/>
                <a:cs typeface="Arial" panose="020B0604020202020204" pitchFamily="34" charset="0"/>
              </a:rPr>
              <a:t> </a:t>
            </a:r>
            <a:r>
              <a:rPr lang="en-GB" altLang="en-US" sz="2800" b="0" i="1" dirty="0">
                <a:solidFill>
                  <a:srgbClr val="002060"/>
                </a:solidFill>
                <a:latin typeface="+mn-lt"/>
                <a:cs typeface="Arial" panose="020B0604020202020204" pitchFamily="34" charset="0"/>
              </a:rPr>
              <a:t>be reasonable cause to believe the suspect is in the place where entry is to be made</a:t>
            </a:r>
          </a:p>
        </p:txBody>
      </p:sp>
      <p:sp>
        <p:nvSpPr>
          <p:cNvPr id="7" name="TextBox 6"/>
          <p:cNvSpPr txBox="1"/>
          <p:nvPr/>
        </p:nvSpPr>
        <p:spPr>
          <a:xfrm>
            <a:off x="1947889" y="279146"/>
            <a:ext cx="8280920" cy="584775"/>
          </a:xfrm>
          <a:prstGeom prst="rect">
            <a:avLst/>
          </a:prstGeom>
          <a:solidFill>
            <a:srgbClr val="002060"/>
          </a:solidFill>
        </p:spPr>
        <p:txBody>
          <a:bodyPr wrap="square" rtlCol="0">
            <a:spAutoFit/>
          </a:bodyPr>
          <a:lstStyle/>
          <a:p>
            <a:pPr algn="ctr"/>
            <a:r>
              <a:rPr lang="en-GB" sz="3200" b="1" dirty="0">
                <a:solidFill>
                  <a:schemeClr val="bg1"/>
                </a:solidFill>
              </a:rPr>
              <a:t>Important Considerations</a:t>
            </a:r>
          </a:p>
        </p:txBody>
      </p:sp>
      <p:pic>
        <p:nvPicPr>
          <p:cNvPr id="10" name="Picture 2" descr="\\Client\R$\SWPKDIVLDSEPF\Shared\Pre-join\Images\verbal resistance.jpg"/>
          <p:cNvPicPr>
            <a:picLocks noChangeAspect="1" noChangeArrowheads="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6755391" y="1272961"/>
            <a:ext cx="3887787" cy="4462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0739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9" name="Picture 8"/>
          <p:cNvPicPr>
            <a:picLocks noChangeAspect="1"/>
          </p:cNvPicPr>
          <p:nvPr/>
        </p:nvPicPr>
        <p:blipFill>
          <a:blip r:embed="rId3"/>
          <a:stretch>
            <a:fillRect/>
          </a:stretch>
        </p:blipFill>
        <p:spPr>
          <a:xfrm>
            <a:off x="3502360" y="1099034"/>
            <a:ext cx="5603586" cy="4087115"/>
          </a:xfrm>
          <a:prstGeom prst="rect">
            <a:avLst/>
          </a:prstGeom>
        </p:spPr>
      </p:pic>
    </p:spTree>
    <p:extLst>
      <p:ext uri="{BB962C8B-B14F-4D97-AF65-F5344CB8AC3E}">
        <p14:creationId xmlns:p14="http://schemas.microsoft.com/office/powerpoint/2010/main" val="90021339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EBEC3FA1-EBE1-47B6-B97D-6483761A352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071B3235-B23F-41F3-82F1-AD180D25197C}"/>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071B3235-B23F-41F3-82F1-AD180D25197C}"/>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6F1F50F0-8E8E-4A38-814A-D05DF35319DD}"/>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786B2F34-EC3B-4F31-84BF-5738222797D3}"/>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C9EB0AA8-FDA0-48C7-931A-03402ABE75F3}"/>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9E0DB481-4823-4451-8B0F-B2FFBB4404C2}"/>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9E0DB481-4823-4451-8B0F-B2FFBB4404C2}"/>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B36C470B-5EA3-4F14-B912-E7CF7CFEE3DA}"/>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A4A6B2E3-E6B4-400A-85B3-00198E8C7097}"/>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7C640909-90E2-4DC4-B4C9-24B45E25E262}"/>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8C41449C-41E4-44C6-838D-BDECF45C289E}"/>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CED9FD1D-43C7-43ED-B406-DFD94D2115AA}"/>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964FCE90-9E68-4E57-A55F-F6393FDBC0F2}"/>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B67DC456-FD9F-4467-A5C6-609BAF508BE1}"/>
</p:tagLst>
</file>

<file path=ppt/tags/tag25.xml><?xml version="1.0" encoding="utf-8"?>
<p:tagLst xmlns:a="http://schemas.openxmlformats.org/drawingml/2006/main" xmlns:r="http://schemas.openxmlformats.org/officeDocument/2006/relationships" xmlns:p="http://schemas.openxmlformats.org/presentationml/2006/main">
  <p:tag name="MMPROD_SUBSTITUTION_ID" val="{8FF223CB-3BAE-4FE3-970A-C3D418D1DC9B}"/>
</p:tagLst>
</file>

<file path=ppt/tags/tag26.xml><?xml version="1.0" encoding="utf-8"?>
<p:tagLst xmlns:a="http://schemas.openxmlformats.org/drawingml/2006/main" xmlns:r="http://schemas.openxmlformats.org/officeDocument/2006/relationships" xmlns:p="http://schemas.openxmlformats.org/presentationml/2006/main">
  <p:tag name="MMPROD_SUBSTITUTION_ID" val="{8FF223CB-3BAE-4FE3-970A-C3D418D1DC9B}"/>
</p:tagLst>
</file>

<file path=ppt/tags/tag27.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28.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29.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30.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31.xml><?xml version="1.0" encoding="utf-8"?>
<p:tagLst xmlns:a="http://schemas.openxmlformats.org/drawingml/2006/main" xmlns:r="http://schemas.openxmlformats.org/officeDocument/2006/relationships" xmlns:p="http://schemas.openxmlformats.org/presentationml/2006/main">
  <p:tag name="MMPROD_SUBSTITUTION_ID" val="{0398EC88-6370-4508-A0F4-1D509B88A679}"/>
</p:tagLst>
</file>

<file path=ppt/tags/tag32.xml><?xml version="1.0" encoding="utf-8"?>
<p:tagLst xmlns:a="http://schemas.openxmlformats.org/drawingml/2006/main" xmlns:r="http://schemas.openxmlformats.org/officeDocument/2006/relationships" xmlns:p="http://schemas.openxmlformats.org/presentationml/2006/main">
  <p:tag name="MMPROD_SUBSTITUTION_ID" val="{0398EC88-6370-4508-A0F4-1D509B88A679}"/>
</p:tagLst>
</file>

<file path=ppt/tags/tag33.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ags/tag34.xml><?xml version="1.0" encoding="utf-8"?>
<p:tagLst xmlns:a="http://schemas.openxmlformats.org/drawingml/2006/main" xmlns:r="http://schemas.openxmlformats.org/officeDocument/2006/relationships" xmlns:p="http://schemas.openxmlformats.org/presentationml/2006/main">
  <p:tag name="MMPROD_SUBSTITUTION_ID" val="{9EF52D76-AA4D-4FF1-96FE-1AE1F4E86A83}"/>
</p:tagLst>
</file>

<file path=ppt/tags/tag35.xml><?xml version="1.0" encoding="utf-8"?>
<p:tagLst xmlns:a="http://schemas.openxmlformats.org/drawingml/2006/main" xmlns:r="http://schemas.openxmlformats.org/officeDocument/2006/relationships" xmlns:p="http://schemas.openxmlformats.org/presentationml/2006/main">
  <p:tag name="MMPROD_SUBSTITUTION_ID" val="{F48A0D05-F823-4E28-A256-F70C15B52E83}"/>
</p:tagLst>
</file>

<file path=ppt/tags/tag36.xml><?xml version="1.0" encoding="utf-8"?>
<p:tagLst xmlns:a="http://schemas.openxmlformats.org/drawingml/2006/main" xmlns:r="http://schemas.openxmlformats.org/officeDocument/2006/relationships" xmlns:p="http://schemas.openxmlformats.org/presentationml/2006/main">
  <p:tag name="MMPROD_SUBSTITUTION_ID" val="{BC197207-D266-43CE-A372-49E0C19D60AE}"/>
</p:tagLst>
</file>

<file path=ppt/tags/tag37.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ags/tag38.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2083</TotalTime>
  <Words>11017</Words>
  <Application>Microsoft Office PowerPoint</Application>
  <PresentationFormat>Widescreen</PresentationFormat>
  <Paragraphs>846</Paragraphs>
  <Slides>52</Slides>
  <Notes>52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52</vt:i4>
      </vt:variant>
    </vt:vector>
  </HeadingPairs>
  <TitlesOfParts>
    <vt:vector size="62" baseType="lpstr">
      <vt:lpstr>Arial</vt:lpstr>
      <vt:lpstr>Arial Nova</vt:lpstr>
      <vt:lpstr>Arial Nova Cond</vt:lpstr>
      <vt:lpstr>Calibri</vt:lpstr>
      <vt:lpstr>Calibri Light</vt:lpstr>
      <vt:lpstr>Microsoft Sans Serif</vt:lpstr>
      <vt:lpstr>Tahoma</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134</cp:revision>
  <cp:lastPrinted>2019-03-11T14:09:18Z</cp:lastPrinted>
  <dcterms:created xsi:type="dcterms:W3CDTF">2018-01-30T11:09:50Z</dcterms:created>
  <dcterms:modified xsi:type="dcterms:W3CDTF">2022-06-30T08:07:34Z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2022-06-23T07:48:48Z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97991e3a-3c27-4539-94f5-d7d21f47bc76</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