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9" r:id="rId3"/>
    <p:sldId id="260" r:id="rId4"/>
    <p:sldId id="264" r:id="rId5"/>
    <p:sldId id="258" r:id="rId6"/>
    <p:sldId id="261" r:id="rId7"/>
    <p:sldId id="265" r:id="rId8"/>
    <p:sldId id="262" r:id="rId9"/>
    <p:sldId id="257" r:id="rId10"/>
    <p:sldId id="263" r:id="rId1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49351" autoAdjust="0"/>
  </p:normalViewPr>
  <p:slideViewPr>
    <p:cSldViewPr snapToGrid="0">
      <p:cViewPr varScale="1">
        <p:scale>
          <a:sx n="35" d="100"/>
          <a:sy n="35" d="100"/>
        </p:scale>
        <p:origin x="21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227F8F-9232-4F2B-938C-D99CE0756DA1}" type="datetimeFigureOut">
              <a:rPr lang="zh-CN" altLang="en-US" smtClean="0"/>
              <a:t>2018/1/29</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97C147-3F31-4E43-8639-88E7E8EBBDEC}" type="slidenum">
              <a:rPr lang="zh-CN" altLang="en-US" smtClean="0"/>
              <a:t>‹#›</a:t>
            </a:fld>
            <a:endParaRPr lang="zh-CN" altLang="en-US"/>
          </a:p>
        </p:txBody>
      </p:sp>
    </p:spTree>
    <p:extLst>
      <p:ext uri="{BB962C8B-B14F-4D97-AF65-F5344CB8AC3E}">
        <p14:creationId xmlns:p14="http://schemas.microsoft.com/office/powerpoint/2010/main" val="2141615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Colonialism:  the policy having full or partial political control over another country, and exploiting it economically</a:t>
            </a:r>
          </a:p>
          <a:p>
            <a:r>
              <a:rPr lang="en-GB" altLang="zh-CN" dirty="0"/>
              <a:t>Post Colonialism: The political or cultural condition of a former colony.</a:t>
            </a:r>
          </a:p>
          <a:p>
            <a:endParaRPr lang="en-GB" altLang="zh-CN" dirty="0"/>
          </a:p>
          <a:p>
            <a:r>
              <a:rPr lang="en-GB" altLang="zh-CN" dirty="0"/>
              <a:t>In this presentation I explore the implication of post colonialism, whether the empire was advantageous or not to separate places. And if any benefits outweigh lives lost. </a:t>
            </a:r>
          </a:p>
          <a:p>
            <a:r>
              <a:rPr lang="en-GB" altLang="zh-CN" dirty="0"/>
              <a:t>As I want to make this relevant to my degree in Chinese I will explore the impact of the empire in general as China was never colonised, doesn’t mean wasn’t affected by Britain</a:t>
            </a:r>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1</a:t>
            </a:fld>
            <a:endParaRPr lang="zh-CN" altLang="en-US"/>
          </a:p>
        </p:txBody>
      </p:sp>
    </p:spTree>
    <p:extLst>
      <p:ext uri="{BB962C8B-B14F-4D97-AF65-F5344CB8AC3E}">
        <p14:creationId xmlns:p14="http://schemas.microsoft.com/office/powerpoint/2010/main" val="3941755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Trying to say there are some benefits to colonialist activities throughout the world, but that these advantages may have been forgotten or dismissed due them being seen as not politically or diplomatically correct.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Many people want to reexamine the history of colonialism, but are worried that they wont be socially progressive if they do, perhaps being seen as not open to different races or cultures. Therefore, my initial thought is that the scholar is almost justifying the article creation, stressing he is analyzing the empire out of a desire to understand the past, help the future, not out of any personal grudge</a:t>
            </a: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i="1" kern="1200" dirty="0">
                <a:solidFill>
                  <a:schemeClr val="tx1"/>
                </a:solidFill>
                <a:effectLst/>
                <a:latin typeface="+mn-lt"/>
                <a:ea typeface="+mn-ea"/>
                <a:cs typeface="+mn-cs"/>
              </a:rPr>
              <a:t>“rethinking the past”=</a:t>
            </a:r>
            <a:r>
              <a:rPr lang="en-US" altLang="zh-CN" sz="1200" kern="1200" dirty="0">
                <a:solidFill>
                  <a:schemeClr val="tx1"/>
                </a:solidFill>
                <a:effectLst/>
                <a:latin typeface="+mn-lt"/>
                <a:ea typeface="+mn-ea"/>
                <a:cs typeface="+mn-cs"/>
              </a:rPr>
              <a:t> I think is an attempt at trying to counter this common criticism of imperialist scholars' being “resistant to change, or small c- conservative,”. Overall the quote suggests people who say that colonialism could have been positive are accused of being not socially progressive or at worst racist. the “improve the future” phrase I think is possibly trying to say ' no, that’s </a:t>
            </a:r>
            <a:r>
              <a:rPr lang="en-US" altLang="zh-CN" sz="1200" strike="noStrike" kern="1200" dirty="0">
                <a:solidFill>
                  <a:schemeClr val="tx1"/>
                </a:solidFill>
                <a:effectLst/>
                <a:latin typeface="+mn-lt"/>
                <a:ea typeface="+mn-ea"/>
                <a:cs typeface="+mn-cs"/>
              </a:rPr>
              <a:t>not the case' and we can learn from the past.</a:t>
            </a:r>
            <a:endParaRPr lang="zh-CN" altLang="zh-CN"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In context Gilley mentions the idea of always got something annoy someone through his quote “always be some net losers, protected social groups exposed to competition”</a:t>
            </a:r>
            <a:r>
              <a:rPr lang="en-GB" altLang="zh-CN" sz="1200" kern="1200" dirty="0">
                <a:solidFill>
                  <a:schemeClr val="tx1"/>
                </a:solidFill>
                <a:effectLst/>
                <a:latin typeface="+mn-lt"/>
                <a:ea typeface="+mn-ea"/>
                <a:cs typeface="+mn-cs"/>
              </a:rPr>
              <a:t>, therefore he </a:t>
            </a:r>
            <a:r>
              <a:rPr lang="en-US" altLang="zh-CN" sz="1200" kern="1200" dirty="0">
                <a:solidFill>
                  <a:schemeClr val="tx1"/>
                </a:solidFill>
                <a:effectLst/>
                <a:latin typeface="+mn-lt"/>
                <a:ea typeface="+mn-ea"/>
                <a:cs typeface="+mn-cs"/>
              </a:rPr>
              <a:t>argues contemporary criticism is unfair and unjustly skewed by popular politics and opinion. Gilley talks about bringing the Empire back, although this is controversial</a:t>
            </a:r>
            <a:r>
              <a:rPr lang="en-GB" altLang="zh-CN" sz="1200" kern="1200" dirty="0">
                <a:solidFill>
                  <a:schemeClr val="tx1"/>
                </a:solidFill>
                <a:effectLst/>
                <a:latin typeface="+mn-lt"/>
                <a:ea typeface="+mn-ea"/>
                <a:cs typeface="+mn-cs"/>
              </a:rPr>
              <a:t>. That being said he does mention introducing </a:t>
            </a:r>
            <a:r>
              <a:rPr lang="en-US" altLang="zh-CN" sz="1200" kern="1200" dirty="0">
                <a:solidFill>
                  <a:schemeClr val="tx1"/>
                </a:solidFill>
                <a:effectLst/>
                <a:latin typeface="+mn-lt"/>
                <a:ea typeface="+mn-ea"/>
                <a:cs typeface="+mn-cs"/>
              </a:rPr>
              <a:t>“the civilizing mission without scare quotes” so stress the importance of human lives.</a:t>
            </a:r>
          </a:p>
          <a:p>
            <a:pPr lvl="0"/>
            <a:r>
              <a:rPr lang="en-US" altLang="zh-CN" sz="1200" kern="1200" dirty="0">
                <a:solidFill>
                  <a:schemeClr val="tx1"/>
                </a:solidFill>
                <a:effectLst/>
                <a:latin typeface="+mn-lt"/>
                <a:ea typeface="+mn-ea"/>
                <a:cs typeface="+mn-cs"/>
              </a:rPr>
              <a:t>His main idea is for governments to replicate as far as possible the colonial governance of their pasts, re introducing British laws. Western countries should be encouraged to hold power in specific areas (public finances, say, or criminal justice) in order to jump-start enduring reforms in weaker places. He wants to call this “colonization” to embrace the past rather than critique it</a:t>
            </a:r>
            <a:endParaRPr lang="zh-CN" altLang="zh-CN" sz="1200" kern="1200" dirty="0">
              <a:solidFill>
                <a:schemeClr val="tx1"/>
              </a:solidFill>
              <a:effectLst/>
              <a:latin typeface="+mn-lt"/>
              <a:ea typeface="+mn-ea"/>
              <a:cs typeface="+mn-cs"/>
            </a:endParaRPr>
          </a:p>
          <a:p>
            <a:r>
              <a:rPr lang="en-GB" altLang="zh-CN" sz="1200" kern="1200" dirty="0">
                <a:solidFill>
                  <a:schemeClr val="tx1"/>
                </a:solidFill>
                <a:effectLst/>
                <a:latin typeface="+mn-lt"/>
                <a:ea typeface="+mn-ea"/>
                <a:cs typeface="+mn-cs"/>
              </a:rPr>
              <a:t>Since</a:t>
            </a:r>
            <a:r>
              <a:rPr lang="en-US" altLang="zh-CN" sz="1200" kern="1200" dirty="0">
                <a:solidFill>
                  <a:schemeClr val="tx1"/>
                </a:solidFill>
                <a:effectLst/>
                <a:latin typeface="+mn-lt"/>
                <a:ea typeface="+mn-ea"/>
                <a:cs typeface="+mn-cs"/>
              </a:rPr>
              <a:t> Gilley is a high supporter of the Empire I will try and explore whether it is good to bring it back or not, for both Britain and other countries</a:t>
            </a:r>
            <a:endParaRPr lang="zh-CN" altLang="en-US" dirty="0"/>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2</a:t>
            </a:fld>
            <a:endParaRPr lang="zh-CN" altLang="en-US"/>
          </a:p>
        </p:txBody>
      </p:sp>
    </p:spTree>
    <p:extLst>
      <p:ext uri="{BB962C8B-B14F-4D97-AF65-F5344CB8AC3E}">
        <p14:creationId xmlns:p14="http://schemas.microsoft.com/office/powerpoint/2010/main" val="1901241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General themes of colonizing, civilizing, converting and commerce (I focus on trade)</a:t>
            </a:r>
          </a:p>
          <a:p>
            <a:r>
              <a:rPr lang="en-GB" altLang="zh-CN" dirty="0"/>
              <a:t>Recent explorations of social and cultural history , breaking away from just economics between countries. Recent debates cover the impact the empire had on language, religion and identity</a:t>
            </a:r>
          </a:p>
          <a:p>
            <a:r>
              <a:rPr lang="en-GB" altLang="zh-CN" dirty="0"/>
              <a:t>Historiographical approach however seems to centre around trade and the Empire’s role in first promoting then ending slavery, as the middle passage which transported millions of slaves was eventually made illegal in </a:t>
            </a:r>
            <a:r>
              <a:rPr lang="en-US" altLang="zh-CN" dirty="0"/>
              <a:t>1865</a:t>
            </a:r>
            <a:endParaRPr lang="en-GB" altLang="zh-CN" dirty="0"/>
          </a:p>
          <a:p>
            <a:r>
              <a:rPr lang="en-GB" altLang="zh-CN" dirty="0"/>
              <a:t>Although it has been said the high profits from this slave trade helped finance the Industrial Revolution, and other benefits of the revolution include free movement of goods and labour and uniting the world using British law and order.  British intellects felt a duty to help pull countries from their traditional “cruelties” such as feet binding in china. Therefore perhaps the Empire had good intensions as a “civilising mission”, but it’s result was unsuccessful. The British Empire had had huge long term impact since it’s argued as bringing democracy to several parts of Africa, alongside better roads and railways to India. Therefore, perhaps Gilley can be seen as accurate as the idea the Empire was 100% is incorrect.</a:t>
            </a:r>
          </a:p>
          <a:p>
            <a:r>
              <a:rPr lang="en-GB" altLang="zh-CN" dirty="0"/>
              <a:t>As a political scientist, Gilley stresses the importance of the increased economy due to the Empire and the slave trade, however multiple historians think differently. Liberal historians usually see the Empire as a “waste of money”. This is because domestic investment would have been better in the long term as defending the empire was seen as a burden</a:t>
            </a:r>
          </a:p>
          <a:p>
            <a:r>
              <a:rPr lang="en-GB" altLang="zh-CN" dirty="0"/>
              <a:t>Marxist historians have similar views that Britain was economically exploitive and although profitable, was unfair.</a:t>
            </a:r>
          </a:p>
          <a:p>
            <a:endParaRPr lang="en-GB" altLang="zh-CN" dirty="0"/>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3</a:t>
            </a:fld>
            <a:endParaRPr lang="zh-CN" altLang="en-US"/>
          </a:p>
        </p:txBody>
      </p:sp>
    </p:spTree>
    <p:extLst>
      <p:ext uri="{BB962C8B-B14F-4D97-AF65-F5344CB8AC3E}">
        <p14:creationId xmlns:p14="http://schemas.microsoft.com/office/powerpoint/2010/main" val="4161346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One historian against Gilley’s view of needing to rethink the idea that the past was completely negative is Cobden. He argues the Empire had only short term successes, and although that may not be accurate as language, political ideas and infrastructure have united people even today, in his view, Britain must face retributions for the bloodshed that was caused.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dirty="0"/>
              <a:t>Cobden</a:t>
            </a:r>
            <a:r>
              <a:rPr lang="en-US" altLang="zh-CN" dirty="0"/>
              <a:t> suggests there was no need for an Empire all along, and with compromising and debates, peace could have been achieved. His main theory is benefits may have been reaped, goods exchange, and people united, all without the costs of empire. Thus suggesting the Empire was a disadvantageous to the countries colonized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dirty="0"/>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4</a:t>
            </a:fld>
            <a:endParaRPr lang="zh-CN" altLang="en-US"/>
          </a:p>
        </p:txBody>
      </p:sp>
    </p:spTree>
    <p:extLst>
      <p:ext uri="{BB962C8B-B14F-4D97-AF65-F5344CB8AC3E}">
        <p14:creationId xmlns:p14="http://schemas.microsoft.com/office/powerpoint/2010/main" val="2054735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Ferguson’s view on the British Empire it the demand for repatriations and Britain owing </a:t>
            </a:r>
            <a:r>
              <a:rPr lang="en-US" altLang="zh-CN" sz="1200" kern="1200" dirty="0">
                <a:solidFill>
                  <a:schemeClr val="tx1"/>
                </a:solidFill>
                <a:effectLst/>
                <a:latin typeface="+mn-lt"/>
                <a:ea typeface="+mn-ea"/>
                <a:cs typeface="+mn-cs"/>
              </a:rPr>
              <a:t>£150 trillion due to the losses of lives during the Empire.</a:t>
            </a:r>
          </a:p>
          <a:p>
            <a:r>
              <a:rPr lang="en-GB" altLang="zh-CN" sz="1200" kern="1200" dirty="0">
                <a:solidFill>
                  <a:schemeClr val="tx1"/>
                </a:solidFill>
                <a:effectLst/>
                <a:latin typeface="+mn-lt"/>
                <a:ea typeface="+mn-ea"/>
                <a:cs typeface="+mn-cs"/>
              </a:rPr>
              <a:t>I</a:t>
            </a:r>
            <a:r>
              <a:rPr lang="en-US" altLang="zh-CN" sz="1200" kern="1200" dirty="0">
                <a:solidFill>
                  <a:schemeClr val="tx1"/>
                </a:solidFill>
                <a:effectLst/>
                <a:latin typeface="+mn-lt"/>
                <a:ea typeface="+mn-ea"/>
                <a:cs typeface="+mn-cs"/>
              </a:rPr>
              <a:t>n relation to Gilley’s quote, Ferguson suggests a way of “improving the future” with a world tour to apologize for the atrocities, as the cost outweighed the benefits</a:t>
            </a:r>
          </a:p>
          <a:p>
            <a:r>
              <a:rPr lang="en-GB" altLang="zh-CN" sz="1200" kern="1200" dirty="0">
                <a:solidFill>
                  <a:schemeClr val="tx1"/>
                </a:solidFill>
                <a:effectLst/>
                <a:latin typeface="+mn-lt"/>
                <a:ea typeface="+mn-ea"/>
                <a:cs typeface="+mn-cs"/>
              </a:rPr>
              <a:t>Ferguson says the Empire had good intensions of uniting the world, civilising and cultivating land, however it’s major limitation was that it seemed to only work one way. For example, British forces crushed a rebellion in India and ignored the distress of the Irish famine. Therefore, Ferguson views the Empire as selfish, for taking what they needed, including human lives, and never giving back, thus his idea for huge repatriations. </a:t>
            </a:r>
          </a:p>
          <a:p>
            <a:r>
              <a:rPr lang="en-GB" altLang="zh-CN" sz="1200" kern="1200" dirty="0">
                <a:solidFill>
                  <a:schemeClr val="tx1"/>
                </a:solidFill>
                <a:effectLst/>
                <a:latin typeface="+mn-lt"/>
                <a:ea typeface="+mn-ea"/>
                <a:cs typeface="+mn-cs"/>
              </a:rPr>
              <a:t>Additionally, he argues the empire could only dominate the world through dominating it’s oceans. Britain owned a third of all the world’s merchant tonnage, and was involved in slave ships and Ferguson even comments on the opium war I will later mention. As a limitation of it was it expanded the narcotics trade, argued as making less labour in China since they were all high, however did result in British control over Hongkong. Overall, Ferguson is good to explore whether the Empire was completely bad as he balances different viewpoints, and factors, including China, the Navy and the idea of “selfishness”.</a:t>
            </a:r>
            <a:endParaRPr lang="zh-CN" altLang="en-US" dirty="0"/>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5</a:t>
            </a:fld>
            <a:endParaRPr lang="zh-CN" altLang="en-US"/>
          </a:p>
        </p:txBody>
      </p:sp>
    </p:spTree>
    <p:extLst>
      <p:ext uri="{BB962C8B-B14F-4D97-AF65-F5344CB8AC3E}">
        <p14:creationId xmlns:p14="http://schemas.microsoft.com/office/powerpoint/2010/main" val="3391121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b="1" dirty="0" err="1"/>
              <a:t>Semicolonial</a:t>
            </a:r>
            <a:r>
              <a:rPr lang="en-GB" altLang="zh-CN" b="1" dirty="0"/>
              <a:t>- </a:t>
            </a:r>
            <a:r>
              <a:rPr lang="en-GB" altLang="zh-CN" b="0" dirty="0"/>
              <a:t>A </a:t>
            </a:r>
            <a:r>
              <a:rPr lang="en-GB" altLang="zh-CN" dirty="0"/>
              <a:t>country which is officially an independent nation, but is in reality dependent and dominated by another (imperialist) country</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dirty="0"/>
              <a:t>China was too big to be officially colonised but “British Empire” still affected them.</a:t>
            </a:r>
            <a:r>
              <a:rPr lang="en-US" altLang="zh-CN" sz="1200" kern="1200" dirty="0">
                <a:solidFill>
                  <a:schemeClr val="tx1"/>
                </a:solidFill>
                <a:effectLst/>
                <a:latin typeface="+mn-lt"/>
                <a:ea typeface="+mn-ea"/>
                <a:cs typeface="+mn-cs"/>
              </a:rPr>
              <a:t>. Foreigners had been in China before but previously on China’s terms, however Britain forced them to change this with the creation of Extraterritoriality given to every Brit regardless, (compared to now only diplomats receive that). As any British person could do anything deemed breaking the law and not be punished because they were on Chinese soil, it exploited the </a:t>
            </a:r>
            <a:r>
              <a:rPr lang="en-GB" altLang="zh-CN" sz="1200" kern="1200" dirty="0">
                <a:solidFill>
                  <a:schemeClr val="tx1"/>
                </a:solidFill>
                <a:effectLst/>
                <a:latin typeface="+mn-lt"/>
                <a:ea typeface="+mn-ea"/>
                <a:cs typeface="+mn-cs"/>
              </a:rPr>
              <a:t>Chinese and they felt powerless.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sz="1200" kern="1200" dirty="0">
                <a:solidFill>
                  <a:schemeClr val="tx1"/>
                </a:solidFill>
                <a:effectLst/>
                <a:latin typeface="+mn-lt"/>
                <a:ea typeface="+mn-ea"/>
                <a:cs typeface="+mn-cs"/>
              </a:rPr>
              <a:t>This goes hand in hand with the term coined by historians as a “century of humiliation” as China is a good example of Scholar Cobden’s view that Britain got what they wanted, without giving back. </a:t>
            </a:r>
            <a:r>
              <a:rPr lang="en-US" altLang="zh-CN" sz="1200" kern="1200" dirty="0">
                <a:solidFill>
                  <a:schemeClr val="tx1"/>
                </a:solidFill>
                <a:effectLst/>
                <a:latin typeface="+mn-lt"/>
                <a:ea typeface="+mn-ea"/>
                <a:cs typeface="+mn-cs"/>
              </a:rPr>
              <a:t>Without the connection to china, the primarily Asian products of silk, raw cotton, spices, Britain wouldn’t have been able to rapidly develop the sale of textiles. From China’s point of view the trading was displeasing. Tea was being consumed quickly, with 30 million imported in 1815, and in return Britain gave silver to China. A consumable vs permanent item exchange was imbalanced so opium was smuggled in. Due to this being illegal, China seized it, </a:t>
            </a:r>
            <a:r>
              <a:rPr lang="en-US" altLang="zh-CN" dirty="0"/>
              <a:t>Britain blockaded Chinese ports in response, and China lost the naval battle that ensued.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dirty="0"/>
              <a:t>This war is crucial to understanding the Empire as it showed one small island’s power against a huge country. Leaving the Chinese “humiliated” has long term impacts even now, Overall, showing “British Empire” still affected them, and perhaps is the strongest idea against Gilley’s argument that Empire is “</a:t>
            </a:r>
            <a:r>
              <a:rPr lang="en-GB" altLang="zh-CN" b="1" i="1" dirty="0"/>
              <a:t>everywhere a bad thing needs to be rethought</a:t>
            </a:r>
            <a:r>
              <a:rPr lang="en-GB" altLang="zh-CN" dirty="0"/>
              <a:t>”</a:t>
            </a:r>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6</a:t>
            </a:fld>
            <a:endParaRPr lang="zh-CN" altLang="en-US"/>
          </a:p>
        </p:txBody>
      </p:sp>
    </p:spTree>
    <p:extLst>
      <p:ext uri="{BB962C8B-B14F-4D97-AF65-F5344CB8AC3E}">
        <p14:creationId xmlns:p14="http://schemas.microsoft.com/office/powerpoint/2010/main" val="4096603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In contrast to the balance of whether the Empire can be rethought of as bad, in terms of China, British control was thoroughly bad.</a:t>
            </a:r>
          </a:p>
          <a:p>
            <a:r>
              <a:rPr lang="en-US" altLang="zh-CN" dirty="0"/>
              <a:t>This painting shows how powerless China felt as Britain ordered separate unequal treaties to be signed, as it caused a snowball to roll as other sovereignties asked for similar laws, such as </a:t>
            </a:r>
            <a:r>
              <a:rPr lang="en-GB" altLang="zh-CN" dirty="0"/>
              <a:t>Extraterritoriality and trade ports, and China seemed to be unable to do anything </a:t>
            </a:r>
          </a:p>
          <a:p>
            <a:r>
              <a:rPr lang="en-US" altLang="zh-CN" dirty="0"/>
              <a:t>England, Germany, Russia, France, and Japan depicted.</a:t>
            </a:r>
            <a:endParaRPr lang="zh-CN" altLang="en-US" dirty="0"/>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7</a:t>
            </a:fld>
            <a:endParaRPr lang="zh-CN" altLang="en-US"/>
          </a:p>
        </p:txBody>
      </p:sp>
    </p:spTree>
    <p:extLst>
      <p:ext uri="{BB962C8B-B14F-4D97-AF65-F5344CB8AC3E}">
        <p14:creationId xmlns:p14="http://schemas.microsoft.com/office/powerpoint/2010/main" val="4054844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Hsu argues Britain was unfair, perhaps also relating to the Empire as a whole since Cobden argues it receives but doesn’t give. </a:t>
            </a:r>
          </a:p>
          <a:p>
            <a:r>
              <a:rPr lang="en-GB" altLang="zh-CN" dirty="0"/>
              <a:t>One term that sums up the Empire’s relation to China is “Unequal treaties”. Out of the opium war failure, and blockades, China was pressured to accept multiple treaties, still in force today. This means rather than arranging things through negotiations, China was left with limited choice, therefore in China’s view the Empire as completely bad.</a:t>
            </a:r>
          </a:p>
          <a:p>
            <a:r>
              <a:rPr lang="en-GB" altLang="zh-CN" dirty="0"/>
              <a:t>These include Britain forcing “treaty ports” open that haven’t been closed since, such as Shanghai, building it into the trade centre it’s known as now. Additionally, out of the war came British control of Hong Kong, virtually unknown of before but built and grew controlled by Britain</a:t>
            </a:r>
          </a:p>
          <a:p>
            <a:r>
              <a:rPr lang="en-GB" altLang="zh-CN" dirty="0"/>
              <a:t>Hsu’s theory that Britain “intruded” on China’s original rights can be seen as accurate as previously they were a world in itself because it was so large, with limited political things changing for centuries. Introduction to the West did “intrude”, however it can be argued by political historians that it ended dynasties, making Chinese a small amount more democratic.</a:t>
            </a:r>
          </a:p>
          <a:p>
            <a:r>
              <a:rPr lang="en-GB" altLang="zh-CN" dirty="0"/>
              <a:t>In terms of Gilley’s quote, he states “colonialism is about improving the future”, with the case study of china, it only improved Britain's future, China suffered dramatically with being forced to open up and end centuries of traditions</a:t>
            </a:r>
            <a:endParaRPr lang="zh-CN" altLang="en-US" dirty="0"/>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8</a:t>
            </a:fld>
            <a:endParaRPr lang="zh-CN" altLang="en-US"/>
          </a:p>
        </p:txBody>
      </p:sp>
    </p:spTree>
    <p:extLst>
      <p:ext uri="{BB962C8B-B14F-4D97-AF65-F5344CB8AC3E}">
        <p14:creationId xmlns:p14="http://schemas.microsoft.com/office/powerpoint/2010/main" val="835925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zh-CN" dirty="0"/>
              <a:t>Overall, the idea that the empire is completely bad isn’t completely accurate, as it introduced infrastructure, new political ideas and a uniting language, however in terms of the case study of China, the empire was completely bad. The empire can be viewed as selfish, and although there was good motivation of “civilising” countries, it may not have been worth the slavery, wars and the money spent.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zh-CN" dirty="0"/>
              <a:t>As other historians comment, there must have been a less brutal way to unite the world, things could have been achieved without the costs of the Empire.  Although it’s suggested by Cobden that force achieves nothing, force did seem to achieve things for the </a:t>
            </a:r>
            <a:r>
              <a:rPr lang="en-GB" altLang="zh-CN" dirty="0" err="1"/>
              <a:t>british</a:t>
            </a:r>
            <a:r>
              <a:rPr lang="en-GB" altLang="zh-CN" dirty="0"/>
              <a:t> and modern countries now.  Cities such as Shanghai, and countries like Hongkong and India with railways would not be the same if it wasn’t for the empire.</a:t>
            </a:r>
            <a:r>
              <a:rPr lang="zh-CN" altLang="en-US" dirty="0"/>
              <a:t> </a:t>
            </a:r>
            <a:r>
              <a:rPr lang="en-GB" altLang="zh-CN" dirty="0"/>
              <a:t>Perhaps it is deemed as not </a:t>
            </a:r>
            <a:r>
              <a:rPr lang="en-US" altLang="zh-CN" sz="1200" kern="1200" dirty="0">
                <a:solidFill>
                  <a:schemeClr val="tx1"/>
                </a:solidFill>
                <a:effectLst/>
                <a:latin typeface="+mn-lt"/>
                <a:ea typeface="+mn-ea"/>
                <a:cs typeface="+mn-cs"/>
              </a:rPr>
              <a:t>politically or diplomatically correct to argue there were advantages to being economically exploitive, as the advantages seem to be forgotten, but out of the Empire </a:t>
            </a:r>
            <a:r>
              <a:rPr lang="en-US" altLang="zh-CN" sz="1200" kern="1200" dirty="0" err="1">
                <a:solidFill>
                  <a:schemeClr val="tx1"/>
                </a:solidFill>
                <a:effectLst/>
                <a:latin typeface="+mn-lt"/>
                <a:ea typeface="+mn-ea"/>
                <a:cs typeface="+mn-cs"/>
              </a:rPr>
              <a:t>Britiain</a:t>
            </a:r>
            <a:r>
              <a:rPr lang="en-US" altLang="zh-CN" sz="1200" kern="1200" dirty="0">
                <a:solidFill>
                  <a:schemeClr val="tx1"/>
                </a:solidFill>
                <a:effectLst/>
                <a:latin typeface="+mn-lt"/>
                <a:ea typeface="+mn-ea"/>
                <a:cs typeface="+mn-cs"/>
              </a:rPr>
              <a:t> become the ”workshop of the world” as had access to everything through increased trade links, therefore paving the way for the Industrial Revolution. </a:t>
            </a:r>
            <a:r>
              <a:rPr lang="en-GB" altLang="zh-CN" dirty="0"/>
              <a:t>Overall,</a:t>
            </a:r>
            <a:r>
              <a:rPr lang="zh-CN" altLang="en-US" dirty="0"/>
              <a:t> </a:t>
            </a:r>
            <a:r>
              <a:rPr lang="en-GB" altLang="zh-CN" dirty="0"/>
              <a:t>“colonialism” wasn’t a bad thing as a whole, but “semi-colonialism” in terms of China was definitely bad.</a:t>
            </a:r>
            <a:endParaRPr lang="en-US" altLang="zh-C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897C147-3F31-4E43-8639-88E7E8EBBDEC}" type="slidenum">
              <a:rPr lang="zh-CN" altLang="en-US" smtClean="0"/>
              <a:t>9</a:t>
            </a:fld>
            <a:endParaRPr lang="zh-CN" altLang="en-US"/>
          </a:p>
        </p:txBody>
      </p:sp>
    </p:spTree>
    <p:extLst>
      <p:ext uri="{BB962C8B-B14F-4D97-AF65-F5344CB8AC3E}">
        <p14:creationId xmlns:p14="http://schemas.microsoft.com/office/powerpoint/2010/main" val="988231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027E-BE33-4016-BD29-67178C72F86D}"/>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02A8CCD1-7A6F-4D44-806D-DDC16359AE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9E6C48D7-9B46-4542-B5CF-DBB3C06E40C0}"/>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5" name="Footer Placeholder 4">
            <a:extLst>
              <a:ext uri="{FF2B5EF4-FFF2-40B4-BE49-F238E27FC236}">
                <a16:creationId xmlns:a16="http://schemas.microsoft.com/office/drawing/2014/main" id="{3DE7B5E5-6BE9-4B5B-BC63-E0CBE8A6B3A0}"/>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A86A971D-9F0D-44CA-A743-72093162617D}"/>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3542727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615DE-316D-4651-9591-ECDF3749FECD}"/>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59223A5E-0A5F-4309-82F2-817AF4579A80}"/>
              </a:ext>
            </a:extLst>
          </p:cNvPr>
          <p:cNvSpPr>
            <a:spLocks noGrp="1"/>
          </p:cNvSpPr>
          <p:nvPr>
            <p:ph idx="1"/>
          </p:nvPr>
        </p:nvSpPr>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1B492C95-8E37-4184-8E54-49E15CB75B40}"/>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5" name="Footer Placeholder 4">
            <a:extLst>
              <a:ext uri="{FF2B5EF4-FFF2-40B4-BE49-F238E27FC236}">
                <a16:creationId xmlns:a16="http://schemas.microsoft.com/office/drawing/2014/main" id="{3BFB7A52-DCFC-49BE-B331-CD00EBDA878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1CDFF08C-3676-4B00-BFB2-00121AA0C2B4}"/>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3787495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F7CA1-369C-48B3-A196-CC047E8AA107}"/>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E8161368-B74E-4DE3-950D-DD775D9DB3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Edit Master text styles</a:t>
            </a:r>
          </a:p>
        </p:txBody>
      </p:sp>
      <p:sp>
        <p:nvSpPr>
          <p:cNvPr id="4" name="Date Placeholder 3">
            <a:extLst>
              <a:ext uri="{FF2B5EF4-FFF2-40B4-BE49-F238E27FC236}">
                <a16:creationId xmlns:a16="http://schemas.microsoft.com/office/drawing/2014/main" id="{9E9CD252-AA0A-4641-B567-C30E80B5A95F}"/>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5" name="Footer Placeholder 4">
            <a:extLst>
              <a:ext uri="{FF2B5EF4-FFF2-40B4-BE49-F238E27FC236}">
                <a16:creationId xmlns:a16="http://schemas.microsoft.com/office/drawing/2014/main" id="{D5C9F549-D808-46B4-BBDD-3508B57A846A}"/>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9D5EF752-2C38-4A49-BC68-3BD179CB861F}"/>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2057384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81A7F-7E03-4D02-9945-5230519A2D85}"/>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3EE71AF3-8005-4C7A-A337-C524F1E70B99}"/>
              </a:ext>
            </a:extLst>
          </p:cNvPr>
          <p:cNvSpPr>
            <a:spLocks noGrp="1"/>
          </p:cNvSpPr>
          <p:nvPr>
            <p:ph sz="half" idx="1"/>
          </p:nvPr>
        </p:nvSpPr>
        <p:spPr>
          <a:xfrm>
            <a:off x="838200" y="1825625"/>
            <a:ext cx="5181600" cy="435133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DB67D77A-6195-4738-B572-9C9CF3104827}"/>
              </a:ext>
            </a:extLst>
          </p:cNvPr>
          <p:cNvSpPr>
            <a:spLocks noGrp="1"/>
          </p:cNvSpPr>
          <p:nvPr>
            <p:ph sz="half" idx="2"/>
          </p:nvPr>
        </p:nvSpPr>
        <p:spPr>
          <a:xfrm>
            <a:off x="6172200" y="1825625"/>
            <a:ext cx="5181600" cy="435133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6FFBE621-8744-4988-925F-5B2C7F720AD1}"/>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6" name="Footer Placeholder 5">
            <a:extLst>
              <a:ext uri="{FF2B5EF4-FFF2-40B4-BE49-F238E27FC236}">
                <a16:creationId xmlns:a16="http://schemas.microsoft.com/office/drawing/2014/main" id="{4686FF83-0D7B-47C4-B33F-B1441FF86CBA}"/>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AC304612-0F0C-497B-8052-04B91558B3E0}"/>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4128271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C33D-0899-42B9-A036-121659F4040C}"/>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E80337D7-4744-4534-8727-245E050BB3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Edit Master text styles</a:t>
            </a:r>
          </a:p>
        </p:txBody>
      </p:sp>
      <p:sp>
        <p:nvSpPr>
          <p:cNvPr id="4" name="Content Placeholder 3">
            <a:extLst>
              <a:ext uri="{FF2B5EF4-FFF2-40B4-BE49-F238E27FC236}">
                <a16:creationId xmlns:a16="http://schemas.microsoft.com/office/drawing/2014/main" id="{8B92DF7B-F229-48E0-A869-479B8140EC3A}"/>
              </a:ext>
            </a:extLst>
          </p:cNvPr>
          <p:cNvSpPr>
            <a:spLocks noGrp="1"/>
          </p:cNvSpPr>
          <p:nvPr>
            <p:ph sz="half" idx="2"/>
          </p:nvPr>
        </p:nvSpPr>
        <p:spPr>
          <a:xfrm>
            <a:off x="839788" y="2505075"/>
            <a:ext cx="5157787" cy="368458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D9EF7034-629B-4F48-B2F8-D7401BEEF8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Edit Master text styles</a:t>
            </a:r>
          </a:p>
        </p:txBody>
      </p:sp>
      <p:sp>
        <p:nvSpPr>
          <p:cNvPr id="6" name="Content Placeholder 5">
            <a:extLst>
              <a:ext uri="{FF2B5EF4-FFF2-40B4-BE49-F238E27FC236}">
                <a16:creationId xmlns:a16="http://schemas.microsoft.com/office/drawing/2014/main" id="{39EA4B5F-546A-4C1D-A22B-14340484A11E}"/>
              </a:ext>
            </a:extLst>
          </p:cNvPr>
          <p:cNvSpPr>
            <a:spLocks noGrp="1"/>
          </p:cNvSpPr>
          <p:nvPr>
            <p:ph sz="quarter" idx="4"/>
          </p:nvPr>
        </p:nvSpPr>
        <p:spPr>
          <a:xfrm>
            <a:off x="6172200" y="2505075"/>
            <a:ext cx="5183188" cy="3684588"/>
          </a:xfrm>
        </p:spPr>
        <p:txBody>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E7C9BDC5-B77B-4B3E-A932-02D16A07CD56}"/>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8" name="Footer Placeholder 7">
            <a:extLst>
              <a:ext uri="{FF2B5EF4-FFF2-40B4-BE49-F238E27FC236}">
                <a16:creationId xmlns:a16="http://schemas.microsoft.com/office/drawing/2014/main" id="{49D50AE2-43DE-4A39-BB7C-61CC1308266B}"/>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FFF03C13-FD5F-4150-ACD9-7D5CDFC9D4CB}"/>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2589072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A2E65-567F-457D-8242-12B28E2E7742}"/>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584A415E-3220-450B-BBD6-9C66C27D3E06}"/>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4" name="Footer Placeholder 3">
            <a:extLst>
              <a:ext uri="{FF2B5EF4-FFF2-40B4-BE49-F238E27FC236}">
                <a16:creationId xmlns:a16="http://schemas.microsoft.com/office/drawing/2014/main" id="{56E9B475-C5EF-45B4-9F57-B62ACA3E43F5}"/>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010EA768-452D-4E2F-B7A8-94CC585CF8CF}"/>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454826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0687C9-283F-4AEB-BD13-FA5B4B450CEC}"/>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3" name="Footer Placeholder 2">
            <a:extLst>
              <a:ext uri="{FF2B5EF4-FFF2-40B4-BE49-F238E27FC236}">
                <a16:creationId xmlns:a16="http://schemas.microsoft.com/office/drawing/2014/main" id="{C91EC2B6-F77C-43EF-8684-FE871284DA52}"/>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E609E1BF-FFC7-464E-A0EA-90205BD8BBCF}"/>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942568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B4864-7D56-4A00-91CC-673169B5E8A3}"/>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08398C41-1E52-4E3B-8CE6-78EDB527F2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89AB89EC-1C2E-4ECF-9363-53DBFFAF73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Edit Master text styles</a:t>
            </a:r>
          </a:p>
        </p:txBody>
      </p:sp>
      <p:sp>
        <p:nvSpPr>
          <p:cNvPr id="5" name="Date Placeholder 4">
            <a:extLst>
              <a:ext uri="{FF2B5EF4-FFF2-40B4-BE49-F238E27FC236}">
                <a16:creationId xmlns:a16="http://schemas.microsoft.com/office/drawing/2014/main" id="{C93F3BB3-6948-4A37-9054-98364F5F451D}"/>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6" name="Footer Placeholder 5">
            <a:extLst>
              <a:ext uri="{FF2B5EF4-FFF2-40B4-BE49-F238E27FC236}">
                <a16:creationId xmlns:a16="http://schemas.microsoft.com/office/drawing/2014/main" id="{1FD768D8-FAD9-4CD0-98D3-D6CE7841B696}"/>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B38CBFA9-FF76-44CA-A053-78C8524D84C0}"/>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2311406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7CA10-10D4-4DD1-B357-D542D9E43E3B}"/>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A231512F-E238-4EA8-976B-71B0B33CD6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5494A795-E6A7-4226-B84E-254FB8998C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Edit Master text styles</a:t>
            </a:r>
          </a:p>
        </p:txBody>
      </p:sp>
      <p:sp>
        <p:nvSpPr>
          <p:cNvPr id="5" name="Date Placeholder 4">
            <a:extLst>
              <a:ext uri="{FF2B5EF4-FFF2-40B4-BE49-F238E27FC236}">
                <a16:creationId xmlns:a16="http://schemas.microsoft.com/office/drawing/2014/main" id="{13343F48-063A-4ACB-88C3-4B391370BD24}"/>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6" name="Footer Placeholder 5">
            <a:extLst>
              <a:ext uri="{FF2B5EF4-FFF2-40B4-BE49-F238E27FC236}">
                <a16:creationId xmlns:a16="http://schemas.microsoft.com/office/drawing/2014/main" id="{C0E89758-2B41-4189-ADE8-B632E51B36C5}"/>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D7536F9E-A906-4CD1-9CF5-B4F81AB2E011}"/>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2281836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20642-D52D-4AA7-87DF-26EB8792060F}"/>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7F9A25B3-A4DC-42E2-B54B-40778FCFDEEB}"/>
              </a:ext>
            </a:extLst>
          </p:cNvPr>
          <p:cNvSpPr>
            <a:spLocks noGrp="1"/>
          </p:cNvSpPr>
          <p:nvPr>
            <p:ph type="body" orient="vert" idx="1"/>
          </p:nvPr>
        </p:nvSpPr>
        <p:spPr/>
        <p:txBody>
          <a:bodyPr vert="eaVert"/>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C4833BC6-62FA-468F-8226-2DF0FB1B1767}"/>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5" name="Footer Placeholder 4">
            <a:extLst>
              <a:ext uri="{FF2B5EF4-FFF2-40B4-BE49-F238E27FC236}">
                <a16:creationId xmlns:a16="http://schemas.microsoft.com/office/drawing/2014/main" id="{6E3565C9-D54E-4265-9325-C8C4C0FA3C1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46E940BD-EF59-4C04-9AE4-4DE3CCF3158A}"/>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1264193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E7884D-0AE6-43BF-B704-8E99FD3A9A01}"/>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E5EFFF22-95AC-4119-8093-3EEC9D0267BF}"/>
              </a:ext>
            </a:extLst>
          </p:cNvPr>
          <p:cNvSpPr>
            <a:spLocks noGrp="1"/>
          </p:cNvSpPr>
          <p:nvPr>
            <p:ph type="body" orient="vert" idx="1"/>
          </p:nvPr>
        </p:nvSpPr>
        <p:spPr>
          <a:xfrm>
            <a:off x="838200" y="365125"/>
            <a:ext cx="7734300" cy="5811838"/>
          </a:xfrm>
        </p:spPr>
        <p:txBody>
          <a:bodyPr vert="eaVert"/>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8B6082D4-F996-4189-97E3-6D160B2641CD}"/>
              </a:ext>
            </a:extLst>
          </p:cNvPr>
          <p:cNvSpPr>
            <a:spLocks noGrp="1"/>
          </p:cNvSpPr>
          <p:nvPr>
            <p:ph type="dt" sz="half" idx="10"/>
          </p:nvPr>
        </p:nvSpPr>
        <p:spPr/>
        <p:txBody>
          <a:bodyPr/>
          <a:lstStyle/>
          <a:p>
            <a:fld id="{730B1444-1BAB-456E-90CB-31BECB6C837A}" type="datetimeFigureOut">
              <a:rPr lang="zh-CN" altLang="en-US" smtClean="0"/>
              <a:t>2018/1/29</a:t>
            </a:fld>
            <a:endParaRPr lang="zh-CN" altLang="en-US"/>
          </a:p>
        </p:txBody>
      </p:sp>
      <p:sp>
        <p:nvSpPr>
          <p:cNvPr id="5" name="Footer Placeholder 4">
            <a:extLst>
              <a:ext uri="{FF2B5EF4-FFF2-40B4-BE49-F238E27FC236}">
                <a16:creationId xmlns:a16="http://schemas.microsoft.com/office/drawing/2014/main" id="{AD2EAA4C-1C2E-4B99-8A2A-A2F7833837CD}"/>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3A94B0A1-A2DA-4636-995D-3D2FB5142484}"/>
              </a:ext>
            </a:extLst>
          </p:cNvPr>
          <p:cNvSpPr>
            <a:spLocks noGrp="1"/>
          </p:cNvSpPr>
          <p:nvPr>
            <p:ph type="sldNum" sz="quarter" idx="12"/>
          </p:nvPr>
        </p:nvSpPr>
        <p:spPr/>
        <p:txBody>
          <a:body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249886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322A23-FCD6-43BE-931F-3F25473FE9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26B9C8C4-DEA4-49A1-95A8-2B2B3DCA61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A39B56BD-12F5-4C79-A35C-C2A2EB09E1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0B1444-1BAB-456E-90CB-31BECB6C837A}" type="datetimeFigureOut">
              <a:rPr lang="zh-CN" altLang="en-US" smtClean="0"/>
              <a:t>2018/1/29</a:t>
            </a:fld>
            <a:endParaRPr lang="zh-CN" altLang="en-US"/>
          </a:p>
        </p:txBody>
      </p:sp>
      <p:sp>
        <p:nvSpPr>
          <p:cNvPr id="5" name="Footer Placeholder 4">
            <a:extLst>
              <a:ext uri="{FF2B5EF4-FFF2-40B4-BE49-F238E27FC236}">
                <a16:creationId xmlns:a16="http://schemas.microsoft.com/office/drawing/2014/main" id="{9B45F73E-9ED5-44B6-90D0-E59B5B73E6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2484043C-A829-4049-804F-49C84F5F07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EE8E40-FC44-4B0C-B4A9-ED7D34E5D705}" type="slidenum">
              <a:rPr lang="zh-CN" altLang="en-US" smtClean="0"/>
              <a:t>‹#›</a:t>
            </a:fld>
            <a:endParaRPr lang="zh-CN" altLang="en-US"/>
          </a:p>
        </p:txBody>
      </p:sp>
    </p:spTree>
    <p:extLst>
      <p:ext uri="{BB962C8B-B14F-4D97-AF65-F5344CB8AC3E}">
        <p14:creationId xmlns:p14="http://schemas.microsoft.com/office/powerpoint/2010/main" val="1027533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84C55-14F1-4713-A375-F323F42831D4}"/>
              </a:ext>
            </a:extLst>
          </p:cNvPr>
          <p:cNvSpPr>
            <a:spLocks noGrp="1"/>
          </p:cNvSpPr>
          <p:nvPr>
            <p:ph type="ctrTitle"/>
          </p:nvPr>
        </p:nvSpPr>
        <p:spPr>
          <a:xfrm>
            <a:off x="1524000" y="406400"/>
            <a:ext cx="9144000" cy="2387600"/>
          </a:xfrm>
        </p:spPr>
        <p:txBody>
          <a:bodyPr>
            <a:normAutofit/>
          </a:bodyPr>
          <a:lstStyle/>
          <a:p>
            <a:r>
              <a:rPr lang="en-GB" altLang="zh-CN" b="1" u="sng" dirty="0"/>
              <a:t>Key Debate in Modern History: Empire</a:t>
            </a:r>
            <a:endParaRPr lang="zh-CN" altLang="en-US" dirty="0"/>
          </a:p>
        </p:txBody>
      </p:sp>
      <p:sp>
        <p:nvSpPr>
          <p:cNvPr id="3" name="Subtitle 2">
            <a:extLst>
              <a:ext uri="{FF2B5EF4-FFF2-40B4-BE49-F238E27FC236}">
                <a16:creationId xmlns:a16="http://schemas.microsoft.com/office/drawing/2014/main" id="{E9233D1F-251B-4147-A766-680D3D70534D}"/>
              </a:ext>
            </a:extLst>
          </p:cNvPr>
          <p:cNvSpPr>
            <a:spLocks noGrp="1"/>
          </p:cNvSpPr>
          <p:nvPr>
            <p:ph type="subTitle" idx="1"/>
          </p:nvPr>
        </p:nvSpPr>
        <p:spPr/>
        <p:txBody>
          <a:bodyPr>
            <a:normAutofit/>
          </a:bodyPr>
          <a:lstStyle/>
          <a:p>
            <a:r>
              <a:rPr lang="en-GB" altLang="zh-CN" dirty="0"/>
              <a:t>Liz Wright</a:t>
            </a:r>
            <a:endParaRPr lang="zh-CN" altLang="en-US" dirty="0"/>
          </a:p>
          <a:p>
            <a:endParaRPr lang="zh-CN" altLang="en-US" dirty="0"/>
          </a:p>
        </p:txBody>
      </p:sp>
    </p:spTree>
    <p:extLst>
      <p:ext uri="{BB962C8B-B14F-4D97-AF65-F5344CB8AC3E}">
        <p14:creationId xmlns:p14="http://schemas.microsoft.com/office/powerpoint/2010/main" val="279720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9195A-331C-407D-AA95-EA8878ADEFE3}"/>
              </a:ext>
            </a:extLst>
          </p:cNvPr>
          <p:cNvSpPr>
            <a:spLocks noGrp="1"/>
          </p:cNvSpPr>
          <p:nvPr>
            <p:ph idx="1"/>
          </p:nvPr>
        </p:nvSpPr>
        <p:spPr>
          <a:xfrm>
            <a:off x="838200" y="2202143"/>
            <a:ext cx="10515600" cy="1903693"/>
          </a:xfrm>
        </p:spPr>
        <p:txBody>
          <a:bodyPr/>
          <a:lstStyle/>
          <a:p>
            <a:pPr marL="0" indent="0" algn="ctr">
              <a:buNone/>
            </a:pPr>
            <a:r>
              <a:rPr lang="en-GB" altLang="zh-CN" b="1" dirty="0"/>
              <a:t>Political scientist Bruce Gilley recently wrote that “</a:t>
            </a:r>
            <a:r>
              <a:rPr lang="en-GB" altLang="zh-CN" b="1" i="1" dirty="0"/>
              <a:t>t</a:t>
            </a:r>
            <a:r>
              <a:rPr lang="en-US" altLang="zh-CN" b="1" i="1" dirty="0"/>
              <a:t>he case for Western colonialism is about rethinking the past as well as improving the future … </a:t>
            </a:r>
            <a:r>
              <a:rPr lang="en-GB" altLang="zh-CN" b="1" i="1" dirty="0"/>
              <a:t>the notion that colonialism is always and everywhere a bad thing needs to be rethought.”</a:t>
            </a:r>
            <a:endParaRPr lang="zh-CN" altLang="en-US" dirty="0"/>
          </a:p>
        </p:txBody>
      </p:sp>
    </p:spTree>
    <p:extLst>
      <p:ext uri="{BB962C8B-B14F-4D97-AF65-F5344CB8AC3E}">
        <p14:creationId xmlns:p14="http://schemas.microsoft.com/office/powerpoint/2010/main" val="3967550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386A-85C4-443A-BA07-482E09FAAB09}"/>
              </a:ext>
            </a:extLst>
          </p:cNvPr>
          <p:cNvSpPr>
            <a:spLocks noGrp="1"/>
          </p:cNvSpPr>
          <p:nvPr>
            <p:ph type="title"/>
          </p:nvPr>
        </p:nvSpPr>
        <p:spPr/>
        <p:txBody>
          <a:bodyPr/>
          <a:lstStyle/>
          <a:p>
            <a:r>
              <a:rPr lang="en-US" altLang="zh-CN" dirty="0"/>
              <a:t>Historiographical debate on the empire </a:t>
            </a:r>
            <a:endParaRPr lang="zh-CN" altLang="en-US" dirty="0"/>
          </a:p>
        </p:txBody>
      </p:sp>
      <p:sp>
        <p:nvSpPr>
          <p:cNvPr id="3" name="Content Placeholder 2">
            <a:extLst>
              <a:ext uri="{FF2B5EF4-FFF2-40B4-BE49-F238E27FC236}">
                <a16:creationId xmlns:a16="http://schemas.microsoft.com/office/drawing/2014/main" id="{9223090B-A81F-4DE3-987F-4D1C477C2EE7}"/>
              </a:ext>
            </a:extLst>
          </p:cNvPr>
          <p:cNvSpPr>
            <a:spLocks noGrp="1"/>
          </p:cNvSpPr>
          <p:nvPr>
            <p:ph idx="1"/>
          </p:nvPr>
        </p:nvSpPr>
        <p:spPr/>
        <p:txBody>
          <a:bodyPr>
            <a:normAutofit/>
          </a:bodyPr>
          <a:lstStyle/>
          <a:p>
            <a:r>
              <a:rPr lang="en-US" altLang="zh-CN" dirty="0"/>
              <a:t>General themes of colonizing, civilizing, converting and commerce </a:t>
            </a:r>
          </a:p>
          <a:p>
            <a:r>
              <a:rPr lang="en-US" altLang="zh-CN" dirty="0"/>
              <a:t>Shift in exploring economic impact to the social history of empire</a:t>
            </a:r>
          </a:p>
          <a:p>
            <a:r>
              <a:rPr lang="en-US" altLang="zh-CN" dirty="0"/>
              <a:t>Most controversial debate is Empire’s role in slavery</a:t>
            </a:r>
          </a:p>
          <a:p>
            <a:r>
              <a:rPr lang="en-GB" altLang="zh-CN" dirty="0"/>
              <a:t>Marxist view of being “economically exploitive”, alongside </a:t>
            </a:r>
            <a:r>
              <a:rPr lang="en-US" altLang="zh-CN" dirty="0"/>
              <a:t>Liberal view of the Empire being a “waste of money”</a:t>
            </a:r>
          </a:p>
          <a:p>
            <a:r>
              <a:rPr lang="en-US" altLang="zh-CN" dirty="0"/>
              <a:t>Expansionist point of view of Britain struggling to develop without the Empire due to the Industrial Revolution</a:t>
            </a:r>
          </a:p>
          <a:p>
            <a:r>
              <a:rPr lang="en-US" altLang="zh-CN" dirty="0"/>
              <a:t>Benefits of empire: free movement of goods and </a:t>
            </a:r>
            <a:r>
              <a:rPr lang="en-US" altLang="zh-CN" dirty="0" err="1"/>
              <a:t>labour</a:t>
            </a:r>
            <a:r>
              <a:rPr lang="en-US" altLang="zh-CN" dirty="0"/>
              <a:t>, uniting countries.</a:t>
            </a:r>
          </a:p>
          <a:p>
            <a:endParaRPr lang="en-US" altLang="zh-CN" dirty="0"/>
          </a:p>
          <a:p>
            <a:endParaRPr lang="zh-CN" altLang="en-US" dirty="0"/>
          </a:p>
        </p:txBody>
      </p:sp>
    </p:spTree>
    <p:extLst>
      <p:ext uri="{BB962C8B-B14F-4D97-AF65-F5344CB8AC3E}">
        <p14:creationId xmlns:p14="http://schemas.microsoft.com/office/powerpoint/2010/main" val="1188297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3D32D-1FCA-40E9-A38E-49B5DA4DE01B}"/>
              </a:ext>
            </a:extLst>
          </p:cNvPr>
          <p:cNvSpPr>
            <a:spLocks noGrp="1"/>
          </p:cNvSpPr>
          <p:nvPr>
            <p:ph type="title"/>
          </p:nvPr>
        </p:nvSpPr>
        <p:spPr/>
        <p:txBody>
          <a:bodyPr/>
          <a:lstStyle/>
          <a:p>
            <a:r>
              <a:rPr lang="en-US" altLang="zh-CN" dirty="0"/>
              <a:t>Other scholars viewpoints: Cobden on Britain</a:t>
            </a:r>
            <a:endParaRPr lang="zh-CN" altLang="en-US" dirty="0"/>
          </a:p>
        </p:txBody>
      </p:sp>
      <p:sp>
        <p:nvSpPr>
          <p:cNvPr id="3" name="Content Placeholder 2">
            <a:extLst>
              <a:ext uri="{FF2B5EF4-FFF2-40B4-BE49-F238E27FC236}">
                <a16:creationId xmlns:a16="http://schemas.microsoft.com/office/drawing/2014/main" id="{BEBEAC96-0CE0-49DC-8689-F1497DA7927B}"/>
              </a:ext>
            </a:extLst>
          </p:cNvPr>
          <p:cNvSpPr>
            <a:spLocks noGrp="1"/>
          </p:cNvSpPr>
          <p:nvPr>
            <p:ph idx="1"/>
          </p:nvPr>
        </p:nvSpPr>
        <p:spPr>
          <a:xfrm>
            <a:off x="838200" y="2141537"/>
            <a:ext cx="10515600" cy="4351338"/>
          </a:xfrm>
        </p:spPr>
        <p:txBody>
          <a:bodyPr/>
          <a:lstStyle/>
          <a:p>
            <a:r>
              <a:rPr lang="en-US" altLang="zh-CN" dirty="0"/>
              <a:t>Use of force achieves nothing, any successes are temporary, Britain will face retributions</a:t>
            </a:r>
          </a:p>
          <a:p>
            <a:r>
              <a:rPr lang="en-US" altLang="zh-CN" dirty="0"/>
              <a:t>Empire unnecessary, trade takes care of itself with peace,</a:t>
            </a:r>
          </a:p>
          <a:p>
            <a:r>
              <a:rPr lang="en-US" altLang="zh-CN" dirty="0"/>
              <a:t>Free exchange in goods, unite people, still peace</a:t>
            </a:r>
          </a:p>
          <a:p>
            <a:r>
              <a:rPr lang="en-US" altLang="zh-CN" dirty="0"/>
              <a:t>Empire created more problems, such as war</a:t>
            </a:r>
            <a:endParaRPr lang="zh-CN" altLang="en-US" dirty="0"/>
          </a:p>
        </p:txBody>
      </p:sp>
    </p:spTree>
    <p:extLst>
      <p:ext uri="{BB962C8B-B14F-4D97-AF65-F5344CB8AC3E}">
        <p14:creationId xmlns:p14="http://schemas.microsoft.com/office/powerpoint/2010/main" val="103899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477C-AA39-4749-8E32-921BEAECE7F2}"/>
              </a:ext>
            </a:extLst>
          </p:cNvPr>
          <p:cNvSpPr>
            <a:spLocks noGrp="1"/>
          </p:cNvSpPr>
          <p:nvPr>
            <p:ph type="title"/>
          </p:nvPr>
        </p:nvSpPr>
        <p:spPr/>
        <p:txBody>
          <a:bodyPr/>
          <a:lstStyle/>
          <a:p>
            <a:r>
              <a:rPr lang="en-US" altLang="zh-CN" dirty="0"/>
              <a:t>Other scholars viewpoints: Ferguson on Britain</a:t>
            </a:r>
            <a:endParaRPr lang="zh-CN" altLang="en-US" dirty="0"/>
          </a:p>
        </p:txBody>
      </p:sp>
      <p:sp>
        <p:nvSpPr>
          <p:cNvPr id="3" name="Content Placeholder 2">
            <a:extLst>
              <a:ext uri="{FF2B5EF4-FFF2-40B4-BE49-F238E27FC236}">
                <a16:creationId xmlns:a16="http://schemas.microsoft.com/office/drawing/2014/main" id="{299B8025-0473-462D-929D-3C28FE248378}"/>
              </a:ext>
            </a:extLst>
          </p:cNvPr>
          <p:cNvSpPr>
            <a:spLocks noGrp="1"/>
          </p:cNvSpPr>
          <p:nvPr>
            <p:ph idx="1"/>
          </p:nvPr>
        </p:nvSpPr>
        <p:spPr>
          <a:xfrm>
            <a:off x="838200" y="2141537"/>
            <a:ext cx="10515600" cy="4351338"/>
          </a:xfrm>
        </p:spPr>
        <p:txBody>
          <a:bodyPr/>
          <a:lstStyle/>
          <a:p>
            <a:r>
              <a:rPr lang="en-GB" altLang="zh-CN" dirty="0"/>
              <a:t>Liberal viewpoint of the empire wasting of money</a:t>
            </a:r>
          </a:p>
          <a:p>
            <a:r>
              <a:rPr lang="en-US" altLang="zh-CN" b="1" i="1" dirty="0"/>
              <a:t>“Improving the future”</a:t>
            </a:r>
            <a:r>
              <a:rPr lang="en-US" altLang="zh-CN" dirty="0"/>
              <a:t>- Believes in reparations, long term impact of slave trade destroying lives</a:t>
            </a:r>
          </a:p>
          <a:p>
            <a:r>
              <a:rPr lang="en-US" altLang="zh-CN" dirty="0"/>
              <a:t>Stresses the good intensions of the Empire, however perhaps only worked one way</a:t>
            </a:r>
          </a:p>
          <a:p>
            <a:r>
              <a:rPr lang="en-US" altLang="zh-CN" dirty="0"/>
              <a:t>States the Empire “sacrificed humanity” for the “market”</a:t>
            </a:r>
          </a:p>
          <a:p>
            <a:r>
              <a:rPr lang="en-GB" altLang="zh-CN" dirty="0"/>
              <a:t>Cost of empire outweighed it’s benefits</a:t>
            </a:r>
          </a:p>
          <a:p>
            <a:r>
              <a:rPr lang="en-US" altLang="zh-CN" dirty="0"/>
              <a:t>Impact of the British Navy</a:t>
            </a:r>
            <a:endParaRPr lang="en-GB" altLang="zh-CN" dirty="0"/>
          </a:p>
        </p:txBody>
      </p:sp>
    </p:spTree>
    <p:extLst>
      <p:ext uri="{BB962C8B-B14F-4D97-AF65-F5344CB8AC3E}">
        <p14:creationId xmlns:p14="http://schemas.microsoft.com/office/powerpoint/2010/main" val="67359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37C8-ABA6-4E99-8DB8-AF610E8EB68A}"/>
              </a:ext>
            </a:extLst>
          </p:cNvPr>
          <p:cNvSpPr>
            <a:spLocks noGrp="1"/>
          </p:cNvSpPr>
          <p:nvPr>
            <p:ph type="title"/>
          </p:nvPr>
        </p:nvSpPr>
        <p:spPr/>
        <p:txBody>
          <a:bodyPr/>
          <a:lstStyle/>
          <a:p>
            <a:r>
              <a:rPr lang="en-US" altLang="zh-CN" dirty="0"/>
              <a:t>Historiographical debate of Western colonialism and China</a:t>
            </a:r>
            <a:endParaRPr lang="zh-CN" altLang="en-US" dirty="0"/>
          </a:p>
        </p:txBody>
      </p:sp>
      <p:sp>
        <p:nvSpPr>
          <p:cNvPr id="3" name="Content Placeholder 2">
            <a:extLst>
              <a:ext uri="{FF2B5EF4-FFF2-40B4-BE49-F238E27FC236}">
                <a16:creationId xmlns:a16="http://schemas.microsoft.com/office/drawing/2014/main" id="{633B8782-F180-4773-8752-105F81770DE2}"/>
              </a:ext>
            </a:extLst>
          </p:cNvPr>
          <p:cNvSpPr>
            <a:spLocks noGrp="1"/>
          </p:cNvSpPr>
          <p:nvPr>
            <p:ph idx="1"/>
          </p:nvPr>
        </p:nvSpPr>
        <p:spPr/>
        <p:txBody>
          <a:bodyPr>
            <a:normAutofit/>
          </a:bodyPr>
          <a:lstStyle/>
          <a:p>
            <a:r>
              <a:rPr lang="en-GB" altLang="zh-CN" dirty="0"/>
              <a:t>Marxist historians view China as </a:t>
            </a:r>
            <a:r>
              <a:rPr lang="en-GB" altLang="zh-CN" b="1" dirty="0"/>
              <a:t>semi</a:t>
            </a:r>
            <a:r>
              <a:rPr lang="en-US" altLang="zh-CN" b="1" dirty="0"/>
              <a:t>-</a:t>
            </a:r>
            <a:r>
              <a:rPr lang="en-GB" altLang="zh-CN" b="1" dirty="0"/>
              <a:t>colonial</a:t>
            </a:r>
            <a:endParaRPr lang="en-GB" altLang="zh-CN" dirty="0"/>
          </a:p>
          <a:p>
            <a:r>
              <a:rPr lang="en-US" altLang="zh-CN" dirty="0"/>
              <a:t>“the British empire floats on the British navy”- trade and</a:t>
            </a:r>
            <a:r>
              <a:rPr lang="zh-CN" altLang="en-US" dirty="0"/>
              <a:t> </a:t>
            </a:r>
            <a:r>
              <a:rPr lang="en-US" altLang="zh-CN" dirty="0"/>
              <a:t>opium</a:t>
            </a:r>
          </a:p>
          <a:p>
            <a:r>
              <a:rPr lang="en-GB" altLang="zh-CN" dirty="0"/>
              <a:t>“Extraterritoriality”- Every British person was immune from Chinese laws</a:t>
            </a:r>
            <a:endParaRPr lang="en-US" altLang="zh-CN" dirty="0"/>
          </a:p>
          <a:p>
            <a:r>
              <a:rPr lang="en-US" altLang="zh-CN" dirty="0"/>
              <a:t>“Opium wars”- Imbalance of trade between China and Britain introduced drugs, resulting in Britain blockading Chinese ports, and China loosing a naval battle</a:t>
            </a:r>
          </a:p>
          <a:p>
            <a:r>
              <a:rPr lang="en-GB" altLang="zh-CN" dirty="0"/>
              <a:t>“Century</a:t>
            </a:r>
            <a:r>
              <a:rPr lang="en-US" altLang="zh-CN" dirty="0"/>
              <a:t> Of Humiliation”- From </a:t>
            </a:r>
            <a:r>
              <a:rPr lang="en-GB" altLang="zh-CN" dirty="0"/>
              <a:t>1839 to 1949 China was exploited and got little out of deals with Britain</a:t>
            </a:r>
          </a:p>
          <a:p>
            <a:endParaRPr lang="zh-CN" altLang="en-US" dirty="0"/>
          </a:p>
        </p:txBody>
      </p:sp>
    </p:spTree>
    <p:extLst>
      <p:ext uri="{BB962C8B-B14F-4D97-AF65-F5344CB8AC3E}">
        <p14:creationId xmlns:p14="http://schemas.microsoft.com/office/powerpoint/2010/main" val="3410998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D956C7-C73B-4E4B-BD41-C626ED184F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8167" y="0"/>
            <a:ext cx="5097780" cy="6858000"/>
          </a:xfrm>
          <a:prstGeom prst="rect">
            <a:avLst/>
          </a:prstGeom>
        </p:spPr>
      </p:pic>
      <p:sp>
        <p:nvSpPr>
          <p:cNvPr id="6" name="Rectangle 5">
            <a:extLst>
              <a:ext uri="{FF2B5EF4-FFF2-40B4-BE49-F238E27FC236}">
                <a16:creationId xmlns:a16="http://schemas.microsoft.com/office/drawing/2014/main" id="{0C459E7C-D51C-403F-AADD-04C81148B5CF}"/>
              </a:ext>
            </a:extLst>
          </p:cNvPr>
          <p:cNvSpPr/>
          <p:nvPr/>
        </p:nvSpPr>
        <p:spPr>
          <a:xfrm>
            <a:off x="8745296" y="1690062"/>
            <a:ext cx="2815333" cy="3477875"/>
          </a:xfrm>
          <a:prstGeom prst="rect">
            <a:avLst/>
          </a:prstGeom>
        </p:spPr>
        <p:txBody>
          <a:bodyPr wrap="square">
            <a:spAutoFit/>
          </a:bodyPr>
          <a:lstStyle/>
          <a:p>
            <a:pPr algn="ctr"/>
            <a:r>
              <a:rPr lang="en-GB" altLang="zh-CN" sz="4400" dirty="0"/>
              <a:t>“China- the cake of kings </a:t>
            </a:r>
            <a:r>
              <a:rPr lang="en-US" altLang="zh-CN" sz="4400" dirty="0"/>
              <a:t>and</a:t>
            </a:r>
            <a:r>
              <a:rPr lang="zh-CN" altLang="en-US" sz="4400" dirty="0"/>
              <a:t> </a:t>
            </a:r>
            <a:r>
              <a:rPr lang="en-US" altLang="zh-CN" sz="4400" dirty="0"/>
              <a:t>Emperors”</a:t>
            </a:r>
            <a:endParaRPr lang="zh-CN" altLang="en-US" sz="4400" dirty="0">
              <a:latin typeface="+mj-lt"/>
            </a:endParaRPr>
          </a:p>
        </p:txBody>
      </p:sp>
    </p:spTree>
    <p:extLst>
      <p:ext uri="{BB962C8B-B14F-4D97-AF65-F5344CB8AC3E}">
        <p14:creationId xmlns:p14="http://schemas.microsoft.com/office/powerpoint/2010/main" val="3153894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9B6C0-A3B2-4921-A7A0-D07ADC6A7372}"/>
              </a:ext>
            </a:extLst>
          </p:cNvPr>
          <p:cNvSpPr>
            <a:spLocks noGrp="1"/>
          </p:cNvSpPr>
          <p:nvPr>
            <p:ph type="title"/>
          </p:nvPr>
        </p:nvSpPr>
        <p:spPr/>
        <p:txBody>
          <a:bodyPr/>
          <a:lstStyle/>
          <a:p>
            <a:r>
              <a:rPr lang="en-US" altLang="zh-CN" dirty="0"/>
              <a:t>Other scholars viewpoints: </a:t>
            </a:r>
            <a:r>
              <a:rPr lang="en-GB" altLang="zh-CN" dirty="0"/>
              <a:t>Immanuel Hsu</a:t>
            </a:r>
            <a:r>
              <a:rPr lang="en-US" altLang="zh-CN" dirty="0"/>
              <a:t> on China</a:t>
            </a:r>
            <a:endParaRPr lang="zh-CN" altLang="en-US" dirty="0"/>
          </a:p>
        </p:txBody>
      </p:sp>
      <p:sp>
        <p:nvSpPr>
          <p:cNvPr id="3" name="Content Placeholder 2">
            <a:extLst>
              <a:ext uri="{FF2B5EF4-FFF2-40B4-BE49-F238E27FC236}">
                <a16:creationId xmlns:a16="http://schemas.microsoft.com/office/drawing/2014/main" id="{9C121708-019C-4BC8-ADEC-9B1989D2A957}"/>
              </a:ext>
            </a:extLst>
          </p:cNvPr>
          <p:cNvSpPr>
            <a:spLocks noGrp="1"/>
          </p:cNvSpPr>
          <p:nvPr>
            <p:ph idx="1"/>
          </p:nvPr>
        </p:nvSpPr>
        <p:spPr/>
        <p:txBody>
          <a:bodyPr/>
          <a:lstStyle/>
          <a:p>
            <a:r>
              <a:rPr lang="en-GB" altLang="zh-CN" dirty="0"/>
              <a:t>T</a:t>
            </a:r>
            <a:r>
              <a:rPr lang="en-US" altLang="zh-CN" dirty="0"/>
              <a:t>he treaties signed were unequal that introduced trade ports or extraterritoriality</a:t>
            </a:r>
          </a:p>
          <a:p>
            <a:r>
              <a:rPr lang="en-US" altLang="zh-CN" dirty="0"/>
              <a:t>They were not arranged by countries treating each other like equals but instead were forced on China after they lost the Opium war</a:t>
            </a:r>
          </a:p>
          <a:p>
            <a:r>
              <a:rPr lang="en-US" altLang="zh-CN" dirty="0"/>
              <a:t>Britain intruded upon China’s ruler’s rights ... which reduced China to semi-colonial status, China forced to open up</a:t>
            </a:r>
          </a:p>
          <a:p>
            <a:r>
              <a:rPr lang="en-US" altLang="zh-CN" dirty="0"/>
              <a:t>Long term </a:t>
            </a:r>
            <a:r>
              <a:rPr lang="en-GB" altLang="zh-CN" dirty="0"/>
              <a:t>positive</a:t>
            </a:r>
            <a:r>
              <a:rPr lang="en-US" altLang="zh-CN" dirty="0"/>
              <a:t> influence </a:t>
            </a:r>
            <a:r>
              <a:rPr lang="en-GB" altLang="zh-CN" dirty="0"/>
              <a:t>end of </a:t>
            </a:r>
            <a:r>
              <a:rPr lang="en-US" altLang="zh-CN" dirty="0"/>
              <a:t>imperial autocracy</a:t>
            </a:r>
            <a:endParaRPr lang="zh-CN" altLang="zh-CN" dirty="0"/>
          </a:p>
          <a:p>
            <a:endParaRPr lang="zh-CN" altLang="en-US" dirty="0"/>
          </a:p>
        </p:txBody>
      </p:sp>
    </p:spTree>
    <p:extLst>
      <p:ext uri="{BB962C8B-B14F-4D97-AF65-F5344CB8AC3E}">
        <p14:creationId xmlns:p14="http://schemas.microsoft.com/office/powerpoint/2010/main" val="1693902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4FD8-514F-40D4-A0A0-C8900E70CE49}"/>
              </a:ext>
            </a:extLst>
          </p:cNvPr>
          <p:cNvSpPr>
            <a:spLocks noGrp="1"/>
          </p:cNvSpPr>
          <p:nvPr>
            <p:ph type="title"/>
          </p:nvPr>
        </p:nvSpPr>
        <p:spPr/>
        <p:txBody>
          <a:bodyPr/>
          <a:lstStyle/>
          <a:p>
            <a:r>
              <a:rPr lang="en-US" altLang="zh-CN" dirty="0"/>
              <a:t>Conclusion</a:t>
            </a:r>
            <a:endParaRPr lang="zh-CN" altLang="en-US" dirty="0"/>
          </a:p>
        </p:txBody>
      </p:sp>
      <p:sp>
        <p:nvSpPr>
          <p:cNvPr id="3" name="Content Placeholder 2">
            <a:extLst>
              <a:ext uri="{FF2B5EF4-FFF2-40B4-BE49-F238E27FC236}">
                <a16:creationId xmlns:a16="http://schemas.microsoft.com/office/drawing/2014/main" id="{C8F26A65-97DA-4DCB-8192-ECC12C3355AD}"/>
              </a:ext>
            </a:extLst>
          </p:cNvPr>
          <p:cNvSpPr>
            <a:spLocks noGrp="1"/>
          </p:cNvSpPr>
          <p:nvPr>
            <p:ph idx="1"/>
          </p:nvPr>
        </p:nvSpPr>
        <p:spPr/>
        <p:txBody>
          <a:bodyPr/>
          <a:lstStyle/>
          <a:p>
            <a:r>
              <a:rPr lang="en-US" altLang="zh-CN" dirty="0"/>
              <a:t>Ferguson suggests “imagine a world without the Empire”?</a:t>
            </a:r>
          </a:p>
          <a:p>
            <a:r>
              <a:rPr lang="en-US" altLang="zh-CN" dirty="0"/>
              <a:t>Perhaps a less brutal way to unite the world?</a:t>
            </a:r>
          </a:p>
          <a:p>
            <a:r>
              <a:rPr lang="en-US" altLang="zh-CN" dirty="0"/>
              <a:t>Universally bad idea isn’t completely correct, but from china’s perspective the Empire was disadvantageous</a:t>
            </a:r>
          </a:p>
          <a:p>
            <a:r>
              <a:rPr lang="en-US" altLang="zh-CN" dirty="0"/>
              <a:t>Agree that the idea that the Empire was “</a:t>
            </a:r>
            <a:r>
              <a:rPr lang="en-GB" altLang="zh-CN" b="1" i="1" dirty="0"/>
              <a:t>always and everywhere a bad thing </a:t>
            </a:r>
            <a:r>
              <a:rPr lang="en-US" altLang="zh-CN" dirty="0"/>
              <a:t>” needs to be rethought</a:t>
            </a:r>
            <a:endParaRPr lang="zh-CN" altLang="en-US" dirty="0"/>
          </a:p>
        </p:txBody>
      </p:sp>
    </p:spTree>
    <p:extLst>
      <p:ext uri="{BB962C8B-B14F-4D97-AF65-F5344CB8AC3E}">
        <p14:creationId xmlns:p14="http://schemas.microsoft.com/office/powerpoint/2010/main" val="2360498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7321-909F-4662-ACC2-B03C513F3AAD}"/>
              </a:ext>
            </a:extLst>
          </p:cNvPr>
          <p:cNvSpPr>
            <a:spLocks noGrp="1"/>
          </p:cNvSpPr>
          <p:nvPr>
            <p:ph type="title"/>
          </p:nvPr>
        </p:nvSpPr>
        <p:spPr/>
        <p:txBody>
          <a:bodyPr/>
          <a:lstStyle/>
          <a:p>
            <a:r>
              <a:rPr lang="en-GB" altLang="zh-CN" dirty="0"/>
              <a:t>Bibliography</a:t>
            </a:r>
            <a:endParaRPr lang="zh-CN" altLang="en-US" dirty="0"/>
          </a:p>
        </p:txBody>
      </p:sp>
      <p:sp>
        <p:nvSpPr>
          <p:cNvPr id="3" name="Content Placeholder 2">
            <a:extLst>
              <a:ext uri="{FF2B5EF4-FFF2-40B4-BE49-F238E27FC236}">
                <a16:creationId xmlns:a16="http://schemas.microsoft.com/office/drawing/2014/main" id="{F7C4322D-732A-44CE-8F43-0A401852BC87}"/>
              </a:ext>
            </a:extLst>
          </p:cNvPr>
          <p:cNvSpPr>
            <a:spLocks noGrp="1"/>
          </p:cNvSpPr>
          <p:nvPr>
            <p:ph idx="1"/>
          </p:nvPr>
        </p:nvSpPr>
        <p:spPr>
          <a:xfrm>
            <a:off x="838200" y="1308846"/>
            <a:ext cx="10515600" cy="5549153"/>
          </a:xfrm>
        </p:spPr>
        <p:txBody>
          <a:bodyPr>
            <a:normAutofit fontScale="85000" lnSpcReduction="10000"/>
          </a:bodyPr>
          <a:lstStyle/>
          <a:p>
            <a:r>
              <a:rPr lang="en-GB" altLang="zh-CN" dirty="0"/>
              <a:t>Facing History and Ourselves. (2018). </a:t>
            </a:r>
            <a:r>
              <a:rPr lang="en-GB" altLang="zh-CN" i="1" dirty="0"/>
              <a:t>Imperialism Cartoon from 1898</a:t>
            </a:r>
            <a:r>
              <a:rPr lang="en-GB" altLang="zh-CN" dirty="0"/>
              <a:t>. [online] Available at: https://www.facinghistory.org/resource-library/image/imperialism-cartoon-1898 [Accessed 27 Jan. 2018].</a:t>
            </a:r>
          </a:p>
          <a:p>
            <a:r>
              <a:rPr lang="en-GB" altLang="zh-CN" dirty="0"/>
              <a:t>Ferguson, N. (2003). </a:t>
            </a:r>
            <a:r>
              <a:rPr lang="en-GB" altLang="zh-CN" i="1" dirty="0"/>
              <a:t>Empire: How Britain made the modern world</a:t>
            </a:r>
            <a:r>
              <a:rPr lang="en-GB" altLang="zh-CN" dirty="0"/>
              <a:t>. London: Penguin books, pp.1-162.</a:t>
            </a:r>
          </a:p>
          <a:p>
            <a:r>
              <a:rPr lang="en-GB" altLang="zh-CN" dirty="0"/>
              <a:t>Files.libertyfund.org. (2012). </a:t>
            </a:r>
            <a:r>
              <a:rPr lang="en-GB" altLang="zh-CN" i="1" dirty="0"/>
              <a:t>Cobden argues that the British Empire will inevitably suffer retribution for its violence and injustice (1853) | The Portable Library of Liberty</a:t>
            </a:r>
            <a:r>
              <a:rPr lang="en-GB" altLang="zh-CN" dirty="0"/>
              <a:t>. [online] Available at: http://files.libertyfund.org/pll/quotes/363.html [Accessed 24 Jan. 2018].</a:t>
            </a:r>
          </a:p>
          <a:p>
            <a:r>
              <a:rPr lang="en-GB" altLang="zh-CN" dirty="0"/>
              <a:t>Gilley, B. (2017). The case for colonialism. </a:t>
            </a:r>
            <a:r>
              <a:rPr lang="en-GB" altLang="zh-CN" i="1" dirty="0"/>
              <a:t>Third World Quarterly</a:t>
            </a:r>
            <a:r>
              <a:rPr lang="en-GB" altLang="zh-CN" dirty="0"/>
              <a:t>, pp.1-17.</a:t>
            </a:r>
          </a:p>
          <a:p>
            <a:r>
              <a:rPr lang="en-GB" altLang="zh-CN" dirty="0"/>
              <a:t>Porter, B. (2008). </a:t>
            </a:r>
            <a:r>
              <a:rPr lang="en-GB" altLang="zh-CN" i="1" dirty="0"/>
              <a:t>Critics of Empire: British Radicals and the Imperial Challenge</a:t>
            </a:r>
            <a:r>
              <a:rPr lang="en-GB" altLang="zh-CN" dirty="0"/>
              <a:t>. I.B. Tauris.</a:t>
            </a:r>
          </a:p>
          <a:p>
            <a:r>
              <a:rPr lang="en-GB" altLang="zh-CN" dirty="0"/>
              <a:t>Morgan, S. (2004). Richard Cobden and British Imperialism. </a:t>
            </a:r>
            <a:r>
              <a:rPr lang="en-GB" altLang="zh-CN" i="1" dirty="0"/>
              <a:t>Journal of Liberal History</a:t>
            </a:r>
            <a:r>
              <a:rPr lang="en-GB" altLang="zh-CN" dirty="0"/>
              <a:t>, </a:t>
            </a:r>
            <a:r>
              <a:rPr lang="en-GB" altLang="zh-CN"/>
              <a:t>45.</a:t>
            </a:r>
            <a:endParaRPr lang="en-GB" altLang="zh-CN" dirty="0"/>
          </a:p>
          <a:p>
            <a:r>
              <a:rPr lang="en-GB" altLang="zh-CN" dirty="0" err="1"/>
              <a:t>Hyam</a:t>
            </a:r>
            <a:r>
              <a:rPr lang="en-GB" altLang="zh-CN" dirty="0"/>
              <a:t>, R. (1995). </a:t>
            </a:r>
            <a:r>
              <a:rPr lang="en-GB" altLang="zh-CN" i="1" dirty="0"/>
              <a:t>Britain's imperial century, 1815-1914</a:t>
            </a:r>
            <a:r>
              <a:rPr lang="en-GB" altLang="zh-CN" dirty="0"/>
              <a:t>. London: Macmillan.</a:t>
            </a:r>
          </a:p>
          <a:p>
            <a:endParaRPr lang="en-GB" altLang="zh-CN" dirty="0"/>
          </a:p>
          <a:p>
            <a:endParaRPr lang="en-GB" altLang="zh-CN" dirty="0"/>
          </a:p>
          <a:p>
            <a:endParaRPr lang="zh-CN" altLang="en-US" dirty="0"/>
          </a:p>
        </p:txBody>
      </p:sp>
    </p:spTree>
    <p:extLst>
      <p:ext uri="{BB962C8B-B14F-4D97-AF65-F5344CB8AC3E}">
        <p14:creationId xmlns:p14="http://schemas.microsoft.com/office/powerpoint/2010/main" val="2799359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1281</TotalTime>
  <Words>2743</Words>
  <Application>Microsoft Office PowerPoint</Application>
  <PresentationFormat>Widescreen</PresentationFormat>
  <Paragraphs>95</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等线</vt:lpstr>
      <vt:lpstr>等线 Light</vt:lpstr>
      <vt:lpstr>Arial</vt:lpstr>
      <vt:lpstr>Office Theme</vt:lpstr>
      <vt:lpstr>Key Debate in Modern History: Empire</vt:lpstr>
      <vt:lpstr>PowerPoint Presentation</vt:lpstr>
      <vt:lpstr>Historiographical debate on the empire </vt:lpstr>
      <vt:lpstr>Other scholars viewpoints: Cobden on Britain</vt:lpstr>
      <vt:lpstr>Other scholars viewpoints: Ferguson on Britain</vt:lpstr>
      <vt:lpstr>Historiographical debate of Western colonialism and China</vt:lpstr>
      <vt:lpstr>PowerPoint Presentation</vt:lpstr>
      <vt:lpstr>Other scholars viewpoints: Immanuel Hsu on China</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Debate in Modern History: Empire</dc:title>
  <dc:creator>Elizabeth Wright (1700885)</dc:creator>
  <cp:lastModifiedBy>Elizabeth Wright (1700885)</cp:lastModifiedBy>
  <cp:revision>72</cp:revision>
  <dcterms:created xsi:type="dcterms:W3CDTF">2018-01-22T16:52:45Z</dcterms:created>
  <dcterms:modified xsi:type="dcterms:W3CDTF">2018-01-29T12:32:21Z</dcterms:modified>
</cp:coreProperties>
</file>