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3">
  <p:sldMasterIdLst>
    <p:sldMasterId id="2147483648" r:id="rId4"/>
  </p:sldMasterIdLst>
  <p:notesMasterIdLst>
    <p:notesMasterId r:id="rId17"/>
  </p:notesMasterIdLst>
  <p:sldIdLst>
    <p:sldId id="264" r:id="rId5"/>
    <p:sldId id="270" r:id="rId6"/>
    <p:sldId id="259" r:id="rId7"/>
    <p:sldId id="266" r:id="rId8"/>
    <p:sldId id="260" r:id="rId9"/>
    <p:sldId id="267" r:id="rId10"/>
    <p:sldId id="262" r:id="rId11"/>
    <p:sldId id="268" r:id="rId12"/>
    <p:sldId id="261" r:id="rId13"/>
    <p:sldId id="269" r:id="rId14"/>
    <p:sldId id="274" r:id="rId15"/>
    <p:sldId id="275"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5090" autoAdjust="0"/>
  </p:normalViewPr>
  <p:slideViewPr>
    <p:cSldViewPr snapToGrid="0">
      <p:cViewPr>
        <p:scale>
          <a:sx n="70" d="100"/>
          <a:sy n="70" d="100"/>
        </p:scale>
        <p:origin x="62" y="29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F43F57-2DDA-44F9-93B3-2FC3B3CFE3A7}" type="datetimeFigureOut">
              <a:rPr lang="en-GB" smtClean="0"/>
              <a:t>13/07/2022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EF2D101-AB90-4D74-8684-324B8D91904B}" type="slidenum">
              <a:rPr lang="en-GB" smtClean="0"/>
              <a:t>‹#›</a:t>
            </a:fld>
            <a:endParaRPr lang="en-GB"/>
          </a:p>
        </p:txBody>
      </p:sp>
    </p:spTree>
    <p:extLst>
      <p:ext uri="{BB962C8B-B14F-4D97-AF65-F5344CB8AC3E}">
        <p14:creationId xmlns:p14="http://schemas.microsoft.com/office/powerpoint/2010/main" val="1704651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F2D101-AB90-4D74-8684-324B8D91904B}" type="slidenum">
              <a:rPr lang="en-GB" smtClean="0"/>
              <a:t>9</a:t>
            </a:fld>
            <a:endParaRPr lang="en-GB"/>
          </a:p>
        </p:txBody>
      </p:sp>
    </p:spTree>
    <p:extLst>
      <p:ext uri="{BB962C8B-B14F-4D97-AF65-F5344CB8AC3E}">
        <p14:creationId xmlns:p14="http://schemas.microsoft.com/office/powerpoint/2010/main" val="41898281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F3C05-2667-5363-49D2-10B369C66F5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024B574-59FF-414A-69F2-571CB716146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C384A32-30CC-D75F-8119-D62A7C217B68}"/>
              </a:ext>
            </a:extLst>
          </p:cNvPr>
          <p:cNvSpPr>
            <a:spLocks noGrp="1"/>
          </p:cNvSpPr>
          <p:nvPr>
            <p:ph type="dt" sz="half" idx="10"/>
          </p:nvPr>
        </p:nvSpPr>
        <p:spPr/>
        <p:txBody>
          <a:bodyPr/>
          <a:lstStyle/>
          <a:p>
            <a:fld id="{095A605E-18C8-4C2C-8167-7EB8DFFEBEBA}" type="datetimeFigureOut">
              <a:rPr lang="en-GB" smtClean="0"/>
              <a:t>13/07/2022</a:t>
            </a:fld>
            <a:endParaRPr lang="en-GB"/>
          </a:p>
        </p:txBody>
      </p:sp>
      <p:sp>
        <p:nvSpPr>
          <p:cNvPr id="5" name="Footer Placeholder 4">
            <a:extLst>
              <a:ext uri="{FF2B5EF4-FFF2-40B4-BE49-F238E27FC236}">
                <a16:creationId xmlns:a16="http://schemas.microsoft.com/office/drawing/2014/main" id="{45332964-CD78-A530-F12D-D36CBB02C7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A17DCC-0F1F-712F-9CFF-17D87F1EBDA8}"/>
              </a:ext>
            </a:extLst>
          </p:cNvPr>
          <p:cNvSpPr>
            <a:spLocks noGrp="1"/>
          </p:cNvSpPr>
          <p:nvPr>
            <p:ph type="sldNum" sz="quarter" idx="12"/>
          </p:nvPr>
        </p:nvSpPr>
        <p:spPr/>
        <p:txBody>
          <a:bodyPr/>
          <a:lstStyle/>
          <a:p>
            <a:fld id="{C8B3DC29-8796-4EC9-B863-F6B91FED8B45}" type="slidenum">
              <a:rPr lang="en-GB" smtClean="0"/>
              <a:t>‹#›</a:t>
            </a:fld>
            <a:endParaRPr lang="en-GB"/>
          </a:p>
        </p:txBody>
      </p:sp>
    </p:spTree>
    <p:extLst>
      <p:ext uri="{BB962C8B-B14F-4D97-AF65-F5344CB8AC3E}">
        <p14:creationId xmlns:p14="http://schemas.microsoft.com/office/powerpoint/2010/main" val="7369347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F07FF-8487-FEB2-9F29-A162B0E78DE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E64727-7379-0303-1DEA-D2409E78762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4727A40-5940-2715-D629-BCB88896CD99}"/>
              </a:ext>
            </a:extLst>
          </p:cNvPr>
          <p:cNvSpPr>
            <a:spLocks noGrp="1"/>
          </p:cNvSpPr>
          <p:nvPr>
            <p:ph type="dt" sz="half" idx="10"/>
          </p:nvPr>
        </p:nvSpPr>
        <p:spPr/>
        <p:txBody>
          <a:bodyPr/>
          <a:lstStyle/>
          <a:p>
            <a:fld id="{095A605E-18C8-4C2C-8167-7EB8DFFEBEBA}" type="datetimeFigureOut">
              <a:rPr lang="en-GB" smtClean="0"/>
              <a:t>13/07/2022</a:t>
            </a:fld>
            <a:endParaRPr lang="en-GB"/>
          </a:p>
        </p:txBody>
      </p:sp>
      <p:sp>
        <p:nvSpPr>
          <p:cNvPr id="5" name="Footer Placeholder 4">
            <a:extLst>
              <a:ext uri="{FF2B5EF4-FFF2-40B4-BE49-F238E27FC236}">
                <a16:creationId xmlns:a16="http://schemas.microsoft.com/office/drawing/2014/main" id="{20EED59E-0533-ED98-DF6A-A51702B0B3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FDEEAD-FFEB-D9FF-E564-B9698A5E0981}"/>
              </a:ext>
            </a:extLst>
          </p:cNvPr>
          <p:cNvSpPr>
            <a:spLocks noGrp="1"/>
          </p:cNvSpPr>
          <p:nvPr>
            <p:ph type="sldNum" sz="quarter" idx="12"/>
          </p:nvPr>
        </p:nvSpPr>
        <p:spPr/>
        <p:txBody>
          <a:bodyPr/>
          <a:lstStyle/>
          <a:p>
            <a:fld id="{C8B3DC29-8796-4EC9-B863-F6B91FED8B45}" type="slidenum">
              <a:rPr lang="en-GB" smtClean="0"/>
              <a:t>‹#›</a:t>
            </a:fld>
            <a:endParaRPr lang="en-GB"/>
          </a:p>
        </p:txBody>
      </p:sp>
    </p:spTree>
    <p:extLst>
      <p:ext uri="{BB962C8B-B14F-4D97-AF65-F5344CB8AC3E}">
        <p14:creationId xmlns:p14="http://schemas.microsoft.com/office/powerpoint/2010/main" val="28273482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6FDA4-D39A-8D04-717D-DAB9279FDB8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6F4CE16-54B5-FC67-15BC-F544BBA8D90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333003C-14E7-2BB9-966B-1E395D977779}"/>
              </a:ext>
            </a:extLst>
          </p:cNvPr>
          <p:cNvSpPr>
            <a:spLocks noGrp="1"/>
          </p:cNvSpPr>
          <p:nvPr>
            <p:ph type="dt" sz="half" idx="10"/>
          </p:nvPr>
        </p:nvSpPr>
        <p:spPr/>
        <p:txBody>
          <a:bodyPr/>
          <a:lstStyle/>
          <a:p>
            <a:fld id="{095A605E-18C8-4C2C-8167-7EB8DFFEBEBA}" type="datetimeFigureOut">
              <a:rPr lang="en-GB" smtClean="0"/>
              <a:t>13/07/2022</a:t>
            </a:fld>
            <a:endParaRPr lang="en-GB"/>
          </a:p>
        </p:txBody>
      </p:sp>
      <p:sp>
        <p:nvSpPr>
          <p:cNvPr id="5" name="Footer Placeholder 4">
            <a:extLst>
              <a:ext uri="{FF2B5EF4-FFF2-40B4-BE49-F238E27FC236}">
                <a16:creationId xmlns:a16="http://schemas.microsoft.com/office/drawing/2014/main" id="{2A22EECC-A46F-2A56-0A4E-F4FE28E9E0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8BF310-CDC6-2C2A-A41D-895318F2474B}"/>
              </a:ext>
            </a:extLst>
          </p:cNvPr>
          <p:cNvSpPr>
            <a:spLocks noGrp="1"/>
          </p:cNvSpPr>
          <p:nvPr>
            <p:ph type="sldNum" sz="quarter" idx="12"/>
          </p:nvPr>
        </p:nvSpPr>
        <p:spPr/>
        <p:txBody>
          <a:bodyPr/>
          <a:lstStyle/>
          <a:p>
            <a:fld id="{C8B3DC29-8796-4EC9-B863-F6B91FED8B45}" type="slidenum">
              <a:rPr lang="en-GB" smtClean="0"/>
              <a:t>‹#›</a:t>
            </a:fld>
            <a:endParaRPr lang="en-GB"/>
          </a:p>
        </p:txBody>
      </p:sp>
    </p:spTree>
    <p:extLst>
      <p:ext uri="{BB962C8B-B14F-4D97-AF65-F5344CB8AC3E}">
        <p14:creationId xmlns:p14="http://schemas.microsoft.com/office/powerpoint/2010/main" val="32620608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352AF-63AB-3817-7A28-BDE7AA25141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B516F41-15A8-FBFE-DDCD-8E746CF5F07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D31C2EF-709B-AC2D-C90A-150FD3D10DD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F114930-CA87-B350-C6BF-10B60516F7AB}"/>
              </a:ext>
            </a:extLst>
          </p:cNvPr>
          <p:cNvSpPr>
            <a:spLocks noGrp="1"/>
          </p:cNvSpPr>
          <p:nvPr>
            <p:ph type="dt" sz="half" idx="10"/>
          </p:nvPr>
        </p:nvSpPr>
        <p:spPr/>
        <p:txBody>
          <a:bodyPr/>
          <a:lstStyle/>
          <a:p>
            <a:fld id="{095A605E-18C8-4C2C-8167-7EB8DFFEBEBA}" type="datetimeFigureOut">
              <a:rPr lang="en-GB" smtClean="0"/>
              <a:t>13/07/2022</a:t>
            </a:fld>
            <a:endParaRPr lang="en-GB"/>
          </a:p>
        </p:txBody>
      </p:sp>
      <p:sp>
        <p:nvSpPr>
          <p:cNvPr id="6" name="Footer Placeholder 5">
            <a:extLst>
              <a:ext uri="{FF2B5EF4-FFF2-40B4-BE49-F238E27FC236}">
                <a16:creationId xmlns:a16="http://schemas.microsoft.com/office/drawing/2014/main" id="{6E202913-8C6E-E78F-01D0-3FF1D6B774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BB9C8C1-68E3-4E87-0D40-E83117DB0506}"/>
              </a:ext>
            </a:extLst>
          </p:cNvPr>
          <p:cNvSpPr>
            <a:spLocks noGrp="1"/>
          </p:cNvSpPr>
          <p:nvPr>
            <p:ph type="sldNum" sz="quarter" idx="12"/>
          </p:nvPr>
        </p:nvSpPr>
        <p:spPr/>
        <p:txBody>
          <a:bodyPr/>
          <a:lstStyle/>
          <a:p>
            <a:fld id="{C8B3DC29-8796-4EC9-B863-F6B91FED8B45}" type="slidenum">
              <a:rPr lang="en-GB" smtClean="0"/>
              <a:t>‹#›</a:t>
            </a:fld>
            <a:endParaRPr lang="en-GB"/>
          </a:p>
        </p:txBody>
      </p:sp>
    </p:spTree>
    <p:extLst>
      <p:ext uri="{BB962C8B-B14F-4D97-AF65-F5344CB8AC3E}">
        <p14:creationId xmlns:p14="http://schemas.microsoft.com/office/powerpoint/2010/main" val="20740779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F0717-C60D-47E9-2C7F-2071F626571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7E41025-C78A-3FFF-9A5B-CB73D523F56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ABFBF5A-D15D-5DC5-B810-BE112EC2FE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8A19C2A-D43A-13E9-0D87-5208AC1CB77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631284D-BEA4-4B7F-A2FD-C9AF2357A5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8DC0DB2-986E-E26E-E082-C62C7AA87894}"/>
              </a:ext>
            </a:extLst>
          </p:cNvPr>
          <p:cNvSpPr>
            <a:spLocks noGrp="1"/>
          </p:cNvSpPr>
          <p:nvPr>
            <p:ph type="dt" sz="half" idx="10"/>
          </p:nvPr>
        </p:nvSpPr>
        <p:spPr/>
        <p:txBody>
          <a:bodyPr/>
          <a:lstStyle/>
          <a:p>
            <a:fld id="{095A605E-18C8-4C2C-8167-7EB8DFFEBEBA}" type="datetimeFigureOut">
              <a:rPr lang="en-GB" smtClean="0"/>
              <a:t>13/07/2022</a:t>
            </a:fld>
            <a:endParaRPr lang="en-GB"/>
          </a:p>
        </p:txBody>
      </p:sp>
      <p:sp>
        <p:nvSpPr>
          <p:cNvPr id="8" name="Footer Placeholder 7">
            <a:extLst>
              <a:ext uri="{FF2B5EF4-FFF2-40B4-BE49-F238E27FC236}">
                <a16:creationId xmlns:a16="http://schemas.microsoft.com/office/drawing/2014/main" id="{8CA75D9C-6128-CB8A-920D-6D59523F26F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033D4E3-9159-C737-9B5E-72FE4E2DD45F}"/>
              </a:ext>
            </a:extLst>
          </p:cNvPr>
          <p:cNvSpPr>
            <a:spLocks noGrp="1"/>
          </p:cNvSpPr>
          <p:nvPr>
            <p:ph type="sldNum" sz="quarter" idx="12"/>
          </p:nvPr>
        </p:nvSpPr>
        <p:spPr/>
        <p:txBody>
          <a:bodyPr/>
          <a:lstStyle/>
          <a:p>
            <a:fld id="{C8B3DC29-8796-4EC9-B863-F6B91FED8B45}" type="slidenum">
              <a:rPr lang="en-GB" smtClean="0"/>
              <a:t>‹#›</a:t>
            </a:fld>
            <a:endParaRPr lang="en-GB"/>
          </a:p>
        </p:txBody>
      </p:sp>
    </p:spTree>
    <p:extLst>
      <p:ext uri="{BB962C8B-B14F-4D97-AF65-F5344CB8AC3E}">
        <p14:creationId xmlns:p14="http://schemas.microsoft.com/office/powerpoint/2010/main" val="42196672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9345E-1362-3A90-C185-9DAA18AC5A3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93AE354-8496-82DA-BD2A-897385F56BC5}"/>
              </a:ext>
            </a:extLst>
          </p:cNvPr>
          <p:cNvSpPr>
            <a:spLocks noGrp="1"/>
          </p:cNvSpPr>
          <p:nvPr>
            <p:ph type="dt" sz="half" idx="10"/>
          </p:nvPr>
        </p:nvSpPr>
        <p:spPr/>
        <p:txBody>
          <a:bodyPr/>
          <a:lstStyle/>
          <a:p>
            <a:fld id="{095A605E-18C8-4C2C-8167-7EB8DFFEBEBA}" type="datetimeFigureOut">
              <a:rPr lang="en-GB" smtClean="0"/>
              <a:t>13/07/2022</a:t>
            </a:fld>
            <a:endParaRPr lang="en-GB"/>
          </a:p>
        </p:txBody>
      </p:sp>
      <p:sp>
        <p:nvSpPr>
          <p:cNvPr id="4" name="Footer Placeholder 3">
            <a:extLst>
              <a:ext uri="{FF2B5EF4-FFF2-40B4-BE49-F238E27FC236}">
                <a16:creationId xmlns:a16="http://schemas.microsoft.com/office/drawing/2014/main" id="{2B61D56D-BCDD-4790-A982-8C164975FD2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45316A8-A326-4825-F78B-FADFE7893706}"/>
              </a:ext>
            </a:extLst>
          </p:cNvPr>
          <p:cNvSpPr>
            <a:spLocks noGrp="1"/>
          </p:cNvSpPr>
          <p:nvPr>
            <p:ph type="sldNum" sz="quarter" idx="12"/>
          </p:nvPr>
        </p:nvSpPr>
        <p:spPr/>
        <p:txBody>
          <a:bodyPr/>
          <a:lstStyle/>
          <a:p>
            <a:fld id="{C8B3DC29-8796-4EC9-B863-F6B91FED8B45}" type="slidenum">
              <a:rPr lang="en-GB" smtClean="0"/>
              <a:t>‹#›</a:t>
            </a:fld>
            <a:endParaRPr lang="en-GB"/>
          </a:p>
        </p:txBody>
      </p:sp>
    </p:spTree>
    <p:extLst>
      <p:ext uri="{BB962C8B-B14F-4D97-AF65-F5344CB8AC3E}">
        <p14:creationId xmlns:p14="http://schemas.microsoft.com/office/powerpoint/2010/main" val="15685552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CFBBD42-A6FB-B7BA-97EF-65D36BB799DC}"/>
              </a:ext>
            </a:extLst>
          </p:cNvPr>
          <p:cNvSpPr>
            <a:spLocks noGrp="1"/>
          </p:cNvSpPr>
          <p:nvPr>
            <p:ph type="dt" sz="half" idx="10"/>
          </p:nvPr>
        </p:nvSpPr>
        <p:spPr/>
        <p:txBody>
          <a:bodyPr/>
          <a:lstStyle/>
          <a:p>
            <a:fld id="{095A605E-18C8-4C2C-8167-7EB8DFFEBEBA}" type="datetimeFigureOut">
              <a:rPr lang="en-GB" smtClean="0"/>
              <a:t>13/07/2022</a:t>
            </a:fld>
            <a:endParaRPr lang="en-GB"/>
          </a:p>
        </p:txBody>
      </p:sp>
      <p:sp>
        <p:nvSpPr>
          <p:cNvPr id="3" name="Footer Placeholder 2">
            <a:extLst>
              <a:ext uri="{FF2B5EF4-FFF2-40B4-BE49-F238E27FC236}">
                <a16:creationId xmlns:a16="http://schemas.microsoft.com/office/drawing/2014/main" id="{48AC8154-268F-9E5B-065F-A70EC4A3A13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C5FCD6F-FC37-10FA-8D71-72313A7EA8FA}"/>
              </a:ext>
            </a:extLst>
          </p:cNvPr>
          <p:cNvSpPr>
            <a:spLocks noGrp="1"/>
          </p:cNvSpPr>
          <p:nvPr>
            <p:ph type="sldNum" sz="quarter" idx="12"/>
          </p:nvPr>
        </p:nvSpPr>
        <p:spPr/>
        <p:txBody>
          <a:bodyPr/>
          <a:lstStyle/>
          <a:p>
            <a:fld id="{C8B3DC29-8796-4EC9-B863-F6B91FED8B45}" type="slidenum">
              <a:rPr lang="en-GB" smtClean="0"/>
              <a:t>‹#›</a:t>
            </a:fld>
            <a:endParaRPr lang="en-GB"/>
          </a:p>
        </p:txBody>
      </p:sp>
    </p:spTree>
    <p:extLst>
      <p:ext uri="{BB962C8B-B14F-4D97-AF65-F5344CB8AC3E}">
        <p14:creationId xmlns:p14="http://schemas.microsoft.com/office/powerpoint/2010/main" val="9606950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10B09-FB41-E5D4-9DAC-1EA878485C7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5EE304F-3716-60FB-BE78-0E8905E2D7B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5E1EB1F-AB98-0493-6D2C-81048CF4BAE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5C30CB1-3621-C1F0-C31D-B1884040C1FE}"/>
              </a:ext>
            </a:extLst>
          </p:cNvPr>
          <p:cNvSpPr>
            <a:spLocks noGrp="1"/>
          </p:cNvSpPr>
          <p:nvPr>
            <p:ph type="dt" sz="half" idx="10"/>
          </p:nvPr>
        </p:nvSpPr>
        <p:spPr/>
        <p:txBody>
          <a:bodyPr/>
          <a:lstStyle/>
          <a:p>
            <a:fld id="{095A605E-18C8-4C2C-8167-7EB8DFFEBEBA}" type="datetimeFigureOut">
              <a:rPr lang="en-GB" smtClean="0"/>
              <a:t>13/07/2022</a:t>
            </a:fld>
            <a:endParaRPr lang="en-GB"/>
          </a:p>
        </p:txBody>
      </p:sp>
      <p:sp>
        <p:nvSpPr>
          <p:cNvPr id="6" name="Footer Placeholder 5">
            <a:extLst>
              <a:ext uri="{FF2B5EF4-FFF2-40B4-BE49-F238E27FC236}">
                <a16:creationId xmlns:a16="http://schemas.microsoft.com/office/drawing/2014/main" id="{53A38ADA-1649-BEFB-B8F2-FA110F08B60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62823C-5D82-45B6-5828-9766FDD8B319}"/>
              </a:ext>
            </a:extLst>
          </p:cNvPr>
          <p:cNvSpPr>
            <a:spLocks noGrp="1"/>
          </p:cNvSpPr>
          <p:nvPr>
            <p:ph type="sldNum" sz="quarter" idx="12"/>
          </p:nvPr>
        </p:nvSpPr>
        <p:spPr/>
        <p:txBody>
          <a:bodyPr/>
          <a:lstStyle/>
          <a:p>
            <a:fld id="{C8B3DC29-8796-4EC9-B863-F6B91FED8B45}" type="slidenum">
              <a:rPr lang="en-GB" smtClean="0"/>
              <a:t>‹#›</a:t>
            </a:fld>
            <a:endParaRPr lang="en-GB"/>
          </a:p>
        </p:txBody>
      </p:sp>
    </p:spTree>
    <p:extLst>
      <p:ext uri="{BB962C8B-B14F-4D97-AF65-F5344CB8AC3E}">
        <p14:creationId xmlns:p14="http://schemas.microsoft.com/office/powerpoint/2010/main" val="32305536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0A454-1721-CFFE-4319-E2AA1A3A1DE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15E9CAA-C1D5-A83D-6600-6C95AF02FAA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BB6E9CE-450D-4C52-5346-F6F6B48353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40BDDF2-B6E1-C97D-0510-709217B427B9}"/>
              </a:ext>
            </a:extLst>
          </p:cNvPr>
          <p:cNvSpPr>
            <a:spLocks noGrp="1"/>
          </p:cNvSpPr>
          <p:nvPr>
            <p:ph type="dt" sz="half" idx="10"/>
          </p:nvPr>
        </p:nvSpPr>
        <p:spPr/>
        <p:txBody>
          <a:bodyPr/>
          <a:lstStyle/>
          <a:p>
            <a:fld id="{095A605E-18C8-4C2C-8167-7EB8DFFEBEBA}" type="datetimeFigureOut">
              <a:rPr lang="en-GB" smtClean="0"/>
              <a:t>13/07/2022</a:t>
            </a:fld>
            <a:endParaRPr lang="en-GB"/>
          </a:p>
        </p:txBody>
      </p:sp>
      <p:sp>
        <p:nvSpPr>
          <p:cNvPr id="6" name="Footer Placeholder 5">
            <a:extLst>
              <a:ext uri="{FF2B5EF4-FFF2-40B4-BE49-F238E27FC236}">
                <a16:creationId xmlns:a16="http://schemas.microsoft.com/office/drawing/2014/main" id="{AC25FCA0-C43A-7C97-3042-81B40E4EBB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192049B-615F-0A24-D518-679CAD2BD40B}"/>
              </a:ext>
            </a:extLst>
          </p:cNvPr>
          <p:cNvSpPr>
            <a:spLocks noGrp="1"/>
          </p:cNvSpPr>
          <p:nvPr>
            <p:ph type="sldNum" sz="quarter" idx="12"/>
          </p:nvPr>
        </p:nvSpPr>
        <p:spPr/>
        <p:txBody>
          <a:bodyPr/>
          <a:lstStyle/>
          <a:p>
            <a:fld id="{C8B3DC29-8796-4EC9-B863-F6B91FED8B45}" type="slidenum">
              <a:rPr lang="en-GB" smtClean="0"/>
              <a:t>‹#›</a:t>
            </a:fld>
            <a:endParaRPr lang="en-GB"/>
          </a:p>
        </p:txBody>
      </p:sp>
    </p:spTree>
    <p:extLst>
      <p:ext uri="{BB962C8B-B14F-4D97-AF65-F5344CB8AC3E}">
        <p14:creationId xmlns:p14="http://schemas.microsoft.com/office/powerpoint/2010/main" val="49143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11453-5D15-5779-4665-4EF23B271EB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8C1A936-EB50-9C37-145E-4F203C70E24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366F78-C7EE-A5CA-02C2-2D9BC30FE390}"/>
              </a:ext>
            </a:extLst>
          </p:cNvPr>
          <p:cNvSpPr>
            <a:spLocks noGrp="1"/>
          </p:cNvSpPr>
          <p:nvPr>
            <p:ph type="dt" sz="half" idx="10"/>
          </p:nvPr>
        </p:nvSpPr>
        <p:spPr/>
        <p:txBody>
          <a:bodyPr/>
          <a:lstStyle/>
          <a:p>
            <a:fld id="{095A605E-18C8-4C2C-8167-7EB8DFFEBEBA}" type="datetimeFigureOut">
              <a:rPr lang="en-GB" smtClean="0"/>
              <a:t>13/07/2022</a:t>
            </a:fld>
            <a:endParaRPr lang="en-GB"/>
          </a:p>
        </p:txBody>
      </p:sp>
      <p:sp>
        <p:nvSpPr>
          <p:cNvPr id="5" name="Footer Placeholder 4">
            <a:extLst>
              <a:ext uri="{FF2B5EF4-FFF2-40B4-BE49-F238E27FC236}">
                <a16:creationId xmlns:a16="http://schemas.microsoft.com/office/drawing/2014/main" id="{258A2FBB-C987-8B77-966C-036FE41AFF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8839F8-58D3-C578-585F-2C0473810806}"/>
              </a:ext>
            </a:extLst>
          </p:cNvPr>
          <p:cNvSpPr>
            <a:spLocks noGrp="1"/>
          </p:cNvSpPr>
          <p:nvPr>
            <p:ph type="sldNum" sz="quarter" idx="12"/>
          </p:nvPr>
        </p:nvSpPr>
        <p:spPr/>
        <p:txBody>
          <a:bodyPr/>
          <a:lstStyle/>
          <a:p>
            <a:fld id="{C8B3DC29-8796-4EC9-B863-F6B91FED8B45}" type="slidenum">
              <a:rPr lang="en-GB" smtClean="0"/>
              <a:t>‹#›</a:t>
            </a:fld>
            <a:endParaRPr lang="en-GB"/>
          </a:p>
        </p:txBody>
      </p:sp>
    </p:spTree>
    <p:extLst>
      <p:ext uri="{BB962C8B-B14F-4D97-AF65-F5344CB8AC3E}">
        <p14:creationId xmlns:p14="http://schemas.microsoft.com/office/powerpoint/2010/main" val="24737915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6FBBCC9-ADF1-FF4C-2E89-7BEB3F19EAA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8E2DD09-7768-CF99-F690-0C0B08C75F1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966132-5331-8C5C-3378-1000E46B885C}"/>
              </a:ext>
            </a:extLst>
          </p:cNvPr>
          <p:cNvSpPr>
            <a:spLocks noGrp="1"/>
          </p:cNvSpPr>
          <p:nvPr>
            <p:ph type="dt" sz="half" idx="10"/>
          </p:nvPr>
        </p:nvSpPr>
        <p:spPr/>
        <p:txBody>
          <a:bodyPr/>
          <a:lstStyle/>
          <a:p>
            <a:fld id="{095A605E-18C8-4C2C-8167-7EB8DFFEBEBA}" type="datetimeFigureOut">
              <a:rPr lang="en-GB" smtClean="0"/>
              <a:t>13/07/2022</a:t>
            </a:fld>
            <a:endParaRPr lang="en-GB"/>
          </a:p>
        </p:txBody>
      </p:sp>
      <p:sp>
        <p:nvSpPr>
          <p:cNvPr id="5" name="Footer Placeholder 4">
            <a:extLst>
              <a:ext uri="{FF2B5EF4-FFF2-40B4-BE49-F238E27FC236}">
                <a16:creationId xmlns:a16="http://schemas.microsoft.com/office/drawing/2014/main" id="{4E505101-0313-280C-99AE-5A61E9FB13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A24AD8-A62A-C05E-C5FF-BC4848E55F3A}"/>
              </a:ext>
            </a:extLst>
          </p:cNvPr>
          <p:cNvSpPr>
            <a:spLocks noGrp="1"/>
          </p:cNvSpPr>
          <p:nvPr>
            <p:ph type="sldNum" sz="quarter" idx="12"/>
          </p:nvPr>
        </p:nvSpPr>
        <p:spPr/>
        <p:txBody>
          <a:bodyPr/>
          <a:lstStyle/>
          <a:p>
            <a:fld id="{C8B3DC29-8796-4EC9-B863-F6B91FED8B45}" type="slidenum">
              <a:rPr lang="en-GB" smtClean="0"/>
              <a:t>‹#›</a:t>
            </a:fld>
            <a:endParaRPr lang="en-GB"/>
          </a:p>
        </p:txBody>
      </p:sp>
    </p:spTree>
    <p:extLst>
      <p:ext uri="{BB962C8B-B14F-4D97-AF65-F5344CB8AC3E}">
        <p14:creationId xmlns:p14="http://schemas.microsoft.com/office/powerpoint/2010/main" val="17214095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757F4BA-B855-E2EA-0B70-387A99441A3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5E10A4A-768B-5F69-F8BE-CFC7FDE9D03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8F5E85-DEDD-927A-256B-7D0EFE6C291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95A605E-18C8-4C2C-8167-7EB8DFFEBEBA}" type="datetimeFigureOut">
              <a:rPr lang="en-GB" smtClean="0"/>
              <a:t>13/07/2022</a:t>
            </a:fld>
            <a:endParaRPr lang="en-GB"/>
          </a:p>
        </p:txBody>
      </p:sp>
      <p:sp>
        <p:nvSpPr>
          <p:cNvPr id="5" name="Footer Placeholder 4">
            <a:extLst>
              <a:ext uri="{FF2B5EF4-FFF2-40B4-BE49-F238E27FC236}">
                <a16:creationId xmlns:a16="http://schemas.microsoft.com/office/drawing/2014/main" id="{B557EA11-F782-BF86-91D1-771F7974802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CEEAAA3-31AF-8CC3-39C5-05061E40D8D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8B3DC29-8796-4EC9-B863-F6B91FED8B45}" type="slidenum">
              <a:rPr lang="en-GB" smtClean="0"/>
              <a:t>‹#›</a:t>
            </a:fld>
            <a:endParaRPr lang="en-GB"/>
          </a:p>
        </p:txBody>
      </p:sp>
    </p:spTree>
    <p:extLst>
      <p:ext uri="{BB962C8B-B14F-4D97-AF65-F5344CB8AC3E}">
        <p14:creationId xmlns:p14="http://schemas.microsoft.com/office/powerpoint/2010/main" val="20944184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bsra.org.uk/about-ageing/" TargetMode="External"/><Relationship Id="rId2" Type="http://schemas.openxmlformats.org/officeDocument/2006/relationships/hyperlink" Target="https://www.agedcareguide.com.au/talking-aged-care/what-age-is-considered-old" TargetMode="External"/><Relationship Id="rId1" Type="http://schemas.openxmlformats.org/officeDocument/2006/relationships/slideLayout" Target="../slideLayouts/slideLayout7.xml"/><Relationship Id="rId6" Type="http://schemas.openxmlformats.org/officeDocument/2006/relationships/hyperlink" Target="https://www.equalityhumanrights.com/en/advice-and-guidance/your-rights-under-equality-act-2010#:~:text=Under%20the%20Equality%20Act%2C%20there,gender%20reassignment" TargetMode="External"/><Relationship Id="rId5" Type="http://schemas.openxmlformats.org/officeDocument/2006/relationships/hyperlink" Target="https://www.equalityhumanrights.com/en/equality-act-2010/what-equality-act" TargetMode="External"/><Relationship Id="rId4" Type="http://schemas.openxmlformats.org/officeDocument/2006/relationships/hyperlink" Target="https://carers.org/key-facts-about-carers-and-people-they-care"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www.historyandpolicy.org/docs/thane_social_care.pdf" TargetMode="External"/><Relationship Id="rId3" Type="http://schemas.openxmlformats.org/officeDocument/2006/relationships/hyperlink" Target="http://www.cpa.org.uk/ltc/older-people-vision-for-care-full.pdf" TargetMode="External"/><Relationship Id="rId7" Type="http://schemas.openxmlformats.org/officeDocument/2006/relationships/hyperlink" Target="https://www.skillsforcare.org.uk/adult-social-care-workforce-data/Workforce-intelligence/publications/The-state-of-the-adult-social-care-sector-and-workforce-in-England.aspx" TargetMode="External"/><Relationship Id="rId2" Type="http://schemas.openxmlformats.org/officeDocument/2006/relationships/hyperlink" Target="https://www.hse.ie/eng/staff/resources/changeguide/resources/person-centred-principles-and-person-centred-practice-framework.pdf" TargetMode="External"/><Relationship Id="rId1" Type="http://schemas.openxmlformats.org/officeDocument/2006/relationships/slideLayout" Target="../slideLayouts/slideLayout7.xml"/><Relationship Id="rId6" Type="http://schemas.openxmlformats.org/officeDocument/2006/relationships/hyperlink" Target="https://www.ncbi.nlm.nih.gov/pubmed" TargetMode="External"/><Relationship Id="rId5" Type="http://schemas.openxmlformats.org/officeDocument/2006/relationships/hyperlink" Target="http://www.familiesleadingplanning.co.uk/documents/pcp%20key%20features%20and%20styles.pdf" TargetMode="External"/><Relationship Id="rId4" Type="http://schemas.openxmlformats.org/officeDocument/2006/relationships/hyperlink" Target="https://www.nhs.uk/conditions/social-care-and-support-guide/help-from-social-services-and-charities/abuse-and-neglect-vulnerable-adul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F68825E-7AE5-17D7-B7D8-0F8F0242F4D8}"/>
              </a:ext>
            </a:extLst>
          </p:cNvPr>
          <p:cNvSpPr txBox="1"/>
          <p:nvPr/>
        </p:nvSpPr>
        <p:spPr>
          <a:xfrm>
            <a:off x="609600" y="130823"/>
            <a:ext cx="10270837" cy="6360459"/>
          </a:xfrm>
          <a:prstGeom prst="rect">
            <a:avLst/>
          </a:prstGeom>
          <a:noFill/>
        </p:spPr>
        <p:txBody>
          <a:bodyPr wrap="square">
            <a:spAutoFit/>
          </a:bodyPr>
          <a:lstStyle/>
          <a:p>
            <a:pPr>
              <a:lnSpc>
                <a:spcPct val="107000"/>
              </a:lnSpc>
              <a:spcAft>
                <a:spcPts val="800"/>
              </a:spcAft>
            </a:pPr>
            <a:endParaRPr lang="en-GB" sz="1000" dirty="0">
              <a:effectLst/>
              <a:latin typeface="Arial" panose="020B0604020202020204" pitchFamily="34" charset="0"/>
              <a:ea typeface="Calibri" panose="020F0502020204030204" pitchFamily="34" charset="0"/>
            </a:endParaRPr>
          </a:p>
          <a:p>
            <a:pPr>
              <a:lnSpc>
                <a:spcPct val="107000"/>
              </a:lnSpc>
              <a:spcAft>
                <a:spcPts val="800"/>
              </a:spcAft>
            </a:pPr>
            <a:r>
              <a:rPr lang="en-GB" sz="1000" dirty="0">
                <a:effectLst/>
                <a:latin typeface="Arial" panose="020B0604020202020204" pitchFamily="34" charset="0"/>
                <a:ea typeface="Calibri" panose="020F0502020204030204" pitchFamily="34" charset="0"/>
              </a:rPr>
              <a:t> </a:t>
            </a:r>
          </a:p>
          <a:p>
            <a:pPr algn="just">
              <a:lnSpc>
                <a:spcPct val="150000"/>
              </a:lnSpc>
              <a:spcAft>
                <a:spcPts val="800"/>
              </a:spcAft>
            </a:pPr>
            <a:r>
              <a:rPr lang="en-GB" sz="2400" b="1" dirty="0">
                <a:effectLst/>
                <a:latin typeface="Arial" panose="020B0604020202020204" pitchFamily="34" charset="0"/>
                <a:ea typeface="Calibri" panose="020F0502020204030204" pitchFamily="34" charset="0"/>
                <a:cs typeface="Arial" panose="020B0604020202020204" pitchFamily="34" charset="0"/>
              </a:rPr>
              <a:t>Module : Living with Care: The Older Person</a:t>
            </a:r>
          </a:p>
          <a:p>
            <a:pPr algn="just">
              <a:lnSpc>
                <a:spcPct val="150000"/>
              </a:lnSpc>
              <a:spcAft>
                <a:spcPts val="800"/>
              </a:spcAft>
            </a:pPr>
            <a:r>
              <a:rPr lang="en-GB" sz="2400" b="1" dirty="0">
                <a:effectLst/>
                <a:latin typeface="Arial" panose="020B0604020202020204" pitchFamily="34" charset="0"/>
                <a:ea typeface="Calibri" panose="020F0502020204030204" pitchFamily="34" charset="0"/>
                <a:cs typeface="Arial" panose="020B0604020202020204" pitchFamily="34" charset="0"/>
              </a:rPr>
              <a:t>Module Code: BMHP6009-BIRM</a:t>
            </a:r>
            <a:endParaRPr lang="en-GB" sz="2400" b="1" i="1" u="sng" dirty="0">
              <a:effectLst/>
              <a:latin typeface="Arial" panose="020B0604020202020204" pitchFamily="34" charset="0"/>
              <a:cs typeface="Arial" panose="020B0604020202020204" pitchFamily="34" charset="0"/>
            </a:endParaRPr>
          </a:p>
          <a:p>
            <a:pPr algn="just">
              <a:lnSpc>
                <a:spcPct val="150000"/>
              </a:lnSpc>
              <a:spcAft>
                <a:spcPts val="800"/>
              </a:spcAft>
            </a:pPr>
            <a:endParaRPr lang="en-GB" sz="2400" b="1"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GB" sz="2400" b="1" dirty="0">
                <a:effectLst/>
                <a:latin typeface="Arial" panose="020B0604020202020204" pitchFamily="34" charset="0"/>
                <a:ea typeface="Calibri" panose="020F0502020204030204" pitchFamily="34" charset="0"/>
                <a:cs typeface="Arial" panose="020B0604020202020204" pitchFamily="34" charset="0"/>
              </a:rPr>
              <a:t>Lecturer:   </a:t>
            </a:r>
            <a:r>
              <a:rPr lang="en-GB" sz="2400" b="1" dirty="0">
                <a:latin typeface="Arial" panose="020B0604020202020204" pitchFamily="34" charset="0"/>
                <a:cs typeface="Arial" panose="020B0604020202020204" pitchFamily="34" charset="0"/>
              </a:rPr>
              <a:t>Joanne Davies</a:t>
            </a:r>
            <a:endParaRPr lang="en-GB" sz="2400" b="1"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GB" sz="2400" b="1" dirty="0">
                <a:effectLst/>
                <a:latin typeface="Arial" panose="020B0604020202020204" pitchFamily="34" charset="0"/>
                <a:ea typeface="Calibri" panose="020F0502020204030204" pitchFamily="34" charset="0"/>
                <a:cs typeface="Arial" panose="020B0604020202020204" pitchFamily="34" charset="0"/>
              </a:rPr>
              <a:t> </a:t>
            </a:r>
          </a:p>
          <a:p>
            <a:pPr algn="just">
              <a:lnSpc>
                <a:spcPct val="150000"/>
              </a:lnSpc>
              <a:spcAft>
                <a:spcPts val="800"/>
              </a:spcAft>
            </a:pPr>
            <a:r>
              <a:rPr lang="en-GB" sz="2400" b="1" dirty="0">
                <a:latin typeface="Arial" panose="020B0604020202020204" pitchFamily="34" charset="0"/>
                <a:ea typeface="Calibri" panose="020F0502020204030204" pitchFamily="34" charset="0"/>
                <a:cs typeface="Arial" panose="020B0604020202020204" pitchFamily="34" charset="0"/>
              </a:rPr>
              <a:t>Component</a:t>
            </a:r>
            <a:r>
              <a:rPr lang="en-GB" sz="2400" b="1" dirty="0">
                <a:effectLst/>
                <a:latin typeface="Arial" panose="020B0604020202020204" pitchFamily="34" charset="0"/>
                <a:ea typeface="Calibri" panose="020F0502020204030204" pitchFamily="34" charset="0"/>
                <a:cs typeface="Arial" panose="020B0604020202020204" pitchFamily="34" charset="0"/>
              </a:rPr>
              <a:t> </a:t>
            </a:r>
            <a:r>
              <a:rPr lang="en-GB" sz="2400" b="1" dirty="0">
                <a:latin typeface="Arial" panose="020B0604020202020204" pitchFamily="34" charset="0"/>
                <a:ea typeface="Calibri" panose="020F0502020204030204" pitchFamily="34" charset="0"/>
                <a:cs typeface="Arial" panose="020B0604020202020204" pitchFamily="34" charset="0"/>
              </a:rPr>
              <a:t>1</a:t>
            </a:r>
            <a:r>
              <a:rPr lang="en-GB" sz="2400" b="1" dirty="0">
                <a:effectLst/>
                <a:latin typeface="Arial" panose="020B0604020202020204" pitchFamily="34" charset="0"/>
                <a:ea typeface="Calibri" panose="020F0502020204030204" pitchFamily="34" charset="0"/>
                <a:cs typeface="Arial" panose="020B0604020202020204" pitchFamily="34" charset="0"/>
              </a:rPr>
              <a:t>:Care Plan:</a:t>
            </a:r>
          </a:p>
          <a:p>
            <a:pPr algn="just">
              <a:lnSpc>
                <a:spcPct val="150000"/>
              </a:lnSpc>
              <a:spcAft>
                <a:spcPts val="800"/>
              </a:spcAft>
            </a:pPr>
            <a:r>
              <a:rPr lang="en-GB" sz="2400" b="1" dirty="0">
                <a:effectLst/>
                <a:latin typeface="Arial" panose="020B0604020202020204" pitchFamily="34" charset="0"/>
                <a:ea typeface="Calibri" panose="020F0502020204030204" pitchFamily="34" charset="0"/>
                <a:cs typeface="Arial" panose="020B0604020202020204" pitchFamily="34" charset="0"/>
              </a:rPr>
              <a:t>Nosa Ajanaku </a:t>
            </a:r>
            <a:r>
              <a:rPr lang="en-GB" sz="2400" b="1" dirty="0" err="1">
                <a:effectLst/>
                <a:latin typeface="Arial" panose="020B0604020202020204" pitchFamily="34" charset="0"/>
                <a:ea typeface="Calibri" panose="020F0502020204030204" pitchFamily="34" charset="0"/>
                <a:cs typeface="Arial" panose="020B0604020202020204" pitchFamily="34" charset="0"/>
              </a:rPr>
              <a:t>Ajanaku</a:t>
            </a:r>
            <a:endParaRPr lang="en-GB" sz="2400" b="1"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GB" sz="2400" b="1" dirty="0">
                <a:effectLst/>
                <a:latin typeface="Arial" panose="020B0604020202020204" pitchFamily="34" charset="0"/>
                <a:ea typeface="Calibri" panose="020F0502020204030204" pitchFamily="34" charset="0"/>
                <a:cs typeface="Arial" panose="020B0604020202020204" pitchFamily="34" charset="0"/>
              </a:rPr>
              <a:t>Student ID: 1815459</a:t>
            </a:r>
          </a:p>
          <a:p>
            <a:pPr marL="5715" algn="just"/>
            <a:r>
              <a:rPr lang="en-GB" sz="1000" b="1" u="none" strike="noStrike" dirty="0">
                <a:effectLst/>
                <a:latin typeface="Arial" panose="020B0604020202020204" pitchFamily="34" charset="0"/>
                <a:ea typeface="Arial" panose="020B0604020202020204" pitchFamily="34" charset="0"/>
              </a:rPr>
              <a:t> </a:t>
            </a:r>
            <a:endParaRPr lang="en-GB" sz="1000" b="1" dirty="0">
              <a:effectLst/>
              <a:latin typeface="Times New Roman" panose="02020603050405020304" pitchFamily="18" charset="0"/>
              <a:ea typeface="Times New Roman" panose="02020603050405020304" pitchFamily="18" charset="0"/>
            </a:endParaRPr>
          </a:p>
          <a:p>
            <a:pPr>
              <a:lnSpc>
                <a:spcPct val="107000"/>
              </a:lnSpc>
              <a:spcBef>
                <a:spcPts val="1200"/>
              </a:spcBef>
            </a:pPr>
            <a:r>
              <a:rPr lang="en-GB" sz="1100" b="1" kern="0" dirty="0">
                <a:solidFill>
                  <a:srgbClr val="2F5496"/>
                </a:solidFill>
                <a:effectLst/>
                <a:latin typeface="Calibri Light" panose="020F0302020204030204" pitchFamily="34" charset="0"/>
                <a:ea typeface="Arial" panose="020B0604020202020204" pitchFamily="34" charset="0"/>
                <a:cs typeface="Times New Roman" panose="02020603050405020304" pitchFamily="18" charset="0"/>
              </a:rPr>
              <a:t> </a:t>
            </a:r>
            <a:endParaRPr lang="en-GB" sz="11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831885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67CED23A-7683-C5F5-DCD9-9422548F5F11}"/>
              </a:ext>
            </a:extLst>
          </p:cNvPr>
          <p:cNvGraphicFramePr>
            <a:graphicFrameLocks noGrp="1"/>
          </p:cNvGraphicFramePr>
          <p:nvPr>
            <p:extLst>
              <p:ext uri="{D42A27DB-BD31-4B8C-83A1-F6EECF244321}">
                <p14:modId xmlns:p14="http://schemas.microsoft.com/office/powerpoint/2010/main" val="1570140183"/>
              </p:ext>
            </p:extLst>
          </p:nvPr>
        </p:nvGraphicFramePr>
        <p:xfrm>
          <a:off x="855405" y="1732658"/>
          <a:ext cx="11336595" cy="2150745"/>
        </p:xfrm>
        <a:graphic>
          <a:graphicData uri="http://schemas.openxmlformats.org/drawingml/2006/table">
            <a:tbl>
              <a:tblPr>
                <a:tableStyleId>{5C22544A-7EE6-4342-B048-85BDC9FD1C3A}</a:tableStyleId>
              </a:tblPr>
              <a:tblGrid>
                <a:gridCol w="4145628">
                  <a:extLst>
                    <a:ext uri="{9D8B030D-6E8A-4147-A177-3AD203B41FA5}">
                      <a16:colId xmlns:a16="http://schemas.microsoft.com/office/drawing/2014/main" val="2802386099"/>
                    </a:ext>
                  </a:extLst>
                </a:gridCol>
                <a:gridCol w="7190967">
                  <a:extLst>
                    <a:ext uri="{9D8B030D-6E8A-4147-A177-3AD203B41FA5}">
                      <a16:colId xmlns:a16="http://schemas.microsoft.com/office/drawing/2014/main" val="1970525376"/>
                    </a:ext>
                  </a:extLst>
                </a:gridCol>
              </a:tblGrid>
              <a:tr h="0">
                <a:tc>
                  <a:txBody>
                    <a:bodyPr/>
                    <a:lstStyle/>
                    <a:p>
                      <a:r>
                        <a:rPr lang="en-US" sz="1400">
                          <a:effectLst/>
                          <a:latin typeface="Arial" panose="020B0604020202020204" pitchFamily="34" charset="0"/>
                          <a:cs typeface="Arial" panose="020B0604020202020204" pitchFamily="34" charset="0"/>
                        </a:rPr>
                        <a:t>Name</a:t>
                      </a:r>
                      <a:endParaRPr lang="en-GB" sz="140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tc>
                <a:tc>
                  <a:txBody>
                    <a:bodyPr/>
                    <a:lstStyle/>
                    <a:p>
                      <a:r>
                        <a:rPr lang="en-US" sz="1400" dirty="0">
                          <a:effectLst/>
                          <a:latin typeface="Arial" panose="020B0604020202020204" pitchFamily="34" charset="0"/>
                          <a:cs typeface="Arial" panose="020B0604020202020204" pitchFamily="34" charset="0"/>
                        </a:rPr>
                        <a:t>Mr. John Smith</a:t>
                      </a:r>
                      <a:endParaRPr lang="en-GB" sz="14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2674943806"/>
                  </a:ext>
                </a:extLst>
              </a:tr>
              <a:tr h="0">
                <a:tc>
                  <a:txBody>
                    <a:bodyPr/>
                    <a:lstStyle/>
                    <a:p>
                      <a:r>
                        <a:rPr lang="en-US" sz="1400">
                          <a:effectLst/>
                          <a:latin typeface="Arial" panose="020B0604020202020204" pitchFamily="34" charset="0"/>
                          <a:cs typeface="Arial" panose="020B0604020202020204" pitchFamily="34" charset="0"/>
                        </a:rPr>
                        <a:t>Preferred name</a:t>
                      </a:r>
                      <a:endParaRPr lang="en-GB" sz="140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tc>
                <a:tc>
                  <a:txBody>
                    <a:bodyPr/>
                    <a:lstStyle/>
                    <a:p>
                      <a:r>
                        <a:rPr lang="en-US" sz="1400" dirty="0" err="1">
                          <a:effectLst/>
                          <a:latin typeface="Arial" panose="020B0604020202020204" pitchFamily="34" charset="0"/>
                          <a:cs typeface="Arial" panose="020B0604020202020204" pitchFamily="34" charset="0"/>
                        </a:rPr>
                        <a:t>Johnee</a:t>
                      </a:r>
                      <a:endParaRPr lang="en-GB" sz="14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1090608505"/>
                  </a:ext>
                </a:extLst>
              </a:tr>
              <a:tr h="0">
                <a:tc>
                  <a:txBody>
                    <a:bodyPr/>
                    <a:lstStyle/>
                    <a:p>
                      <a:r>
                        <a:rPr lang="en-US" sz="1400">
                          <a:effectLst/>
                          <a:latin typeface="Arial" panose="020B0604020202020204" pitchFamily="34" charset="0"/>
                          <a:cs typeface="Arial" panose="020B0604020202020204" pitchFamily="34" charset="0"/>
                        </a:rPr>
                        <a:t>Address</a:t>
                      </a:r>
                      <a:endParaRPr lang="en-GB" sz="140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tc>
                <a:tc>
                  <a:txBody>
                    <a:bodyPr/>
                    <a:lstStyle/>
                    <a:p>
                      <a:r>
                        <a:rPr lang="en-US" sz="1400">
                          <a:effectLst/>
                          <a:latin typeface="Arial" panose="020B0604020202020204" pitchFamily="34" charset="0"/>
                          <a:cs typeface="Arial" panose="020B0604020202020204" pitchFamily="34" charset="0"/>
                        </a:rPr>
                        <a:t>84 Woodland Road B21 0EP Birmingham</a:t>
                      </a:r>
                      <a:endParaRPr lang="en-GB" sz="140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3009213442"/>
                  </a:ext>
                </a:extLst>
              </a:tr>
              <a:tr h="0">
                <a:tc>
                  <a:txBody>
                    <a:bodyPr/>
                    <a:lstStyle/>
                    <a:p>
                      <a:r>
                        <a:rPr lang="en-US" sz="1400">
                          <a:effectLst/>
                          <a:latin typeface="Arial" panose="020B0604020202020204" pitchFamily="34" charset="0"/>
                          <a:cs typeface="Arial" panose="020B0604020202020204" pitchFamily="34" charset="0"/>
                        </a:rPr>
                        <a:t>Date of birth</a:t>
                      </a:r>
                      <a:endParaRPr lang="en-GB" sz="140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tc>
                <a:tc>
                  <a:txBody>
                    <a:bodyPr/>
                    <a:lstStyle/>
                    <a:p>
                      <a:r>
                        <a:rPr lang="en-US" sz="1400" dirty="0">
                          <a:effectLst/>
                          <a:latin typeface="Arial" panose="020B0604020202020204" pitchFamily="34" charset="0"/>
                          <a:cs typeface="Arial" panose="020B0604020202020204" pitchFamily="34" charset="0"/>
                        </a:rPr>
                        <a:t>18</a:t>
                      </a:r>
                      <a:r>
                        <a:rPr lang="en-US" sz="1400" baseline="30000" dirty="0">
                          <a:effectLst/>
                          <a:latin typeface="Arial" panose="020B0604020202020204" pitchFamily="34" charset="0"/>
                          <a:cs typeface="Arial" panose="020B0604020202020204" pitchFamily="34" charset="0"/>
                        </a:rPr>
                        <a:t>th</a:t>
                      </a:r>
                      <a:r>
                        <a:rPr lang="en-US" sz="1400" dirty="0">
                          <a:effectLst/>
                          <a:latin typeface="Arial" panose="020B0604020202020204" pitchFamily="34" charset="0"/>
                          <a:cs typeface="Arial" panose="020B0604020202020204" pitchFamily="34" charset="0"/>
                        </a:rPr>
                        <a:t> May 1952</a:t>
                      </a:r>
                      <a:endParaRPr lang="en-GB" sz="14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2735269879"/>
                  </a:ext>
                </a:extLst>
              </a:tr>
              <a:tr h="0">
                <a:tc>
                  <a:txBody>
                    <a:bodyPr/>
                    <a:lstStyle/>
                    <a:p>
                      <a:r>
                        <a:rPr lang="en-US" sz="1400" dirty="0">
                          <a:effectLst/>
                          <a:latin typeface="Arial" panose="020B0604020202020204" pitchFamily="34" charset="0"/>
                          <a:cs typeface="Arial" panose="020B0604020202020204" pitchFamily="34" charset="0"/>
                        </a:rPr>
                        <a:t>Date of admission </a:t>
                      </a:r>
                      <a:endParaRPr lang="en-GB" sz="14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tc>
                <a:tc>
                  <a:txBody>
                    <a:bodyPr/>
                    <a:lstStyle/>
                    <a:p>
                      <a:r>
                        <a:rPr lang="en-US" sz="1400">
                          <a:effectLst/>
                          <a:latin typeface="Arial" panose="020B0604020202020204" pitchFamily="34" charset="0"/>
                          <a:cs typeface="Arial" panose="020B0604020202020204" pitchFamily="34" charset="0"/>
                        </a:rPr>
                        <a:t>20</a:t>
                      </a:r>
                      <a:r>
                        <a:rPr lang="en-US" sz="1400" baseline="30000">
                          <a:effectLst/>
                          <a:latin typeface="Arial" panose="020B0604020202020204" pitchFamily="34" charset="0"/>
                          <a:cs typeface="Arial" panose="020B0604020202020204" pitchFamily="34" charset="0"/>
                        </a:rPr>
                        <a:t>th</a:t>
                      </a:r>
                      <a:r>
                        <a:rPr lang="en-US" sz="1400">
                          <a:effectLst/>
                          <a:latin typeface="Arial" panose="020B0604020202020204" pitchFamily="34" charset="0"/>
                          <a:cs typeface="Arial" panose="020B0604020202020204" pitchFamily="34" charset="0"/>
                        </a:rPr>
                        <a:t> June 2022</a:t>
                      </a:r>
                      <a:endParaRPr lang="en-GB" sz="140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4022942257"/>
                  </a:ext>
                </a:extLst>
              </a:tr>
              <a:tr h="448945">
                <a:tc>
                  <a:txBody>
                    <a:bodyPr/>
                    <a:lstStyle/>
                    <a:p>
                      <a:r>
                        <a:rPr lang="en-US" sz="1400">
                          <a:effectLst/>
                          <a:latin typeface="Arial" panose="020B0604020202020204" pitchFamily="34" charset="0"/>
                          <a:cs typeface="Arial" panose="020B0604020202020204" pitchFamily="34" charset="0"/>
                        </a:rPr>
                        <a:t>Allergies</a:t>
                      </a:r>
                      <a:endParaRPr lang="en-GB" sz="140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tc>
                <a:tc>
                  <a:txBody>
                    <a:bodyPr/>
                    <a:lstStyle/>
                    <a:p>
                      <a:r>
                        <a:rPr lang="en-US" sz="1400" dirty="0">
                          <a:effectLst/>
                          <a:latin typeface="Arial" panose="020B0604020202020204" pitchFamily="34" charset="0"/>
                          <a:cs typeface="Arial" panose="020B0604020202020204" pitchFamily="34" charset="0"/>
                        </a:rPr>
                        <a:t>Mr. John is allergic to Aspirin, Penicillin, Peanuts and Walnuts.</a:t>
                      </a:r>
                      <a:endParaRPr lang="en-GB" sz="14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1862044148"/>
                  </a:ext>
                </a:extLst>
              </a:tr>
            </a:tbl>
          </a:graphicData>
        </a:graphic>
      </p:graphicFrame>
      <p:graphicFrame>
        <p:nvGraphicFramePr>
          <p:cNvPr id="5" name="Table 4">
            <a:extLst>
              <a:ext uri="{FF2B5EF4-FFF2-40B4-BE49-F238E27FC236}">
                <a16:creationId xmlns:a16="http://schemas.microsoft.com/office/drawing/2014/main" id="{CDD6DC16-EA7C-AF71-88AA-B8F59DD8D522}"/>
              </a:ext>
            </a:extLst>
          </p:cNvPr>
          <p:cNvGraphicFramePr>
            <a:graphicFrameLocks noGrp="1"/>
          </p:cNvGraphicFramePr>
          <p:nvPr>
            <p:extLst>
              <p:ext uri="{D42A27DB-BD31-4B8C-83A1-F6EECF244321}">
                <p14:modId xmlns:p14="http://schemas.microsoft.com/office/powerpoint/2010/main" val="2169137150"/>
              </p:ext>
            </p:extLst>
          </p:nvPr>
        </p:nvGraphicFramePr>
        <p:xfrm>
          <a:off x="855405" y="4067174"/>
          <a:ext cx="11336594" cy="2619673"/>
        </p:xfrm>
        <a:graphic>
          <a:graphicData uri="http://schemas.openxmlformats.org/drawingml/2006/table">
            <a:tbl>
              <a:tblPr>
                <a:tableStyleId>{5C22544A-7EE6-4342-B048-85BDC9FD1C3A}</a:tableStyleId>
              </a:tblPr>
              <a:tblGrid>
                <a:gridCol w="11336594">
                  <a:extLst>
                    <a:ext uri="{9D8B030D-6E8A-4147-A177-3AD203B41FA5}">
                      <a16:colId xmlns:a16="http://schemas.microsoft.com/office/drawing/2014/main" val="1350438304"/>
                    </a:ext>
                  </a:extLst>
                </a:gridCol>
              </a:tblGrid>
              <a:tr h="372850">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zh-CN" sz="14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Emergency  contacts</a:t>
                      </a:r>
                      <a:endParaRPr kumimoji="0" lang="en-US" altLang="zh-CN" sz="2000" b="1"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208119534"/>
                  </a:ext>
                </a:extLst>
              </a:tr>
              <a:tr h="37285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dirty="0">
                          <a:effectLst/>
                          <a:latin typeface="Arial" panose="020B0604020202020204" pitchFamily="34" charset="0"/>
                          <a:cs typeface="Arial" panose="020B0604020202020204" pitchFamily="34" charset="0"/>
                        </a:rPr>
                        <a:t>Name of contact:  Peter Smith</a:t>
                      </a:r>
                      <a:endParaRPr lang="en-GB" sz="1400" dirty="0">
                        <a:effectLst/>
                        <a:latin typeface="Arial" panose="020B0604020202020204" pitchFamily="34" charset="0"/>
                        <a:ea typeface="Arial" panose="020B0604020202020204" pitchFamily="34" charset="0"/>
                        <a:cs typeface="Arial" panose="020B0604020202020204" pitchFamily="34" charset="0"/>
                      </a:endParaRPr>
                    </a:p>
                    <a:p>
                      <a:endParaRPr lang="en-GB" sz="14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295512363"/>
                  </a:ext>
                </a:extLst>
              </a:tr>
              <a:tr h="1693103">
                <a:tc>
                  <a:txBody>
                    <a:bodyPr/>
                    <a:lstStyle/>
                    <a:p>
                      <a:r>
                        <a:rPr lang="en-US" sz="1400" dirty="0">
                          <a:effectLst/>
                          <a:latin typeface="Arial" panose="020B0604020202020204" pitchFamily="34" charset="0"/>
                          <a:cs typeface="Arial" panose="020B0604020202020204" pitchFamily="34" charset="0"/>
                        </a:rPr>
                        <a:t>Relationship:  Son</a:t>
                      </a:r>
                      <a:br>
                        <a:rPr lang="en-US" sz="1400" dirty="0">
                          <a:effectLst/>
                          <a:latin typeface="Arial" panose="020B0604020202020204" pitchFamily="34" charset="0"/>
                          <a:cs typeface="Arial" panose="020B0604020202020204" pitchFamily="34" charset="0"/>
                        </a:rPr>
                      </a:br>
                      <a:r>
                        <a:rPr lang="en-US" sz="1400" dirty="0">
                          <a:effectLst/>
                          <a:latin typeface="Arial" panose="020B0604020202020204" pitchFamily="34" charset="0"/>
                          <a:cs typeface="Arial" panose="020B0604020202020204" pitchFamily="34" charset="0"/>
                        </a:rPr>
                        <a:t>Home phone:  02087652435</a:t>
                      </a:r>
                      <a:endParaRPr lang="en-GB" sz="1400" dirty="0">
                        <a:effectLst/>
                        <a:latin typeface="Arial" panose="020B0604020202020204" pitchFamily="34" charset="0"/>
                        <a:cs typeface="Arial" panose="020B0604020202020204" pitchFamily="34" charset="0"/>
                      </a:endParaRPr>
                    </a:p>
                    <a:p>
                      <a:r>
                        <a:rPr lang="en-US" sz="1400" dirty="0">
                          <a:effectLst/>
                          <a:latin typeface="Arial" panose="020B0604020202020204" pitchFamily="34" charset="0"/>
                          <a:cs typeface="Arial" panose="020B0604020202020204" pitchFamily="34" charset="0"/>
                        </a:rPr>
                        <a:t>Work phone:    02078765123</a:t>
                      </a:r>
                      <a:br>
                        <a:rPr lang="en-US" sz="1400" dirty="0">
                          <a:effectLst/>
                          <a:latin typeface="Arial" panose="020B0604020202020204" pitchFamily="34" charset="0"/>
                          <a:cs typeface="Arial" panose="020B0604020202020204" pitchFamily="34" charset="0"/>
                        </a:rPr>
                      </a:br>
                      <a:r>
                        <a:rPr lang="en-US" sz="1400" dirty="0">
                          <a:effectLst/>
                          <a:latin typeface="Arial" panose="020B0604020202020204" pitchFamily="34" charset="0"/>
                          <a:cs typeface="Arial" panose="020B0604020202020204" pitchFamily="34" charset="0"/>
                        </a:rPr>
                        <a:t>Mobile:  07875565243</a:t>
                      </a:r>
                      <a:endParaRPr lang="en-GB" sz="1400" dirty="0">
                        <a:effectLst/>
                        <a:latin typeface="Arial" panose="020B0604020202020204" pitchFamily="34" charset="0"/>
                        <a:cs typeface="Arial" panose="020B0604020202020204" pitchFamily="34" charset="0"/>
                      </a:endParaRPr>
                    </a:p>
                    <a:p>
                      <a:r>
                        <a:rPr lang="en-US" sz="1400" dirty="0">
                          <a:effectLst/>
                          <a:latin typeface="Arial" panose="020B0604020202020204" pitchFamily="34" charset="0"/>
                          <a:cs typeface="Arial" panose="020B0604020202020204" pitchFamily="34" charset="0"/>
                        </a:rPr>
                        <a:t>Email:  timimo232@yahoo.com</a:t>
                      </a:r>
                      <a:br>
                        <a:rPr lang="en-US" sz="1400" dirty="0">
                          <a:effectLst/>
                          <a:latin typeface="Arial" panose="020B0604020202020204" pitchFamily="34" charset="0"/>
                          <a:cs typeface="Arial" panose="020B0604020202020204" pitchFamily="34" charset="0"/>
                        </a:rPr>
                      </a:br>
                      <a:r>
                        <a:rPr lang="en-US" sz="1400" dirty="0">
                          <a:effectLst/>
                          <a:latin typeface="Arial" panose="020B0604020202020204" pitchFamily="34" charset="0"/>
                          <a:cs typeface="Arial" panose="020B0604020202020204" pitchFamily="34" charset="0"/>
                        </a:rPr>
                        <a:t>Address: 234 London Road SW3 7YH London</a:t>
                      </a:r>
                      <a:endParaRPr lang="en-GB" sz="1400" dirty="0">
                        <a:effectLst/>
                        <a:latin typeface="Arial" panose="020B0604020202020204" pitchFamily="34" charset="0"/>
                        <a:cs typeface="Arial" panose="020B0604020202020204" pitchFamily="34" charset="0"/>
                      </a:endParaRPr>
                    </a:p>
                    <a:p>
                      <a:r>
                        <a:rPr lang="en-US" sz="1400" dirty="0">
                          <a:effectLst/>
                          <a:latin typeface="Arial" panose="020B0604020202020204" pitchFamily="34" charset="0"/>
                          <a:cs typeface="Arial" panose="020B0604020202020204" pitchFamily="34" charset="0"/>
                        </a:rPr>
                        <a:t> </a:t>
                      </a:r>
                      <a:endParaRPr lang="en-GB" sz="14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1861998694"/>
                  </a:ext>
                </a:extLst>
              </a:tr>
            </a:tbl>
          </a:graphicData>
        </a:graphic>
      </p:graphicFrame>
      <p:sp>
        <p:nvSpPr>
          <p:cNvPr id="8" name="TextBox 7">
            <a:extLst>
              <a:ext uri="{FF2B5EF4-FFF2-40B4-BE49-F238E27FC236}">
                <a16:creationId xmlns:a16="http://schemas.microsoft.com/office/drawing/2014/main" id="{EF7A6C82-80DC-77D0-B7CF-530FC8D1666C}"/>
              </a:ext>
            </a:extLst>
          </p:cNvPr>
          <p:cNvSpPr txBox="1"/>
          <p:nvPr/>
        </p:nvSpPr>
        <p:spPr>
          <a:xfrm>
            <a:off x="855405" y="0"/>
            <a:ext cx="11336594" cy="1637436"/>
          </a:xfrm>
          <a:prstGeom prst="rect">
            <a:avLst/>
          </a:prstGeom>
          <a:noFill/>
        </p:spPr>
        <p:txBody>
          <a:bodyPr wrap="square">
            <a:spAutoFit/>
          </a:bodyPr>
          <a:lstStyle/>
          <a:p>
            <a:pPr marL="2261235" indent="-2261235" algn="ctr">
              <a:spcBef>
                <a:spcPts val="460"/>
              </a:spcBef>
              <a:spcAft>
                <a:spcPts val="600"/>
              </a:spcAft>
            </a:pPr>
            <a:r>
              <a:rPr lang="en-US" sz="1400" b="1" kern="0" dirty="0">
                <a:effectLst/>
                <a:latin typeface="Arial" panose="020B0604020202020204" pitchFamily="34" charset="0"/>
              </a:rPr>
              <a:t>Care plan</a:t>
            </a:r>
            <a:endParaRPr lang="en-GB" sz="1400" b="1" kern="0" dirty="0">
              <a:effectLst/>
              <a:latin typeface="Arial" panose="020B0604020202020204" pitchFamily="34" charset="0"/>
            </a:endParaRPr>
          </a:p>
          <a:p>
            <a:pPr algn="just">
              <a:lnSpc>
                <a:spcPct val="150000"/>
              </a:lnSpc>
            </a:pPr>
            <a:r>
              <a:rPr lang="en-US" sz="1400" dirty="0">
                <a:effectLst/>
                <a:latin typeface="Arial" panose="020B0604020202020204" pitchFamily="34" charset="0"/>
                <a:ea typeface="Times New Roman" panose="02020603050405020304" pitchFamily="18" charset="0"/>
              </a:rPr>
              <a:t>Mr. </a:t>
            </a:r>
            <a:r>
              <a:rPr lang="en-US" sz="1400" dirty="0">
                <a:effectLst/>
                <a:latin typeface="Arial" panose="020B0604020202020204" pitchFamily="34" charset="0"/>
                <a:ea typeface="Arial" panose="020B0604020202020204" pitchFamily="34" charset="0"/>
              </a:rPr>
              <a:t>John Smith</a:t>
            </a:r>
            <a:r>
              <a:rPr lang="en-US" sz="1400" dirty="0">
                <a:effectLst/>
                <a:latin typeface="Arial" panose="020B0604020202020204" pitchFamily="34" charset="0"/>
                <a:ea typeface="Times New Roman" panose="02020603050405020304" pitchFamily="18" charset="0"/>
              </a:rPr>
              <a:t> is a citizen of Nigeria who lives at 84 Woodland Road, B21 0EP Birmingham and he is 70 Years old.  Mr. John Smith is a Christian, a black African origin, have two children who lives in London.</a:t>
            </a:r>
            <a:r>
              <a:rPr lang="en-US" sz="1400" dirty="0">
                <a:effectLst/>
                <a:latin typeface="Arial" panose="020B0604020202020204" pitchFamily="34" charset="0"/>
                <a:ea typeface="Arial" panose="020B0604020202020204" pitchFamily="34" charset="0"/>
              </a:rPr>
              <a:t> He has got type 1 diabetes, </a:t>
            </a:r>
            <a:r>
              <a:rPr lang="en-US" sz="1400" dirty="0">
                <a:effectLst/>
                <a:latin typeface="Arial" panose="020B0604020202020204" pitchFamily="34" charset="0"/>
                <a:ea typeface="Times New Roman" panose="02020603050405020304" pitchFamily="18" charset="0"/>
              </a:rPr>
              <a:t>arthritis, and partial stroke</a:t>
            </a:r>
            <a:r>
              <a:rPr lang="en-US" sz="1400" dirty="0">
                <a:effectLst/>
                <a:latin typeface="Arial" panose="020B0604020202020204" pitchFamily="34" charset="0"/>
                <a:ea typeface="Arial" panose="020B0604020202020204" pitchFamily="34" charset="0"/>
              </a:rPr>
              <a:t>. Due to his health condition, his mobility is restricted and poor. Mr. Smith use a stick to walk around but need </a:t>
            </a:r>
            <a:r>
              <a:rPr lang="en-US" sz="1400" dirty="0" err="1">
                <a:effectLst/>
                <a:latin typeface="Arial" panose="020B0604020202020204" pitchFamily="34" charset="0"/>
                <a:ea typeface="Arial" panose="020B0604020202020204" pitchFamily="34" charset="0"/>
              </a:rPr>
              <a:t>carer</a:t>
            </a:r>
            <a:r>
              <a:rPr lang="en-US" sz="1400" dirty="0">
                <a:effectLst/>
                <a:latin typeface="Arial" panose="020B0604020202020204" pitchFamily="34" charset="0"/>
                <a:ea typeface="Arial" panose="020B0604020202020204" pitchFamily="34" charset="0"/>
              </a:rPr>
              <a:t> to help him walk because his is at risk of falls if he try to walk independently.</a:t>
            </a:r>
            <a:endParaRPr lang="en-GB" sz="14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25273099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DFE9DB55-231A-CE7F-A191-D1844CA2AB43}"/>
              </a:ext>
            </a:extLst>
          </p:cNvPr>
          <p:cNvGraphicFramePr>
            <a:graphicFrameLocks noGrp="1"/>
          </p:cNvGraphicFramePr>
          <p:nvPr>
            <p:extLst>
              <p:ext uri="{D42A27DB-BD31-4B8C-83A1-F6EECF244321}">
                <p14:modId xmlns:p14="http://schemas.microsoft.com/office/powerpoint/2010/main" val="2765818647"/>
              </p:ext>
            </p:extLst>
          </p:nvPr>
        </p:nvGraphicFramePr>
        <p:xfrm>
          <a:off x="0" y="-68094"/>
          <a:ext cx="12192000" cy="7175009"/>
        </p:xfrm>
        <a:graphic>
          <a:graphicData uri="http://schemas.openxmlformats.org/drawingml/2006/table">
            <a:tbl>
              <a:tblPr>
                <a:tableStyleId>{FABFCF23-3B69-468F-B69F-88F6DE6A72F2}</a:tableStyleId>
              </a:tblPr>
              <a:tblGrid>
                <a:gridCol w="12192000">
                  <a:extLst>
                    <a:ext uri="{9D8B030D-6E8A-4147-A177-3AD203B41FA5}">
                      <a16:colId xmlns:a16="http://schemas.microsoft.com/office/drawing/2014/main" val="3307003907"/>
                    </a:ext>
                  </a:extLst>
                </a:gridCol>
              </a:tblGrid>
              <a:tr h="250636">
                <a:tc>
                  <a:txBody>
                    <a:bodyPr/>
                    <a:lstStyle/>
                    <a:p>
                      <a:pPr marL="457200" marR="1503045" lvl="1" indent="0" algn="l">
                        <a:spcBef>
                          <a:spcPts val="275"/>
                        </a:spcBef>
                        <a:spcAft>
                          <a:spcPts val="0"/>
                        </a:spcAft>
                        <a:buFont typeface="+mj-lt"/>
                        <a:buNone/>
                      </a:pPr>
                      <a:r>
                        <a:rPr lang="en-US" sz="1600" b="1" dirty="0">
                          <a:effectLst/>
                          <a:latin typeface="Arial" panose="020B0604020202020204" pitchFamily="34" charset="0"/>
                          <a:cs typeface="Arial" panose="020B0604020202020204" pitchFamily="34" charset="0"/>
                        </a:rPr>
                        <a:t>                                                         1. Level of understanding </a:t>
                      </a:r>
                      <a:endParaRPr lang="en-GB" sz="1600" b="1" dirty="0">
                        <a:effectLst/>
                        <a:latin typeface="Arial" panose="020B0604020202020204" pitchFamily="34" charset="0"/>
                        <a:ea typeface="Arial" panose="020B0604020202020204" pitchFamily="34" charset="0"/>
                        <a:cs typeface="Arial" panose="020B0604020202020204" pitchFamily="34" charset="0"/>
                      </a:endParaRPr>
                    </a:p>
                  </a:txBody>
                  <a:tcPr marL="0" marR="0" marT="0" marB="0"/>
                </a:tc>
                <a:extLst>
                  <a:ext uri="{0D108BD9-81ED-4DB2-BD59-A6C34878D82A}">
                    <a16:rowId xmlns:a16="http://schemas.microsoft.com/office/drawing/2014/main" val="3800880114"/>
                  </a:ext>
                </a:extLst>
              </a:tr>
              <a:tr h="264378">
                <a:tc>
                  <a:txBody>
                    <a:bodyPr/>
                    <a:lstStyle/>
                    <a:p>
                      <a:pPr marL="525145" lvl="1" algn="l">
                        <a:spcBef>
                          <a:spcPts val="275"/>
                        </a:spcBef>
                        <a:spcAft>
                          <a:spcPts val="0"/>
                        </a:spcAft>
                      </a:pPr>
                      <a:r>
                        <a:rPr lang="en-US" sz="1400" b="1">
                          <a:effectLst/>
                          <a:latin typeface="Arial" panose="020B0604020202020204" pitchFamily="34" charset="0"/>
                          <a:cs typeface="Arial" panose="020B0604020202020204" pitchFamily="34" charset="0"/>
                        </a:rPr>
                        <a:t>My current care and support needs are</a:t>
                      </a:r>
                      <a:endParaRPr lang="en-GB" sz="1400" b="1">
                        <a:effectLst/>
                        <a:latin typeface="Arial" panose="020B0604020202020204" pitchFamily="34" charset="0"/>
                        <a:ea typeface="Arial" panose="020B0604020202020204" pitchFamily="34" charset="0"/>
                        <a:cs typeface="Arial" panose="020B0604020202020204" pitchFamily="34" charset="0"/>
                      </a:endParaRPr>
                    </a:p>
                  </a:txBody>
                  <a:tcPr marL="0" marR="0" marT="0" marB="0"/>
                </a:tc>
                <a:extLst>
                  <a:ext uri="{0D108BD9-81ED-4DB2-BD59-A6C34878D82A}">
                    <a16:rowId xmlns:a16="http://schemas.microsoft.com/office/drawing/2014/main" val="2275982707"/>
                  </a:ext>
                </a:extLst>
              </a:tr>
              <a:tr h="3351403">
                <a:tc>
                  <a:txBody>
                    <a:bodyPr/>
                    <a:lstStyle/>
                    <a:p>
                      <a:pPr lvl="1" algn="l"/>
                      <a:r>
                        <a:rPr lang="en-US" sz="1400" b="1" dirty="0">
                          <a:effectLst/>
                          <a:latin typeface="Arial" panose="020B0604020202020204" pitchFamily="34" charset="0"/>
                          <a:cs typeface="Arial" panose="020B0604020202020204" pitchFamily="34" charset="0"/>
                        </a:rPr>
                        <a:t>I am diabetic, with long history of arthritis and a partial stroke, with the aid of a stick I can barely walk on my own independently, but I need someone to support me (</a:t>
                      </a:r>
                      <a:r>
                        <a:rPr lang="en-GB" sz="1400" b="1" dirty="0">
                          <a:effectLst/>
                          <a:latin typeface="Arial" panose="020B0604020202020204" pitchFamily="34" charset="0"/>
                          <a:ea typeface="Arial" panose="020B0604020202020204" pitchFamily="34" charset="0"/>
                        </a:rPr>
                        <a:t>Carers Trust, 2015)</a:t>
                      </a:r>
                      <a:r>
                        <a:rPr lang="en-US" sz="1400" b="1" dirty="0">
                          <a:effectLst/>
                          <a:latin typeface="Arial" panose="020B0604020202020204" pitchFamily="34" charset="0"/>
                          <a:cs typeface="Arial" panose="020B0604020202020204" pitchFamily="34" charset="0"/>
                        </a:rPr>
                        <a:t>.</a:t>
                      </a:r>
                      <a:endParaRPr lang="en-GB" sz="1400" b="1" dirty="0">
                        <a:effectLst/>
                        <a:latin typeface="Arial" panose="020B0604020202020204" pitchFamily="34" charset="0"/>
                        <a:cs typeface="Arial" panose="020B0604020202020204" pitchFamily="34" charset="0"/>
                      </a:endParaRPr>
                    </a:p>
                    <a:p>
                      <a:pPr lvl="1" algn="l"/>
                      <a:r>
                        <a:rPr lang="en-US" sz="1400" b="1" dirty="0">
                          <a:effectLst/>
                          <a:latin typeface="Arial" panose="020B0604020202020204" pitchFamily="34" charset="0"/>
                          <a:cs typeface="Arial" panose="020B0604020202020204" pitchFamily="34" charset="0"/>
                        </a:rPr>
                        <a:t> </a:t>
                      </a:r>
                      <a:endParaRPr lang="en-GB" sz="1400" b="1" dirty="0">
                        <a:effectLst/>
                        <a:latin typeface="Arial" panose="020B0604020202020204" pitchFamily="34" charset="0"/>
                        <a:cs typeface="Arial" panose="020B0604020202020204" pitchFamily="34" charset="0"/>
                      </a:endParaRPr>
                    </a:p>
                    <a:p>
                      <a:pPr lvl="1" algn="l"/>
                      <a:r>
                        <a:rPr lang="en-US" sz="1400" b="1" dirty="0">
                          <a:effectLst/>
                          <a:latin typeface="Arial" panose="020B0604020202020204" pitchFamily="34" charset="0"/>
                          <a:cs typeface="Arial" panose="020B0604020202020204" pitchFamily="34" charset="0"/>
                        </a:rPr>
                        <a:t>I need a career to clean up my apartment, however, my children do visit on a weekend to support me in cleaning the home.</a:t>
                      </a:r>
                      <a:endParaRPr lang="en-GB" sz="1400" b="1" dirty="0">
                        <a:effectLst/>
                        <a:latin typeface="Arial" panose="020B0604020202020204" pitchFamily="34" charset="0"/>
                        <a:cs typeface="Arial" panose="020B0604020202020204" pitchFamily="34" charset="0"/>
                      </a:endParaRPr>
                    </a:p>
                    <a:p>
                      <a:pPr lvl="1" algn="l"/>
                      <a:r>
                        <a:rPr lang="en-US" sz="1400" b="1" dirty="0">
                          <a:effectLst/>
                          <a:latin typeface="Arial" panose="020B0604020202020204" pitchFamily="34" charset="0"/>
                          <a:cs typeface="Arial" panose="020B0604020202020204" pitchFamily="34" charset="0"/>
                        </a:rPr>
                        <a:t> </a:t>
                      </a:r>
                      <a:endParaRPr lang="en-GB" sz="1400" b="1" dirty="0">
                        <a:effectLst/>
                        <a:latin typeface="Arial" panose="020B0604020202020204" pitchFamily="34" charset="0"/>
                        <a:cs typeface="Arial" panose="020B0604020202020204" pitchFamily="34" charset="0"/>
                      </a:endParaRPr>
                    </a:p>
                    <a:p>
                      <a:pPr lvl="1" algn="l"/>
                      <a:r>
                        <a:rPr lang="en-US" sz="1400" b="1" dirty="0">
                          <a:effectLst/>
                          <a:latin typeface="Arial" panose="020B0604020202020204" pitchFamily="34" charset="0"/>
                          <a:cs typeface="Arial" panose="020B0604020202020204" pitchFamily="34" charset="0"/>
                        </a:rPr>
                        <a:t>I do know how to go around my home, however, I would need guidance and help to go other places in the community.</a:t>
                      </a:r>
                      <a:endParaRPr lang="en-GB" sz="1400" b="1" dirty="0">
                        <a:effectLst/>
                        <a:latin typeface="Arial" panose="020B0604020202020204" pitchFamily="34" charset="0"/>
                        <a:cs typeface="Arial" panose="020B0604020202020204" pitchFamily="34" charset="0"/>
                      </a:endParaRPr>
                    </a:p>
                    <a:p>
                      <a:pPr lvl="1" algn="l"/>
                      <a:r>
                        <a:rPr lang="en-US" sz="1400" b="1" dirty="0">
                          <a:effectLst/>
                          <a:latin typeface="Arial" panose="020B0604020202020204" pitchFamily="34" charset="0"/>
                          <a:cs typeface="Arial" panose="020B0604020202020204" pitchFamily="34" charset="0"/>
                        </a:rPr>
                        <a:t>I have memory loss most of the time and do forget about recent events and names of persons I don’t know very well but do remember that of my family members.</a:t>
                      </a:r>
                      <a:endParaRPr lang="en-GB" sz="1400" b="1" dirty="0">
                        <a:effectLst/>
                        <a:latin typeface="Arial" panose="020B0604020202020204" pitchFamily="34" charset="0"/>
                        <a:cs typeface="Arial" panose="020B0604020202020204" pitchFamily="34" charset="0"/>
                      </a:endParaRPr>
                    </a:p>
                    <a:p>
                      <a:pPr lvl="1" algn="l">
                        <a:lnSpc>
                          <a:spcPct val="150000"/>
                        </a:lnSpc>
                      </a:pPr>
                      <a:r>
                        <a:rPr lang="en-US" sz="1400" b="1" dirty="0">
                          <a:effectLst/>
                          <a:latin typeface="Arial" panose="020B0604020202020204" pitchFamily="34" charset="0"/>
                          <a:cs typeface="Arial" panose="020B0604020202020204" pitchFamily="34" charset="0"/>
                        </a:rPr>
                        <a:t>I need the support of others to prepare healthy meals for. I require support for full body wash, pad change, toileting needs and support to maintain personal hygiene.</a:t>
                      </a:r>
                      <a:endParaRPr lang="en-GB" sz="1400" b="1" dirty="0">
                        <a:effectLst/>
                        <a:latin typeface="Arial" panose="020B0604020202020204" pitchFamily="34" charset="0"/>
                        <a:cs typeface="Arial" panose="020B0604020202020204" pitchFamily="34" charset="0"/>
                      </a:endParaRPr>
                    </a:p>
                    <a:p>
                      <a:pPr lvl="1" algn="l">
                        <a:lnSpc>
                          <a:spcPct val="150000"/>
                        </a:lnSpc>
                      </a:pPr>
                      <a:r>
                        <a:rPr lang="en-US" sz="1400" b="1" dirty="0">
                          <a:effectLst/>
                          <a:latin typeface="Arial" panose="020B0604020202020204" pitchFamily="34" charset="0"/>
                          <a:cs typeface="Arial" panose="020B0604020202020204" pitchFamily="34" charset="0"/>
                        </a:rPr>
                        <a:t>I hopefully want to get myself involved in planning everything about my care and the decisions that would be made (</a:t>
                      </a:r>
                      <a:r>
                        <a:rPr lang="en-GB" sz="1400" b="1" dirty="0">
                          <a:effectLst/>
                          <a:latin typeface="Arial" panose="020B0604020202020204" pitchFamily="34" charset="0"/>
                          <a:ea typeface="Arial" panose="020B0604020202020204" pitchFamily="34" charset="0"/>
                        </a:rPr>
                        <a:t>Sanderson, 2000) </a:t>
                      </a:r>
                      <a:r>
                        <a:rPr lang="en-US" sz="1400" b="1" dirty="0">
                          <a:effectLst/>
                          <a:latin typeface="Arial" panose="020B0604020202020204" pitchFamily="34" charset="0"/>
                          <a:cs typeface="Arial" panose="020B0604020202020204" pitchFamily="34" charset="0"/>
                        </a:rPr>
                        <a:t>.</a:t>
                      </a:r>
                      <a:endParaRPr lang="en-GB" sz="1400" b="1" dirty="0">
                        <a:effectLst/>
                        <a:latin typeface="Arial" panose="020B0604020202020204" pitchFamily="34" charset="0"/>
                        <a:ea typeface="Arial" panose="020B0604020202020204" pitchFamily="34" charset="0"/>
                        <a:cs typeface="Arial" panose="020B0604020202020204" pitchFamily="34" charset="0"/>
                      </a:endParaRPr>
                    </a:p>
                  </a:txBody>
                  <a:tcPr marL="0" marR="0" marT="0" marB="0"/>
                </a:tc>
                <a:extLst>
                  <a:ext uri="{0D108BD9-81ED-4DB2-BD59-A6C34878D82A}">
                    <a16:rowId xmlns:a16="http://schemas.microsoft.com/office/drawing/2014/main" val="1662251101"/>
                  </a:ext>
                </a:extLst>
              </a:tr>
              <a:tr h="302146">
                <a:tc>
                  <a:txBody>
                    <a:bodyPr/>
                    <a:lstStyle/>
                    <a:p>
                      <a:pPr marL="525145" lvl="1" algn="l">
                        <a:spcBef>
                          <a:spcPts val="275"/>
                        </a:spcBef>
                        <a:spcAft>
                          <a:spcPts val="0"/>
                        </a:spcAft>
                      </a:pPr>
                      <a:r>
                        <a:rPr lang="en-US" sz="1600" b="1" dirty="0">
                          <a:effectLst/>
                          <a:latin typeface="Arial" panose="020B0604020202020204" pitchFamily="34" charset="0"/>
                          <a:cs typeface="Arial" panose="020B0604020202020204" pitchFamily="34" charset="0"/>
                        </a:rPr>
                        <a:t>My desired outcomes are</a:t>
                      </a:r>
                      <a:endParaRPr lang="en-GB" sz="1600" b="1" dirty="0">
                        <a:effectLst/>
                        <a:latin typeface="Arial" panose="020B0604020202020204" pitchFamily="34" charset="0"/>
                        <a:ea typeface="Arial" panose="020B0604020202020204" pitchFamily="34" charset="0"/>
                        <a:cs typeface="Arial" panose="020B0604020202020204" pitchFamily="34" charset="0"/>
                      </a:endParaRPr>
                    </a:p>
                  </a:txBody>
                  <a:tcPr marL="0" marR="0" marT="0" marB="0"/>
                </a:tc>
                <a:extLst>
                  <a:ext uri="{0D108BD9-81ED-4DB2-BD59-A6C34878D82A}">
                    <a16:rowId xmlns:a16="http://schemas.microsoft.com/office/drawing/2014/main" val="1679737113"/>
                  </a:ext>
                </a:extLst>
              </a:tr>
              <a:tr h="1135406">
                <a:tc>
                  <a:txBody>
                    <a:bodyPr/>
                    <a:lstStyle/>
                    <a:p>
                      <a:pPr lvl="1" algn="l"/>
                      <a:r>
                        <a:rPr lang="en-US" sz="1400" b="1" dirty="0">
                          <a:effectLst/>
                          <a:latin typeface="Arial" panose="020B0604020202020204" pitchFamily="34" charset="0"/>
                          <a:cs typeface="Arial" panose="020B0604020202020204" pitchFamily="34" charset="0"/>
                        </a:rPr>
                        <a:t>I really want to continue to contribute to decision and choice making in management of my health.</a:t>
                      </a:r>
                      <a:endParaRPr lang="en-GB" sz="1400" b="1" dirty="0">
                        <a:effectLst/>
                        <a:latin typeface="Arial" panose="020B0604020202020204" pitchFamily="34" charset="0"/>
                        <a:cs typeface="Arial" panose="020B0604020202020204" pitchFamily="34" charset="0"/>
                      </a:endParaRPr>
                    </a:p>
                    <a:p>
                      <a:pPr lvl="1" algn="l"/>
                      <a:r>
                        <a:rPr lang="en-US" sz="1400" b="1" dirty="0">
                          <a:effectLst/>
                          <a:latin typeface="Arial" panose="020B0604020202020204" pitchFamily="34" charset="0"/>
                          <a:cs typeface="Arial" panose="020B0604020202020204" pitchFamily="34" charset="0"/>
                        </a:rPr>
                        <a:t>I want people to recognize that I can make my choices and decisions and that if assistance is required will seek for support (</a:t>
                      </a:r>
                      <a:r>
                        <a:rPr lang="en-GB" sz="1400" b="1" dirty="0">
                          <a:effectLst/>
                          <a:latin typeface="Arial" panose="020B0604020202020204" pitchFamily="34" charset="0"/>
                          <a:ea typeface="Arial" panose="020B0604020202020204" pitchFamily="34" charset="0"/>
                        </a:rPr>
                        <a:t>Price, 2019) </a:t>
                      </a:r>
                      <a:r>
                        <a:rPr lang="en-US" sz="1400" b="1" dirty="0">
                          <a:effectLst/>
                          <a:latin typeface="Arial" panose="020B0604020202020204" pitchFamily="34" charset="0"/>
                          <a:cs typeface="Arial" panose="020B0604020202020204" pitchFamily="34" charset="0"/>
                        </a:rPr>
                        <a:t>.</a:t>
                      </a:r>
                      <a:endParaRPr lang="en-GB" sz="1400" b="1" dirty="0">
                        <a:effectLst/>
                        <a:latin typeface="Arial" panose="020B0604020202020204" pitchFamily="34" charset="0"/>
                        <a:ea typeface="Arial" panose="020B0604020202020204" pitchFamily="34" charset="0"/>
                        <a:cs typeface="Arial" panose="020B0604020202020204" pitchFamily="34" charset="0"/>
                      </a:endParaRPr>
                    </a:p>
                  </a:txBody>
                  <a:tcPr marL="0" marR="0" marT="0" marB="0"/>
                </a:tc>
                <a:extLst>
                  <a:ext uri="{0D108BD9-81ED-4DB2-BD59-A6C34878D82A}">
                    <a16:rowId xmlns:a16="http://schemas.microsoft.com/office/drawing/2014/main" val="3001767552"/>
                  </a:ext>
                </a:extLst>
              </a:tr>
              <a:tr h="302146">
                <a:tc>
                  <a:txBody>
                    <a:bodyPr/>
                    <a:lstStyle/>
                    <a:p>
                      <a:pPr marL="525145" lvl="1" algn="l">
                        <a:spcBef>
                          <a:spcPts val="275"/>
                        </a:spcBef>
                        <a:spcAft>
                          <a:spcPts val="0"/>
                        </a:spcAft>
                      </a:pPr>
                      <a:r>
                        <a:rPr lang="en-US" sz="1600" b="1" dirty="0">
                          <a:effectLst/>
                          <a:latin typeface="Arial" panose="020B0604020202020204" pitchFamily="34" charset="0"/>
                          <a:cs typeface="Arial" panose="020B0604020202020204" pitchFamily="34" charset="0"/>
                        </a:rPr>
                        <a:t>How should staff support me to achieve my desired outcomes?</a:t>
                      </a:r>
                      <a:endParaRPr lang="en-GB" sz="1600" b="1" dirty="0">
                        <a:effectLst/>
                        <a:latin typeface="Arial" panose="020B0604020202020204" pitchFamily="34" charset="0"/>
                        <a:ea typeface="Arial" panose="020B0604020202020204" pitchFamily="34" charset="0"/>
                        <a:cs typeface="Arial" panose="020B0604020202020204" pitchFamily="34" charset="0"/>
                      </a:endParaRPr>
                    </a:p>
                  </a:txBody>
                  <a:tcPr marL="0" marR="0" marT="0" marB="0"/>
                </a:tc>
                <a:extLst>
                  <a:ext uri="{0D108BD9-81ED-4DB2-BD59-A6C34878D82A}">
                    <a16:rowId xmlns:a16="http://schemas.microsoft.com/office/drawing/2014/main" val="2903486130"/>
                  </a:ext>
                </a:extLst>
              </a:tr>
              <a:tr h="1568894">
                <a:tc>
                  <a:txBody>
                    <a:bodyPr/>
                    <a:lstStyle/>
                    <a:p>
                      <a:pPr lvl="1" algn="l"/>
                      <a:r>
                        <a:rPr lang="en-US" sz="1400" b="1" dirty="0">
                          <a:effectLst/>
                          <a:latin typeface="Arial" panose="020B0604020202020204" pitchFamily="34" charset="0"/>
                          <a:cs typeface="Arial" panose="020B0604020202020204" pitchFamily="34" charset="0"/>
                        </a:rPr>
                        <a:t>I want my walking stick to always be by my side</a:t>
                      </a:r>
                      <a:endParaRPr lang="en-GB" sz="1400" b="1" dirty="0">
                        <a:effectLst/>
                        <a:latin typeface="Arial" panose="020B0604020202020204" pitchFamily="34" charset="0"/>
                        <a:cs typeface="Arial" panose="020B0604020202020204" pitchFamily="34" charset="0"/>
                      </a:endParaRPr>
                    </a:p>
                    <a:p>
                      <a:pPr lvl="1" algn="l"/>
                      <a:r>
                        <a:rPr lang="en-US" sz="1400" b="1" dirty="0">
                          <a:effectLst/>
                          <a:latin typeface="Arial" panose="020B0604020202020204" pitchFamily="34" charset="0"/>
                          <a:cs typeface="Arial" panose="020B0604020202020204" pitchFamily="34" charset="0"/>
                        </a:rPr>
                        <a:t> </a:t>
                      </a:r>
                      <a:endParaRPr lang="en-GB" sz="1400" b="1" dirty="0">
                        <a:effectLst/>
                        <a:latin typeface="Arial" panose="020B0604020202020204" pitchFamily="34" charset="0"/>
                        <a:cs typeface="Arial" panose="020B0604020202020204" pitchFamily="34" charset="0"/>
                      </a:endParaRPr>
                    </a:p>
                    <a:p>
                      <a:pPr lvl="1" algn="l"/>
                      <a:r>
                        <a:rPr lang="en-US" sz="1400" b="1" dirty="0">
                          <a:effectLst/>
                          <a:latin typeface="Arial" panose="020B0604020202020204" pitchFamily="34" charset="0"/>
                          <a:cs typeface="Arial" panose="020B0604020202020204" pitchFamily="34" charset="0"/>
                        </a:rPr>
                        <a:t>Help me to make my own choices when it is obvious, I am having difficulties doing so.</a:t>
                      </a:r>
                      <a:endParaRPr lang="en-GB" sz="1400" b="1" dirty="0">
                        <a:effectLst/>
                        <a:latin typeface="Arial" panose="020B0604020202020204" pitchFamily="34" charset="0"/>
                        <a:cs typeface="Arial" panose="020B0604020202020204" pitchFamily="34" charset="0"/>
                      </a:endParaRPr>
                    </a:p>
                    <a:p>
                      <a:pPr lvl="1" algn="l"/>
                      <a:r>
                        <a:rPr lang="en-US" sz="1400" b="1" dirty="0">
                          <a:effectLst/>
                          <a:latin typeface="Arial" panose="020B0604020202020204" pitchFamily="34" charset="0"/>
                          <a:cs typeface="Arial" panose="020B0604020202020204" pitchFamily="34" charset="0"/>
                        </a:rPr>
                        <a:t>Make sure you introduce yourself to me whenever you approach me</a:t>
                      </a:r>
                      <a:endParaRPr lang="en-GB" sz="1400" b="1" dirty="0">
                        <a:effectLst/>
                        <a:latin typeface="Arial" panose="020B0604020202020204" pitchFamily="34" charset="0"/>
                        <a:cs typeface="Arial" panose="020B0604020202020204" pitchFamily="34" charset="0"/>
                      </a:endParaRPr>
                    </a:p>
                    <a:p>
                      <a:pPr lvl="1" algn="l"/>
                      <a:r>
                        <a:rPr lang="en-US" sz="1400" b="1" dirty="0">
                          <a:effectLst/>
                          <a:latin typeface="Arial" panose="020B0604020202020204" pitchFamily="34" charset="0"/>
                          <a:cs typeface="Arial" panose="020B0604020202020204" pitchFamily="34" charset="0"/>
                        </a:rPr>
                        <a:t> </a:t>
                      </a:r>
                      <a:endParaRPr lang="en-GB" sz="1400" b="1" dirty="0">
                        <a:effectLst/>
                        <a:latin typeface="Arial" panose="020B0604020202020204" pitchFamily="34" charset="0"/>
                        <a:ea typeface="Arial" panose="020B0604020202020204" pitchFamily="34" charset="0"/>
                        <a:cs typeface="Arial" panose="020B0604020202020204" pitchFamily="34" charset="0"/>
                      </a:endParaRPr>
                    </a:p>
                  </a:txBody>
                  <a:tcPr marL="0" marR="0" marT="0" marB="0"/>
                </a:tc>
                <a:extLst>
                  <a:ext uri="{0D108BD9-81ED-4DB2-BD59-A6C34878D82A}">
                    <a16:rowId xmlns:a16="http://schemas.microsoft.com/office/drawing/2014/main" val="2856237096"/>
                  </a:ext>
                </a:extLst>
              </a:tr>
            </a:tbl>
          </a:graphicData>
        </a:graphic>
      </p:graphicFrame>
    </p:spTree>
    <p:extLst>
      <p:ext uri="{BB962C8B-B14F-4D97-AF65-F5344CB8AC3E}">
        <p14:creationId xmlns:p14="http://schemas.microsoft.com/office/powerpoint/2010/main" val="17423724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0B55777C-E1FC-FA20-4B1D-93D68BE2DA9A}"/>
              </a:ext>
            </a:extLst>
          </p:cNvPr>
          <p:cNvGraphicFramePr>
            <a:graphicFrameLocks noGrp="1"/>
          </p:cNvGraphicFramePr>
          <p:nvPr>
            <p:extLst>
              <p:ext uri="{D42A27DB-BD31-4B8C-83A1-F6EECF244321}">
                <p14:modId xmlns:p14="http://schemas.microsoft.com/office/powerpoint/2010/main" val="534611806"/>
              </p:ext>
            </p:extLst>
          </p:nvPr>
        </p:nvGraphicFramePr>
        <p:xfrm>
          <a:off x="0" y="104775"/>
          <a:ext cx="12192000" cy="6753223"/>
        </p:xfrm>
        <a:graphic>
          <a:graphicData uri="http://schemas.openxmlformats.org/drawingml/2006/table">
            <a:tbl>
              <a:tblPr bandRow="1">
                <a:tableStyleId>{69012ECD-51FC-41F1-AA8D-1B2483CD663E}</a:tableStyleId>
              </a:tblPr>
              <a:tblGrid>
                <a:gridCol w="12192000">
                  <a:extLst>
                    <a:ext uri="{9D8B030D-6E8A-4147-A177-3AD203B41FA5}">
                      <a16:colId xmlns:a16="http://schemas.microsoft.com/office/drawing/2014/main" val="1849081188"/>
                    </a:ext>
                  </a:extLst>
                </a:gridCol>
              </a:tblGrid>
              <a:tr h="477820">
                <a:tc>
                  <a:txBody>
                    <a:bodyPr/>
                    <a:lstStyle/>
                    <a:p>
                      <a:pPr marL="1967230" marR="1501775" lvl="1" algn="l">
                        <a:spcBef>
                          <a:spcPts val="275"/>
                        </a:spcBef>
                        <a:spcAft>
                          <a:spcPts val="0"/>
                        </a:spcAft>
                      </a:pPr>
                      <a:r>
                        <a:rPr lang="en-US" sz="1600" b="1" cap="none" spc="0" dirty="0">
                          <a:solidFill>
                            <a:schemeClr val="tx1"/>
                          </a:solidFill>
                          <a:effectLst/>
                          <a:latin typeface="Arial" panose="020B0604020202020204" pitchFamily="34" charset="0"/>
                          <a:cs typeface="Arial" panose="020B0604020202020204" pitchFamily="34" charset="0"/>
                        </a:rPr>
                        <a:t>                          2. Communication</a:t>
                      </a:r>
                      <a:endParaRPr lang="en-GB" sz="1600" b="1" cap="none" spc="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115713" marR="0" marT="89010" marB="89010" anchor="ctr"/>
                </a:tc>
                <a:extLst>
                  <a:ext uri="{0D108BD9-81ED-4DB2-BD59-A6C34878D82A}">
                    <a16:rowId xmlns:a16="http://schemas.microsoft.com/office/drawing/2014/main" val="3247992340"/>
                  </a:ext>
                </a:extLst>
              </a:tr>
              <a:tr h="477820">
                <a:tc>
                  <a:txBody>
                    <a:bodyPr/>
                    <a:lstStyle/>
                    <a:p>
                      <a:pPr marL="525145" lvl="1" algn="l">
                        <a:spcBef>
                          <a:spcPts val="275"/>
                        </a:spcBef>
                        <a:spcAft>
                          <a:spcPts val="0"/>
                        </a:spcAft>
                      </a:pPr>
                      <a:r>
                        <a:rPr lang="en-US" sz="1600" b="1" cap="none" spc="0" dirty="0">
                          <a:solidFill>
                            <a:schemeClr val="tx1"/>
                          </a:solidFill>
                          <a:effectLst/>
                          <a:latin typeface="Arial" panose="020B0604020202020204" pitchFamily="34" charset="0"/>
                          <a:cs typeface="Arial" panose="020B0604020202020204" pitchFamily="34" charset="0"/>
                        </a:rPr>
                        <a:t>My current care and support needs are</a:t>
                      </a:r>
                      <a:endParaRPr lang="en-GB" sz="1600" b="1" cap="none" spc="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115713" marR="0" marT="89010" marB="89010"/>
                </a:tc>
                <a:extLst>
                  <a:ext uri="{0D108BD9-81ED-4DB2-BD59-A6C34878D82A}">
                    <a16:rowId xmlns:a16="http://schemas.microsoft.com/office/drawing/2014/main" val="1322102915"/>
                  </a:ext>
                </a:extLst>
              </a:tr>
              <a:tr h="2134936">
                <a:tc>
                  <a:txBody>
                    <a:bodyPr/>
                    <a:lstStyle/>
                    <a:p>
                      <a:pPr lvl="1" algn="l"/>
                      <a:r>
                        <a:rPr lang="en-US" sz="1400" b="1" cap="none" spc="0" dirty="0">
                          <a:solidFill>
                            <a:schemeClr val="tx1"/>
                          </a:solidFill>
                          <a:effectLst/>
                          <a:latin typeface="Arial" panose="020B0604020202020204" pitchFamily="34" charset="0"/>
                          <a:cs typeface="Arial" panose="020B0604020202020204" pitchFamily="34" charset="0"/>
                        </a:rPr>
                        <a:t>My name is Mr. John, but popularly called </a:t>
                      </a:r>
                      <a:r>
                        <a:rPr lang="en-US" sz="1400" b="1" cap="none" spc="0" dirty="0" err="1">
                          <a:solidFill>
                            <a:schemeClr val="tx1"/>
                          </a:solidFill>
                          <a:effectLst/>
                          <a:latin typeface="Arial" panose="020B0604020202020204" pitchFamily="34" charset="0"/>
                          <a:cs typeface="Arial" panose="020B0604020202020204" pitchFamily="34" charset="0"/>
                        </a:rPr>
                        <a:t>Johnee</a:t>
                      </a:r>
                      <a:r>
                        <a:rPr lang="en-US" sz="1400" b="1" cap="none" spc="0" dirty="0">
                          <a:solidFill>
                            <a:schemeClr val="tx1"/>
                          </a:solidFill>
                          <a:effectLst/>
                          <a:latin typeface="Arial" panose="020B0604020202020204" pitchFamily="34" charset="0"/>
                          <a:cs typeface="Arial" panose="020B0604020202020204" pitchFamily="34" charset="0"/>
                        </a:rPr>
                        <a:t>. I speak Spanish and English, and I can be able to seek and demand for an any assistance without any issue. I can make known my feelings and needs to staff without problems</a:t>
                      </a:r>
                      <a:endParaRPr lang="en-GB" sz="1400" b="1" cap="none" spc="0" dirty="0">
                        <a:solidFill>
                          <a:schemeClr val="tx1"/>
                        </a:solidFill>
                        <a:effectLst/>
                        <a:latin typeface="Arial" panose="020B0604020202020204" pitchFamily="34" charset="0"/>
                        <a:cs typeface="Arial" panose="020B0604020202020204" pitchFamily="34" charset="0"/>
                      </a:endParaRPr>
                    </a:p>
                    <a:p>
                      <a:pPr lvl="1" algn="l"/>
                      <a:r>
                        <a:rPr lang="en-US" sz="1400" b="1" cap="none" spc="0" dirty="0">
                          <a:solidFill>
                            <a:schemeClr val="tx1"/>
                          </a:solidFill>
                          <a:effectLst/>
                          <a:latin typeface="Arial" panose="020B0604020202020204" pitchFamily="34" charset="0"/>
                          <a:cs typeface="Arial" panose="020B0604020202020204" pitchFamily="34" charset="0"/>
                        </a:rPr>
                        <a:t> </a:t>
                      </a:r>
                      <a:endParaRPr lang="en-GB" sz="1400" b="1" cap="none" spc="0" dirty="0">
                        <a:solidFill>
                          <a:schemeClr val="tx1"/>
                        </a:solidFill>
                        <a:effectLst/>
                        <a:latin typeface="Arial" panose="020B0604020202020204" pitchFamily="34" charset="0"/>
                        <a:cs typeface="Arial" panose="020B0604020202020204" pitchFamily="34" charset="0"/>
                      </a:endParaRPr>
                    </a:p>
                    <a:p>
                      <a:pPr lvl="1" algn="l"/>
                      <a:r>
                        <a:rPr lang="en-US" sz="1400" b="1" cap="none" spc="0" dirty="0">
                          <a:solidFill>
                            <a:schemeClr val="tx1"/>
                          </a:solidFill>
                          <a:effectLst/>
                          <a:latin typeface="Arial" panose="020B0604020202020204" pitchFamily="34" charset="0"/>
                          <a:cs typeface="Arial" panose="020B0604020202020204" pitchFamily="34" charset="0"/>
                        </a:rPr>
                        <a:t>My vision is not so good as I use glasses to read. I usually visit my optician every three months</a:t>
                      </a:r>
                      <a:endParaRPr lang="en-GB" sz="1400" b="1" cap="none" spc="0" dirty="0">
                        <a:solidFill>
                          <a:schemeClr val="tx1"/>
                        </a:solidFill>
                        <a:effectLst/>
                        <a:latin typeface="Arial" panose="020B0604020202020204" pitchFamily="34" charset="0"/>
                        <a:cs typeface="Arial" panose="020B0604020202020204" pitchFamily="34" charset="0"/>
                      </a:endParaRPr>
                    </a:p>
                    <a:p>
                      <a:pPr lvl="1" algn="l"/>
                      <a:r>
                        <a:rPr lang="en-US" sz="1400" b="1" cap="none" spc="0" dirty="0">
                          <a:solidFill>
                            <a:schemeClr val="tx1"/>
                          </a:solidFill>
                          <a:effectLst/>
                          <a:latin typeface="Arial" panose="020B0604020202020204" pitchFamily="34" charset="0"/>
                          <a:cs typeface="Arial" panose="020B0604020202020204" pitchFamily="34" charset="0"/>
                        </a:rPr>
                        <a:t> </a:t>
                      </a:r>
                      <a:endParaRPr lang="en-GB" sz="1400" b="1" cap="none" spc="0" dirty="0">
                        <a:solidFill>
                          <a:schemeClr val="tx1"/>
                        </a:solidFill>
                        <a:effectLst/>
                        <a:latin typeface="Arial" panose="020B0604020202020204" pitchFamily="34" charset="0"/>
                        <a:cs typeface="Arial" panose="020B0604020202020204" pitchFamily="34" charset="0"/>
                      </a:endParaRPr>
                    </a:p>
                    <a:p>
                      <a:pPr lvl="1" algn="l"/>
                      <a:r>
                        <a:rPr lang="en-US" sz="1400" b="1" cap="none" spc="0" dirty="0">
                          <a:solidFill>
                            <a:schemeClr val="tx1"/>
                          </a:solidFill>
                          <a:effectLst/>
                          <a:latin typeface="Arial" panose="020B0604020202020204" pitchFamily="34" charset="0"/>
                          <a:cs typeface="Arial" panose="020B0604020202020204" pitchFamily="34" charset="0"/>
                        </a:rPr>
                        <a:t>I put on  a hearing aid in one of my ears due to some hearing loss, so if someone speaks clearly to me, I will easily hear them.</a:t>
                      </a:r>
                      <a:endParaRPr lang="en-GB" sz="1400" b="1" cap="none" spc="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115713" marR="0" marT="89010" marB="89010"/>
                </a:tc>
                <a:extLst>
                  <a:ext uri="{0D108BD9-81ED-4DB2-BD59-A6C34878D82A}">
                    <a16:rowId xmlns:a16="http://schemas.microsoft.com/office/drawing/2014/main" val="2796077594"/>
                  </a:ext>
                </a:extLst>
              </a:tr>
              <a:tr h="477820">
                <a:tc>
                  <a:txBody>
                    <a:bodyPr/>
                    <a:lstStyle/>
                    <a:p>
                      <a:pPr marL="525145" lvl="1" algn="l">
                        <a:spcBef>
                          <a:spcPts val="275"/>
                        </a:spcBef>
                        <a:spcAft>
                          <a:spcPts val="0"/>
                        </a:spcAft>
                      </a:pPr>
                      <a:r>
                        <a:rPr lang="en-US" sz="1600" b="1" cap="none" spc="0" dirty="0">
                          <a:solidFill>
                            <a:schemeClr val="tx1"/>
                          </a:solidFill>
                          <a:effectLst/>
                          <a:latin typeface="Arial" panose="020B0604020202020204" pitchFamily="34" charset="0"/>
                          <a:cs typeface="Arial" panose="020B0604020202020204" pitchFamily="34" charset="0"/>
                        </a:rPr>
                        <a:t>My desired outcomes are</a:t>
                      </a:r>
                      <a:endParaRPr lang="en-GB" sz="1600" b="1" cap="none" spc="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115713" marR="0" marT="89010" marB="89010"/>
                </a:tc>
                <a:extLst>
                  <a:ext uri="{0D108BD9-81ED-4DB2-BD59-A6C34878D82A}">
                    <a16:rowId xmlns:a16="http://schemas.microsoft.com/office/drawing/2014/main" val="1486031492"/>
                  </a:ext>
                </a:extLst>
              </a:tr>
              <a:tr h="813734">
                <a:tc>
                  <a:txBody>
                    <a:bodyPr/>
                    <a:lstStyle/>
                    <a:p>
                      <a:pPr lvl="1" algn="l"/>
                      <a:r>
                        <a:rPr lang="en-US" sz="1400" b="1" cap="none" spc="0" dirty="0">
                          <a:solidFill>
                            <a:schemeClr val="tx1"/>
                          </a:solidFill>
                          <a:effectLst/>
                          <a:latin typeface="Arial" panose="020B0604020202020204" pitchFamily="34" charset="0"/>
                          <a:cs typeface="Arial" panose="020B0604020202020204" pitchFamily="34" charset="0"/>
                        </a:rPr>
                        <a:t>I would be very glad to have an assistance to ensure that I can see and hear as much as possible, using my assistive devices like glasses and hearing aid to be able to do things to the best of my capability</a:t>
                      </a:r>
                      <a:endParaRPr lang="en-GB" sz="1400" b="1" cap="none" spc="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115713" marR="0" marT="89010" marB="89010"/>
                </a:tc>
                <a:extLst>
                  <a:ext uri="{0D108BD9-81ED-4DB2-BD59-A6C34878D82A}">
                    <a16:rowId xmlns:a16="http://schemas.microsoft.com/office/drawing/2014/main" val="1187243957"/>
                  </a:ext>
                </a:extLst>
              </a:tr>
              <a:tr h="477820">
                <a:tc>
                  <a:txBody>
                    <a:bodyPr/>
                    <a:lstStyle/>
                    <a:p>
                      <a:pPr marL="525145" lvl="1" algn="l">
                        <a:spcBef>
                          <a:spcPts val="275"/>
                        </a:spcBef>
                        <a:spcAft>
                          <a:spcPts val="0"/>
                        </a:spcAft>
                      </a:pPr>
                      <a:r>
                        <a:rPr lang="en-US" sz="1600" b="1" cap="none" spc="0" dirty="0">
                          <a:solidFill>
                            <a:schemeClr val="tx1"/>
                          </a:solidFill>
                          <a:effectLst/>
                          <a:latin typeface="Arial" panose="020B0604020202020204" pitchFamily="34" charset="0"/>
                          <a:cs typeface="Arial" panose="020B0604020202020204" pitchFamily="34" charset="0"/>
                        </a:rPr>
                        <a:t>How should staff support me to achieve my desired outcomes?</a:t>
                      </a:r>
                      <a:endParaRPr lang="en-GB" sz="1600" b="1" cap="none" spc="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txBody>
                  <a:tcPr marL="115713" marR="0" marT="89010" marB="89010"/>
                </a:tc>
                <a:extLst>
                  <a:ext uri="{0D108BD9-81ED-4DB2-BD59-A6C34878D82A}">
                    <a16:rowId xmlns:a16="http://schemas.microsoft.com/office/drawing/2014/main" val="3860045468"/>
                  </a:ext>
                </a:extLst>
              </a:tr>
              <a:tr h="1893273">
                <a:tc>
                  <a:txBody>
                    <a:bodyPr/>
                    <a:lstStyle/>
                    <a:p>
                      <a:pPr lvl="1" algn="l"/>
                      <a:r>
                        <a:rPr lang="en-US" sz="1400" b="1" cap="none" spc="0" dirty="0">
                          <a:solidFill>
                            <a:schemeClr val="tx1"/>
                          </a:solidFill>
                          <a:effectLst/>
                          <a:latin typeface="Arial" panose="020B0604020202020204" pitchFamily="34" charset="0"/>
                          <a:cs typeface="Arial" panose="020B0604020202020204" pitchFamily="34" charset="0"/>
                        </a:rPr>
                        <a:t>Staff should communicate and talk clearly to me, facing me when talking so that I can see the staff facial expressions.</a:t>
                      </a:r>
                    </a:p>
                    <a:p>
                      <a:pPr lvl="1" algn="l"/>
                      <a:endParaRPr lang="en-GB" sz="1400" b="1" cap="none" spc="0" dirty="0">
                        <a:solidFill>
                          <a:schemeClr val="tx1"/>
                        </a:solidFill>
                        <a:effectLst/>
                        <a:latin typeface="Arial" panose="020B0604020202020204" pitchFamily="34" charset="0"/>
                        <a:cs typeface="Arial" panose="020B0604020202020204" pitchFamily="34" charset="0"/>
                      </a:endParaRPr>
                    </a:p>
                    <a:p>
                      <a:pPr lvl="1" algn="l"/>
                      <a:r>
                        <a:rPr lang="en-US" sz="1400" b="1" cap="none" spc="0" dirty="0">
                          <a:solidFill>
                            <a:schemeClr val="tx1"/>
                          </a:solidFill>
                          <a:effectLst/>
                          <a:latin typeface="Arial" panose="020B0604020202020204" pitchFamily="34" charset="0"/>
                          <a:cs typeface="Arial" panose="020B0604020202020204" pitchFamily="34" charset="0"/>
                        </a:rPr>
                        <a:t>Make sure I always wear the hearing aid</a:t>
                      </a:r>
                    </a:p>
                    <a:p>
                      <a:pPr lvl="1" algn="l"/>
                      <a:endParaRPr lang="en-GB" sz="1400" b="1" cap="none" spc="0" dirty="0">
                        <a:solidFill>
                          <a:schemeClr val="tx1"/>
                        </a:solidFill>
                        <a:effectLst/>
                        <a:latin typeface="Arial" panose="020B0604020202020204" pitchFamily="34" charset="0"/>
                        <a:cs typeface="Arial" panose="020B0604020202020204" pitchFamily="34" charset="0"/>
                      </a:endParaRPr>
                    </a:p>
                    <a:p>
                      <a:pPr lvl="1" algn="l"/>
                      <a:r>
                        <a:rPr lang="en-US" sz="1400" b="1" cap="none" spc="0" dirty="0">
                          <a:solidFill>
                            <a:schemeClr val="tx1"/>
                          </a:solidFill>
                          <a:effectLst/>
                          <a:latin typeface="Arial" panose="020B0604020202020204" pitchFamily="34" charset="0"/>
                          <a:cs typeface="Arial" panose="020B0604020202020204" pitchFamily="34" charset="0"/>
                        </a:rPr>
                        <a:t>Ensure my appointment with the optician is attended</a:t>
                      </a:r>
                      <a:endParaRPr lang="en-GB" sz="1400" b="1" cap="none" spc="0" dirty="0">
                        <a:solidFill>
                          <a:schemeClr val="tx1"/>
                        </a:solidFill>
                        <a:effectLst/>
                        <a:latin typeface="Arial" panose="020B0604020202020204" pitchFamily="34" charset="0"/>
                        <a:cs typeface="Arial" panose="020B0604020202020204" pitchFamily="34" charset="0"/>
                      </a:endParaRPr>
                    </a:p>
                    <a:p>
                      <a:pPr lvl="1" algn="l"/>
                      <a:r>
                        <a:rPr lang="en-US" sz="1400" b="1" cap="none" spc="0" dirty="0">
                          <a:solidFill>
                            <a:schemeClr val="tx1"/>
                          </a:solidFill>
                          <a:effectLst/>
                          <a:latin typeface="Arial" panose="020B0604020202020204" pitchFamily="34" charset="0"/>
                          <a:cs typeface="Arial" panose="020B0604020202020204" pitchFamily="34" charset="0"/>
                        </a:rPr>
                        <a:t>Make sure my glasses are perfect and always cleaned and changed when due.</a:t>
                      </a:r>
                      <a:endParaRPr lang="en-GB" sz="1400" b="1" cap="none" spc="0" dirty="0">
                        <a:solidFill>
                          <a:schemeClr val="tx1"/>
                        </a:solidFill>
                        <a:effectLst/>
                        <a:latin typeface="Arial" panose="020B0604020202020204" pitchFamily="34" charset="0"/>
                        <a:cs typeface="Arial" panose="020B0604020202020204" pitchFamily="34" charset="0"/>
                      </a:endParaRPr>
                    </a:p>
                  </a:txBody>
                  <a:tcPr marL="115713" marR="0" marT="89010" marB="89010"/>
                </a:tc>
                <a:extLst>
                  <a:ext uri="{0D108BD9-81ED-4DB2-BD59-A6C34878D82A}">
                    <a16:rowId xmlns:a16="http://schemas.microsoft.com/office/drawing/2014/main" val="294677545"/>
                  </a:ext>
                </a:extLst>
              </a:tr>
            </a:tbl>
          </a:graphicData>
        </a:graphic>
      </p:graphicFrame>
    </p:spTree>
    <p:extLst>
      <p:ext uri="{BB962C8B-B14F-4D97-AF65-F5344CB8AC3E}">
        <p14:creationId xmlns:p14="http://schemas.microsoft.com/office/powerpoint/2010/main" val="247385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F5D03607-37F6-C69B-E5D7-3F570565DC79}"/>
              </a:ext>
            </a:extLst>
          </p:cNvPr>
          <p:cNvGraphicFramePr>
            <a:graphicFrameLocks noGrp="1"/>
          </p:cNvGraphicFramePr>
          <p:nvPr>
            <p:extLst>
              <p:ext uri="{D42A27DB-BD31-4B8C-83A1-F6EECF244321}">
                <p14:modId xmlns:p14="http://schemas.microsoft.com/office/powerpoint/2010/main" val="4108230284"/>
              </p:ext>
            </p:extLst>
          </p:nvPr>
        </p:nvGraphicFramePr>
        <p:xfrm>
          <a:off x="0" y="1"/>
          <a:ext cx="12191999" cy="6857998"/>
        </p:xfrm>
        <a:graphic>
          <a:graphicData uri="http://schemas.openxmlformats.org/drawingml/2006/table">
            <a:tbl>
              <a:tblPr>
                <a:tableStyleId>{BC89EF96-8CEA-46FF-86C4-4CE0E7609802}</a:tableStyleId>
              </a:tblPr>
              <a:tblGrid>
                <a:gridCol w="12191999">
                  <a:extLst>
                    <a:ext uri="{9D8B030D-6E8A-4147-A177-3AD203B41FA5}">
                      <a16:colId xmlns:a16="http://schemas.microsoft.com/office/drawing/2014/main" val="315324487"/>
                    </a:ext>
                  </a:extLst>
                </a:gridCol>
              </a:tblGrid>
              <a:tr h="321346">
                <a:tc>
                  <a:txBody>
                    <a:bodyPr/>
                    <a:lstStyle/>
                    <a:p>
                      <a:pPr marL="1967230" marR="1502410" lvl="1" algn="l">
                        <a:spcBef>
                          <a:spcPts val="275"/>
                        </a:spcBef>
                        <a:spcAft>
                          <a:spcPts val="0"/>
                        </a:spcAft>
                      </a:pPr>
                      <a:r>
                        <a:rPr lang="en-US" sz="1600" b="1" dirty="0">
                          <a:effectLst/>
                          <a:latin typeface="Arial" panose="020B0604020202020204" pitchFamily="34" charset="0"/>
                          <a:cs typeface="Arial" panose="020B0604020202020204" pitchFamily="34" charset="0"/>
                        </a:rPr>
                        <a:t>                                   3. Mobility;</a:t>
                      </a:r>
                      <a:endParaRPr lang="en-GB" sz="1600" b="1" dirty="0">
                        <a:effectLst/>
                        <a:latin typeface="Arial" panose="020B0604020202020204" pitchFamily="34" charset="0"/>
                        <a:ea typeface="Arial" panose="020B0604020202020204" pitchFamily="34" charset="0"/>
                        <a:cs typeface="Arial" panose="020B0604020202020204" pitchFamily="34" charset="0"/>
                      </a:endParaRPr>
                    </a:p>
                  </a:txBody>
                  <a:tcPr marL="0" marR="0" marT="0" marB="0"/>
                </a:tc>
                <a:extLst>
                  <a:ext uri="{0D108BD9-81ED-4DB2-BD59-A6C34878D82A}">
                    <a16:rowId xmlns:a16="http://schemas.microsoft.com/office/drawing/2014/main" val="3952177832"/>
                  </a:ext>
                </a:extLst>
              </a:tr>
              <a:tr h="319622">
                <a:tc>
                  <a:txBody>
                    <a:bodyPr/>
                    <a:lstStyle/>
                    <a:p>
                      <a:pPr marL="525145" lvl="1">
                        <a:spcBef>
                          <a:spcPts val="275"/>
                        </a:spcBef>
                        <a:spcAft>
                          <a:spcPts val="0"/>
                        </a:spcAft>
                      </a:pPr>
                      <a:r>
                        <a:rPr lang="en-US" sz="1600" b="1" dirty="0">
                          <a:effectLst/>
                          <a:latin typeface="Arial" panose="020B0604020202020204" pitchFamily="34" charset="0"/>
                          <a:cs typeface="Arial" panose="020B0604020202020204" pitchFamily="34" charset="0"/>
                        </a:rPr>
                        <a:t>My current care and support needs are</a:t>
                      </a:r>
                      <a:endParaRPr lang="en-GB" sz="1600" b="1" dirty="0">
                        <a:effectLst/>
                        <a:latin typeface="Arial" panose="020B0604020202020204" pitchFamily="34" charset="0"/>
                        <a:ea typeface="Arial" panose="020B0604020202020204" pitchFamily="34" charset="0"/>
                        <a:cs typeface="Arial" panose="020B0604020202020204" pitchFamily="34" charset="0"/>
                      </a:endParaRPr>
                    </a:p>
                  </a:txBody>
                  <a:tcPr marL="0" marR="0" marT="0" marB="0"/>
                </a:tc>
                <a:extLst>
                  <a:ext uri="{0D108BD9-81ED-4DB2-BD59-A6C34878D82A}">
                    <a16:rowId xmlns:a16="http://schemas.microsoft.com/office/drawing/2014/main" val="4104234470"/>
                  </a:ext>
                </a:extLst>
              </a:tr>
              <a:tr h="2433090">
                <a:tc>
                  <a:txBody>
                    <a:bodyPr/>
                    <a:lstStyle/>
                    <a:p>
                      <a:pPr lvl="1"/>
                      <a:r>
                        <a:rPr lang="en-US" sz="1400" b="1" dirty="0">
                          <a:effectLst/>
                          <a:latin typeface="Arial" panose="020B0604020202020204" pitchFamily="34" charset="0"/>
                          <a:cs typeface="Arial" panose="020B0604020202020204" pitchFamily="34" charset="0"/>
                        </a:rPr>
                        <a:t>I do not really </a:t>
                      </a:r>
                      <a:r>
                        <a:rPr lang="en-US" sz="1400" b="1" dirty="0" err="1">
                          <a:effectLst/>
                          <a:latin typeface="Arial" panose="020B0604020202020204" pitchFamily="34" charset="0"/>
                          <a:cs typeface="Arial" panose="020B0604020202020204" pitchFamily="34" charset="0"/>
                        </a:rPr>
                        <a:t>socialise</a:t>
                      </a:r>
                      <a:r>
                        <a:rPr lang="en-US" sz="1400" b="1" dirty="0">
                          <a:effectLst/>
                          <a:latin typeface="Arial" panose="020B0604020202020204" pitchFamily="34" charset="0"/>
                          <a:cs typeface="Arial" panose="020B0604020202020204" pitchFamily="34" charset="0"/>
                        </a:rPr>
                        <a:t> with the other residents in the </a:t>
                      </a:r>
                      <a:r>
                        <a:rPr lang="en-US" sz="1400" b="1" dirty="0" err="1">
                          <a:effectLst/>
                          <a:latin typeface="Arial" panose="020B0604020202020204" pitchFamily="34" charset="0"/>
                          <a:cs typeface="Arial" panose="020B0604020202020204" pitchFamily="34" charset="0"/>
                        </a:rPr>
                        <a:t>neighbourhood</a:t>
                      </a:r>
                      <a:r>
                        <a:rPr lang="en-US" sz="1400" b="1" dirty="0">
                          <a:effectLst/>
                          <a:latin typeface="Arial" panose="020B0604020202020204" pitchFamily="34" charset="0"/>
                          <a:cs typeface="Arial" panose="020B0604020202020204" pitchFamily="34" charset="0"/>
                        </a:rPr>
                        <a:t> due to his poor mobility</a:t>
                      </a:r>
                      <a:endParaRPr lang="en-GB" sz="1400" b="1" dirty="0">
                        <a:effectLst/>
                        <a:latin typeface="Arial" panose="020B0604020202020204" pitchFamily="34" charset="0"/>
                        <a:cs typeface="Arial" panose="020B0604020202020204" pitchFamily="34" charset="0"/>
                      </a:endParaRPr>
                    </a:p>
                    <a:p>
                      <a:pPr lvl="1"/>
                      <a:r>
                        <a:rPr lang="en-US" sz="1400" b="1" dirty="0">
                          <a:effectLst/>
                          <a:latin typeface="Arial" panose="020B0604020202020204" pitchFamily="34" charset="0"/>
                          <a:cs typeface="Arial" panose="020B0604020202020204" pitchFamily="34" charset="0"/>
                        </a:rPr>
                        <a:t> </a:t>
                      </a:r>
                      <a:endParaRPr lang="en-GB" sz="1400" b="1" dirty="0">
                        <a:effectLst/>
                        <a:latin typeface="Arial" panose="020B0604020202020204" pitchFamily="34" charset="0"/>
                        <a:cs typeface="Arial" panose="020B0604020202020204" pitchFamily="34" charset="0"/>
                      </a:endParaRPr>
                    </a:p>
                    <a:p>
                      <a:pPr lvl="1"/>
                      <a:r>
                        <a:rPr lang="en-US" sz="1400" b="1" dirty="0">
                          <a:effectLst/>
                          <a:latin typeface="Arial" panose="020B0604020202020204" pitchFamily="34" charset="0"/>
                          <a:cs typeface="Arial" panose="020B0604020202020204" pitchFamily="34" charset="0"/>
                        </a:rPr>
                        <a:t>I use a stick to walk around but needed </a:t>
                      </a:r>
                      <a:r>
                        <a:rPr lang="en-US" sz="1400" b="1" dirty="0" err="1">
                          <a:effectLst/>
                          <a:latin typeface="Arial" panose="020B0604020202020204" pitchFamily="34" charset="0"/>
                          <a:cs typeface="Arial" panose="020B0604020202020204" pitchFamily="34" charset="0"/>
                        </a:rPr>
                        <a:t>carer</a:t>
                      </a:r>
                      <a:r>
                        <a:rPr lang="en-US" sz="1400" b="1" dirty="0">
                          <a:effectLst/>
                          <a:latin typeface="Arial" panose="020B0604020202020204" pitchFamily="34" charset="0"/>
                          <a:cs typeface="Arial" panose="020B0604020202020204" pitchFamily="34" charset="0"/>
                        </a:rPr>
                        <a:t> to help him walk due to risk of falls if try to walk independently.</a:t>
                      </a:r>
                      <a:endParaRPr lang="en-GB" sz="1400" b="1" dirty="0">
                        <a:effectLst/>
                        <a:latin typeface="Arial" panose="020B0604020202020204" pitchFamily="34" charset="0"/>
                        <a:cs typeface="Arial" panose="020B0604020202020204" pitchFamily="34" charset="0"/>
                      </a:endParaRPr>
                    </a:p>
                    <a:p>
                      <a:pPr lvl="1"/>
                      <a:r>
                        <a:rPr lang="en-US" sz="1400" b="1" dirty="0">
                          <a:effectLst/>
                          <a:latin typeface="Arial" panose="020B0604020202020204" pitchFamily="34" charset="0"/>
                          <a:cs typeface="Arial" panose="020B0604020202020204" pitchFamily="34" charset="0"/>
                        </a:rPr>
                        <a:t> </a:t>
                      </a:r>
                      <a:endParaRPr lang="en-GB" sz="1400" b="1" dirty="0">
                        <a:effectLst/>
                        <a:latin typeface="Arial" panose="020B0604020202020204" pitchFamily="34" charset="0"/>
                        <a:cs typeface="Arial" panose="020B0604020202020204" pitchFamily="34" charset="0"/>
                      </a:endParaRPr>
                    </a:p>
                    <a:p>
                      <a:pPr lvl="1"/>
                      <a:r>
                        <a:rPr lang="en-US" sz="1400" b="1" dirty="0">
                          <a:effectLst/>
                          <a:latin typeface="Arial" panose="020B0604020202020204" pitchFamily="34" charset="0"/>
                          <a:cs typeface="Arial" panose="020B0604020202020204" pitchFamily="34" charset="0"/>
                        </a:rPr>
                        <a:t>I can walk slowly to use the toilet, but I need </a:t>
                      </a:r>
                      <a:r>
                        <a:rPr lang="en-US" sz="1400" b="1" dirty="0" err="1">
                          <a:effectLst/>
                          <a:latin typeface="Arial" panose="020B0604020202020204" pitchFamily="34" charset="0"/>
                          <a:cs typeface="Arial" panose="020B0604020202020204" pitchFamily="34" charset="0"/>
                        </a:rPr>
                        <a:t>carer</a:t>
                      </a:r>
                      <a:r>
                        <a:rPr lang="en-US" sz="1400" b="1" dirty="0">
                          <a:effectLst/>
                          <a:latin typeface="Arial" panose="020B0604020202020204" pitchFamily="34" charset="0"/>
                          <a:cs typeface="Arial" panose="020B0604020202020204" pitchFamily="34" charset="0"/>
                        </a:rPr>
                        <a:t> to guide and supervise me for safety purposes </a:t>
                      </a:r>
                      <a:r>
                        <a:rPr lang="en-US" sz="1400" b="0" dirty="0">
                          <a:effectLst/>
                          <a:latin typeface="Arial" panose="020B0604020202020204" pitchFamily="34" charset="0"/>
                          <a:cs typeface="Arial" panose="020B0604020202020204" pitchFamily="34" charset="0"/>
                        </a:rPr>
                        <a:t>(</a:t>
                      </a:r>
                      <a:r>
                        <a:rPr lang="en-GB" sz="1400" dirty="0">
                          <a:effectLst/>
                          <a:latin typeface="Arial" panose="020B0604020202020204" pitchFamily="34" charset="0"/>
                          <a:ea typeface="Arial" panose="020B0604020202020204" pitchFamily="34" charset="0"/>
                        </a:rPr>
                        <a:t>JRF, 2009) </a:t>
                      </a:r>
                      <a:endParaRPr lang="en-GB" sz="1400" b="1" dirty="0">
                        <a:effectLst/>
                        <a:latin typeface="Arial" panose="020B0604020202020204" pitchFamily="34" charset="0"/>
                        <a:cs typeface="Arial" panose="020B0604020202020204" pitchFamily="34" charset="0"/>
                      </a:endParaRPr>
                    </a:p>
                    <a:p>
                      <a:pPr lvl="1"/>
                      <a:r>
                        <a:rPr lang="en-US" sz="1400" b="1" dirty="0">
                          <a:effectLst/>
                          <a:latin typeface="Arial" panose="020B0604020202020204" pitchFamily="34" charset="0"/>
                          <a:cs typeface="Arial" panose="020B0604020202020204" pitchFamily="34" charset="0"/>
                        </a:rPr>
                        <a:t> </a:t>
                      </a:r>
                      <a:endParaRPr lang="en-GB" sz="1400" b="1" dirty="0">
                        <a:effectLst/>
                        <a:latin typeface="Arial" panose="020B0604020202020204" pitchFamily="34" charset="0"/>
                        <a:cs typeface="Arial" panose="020B0604020202020204" pitchFamily="34" charset="0"/>
                      </a:endParaRPr>
                    </a:p>
                    <a:p>
                      <a:pPr lvl="1"/>
                      <a:r>
                        <a:rPr lang="en-US" sz="1400" b="1" dirty="0">
                          <a:effectLst/>
                          <a:latin typeface="Arial" panose="020B0604020202020204" pitchFamily="34" charset="0"/>
                          <a:cs typeface="Arial" panose="020B0604020202020204" pitchFamily="34" charset="0"/>
                        </a:rPr>
                        <a:t>I enjoy visiting family members who live very close to me with the help of the walking stick</a:t>
                      </a:r>
                      <a:endParaRPr lang="en-GB" sz="1400" b="1" dirty="0">
                        <a:effectLst/>
                        <a:latin typeface="Arial" panose="020B0604020202020204" pitchFamily="34" charset="0"/>
                        <a:cs typeface="Arial" panose="020B0604020202020204" pitchFamily="34" charset="0"/>
                      </a:endParaRPr>
                    </a:p>
                    <a:p>
                      <a:pPr lvl="1"/>
                      <a:r>
                        <a:rPr lang="en-US" sz="1400" b="1" dirty="0">
                          <a:effectLst/>
                          <a:latin typeface="Arial" panose="020B0604020202020204" pitchFamily="34" charset="0"/>
                          <a:cs typeface="Arial" panose="020B0604020202020204" pitchFamily="34" charset="0"/>
                        </a:rPr>
                        <a:t> </a:t>
                      </a:r>
                      <a:endParaRPr lang="en-GB" sz="1400" b="1" dirty="0">
                        <a:effectLst/>
                        <a:latin typeface="Arial" panose="020B0604020202020204" pitchFamily="34" charset="0"/>
                        <a:cs typeface="Arial" panose="020B0604020202020204" pitchFamily="34" charset="0"/>
                      </a:endParaRPr>
                    </a:p>
                    <a:p>
                      <a:pPr lvl="1"/>
                      <a:r>
                        <a:rPr lang="en-US" sz="1400" b="1" dirty="0">
                          <a:effectLst/>
                          <a:latin typeface="Arial" panose="020B0604020202020204" pitchFamily="34" charset="0"/>
                          <a:cs typeface="Arial" panose="020B0604020202020204" pitchFamily="34" charset="0"/>
                        </a:rPr>
                        <a:t> </a:t>
                      </a:r>
                      <a:endParaRPr lang="en-GB" sz="1400" b="1" dirty="0">
                        <a:effectLst/>
                        <a:latin typeface="Arial" panose="020B0604020202020204" pitchFamily="34" charset="0"/>
                        <a:ea typeface="Arial" panose="020B0604020202020204" pitchFamily="34" charset="0"/>
                        <a:cs typeface="Arial" panose="020B0604020202020204" pitchFamily="34" charset="0"/>
                      </a:endParaRPr>
                    </a:p>
                  </a:txBody>
                  <a:tcPr marL="0" marR="0" marT="0" marB="0"/>
                </a:tc>
                <a:extLst>
                  <a:ext uri="{0D108BD9-81ED-4DB2-BD59-A6C34878D82A}">
                    <a16:rowId xmlns:a16="http://schemas.microsoft.com/office/drawing/2014/main" val="3779622754"/>
                  </a:ext>
                </a:extLst>
              </a:tr>
              <a:tr h="319622">
                <a:tc>
                  <a:txBody>
                    <a:bodyPr/>
                    <a:lstStyle/>
                    <a:p>
                      <a:pPr marL="525145" lvl="1">
                        <a:spcBef>
                          <a:spcPts val="275"/>
                        </a:spcBef>
                        <a:spcAft>
                          <a:spcPts val="0"/>
                        </a:spcAft>
                      </a:pPr>
                      <a:r>
                        <a:rPr lang="en-US" sz="1600" b="1" dirty="0">
                          <a:effectLst/>
                          <a:latin typeface="Arial" panose="020B0604020202020204" pitchFamily="34" charset="0"/>
                          <a:cs typeface="Arial" panose="020B0604020202020204" pitchFamily="34" charset="0"/>
                        </a:rPr>
                        <a:t>My desired outcomes are</a:t>
                      </a:r>
                      <a:endParaRPr lang="en-GB" sz="1600" b="1" dirty="0">
                        <a:effectLst/>
                        <a:latin typeface="Arial" panose="020B0604020202020204" pitchFamily="34" charset="0"/>
                        <a:ea typeface="Arial" panose="020B0604020202020204" pitchFamily="34" charset="0"/>
                        <a:cs typeface="Arial" panose="020B0604020202020204" pitchFamily="34" charset="0"/>
                      </a:endParaRPr>
                    </a:p>
                  </a:txBody>
                  <a:tcPr marL="0" marR="0" marT="0" marB="0"/>
                </a:tc>
                <a:extLst>
                  <a:ext uri="{0D108BD9-81ED-4DB2-BD59-A6C34878D82A}">
                    <a16:rowId xmlns:a16="http://schemas.microsoft.com/office/drawing/2014/main" val="104771628"/>
                  </a:ext>
                </a:extLst>
              </a:tr>
              <a:tr h="1132092">
                <a:tc>
                  <a:txBody>
                    <a:bodyPr/>
                    <a:lstStyle/>
                    <a:p>
                      <a:pPr lvl="1"/>
                      <a:r>
                        <a:rPr lang="en-US" sz="1400" b="1" dirty="0">
                          <a:effectLst/>
                          <a:latin typeface="Arial" panose="020B0604020202020204" pitchFamily="34" charset="0"/>
                          <a:cs typeface="Arial" panose="020B0604020202020204" pitchFamily="34" charset="0"/>
                        </a:rPr>
                        <a:t>I love to keep on walking with my walking stick </a:t>
                      </a:r>
                      <a:r>
                        <a:rPr lang="en-US" sz="1400" b="1">
                          <a:effectLst/>
                          <a:latin typeface="Arial" panose="020B0604020202020204" pitchFamily="34" charset="0"/>
                          <a:cs typeface="Arial" panose="020B0604020202020204" pitchFamily="34" charset="0"/>
                        </a:rPr>
                        <a:t>as possible </a:t>
                      </a:r>
                      <a:r>
                        <a:rPr lang="en-US" sz="1400" b="1" dirty="0">
                          <a:effectLst/>
                          <a:latin typeface="Arial" panose="020B0604020202020204" pitchFamily="34" charset="0"/>
                          <a:cs typeface="Arial" panose="020B0604020202020204" pitchFamily="34" charset="0"/>
                        </a:rPr>
                        <a:t>as I could</a:t>
                      </a:r>
                      <a:endParaRPr lang="en-GB" sz="1400" b="1" dirty="0">
                        <a:effectLst/>
                        <a:latin typeface="Arial" panose="020B0604020202020204" pitchFamily="34" charset="0"/>
                        <a:cs typeface="Arial" panose="020B0604020202020204" pitchFamily="34" charset="0"/>
                      </a:endParaRPr>
                    </a:p>
                    <a:p>
                      <a:pPr lvl="1"/>
                      <a:r>
                        <a:rPr lang="en-US" sz="1400" b="1" dirty="0">
                          <a:effectLst/>
                          <a:latin typeface="Arial" panose="020B0604020202020204" pitchFamily="34" charset="0"/>
                          <a:cs typeface="Arial" panose="020B0604020202020204" pitchFamily="34" charset="0"/>
                        </a:rPr>
                        <a:t> </a:t>
                      </a:r>
                      <a:endParaRPr lang="en-GB" sz="1400" b="1" dirty="0">
                        <a:effectLst/>
                        <a:latin typeface="Arial" panose="020B0604020202020204" pitchFamily="34" charset="0"/>
                        <a:cs typeface="Arial" panose="020B0604020202020204" pitchFamily="34" charset="0"/>
                      </a:endParaRPr>
                    </a:p>
                    <a:p>
                      <a:pPr lvl="1"/>
                      <a:r>
                        <a:rPr lang="en-US" sz="1400" b="1" dirty="0">
                          <a:effectLst/>
                          <a:latin typeface="Arial" panose="020B0604020202020204" pitchFamily="34" charset="0"/>
                          <a:cs typeface="Arial" panose="020B0604020202020204" pitchFamily="34" charset="0"/>
                        </a:rPr>
                        <a:t>Try to be independent for myself as much as possible</a:t>
                      </a:r>
                      <a:endParaRPr lang="en-GB" sz="1400" b="1" dirty="0">
                        <a:effectLst/>
                        <a:latin typeface="Arial" panose="020B0604020202020204" pitchFamily="34" charset="0"/>
                        <a:ea typeface="Arial" panose="020B0604020202020204" pitchFamily="34" charset="0"/>
                        <a:cs typeface="Arial" panose="020B0604020202020204" pitchFamily="34" charset="0"/>
                      </a:endParaRPr>
                    </a:p>
                  </a:txBody>
                  <a:tcPr marL="0" marR="0" marT="0" marB="0"/>
                </a:tc>
                <a:extLst>
                  <a:ext uri="{0D108BD9-81ED-4DB2-BD59-A6C34878D82A}">
                    <a16:rowId xmlns:a16="http://schemas.microsoft.com/office/drawing/2014/main" val="3769712570"/>
                  </a:ext>
                </a:extLst>
              </a:tr>
              <a:tr h="319622">
                <a:tc>
                  <a:txBody>
                    <a:bodyPr/>
                    <a:lstStyle/>
                    <a:p>
                      <a:pPr marL="525145" lvl="1">
                        <a:spcBef>
                          <a:spcPts val="275"/>
                        </a:spcBef>
                        <a:spcAft>
                          <a:spcPts val="0"/>
                        </a:spcAft>
                      </a:pPr>
                      <a:r>
                        <a:rPr lang="en-US" sz="1600" b="1" dirty="0">
                          <a:effectLst/>
                          <a:latin typeface="Arial" panose="020B0604020202020204" pitchFamily="34" charset="0"/>
                          <a:cs typeface="Arial" panose="020B0604020202020204" pitchFamily="34" charset="0"/>
                        </a:rPr>
                        <a:t>How should staff support me to achieve my desired outcomes?</a:t>
                      </a:r>
                      <a:endParaRPr lang="en-GB" sz="1600" b="1" dirty="0">
                        <a:effectLst/>
                        <a:latin typeface="Arial" panose="020B0604020202020204" pitchFamily="34" charset="0"/>
                        <a:ea typeface="Arial" panose="020B0604020202020204" pitchFamily="34" charset="0"/>
                        <a:cs typeface="Arial" panose="020B0604020202020204" pitchFamily="34" charset="0"/>
                      </a:endParaRPr>
                    </a:p>
                  </a:txBody>
                  <a:tcPr marL="0" marR="0" marT="0" marB="0"/>
                </a:tc>
                <a:extLst>
                  <a:ext uri="{0D108BD9-81ED-4DB2-BD59-A6C34878D82A}">
                    <a16:rowId xmlns:a16="http://schemas.microsoft.com/office/drawing/2014/main" val="1837998960"/>
                  </a:ext>
                </a:extLst>
              </a:tr>
              <a:tr h="2012604">
                <a:tc>
                  <a:txBody>
                    <a:bodyPr/>
                    <a:lstStyle/>
                    <a:p>
                      <a:pPr lvl="1"/>
                      <a:r>
                        <a:rPr lang="en-US" sz="1400" b="1" dirty="0">
                          <a:effectLst/>
                          <a:latin typeface="Arial" panose="020B0604020202020204" pitchFamily="34" charset="0"/>
                          <a:cs typeface="Arial" panose="020B0604020202020204" pitchFamily="34" charset="0"/>
                        </a:rPr>
                        <a:t>People should remember that I can still walk by myself, please encourage me and try as much as possible to be patient with me when my movement is so slow (</a:t>
                      </a:r>
                      <a:r>
                        <a:rPr lang="en-GB" sz="1400" b="1" dirty="0">
                          <a:effectLst/>
                          <a:latin typeface="Arial" panose="020B0604020202020204" pitchFamily="34" charset="0"/>
                          <a:ea typeface="Arial" panose="020B0604020202020204" pitchFamily="34" charset="0"/>
                        </a:rPr>
                        <a:t>Edmondson, 2015)</a:t>
                      </a:r>
                      <a:r>
                        <a:rPr lang="en-US" sz="1400" b="1" dirty="0">
                          <a:effectLst/>
                          <a:latin typeface="Arial" panose="020B0604020202020204" pitchFamily="34" charset="0"/>
                          <a:cs typeface="Arial" panose="020B0604020202020204" pitchFamily="34" charset="0"/>
                        </a:rPr>
                        <a:t>.</a:t>
                      </a:r>
                      <a:endParaRPr lang="en-GB" sz="1400" b="1" dirty="0">
                        <a:effectLst/>
                        <a:latin typeface="Arial" panose="020B0604020202020204" pitchFamily="34" charset="0"/>
                        <a:cs typeface="Arial" panose="020B0604020202020204" pitchFamily="34" charset="0"/>
                      </a:endParaRPr>
                    </a:p>
                    <a:p>
                      <a:pPr lvl="1"/>
                      <a:r>
                        <a:rPr lang="en-US" sz="1400" b="1" dirty="0">
                          <a:effectLst/>
                          <a:latin typeface="Arial" panose="020B0604020202020204" pitchFamily="34" charset="0"/>
                          <a:cs typeface="Arial" panose="020B0604020202020204" pitchFamily="34" charset="0"/>
                        </a:rPr>
                        <a:t> </a:t>
                      </a:r>
                      <a:endParaRPr lang="en-GB" sz="1400" b="1" dirty="0">
                        <a:effectLst/>
                        <a:latin typeface="Arial" panose="020B0604020202020204" pitchFamily="34" charset="0"/>
                        <a:cs typeface="Arial" panose="020B0604020202020204" pitchFamily="34" charset="0"/>
                      </a:endParaRPr>
                    </a:p>
                    <a:p>
                      <a:pPr lvl="1"/>
                      <a:r>
                        <a:rPr lang="en-US" sz="1400" b="1" dirty="0">
                          <a:effectLst/>
                          <a:latin typeface="Arial" panose="020B0604020202020204" pitchFamily="34" charset="0"/>
                          <a:cs typeface="Arial" panose="020B0604020202020204" pitchFamily="34" charset="0"/>
                        </a:rPr>
                        <a:t>My walking stick should always be by my side and checks should be undertaken to make sure it is very clean and safe for use.</a:t>
                      </a:r>
                      <a:endParaRPr lang="en-GB" sz="1400" b="1" dirty="0">
                        <a:effectLst/>
                        <a:latin typeface="Arial" panose="020B0604020202020204" pitchFamily="34" charset="0"/>
                        <a:cs typeface="Arial" panose="020B0604020202020204" pitchFamily="34" charset="0"/>
                      </a:endParaRPr>
                    </a:p>
                  </a:txBody>
                  <a:tcPr marL="0" marR="0" marT="0" marB="0"/>
                </a:tc>
                <a:extLst>
                  <a:ext uri="{0D108BD9-81ED-4DB2-BD59-A6C34878D82A}">
                    <a16:rowId xmlns:a16="http://schemas.microsoft.com/office/drawing/2014/main" val="286533754"/>
                  </a:ext>
                </a:extLst>
              </a:tr>
            </a:tbl>
          </a:graphicData>
        </a:graphic>
      </p:graphicFrame>
    </p:spTree>
    <p:extLst>
      <p:ext uri="{BB962C8B-B14F-4D97-AF65-F5344CB8AC3E}">
        <p14:creationId xmlns:p14="http://schemas.microsoft.com/office/powerpoint/2010/main" val="33602829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3AD4F40B-8119-DF21-6097-38CE026617B3}"/>
              </a:ext>
            </a:extLst>
          </p:cNvPr>
          <p:cNvGraphicFramePr>
            <a:graphicFrameLocks noGrp="1"/>
          </p:cNvGraphicFramePr>
          <p:nvPr>
            <p:extLst>
              <p:ext uri="{D42A27DB-BD31-4B8C-83A1-F6EECF244321}">
                <p14:modId xmlns:p14="http://schemas.microsoft.com/office/powerpoint/2010/main" val="3717608190"/>
              </p:ext>
            </p:extLst>
          </p:nvPr>
        </p:nvGraphicFramePr>
        <p:xfrm>
          <a:off x="432881" y="540610"/>
          <a:ext cx="11326237" cy="5776779"/>
        </p:xfrm>
        <a:graphic>
          <a:graphicData uri="http://schemas.openxmlformats.org/drawingml/2006/table">
            <a:tbl>
              <a:tblPr>
                <a:tableStyleId>{BC89EF96-8CEA-46FF-86C4-4CE0E7609802}</a:tableStyleId>
              </a:tblPr>
              <a:tblGrid>
                <a:gridCol w="11326237">
                  <a:extLst>
                    <a:ext uri="{9D8B030D-6E8A-4147-A177-3AD203B41FA5}">
                      <a16:colId xmlns:a16="http://schemas.microsoft.com/office/drawing/2014/main" val="1077580842"/>
                    </a:ext>
                  </a:extLst>
                </a:gridCol>
              </a:tblGrid>
              <a:tr h="184905">
                <a:tc>
                  <a:txBody>
                    <a:bodyPr/>
                    <a:lstStyle/>
                    <a:p>
                      <a:pPr marL="1967230" marR="1502410" lvl="1">
                        <a:spcBef>
                          <a:spcPts val="275"/>
                        </a:spcBef>
                        <a:spcAft>
                          <a:spcPts val="0"/>
                        </a:spcAft>
                      </a:pPr>
                      <a:r>
                        <a:rPr lang="en-US" sz="1600" b="1" dirty="0">
                          <a:effectLst/>
                          <a:latin typeface="Arial" panose="020B0604020202020204" pitchFamily="34" charset="0"/>
                          <a:cs typeface="Arial" panose="020B0604020202020204" pitchFamily="34" charset="0"/>
                        </a:rPr>
                        <a:t>                                    4. Personal care</a:t>
                      </a:r>
                      <a:endParaRPr lang="en-GB" sz="1600" b="1" dirty="0">
                        <a:effectLst/>
                        <a:latin typeface="Arial" panose="020B0604020202020204" pitchFamily="34" charset="0"/>
                        <a:ea typeface="Arial" panose="020B0604020202020204" pitchFamily="34" charset="0"/>
                        <a:cs typeface="Arial" panose="020B0604020202020204" pitchFamily="34" charset="0"/>
                      </a:endParaRPr>
                    </a:p>
                  </a:txBody>
                  <a:tcPr marL="0" marR="0" marT="0" marB="0"/>
                </a:tc>
                <a:extLst>
                  <a:ext uri="{0D108BD9-81ED-4DB2-BD59-A6C34878D82A}">
                    <a16:rowId xmlns:a16="http://schemas.microsoft.com/office/drawing/2014/main" val="3551795163"/>
                  </a:ext>
                </a:extLst>
              </a:tr>
              <a:tr h="184905">
                <a:tc>
                  <a:txBody>
                    <a:bodyPr/>
                    <a:lstStyle/>
                    <a:p>
                      <a:pPr marL="525145" lvl="1">
                        <a:spcBef>
                          <a:spcPts val="275"/>
                        </a:spcBef>
                        <a:spcAft>
                          <a:spcPts val="0"/>
                        </a:spcAft>
                      </a:pPr>
                      <a:r>
                        <a:rPr lang="en-US" sz="1600" b="1" dirty="0">
                          <a:effectLst/>
                          <a:latin typeface="Arial" panose="020B0604020202020204" pitchFamily="34" charset="0"/>
                          <a:cs typeface="Arial" panose="020B0604020202020204" pitchFamily="34" charset="0"/>
                        </a:rPr>
                        <a:t>My current care and support needs are</a:t>
                      </a:r>
                      <a:endParaRPr lang="en-GB" sz="1600" b="1" dirty="0">
                        <a:effectLst/>
                        <a:latin typeface="Arial" panose="020B0604020202020204" pitchFamily="34" charset="0"/>
                        <a:ea typeface="Arial" panose="020B0604020202020204" pitchFamily="34" charset="0"/>
                        <a:cs typeface="Arial" panose="020B0604020202020204" pitchFamily="34" charset="0"/>
                      </a:endParaRPr>
                    </a:p>
                  </a:txBody>
                  <a:tcPr marL="0" marR="0" marT="0" marB="0"/>
                </a:tc>
                <a:extLst>
                  <a:ext uri="{0D108BD9-81ED-4DB2-BD59-A6C34878D82A}">
                    <a16:rowId xmlns:a16="http://schemas.microsoft.com/office/drawing/2014/main" val="4156258954"/>
                  </a:ext>
                </a:extLst>
              </a:tr>
              <a:tr h="2041202">
                <a:tc>
                  <a:txBody>
                    <a:bodyPr/>
                    <a:lstStyle/>
                    <a:p>
                      <a:pPr lvl="1"/>
                      <a:r>
                        <a:rPr lang="en-US" sz="1400" b="1" dirty="0">
                          <a:effectLst/>
                          <a:latin typeface="Arial" panose="020B0604020202020204" pitchFamily="34" charset="0"/>
                          <a:cs typeface="Arial" panose="020B0604020202020204" pitchFamily="34" charset="0"/>
                        </a:rPr>
                        <a:t>Because of the arthritis and partial stroke, I cannot manage my personal care adequately.</a:t>
                      </a:r>
                      <a:endParaRPr lang="en-GB" sz="1400" b="1" dirty="0">
                        <a:effectLst/>
                        <a:latin typeface="Arial" panose="020B0604020202020204" pitchFamily="34" charset="0"/>
                        <a:cs typeface="Arial" panose="020B0604020202020204" pitchFamily="34" charset="0"/>
                      </a:endParaRPr>
                    </a:p>
                    <a:p>
                      <a:pPr lvl="1"/>
                      <a:r>
                        <a:rPr lang="en-US" sz="1400" b="1" dirty="0">
                          <a:effectLst/>
                          <a:latin typeface="Arial" panose="020B0604020202020204" pitchFamily="34" charset="0"/>
                          <a:cs typeface="Arial" panose="020B0604020202020204" pitchFamily="34" charset="0"/>
                        </a:rPr>
                        <a:t> </a:t>
                      </a:r>
                      <a:endParaRPr lang="en-GB" sz="1400" b="1" dirty="0">
                        <a:effectLst/>
                        <a:latin typeface="Arial" panose="020B0604020202020204" pitchFamily="34" charset="0"/>
                        <a:cs typeface="Arial" panose="020B0604020202020204" pitchFamily="34" charset="0"/>
                      </a:endParaRPr>
                    </a:p>
                    <a:p>
                      <a:pPr lvl="1"/>
                      <a:r>
                        <a:rPr lang="en-US" sz="1400" b="1" dirty="0">
                          <a:effectLst/>
                          <a:latin typeface="Arial" panose="020B0604020202020204" pitchFamily="34" charset="0"/>
                          <a:cs typeface="Arial" panose="020B0604020202020204" pitchFamily="34" charset="0"/>
                        </a:rPr>
                        <a:t>I want </a:t>
                      </a:r>
                      <a:r>
                        <a:rPr lang="en-US" sz="1400" b="1" dirty="0" err="1">
                          <a:effectLst/>
                          <a:latin typeface="Arial" panose="020B0604020202020204" pitchFamily="34" charset="0"/>
                          <a:cs typeface="Arial" panose="020B0604020202020204" pitchFamily="34" charset="0"/>
                        </a:rPr>
                        <a:t>carers</a:t>
                      </a:r>
                      <a:r>
                        <a:rPr lang="en-US" sz="1400" b="1" dirty="0">
                          <a:effectLst/>
                          <a:latin typeface="Arial" panose="020B0604020202020204" pitchFamily="34" charset="0"/>
                          <a:cs typeface="Arial" panose="020B0604020202020204" pitchFamily="34" charset="0"/>
                        </a:rPr>
                        <a:t> to assist me with hoisting and my personal care.</a:t>
                      </a:r>
                      <a:endParaRPr lang="en-GB" sz="1400" b="1" dirty="0">
                        <a:effectLst/>
                        <a:latin typeface="Arial" panose="020B0604020202020204" pitchFamily="34" charset="0"/>
                        <a:cs typeface="Arial" panose="020B0604020202020204" pitchFamily="34" charset="0"/>
                      </a:endParaRPr>
                    </a:p>
                    <a:p>
                      <a:pPr lvl="1"/>
                      <a:r>
                        <a:rPr lang="en-US" sz="1400" b="1" dirty="0">
                          <a:effectLst/>
                          <a:latin typeface="Arial" panose="020B0604020202020204" pitchFamily="34" charset="0"/>
                          <a:cs typeface="Arial" panose="020B0604020202020204" pitchFamily="34" charset="0"/>
                        </a:rPr>
                        <a:t> </a:t>
                      </a:r>
                      <a:endParaRPr lang="en-GB" sz="1400" b="1" dirty="0">
                        <a:effectLst/>
                        <a:latin typeface="Arial" panose="020B0604020202020204" pitchFamily="34" charset="0"/>
                        <a:cs typeface="Arial" panose="020B0604020202020204" pitchFamily="34" charset="0"/>
                      </a:endParaRPr>
                    </a:p>
                    <a:p>
                      <a:pPr lvl="1"/>
                      <a:r>
                        <a:rPr lang="en-US" sz="1400" b="1" dirty="0">
                          <a:effectLst/>
                          <a:latin typeface="Arial" panose="020B0604020202020204" pitchFamily="34" charset="0"/>
                          <a:cs typeface="Arial" panose="020B0604020202020204" pitchFamily="34" charset="0"/>
                        </a:rPr>
                        <a:t>I need to wash my hair, teeth, bathing, foot care and dressing.</a:t>
                      </a:r>
                      <a:endParaRPr lang="en-GB" sz="1400" b="1" dirty="0">
                        <a:effectLst/>
                        <a:latin typeface="Arial" panose="020B0604020202020204" pitchFamily="34" charset="0"/>
                        <a:cs typeface="Arial" panose="020B0604020202020204" pitchFamily="34" charset="0"/>
                      </a:endParaRPr>
                    </a:p>
                    <a:p>
                      <a:pPr lvl="1"/>
                      <a:r>
                        <a:rPr lang="en-US" sz="1400" b="1" dirty="0">
                          <a:effectLst/>
                          <a:latin typeface="Arial" panose="020B0604020202020204" pitchFamily="34" charset="0"/>
                          <a:cs typeface="Arial" panose="020B0604020202020204" pitchFamily="34" charset="0"/>
                        </a:rPr>
                        <a:t> </a:t>
                      </a:r>
                      <a:endParaRPr lang="en-GB" sz="1400" b="1" dirty="0">
                        <a:effectLst/>
                        <a:latin typeface="Arial" panose="020B0604020202020204" pitchFamily="34" charset="0"/>
                        <a:cs typeface="Arial" panose="020B0604020202020204" pitchFamily="34" charset="0"/>
                      </a:endParaRPr>
                    </a:p>
                    <a:p>
                      <a:pPr lvl="1"/>
                      <a:r>
                        <a:rPr lang="en-US" sz="1400" b="1" dirty="0">
                          <a:effectLst/>
                          <a:latin typeface="Arial" panose="020B0604020202020204" pitchFamily="34" charset="0"/>
                          <a:cs typeface="Arial" panose="020B0604020202020204" pitchFamily="34" charset="0"/>
                        </a:rPr>
                        <a:t>Each morning, I need a strip wash in my bathroom</a:t>
                      </a:r>
                      <a:endParaRPr lang="en-GB" sz="1400" b="1" dirty="0">
                        <a:effectLst/>
                        <a:latin typeface="Arial" panose="020B0604020202020204" pitchFamily="34" charset="0"/>
                        <a:cs typeface="Arial" panose="020B0604020202020204" pitchFamily="34" charset="0"/>
                      </a:endParaRPr>
                    </a:p>
                    <a:p>
                      <a:pPr lvl="1"/>
                      <a:r>
                        <a:rPr lang="en-US" sz="1400" b="1" dirty="0">
                          <a:effectLst/>
                          <a:latin typeface="Arial" panose="020B0604020202020204" pitchFamily="34" charset="0"/>
                          <a:cs typeface="Arial" panose="020B0604020202020204" pitchFamily="34" charset="0"/>
                        </a:rPr>
                        <a:t> </a:t>
                      </a:r>
                      <a:endParaRPr lang="en-GB" sz="1400" b="1" dirty="0">
                        <a:effectLst/>
                        <a:latin typeface="Arial" panose="020B0604020202020204" pitchFamily="34" charset="0"/>
                        <a:cs typeface="Arial" panose="020B0604020202020204" pitchFamily="34" charset="0"/>
                      </a:endParaRPr>
                    </a:p>
                    <a:p>
                      <a:pPr lvl="1"/>
                      <a:r>
                        <a:rPr lang="en-US" sz="1400" b="1" dirty="0">
                          <a:effectLst/>
                          <a:latin typeface="Arial" panose="020B0604020202020204" pitchFamily="34" charset="0"/>
                          <a:cs typeface="Arial" panose="020B0604020202020204" pitchFamily="34" charset="0"/>
                        </a:rPr>
                        <a:t>I would like to have my hair wash and a bath once a week</a:t>
                      </a:r>
                      <a:endParaRPr lang="en-GB" sz="1400" b="1" dirty="0">
                        <a:effectLst/>
                        <a:latin typeface="Arial" panose="020B0604020202020204" pitchFamily="34" charset="0"/>
                        <a:cs typeface="Arial" panose="020B0604020202020204" pitchFamily="34" charset="0"/>
                      </a:endParaRPr>
                    </a:p>
                    <a:p>
                      <a:pPr lvl="1"/>
                      <a:r>
                        <a:rPr lang="en-US" sz="1400" b="1" dirty="0">
                          <a:effectLst/>
                          <a:latin typeface="Arial" panose="020B0604020202020204" pitchFamily="34" charset="0"/>
                          <a:cs typeface="Arial" panose="020B0604020202020204" pitchFamily="34" charset="0"/>
                        </a:rPr>
                        <a:t> </a:t>
                      </a:r>
                      <a:endParaRPr lang="en-GB" sz="1400" b="1" dirty="0">
                        <a:effectLst/>
                        <a:latin typeface="Arial" panose="020B0604020202020204" pitchFamily="34" charset="0"/>
                        <a:cs typeface="Arial" panose="020B0604020202020204" pitchFamily="34" charset="0"/>
                      </a:endParaRPr>
                    </a:p>
                    <a:p>
                      <a:pPr lvl="1"/>
                      <a:r>
                        <a:rPr lang="en-US" sz="1400" b="1" dirty="0">
                          <a:effectLst/>
                          <a:latin typeface="Arial" panose="020B0604020202020204" pitchFamily="34" charset="0"/>
                          <a:cs typeface="Arial" panose="020B0604020202020204" pitchFamily="34" charset="0"/>
                        </a:rPr>
                        <a:t>I like to choose for myself what to wear each day</a:t>
                      </a:r>
                      <a:endParaRPr lang="en-GB" sz="1400" b="1" dirty="0">
                        <a:effectLst/>
                        <a:latin typeface="Arial" panose="020B0604020202020204" pitchFamily="34" charset="0"/>
                        <a:cs typeface="Arial" panose="020B0604020202020204" pitchFamily="34" charset="0"/>
                      </a:endParaRPr>
                    </a:p>
                  </a:txBody>
                  <a:tcPr marL="0" marR="0" marT="0" marB="0"/>
                </a:tc>
                <a:extLst>
                  <a:ext uri="{0D108BD9-81ED-4DB2-BD59-A6C34878D82A}">
                    <a16:rowId xmlns:a16="http://schemas.microsoft.com/office/drawing/2014/main" val="775391266"/>
                  </a:ext>
                </a:extLst>
              </a:tr>
              <a:tr h="184905">
                <a:tc>
                  <a:txBody>
                    <a:bodyPr/>
                    <a:lstStyle/>
                    <a:p>
                      <a:pPr marL="525145" lvl="1">
                        <a:spcBef>
                          <a:spcPts val="275"/>
                        </a:spcBef>
                        <a:spcAft>
                          <a:spcPts val="0"/>
                        </a:spcAft>
                      </a:pPr>
                      <a:r>
                        <a:rPr lang="en-US" sz="1600" b="1" dirty="0">
                          <a:effectLst/>
                          <a:latin typeface="Arial" panose="020B0604020202020204" pitchFamily="34" charset="0"/>
                          <a:cs typeface="Arial" panose="020B0604020202020204" pitchFamily="34" charset="0"/>
                        </a:rPr>
                        <a:t>My desired outcomes are</a:t>
                      </a:r>
                      <a:endParaRPr lang="en-GB" sz="1600" b="1" dirty="0">
                        <a:effectLst/>
                        <a:latin typeface="Arial" panose="020B0604020202020204" pitchFamily="34" charset="0"/>
                        <a:ea typeface="Arial" panose="020B0604020202020204" pitchFamily="34" charset="0"/>
                        <a:cs typeface="Arial" panose="020B0604020202020204" pitchFamily="34" charset="0"/>
                      </a:endParaRPr>
                    </a:p>
                  </a:txBody>
                  <a:tcPr marL="0" marR="0" marT="0" marB="0"/>
                </a:tc>
                <a:extLst>
                  <a:ext uri="{0D108BD9-81ED-4DB2-BD59-A6C34878D82A}">
                    <a16:rowId xmlns:a16="http://schemas.microsoft.com/office/drawing/2014/main" val="3960223965"/>
                  </a:ext>
                </a:extLst>
              </a:tr>
              <a:tr h="1174299">
                <a:tc>
                  <a:txBody>
                    <a:bodyPr/>
                    <a:lstStyle/>
                    <a:p>
                      <a:pPr lvl="1"/>
                      <a:r>
                        <a:rPr lang="en-US" sz="1400" b="1" dirty="0">
                          <a:effectLst/>
                          <a:latin typeface="Arial" panose="020B0604020202020204" pitchFamily="34" charset="0"/>
                          <a:cs typeface="Arial" panose="020B0604020202020204" pitchFamily="34" charset="0"/>
                        </a:rPr>
                        <a:t>I want to be washed by female staff</a:t>
                      </a:r>
                      <a:endParaRPr lang="en-GB" sz="1400" b="1" dirty="0">
                        <a:effectLst/>
                        <a:latin typeface="Arial" panose="020B0604020202020204" pitchFamily="34" charset="0"/>
                        <a:cs typeface="Arial" panose="020B0604020202020204" pitchFamily="34" charset="0"/>
                      </a:endParaRPr>
                    </a:p>
                    <a:p>
                      <a:pPr lvl="1"/>
                      <a:r>
                        <a:rPr lang="en-US" sz="1400" b="1" dirty="0">
                          <a:effectLst/>
                          <a:latin typeface="Arial" panose="020B0604020202020204" pitchFamily="34" charset="0"/>
                          <a:cs typeface="Arial" panose="020B0604020202020204" pitchFamily="34" charset="0"/>
                        </a:rPr>
                        <a:t> </a:t>
                      </a:r>
                      <a:endParaRPr lang="en-GB" sz="1400" b="1" dirty="0">
                        <a:effectLst/>
                        <a:latin typeface="Arial" panose="020B0604020202020204" pitchFamily="34" charset="0"/>
                        <a:cs typeface="Arial" panose="020B0604020202020204" pitchFamily="34" charset="0"/>
                      </a:endParaRPr>
                    </a:p>
                    <a:p>
                      <a:pPr lvl="1"/>
                      <a:r>
                        <a:rPr lang="en-US" sz="1400" b="1" dirty="0">
                          <a:effectLst/>
                          <a:latin typeface="Arial" panose="020B0604020202020204" pitchFamily="34" charset="0"/>
                          <a:cs typeface="Arial" panose="020B0604020202020204" pitchFamily="34" charset="0"/>
                        </a:rPr>
                        <a:t>It would like the </a:t>
                      </a:r>
                      <a:r>
                        <a:rPr lang="en-US" sz="1400" b="1" dirty="0" err="1">
                          <a:effectLst/>
                          <a:latin typeface="Arial" panose="020B0604020202020204" pitchFamily="34" charset="0"/>
                          <a:cs typeface="Arial" panose="020B0604020202020204" pitchFamily="34" charset="0"/>
                        </a:rPr>
                        <a:t>carers</a:t>
                      </a:r>
                      <a:r>
                        <a:rPr lang="en-US" sz="1400" b="1" dirty="0">
                          <a:effectLst/>
                          <a:latin typeface="Arial" panose="020B0604020202020204" pitchFamily="34" charset="0"/>
                          <a:cs typeface="Arial" panose="020B0604020202020204" pitchFamily="34" charset="0"/>
                        </a:rPr>
                        <a:t> to respect my privacy and dignity during my personal care management(Care Act,2014)</a:t>
                      </a:r>
                      <a:endParaRPr lang="en-GB" sz="1400" b="1" dirty="0">
                        <a:effectLst/>
                        <a:latin typeface="Arial" panose="020B0604020202020204" pitchFamily="34" charset="0"/>
                        <a:cs typeface="Arial" panose="020B0604020202020204" pitchFamily="34" charset="0"/>
                      </a:endParaRPr>
                    </a:p>
                    <a:p>
                      <a:pPr lvl="1"/>
                      <a:r>
                        <a:rPr lang="en-US" sz="1400" b="1" dirty="0">
                          <a:effectLst/>
                          <a:latin typeface="Arial" panose="020B0604020202020204" pitchFamily="34" charset="0"/>
                          <a:cs typeface="Arial" panose="020B0604020202020204" pitchFamily="34" charset="0"/>
                        </a:rPr>
                        <a:t> </a:t>
                      </a:r>
                      <a:endParaRPr lang="en-GB" sz="1400" b="1" dirty="0">
                        <a:effectLst/>
                        <a:latin typeface="Arial" panose="020B0604020202020204" pitchFamily="34" charset="0"/>
                        <a:cs typeface="Arial" panose="020B0604020202020204" pitchFamily="34" charset="0"/>
                      </a:endParaRPr>
                    </a:p>
                    <a:p>
                      <a:pPr lvl="1"/>
                      <a:r>
                        <a:rPr lang="en-US" sz="1400" b="1" dirty="0">
                          <a:effectLst/>
                          <a:latin typeface="Arial" panose="020B0604020202020204" pitchFamily="34" charset="0"/>
                          <a:cs typeface="Arial" panose="020B0604020202020204" pitchFamily="34" charset="0"/>
                        </a:rPr>
                        <a:t>I would also like to be always dressed in my preferred outfit, to be well cleaned and smartly dressed.</a:t>
                      </a:r>
                      <a:endParaRPr lang="en-GB" sz="1400" b="1" dirty="0">
                        <a:effectLst/>
                        <a:latin typeface="Arial" panose="020B0604020202020204" pitchFamily="34" charset="0"/>
                        <a:ea typeface="Arial" panose="020B0604020202020204" pitchFamily="34" charset="0"/>
                        <a:cs typeface="Arial" panose="020B0604020202020204" pitchFamily="34" charset="0"/>
                      </a:endParaRPr>
                    </a:p>
                  </a:txBody>
                  <a:tcPr marL="0" marR="0" marT="0" marB="0"/>
                </a:tc>
                <a:extLst>
                  <a:ext uri="{0D108BD9-81ED-4DB2-BD59-A6C34878D82A}">
                    <a16:rowId xmlns:a16="http://schemas.microsoft.com/office/drawing/2014/main" val="1832783171"/>
                  </a:ext>
                </a:extLst>
              </a:tr>
              <a:tr h="184905">
                <a:tc>
                  <a:txBody>
                    <a:bodyPr/>
                    <a:lstStyle/>
                    <a:p>
                      <a:pPr marL="525145" lvl="1">
                        <a:spcBef>
                          <a:spcPts val="275"/>
                        </a:spcBef>
                        <a:spcAft>
                          <a:spcPts val="0"/>
                        </a:spcAft>
                      </a:pPr>
                      <a:r>
                        <a:rPr lang="en-US" sz="1600" b="1" dirty="0">
                          <a:effectLst/>
                          <a:latin typeface="Arial" panose="020B0604020202020204" pitchFamily="34" charset="0"/>
                          <a:cs typeface="Arial" panose="020B0604020202020204" pitchFamily="34" charset="0"/>
                        </a:rPr>
                        <a:t>How should staff support me to achieve my desired outcomes?</a:t>
                      </a:r>
                      <a:endParaRPr lang="en-GB" sz="1600" b="1" dirty="0">
                        <a:effectLst/>
                        <a:latin typeface="Arial" panose="020B0604020202020204" pitchFamily="34" charset="0"/>
                        <a:ea typeface="Arial" panose="020B0604020202020204" pitchFamily="34" charset="0"/>
                        <a:cs typeface="Arial" panose="020B0604020202020204" pitchFamily="34" charset="0"/>
                      </a:endParaRPr>
                    </a:p>
                  </a:txBody>
                  <a:tcPr marL="0" marR="0" marT="0" marB="0"/>
                </a:tc>
                <a:extLst>
                  <a:ext uri="{0D108BD9-81ED-4DB2-BD59-A6C34878D82A}">
                    <a16:rowId xmlns:a16="http://schemas.microsoft.com/office/drawing/2014/main" val="1813832489"/>
                  </a:ext>
                </a:extLst>
              </a:tr>
              <a:tr h="1155075">
                <a:tc>
                  <a:txBody>
                    <a:bodyPr/>
                    <a:lstStyle/>
                    <a:p>
                      <a:pPr lvl="1"/>
                      <a:r>
                        <a:rPr lang="en-US" sz="1400" b="1" dirty="0">
                          <a:effectLst/>
                          <a:latin typeface="Arial" panose="020B0604020202020204" pitchFamily="34" charset="0"/>
                          <a:cs typeface="Arial" panose="020B0604020202020204" pitchFamily="34" charset="0"/>
                        </a:rPr>
                        <a:t>I need assistance for almost all areas concerning my personal care and I want my </a:t>
                      </a:r>
                      <a:r>
                        <a:rPr lang="en-US" sz="1400" b="1" dirty="0" err="1">
                          <a:effectLst/>
                          <a:latin typeface="Arial" panose="020B0604020202020204" pitchFamily="34" charset="0"/>
                          <a:cs typeface="Arial" panose="020B0604020202020204" pitchFamily="34" charset="0"/>
                        </a:rPr>
                        <a:t>carer</a:t>
                      </a:r>
                      <a:r>
                        <a:rPr lang="en-US" sz="1400" b="1" dirty="0">
                          <a:effectLst/>
                          <a:latin typeface="Arial" panose="020B0604020202020204" pitchFamily="34" charset="0"/>
                          <a:cs typeface="Arial" panose="020B0604020202020204" pitchFamily="34" charset="0"/>
                        </a:rPr>
                        <a:t> to always close the window blind and the doors during this period.</a:t>
                      </a:r>
                      <a:endParaRPr lang="en-GB" sz="1400" b="1" dirty="0">
                        <a:effectLst/>
                        <a:latin typeface="Arial" panose="020B0604020202020204" pitchFamily="34" charset="0"/>
                        <a:cs typeface="Arial" panose="020B0604020202020204" pitchFamily="34" charset="0"/>
                      </a:endParaRPr>
                    </a:p>
                    <a:p>
                      <a:pPr lvl="1"/>
                      <a:r>
                        <a:rPr lang="en-US" sz="1400" b="1" dirty="0">
                          <a:effectLst/>
                          <a:latin typeface="Arial" panose="020B0604020202020204" pitchFamily="34" charset="0"/>
                          <a:cs typeface="Arial" panose="020B0604020202020204" pitchFamily="34" charset="0"/>
                        </a:rPr>
                        <a:t> </a:t>
                      </a:r>
                      <a:endParaRPr lang="en-GB" sz="1400" b="1" dirty="0">
                        <a:effectLst/>
                        <a:latin typeface="Arial" panose="020B0604020202020204" pitchFamily="34" charset="0"/>
                        <a:cs typeface="Arial" panose="020B0604020202020204" pitchFamily="34" charset="0"/>
                      </a:endParaRPr>
                    </a:p>
                    <a:p>
                      <a:pPr lvl="1"/>
                      <a:r>
                        <a:rPr lang="en-US" sz="1400" b="1" dirty="0">
                          <a:effectLst/>
                          <a:latin typeface="Arial" panose="020B0604020202020204" pitchFamily="34" charset="0"/>
                          <a:cs typeface="Arial" panose="020B0604020202020204" pitchFamily="34" charset="0"/>
                        </a:rPr>
                        <a:t>I would prefer my </a:t>
                      </a:r>
                      <a:r>
                        <a:rPr lang="en-US" sz="1400" b="1" dirty="0" err="1">
                          <a:effectLst/>
                          <a:latin typeface="Arial" panose="020B0604020202020204" pitchFamily="34" charset="0"/>
                          <a:cs typeface="Arial" panose="020B0604020202020204" pitchFamily="34" charset="0"/>
                        </a:rPr>
                        <a:t>carer</a:t>
                      </a:r>
                      <a:r>
                        <a:rPr lang="en-US" sz="1400" b="1" dirty="0">
                          <a:effectLst/>
                          <a:latin typeface="Arial" panose="020B0604020202020204" pitchFamily="34" charset="0"/>
                          <a:cs typeface="Arial" panose="020B0604020202020204" pitchFamily="34" charset="0"/>
                        </a:rPr>
                        <a:t> to help wash my hair and bath once a week every Wednesday at 10.00am</a:t>
                      </a:r>
                      <a:endParaRPr lang="en-GB" sz="1400" b="1" dirty="0">
                        <a:effectLst/>
                        <a:latin typeface="Arial" panose="020B0604020202020204" pitchFamily="34" charset="0"/>
                        <a:cs typeface="Arial" panose="020B0604020202020204" pitchFamily="34" charset="0"/>
                      </a:endParaRPr>
                    </a:p>
                    <a:p>
                      <a:pPr lvl="1"/>
                      <a:r>
                        <a:rPr lang="en-US" sz="1400" b="1" dirty="0">
                          <a:effectLst/>
                          <a:latin typeface="Arial" panose="020B0604020202020204" pitchFamily="34" charset="0"/>
                          <a:cs typeface="Arial" panose="020B0604020202020204" pitchFamily="34" charset="0"/>
                        </a:rPr>
                        <a:t>I like my </a:t>
                      </a:r>
                      <a:r>
                        <a:rPr lang="en-US" sz="1400" b="1" dirty="0" err="1">
                          <a:effectLst/>
                          <a:latin typeface="Arial" panose="020B0604020202020204" pitchFamily="34" charset="0"/>
                          <a:cs typeface="Arial" panose="020B0604020202020204" pitchFamily="34" charset="0"/>
                        </a:rPr>
                        <a:t>carer</a:t>
                      </a:r>
                      <a:r>
                        <a:rPr lang="en-US" sz="1400" b="1" dirty="0">
                          <a:effectLst/>
                          <a:latin typeface="Arial" panose="020B0604020202020204" pitchFamily="34" charset="0"/>
                          <a:cs typeface="Arial" panose="020B0604020202020204" pitchFamily="34" charset="0"/>
                        </a:rPr>
                        <a:t> to help maintain my underarm areas, check my toenails regularly.</a:t>
                      </a:r>
                      <a:endParaRPr lang="en-GB" sz="1400" b="1" dirty="0">
                        <a:effectLst/>
                        <a:latin typeface="Arial" panose="020B0604020202020204" pitchFamily="34" charset="0"/>
                        <a:cs typeface="Arial" panose="020B0604020202020204" pitchFamily="34" charset="0"/>
                      </a:endParaRPr>
                    </a:p>
                    <a:p>
                      <a:pPr lvl="1"/>
                      <a:r>
                        <a:rPr lang="en-US" sz="1400" b="1" dirty="0">
                          <a:effectLst/>
                          <a:latin typeface="Arial" panose="020B0604020202020204" pitchFamily="34" charset="0"/>
                          <a:cs typeface="Arial" panose="020B0604020202020204" pitchFamily="34" charset="0"/>
                        </a:rPr>
                        <a:t> </a:t>
                      </a:r>
                      <a:endParaRPr lang="en-GB" sz="1400" b="1" dirty="0">
                        <a:effectLst/>
                        <a:latin typeface="Arial" panose="020B0604020202020204" pitchFamily="34" charset="0"/>
                        <a:ea typeface="Arial" panose="020B0604020202020204" pitchFamily="34" charset="0"/>
                        <a:cs typeface="Arial" panose="020B0604020202020204" pitchFamily="34" charset="0"/>
                      </a:endParaRPr>
                    </a:p>
                  </a:txBody>
                  <a:tcPr marL="0" marR="0" marT="0" marB="0"/>
                </a:tc>
                <a:extLst>
                  <a:ext uri="{0D108BD9-81ED-4DB2-BD59-A6C34878D82A}">
                    <a16:rowId xmlns:a16="http://schemas.microsoft.com/office/drawing/2014/main" val="4118129073"/>
                  </a:ext>
                </a:extLst>
              </a:tr>
            </a:tbl>
          </a:graphicData>
        </a:graphic>
      </p:graphicFrame>
    </p:spTree>
    <p:extLst>
      <p:ext uri="{BB962C8B-B14F-4D97-AF65-F5344CB8AC3E}">
        <p14:creationId xmlns:p14="http://schemas.microsoft.com/office/powerpoint/2010/main" val="35094982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1C9866BC-D1FD-008F-D6B4-C8E33275FC73}"/>
              </a:ext>
            </a:extLst>
          </p:cNvPr>
          <p:cNvGraphicFramePr>
            <a:graphicFrameLocks noGrp="1"/>
          </p:cNvGraphicFramePr>
          <p:nvPr>
            <p:extLst>
              <p:ext uri="{D42A27DB-BD31-4B8C-83A1-F6EECF244321}">
                <p14:modId xmlns:p14="http://schemas.microsoft.com/office/powerpoint/2010/main" val="586764663"/>
              </p:ext>
            </p:extLst>
          </p:nvPr>
        </p:nvGraphicFramePr>
        <p:xfrm>
          <a:off x="1" y="0"/>
          <a:ext cx="12192000" cy="6857999"/>
        </p:xfrm>
        <a:graphic>
          <a:graphicData uri="http://schemas.openxmlformats.org/drawingml/2006/table">
            <a:tbl>
              <a:tblPr>
                <a:tableStyleId>{B301B821-A1FF-4177-AEE7-76D212191A09}</a:tableStyleId>
              </a:tblPr>
              <a:tblGrid>
                <a:gridCol w="12192000">
                  <a:extLst>
                    <a:ext uri="{9D8B030D-6E8A-4147-A177-3AD203B41FA5}">
                      <a16:colId xmlns:a16="http://schemas.microsoft.com/office/drawing/2014/main" val="3707373496"/>
                    </a:ext>
                  </a:extLst>
                </a:gridCol>
              </a:tblGrid>
              <a:tr h="343841">
                <a:tc>
                  <a:txBody>
                    <a:bodyPr/>
                    <a:lstStyle/>
                    <a:p>
                      <a:pPr marL="525145" lvl="1">
                        <a:spcBef>
                          <a:spcPts val="275"/>
                        </a:spcBef>
                        <a:spcAft>
                          <a:spcPts val="0"/>
                        </a:spcAft>
                      </a:pPr>
                      <a:r>
                        <a:rPr lang="en-US" sz="1600" b="1" kern="1200" dirty="0">
                          <a:solidFill>
                            <a:schemeClr val="dk1"/>
                          </a:solidFill>
                          <a:effectLst/>
                          <a:latin typeface="Arial" panose="020B0604020202020204" pitchFamily="34" charset="0"/>
                          <a:cs typeface="Arial" panose="020B0604020202020204" pitchFamily="34" charset="0"/>
                        </a:rPr>
                        <a:t>                                                                   5. Continence care</a:t>
                      </a:r>
                      <a:endParaRPr lang="en-GB" sz="1600" b="1" dirty="0">
                        <a:effectLst/>
                        <a:latin typeface="Arial" panose="020B0604020202020204" pitchFamily="34" charset="0"/>
                        <a:ea typeface="Arial" panose="020B0604020202020204" pitchFamily="34" charset="0"/>
                        <a:cs typeface="Arial" panose="020B0604020202020204" pitchFamily="34" charset="0"/>
                      </a:endParaRPr>
                    </a:p>
                  </a:txBody>
                  <a:tcPr marL="0" marR="0" marT="0" marB="0"/>
                </a:tc>
                <a:extLst>
                  <a:ext uri="{0D108BD9-81ED-4DB2-BD59-A6C34878D82A}">
                    <a16:rowId xmlns:a16="http://schemas.microsoft.com/office/drawing/2014/main" val="363582191"/>
                  </a:ext>
                </a:extLst>
              </a:tr>
              <a:tr h="282373">
                <a:tc>
                  <a:txBody>
                    <a:bodyPr/>
                    <a:lstStyle/>
                    <a:p>
                      <a:pPr marL="525145" lvl="1">
                        <a:spcBef>
                          <a:spcPts val="275"/>
                        </a:spcBef>
                        <a:spcAft>
                          <a:spcPts val="0"/>
                        </a:spcAft>
                      </a:pPr>
                      <a:r>
                        <a:rPr lang="en-US" sz="1600" b="1" dirty="0">
                          <a:effectLst/>
                          <a:latin typeface="Arial" panose="020B0604020202020204" pitchFamily="34" charset="0"/>
                          <a:cs typeface="Arial" panose="020B0604020202020204" pitchFamily="34" charset="0"/>
                        </a:rPr>
                        <a:t>What are my current care and support needs?</a:t>
                      </a:r>
                      <a:endParaRPr lang="en-GB" sz="1600" b="1" dirty="0">
                        <a:effectLst/>
                        <a:latin typeface="Arial" panose="020B0604020202020204" pitchFamily="34" charset="0"/>
                        <a:ea typeface="Arial" panose="020B0604020202020204" pitchFamily="34" charset="0"/>
                        <a:cs typeface="Arial" panose="020B0604020202020204" pitchFamily="34" charset="0"/>
                      </a:endParaRPr>
                    </a:p>
                  </a:txBody>
                  <a:tcPr marL="0" marR="0" marT="0" marB="0"/>
                </a:tc>
                <a:extLst>
                  <a:ext uri="{0D108BD9-81ED-4DB2-BD59-A6C34878D82A}">
                    <a16:rowId xmlns:a16="http://schemas.microsoft.com/office/drawing/2014/main" val="2180850093"/>
                  </a:ext>
                </a:extLst>
              </a:tr>
              <a:tr h="2644264">
                <a:tc>
                  <a:txBody>
                    <a:bodyPr/>
                    <a:lstStyle/>
                    <a:p>
                      <a:pPr lvl="1"/>
                      <a:r>
                        <a:rPr lang="en-US" sz="1400" b="1" dirty="0">
                          <a:effectLst/>
                          <a:latin typeface="Arial" panose="020B0604020202020204" pitchFamily="34" charset="0"/>
                          <a:cs typeface="Arial" panose="020B0604020202020204" pitchFamily="34" charset="0"/>
                        </a:rPr>
                        <a:t> I wear continence pad which needs  to be changed frequently due to my incontinence.</a:t>
                      </a:r>
                      <a:endParaRPr lang="en-GB" sz="1400" b="1" dirty="0">
                        <a:effectLst/>
                        <a:latin typeface="Arial" panose="020B0604020202020204" pitchFamily="34" charset="0"/>
                        <a:cs typeface="Arial" panose="020B0604020202020204" pitchFamily="34" charset="0"/>
                      </a:endParaRPr>
                    </a:p>
                    <a:p>
                      <a:pPr lvl="1"/>
                      <a:r>
                        <a:rPr lang="en-US" sz="1400" b="1" dirty="0">
                          <a:effectLst/>
                          <a:latin typeface="Arial" panose="020B0604020202020204" pitchFamily="34" charset="0"/>
                          <a:cs typeface="Arial" panose="020B0604020202020204" pitchFamily="34" charset="0"/>
                        </a:rPr>
                        <a:t> </a:t>
                      </a:r>
                      <a:endParaRPr lang="en-GB" sz="1400" b="1" dirty="0">
                        <a:effectLst/>
                        <a:latin typeface="Arial" panose="020B0604020202020204" pitchFamily="34" charset="0"/>
                        <a:cs typeface="Arial" panose="020B0604020202020204" pitchFamily="34" charset="0"/>
                      </a:endParaRPr>
                    </a:p>
                    <a:p>
                      <a:pPr lvl="1"/>
                      <a:r>
                        <a:rPr lang="en-US" sz="1400" b="1" dirty="0">
                          <a:effectLst/>
                          <a:latin typeface="Arial" panose="020B0604020202020204" pitchFamily="34" charset="0"/>
                          <a:cs typeface="Arial" panose="020B0604020202020204" pitchFamily="34" charset="0"/>
                        </a:rPr>
                        <a:t>My bowels do open every day and when this happens, I use medication to support  it.</a:t>
                      </a:r>
                      <a:endParaRPr lang="en-GB" sz="1400" b="1" dirty="0">
                        <a:effectLst/>
                        <a:latin typeface="Arial" panose="020B0604020202020204" pitchFamily="34" charset="0"/>
                        <a:cs typeface="Arial" panose="020B0604020202020204" pitchFamily="34" charset="0"/>
                      </a:endParaRPr>
                    </a:p>
                    <a:p>
                      <a:pPr lvl="1"/>
                      <a:r>
                        <a:rPr lang="en-US" sz="1400" b="1" dirty="0">
                          <a:effectLst/>
                          <a:latin typeface="Arial" panose="020B0604020202020204" pitchFamily="34" charset="0"/>
                          <a:cs typeface="Arial" panose="020B0604020202020204" pitchFamily="34" charset="0"/>
                        </a:rPr>
                        <a:t> </a:t>
                      </a:r>
                      <a:endParaRPr lang="en-GB" sz="1400" b="1" dirty="0">
                        <a:effectLst/>
                        <a:latin typeface="Arial" panose="020B0604020202020204" pitchFamily="34" charset="0"/>
                        <a:cs typeface="Arial" panose="020B0604020202020204" pitchFamily="34" charset="0"/>
                      </a:endParaRPr>
                    </a:p>
                    <a:p>
                      <a:pPr lvl="1"/>
                      <a:r>
                        <a:rPr lang="en-US" sz="1400" b="1" dirty="0">
                          <a:effectLst/>
                          <a:latin typeface="Arial" panose="020B0604020202020204" pitchFamily="34" charset="0"/>
                          <a:cs typeface="Arial" panose="020B0604020202020204" pitchFamily="34" charset="0"/>
                        </a:rPr>
                        <a:t>Most times, I do have occasional incidents of leakage which typically happens before I get to the toilet or bathroom, that is why</a:t>
                      </a:r>
                    </a:p>
                    <a:p>
                      <a:pPr lvl="1"/>
                      <a:r>
                        <a:rPr lang="en-US" sz="1400" b="1" dirty="0">
                          <a:effectLst/>
                          <a:latin typeface="Arial" panose="020B0604020202020204" pitchFamily="34" charset="0"/>
                          <a:cs typeface="Arial" panose="020B0604020202020204" pitchFamily="34" charset="0"/>
                        </a:rPr>
                        <a:t> I wear  a pad.</a:t>
                      </a:r>
                      <a:endParaRPr lang="en-GB" sz="1400" b="1" dirty="0">
                        <a:effectLst/>
                        <a:latin typeface="Arial" panose="020B0604020202020204" pitchFamily="34" charset="0"/>
                        <a:cs typeface="Arial" panose="020B0604020202020204" pitchFamily="34" charset="0"/>
                      </a:endParaRPr>
                    </a:p>
                    <a:p>
                      <a:pPr lvl="1"/>
                      <a:r>
                        <a:rPr lang="en-US" sz="1400" b="1" dirty="0">
                          <a:effectLst/>
                          <a:latin typeface="Arial" panose="020B0604020202020204" pitchFamily="34" charset="0"/>
                          <a:cs typeface="Arial" panose="020B0604020202020204" pitchFamily="34" charset="0"/>
                        </a:rPr>
                        <a:t> </a:t>
                      </a:r>
                      <a:endParaRPr lang="en-GB" sz="1400" b="1" dirty="0">
                        <a:effectLst/>
                        <a:latin typeface="Arial" panose="020B0604020202020204" pitchFamily="34" charset="0"/>
                        <a:cs typeface="Arial" panose="020B0604020202020204" pitchFamily="34" charset="0"/>
                      </a:endParaRPr>
                    </a:p>
                    <a:p>
                      <a:pPr lvl="1"/>
                      <a:endParaRPr lang="en-GB" sz="1400" b="1" dirty="0">
                        <a:effectLst/>
                        <a:latin typeface="Arial" panose="020B0604020202020204" pitchFamily="34" charset="0"/>
                        <a:cs typeface="Arial" panose="020B0604020202020204" pitchFamily="34" charset="0"/>
                      </a:endParaRPr>
                    </a:p>
                    <a:p>
                      <a:pPr lvl="1"/>
                      <a:r>
                        <a:rPr lang="en-US" sz="1400" b="1" dirty="0">
                          <a:effectLst/>
                          <a:latin typeface="Arial" panose="020B0604020202020204" pitchFamily="34" charset="0"/>
                          <a:cs typeface="Arial" panose="020B0604020202020204" pitchFamily="34" charset="0"/>
                        </a:rPr>
                        <a:t> </a:t>
                      </a:r>
                      <a:endParaRPr lang="en-GB" sz="1400" b="1" dirty="0">
                        <a:effectLst/>
                        <a:latin typeface="Arial" panose="020B0604020202020204" pitchFamily="34" charset="0"/>
                        <a:cs typeface="Arial" panose="020B0604020202020204" pitchFamily="34" charset="0"/>
                      </a:endParaRPr>
                    </a:p>
                    <a:p>
                      <a:pPr lvl="1"/>
                      <a:r>
                        <a:rPr lang="en-US" sz="1400" b="1" dirty="0">
                          <a:effectLst/>
                          <a:latin typeface="Arial" panose="020B0604020202020204" pitchFamily="34" charset="0"/>
                          <a:cs typeface="Arial" panose="020B0604020202020204" pitchFamily="34" charset="0"/>
                        </a:rPr>
                        <a:t> </a:t>
                      </a:r>
                      <a:endParaRPr lang="en-GB" sz="1400" b="1" dirty="0">
                        <a:effectLst/>
                        <a:latin typeface="Arial" panose="020B0604020202020204" pitchFamily="34" charset="0"/>
                        <a:ea typeface="Arial" panose="020B0604020202020204" pitchFamily="34" charset="0"/>
                        <a:cs typeface="Arial" panose="020B0604020202020204" pitchFamily="34" charset="0"/>
                      </a:endParaRPr>
                    </a:p>
                  </a:txBody>
                  <a:tcPr marL="0" marR="0" marT="0" marB="0"/>
                </a:tc>
                <a:extLst>
                  <a:ext uri="{0D108BD9-81ED-4DB2-BD59-A6C34878D82A}">
                    <a16:rowId xmlns:a16="http://schemas.microsoft.com/office/drawing/2014/main" val="3087908892"/>
                  </a:ext>
                </a:extLst>
              </a:tr>
              <a:tr h="282373">
                <a:tc>
                  <a:txBody>
                    <a:bodyPr/>
                    <a:lstStyle/>
                    <a:p>
                      <a:pPr marL="525145" lvl="1">
                        <a:spcBef>
                          <a:spcPts val="275"/>
                        </a:spcBef>
                        <a:spcAft>
                          <a:spcPts val="0"/>
                        </a:spcAft>
                      </a:pPr>
                      <a:r>
                        <a:rPr lang="en-US" sz="1600" b="1" dirty="0">
                          <a:effectLst/>
                          <a:latin typeface="Arial" panose="020B0604020202020204" pitchFamily="34" charset="0"/>
                          <a:cs typeface="Arial" panose="020B0604020202020204" pitchFamily="34" charset="0"/>
                        </a:rPr>
                        <a:t>What are my desired outcomes?</a:t>
                      </a:r>
                      <a:endParaRPr lang="en-GB" sz="1600" b="1" dirty="0">
                        <a:effectLst/>
                        <a:latin typeface="Arial" panose="020B0604020202020204" pitchFamily="34" charset="0"/>
                        <a:ea typeface="Arial" panose="020B0604020202020204" pitchFamily="34" charset="0"/>
                        <a:cs typeface="Arial" panose="020B0604020202020204" pitchFamily="34" charset="0"/>
                      </a:endParaRPr>
                    </a:p>
                  </a:txBody>
                  <a:tcPr marL="0" marR="0" marT="0" marB="0"/>
                </a:tc>
                <a:extLst>
                  <a:ext uri="{0D108BD9-81ED-4DB2-BD59-A6C34878D82A}">
                    <a16:rowId xmlns:a16="http://schemas.microsoft.com/office/drawing/2014/main" val="1972848108"/>
                  </a:ext>
                </a:extLst>
              </a:tr>
              <a:tr h="1617215">
                <a:tc>
                  <a:txBody>
                    <a:bodyPr/>
                    <a:lstStyle/>
                    <a:p>
                      <a:pPr lvl="1"/>
                      <a:r>
                        <a:rPr lang="en-US" sz="1400" b="1" dirty="0">
                          <a:effectLst/>
                          <a:latin typeface="Arial" panose="020B0604020202020204" pitchFamily="34" charset="0"/>
                          <a:cs typeface="Arial" panose="020B0604020202020204" pitchFamily="34" charset="0"/>
                        </a:rPr>
                        <a:t>I like to get to the toilet quickly as possible to prevent the uncomfortable incident of   leakage</a:t>
                      </a:r>
                      <a:endParaRPr lang="en-GB" sz="1400" b="1" dirty="0">
                        <a:effectLst/>
                        <a:latin typeface="Arial" panose="020B0604020202020204" pitchFamily="34" charset="0"/>
                        <a:cs typeface="Arial" panose="020B0604020202020204" pitchFamily="34" charset="0"/>
                      </a:endParaRPr>
                    </a:p>
                    <a:p>
                      <a:pPr lvl="1"/>
                      <a:r>
                        <a:rPr lang="en-US" sz="1400" b="1" dirty="0">
                          <a:effectLst/>
                          <a:latin typeface="Arial" panose="020B0604020202020204" pitchFamily="34" charset="0"/>
                          <a:cs typeface="Arial" panose="020B0604020202020204" pitchFamily="34" charset="0"/>
                        </a:rPr>
                        <a:t> </a:t>
                      </a:r>
                      <a:endParaRPr lang="en-GB" sz="1400" b="1" dirty="0">
                        <a:effectLst/>
                        <a:latin typeface="Arial" panose="020B0604020202020204" pitchFamily="34" charset="0"/>
                        <a:cs typeface="Arial" panose="020B0604020202020204" pitchFamily="34" charset="0"/>
                      </a:endParaRPr>
                    </a:p>
                    <a:p>
                      <a:pPr lvl="1"/>
                      <a:r>
                        <a:rPr lang="en-US" sz="1400" b="1" dirty="0">
                          <a:effectLst/>
                          <a:latin typeface="Arial" panose="020B0604020202020204" pitchFamily="34" charset="0"/>
                          <a:cs typeface="Arial" panose="020B0604020202020204" pitchFamily="34" charset="0"/>
                        </a:rPr>
                        <a:t>I want my </a:t>
                      </a:r>
                      <a:r>
                        <a:rPr lang="en-US" sz="1400" b="1" dirty="0" err="1">
                          <a:effectLst/>
                          <a:latin typeface="Arial" panose="020B0604020202020204" pitchFamily="34" charset="0"/>
                          <a:cs typeface="Arial" panose="020B0604020202020204" pitchFamily="34" charset="0"/>
                        </a:rPr>
                        <a:t>carer</a:t>
                      </a:r>
                      <a:r>
                        <a:rPr lang="en-US" sz="1400" b="1" dirty="0">
                          <a:effectLst/>
                          <a:latin typeface="Arial" panose="020B0604020202020204" pitchFamily="34" charset="0"/>
                          <a:cs typeface="Arial" panose="020B0604020202020204" pitchFamily="34" charset="0"/>
                        </a:rPr>
                        <a:t> to respect my privacy, dignity in matters concerning my toileting needs</a:t>
                      </a:r>
                      <a:endParaRPr lang="en-GB" sz="1400" b="1" dirty="0">
                        <a:effectLst/>
                        <a:latin typeface="Arial" panose="020B0604020202020204" pitchFamily="34" charset="0"/>
                        <a:ea typeface="Arial" panose="020B0604020202020204" pitchFamily="34" charset="0"/>
                        <a:cs typeface="Arial" panose="020B0604020202020204" pitchFamily="34" charset="0"/>
                      </a:endParaRPr>
                    </a:p>
                  </a:txBody>
                  <a:tcPr marL="0" marR="0" marT="0" marB="0"/>
                </a:tc>
                <a:extLst>
                  <a:ext uri="{0D108BD9-81ED-4DB2-BD59-A6C34878D82A}">
                    <a16:rowId xmlns:a16="http://schemas.microsoft.com/office/drawing/2014/main" val="950022751"/>
                  </a:ext>
                </a:extLst>
              </a:tr>
              <a:tr h="434881">
                <a:tc>
                  <a:txBody>
                    <a:bodyPr/>
                    <a:lstStyle/>
                    <a:p>
                      <a:pPr marL="525145" lvl="1">
                        <a:spcBef>
                          <a:spcPts val="275"/>
                        </a:spcBef>
                        <a:spcAft>
                          <a:spcPts val="0"/>
                        </a:spcAft>
                      </a:pPr>
                      <a:r>
                        <a:rPr lang="en-US" sz="1600" b="1" dirty="0">
                          <a:effectLst/>
                          <a:latin typeface="Arial" panose="020B0604020202020204" pitchFamily="34" charset="0"/>
                          <a:cs typeface="Arial" panose="020B0604020202020204" pitchFamily="34" charset="0"/>
                        </a:rPr>
                        <a:t>How should staff support me to achieve my desired outcomes?</a:t>
                      </a:r>
                      <a:endParaRPr lang="en-GB" sz="1600" b="1" dirty="0">
                        <a:effectLst/>
                        <a:latin typeface="Arial" panose="020B0604020202020204" pitchFamily="34" charset="0"/>
                        <a:ea typeface="Arial" panose="020B0604020202020204" pitchFamily="34" charset="0"/>
                        <a:cs typeface="Arial" panose="020B0604020202020204" pitchFamily="34" charset="0"/>
                      </a:endParaRPr>
                    </a:p>
                  </a:txBody>
                  <a:tcPr marL="0" marR="0" marT="0" marB="0"/>
                </a:tc>
                <a:extLst>
                  <a:ext uri="{0D108BD9-81ED-4DB2-BD59-A6C34878D82A}">
                    <a16:rowId xmlns:a16="http://schemas.microsoft.com/office/drawing/2014/main" val="3078040112"/>
                  </a:ext>
                </a:extLst>
              </a:tr>
              <a:tr h="1253052">
                <a:tc>
                  <a:txBody>
                    <a:bodyPr/>
                    <a:lstStyle/>
                    <a:p>
                      <a:pPr lvl="1"/>
                      <a:r>
                        <a:rPr lang="en-US" sz="1400" b="1" dirty="0">
                          <a:effectLst/>
                          <a:latin typeface="Arial" panose="020B0604020202020204" pitchFamily="34" charset="0"/>
                          <a:cs typeface="Arial" panose="020B0604020202020204" pitchFamily="34" charset="0"/>
                        </a:rPr>
                        <a:t>I want my </a:t>
                      </a:r>
                      <a:r>
                        <a:rPr lang="en-US" sz="1400" b="1" dirty="0" err="1">
                          <a:effectLst/>
                          <a:latin typeface="Arial" panose="020B0604020202020204" pitchFamily="34" charset="0"/>
                          <a:cs typeface="Arial" panose="020B0604020202020204" pitchFamily="34" charset="0"/>
                        </a:rPr>
                        <a:t>carer</a:t>
                      </a:r>
                      <a:r>
                        <a:rPr lang="en-US" sz="1400" b="1" dirty="0">
                          <a:effectLst/>
                          <a:latin typeface="Arial" panose="020B0604020202020204" pitchFamily="34" charset="0"/>
                          <a:cs typeface="Arial" panose="020B0604020202020204" pitchFamily="34" charset="0"/>
                        </a:rPr>
                        <a:t> to monitor the movement of my bowels, and if </a:t>
                      </a:r>
                      <a:r>
                        <a:rPr lang="en-US" sz="1400" b="1" dirty="0" err="1">
                          <a:effectLst/>
                          <a:latin typeface="Arial" panose="020B0604020202020204" pitchFamily="34" charset="0"/>
                          <a:cs typeface="Arial" panose="020B0604020202020204" pitchFamily="34" charset="0"/>
                        </a:rPr>
                        <a:t>Iam</a:t>
                      </a:r>
                      <a:r>
                        <a:rPr lang="en-US" sz="1400" b="1" dirty="0">
                          <a:effectLst/>
                          <a:latin typeface="Arial" panose="020B0604020202020204" pitchFamily="34" charset="0"/>
                          <a:cs typeface="Arial" panose="020B0604020202020204" pitchFamily="34" charset="0"/>
                        </a:rPr>
                        <a:t> struggling with it then my </a:t>
                      </a:r>
                      <a:r>
                        <a:rPr lang="en-US" sz="1400" b="1" dirty="0" err="1">
                          <a:effectLst/>
                          <a:latin typeface="Arial" panose="020B0604020202020204" pitchFamily="34" charset="0"/>
                          <a:cs typeface="Arial" panose="020B0604020202020204" pitchFamily="34" charset="0"/>
                        </a:rPr>
                        <a:t>carer</a:t>
                      </a:r>
                      <a:r>
                        <a:rPr lang="en-US" sz="1400" b="1" dirty="0">
                          <a:effectLst/>
                          <a:latin typeface="Arial" panose="020B0604020202020204" pitchFamily="34" charset="0"/>
                          <a:cs typeface="Arial" panose="020B0604020202020204" pitchFamily="34" charset="0"/>
                        </a:rPr>
                        <a:t> can notify my GP.</a:t>
                      </a:r>
                      <a:endParaRPr lang="en-GB" sz="1400" b="1" dirty="0">
                        <a:effectLst/>
                        <a:latin typeface="Arial" panose="020B0604020202020204" pitchFamily="34" charset="0"/>
                        <a:cs typeface="Arial" panose="020B0604020202020204" pitchFamily="34" charset="0"/>
                      </a:endParaRPr>
                    </a:p>
                    <a:p>
                      <a:pPr lvl="1"/>
                      <a:r>
                        <a:rPr lang="en-US" sz="1400" b="1" dirty="0">
                          <a:effectLst/>
                          <a:latin typeface="Arial" panose="020B0604020202020204" pitchFamily="34" charset="0"/>
                          <a:cs typeface="Arial" panose="020B0604020202020204" pitchFamily="34" charset="0"/>
                        </a:rPr>
                        <a:t> </a:t>
                      </a:r>
                      <a:endParaRPr lang="en-GB" sz="1400" b="1" dirty="0">
                        <a:effectLst/>
                        <a:latin typeface="Arial" panose="020B0604020202020204" pitchFamily="34" charset="0"/>
                        <a:cs typeface="Arial" panose="020B0604020202020204" pitchFamily="34" charset="0"/>
                      </a:endParaRPr>
                    </a:p>
                    <a:p>
                      <a:pPr lvl="1"/>
                      <a:r>
                        <a:rPr lang="en-US" sz="1400" b="1" dirty="0">
                          <a:effectLst/>
                          <a:latin typeface="Arial" panose="020B0604020202020204" pitchFamily="34" charset="0"/>
                          <a:cs typeface="Arial" panose="020B0604020202020204" pitchFamily="34" charset="0"/>
                        </a:rPr>
                        <a:t>I will need assistance if I want to use the bathroom or toilet but must always respect my dignity (</a:t>
                      </a:r>
                      <a:r>
                        <a:rPr lang="en-GB" sz="1400" b="1" dirty="0">
                          <a:effectLst/>
                          <a:latin typeface="Arial" panose="020B0604020202020204" pitchFamily="34" charset="0"/>
                          <a:ea typeface="Arial" panose="020B0604020202020204" pitchFamily="34" charset="0"/>
                        </a:rPr>
                        <a:t>Coleman and O’Hanlon, 2017) </a:t>
                      </a:r>
                      <a:r>
                        <a:rPr lang="en-US" sz="1400" b="1" dirty="0">
                          <a:effectLst/>
                          <a:latin typeface="Arial" panose="020B0604020202020204" pitchFamily="34" charset="0"/>
                          <a:cs typeface="Arial" panose="020B0604020202020204" pitchFamily="34" charset="0"/>
                        </a:rPr>
                        <a:t>.</a:t>
                      </a:r>
                      <a:endParaRPr lang="en-GB" sz="1400" b="1" dirty="0">
                        <a:effectLst/>
                        <a:latin typeface="Arial" panose="020B0604020202020204" pitchFamily="34" charset="0"/>
                        <a:ea typeface="Arial" panose="020B0604020202020204" pitchFamily="34" charset="0"/>
                        <a:cs typeface="Arial" panose="020B0604020202020204" pitchFamily="34" charset="0"/>
                      </a:endParaRPr>
                    </a:p>
                  </a:txBody>
                  <a:tcPr marL="0" marR="0" marT="0" marB="0"/>
                </a:tc>
                <a:extLst>
                  <a:ext uri="{0D108BD9-81ED-4DB2-BD59-A6C34878D82A}">
                    <a16:rowId xmlns:a16="http://schemas.microsoft.com/office/drawing/2014/main" val="385328075"/>
                  </a:ext>
                </a:extLst>
              </a:tr>
            </a:tbl>
          </a:graphicData>
        </a:graphic>
      </p:graphicFrame>
    </p:spTree>
    <p:extLst>
      <p:ext uri="{BB962C8B-B14F-4D97-AF65-F5344CB8AC3E}">
        <p14:creationId xmlns:p14="http://schemas.microsoft.com/office/powerpoint/2010/main" val="16513712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C06367EF-EC32-A9C5-3102-8545691F8657}"/>
              </a:ext>
            </a:extLst>
          </p:cNvPr>
          <p:cNvGraphicFramePr>
            <a:graphicFrameLocks noGrp="1"/>
          </p:cNvGraphicFramePr>
          <p:nvPr>
            <p:extLst>
              <p:ext uri="{D42A27DB-BD31-4B8C-83A1-F6EECF244321}">
                <p14:modId xmlns:p14="http://schemas.microsoft.com/office/powerpoint/2010/main" val="2921301118"/>
              </p:ext>
            </p:extLst>
          </p:nvPr>
        </p:nvGraphicFramePr>
        <p:xfrm>
          <a:off x="1" y="2"/>
          <a:ext cx="12192000" cy="7305673"/>
        </p:xfrm>
        <a:graphic>
          <a:graphicData uri="http://schemas.openxmlformats.org/drawingml/2006/table">
            <a:tbl>
              <a:tblPr>
                <a:tableStyleId>{FABFCF23-3B69-468F-B69F-88F6DE6A72F2}</a:tableStyleId>
              </a:tblPr>
              <a:tblGrid>
                <a:gridCol w="12192000">
                  <a:extLst>
                    <a:ext uri="{9D8B030D-6E8A-4147-A177-3AD203B41FA5}">
                      <a16:colId xmlns:a16="http://schemas.microsoft.com/office/drawing/2014/main" val="3599494641"/>
                    </a:ext>
                  </a:extLst>
                </a:gridCol>
              </a:tblGrid>
              <a:tr h="513341">
                <a:tc>
                  <a:txBody>
                    <a:bodyPr/>
                    <a:lstStyle/>
                    <a:p>
                      <a:pPr marL="1967230" marR="1502410" lvl="1" algn="l">
                        <a:spcBef>
                          <a:spcPts val="285"/>
                        </a:spcBef>
                        <a:spcAft>
                          <a:spcPts val="0"/>
                        </a:spcAft>
                      </a:pPr>
                      <a:r>
                        <a:rPr lang="en-US" sz="1600" b="1" dirty="0">
                          <a:effectLst/>
                          <a:latin typeface="Arial" panose="020B0604020202020204" pitchFamily="34" charset="0"/>
                          <a:cs typeface="Arial" panose="020B0604020202020204" pitchFamily="34" charset="0"/>
                        </a:rPr>
                        <a:t>                                   6. Medication Management</a:t>
                      </a:r>
                      <a:endParaRPr lang="en-GB" sz="1600" b="1" dirty="0">
                        <a:effectLst/>
                        <a:latin typeface="Arial" panose="020B0604020202020204" pitchFamily="34" charset="0"/>
                        <a:ea typeface="Arial" panose="020B0604020202020204" pitchFamily="34" charset="0"/>
                        <a:cs typeface="Arial" panose="020B0604020202020204" pitchFamily="34" charset="0"/>
                      </a:endParaRPr>
                    </a:p>
                  </a:txBody>
                  <a:tcPr marL="0" marR="0" marT="0" marB="0"/>
                </a:tc>
                <a:extLst>
                  <a:ext uri="{0D108BD9-81ED-4DB2-BD59-A6C34878D82A}">
                    <a16:rowId xmlns:a16="http://schemas.microsoft.com/office/drawing/2014/main" val="1381076826"/>
                  </a:ext>
                </a:extLst>
              </a:tr>
              <a:tr h="451742">
                <a:tc>
                  <a:txBody>
                    <a:bodyPr/>
                    <a:lstStyle/>
                    <a:p>
                      <a:pPr marL="525145" lvl="1">
                        <a:spcBef>
                          <a:spcPts val="275"/>
                        </a:spcBef>
                        <a:spcAft>
                          <a:spcPts val="0"/>
                        </a:spcAft>
                      </a:pPr>
                      <a:r>
                        <a:rPr lang="en-US" sz="1600" b="1" dirty="0">
                          <a:effectLst/>
                          <a:latin typeface="Arial" panose="020B0604020202020204" pitchFamily="34" charset="0"/>
                          <a:cs typeface="Arial" panose="020B0604020202020204" pitchFamily="34" charset="0"/>
                        </a:rPr>
                        <a:t>My current care and support needs are</a:t>
                      </a:r>
                      <a:endParaRPr lang="en-GB" sz="1600" b="1" dirty="0">
                        <a:effectLst/>
                        <a:latin typeface="Arial" panose="020B0604020202020204" pitchFamily="34" charset="0"/>
                        <a:ea typeface="Arial" panose="020B0604020202020204" pitchFamily="34" charset="0"/>
                        <a:cs typeface="Arial" panose="020B0604020202020204" pitchFamily="34" charset="0"/>
                      </a:endParaRPr>
                    </a:p>
                  </a:txBody>
                  <a:tcPr marL="0" marR="0" marT="0" marB="0"/>
                </a:tc>
                <a:extLst>
                  <a:ext uri="{0D108BD9-81ED-4DB2-BD59-A6C34878D82A}">
                    <a16:rowId xmlns:a16="http://schemas.microsoft.com/office/drawing/2014/main" val="1899532620"/>
                  </a:ext>
                </a:extLst>
              </a:tr>
              <a:tr h="1139940">
                <a:tc>
                  <a:txBody>
                    <a:bodyPr/>
                    <a:lstStyle/>
                    <a:p>
                      <a:pPr lvl="1"/>
                      <a:r>
                        <a:rPr lang="en-US" sz="1400" b="1" dirty="0">
                          <a:effectLst/>
                          <a:latin typeface="Arial" panose="020B0604020202020204" pitchFamily="34" charset="0"/>
                          <a:cs typeface="Arial" panose="020B0604020202020204" pitchFamily="34" charset="0"/>
                        </a:rPr>
                        <a:t>I need to take my medication to manage my health conditions, but I cannot self-medicate due memory lost some of the time.</a:t>
                      </a:r>
                      <a:endParaRPr lang="en-GB" sz="1400" b="1" dirty="0">
                        <a:effectLst/>
                        <a:latin typeface="Arial" panose="020B0604020202020204" pitchFamily="34" charset="0"/>
                        <a:cs typeface="Arial" panose="020B0604020202020204" pitchFamily="34" charset="0"/>
                      </a:endParaRPr>
                    </a:p>
                    <a:p>
                      <a:pPr lvl="1"/>
                      <a:r>
                        <a:rPr lang="en-US" sz="1400" b="1" dirty="0">
                          <a:effectLst/>
                          <a:latin typeface="Arial" panose="020B0604020202020204" pitchFamily="34" charset="0"/>
                          <a:cs typeface="Arial" panose="020B0604020202020204" pitchFamily="34" charset="0"/>
                        </a:rPr>
                        <a:t> </a:t>
                      </a:r>
                      <a:endParaRPr lang="en-GB" sz="1400" b="1" dirty="0">
                        <a:effectLst/>
                        <a:latin typeface="Arial" panose="020B0604020202020204" pitchFamily="34" charset="0"/>
                        <a:cs typeface="Arial" panose="020B0604020202020204" pitchFamily="34" charset="0"/>
                      </a:endParaRPr>
                    </a:p>
                    <a:p>
                      <a:pPr lvl="1"/>
                      <a:r>
                        <a:rPr lang="en-US" sz="1400" b="1" dirty="0">
                          <a:effectLst/>
                          <a:latin typeface="Arial" panose="020B0604020202020204" pitchFamily="34" charset="0"/>
                          <a:cs typeface="Arial" panose="020B0604020202020204" pitchFamily="34" charset="0"/>
                        </a:rPr>
                        <a:t>I have a lot of medicines prescribed for me by my doctor, however, I am allergic to Aspirin so, note should be taken not to give it to me.</a:t>
                      </a:r>
                      <a:endParaRPr lang="en-GB" sz="1400" b="1" dirty="0">
                        <a:effectLst/>
                        <a:latin typeface="Arial" panose="020B0604020202020204" pitchFamily="34" charset="0"/>
                        <a:cs typeface="Arial" panose="020B0604020202020204" pitchFamily="34" charset="0"/>
                      </a:endParaRPr>
                    </a:p>
                    <a:p>
                      <a:pPr lvl="1"/>
                      <a:r>
                        <a:rPr lang="en-US" sz="1400" b="1" dirty="0">
                          <a:effectLst/>
                          <a:latin typeface="Arial" panose="020B0604020202020204" pitchFamily="34" charset="0"/>
                          <a:cs typeface="Arial" panose="020B0604020202020204" pitchFamily="34" charset="0"/>
                        </a:rPr>
                        <a:t> </a:t>
                      </a:r>
                      <a:endParaRPr lang="en-GB" sz="1400" b="1" dirty="0">
                        <a:effectLst/>
                        <a:latin typeface="Arial" panose="020B0604020202020204" pitchFamily="34" charset="0"/>
                        <a:cs typeface="Arial" panose="020B0604020202020204" pitchFamily="34" charset="0"/>
                      </a:endParaRPr>
                    </a:p>
                  </a:txBody>
                  <a:tcPr marL="0" marR="0" marT="0" marB="0"/>
                </a:tc>
                <a:extLst>
                  <a:ext uri="{0D108BD9-81ED-4DB2-BD59-A6C34878D82A}">
                    <a16:rowId xmlns:a16="http://schemas.microsoft.com/office/drawing/2014/main" val="1225508782"/>
                  </a:ext>
                </a:extLst>
              </a:tr>
              <a:tr h="334041">
                <a:tc>
                  <a:txBody>
                    <a:bodyPr/>
                    <a:lstStyle/>
                    <a:p>
                      <a:pPr marL="525145" lvl="1">
                        <a:spcBef>
                          <a:spcPts val="275"/>
                        </a:spcBef>
                        <a:spcAft>
                          <a:spcPts val="0"/>
                        </a:spcAft>
                      </a:pPr>
                      <a:r>
                        <a:rPr lang="en-US" sz="1600" b="1" dirty="0">
                          <a:effectLst/>
                          <a:latin typeface="Arial" panose="020B0604020202020204" pitchFamily="34" charset="0"/>
                          <a:cs typeface="Arial" panose="020B0604020202020204" pitchFamily="34" charset="0"/>
                        </a:rPr>
                        <a:t>My desired outcomes are</a:t>
                      </a:r>
                      <a:endParaRPr lang="en-GB" sz="1600" b="1" dirty="0">
                        <a:effectLst/>
                        <a:latin typeface="Arial" panose="020B0604020202020204" pitchFamily="34" charset="0"/>
                        <a:ea typeface="Arial" panose="020B0604020202020204" pitchFamily="34" charset="0"/>
                        <a:cs typeface="Arial" panose="020B0604020202020204" pitchFamily="34" charset="0"/>
                      </a:endParaRPr>
                    </a:p>
                  </a:txBody>
                  <a:tcPr marL="0" marR="0" marT="0" marB="0"/>
                </a:tc>
                <a:extLst>
                  <a:ext uri="{0D108BD9-81ED-4DB2-BD59-A6C34878D82A}">
                    <a16:rowId xmlns:a16="http://schemas.microsoft.com/office/drawing/2014/main" val="1964637925"/>
                  </a:ext>
                </a:extLst>
              </a:tr>
              <a:tr h="1323309">
                <a:tc>
                  <a:txBody>
                    <a:bodyPr/>
                    <a:lstStyle/>
                    <a:p>
                      <a:pPr lvl="1"/>
                      <a:r>
                        <a:rPr lang="en-US" sz="1400" b="1" dirty="0">
                          <a:effectLst/>
                          <a:latin typeface="Arial" panose="020B0604020202020204" pitchFamily="34" charset="0"/>
                          <a:cs typeface="Arial" panose="020B0604020202020204" pitchFamily="34" charset="0"/>
                        </a:rPr>
                        <a:t>To take my medication regularly as prescribed by my GP.</a:t>
                      </a:r>
                      <a:endParaRPr lang="en-GB" sz="1400" b="1" dirty="0">
                        <a:effectLst/>
                        <a:latin typeface="Arial" panose="020B0604020202020204" pitchFamily="34" charset="0"/>
                        <a:cs typeface="Arial" panose="020B0604020202020204" pitchFamily="34" charset="0"/>
                      </a:endParaRPr>
                    </a:p>
                    <a:p>
                      <a:pPr lvl="1"/>
                      <a:r>
                        <a:rPr lang="en-US" sz="1400" b="1" dirty="0">
                          <a:effectLst/>
                          <a:latin typeface="Arial" panose="020B0604020202020204" pitchFamily="34" charset="0"/>
                          <a:cs typeface="Arial" panose="020B0604020202020204" pitchFamily="34" charset="0"/>
                        </a:rPr>
                        <a:t> </a:t>
                      </a:r>
                      <a:endParaRPr lang="en-GB" sz="1400" b="1" dirty="0">
                        <a:effectLst/>
                        <a:latin typeface="Arial" panose="020B0604020202020204" pitchFamily="34" charset="0"/>
                        <a:cs typeface="Arial" panose="020B0604020202020204" pitchFamily="34" charset="0"/>
                      </a:endParaRPr>
                    </a:p>
                    <a:p>
                      <a:pPr lvl="1"/>
                      <a:r>
                        <a:rPr lang="en-US" sz="1400" b="1" dirty="0">
                          <a:effectLst/>
                          <a:latin typeface="Arial" panose="020B0604020202020204" pitchFamily="34" charset="0"/>
                          <a:cs typeface="Arial" panose="020B0604020202020204" pitchFamily="34" charset="0"/>
                        </a:rPr>
                        <a:t>I want to manage my health condition by taking my medication regularly as prescribed by my doctor</a:t>
                      </a:r>
                      <a:endParaRPr lang="en-GB" sz="1400" b="1" dirty="0">
                        <a:effectLst/>
                        <a:latin typeface="Arial" panose="020B0604020202020204" pitchFamily="34" charset="0"/>
                        <a:cs typeface="Arial" panose="020B0604020202020204" pitchFamily="34" charset="0"/>
                      </a:endParaRPr>
                    </a:p>
                    <a:p>
                      <a:pPr lvl="1"/>
                      <a:r>
                        <a:rPr lang="en-US" sz="1400" b="1" dirty="0">
                          <a:effectLst/>
                          <a:latin typeface="Arial" panose="020B0604020202020204" pitchFamily="34" charset="0"/>
                          <a:cs typeface="Arial" panose="020B0604020202020204" pitchFamily="34" charset="0"/>
                        </a:rPr>
                        <a:t> </a:t>
                      </a:r>
                      <a:endParaRPr lang="en-GB" sz="1400" b="1" dirty="0">
                        <a:effectLst/>
                        <a:latin typeface="Arial" panose="020B0604020202020204" pitchFamily="34" charset="0"/>
                        <a:cs typeface="Arial" panose="020B0604020202020204" pitchFamily="34" charset="0"/>
                      </a:endParaRPr>
                    </a:p>
                    <a:p>
                      <a:pPr lvl="1"/>
                      <a:r>
                        <a:rPr lang="en-US" sz="1400" b="1" dirty="0">
                          <a:effectLst/>
                          <a:latin typeface="Arial" panose="020B0604020202020204" pitchFamily="34" charset="0"/>
                          <a:cs typeface="Arial" panose="020B0604020202020204" pitchFamily="34" charset="0"/>
                        </a:rPr>
                        <a:t> </a:t>
                      </a:r>
                      <a:endParaRPr lang="en-GB" sz="1400" b="1" dirty="0">
                        <a:effectLst/>
                        <a:latin typeface="Arial" panose="020B0604020202020204" pitchFamily="34" charset="0"/>
                        <a:ea typeface="Arial" panose="020B0604020202020204" pitchFamily="34" charset="0"/>
                        <a:cs typeface="Arial" panose="020B0604020202020204" pitchFamily="34" charset="0"/>
                      </a:endParaRPr>
                    </a:p>
                  </a:txBody>
                  <a:tcPr marL="0" marR="0" marT="0" marB="0"/>
                </a:tc>
                <a:extLst>
                  <a:ext uri="{0D108BD9-81ED-4DB2-BD59-A6C34878D82A}">
                    <a16:rowId xmlns:a16="http://schemas.microsoft.com/office/drawing/2014/main" val="1908967861"/>
                  </a:ext>
                </a:extLst>
              </a:tr>
              <a:tr h="333148">
                <a:tc>
                  <a:txBody>
                    <a:bodyPr/>
                    <a:lstStyle/>
                    <a:p>
                      <a:pPr marL="525145" lvl="1">
                        <a:spcBef>
                          <a:spcPts val="275"/>
                        </a:spcBef>
                        <a:spcAft>
                          <a:spcPts val="0"/>
                        </a:spcAft>
                      </a:pPr>
                      <a:r>
                        <a:rPr lang="en-US" sz="1600" b="1" dirty="0">
                          <a:effectLst/>
                          <a:latin typeface="Arial" panose="020B0604020202020204" pitchFamily="34" charset="0"/>
                          <a:cs typeface="Arial" panose="020B0604020202020204" pitchFamily="34" charset="0"/>
                        </a:rPr>
                        <a:t>How should staff support me to achieve my desired outcomes?</a:t>
                      </a:r>
                      <a:endParaRPr lang="en-GB" sz="1600" b="1" dirty="0">
                        <a:effectLst/>
                        <a:latin typeface="Arial" panose="020B0604020202020204" pitchFamily="34" charset="0"/>
                        <a:ea typeface="Arial" panose="020B0604020202020204" pitchFamily="34" charset="0"/>
                        <a:cs typeface="Arial" panose="020B0604020202020204" pitchFamily="34" charset="0"/>
                      </a:endParaRPr>
                    </a:p>
                  </a:txBody>
                  <a:tcPr marL="0" marR="0" marT="0" marB="0"/>
                </a:tc>
                <a:extLst>
                  <a:ext uri="{0D108BD9-81ED-4DB2-BD59-A6C34878D82A}">
                    <a16:rowId xmlns:a16="http://schemas.microsoft.com/office/drawing/2014/main" val="2596079269"/>
                  </a:ext>
                </a:extLst>
              </a:tr>
              <a:tr h="3210152">
                <a:tc>
                  <a:txBody>
                    <a:bodyPr/>
                    <a:lstStyle/>
                    <a:p>
                      <a:pPr lvl="1"/>
                      <a:r>
                        <a:rPr lang="en-US" sz="1400" b="1" dirty="0">
                          <a:effectLst/>
                          <a:latin typeface="Arial" panose="020B0604020202020204" pitchFamily="34" charset="0"/>
                          <a:cs typeface="Arial" panose="020B0604020202020204" pitchFamily="34" charset="0"/>
                        </a:rPr>
                        <a:t>Staff to set alarm on my phone to remind me of the actual times to take my medication</a:t>
                      </a:r>
                      <a:endParaRPr lang="en-GB" sz="1400" b="1" dirty="0">
                        <a:effectLst/>
                        <a:latin typeface="Arial" panose="020B0604020202020204" pitchFamily="34" charset="0"/>
                        <a:cs typeface="Arial" panose="020B0604020202020204" pitchFamily="34" charset="0"/>
                      </a:endParaRPr>
                    </a:p>
                    <a:p>
                      <a:pPr lvl="1"/>
                      <a:r>
                        <a:rPr lang="en-US" sz="1400" b="1" dirty="0">
                          <a:effectLst/>
                          <a:latin typeface="Arial" panose="020B0604020202020204" pitchFamily="34" charset="0"/>
                          <a:cs typeface="Arial" panose="020B0604020202020204" pitchFamily="34" charset="0"/>
                        </a:rPr>
                        <a:t> </a:t>
                      </a:r>
                      <a:endParaRPr lang="en-GB" sz="1400" b="1" dirty="0">
                        <a:effectLst/>
                        <a:latin typeface="Arial" panose="020B0604020202020204" pitchFamily="34" charset="0"/>
                        <a:cs typeface="Arial" panose="020B0604020202020204" pitchFamily="34" charset="0"/>
                      </a:endParaRPr>
                    </a:p>
                    <a:p>
                      <a:pPr lvl="1"/>
                      <a:r>
                        <a:rPr lang="en-US" sz="1400" b="1" dirty="0">
                          <a:effectLst/>
                          <a:latin typeface="Arial" panose="020B0604020202020204" pitchFamily="34" charset="0"/>
                          <a:cs typeface="Arial" panose="020B0604020202020204" pitchFamily="34" charset="0"/>
                        </a:rPr>
                        <a:t>I want my </a:t>
                      </a:r>
                      <a:r>
                        <a:rPr lang="en-US" sz="1400" b="1" dirty="0" err="1">
                          <a:effectLst/>
                          <a:latin typeface="Arial" panose="020B0604020202020204" pitchFamily="34" charset="0"/>
                          <a:cs typeface="Arial" panose="020B0604020202020204" pitchFamily="34" charset="0"/>
                        </a:rPr>
                        <a:t>carer</a:t>
                      </a:r>
                      <a:r>
                        <a:rPr lang="en-US" sz="1400" b="1" dirty="0">
                          <a:effectLst/>
                          <a:latin typeface="Arial" panose="020B0604020202020204" pitchFamily="34" charset="0"/>
                          <a:cs typeface="Arial" panose="020B0604020202020204" pitchFamily="34" charset="0"/>
                        </a:rPr>
                        <a:t> to help me take my medication</a:t>
                      </a:r>
                      <a:endParaRPr lang="en-GB" sz="1400" b="1" dirty="0">
                        <a:effectLst/>
                        <a:latin typeface="Arial" panose="020B0604020202020204" pitchFamily="34" charset="0"/>
                        <a:cs typeface="Arial" panose="020B0604020202020204" pitchFamily="34" charset="0"/>
                      </a:endParaRPr>
                    </a:p>
                    <a:p>
                      <a:pPr lvl="1"/>
                      <a:r>
                        <a:rPr lang="en-US" sz="1400" b="1" dirty="0">
                          <a:effectLst/>
                          <a:latin typeface="Arial" panose="020B0604020202020204" pitchFamily="34" charset="0"/>
                          <a:cs typeface="Arial" panose="020B0604020202020204" pitchFamily="34" charset="0"/>
                        </a:rPr>
                        <a:t> </a:t>
                      </a:r>
                      <a:endParaRPr lang="en-GB" sz="1400" b="1" dirty="0">
                        <a:effectLst/>
                        <a:latin typeface="Arial" panose="020B0604020202020204" pitchFamily="34" charset="0"/>
                        <a:cs typeface="Arial" panose="020B0604020202020204" pitchFamily="34" charset="0"/>
                      </a:endParaRPr>
                    </a:p>
                    <a:p>
                      <a:pPr lvl="1"/>
                      <a:r>
                        <a:rPr lang="en-US" sz="1400" b="1" dirty="0">
                          <a:effectLst/>
                          <a:latin typeface="Arial" panose="020B0604020202020204" pitchFamily="34" charset="0"/>
                          <a:cs typeface="Arial" panose="020B0604020202020204" pitchFamily="34" charset="0"/>
                        </a:rPr>
                        <a:t>I would like to see my GP whenever I want to do so.</a:t>
                      </a:r>
                      <a:endParaRPr lang="en-GB" sz="1400" b="1" dirty="0">
                        <a:effectLst/>
                        <a:latin typeface="Arial" panose="020B0604020202020204" pitchFamily="34" charset="0"/>
                        <a:ea typeface="Arial" panose="020B0604020202020204" pitchFamily="34" charset="0"/>
                        <a:cs typeface="Arial" panose="020B0604020202020204" pitchFamily="34" charset="0"/>
                      </a:endParaRPr>
                    </a:p>
                  </a:txBody>
                  <a:tcPr marL="0" marR="0" marT="0" marB="0"/>
                </a:tc>
                <a:extLst>
                  <a:ext uri="{0D108BD9-81ED-4DB2-BD59-A6C34878D82A}">
                    <a16:rowId xmlns:a16="http://schemas.microsoft.com/office/drawing/2014/main" val="2446421751"/>
                  </a:ext>
                </a:extLst>
              </a:tr>
            </a:tbl>
          </a:graphicData>
        </a:graphic>
      </p:graphicFrame>
    </p:spTree>
    <p:extLst>
      <p:ext uri="{BB962C8B-B14F-4D97-AF65-F5344CB8AC3E}">
        <p14:creationId xmlns:p14="http://schemas.microsoft.com/office/powerpoint/2010/main" val="25038192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65E5027E-E47E-5BD3-C2C4-C2C7497AF6A5}"/>
              </a:ext>
            </a:extLst>
          </p:cNvPr>
          <p:cNvGraphicFramePr>
            <a:graphicFrameLocks noGrp="1"/>
          </p:cNvGraphicFramePr>
          <p:nvPr>
            <p:extLst>
              <p:ext uri="{D42A27DB-BD31-4B8C-83A1-F6EECF244321}">
                <p14:modId xmlns:p14="http://schemas.microsoft.com/office/powerpoint/2010/main" val="2835582012"/>
              </p:ext>
            </p:extLst>
          </p:nvPr>
        </p:nvGraphicFramePr>
        <p:xfrm>
          <a:off x="0" y="15287"/>
          <a:ext cx="12192000" cy="883920"/>
        </p:xfrm>
        <a:graphic>
          <a:graphicData uri="http://schemas.openxmlformats.org/drawingml/2006/table">
            <a:tbl>
              <a:tblPr>
                <a:tableStyleId>{B301B821-A1FF-4177-AEE7-76D212191A09}</a:tableStyleId>
              </a:tblPr>
              <a:tblGrid>
                <a:gridCol w="12192000">
                  <a:extLst>
                    <a:ext uri="{9D8B030D-6E8A-4147-A177-3AD203B41FA5}">
                      <a16:colId xmlns:a16="http://schemas.microsoft.com/office/drawing/2014/main" val="28507552"/>
                    </a:ext>
                  </a:extLst>
                </a:gridCol>
              </a:tblGrid>
              <a:tr h="133531">
                <a:tc>
                  <a:txBody>
                    <a:bodyPr/>
                    <a:lstStyle/>
                    <a:p>
                      <a:pPr marL="1965325" marR="1503045" lvl="1" algn="l">
                        <a:spcBef>
                          <a:spcPts val="285"/>
                        </a:spcBef>
                        <a:spcAft>
                          <a:spcPts val="0"/>
                        </a:spcAft>
                      </a:pPr>
                      <a:r>
                        <a:rPr lang="en-US" sz="1600" b="1" dirty="0">
                          <a:effectLst/>
                          <a:latin typeface="Arial" panose="020B0604020202020204" pitchFamily="34" charset="0"/>
                          <a:cs typeface="Arial" panose="020B0604020202020204" pitchFamily="34" charset="0"/>
                        </a:rPr>
                        <a:t>Nutrition and hydration</a:t>
                      </a:r>
                      <a:endParaRPr lang="en-GB" sz="1600" b="1" dirty="0">
                        <a:effectLst/>
                        <a:latin typeface="Arial" panose="020B0604020202020204" pitchFamily="34" charset="0"/>
                        <a:ea typeface="Arial" panose="020B0604020202020204" pitchFamily="34" charset="0"/>
                        <a:cs typeface="Arial" panose="020B0604020202020204" pitchFamily="34" charset="0"/>
                      </a:endParaRPr>
                    </a:p>
                  </a:txBody>
                  <a:tcPr marL="0" marR="0" marT="0" marB="0"/>
                </a:tc>
                <a:extLst>
                  <a:ext uri="{0D108BD9-81ED-4DB2-BD59-A6C34878D82A}">
                    <a16:rowId xmlns:a16="http://schemas.microsoft.com/office/drawing/2014/main" val="1445217995"/>
                  </a:ext>
                </a:extLst>
              </a:tr>
              <a:tr h="540385">
                <a:tc>
                  <a:txBody>
                    <a:bodyPr/>
                    <a:lstStyle/>
                    <a:p>
                      <a:pPr lvl="1"/>
                      <a:r>
                        <a:rPr lang="en-US" sz="1400" dirty="0">
                          <a:effectLst/>
                          <a:latin typeface="Arial" panose="020B0604020202020204" pitchFamily="34" charset="0"/>
                          <a:cs typeface="Arial" panose="020B0604020202020204" pitchFamily="34" charset="0"/>
                        </a:rPr>
                        <a:t>I </a:t>
                      </a:r>
                      <a:r>
                        <a:rPr lang="en-US" sz="1400" b="1" dirty="0">
                          <a:effectLst/>
                          <a:latin typeface="Arial" panose="020B0604020202020204" pitchFamily="34" charset="0"/>
                          <a:cs typeface="Arial" panose="020B0604020202020204" pitchFamily="34" charset="0"/>
                        </a:rPr>
                        <a:t>want </a:t>
                      </a:r>
                      <a:r>
                        <a:rPr lang="en-US" sz="1400" b="1" dirty="0" err="1">
                          <a:effectLst/>
                          <a:latin typeface="Arial" panose="020B0604020202020204" pitchFamily="34" charset="0"/>
                          <a:cs typeface="Arial" panose="020B0604020202020204" pitchFamily="34" charset="0"/>
                        </a:rPr>
                        <a:t>carers</a:t>
                      </a:r>
                      <a:r>
                        <a:rPr lang="en-US" sz="1400" b="1" dirty="0">
                          <a:effectLst/>
                          <a:latin typeface="Arial" panose="020B0604020202020204" pitchFamily="34" charset="0"/>
                          <a:cs typeface="Arial" panose="020B0604020202020204" pitchFamily="34" charset="0"/>
                        </a:rPr>
                        <a:t> to prepare and cook my meals and make available snacks that I can eat for the rest of the day.</a:t>
                      </a:r>
                      <a:endParaRPr lang="en-GB" sz="1400" b="1" dirty="0">
                        <a:effectLst/>
                        <a:latin typeface="Arial" panose="020B0604020202020204" pitchFamily="34" charset="0"/>
                        <a:cs typeface="Arial" panose="020B0604020202020204" pitchFamily="34" charset="0"/>
                      </a:endParaRPr>
                    </a:p>
                    <a:p>
                      <a:pPr lvl="1"/>
                      <a:r>
                        <a:rPr lang="en-US" sz="1400" b="1" dirty="0">
                          <a:effectLst/>
                          <a:latin typeface="Arial" panose="020B0604020202020204" pitchFamily="34" charset="0"/>
                          <a:cs typeface="Arial" panose="020B0604020202020204" pitchFamily="34" charset="0"/>
                        </a:rPr>
                        <a:t> </a:t>
                      </a:r>
                      <a:endParaRPr lang="en-GB" sz="1400" b="1" dirty="0">
                        <a:effectLst/>
                        <a:latin typeface="Arial" panose="020B0604020202020204" pitchFamily="34" charset="0"/>
                        <a:cs typeface="Arial" panose="020B0604020202020204" pitchFamily="34" charset="0"/>
                      </a:endParaRPr>
                    </a:p>
                    <a:p>
                      <a:pPr lvl="1"/>
                      <a:r>
                        <a:rPr lang="en-US" sz="1400" b="1" dirty="0">
                          <a:effectLst/>
                          <a:latin typeface="Arial" panose="020B0604020202020204" pitchFamily="34" charset="0"/>
                          <a:cs typeface="Arial" panose="020B0604020202020204" pitchFamily="34" charset="0"/>
                        </a:rPr>
                        <a:t>I need  special dietary needs to manage obesity and diabetes.</a:t>
                      </a:r>
                      <a:endParaRPr lang="en-GB" sz="1400" b="1" dirty="0">
                        <a:effectLst/>
                        <a:latin typeface="Arial" panose="020B0604020202020204" pitchFamily="34" charset="0"/>
                        <a:ea typeface="Arial" panose="020B0604020202020204" pitchFamily="34" charset="0"/>
                        <a:cs typeface="Arial" panose="020B0604020202020204" pitchFamily="34" charset="0"/>
                      </a:endParaRPr>
                    </a:p>
                  </a:txBody>
                  <a:tcPr marL="0" marR="0" marT="0" marB="0"/>
                </a:tc>
                <a:extLst>
                  <a:ext uri="{0D108BD9-81ED-4DB2-BD59-A6C34878D82A}">
                    <a16:rowId xmlns:a16="http://schemas.microsoft.com/office/drawing/2014/main" val="1725005235"/>
                  </a:ext>
                </a:extLst>
              </a:tr>
            </a:tbl>
          </a:graphicData>
        </a:graphic>
      </p:graphicFrame>
      <p:graphicFrame>
        <p:nvGraphicFramePr>
          <p:cNvPr id="5" name="Table 4">
            <a:extLst>
              <a:ext uri="{FF2B5EF4-FFF2-40B4-BE49-F238E27FC236}">
                <a16:creationId xmlns:a16="http://schemas.microsoft.com/office/drawing/2014/main" id="{E577D4BE-622F-4DE3-6164-9185EE7F8AEA}"/>
              </a:ext>
            </a:extLst>
          </p:cNvPr>
          <p:cNvGraphicFramePr>
            <a:graphicFrameLocks noGrp="1"/>
          </p:cNvGraphicFramePr>
          <p:nvPr>
            <p:extLst>
              <p:ext uri="{D42A27DB-BD31-4B8C-83A1-F6EECF244321}">
                <p14:modId xmlns:p14="http://schemas.microsoft.com/office/powerpoint/2010/main" val="3189596048"/>
              </p:ext>
            </p:extLst>
          </p:nvPr>
        </p:nvGraphicFramePr>
        <p:xfrm>
          <a:off x="-1" y="1061884"/>
          <a:ext cx="12192000" cy="6276369"/>
        </p:xfrm>
        <a:graphic>
          <a:graphicData uri="http://schemas.openxmlformats.org/drawingml/2006/table">
            <a:tbl>
              <a:tblPr>
                <a:tableStyleId>{FABFCF23-3B69-468F-B69F-88F6DE6A72F2}</a:tableStyleId>
              </a:tblPr>
              <a:tblGrid>
                <a:gridCol w="12192000">
                  <a:extLst>
                    <a:ext uri="{9D8B030D-6E8A-4147-A177-3AD203B41FA5}">
                      <a16:colId xmlns:a16="http://schemas.microsoft.com/office/drawing/2014/main" val="212647727"/>
                    </a:ext>
                  </a:extLst>
                </a:gridCol>
              </a:tblGrid>
              <a:tr h="404215">
                <a:tc>
                  <a:txBody>
                    <a:bodyPr/>
                    <a:lstStyle/>
                    <a:p>
                      <a:pPr marR="1503045" lvl="1" algn="l">
                        <a:spcBef>
                          <a:spcPts val="275"/>
                        </a:spcBef>
                        <a:spcAft>
                          <a:spcPts val="0"/>
                        </a:spcAft>
                      </a:pPr>
                      <a:r>
                        <a:rPr lang="en-US" sz="1400" b="1" dirty="0">
                          <a:effectLst/>
                          <a:latin typeface="Arial" panose="020B0604020202020204" pitchFamily="34" charset="0"/>
                          <a:cs typeface="Arial" panose="020B0604020202020204" pitchFamily="34" charset="0"/>
                        </a:rPr>
                        <a:t> Risk Assessment / ICT</a:t>
                      </a:r>
                      <a:endParaRPr lang="en-GB" sz="1400" b="1" dirty="0">
                        <a:effectLst/>
                        <a:latin typeface="Arial" panose="020B0604020202020204" pitchFamily="34" charset="0"/>
                        <a:ea typeface="Arial" panose="020B0604020202020204" pitchFamily="34" charset="0"/>
                        <a:cs typeface="Arial" panose="020B0604020202020204" pitchFamily="34" charset="0"/>
                      </a:endParaRPr>
                    </a:p>
                  </a:txBody>
                  <a:tcPr marL="0" marR="0" marT="0" marB="0"/>
                </a:tc>
                <a:extLst>
                  <a:ext uri="{0D108BD9-81ED-4DB2-BD59-A6C34878D82A}">
                    <a16:rowId xmlns:a16="http://schemas.microsoft.com/office/drawing/2014/main" val="1374821384"/>
                  </a:ext>
                </a:extLst>
              </a:tr>
              <a:tr h="1846806">
                <a:tc>
                  <a:txBody>
                    <a:bodyPr/>
                    <a:lstStyle/>
                    <a:p>
                      <a:pPr lvl="1" algn="l">
                        <a:lnSpc>
                          <a:spcPct val="150000"/>
                        </a:lnSpc>
                      </a:pPr>
                      <a:r>
                        <a:rPr lang="en-US" sz="1400" b="1" dirty="0">
                          <a:effectLst/>
                          <a:latin typeface="Arial" panose="020B0604020202020204" pitchFamily="34" charset="0"/>
                          <a:cs typeface="Arial" panose="020B0604020202020204" pitchFamily="34" charset="0"/>
                        </a:rPr>
                        <a:t> </a:t>
                      </a:r>
                      <a:endParaRPr lang="en-GB" sz="1400" b="1" dirty="0">
                        <a:effectLst/>
                        <a:latin typeface="Arial" panose="020B0604020202020204" pitchFamily="34" charset="0"/>
                        <a:cs typeface="Arial" panose="020B0604020202020204" pitchFamily="34" charset="0"/>
                      </a:endParaRPr>
                    </a:p>
                    <a:p>
                      <a:pPr lvl="1" algn="l">
                        <a:lnSpc>
                          <a:spcPct val="150000"/>
                        </a:lnSpc>
                      </a:pPr>
                      <a:r>
                        <a:rPr lang="en-US" sz="1400" b="1" dirty="0">
                          <a:effectLst/>
                          <a:latin typeface="Arial" panose="020B0604020202020204" pitchFamily="34" charset="0"/>
                          <a:cs typeface="Arial" panose="020B0604020202020204" pitchFamily="34" charset="0"/>
                        </a:rPr>
                        <a:t>My home is designed to fit my health condition. Slips, trips, and falls are almost avoidable except if I want to walk on my own independently as my mobility is poor. Special care should be taken to make sure the passageway is free from any hazard. The doors and windows in my home have sensors, including the bed and there are medication reminders placed in the walls and cameras as well as on my phone.</a:t>
                      </a:r>
                      <a:endParaRPr lang="en-GB" sz="1400" b="1" dirty="0">
                        <a:effectLst/>
                        <a:latin typeface="Arial" panose="020B0604020202020204" pitchFamily="34" charset="0"/>
                        <a:ea typeface="Arial" panose="020B0604020202020204" pitchFamily="34" charset="0"/>
                        <a:cs typeface="Arial" panose="020B0604020202020204" pitchFamily="34" charset="0"/>
                      </a:endParaRPr>
                    </a:p>
                  </a:txBody>
                  <a:tcPr marL="0" marR="0" marT="0" marB="0"/>
                </a:tc>
                <a:extLst>
                  <a:ext uri="{0D108BD9-81ED-4DB2-BD59-A6C34878D82A}">
                    <a16:rowId xmlns:a16="http://schemas.microsoft.com/office/drawing/2014/main" val="3441149216"/>
                  </a:ext>
                </a:extLst>
              </a:tr>
              <a:tr h="317327">
                <a:tc>
                  <a:txBody>
                    <a:bodyPr/>
                    <a:lstStyle/>
                    <a:p>
                      <a:pPr marL="525145" lvl="1" algn="l">
                        <a:lnSpc>
                          <a:spcPct val="150000"/>
                        </a:lnSpc>
                        <a:spcBef>
                          <a:spcPts val="275"/>
                        </a:spcBef>
                        <a:spcAft>
                          <a:spcPts val="0"/>
                        </a:spcAft>
                      </a:pPr>
                      <a:r>
                        <a:rPr lang="en-US" sz="1400" b="1" dirty="0">
                          <a:effectLst/>
                          <a:latin typeface="Arial" panose="020B0604020202020204" pitchFamily="34" charset="0"/>
                          <a:cs typeface="Arial" panose="020B0604020202020204" pitchFamily="34" charset="0"/>
                        </a:rPr>
                        <a:t>Likes and Dislike</a:t>
                      </a:r>
                      <a:endParaRPr lang="en-GB" sz="1400" b="1" dirty="0">
                        <a:effectLst/>
                        <a:latin typeface="Arial" panose="020B0604020202020204" pitchFamily="34" charset="0"/>
                        <a:ea typeface="Arial" panose="020B0604020202020204" pitchFamily="34" charset="0"/>
                        <a:cs typeface="Arial" panose="020B0604020202020204" pitchFamily="34" charset="0"/>
                      </a:endParaRPr>
                    </a:p>
                  </a:txBody>
                  <a:tcPr marL="0" marR="0" marT="0" marB="0"/>
                </a:tc>
                <a:extLst>
                  <a:ext uri="{0D108BD9-81ED-4DB2-BD59-A6C34878D82A}">
                    <a16:rowId xmlns:a16="http://schemas.microsoft.com/office/drawing/2014/main" val="1059850110"/>
                  </a:ext>
                </a:extLst>
              </a:tr>
              <a:tr h="1705181">
                <a:tc>
                  <a:txBody>
                    <a:bodyPr/>
                    <a:lstStyle/>
                    <a:p>
                      <a:pPr lvl="1" algn="l">
                        <a:lnSpc>
                          <a:spcPct val="150000"/>
                        </a:lnSpc>
                      </a:pPr>
                      <a:r>
                        <a:rPr lang="en-US" sz="1400" b="1" dirty="0">
                          <a:effectLst/>
                          <a:latin typeface="Arial" panose="020B0604020202020204" pitchFamily="34" charset="0"/>
                          <a:cs typeface="Arial" panose="020B0604020202020204" pitchFamily="34" charset="0"/>
                        </a:rPr>
                        <a:t>I like seeing the grandchildren on every weekend.  Every evening, I like to watch films like The Royal Family, Coronation Street and Africa Drama. I like watch people play darts on the television.</a:t>
                      </a:r>
                    </a:p>
                    <a:p>
                      <a:pPr lvl="1" algn="l">
                        <a:lnSpc>
                          <a:spcPct val="150000"/>
                        </a:lnSpc>
                      </a:pPr>
                      <a:endParaRPr lang="en-GB" sz="1400" b="1" dirty="0">
                        <a:effectLst/>
                        <a:latin typeface="Arial" panose="020B0604020202020204" pitchFamily="34" charset="0"/>
                        <a:cs typeface="Arial" panose="020B0604020202020204" pitchFamily="34" charset="0"/>
                      </a:endParaRPr>
                    </a:p>
                    <a:p>
                      <a:pPr lvl="1" algn="l">
                        <a:lnSpc>
                          <a:spcPct val="150000"/>
                        </a:lnSpc>
                      </a:pPr>
                      <a:r>
                        <a:rPr lang="en-US" sz="1400" b="1" dirty="0">
                          <a:effectLst/>
                          <a:latin typeface="Arial" panose="020B0604020202020204" pitchFamily="34" charset="0"/>
                          <a:cs typeface="Arial" panose="020B0604020202020204" pitchFamily="34" charset="0"/>
                        </a:rPr>
                        <a:t>I like to celebrate my birthday and wedding anniversaries as I want to be reminded of these dates. I do not want to see people sad and unhappy. I don’t like too much sugar in my coffee. I want all the curtains in my home closed by 7.00pm every day and always want to go shopping or go for a walk .</a:t>
                      </a:r>
                      <a:endParaRPr lang="en-GB" sz="1400" b="1" dirty="0">
                        <a:effectLst/>
                        <a:latin typeface="Arial" panose="020B0604020202020204" pitchFamily="34" charset="0"/>
                        <a:cs typeface="Arial" panose="020B0604020202020204" pitchFamily="34" charset="0"/>
                      </a:endParaRPr>
                    </a:p>
                    <a:p>
                      <a:pPr lvl="1" algn="l">
                        <a:lnSpc>
                          <a:spcPct val="150000"/>
                        </a:lnSpc>
                      </a:pPr>
                      <a:r>
                        <a:rPr lang="en-US" sz="1400" b="1" dirty="0">
                          <a:effectLst/>
                          <a:latin typeface="Arial" panose="020B0604020202020204" pitchFamily="34" charset="0"/>
                          <a:cs typeface="Arial" panose="020B0604020202020204" pitchFamily="34" charset="0"/>
                        </a:rPr>
                        <a:t> </a:t>
                      </a:r>
                      <a:endParaRPr lang="en-GB" sz="1400" b="1" dirty="0">
                        <a:effectLst/>
                        <a:latin typeface="Arial" panose="020B0604020202020204" pitchFamily="34" charset="0"/>
                        <a:ea typeface="Arial" panose="020B0604020202020204" pitchFamily="34" charset="0"/>
                        <a:cs typeface="Arial" panose="020B0604020202020204" pitchFamily="34" charset="0"/>
                      </a:endParaRPr>
                    </a:p>
                  </a:txBody>
                  <a:tcPr marL="0" marR="0" marT="0" marB="0"/>
                </a:tc>
                <a:extLst>
                  <a:ext uri="{0D108BD9-81ED-4DB2-BD59-A6C34878D82A}">
                    <a16:rowId xmlns:a16="http://schemas.microsoft.com/office/drawing/2014/main" val="2438755126"/>
                  </a:ext>
                </a:extLst>
              </a:tr>
              <a:tr h="317327">
                <a:tc>
                  <a:txBody>
                    <a:bodyPr/>
                    <a:lstStyle/>
                    <a:p>
                      <a:pPr marL="525145" lvl="1" algn="l">
                        <a:lnSpc>
                          <a:spcPct val="150000"/>
                        </a:lnSpc>
                        <a:spcBef>
                          <a:spcPts val="275"/>
                        </a:spcBef>
                        <a:spcAft>
                          <a:spcPts val="0"/>
                        </a:spcAft>
                      </a:pPr>
                      <a:r>
                        <a:rPr lang="en-US" sz="1400" b="1" dirty="0">
                          <a:effectLst/>
                          <a:latin typeface="Arial" panose="020B0604020202020204" pitchFamily="34" charset="0"/>
                          <a:cs typeface="Arial" panose="020B0604020202020204" pitchFamily="34" charset="0"/>
                        </a:rPr>
                        <a:t>Environment</a:t>
                      </a:r>
                      <a:endParaRPr lang="en-GB" sz="1400" b="1" dirty="0">
                        <a:effectLst/>
                        <a:latin typeface="Arial" panose="020B0604020202020204" pitchFamily="34" charset="0"/>
                        <a:ea typeface="Arial" panose="020B0604020202020204" pitchFamily="34" charset="0"/>
                        <a:cs typeface="Arial" panose="020B0604020202020204" pitchFamily="34" charset="0"/>
                      </a:endParaRPr>
                    </a:p>
                  </a:txBody>
                  <a:tcPr marL="0" marR="0" marT="0" marB="0"/>
                </a:tc>
                <a:extLst>
                  <a:ext uri="{0D108BD9-81ED-4DB2-BD59-A6C34878D82A}">
                    <a16:rowId xmlns:a16="http://schemas.microsoft.com/office/drawing/2014/main" val="4927954"/>
                  </a:ext>
                </a:extLst>
              </a:tr>
              <a:tr h="1189974">
                <a:tc>
                  <a:txBody>
                    <a:bodyPr/>
                    <a:lstStyle/>
                    <a:p>
                      <a:pPr lvl="1" algn="l">
                        <a:lnSpc>
                          <a:spcPct val="150000"/>
                        </a:lnSpc>
                      </a:pPr>
                      <a:r>
                        <a:rPr lang="en-US" sz="1400" b="1" dirty="0">
                          <a:effectLst/>
                          <a:latin typeface="Arial" panose="020B0604020202020204" pitchFamily="34" charset="0"/>
                          <a:cs typeface="Arial" panose="020B0604020202020204" pitchFamily="34" charset="0"/>
                        </a:rPr>
                        <a:t>I live alone in my private home which is fully furnished with all necessary items a new home need. I need </a:t>
                      </a:r>
                      <a:r>
                        <a:rPr lang="en-US" sz="1400" b="1" dirty="0" err="1">
                          <a:effectLst/>
                          <a:latin typeface="Arial" panose="020B0604020202020204" pitchFamily="34" charset="0"/>
                          <a:cs typeface="Arial" panose="020B0604020202020204" pitchFamily="34" charset="0"/>
                        </a:rPr>
                        <a:t>carer</a:t>
                      </a:r>
                      <a:r>
                        <a:rPr lang="en-US" sz="1400" b="1" dirty="0">
                          <a:effectLst/>
                          <a:latin typeface="Arial" panose="020B0604020202020204" pitchFamily="34" charset="0"/>
                          <a:cs typeface="Arial" panose="020B0604020202020204" pitchFamily="34" charset="0"/>
                        </a:rPr>
                        <a:t> to clean up the apartment, however, my children do visit me on weekly basis to support in cleaning the home.</a:t>
                      </a:r>
                      <a:endParaRPr lang="en-GB" sz="1400" b="1" dirty="0">
                        <a:effectLst/>
                        <a:latin typeface="Arial" panose="020B0604020202020204" pitchFamily="34" charset="0"/>
                        <a:cs typeface="Arial" panose="020B0604020202020204" pitchFamily="34" charset="0"/>
                      </a:endParaRPr>
                    </a:p>
                    <a:p>
                      <a:pPr lvl="1" algn="l">
                        <a:lnSpc>
                          <a:spcPct val="150000"/>
                        </a:lnSpc>
                      </a:pPr>
                      <a:r>
                        <a:rPr lang="en-US" sz="1400" b="1" dirty="0">
                          <a:effectLst/>
                          <a:latin typeface="Arial" panose="020B0604020202020204" pitchFamily="34" charset="0"/>
                          <a:cs typeface="Arial" panose="020B0604020202020204" pitchFamily="34" charset="0"/>
                        </a:rPr>
                        <a:t> </a:t>
                      </a:r>
                      <a:endParaRPr lang="en-GB" sz="1400" b="1" dirty="0">
                        <a:effectLst/>
                        <a:latin typeface="Arial" panose="020B0604020202020204" pitchFamily="34" charset="0"/>
                        <a:ea typeface="Arial" panose="020B0604020202020204" pitchFamily="34" charset="0"/>
                        <a:cs typeface="Arial" panose="020B0604020202020204" pitchFamily="34" charset="0"/>
                      </a:endParaRPr>
                    </a:p>
                  </a:txBody>
                  <a:tcPr marL="0" marR="0" marT="0" marB="0"/>
                </a:tc>
                <a:extLst>
                  <a:ext uri="{0D108BD9-81ED-4DB2-BD59-A6C34878D82A}">
                    <a16:rowId xmlns:a16="http://schemas.microsoft.com/office/drawing/2014/main" val="3251988729"/>
                  </a:ext>
                </a:extLst>
              </a:tr>
            </a:tbl>
          </a:graphicData>
        </a:graphic>
      </p:graphicFrame>
    </p:spTree>
    <p:extLst>
      <p:ext uri="{BB962C8B-B14F-4D97-AF65-F5344CB8AC3E}">
        <p14:creationId xmlns:p14="http://schemas.microsoft.com/office/powerpoint/2010/main" val="18312602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67A749EF-3FF4-D56C-40F6-9F43D8335995}"/>
              </a:ext>
            </a:extLst>
          </p:cNvPr>
          <p:cNvGraphicFramePr>
            <a:graphicFrameLocks noGrp="1"/>
          </p:cNvGraphicFramePr>
          <p:nvPr>
            <p:extLst>
              <p:ext uri="{D42A27DB-BD31-4B8C-83A1-F6EECF244321}">
                <p14:modId xmlns:p14="http://schemas.microsoft.com/office/powerpoint/2010/main" val="1458802864"/>
              </p:ext>
            </p:extLst>
          </p:nvPr>
        </p:nvGraphicFramePr>
        <p:xfrm>
          <a:off x="0" y="97276"/>
          <a:ext cx="12192000" cy="6760724"/>
        </p:xfrm>
        <a:graphic>
          <a:graphicData uri="http://schemas.openxmlformats.org/drawingml/2006/table">
            <a:tbl>
              <a:tblPr>
                <a:tableStyleId>{B301B821-A1FF-4177-AEE7-76D212191A09}</a:tableStyleId>
              </a:tblPr>
              <a:tblGrid>
                <a:gridCol w="12192000">
                  <a:extLst>
                    <a:ext uri="{9D8B030D-6E8A-4147-A177-3AD203B41FA5}">
                      <a16:colId xmlns:a16="http://schemas.microsoft.com/office/drawing/2014/main" val="1484078384"/>
                    </a:ext>
                  </a:extLst>
                </a:gridCol>
              </a:tblGrid>
              <a:tr h="468475">
                <a:tc>
                  <a:txBody>
                    <a:bodyPr/>
                    <a:lstStyle/>
                    <a:p>
                      <a:pPr marR="1501775" lvl="1" algn="l">
                        <a:spcBef>
                          <a:spcPts val="275"/>
                        </a:spcBef>
                        <a:spcAft>
                          <a:spcPts val="0"/>
                        </a:spcAft>
                      </a:pPr>
                      <a:r>
                        <a:rPr lang="en-US" sz="1600" b="1" dirty="0">
                          <a:effectLst/>
                          <a:latin typeface="Arial" panose="020B0604020202020204" pitchFamily="34" charset="0"/>
                          <a:cs typeface="Arial" panose="020B0604020202020204" pitchFamily="34" charset="0"/>
                        </a:rPr>
                        <a:t>8. Mental health</a:t>
                      </a:r>
                      <a:endParaRPr lang="en-GB" sz="1600" b="1" dirty="0">
                        <a:effectLst/>
                        <a:latin typeface="Arial" panose="020B0604020202020204" pitchFamily="34" charset="0"/>
                        <a:ea typeface="Arial" panose="020B0604020202020204" pitchFamily="34" charset="0"/>
                        <a:cs typeface="Arial" panose="020B0604020202020204" pitchFamily="34" charset="0"/>
                      </a:endParaRPr>
                    </a:p>
                  </a:txBody>
                  <a:tcPr marL="0" marR="0" marT="0" marB="0"/>
                </a:tc>
                <a:extLst>
                  <a:ext uri="{0D108BD9-81ED-4DB2-BD59-A6C34878D82A}">
                    <a16:rowId xmlns:a16="http://schemas.microsoft.com/office/drawing/2014/main" val="1587889973"/>
                  </a:ext>
                </a:extLst>
              </a:tr>
              <a:tr h="442969">
                <a:tc>
                  <a:txBody>
                    <a:bodyPr/>
                    <a:lstStyle/>
                    <a:p>
                      <a:pPr marL="457200" marR="0" lvl="1" indent="0" algn="l" defTabSz="914400" rtl="0" eaLnBrk="1" fontAlgn="auto" latinLnBrk="0" hangingPunct="1">
                        <a:lnSpc>
                          <a:spcPct val="100000"/>
                        </a:lnSpc>
                        <a:spcBef>
                          <a:spcPts val="0"/>
                        </a:spcBef>
                        <a:spcAft>
                          <a:spcPts val="0"/>
                        </a:spcAft>
                        <a:buClrTx/>
                        <a:buSzTx/>
                        <a:buFontTx/>
                        <a:buNone/>
                        <a:tabLst/>
                        <a:defRPr/>
                      </a:pPr>
                      <a:r>
                        <a:rPr lang="en-US" sz="1400" b="1" dirty="0">
                          <a:effectLst/>
                          <a:latin typeface="Arial" panose="020B0604020202020204" pitchFamily="34" charset="0"/>
                          <a:cs typeface="Arial" panose="020B0604020202020204" pitchFamily="34" charset="0"/>
                        </a:rPr>
                        <a:t>My current care and support needs are</a:t>
                      </a:r>
                      <a:endParaRPr lang="en-GB" sz="1400" b="1" dirty="0">
                        <a:effectLst/>
                        <a:latin typeface="Arial" panose="020B0604020202020204" pitchFamily="34" charset="0"/>
                        <a:ea typeface="Arial" panose="020B0604020202020204" pitchFamily="34" charset="0"/>
                        <a:cs typeface="Arial" panose="020B0604020202020204" pitchFamily="34" charset="0"/>
                      </a:endParaRPr>
                    </a:p>
                    <a:p>
                      <a:pPr lvl="1" algn="l"/>
                      <a:endParaRPr lang="en-US" sz="1400" b="1" dirty="0">
                        <a:effectLst/>
                        <a:latin typeface="Arial" panose="020B0604020202020204" pitchFamily="34" charset="0"/>
                        <a:ea typeface="Arial" panose="020B0604020202020204" pitchFamily="34" charset="0"/>
                        <a:cs typeface="Arial" panose="020B0604020202020204" pitchFamily="34" charset="0"/>
                      </a:endParaRPr>
                    </a:p>
                  </a:txBody>
                  <a:tcPr marL="0" marR="0" marT="0" marB="0"/>
                </a:tc>
                <a:extLst>
                  <a:ext uri="{0D108BD9-81ED-4DB2-BD59-A6C34878D82A}">
                    <a16:rowId xmlns:a16="http://schemas.microsoft.com/office/drawing/2014/main" val="4243524808"/>
                  </a:ext>
                </a:extLst>
              </a:tr>
              <a:tr h="1751024">
                <a:tc>
                  <a:txBody>
                    <a:bodyPr/>
                    <a:lstStyle/>
                    <a:p>
                      <a:pPr marL="457200" marR="0" lvl="1" indent="0" algn="l" defTabSz="914400" rtl="0" eaLnBrk="1" fontAlgn="auto" latinLnBrk="0" hangingPunct="1">
                        <a:lnSpc>
                          <a:spcPct val="100000"/>
                        </a:lnSpc>
                        <a:spcBef>
                          <a:spcPts val="0"/>
                        </a:spcBef>
                        <a:spcAft>
                          <a:spcPts val="0"/>
                        </a:spcAft>
                        <a:buClrTx/>
                        <a:buSzTx/>
                        <a:buFontTx/>
                        <a:buNone/>
                        <a:tabLst/>
                        <a:defRPr/>
                      </a:pPr>
                      <a:r>
                        <a:rPr lang="en-GB" sz="1400" dirty="0">
                          <a:latin typeface="Arial" panose="020B0604020202020204" pitchFamily="34" charset="0"/>
                          <a:cs typeface="Arial" panose="020B0604020202020204" pitchFamily="34" charset="0"/>
                        </a:rPr>
                        <a:t>I am experiencing normal ageing  and this does not have any mental health issues.</a:t>
                      </a:r>
                    </a:p>
                    <a:p>
                      <a:pPr marL="457200" marR="0" lvl="1" indent="0" algn="l" defTabSz="914400" rtl="0" eaLnBrk="1" fontAlgn="auto" latinLnBrk="0" hangingPunct="1">
                        <a:lnSpc>
                          <a:spcPct val="100000"/>
                        </a:lnSpc>
                        <a:spcBef>
                          <a:spcPts val="0"/>
                        </a:spcBef>
                        <a:spcAft>
                          <a:spcPts val="0"/>
                        </a:spcAft>
                        <a:buClrTx/>
                        <a:buSzTx/>
                        <a:buFontTx/>
                        <a:buNone/>
                        <a:tabLst/>
                        <a:defRPr/>
                      </a:pPr>
                      <a:endParaRPr lang="en-GB" sz="1400" dirty="0">
                        <a:latin typeface="Arial" panose="020B0604020202020204" pitchFamily="34" charset="0"/>
                        <a:cs typeface="Arial" panose="020B0604020202020204" pitchFamily="34" charset="0"/>
                      </a:endParaRPr>
                    </a:p>
                    <a:p>
                      <a:pPr marL="457200" marR="0" lvl="1" indent="0" algn="l" defTabSz="914400" rtl="0" eaLnBrk="1" fontAlgn="auto" latinLnBrk="0" hangingPunct="1">
                        <a:lnSpc>
                          <a:spcPct val="100000"/>
                        </a:lnSpc>
                        <a:spcBef>
                          <a:spcPts val="0"/>
                        </a:spcBef>
                        <a:spcAft>
                          <a:spcPts val="0"/>
                        </a:spcAft>
                        <a:buClrTx/>
                        <a:buSzTx/>
                        <a:buFontTx/>
                        <a:buNone/>
                        <a:tabLst/>
                        <a:defRPr/>
                      </a:pPr>
                      <a:r>
                        <a:rPr lang="en-GB" sz="1400" dirty="0">
                          <a:latin typeface="Arial" panose="020B0604020202020204" pitchFamily="34" charset="0"/>
                          <a:cs typeface="Arial" panose="020B0604020202020204" pitchFamily="34" charset="0"/>
                        </a:rPr>
                        <a:t>I am a cheerful man and  likes company of others.</a:t>
                      </a:r>
                    </a:p>
                    <a:p>
                      <a:pPr marL="457200" marR="0" lvl="1" indent="0" algn="l" defTabSz="914400" rtl="0" eaLnBrk="1" fontAlgn="auto" latinLnBrk="0" hangingPunct="1">
                        <a:lnSpc>
                          <a:spcPct val="100000"/>
                        </a:lnSpc>
                        <a:spcBef>
                          <a:spcPts val="0"/>
                        </a:spcBef>
                        <a:spcAft>
                          <a:spcPts val="0"/>
                        </a:spcAft>
                        <a:buClrTx/>
                        <a:buSzTx/>
                        <a:buFontTx/>
                        <a:buNone/>
                        <a:tabLst/>
                        <a:defRPr/>
                      </a:pPr>
                      <a:r>
                        <a:rPr lang="en-GB" sz="1400" dirty="0">
                          <a:latin typeface="Arial" panose="020B0604020202020204" pitchFamily="34" charset="0"/>
                          <a:cs typeface="Arial" panose="020B0604020202020204" pitchFamily="34" charset="0"/>
                        </a:rPr>
                        <a:t> </a:t>
                      </a:r>
                    </a:p>
                    <a:p>
                      <a:pPr marL="457200" marR="0" lvl="1" indent="0" algn="l" defTabSz="914400" rtl="0" eaLnBrk="1" fontAlgn="auto" latinLnBrk="0" hangingPunct="1">
                        <a:lnSpc>
                          <a:spcPct val="100000"/>
                        </a:lnSpc>
                        <a:spcBef>
                          <a:spcPts val="0"/>
                        </a:spcBef>
                        <a:spcAft>
                          <a:spcPts val="0"/>
                        </a:spcAft>
                        <a:buClrTx/>
                        <a:buSzTx/>
                        <a:buFontTx/>
                        <a:buNone/>
                        <a:tabLst/>
                        <a:defRPr/>
                      </a:pPr>
                      <a:r>
                        <a:rPr lang="en-GB" sz="1400" dirty="0">
                          <a:latin typeface="Arial" panose="020B0604020202020204" pitchFamily="34" charset="0"/>
                          <a:cs typeface="Arial" panose="020B0604020202020204" pitchFamily="34" charset="0"/>
                        </a:rPr>
                        <a:t>I like to see my family regularly as that makes me very happy.</a:t>
                      </a:r>
                      <a:endParaRPr lang="en-GB" sz="1400" b="1" dirty="0">
                        <a:effectLst/>
                        <a:latin typeface="Arial" panose="020B0604020202020204" pitchFamily="34" charset="0"/>
                        <a:ea typeface="Arial" panose="020B0604020202020204" pitchFamily="34" charset="0"/>
                        <a:cs typeface="Arial" panose="020B0604020202020204" pitchFamily="34" charset="0"/>
                      </a:endParaRPr>
                    </a:p>
                    <a:p>
                      <a:pPr lvl="1" algn="l"/>
                      <a:endParaRPr lang="en-GB" sz="1400" dirty="0">
                        <a:effectLst/>
                        <a:latin typeface="Arial" panose="020B0604020202020204" pitchFamily="34" charset="0"/>
                        <a:ea typeface="Arial" panose="020B0604020202020204" pitchFamily="34" charset="0"/>
                        <a:cs typeface="Arial" panose="020B0604020202020204" pitchFamily="34" charset="0"/>
                      </a:endParaRPr>
                    </a:p>
                  </a:txBody>
                  <a:tcPr marL="0" marR="0" marT="0" marB="0"/>
                </a:tc>
                <a:extLst>
                  <a:ext uri="{0D108BD9-81ED-4DB2-BD59-A6C34878D82A}">
                    <a16:rowId xmlns:a16="http://schemas.microsoft.com/office/drawing/2014/main" val="923349058"/>
                  </a:ext>
                </a:extLst>
              </a:tr>
              <a:tr h="579016">
                <a:tc>
                  <a:txBody>
                    <a:bodyPr/>
                    <a:lstStyle/>
                    <a:p>
                      <a:pPr lvl="1" algn="l"/>
                      <a:r>
                        <a:rPr lang="en-GB" sz="1400" b="1" dirty="0">
                          <a:latin typeface="Arial" panose="020B0604020202020204" pitchFamily="34" charset="0"/>
                          <a:cs typeface="Arial" panose="020B0604020202020204" pitchFamily="34" charset="0"/>
                        </a:rPr>
                        <a:t>What are my desired outcomes? </a:t>
                      </a:r>
                      <a:endParaRPr lang="en-GB" sz="1400" b="1" dirty="0">
                        <a:effectLst/>
                        <a:latin typeface="Arial" panose="020B0604020202020204" pitchFamily="34" charset="0"/>
                        <a:ea typeface="Arial" panose="020B0604020202020204" pitchFamily="34" charset="0"/>
                        <a:cs typeface="Arial" panose="020B0604020202020204" pitchFamily="34" charset="0"/>
                      </a:endParaRPr>
                    </a:p>
                  </a:txBody>
                  <a:tcPr marL="0" marR="0" marT="0" marB="0"/>
                </a:tc>
                <a:extLst>
                  <a:ext uri="{0D108BD9-81ED-4DB2-BD59-A6C34878D82A}">
                    <a16:rowId xmlns:a16="http://schemas.microsoft.com/office/drawing/2014/main" val="634437526"/>
                  </a:ext>
                </a:extLst>
              </a:tr>
              <a:tr h="1050615">
                <a:tc>
                  <a:txBody>
                    <a:bodyPr/>
                    <a:lstStyle/>
                    <a:p>
                      <a:pPr marL="457200" marR="0" lvl="1" indent="0" algn="l" defTabSz="914400" rtl="0" eaLnBrk="1" fontAlgn="auto" latinLnBrk="0" hangingPunct="1">
                        <a:lnSpc>
                          <a:spcPct val="100000"/>
                        </a:lnSpc>
                        <a:spcBef>
                          <a:spcPts val="0"/>
                        </a:spcBef>
                        <a:spcAft>
                          <a:spcPts val="0"/>
                        </a:spcAft>
                        <a:buClrTx/>
                        <a:buSzTx/>
                        <a:buFontTx/>
                        <a:buNone/>
                        <a:tabLst/>
                        <a:defRPr/>
                      </a:pPr>
                      <a:r>
                        <a:rPr lang="en-GB" sz="1400" dirty="0">
                          <a:latin typeface="Arial" panose="020B0604020202020204" pitchFamily="34" charset="0"/>
                          <a:cs typeface="Arial" panose="020B0604020202020204" pitchFamily="34" charset="0"/>
                        </a:rPr>
                        <a:t>I want to  remain  a cheerful man.</a:t>
                      </a:r>
                    </a:p>
                    <a:p>
                      <a:pPr marL="457200" marR="0" lvl="1" indent="0" algn="l" defTabSz="914400" rtl="0" eaLnBrk="1" fontAlgn="auto" latinLnBrk="0" hangingPunct="1">
                        <a:lnSpc>
                          <a:spcPct val="100000"/>
                        </a:lnSpc>
                        <a:spcBef>
                          <a:spcPts val="0"/>
                        </a:spcBef>
                        <a:spcAft>
                          <a:spcPts val="0"/>
                        </a:spcAft>
                        <a:buClrTx/>
                        <a:buSzTx/>
                        <a:buFontTx/>
                        <a:buNone/>
                        <a:tabLst/>
                        <a:defRPr/>
                      </a:pPr>
                      <a:r>
                        <a:rPr lang="en-GB" sz="1400" dirty="0">
                          <a:latin typeface="Arial" panose="020B0604020202020204" pitchFamily="34" charset="0"/>
                          <a:cs typeface="Arial" panose="020B0604020202020204" pitchFamily="34" charset="0"/>
                        </a:rPr>
                        <a:t> </a:t>
                      </a:r>
                    </a:p>
                    <a:p>
                      <a:pPr lvl="1" algn="l"/>
                      <a:endParaRPr lang="en-GB" sz="1400" dirty="0">
                        <a:effectLst/>
                        <a:latin typeface="Arial" panose="020B0604020202020204" pitchFamily="34" charset="0"/>
                        <a:ea typeface="Arial" panose="020B0604020202020204" pitchFamily="34" charset="0"/>
                        <a:cs typeface="Arial" panose="020B0604020202020204" pitchFamily="34" charset="0"/>
                      </a:endParaRPr>
                    </a:p>
                  </a:txBody>
                  <a:tcPr marL="0" marR="0" marT="0" marB="0"/>
                </a:tc>
                <a:extLst>
                  <a:ext uri="{0D108BD9-81ED-4DB2-BD59-A6C34878D82A}">
                    <a16:rowId xmlns:a16="http://schemas.microsoft.com/office/drawing/2014/main" val="2171405034"/>
                  </a:ext>
                </a:extLst>
              </a:tr>
              <a:tr h="445421">
                <a:tc>
                  <a:txBody>
                    <a:bodyPr/>
                    <a:lstStyle/>
                    <a:p>
                      <a:pPr lvl="1" algn="l"/>
                      <a:r>
                        <a:rPr lang="en-GB" sz="1400" b="1" dirty="0">
                          <a:latin typeface="Arial" panose="020B0604020202020204" pitchFamily="34" charset="0"/>
                          <a:cs typeface="Arial" panose="020B0604020202020204" pitchFamily="34" charset="0"/>
                        </a:rPr>
                        <a:t>How do I want staff to support me to achieve my desired outcomes? </a:t>
                      </a:r>
                      <a:endParaRPr lang="en-GB" sz="1400" b="1" dirty="0">
                        <a:effectLst/>
                        <a:latin typeface="Arial" panose="020B0604020202020204" pitchFamily="34" charset="0"/>
                        <a:ea typeface="Arial" panose="020B0604020202020204" pitchFamily="34" charset="0"/>
                        <a:cs typeface="Arial" panose="020B0604020202020204" pitchFamily="34" charset="0"/>
                      </a:endParaRPr>
                    </a:p>
                  </a:txBody>
                  <a:tcPr marL="0" marR="0" marT="0" marB="0"/>
                </a:tc>
                <a:extLst>
                  <a:ext uri="{0D108BD9-81ED-4DB2-BD59-A6C34878D82A}">
                    <a16:rowId xmlns:a16="http://schemas.microsoft.com/office/drawing/2014/main" val="3517242228"/>
                  </a:ext>
                </a:extLst>
              </a:tr>
              <a:tr h="2023204">
                <a:tc>
                  <a:txBody>
                    <a:bodyPr/>
                    <a:lstStyle/>
                    <a:p>
                      <a:pPr marL="457200" marR="0" lvl="1" indent="0" algn="l" defTabSz="914400" rtl="0" eaLnBrk="1" fontAlgn="auto" latinLnBrk="0" hangingPunct="1">
                        <a:lnSpc>
                          <a:spcPct val="100000"/>
                        </a:lnSpc>
                        <a:spcBef>
                          <a:spcPts val="0"/>
                        </a:spcBef>
                        <a:spcAft>
                          <a:spcPts val="0"/>
                        </a:spcAft>
                        <a:buClrTx/>
                        <a:buSzTx/>
                        <a:buFontTx/>
                        <a:buNone/>
                        <a:tabLst/>
                        <a:defRPr/>
                      </a:pPr>
                      <a:r>
                        <a:rPr lang="en-GB" sz="1400" dirty="0">
                          <a:latin typeface="Arial" panose="020B0604020202020204" pitchFamily="34" charset="0"/>
                          <a:cs typeface="Arial" panose="020B0604020202020204" pitchFamily="34" charset="0"/>
                        </a:rPr>
                        <a:t>I love to chat and get to know people in my community and environ</a:t>
                      </a:r>
                    </a:p>
                    <a:p>
                      <a:pPr marL="457200" marR="0" lvl="1" indent="0" algn="l" defTabSz="914400" rtl="0" eaLnBrk="1" fontAlgn="auto" latinLnBrk="0" hangingPunct="1">
                        <a:lnSpc>
                          <a:spcPct val="100000"/>
                        </a:lnSpc>
                        <a:spcBef>
                          <a:spcPts val="0"/>
                        </a:spcBef>
                        <a:spcAft>
                          <a:spcPts val="0"/>
                        </a:spcAft>
                        <a:buClrTx/>
                        <a:buSzTx/>
                        <a:buFontTx/>
                        <a:buNone/>
                        <a:tabLst/>
                        <a:defRPr/>
                      </a:pPr>
                      <a:endParaRPr lang="en-GB" sz="1400" dirty="0">
                        <a:latin typeface="Arial" panose="020B0604020202020204" pitchFamily="34" charset="0"/>
                        <a:cs typeface="Arial" panose="020B0604020202020204" pitchFamily="34" charset="0"/>
                      </a:endParaRPr>
                    </a:p>
                    <a:p>
                      <a:pPr marL="457200" marR="0" lvl="1" indent="0" algn="l" defTabSz="914400" rtl="0" eaLnBrk="1" fontAlgn="auto" latinLnBrk="0" hangingPunct="1">
                        <a:lnSpc>
                          <a:spcPct val="100000"/>
                        </a:lnSpc>
                        <a:spcBef>
                          <a:spcPts val="0"/>
                        </a:spcBef>
                        <a:spcAft>
                          <a:spcPts val="0"/>
                        </a:spcAft>
                        <a:buClrTx/>
                        <a:buSzTx/>
                        <a:buFontTx/>
                        <a:buNone/>
                        <a:tabLst/>
                        <a:defRPr/>
                      </a:pPr>
                      <a:r>
                        <a:rPr lang="en-GB" sz="1400" dirty="0">
                          <a:latin typeface="Arial" panose="020B0604020202020204" pitchFamily="34" charset="0"/>
                          <a:cs typeface="Arial" panose="020B0604020202020204" pitchFamily="34" charset="0"/>
                        </a:rPr>
                        <a:t>I would like my carers to calm and  to reassure me when I am anxious.</a:t>
                      </a:r>
                      <a:endParaRPr lang="en-GB" sz="1400" dirty="0">
                        <a:effectLst/>
                        <a:latin typeface="Arial" panose="020B0604020202020204" pitchFamily="34" charset="0"/>
                        <a:ea typeface="Arial" panose="020B0604020202020204" pitchFamily="34" charset="0"/>
                        <a:cs typeface="Arial" panose="020B0604020202020204" pitchFamily="34" charset="0"/>
                      </a:endParaRPr>
                    </a:p>
                  </a:txBody>
                  <a:tcPr marL="0" marR="0" marT="0" marB="0"/>
                </a:tc>
                <a:extLst>
                  <a:ext uri="{0D108BD9-81ED-4DB2-BD59-A6C34878D82A}">
                    <a16:rowId xmlns:a16="http://schemas.microsoft.com/office/drawing/2014/main" val="3020989962"/>
                  </a:ext>
                </a:extLst>
              </a:tr>
            </a:tbl>
          </a:graphicData>
        </a:graphic>
      </p:graphicFrame>
    </p:spTree>
    <p:extLst>
      <p:ext uri="{BB962C8B-B14F-4D97-AF65-F5344CB8AC3E}">
        <p14:creationId xmlns:p14="http://schemas.microsoft.com/office/powerpoint/2010/main" val="34164268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332E6E5-1EBF-86D3-8ED8-645703D25B90}"/>
              </a:ext>
            </a:extLst>
          </p:cNvPr>
          <p:cNvSpPr txBox="1"/>
          <p:nvPr/>
        </p:nvSpPr>
        <p:spPr>
          <a:xfrm>
            <a:off x="252664" y="252663"/>
            <a:ext cx="10101012" cy="6450740"/>
          </a:xfrm>
          <a:prstGeom prst="rect">
            <a:avLst/>
          </a:prstGeom>
          <a:noFill/>
        </p:spPr>
        <p:txBody>
          <a:bodyPr wrap="square" rtlCol="0">
            <a:spAutoFit/>
          </a:bodyPr>
          <a:lstStyle/>
          <a:p>
            <a:pPr>
              <a:lnSpc>
                <a:spcPct val="107000"/>
              </a:lnSpc>
              <a:spcAft>
                <a:spcPts val="800"/>
              </a:spcAft>
            </a:pPr>
            <a:r>
              <a:rPr lang="en-GB" sz="1200" dirty="0">
                <a:effectLst/>
                <a:latin typeface="Arial" panose="020B0604020202020204" pitchFamily="34" charset="0"/>
                <a:ea typeface="Calibri" panose="020F0502020204030204" pitchFamily="34" charset="0"/>
              </a:rPr>
              <a:t>Aged Care Guide (2020) </a:t>
            </a:r>
            <a:r>
              <a:rPr lang="en-GB" sz="1200" i="1" dirty="0">
                <a:effectLst/>
                <a:latin typeface="Arial" panose="020B0604020202020204" pitchFamily="34" charset="0"/>
                <a:ea typeface="Calibri" panose="020F0502020204030204" pitchFamily="34" charset="0"/>
              </a:rPr>
              <a:t>What Age is Considered Old? </a:t>
            </a:r>
            <a:r>
              <a:rPr lang="en-GB" sz="1200" dirty="0">
                <a:effectLst/>
                <a:latin typeface="Arial" panose="020B0604020202020204" pitchFamily="34" charset="0"/>
                <a:ea typeface="Calibri" panose="020F0502020204030204" pitchFamily="34" charset="0"/>
              </a:rPr>
              <a:t>Available at: </a:t>
            </a:r>
            <a:r>
              <a:rPr lang="en-GB" sz="1200" u="sng" dirty="0">
                <a:solidFill>
                  <a:srgbClr val="0563C1"/>
                </a:solidFill>
                <a:effectLst/>
                <a:latin typeface="Arial" panose="020B0604020202020204" pitchFamily="34" charset="0"/>
                <a:ea typeface="Calibri" panose="020F0502020204030204" pitchFamily="34" charset="0"/>
                <a:hlinkClick r:id="rId2"/>
              </a:rPr>
              <a:t>https://www.agedcareguide.com.au/talking-aged-care/what-age-is-considered-old</a:t>
            </a:r>
            <a:r>
              <a:rPr lang="en-GB" sz="1200" dirty="0">
                <a:effectLst/>
                <a:latin typeface="Arial" panose="020B0604020202020204" pitchFamily="34" charset="0"/>
                <a:ea typeface="Calibri" panose="020F0502020204030204" pitchFamily="34" charset="0"/>
              </a:rPr>
              <a:t> (Accessed: 7 July 2022).</a:t>
            </a:r>
          </a:p>
          <a:p>
            <a:pPr>
              <a:lnSpc>
                <a:spcPct val="107000"/>
              </a:lnSpc>
              <a:spcAft>
                <a:spcPts val="800"/>
              </a:spcAft>
            </a:pPr>
            <a:r>
              <a:rPr lang="en-GB" sz="1200" dirty="0" err="1">
                <a:effectLst/>
                <a:latin typeface="Arial" panose="020B0604020202020204" pitchFamily="34" charset="0"/>
                <a:ea typeface="Calibri" panose="020F0502020204030204" pitchFamily="34" charset="0"/>
              </a:rPr>
              <a:t>AgeUK</a:t>
            </a:r>
            <a:r>
              <a:rPr lang="en-GB" sz="1200" dirty="0">
                <a:effectLst/>
                <a:latin typeface="Arial" panose="020B0604020202020204" pitchFamily="34" charset="0"/>
                <a:ea typeface="Calibri" panose="020F0502020204030204" pitchFamily="34" charset="0"/>
              </a:rPr>
              <a:t>, (2018) </a:t>
            </a:r>
            <a:r>
              <a:rPr lang="en-GB" sz="1200" i="1" dirty="0">
                <a:effectLst/>
                <a:latin typeface="Arial" panose="020B0604020202020204" pitchFamily="34" charset="0"/>
                <a:ea typeface="Calibri" panose="020F0502020204030204" pitchFamily="34" charset="0"/>
              </a:rPr>
              <a:t>Later Life in the United Kingdom</a:t>
            </a:r>
            <a:r>
              <a:rPr lang="en-GB" sz="1200" dirty="0">
                <a:effectLst/>
                <a:latin typeface="Arial" panose="020B0604020202020204" pitchFamily="34" charset="0"/>
                <a:ea typeface="Calibri" panose="020F0502020204030204" pitchFamily="34" charset="0"/>
              </a:rPr>
              <a:t>. Available </a:t>
            </a:r>
            <a:r>
              <a:rPr lang="en-GB" sz="1200" dirty="0" err="1">
                <a:effectLst/>
                <a:latin typeface="Arial" panose="020B0604020202020204" pitchFamily="34" charset="0"/>
                <a:ea typeface="Calibri" panose="020F0502020204030204" pitchFamily="34" charset="0"/>
              </a:rPr>
              <a:t>at:https</a:t>
            </a:r>
            <a:r>
              <a:rPr lang="en-GB" sz="1200" dirty="0">
                <a:effectLst/>
                <a:latin typeface="Arial" panose="020B0604020202020204" pitchFamily="34" charset="0"/>
                <a:ea typeface="Calibri" panose="020F0502020204030204" pitchFamily="34" charset="0"/>
              </a:rPr>
              <a:t>://www.ageuk.org.uk/globalassets/age-uk/documents/reports-and-publications/later_life_uk_factsheet.pdf (Accessed: 20 June 2022)</a:t>
            </a:r>
          </a:p>
          <a:p>
            <a:pPr>
              <a:lnSpc>
                <a:spcPct val="107000"/>
              </a:lnSpc>
              <a:spcAft>
                <a:spcPts val="800"/>
              </a:spcAft>
            </a:pPr>
            <a:r>
              <a:rPr lang="en-GB" sz="1200" dirty="0" err="1">
                <a:effectLst/>
                <a:latin typeface="Arial" panose="020B0604020202020204" pitchFamily="34" charset="0"/>
                <a:ea typeface="Calibri" panose="020F0502020204030204" pitchFamily="34" charset="0"/>
              </a:rPr>
              <a:t>Arking</a:t>
            </a:r>
            <a:r>
              <a:rPr lang="en-GB" sz="1200" dirty="0">
                <a:effectLst/>
                <a:latin typeface="Arial" panose="020B0604020202020204" pitchFamily="34" charset="0"/>
                <a:ea typeface="Calibri" panose="020F0502020204030204" pitchFamily="34" charset="0"/>
              </a:rPr>
              <a:t>, R. (2006) </a:t>
            </a:r>
            <a:r>
              <a:rPr lang="en-GB" sz="1200" i="1" dirty="0">
                <a:effectLst/>
                <a:latin typeface="Arial" panose="020B0604020202020204" pitchFamily="34" charset="0"/>
                <a:ea typeface="Calibri" panose="020F0502020204030204" pitchFamily="34" charset="0"/>
              </a:rPr>
              <a:t>Biology of Aging: Observations and Principles. 3rd Edition</a:t>
            </a:r>
            <a:r>
              <a:rPr lang="en-GB" sz="1200" dirty="0">
                <a:effectLst/>
                <a:latin typeface="Arial" panose="020B0604020202020204" pitchFamily="34" charset="0"/>
                <a:ea typeface="Calibri" panose="020F0502020204030204" pitchFamily="34" charset="0"/>
              </a:rPr>
              <a:t>. Oxford: OUP</a:t>
            </a:r>
          </a:p>
          <a:p>
            <a:pPr>
              <a:lnSpc>
                <a:spcPct val="107000"/>
              </a:lnSpc>
              <a:spcAft>
                <a:spcPts val="800"/>
              </a:spcAft>
            </a:pPr>
            <a:r>
              <a:rPr lang="en-GB" sz="1200" dirty="0">
                <a:effectLst/>
                <a:latin typeface="Arial" panose="020B0604020202020204" pitchFamily="34" charset="0"/>
                <a:ea typeface="Calibri" panose="020F0502020204030204" pitchFamily="34" charset="0"/>
              </a:rPr>
              <a:t>Boyd, D. &amp; Bee, H. (2011) </a:t>
            </a:r>
            <a:r>
              <a:rPr lang="en-GB" sz="1200" i="1" dirty="0">
                <a:effectLst/>
                <a:latin typeface="Arial" panose="020B0604020202020204" pitchFamily="34" charset="0"/>
                <a:ea typeface="Calibri" panose="020F0502020204030204" pitchFamily="34" charset="0"/>
              </a:rPr>
              <a:t>Lifespan Development</a:t>
            </a:r>
            <a:r>
              <a:rPr lang="en-GB" sz="1200" dirty="0">
                <a:effectLst/>
                <a:latin typeface="Arial" panose="020B0604020202020204" pitchFamily="34" charset="0"/>
                <a:ea typeface="Calibri" panose="020F0502020204030204" pitchFamily="34" charset="0"/>
              </a:rPr>
              <a:t>, London: Pearson Education Ltd.</a:t>
            </a:r>
          </a:p>
          <a:p>
            <a:pPr>
              <a:lnSpc>
                <a:spcPct val="107000"/>
              </a:lnSpc>
              <a:spcAft>
                <a:spcPts val="800"/>
              </a:spcAft>
            </a:pPr>
            <a:r>
              <a:rPr lang="en-GB" sz="1200" dirty="0">
                <a:effectLst/>
                <a:latin typeface="Arial" panose="020B0604020202020204" pitchFamily="34" charset="0"/>
                <a:ea typeface="Calibri" panose="020F0502020204030204" pitchFamily="34" charset="0"/>
              </a:rPr>
              <a:t>British Society for Research on Ageing (2020) </a:t>
            </a:r>
            <a:r>
              <a:rPr lang="en-GB" sz="1200" i="1" dirty="0">
                <a:effectLst/>
                <a:latin typeface="Arial" panose="020B0604020202020204" pitchFamily="34" charset="0"/>
                <a:ea typeface="Calibri" panose="020F0502020204030204" pitchFamily="34" charset="0"/>
              </a:rPr>
              <a:t>About Ageing. </a:t>
            </a:r>
            <a:r>
              <a:rPr lang="en-GB" sz="1200" dirty="0">
                <a:effectLst/>
                <a:latin typeface="Arial" panose="020B0604020202020204" pitchFamily="34" charset="0"/>
                <a:ea typeface="Calibri" panose="020F0502020204030204" pitchFamily="34" charset="0"/>
              </a:rPr>
              <a:t>Available at: </a:t>
            </a:r>
            <a:r>
              <a:rPr lang="en-GB" sz="1200" u="sng" dirty="0">
                <a:solidFill>
                  <a:srgbClr val="0563C1"/>
                </a:solidFill>
                <a:effectLst/>
                <a:latin typeface="Arial" panose="020B0604020202020204" pitchFamily="34" charset="0"/>
                <a:ea typeface="Calibri" panose="020F0502020204030204" pitchFamily="34" charset="0"/>
                <a:hlinkClick r:id="rId3"/>
              </a:rPr>
              <a:t>https://bsra.org.uk/about-ageing/</a:t>
            </a:r>
            <a:r>
              <a:rPr lang="en-GB" sz="1200" dirty="0">
                <a:effectLst/>
                <a:latin typeface="Arial" panose="020B0604020202020204" pitchFamily="34" charset="0"/>
                <a:ea typeface="Calibri" panose="020F0502020204030204" pitchFamily="34" charset="0"/>
              </a:rPr>
              <a:t> (Accessed: 22 June 2022).</a:t>
            </a:r>
          </a:p>
          <a:p>
            <a:pPr>
              <a:lnSpc>
                <a:spcPct val="107000"/>
              </a:lnSpc>
              <a:spcAft>
                <a:spcPts val="800"/>
              </a:spcAft>
            </a:pPr>
            <a:r>
              <a:rPr lang="en-GB" sz="1200" dirty="0">
                <a:effectLst/>
                <a:latin typeface="Arial" panose="020B0604020202020204" pitchFamily="34" charset="0"/>
                <a:ea typeface="Calibri" panose="020F0502020204030204" pitchFamily="34" charset="0"/>
              </a:rPr>
              <a:t>Care Quality Commission (2017a). </a:t>
            </a:r>
            <a:r>
              <a:rPr lang="en-GB" sz="1200" i="1" dirty="0">
                <a:effectLst/>
                <a:latin typeface="Arial" panose="020B0604020202020204" pitchFamily="34" charset="0"/>
                <a:ea typeface="Calibri" panose="020F0502020204030204" pitchFamily="34" charset="0"/>
              </a:rPr>
              <a:t>The State of Health Care and Adult Social Care in England, 2016/17 </a:t>
            </a:r>
            <a:r>
              <a:rPr lang="en-GB" sz="1200" dirty="0">
                <a:effectLst/>
                <a:latin typeface="Arial" panose="020B0604020202020204" pitchFamily="34" charset="0"/>
                <a:ea typeface="Calibri" panose="020F0502020204030204" pitchFamily="34" charset="0"/>
              </a:rPr>
              <a:t>HC 377.</a:t>
            </a:r>
          </a:p>
          <a:p>
            <a:pPr>
              <a:lnSpc>
                <a:spcPct val="107000"/>
              </a:lnSpc>
              <a:spcAft>
                <a:spcPts val="800"/>
              </a:spcAft>
            </a:pPr>
            <a:r>
              <a:rPr lang="en-GB" sz="1200" dirty="0">
                <a:effectLst/>
                <a:latin typeface="Arial" panose="020B0604020202020204" pitchFamily="34" charset="0"/>
                <a:ea typeface="Calibri" panose="020F0502020204030204" pitchFamily="34" charset="0"/>
              </a:rPr>
              <a:t>Carers Trust, (2015) </a:t>
            </a:r>
            <a:r>
              <a:rPr lang="en-GB" sz="1200" i="1" dirty="0">
                <a:effectLst/>
                <a:latin typeface="Arial" panose="020B0604020202020204" pitchFamily="34" charset="0"/>
                <a:ea typeface="Calibri" panose="020F0502020204030204" pitchFamily="34" charset="0"/>
              </a:rPr>
              <a:t>Key Facts about Carers and the People they Care for </a:t>
            </a:r>
            <a:r>
              <a:rPr lang="en-GB" sz="1200" dirty="0">
                <a:effectLst/>
                <a:latin typeface="Arial" panose="020B0604020202020204" pitchFamily="34" charset="0"/>
                <a:ea typeface="Calibri" panose="020F0502020204030204" pitchFamily="34" charset="0"/>
              </a:rPr>
              <a:t>Available at: </a:t>
            </a:r>
            <a:r>
              <a:rPr lang="en-GB" sz="1200" u="sng" dirty="0">
                <a:solidFill>
                  <a:srgbClr val="0563C1"/>
                </a:solidFill>
                <a:effectLst/>
                <a:latin typeface="Arial" panose="020B0604020202020204" pitchFamily="34" charset="0"/>
                <a:ea typeface="Calibri" panose="020F0502020204030204" pitchFamily="34" charset="0"/>
                <a:hlinkClick r:id="rId4"/>
              </a:rPr>
              <a:t>https://carers.org/key-facts-about-carers-and-people-they-care</a:t>
            </a:r>
            <a:r>
              <a:rPr lang="en-GB" sz="1200" dirty="0">
                <a:effectLst/>
                <a:latin typeface="Arial" panose="020B0604020202020204" pitchFamily="34" charset="0"/>
                <a:ea typeface="Calibri" panose="020F0502020204030204" pitchFamily="34" charset="0"/>
              </a:rPr>
              <a:t> (Accessed: 26</a:t>
            </a:r>
            <a:r>
              <a:rPr lang="en-GB" sz="1200" baseline="30000" dirty="0">
                <a:effectLst/>
                <a:latin typeface="Arial" panose="020B0604020202020204" pitchFamily="34" charset="0"/>
                <a:ea typeface="Calibri" panose="020F0502020204030204" pitchFamily="34" charset="0"/>
              </a:rPr>
              <a:t>th</a:t>
            </a:r>
            <a:r>
              <a:rPr lang="en-GB" sz="1200" dirty="0">
                <a:effectLst/>
                <a:latin typeface="Arial" panose="020B0604020202020204" pitchFamily="34" charset="0"/>
                <a:ea typeface="Calibri" panose="020F0502020204030204" pitchFamily="34" charset="0"/>
              </a:rPr>
              <a:t> June 2022).</a:t>
            </a:r>
          </a:p>
          <a:p>
            <a:pPr>
              <a:lnSpc>
                <a:spcPct val="107000"/>
              </a:lnSpc>
              <a:spcAft>
                <a:spcPts val="800"/>
              </a:spcAft>
            </a:pPr>
            <a:r>
              <a:rPr lang="en-GB" sz="1200" dirty="0">
                <a:effectLst/>
                <a:latin typeface="Arial" panose="020B0604020202020204" pitchFamily="34" charset="0"/>
                <a:ea typeface="Calibri" panose="020F0502020204030204" pitchFamily="34" charset="0"/>
              </a:rPr>
              <a:t>Coleman, J. and Hendry, L. (1999) </a:t>
            </a:r>
            <a:r>
              <a:rPr lang="en-GB" sz="1200" i="1" dirty="0">
                <a:effectLst/>
                <a:latin typeface="Arial" panose="020B0604020202020204" pitchFamily="34" charset="0"/>
                <a:ea typeface="Calibri" panose="020F0502020204030204" pitchFamily="34" charset="0"/>
              </a:rPr>
              <a:t>The Nature of Adolescence</a:t>
            </a:r>
            <a:r>
              <a:rPr lang="en-GB" sz="1200" dirty="0">
                <a:effectLst/>
                <a:latin typeface="Arial" panose="020B0604020202020204" pitchFamily="34" charset="0"/>
                <a:ea typeface="Calibri" panose="020F0502020204030204" pitchFamily="34" charset="0"/>
              </a:rPr>
              <a:t>, London: Routledge</a:t>
            </a:r>
          </a:p>
          <a:p>
            <a:pPr>
              <a:lnSpc>
                <a:spcPct val="107000"/>
              </a:lnSpc>
              <a:spcAft>
                <a:spcPts val="800"/>
              </a:spcAft>
            </a:pPr>
            <a:r>
              <a:rPr lang="en-GB" sz="1200" dirty="0">
                <a:effectLst/>
                <a:latin typeface="Arial" panose="020B0604020202020204" pitchFamily="34" charset="0"/>
                <a:ea typeface="Calibri" panose="020F0502020204030204" pitchFamily="34" charset="0"/>
              </a:rPr>
              <a:t>Coleman, P. and O’Hanlon, A. (2017) </a:t>
            </a:r>
            <a:r>
              <a:rPr lang="en-GB" sz="1200" i="1" dirty="0">
                <a:effectLst/>
                <a:latin typeface="Arial" panose="020B0604020202020204" pitchFamily="34" charset="0"/>
                <a:ea typeface="Calibri" panose="020F0502020204030204" pitchFamily="34" charset="0"/>
              </a:rPr>
              <a:t>Aging and Development: Social and Emotional Perspectives 2</a:t>
            </a:r>
            <a:r>
              <a:rPr lang="en-GB" sz="1200" i="1" baseline="30000" dirty="0">
                <a:effectLst/>
                <a:latin typeface="Arial" panose="020B0604020202020204" pitchFamily="34" charset="0"/>
                <a:ea typeface="Calibri" panose="020F0502020204030204" pitchFamily="34" charset="0"/>
              </a:rPr>
              <a:t>nd</a:t>
            </a:r>
            <a:r>
              <a:rPr lang="en-GB" sz="1200" i="1" dirty="0">
                <a:effectLst/>
                <a:latin typeface="Arial" panose="020B0604020202020204" pitchFamily="34" charset="0"/>
                <a:ea typeface="Calibri" panose="020F0502020204030204" pitchFamily="34" charset="0"/>
              </a:rPr>
              <a:t> </a:t>
            </a:r>
            <a:r>
              <a:rPr lang="en-GB" sz="1200" i="1" dirty="0" err="1">
                <a:effectLst/>
                <a:latin typeface="Arial" panose="020B0604020202020204" pitchFamily="34" charset="0"/>
                <a:ea typeface="Calibri" panose="020F0502020204030204" pitchFamily="34" charset="0"/>
              </a:rPr>
              <a:t>edn</a:t>
            </a:r>
            <a:r>
              <a:rPr lang="en-GB" sz="1200" dirty="0">
                <a:effectLst/>
                <a:latin typeface="Arial" panose="020B0604020202020204" pitchFamily="34" charset="0"/>
                <a:ea typeface="Calibri" panose="020F0502020204030204" pitchFamily="34" charset="0"/>
              </a:rPr>
              <a:t>. Oxon: Routledge.</a:t>
            </a:r>
          </a:p>
          <a:p>
            <a:pPr>
              <a:lnSpc>
                <a:spcPct val="107000"/>
              </a:lnSpc>
              <a:spcAft>
                <a:spcPts val="800"/>
              </a:spcAft>
            </a:pPr>
            <a:r>
              <a:rPr lang="en-GB" sz="1200" dirty="0">
                <a:effectLst/>
                <a:latin typeface="Arial" panose="020B0604020202020204" pitchFamily="34" charset="0"/>
                <a:ea typeface="Calibri" panose="020F0502020204030204" pitchFamily="34" charset="0"/>
              </a:rPr>
              <a:t>Denham, M. (2016) </a:t>
            </a:r>
            <a:r>
              <a:rPr lang="en-GB" sz="1200" i="1" dirty="0">
                <a:effectLst/>
                <a:latin typeface="Arial" panose="020B0604020202020204" pitchFamily="34" charset="0"/>
                <a:ea typeface="Calibri" panose="020F0502020204030204" pitchFamily="34" charset="0"/>
              </a:rPr>
              <a:t>A Brief History of the Care of the Elderly </a:t>
            </a:r>
            <a:r>
              <a:rPr lang="en-GB" sz="1200" dirty="0">
                <a:effectLst/>
                <a:latin typeface="Arial" panose="020B0604020202020204" pitchFamily="34" charset="0"/>
                <a:ea typeface="Calibri" panose="020F0502020204030204" pitchFamily="34" charset="0"/>
              </a:rPr>
              <a:t>Available </a:t>
            </a:r>
            <a:r>
              <a:rPr lang="en-GB" sz="1200" dirty="0" err="1">
                <a:effectLst/>
                <a:latin typeface="Arial" panose="020B0604020202020204" pitchFamily="34" charset="0"/>
                <a:ea typeface="Calibri" panose="020F0502020204030204" pitchFamily="34" charset="0"/>
              </a:rPr>
              <a:t>at:https</a:t>
            </a:r>
            <a:r>
              <a:rPr lang="en-GB" sz="1200" dirty="0">
                <a:effectLst/>
                <a:latin typeface="Arial" panose="020B0604020202020204" pitchFamily="34" charset="0"/>
                <a:ea typeface="Calibri" panose="020F0502020204030204" pitchFamily="34" charset="0"/>
              </a:rPr>
              <a:t>://www.bgs.org.uk/resources/a-brief-history-of-the-care-of-the-elderly (Accessed: 23 June 2022).</a:t>
            </a:r>
          </a:p>
          <a:p>
            <a:pPr>
              <a:lnSpc>
                <a:spcPct val="107000"/>
              </a:lnSpc>
              <a:spcAft>
                <a:spcPts val="800"/>
              </a:spcAft>
            </a:pPr>
            <a:r>
              <a:rPr lang="en-GB" sz="1200" dirty="0">
                <a:effectLst/>
                <a:latin typeface="Arial" panose="020B0604020202020204" pitchFamily="34" charset="0"/>
                <a:ea typeface="Calibri" panose="020F0502020204030204" pitchFamily="34" charset="0"/>
              </a:rPr>
              <a:t>Edmondson, R. (2015) </a:t>
            </a:r>
            <a:r>
              <a:rPr lang="en-GB" sz="1200" i="1" dirty="0">
                <a:effectLst/>
                <a:latin typeface="Arial" panose="020B0604020202020204" pitchFamily="34" charset="0"/>
                <a:ea typeface="Calibri" panose="020F0502020204030204" pitchFamily="34" charset="0"/>
              </a:rPr>
              <a:t>Ageing, Insight and Wisdom: Meaning and Practice Across the Life course</a:t>
            </a:r>
            <a:r>
              <a:rPr lang="en-GB" sz="1200" dirty="0">
                <a:effectLst/>
                <a:latin typeface="Arial" panose="020B0604020202020204" pitchFamily="34" charset="0"/>
                <a:ea typeface="Calibri" panose="020F0502020204030204" pitchFamily="34" charset="0"/>
              </a:rPr>
              <a:t>, Bristol: Policy Press.</a:t>
            </a:r>
          </a:p>
          <a:p>
            <a:pPr>
              <a:lnSpc>
                <a:spcPct val="107000"/>
              </a:lnSpc>
              <a:spcAft>
                <a:spcPts val="800"/>
              </a:spcAft>
            </a:pPr>
            <a:r>
              <a:rPr lang="en-GB" sz="1200" dirty="0">
                <a:effectLst/>
                <a:latin typeface="Arial" panose="020B0604020202020204" pitchFamily="34" charset="0"/>
                <a:ea typeface="Calibri" panose="020F0502020204030204" pitchFamily="34" charset="0"/>
              </a:rPr>
              <a:t>EHCRC, (2019) </a:t>
            </a:r>
            <a:r>
              <a:rPr lang="en-GB" sz="1200" i="1" dirty="0">
                <a:effectLst/>
                <a:latin typeface="Arial" panose="020B0604020202020204" pitchFamily="34" charset="0"/>
                <a:ea typeface="Calibri" panose="020F0502020204030204" pitchFamily="34" charset="0"/>
              </a:rPr>
              <a:t>What is the Equality Act? </a:t>
            </a:r>
            <a:r>
              <a:rPr lang="en-GB" sz="1200" dirty="0">
                <a:effectLst/>
                <a:latin typeface="Arial" panose="020B0604020202020204" pitchFamily="34" charset="0"/>
                <a:ea typeface="Calibri" panose="020F0502020204030204" pitchFamily="34" charset="0"/>
              </a:rPr>
              <a:t>Available at: </a:t>
            </a:r>
            <a:r>
              <a:rPr lang="en-GB" sz="1200" u="sng" dirty="0">
                <a:solidFill>
                  <a:srgbClr val="0563C1"/>
                </a:solidFill>
                <a:effectLst/>
                <a:latin typeface="Arial" panose="020B0604020202020204" pitchFamily="34" charset="0"/>
                <a:ea typeface="Calibri" panose="020F0502020204030204" pitchFamily="34" charset="0"/>
                <a:hlinkClick r:id="rId5"/>
              </a:rPr>
              <a:t>https://www.equalityhumanrights.com/en/equality-act-2010/what-equality-act</a:t>
            </a:r>
            <a:r>
              <a:rPr lang="en-GB" sz="1200" dirty="0">
                <a:effectLst/>
                <a:latin typeface="Arial" panose="020B0604020202020204" pitchFamily="34" charset="0"/>
                <a:ea typeface="Calibri" panose="020F0502020204030204" pitchFamily="34" charset="0"/>
              </a:rPr>
              <a:t> (Accessed: 23 June 2022).</a:t>
            </a:r>
          </a:p>
          <a:p>
            <a:pPr>
              <a:lnSpc>
                <a:spcPct val="107000"/>
              </a:lnSpc>
              <a:spcAft>
                <a:spcPts val="800"/>
              </a:spcAft>
            </a:pPr>
            <a:r>
              <a:rPr lang="en-GB" sz="1200" dirty="0">
                <a:effectLst/>
                <a:latin typeface="Arial" panose="020B0604020202020204" pitchFamily="34" charset="0"/>
                <a:ea typeface="Calibri" panose="020F0502020204030204" pitchFamily="34" charset="0"/>
              </a:rPr>
              <a:t>EHCRC, (2020) </a:t>
            </a:r>
            <a:r>
              <a:rPr lang="en-GB" sz="1200" i="1" dirty="0">
                <a:effectLst/>
                <a:latin typeface="Arial" panose="020B0604020202020204" pitchFamily="34" charset="0"/>
                <a:ea typeface="Calibri" panose="020F0502020204030204" pitchFamily="34" charset="0"/>
              </a:rPr>
              <a:t>Your Rights Under the Equality Act 2010 </a:t>
            </a:r>
            <a:r>
              <a:rPr lang="en-GB" sz="1200" dirty="0">
                <a:effectLst/>
                <a:latin typeface="Arial" panose="020B0604020202020204" pitchFamily="34" charset="0"/>
                <a:ea typeface="Calibri" panose="020F0502020204030204" pitchFamily="34" charset="0"/>
              </a:rPr>
              <a:t>Available at: </a:t>
            </a:r>
            <a:r>
              <a:rPr lang="en-GB" sz="1200" u="sng" dirty="0">
                <a:solidFill>
                  <a:srgbClr val="0563C1"/>
                </a:solidFill>
                <a:effectLst/>
                <a:latin typeface="Arial" panose="020B0604020202020204" pitchFamily="34" charset="0"/>
                <a:ea typeface="Calibri" panose="020F0502020204030204" pitchFamily="34" charset="0"/>
                <a:hlinkClick r:id="rId6"/>
              </a:rPr>
              <a:t>https://www.equalityhumanrights.com/en/advice-and-guidance/your-rights-under-equality-act-2010#:~:text=Under%20the%20Equality%20Act%2C%20there,gender%20reassignment</a:t>
            </a:r>
            <a:r>
              <a:rPr lang="en-GB" sz="1200" dirty="0">
                <a:effectLst/>
                <a:latin typeface="Arial" panose="020B0604020202020204" pitchFamily="34" charset="0"/>
                <a:ea typeface="Calibri" panose="020F0502020204030204" pitchFamily="34" charset="0"/>
              </a:rPr>
              <a:t> (Accessed: 23 June 2022).</a:t>
            </a:r>
          </a:p>
          <a:p>
            <a:pPr>
              <a:lnSpc>
                <a:spcPct val="107000"/>
              </a:lnSpc>
              <a:spcAft>
                <a:spcPts val="800"/>
              </a:spcAft>
            </a:pPr>
            <a:r>
              <a:rPr lang="en-GB" sz="1200" dirty="0">
                <a:effectLst/>
                <a:latin typeface="Arial" panose="020B0604020202020204" pitchFamily="34" charset="0"/>
                <a:ea typeface="Calibri" panose="020F0502020204030204" pitchFamily="34" charset="0"/>
              </a:rPr>
              <a:t>Ferrante, J. (2008) Sociology: </a:t>
            </a:r>
            <a:r>
              <a:rPr lang="en-GB" sz="1200" i="1" dirty="0">
                <a:effectLst/>
                <a:latin typeface="Arial" panose="020B0604020202020204" pitchFamily="34" charset="0"/>
                <a:ea typeface="Calibri" panose="020F0502020204030204" pitchFamily="34" charset="0"/>
              </a:rPr>
              <a:t>A Global Perspective </a:t>
            </a:r>
            <a:r>
              <a:rPr lang="en-GB" sz="1200" dirty="0">
                <a:effectLst/>
                <a:latin typeface="Arial" panose="020B0604020202020204" pitchFamily="34" charset="0"/>
                <a:ea typeface="Calibri" panose="020F0502020204030204" pitchFamily="34" charset="0"/>
              </a:rPr>
              <a:t>7</a:t>
            </a:r>
            <a:r>
              <a:rPr lang="en-GB" sz="1200" baseline="30000" dirty="0">
                <a:effectLst/>
                <a:latin typeface="Arial" panose="020B0604020202020204" pitchFamily="34" charset="0"/>
                <a:ea typeface="Calibri" panose="020F0502020204030204" pitchFamily="34" charset="0"/>
              </a:rPr>
              <a:t>th</a:t>
            </a:r>
            <a:r>
              <a:rPr lang="en-GB" sz="1200" dirty="0">
                <a:effectLst/>
                <a:latin typeface="Arial" panose="020B0604020202020204" pitchFamily="34" charset="0"/>
                <a:ea typeface="Calibri" panose="020F0502020204030204" pitchFamily="34" charset="0"/>
              </a:rPr>
              <a:t> </a:t>
            </a:r>
            <a:r>
              <a:rPr lang="en-GB" sz="1200" dirty="0" err="1">
                <a:effectLst/>
                <a:latin typeface="Arial" panose="020B0604020202020204" pitchFamily="34" charset="0"/>
                <a:ea typeface="Calibri" panose="020F0502020204030204" pitchFamily="34" charset="0"/>
              </a:rPr>
              <a:t>edn</a:t>
            </a:r>
            <a:r>
              <a:rPr lang="en-GB" sz="1200" i="1" dirty="0">
                <a:effectLst/>
                <a:latin typeface="Arial" panose="020B0604020202020204" pitchFamily="34" charset="0"/>
                <a:ea typeface="Calibri" panose="020F0502020204030204" pitchFamily="34" charset="0"/>
              </a:rPr>
              <a:t>. </a:t>
            </a:r>
            <a:r>
              <a:rPr lang="en-GB" sz="1200" dirty="0">
                <a:effectLst/>
                <a:latin typeface="Arial" panose="020B0604020202020204" pitchFamily="34" charset="0"/>
                <a:ea typeface="Calibri" panose="020F0502020204030204" pitchFamily="34" charset="0"/>
              </a:rPr>
              <a:t>Belmont: Thomson Higher Education.</a:t>
            </a:r>
          </a:p>
          <a:p>
            <a:pPr>
              <a:lnSpc>
                <a:spcPct val="107000"/>
              </a:lnSpc>
              <a:spcAft>
                <a:spcPts val="800"/>
              </a:spcAft>
            </a:pPr>
            <a:r>
              <a:rPr lang="en-GB" sz="1200" dirty="0">
                <a:effectLst/>
                <a:latin typeface="Arial" panose="020B0604020202020204" pitchFamily="34" charset="0"/>
                <a:ea typeface="Calibri" panose="020F0502020204030204" pitchFamily="34" charset="0"/>
              </a:rPr>
              <a:t>Fung, H. (2013) ‘Aging in Culture’ </a:t>
            </a:r>
            <a:r>
              <a:rPr lang="en-GB" sz="1200" i="1" dirty="0">
                <a:effectLst/>
                <a:latin typeface="Arial" panose="020B0604020202020204" pitchFamily="34" charset="0"/>
                <a:ea typeface="Calibri" panose="020F0502020204030204" pitchFamily="34" charset="0"/>
              </a:rPr>
              <a:t>The Gerontologist, </a:t>
            </a:r>
            <a:r>
              <a:rPr lang="en-GB" sz="1200" dirty="0">
                <a:effectLst/>
                <a:latin typeface="Arial" panose="020B0604020202020204" pitchFamily="34" charset="0"/>
                <a:ea typeface="Calibri" panose="020F0502020204030204" pitchFamily="34" charset="0"/>
              </a:rPr>
              <a:t>53(3), pp. 369–377.</a:t>
            </a:r>
          </a:p>
          <a:p>
            <a:pPr>
              <a:lnSpc>
                <a:spcPct val="107000"/>
              </a:lnSpc>
              <a:spcAft>
                <a:spcPts val="800"/>
              </a:spcAft>
            </a:pPr>
            <a:r>
              <a:rPr lang="en-GB" sz="1200" dirty="0">
                <a:effectLst/>
                <a:latin typeface="Arial" panose="020B0604020202020204" pitchFamily="34" charset="0"/>
                <a:ea typeface="Calibri" panose="020F0502020204030204" pitchFamily="34" charset="0"/>
              </a:rPr>
              <a:t>Hill, R., Thorn, B., </a:t>
            </a:r>
            <a:r>
              <a:rPr lang="en-GB" sz="1200" dirty="0" err="1">
                <a:effectLst/>
                <a:latin typeface="Arial" panose="020B0604020202020204" pitchFamily="34" charset="0"/>
                <a:ea typeface="Calibri" panose="020F0502020204030204" pitchFamily="34" charset="0"/>
              </a:rPr>
              <a:t>Bowiling</a:t>
            </a:r>
            <a:r>
              <a:rPr lang="en-GB" sz="1200" dirty="0">
                <a:effectLst/>
                <a:latin typeface="Arial" panose="020B0604020202020204" pitchFamily="34" charset="0"/>
                <a:ea typeface="Calibri" panose="020F0502020204030204" pitchFamily="34" charset="0"/>
              </a:rPr>
              <a:t>, J. and Morrison, A. (2012) </a:t>
            </a:r>
            <a:r>
              <a:rPr lang="en-GB" sz="1200" i="1" dirty="0">
                <a:effectLst/>
                <a:latin typeface="Arial" panose="020B0604020202020204" pitchFamily="34" charset="0"/>
                <a:ea typeface="Calibri" panose="020F0502020204030204" pitchFamily="34" charset="0"/>
              </a:rPr>
              <a:t>Geriatric Residential Care. </a:t>
            </a:r>
            <a:r>
              <a:rPr lang="en-GB" sz="1200" dirty="0">
                <a:effectLst/>
                <a:latin typeface="Arial" panose="020B0604020202020204" pitchFamily="34" charset="0"/>
                <a:ea typeface="Calibri" panose="020F0502020204030204" pitchFamily="34" charset="0"/>
              </a:rPr>
              <a:t>Hove: Psychology Press.</a:t>
            </a:r>
          </a:p>
          <a:p>
            <a:endParaRPr lang="en-GB" sz="1200" dirty="0"/>
          </a:p>
          <a:p>
            <a:endParaRPr lang="en-GB" sz="1200" dirty="0"/>
          </a:p>
        </p:txBody>
      </p:sp>
    </p:spTree>
    <p:extLst>
      <p:ext uri="{BB962C8B-B14F-4D97-AF65-F5344CB8AC3E}">
        <p14:creationId xmlns:p14="http://schemas.microsoft.com/office/powerpoint/2010/main" val="26280931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0310F67-1239-4288-20B5-E1943C2EBF7D}"/>
              </a:ext>
            </a:extLst>
          </p:cNvPr>
          <p:cNvSpPr txBox="1"/>
          <p:nvPr/>
        </p:nvSpPr>
        <p:spPr>
          <a:xfrm>
            <a:off x="228600" y="168442"/>
            <a:ext cx="11670632" cy="5548763"/>
          </a:xfrm>
          <a:prstGeom prst="rect">
            <a:avLst/>
          </a:prstGeom>
          <a:noFill/>
        </p:spPr>
        <p:txBody>
          <a:bodyPr wrap="square" rtlCol="0">
            <a:spAutoFit/>
          </a:bodyPr>
          <a:lstStyle/>
          <a:p>
            <a:pPr>
              <a:lnSpc>
                <a:spcPct val="107000"/>
              </a:lnSpc>
              <a:spcAft>
                <a:spcPts val="800"/>
              </a:spcAft>
            </a:pPr>
            <a:r>
              <a:rPr lang="en-GB" sz="1200" dirty="0">
                <a:effectLst/>
                <a:latin typeface="Arial" panose="020B0604020202020204" pitchFamily="34" charset="0"/>
                <a:ea typeface="Calibri" panose="020F0502020204030204" pitchFamily="34" charset="0"/>
              </a:rPr>
              <a:t>HSE, (2016) </a:t>
            </a:r>
            <a:r>
              <a:rPr lang="en-GB" sz="1200" i="1" dirty="0">
                <a:effectLst/>
                <a:latin typeface="Arial" panose="020B0604020202020204" pitchFamily="34" charset="0"/>
                <a:ea typeface="Calibri" panose="020F0502020204030204" pitchFamily="34" charset="0"/>
              </a:rPr>
              <a:t>Person-Centred Principles and Person-Centred Practice Framework </a:t>
            </a:r>
            <a:r>
              <a:rPr lang="en-GB" sz="1200" dirty="0">
                <a:effectLst/>
                <a:latin typeface="Arial" panose="020B0604020202020204" pitchFamily="34" charset="0"/>
                <a:ea typeface="Calibri" panose="020F0502020204030204" pitchFamily="34" charset="0"/>
              </a:rPr>
              <a:t>Available at: </a:t>
            </a:r>
            <a:r>
              <a:rPr lang="en-GB" sz="1200" u="sng" dirty="0">
                <a:solidFill>
                  <a:srgbClr val="0563C1"/>
                </a:solidFill>
                <a:effectLst/>
                <a:latin typeface="Arial" panose="020B0604020202020204" pitchFamily="34" charset="0"/>
                <a:ea typeface="Calibri" panose="020F0502020204030204" pitchFamily="34" charset="0"/>
                <a:hlinkClick r:id="rId2"/>
              </a:rPr>
              <a:t>https://www.hse.ie/eng/staff/resources/changeguide/resources/person-centred-principles-and-person-centred-practice-framework.pdf</a:t>
            </a:r>
            <a:r>
              <a:rPr lang="en-GB" sz="1200" dirty="0">
                <a:effectLst/>
                <a:latin typeface="Arial" panose="020B0604020202020204" pitchFamily="34" charset="0"/>
                <a:ea typeface="Calibri" panose="020F0502020204030204" pitchFamily="34" charset="0"/>
              </a:rPr>
              <a:t> (Accessed 20 June 2022).</a:t>
            </a:r>
          </a:p>
          <a:p>
            <a:pPr>
              <a:lnSpc>
                <a:spcPct val="107000"/>
              </a:lnSpc>
              <a:spcAft>
                <a:spcPts val="800"/>
              </a:spcAft>
            </a:pPr>
            <a:r>
              <a:rPr lang="en-GB" sz="1200" dirty="0">
                <a:effectLst/>
                <a:latin typeface="Arial" panose="020B0604020202020204" pitchFamily="34" charset="0"/>
                <a:ea typeface="Calibri" panose="020F0502020204030204" pitchFamily="34" charset="0"/>
              </a:rPr>
              <a:t>JRF, (2009) </a:t>
            </a:r>
            <a:r>
              <a:rPr lang="en-GB" sz="1200" i="1" dirty="0">
                <a:effectLst/>
                <a:latin typeface="Arial" panose="020B0604020202020204" pitchFamily="34" charset="0"/>
                <a:ea typeface="Calibri" panose="020F0502020204030204" pitchFamily="34" charset="0"/>
              </a:rPr>
              <a:t>Older people’s vision for long-term care.</a:t>
            </a:r>
            <a:r>
              <a:rPr lang="en-GB" sz="1200" dirty="0">
                <a:effectLst/>
                <a:latin typeface="Arial" panose="020B0604020202020204" pitchFamily="34" charset="0"/>
                <a:ea typeface="Calibri" panose="020F0502020204030204" pitchFamily="34" charset="0"/>
              </a:rPr>
              <a:t> Available at: </a:t>
            </a:r>
            <a:r>
              <a:rPr lang="en-GB" sz="1200" u="sng" dirty="0">
                <a:solidFill>
                  <a:srgbClr val="0563C1"/>
                </a:solidFill>
                <a:effectLst/>
                <a:latin typeface="Arial" panose="020B0604020202020204" pitchFamily="34" charset="0"/>
                <a:ea typeface="Calibri" panose="020F0502020204030204" pitchFamily="34" charset="0"/>
                <a:hlinkClick r:id="rId3"/>
              </a:rPr>
              <a:t>http://www.cpa.org.uk/ltc/older-people-vision-for-care-full.pdf</a:t>
            </a:r>
            <a:r>
              <a:rPr lang="en-GB" sz="1200" dirty="0">
                <a:effectLst/>
                <a:latin typeface="Arial" panose="020B0604020202020204" pitchFamily="34" charset="0"/>
                <a:ea typeface="Calibri" panose="020F0502020204030204" pitchFamily="34" charset="0"/>
              </a:rPr>
              <a:t> (Accessed: 20 June 2022).</a:t>
            </a:r>
          </a:p>
          <a:p>
            <a:pPr>
              <a:lnSpc>
                <a:spcPct val="107000"/>
              </a:lnSpc>
              <a:spcAft>
                <a:spcPts val="800"/>
              </a:spcAft>
            </a:pPr>
            <a:r>
              <a:rPr lang="en-GB" sz="1200" dirty="0">
                <a:effectLst/>
                <a:latin typeface="Arial" panose="020B0604020202020204" pitchFamily="34" charset="0"/>
                <a:ea typeface="Calibri" panose="020F0502020204030204" pitchFamily="34" charset="0"/>
              </a:rPr>
              <a:t>Miller, C. (2009) </a:t>
            </a:r>
            <a:r>
              <a:rPr lang="en-GB" sz="1200" i="1" dirty="0">
                <a:effectLst/>
                <a:latin typeface="Arial" panose="020B0604020202020204" pitchFamily="34" charset="0"/>
                <a:ea typeface="Calibri" panose="020F0502020204030204" pitchFamily="34" charset="0"/>
              </a:rPr>
              <a:t>Nursing for Wellness in Older Adults.</a:t>
            </a:r>
            <a:r>
              <a:rPr lang="en-GB" sz="1200" dirty="0">
                <a:effectLst/>
                <a:latin typeface="Arial" panose="020B0604020202020204" pitchFamily="34" charset="0"/>
                <a:ea typeface="Calibri" panose="020F0502020204030204" pitchFamily="34" charset="0"/>
              </a:rPr>
              <a:t> 6</a:t>
            </a:r>
            <a:r>
              <a:rPr lang="en-GB" sz="1200" baseline="30000" dirty="0">
                <a:effectLst/>
                <a:latin typeface="Arial" panose="020B0604020202020204" pitchFamily="34" charset="0"/>
                <a:ea typeface="Calibri" panose="020F0502020204030204" pitchFamily="34" charset="0"/>
              </a:rPr>
              <a:t>th</a:t>
            </a:r>
            <a:r>
              <a:rPr lang="en-GB" sz="1200" dirty="0">
                <a:effectLst/>
                <a:latin typeface="Arial" panose="020B0604020202020204" pitchFamily="34" charset="0"/>
                <a:ea typeface="Calibri" panose="020F0502020204030204" pitchFamily="34" charset="0"/>
              </a:rPr>
              <a:t> </a:t>
            </a:r>
            <a:r>
              <a:rPr lang="en-GB" sz="1200" dirty="0" err="1">
                <a:effectLst/>
                <a:latin typeface="Arial" panose="020B0604020202020204" pitchFamily="34" charset="0"/>
                <a:ea typeface="Calibri" panose="020F0502020204030204" pitchFamily="34" charset="0"/>
              </a:rPr>
              <a:t>edn</a:t>
            </a:r>
            <a:r>
              <a:rPr lang="en-GB" sz="1200" dirty="0">
                <a:effectLst/>
                <a:latin typeface="Arial" panose="020B0604020202020204" pitchFamily="34" charset="0"/>
                <a:ea typeface="Calibri" panose="020F0502020204030204" pitchFamily="34" charset="0"/>
              </a:rPr>
              <a:t>. Philadelphia:</a:t>
            </a:r>
            <a:r>
              <a:rPr lang="en-GB" sz="1200" i="1" dirty="0">
                <a:effectLst/>
                <a:latin typeface="Arial" panose="020B0604020202020204" pitchFamily="34" charset="0"/>
                <a:ea typeface="Calibri" panose="020F0502020204030204" pitchFamily="34" charset="0"/>
              </a:rPr>
              <a:t> </a:t>
            </a:r>
            <a:r>
              <a:rPr lang="en-GB" sz="1200" dirty="0">
                <a:effectLst/>
                <a:latin typeface="Arial" panose="020B0604020202020204" pitchFamily="34" charset="0"/>
                <a:ea typeface="Calibri" panose="020F0502020204030204" pitchFamily="34" charset="0"/>
              </a:rPr>
              <a:t>Lippincott Williams and Wilkins.</a:t>
            </a:r>
          </a:p>
          <a:p>
            <a:pPr>
              <a:lnSpc>
                <a:spcPct val="107000"/>
              </a:lnSpc>
              <a:spcAft>
                <a:spcPts val="800"/>
              </a:spcAft>
            </a:pPr>
            <a:r>
              <a:rPr lang="en-GB" sz="1200" dirty="0">
                <a:effectLst/>
                <a:latin typeface="Arial" panose="020B0604020202020204" pitchFamily="34" charset="0"/>
                <a:ea typeface="Calibri" panose="020F0502020204030204" pitchFamily="34" charset="0"/>
              </a:rPr>
              <a:t>Moore, S. (2001) </a:t>
            </a:r>
            <a:r>
              <a:rPr lang="en-GB" sz="1200" i="1" dirty="0">
                <a:effectLst/>
                <a:latin typeface="Arial" panose="020B0604020202020204" pitchFamily="34" charset="0"/>
                <a:ea typeface="Calibri" panose="020F0502020204030204" pitchFamily="34" charset="0"/>
              </a:rPr>
              <a:t>Sociology Alive!</a:t>
            </a:r>
            <a:r>
              <a:rPr lang="en-GB" sz="1200" dirty="0">
                <a:effectLst/>
                <a:latin typeface="Arial" panose="020B0604020202020204" pitchFamily="34" charset="0"/>
                <a:ea typeface="Calibri" panose="020F0502020204030204" pitchFamily="34" charset="0"/>
              </a:rPr>
              <a:t> 3</a:t>
            </a:r>
            <a:r>
              <a:rPr lang="en-GB" sz="1200" baseline="30000" dirty="0">
                <a:effectLst/>
                <a:latin typeface="Arial" panose="020B0604020202020204" pitchFamily="34" charset="0"/>
                <a:ea typeface="Calibri" panose="020F0502020204030204" pitchFamily="34" charset="0"/>
              </a:rPr>
              <a:t>rd</a:t>
            </a:r>
            <a:r>
              <a:rPr lang="en-GB" sz="1200" dirty="0">
                <a:effectLst/>
                <a:latin typeface="Arial" panose="020B0604020202020204" pitchFamily="34" charset="0"/>
                <a:ea typeface="Calibri" panose="020F0502020204030204" pitchFamily="34" charset="0"/>
              </a:rPr>
              <a:t> </a:t>
            </a:r>
            <a:r>
              <a:rPr lang="en-GB" sz="1200" dirty="0" err="1">
                <a:effectLst/>
                <a:latin typeface="Arial" panose="020B0604020202020204" pitchFamily="34" charset="0"/>
                <a:ea typeface="Calibri" panose="020F0502020204030204" pitchFamily="34" charset="0"/>
              </a:rPr>
              <a:t>edn</a:t>
            </a:r>
            <a:r>
              <a:rPr lang="en-GB" sz="1200" dirty="0">
                <a:effectLst/>
                <a:latin typeface="Arial" panose="020B0604020202020204" pitchFamily="34" charset="0"/>
                <a:ea typeface="Calibri" panose="020F0502020204030204" pitchFamily="34" charset="0"/>
              </a:rPr>
              <a:t>. Cheltenham: Nelson Thornes Ltd.</a:t>
            </a:r>
          </a:p>
          <a:p>
            <a:pPr>
              <a:lnSpc>
                <a:spcPct val="107000"/>
              </a:lnSpc>
              <a:spcAft>
                <a:spcPts val="800"/>
              </a:spcAft>
            </a:pPr>
            <a:r>
              <a:rPr lang="en-GB" sz="1200" dirty="0">
                <a:effectLst/>
                <a:latin typeface="Arial" panose="020B0604020202020204" pitchFamily="34" charset="0"/>
                <a:ea typeface="Calibri" panose="020F0502020204030204" pitchFamily="34" charset="0"/>
              </a:rPr>
              <a:t>NHS, (2018) </a:t>
            </a:r>
            <a:r>
              <a:rPr lang="en-GB" sz="1200" i="1" dirty="0">
                <a:effectLst/>
                <a:latin typeface="Arial" panose="020B0604020202020204" pitchFamily="34" charset="0"/>
                <a:ea typeface="Calibri" panose="020F0502020204030204" pitchFamily="34" charset="0"/>
              </a:rPr>
              <a:t>Abuse and Neglect of Vulnerable Adults</a:t>
            </a:r>
            <a:r>
              <a:rPr lang="en-GB" sz="1200" dirty="0">
                <a:effectLst/>
                <a:latin typeface="Arial" panose="020B0604020202020204" pitchFamily="34" charset="0"/>
                <a:ea typeface="Calibri" panose="020F0502020204030204" pitchFamily="34" charset="0"/>
              </a:rPr>
              <a:t> Available at: </a:t>
            </a:r>
            <a:r>
              <a:rPr lang="en-GB" sz="1200" u="sng" dirty="0">
                <a:solidFill>
                  <a:srgbClr val="0563C1"/>
                </a:solidFill>
                <a:effectLst/>
                <a:latin typeface="Arial" panose="020B0604020202020204" pitchFamily="34" charset="0"/>
                <a:ea typeface="Calibri" panose="020F0502020204030204" pitchFamily="34" charset="0"/>
                <a:hlinkClick r:id="rId4"/>
              </a:rPr>
              <a:t>https://www.nhs.uk/conditions/social-care-and-support-guide/help-from-social-services-and-charities/abuse-and-neglect-vulnerable-adults/</a:t>
            </a:r>
            <a:r>
              <a:rPr lang="en-GB" sz="1200" dirty="0">
                <a:effectLst/>
                <a:latin typeface="Arial" panose="020B0604020202020204" pitchFamily="34" charset="0"/>
                <a:ea typeface="Calibri" panose="020F0502020204030204" pitchFamily="34" charset="0"/>
              </a:rPr>
              <a:t> (Accessed: 20</a:t>
            </a:r>
            <a:r>
              <a:rPr lang="en-GB" sz="1200" baseline="30000" dirty="0">
                <a:effectLst/>
                <a:latin typeface="Arial" panose="020B0604020202020204" pitchFamily="34" charset="0"/>
                <a:ea typeface="Calibri" panose="020F0502020204030204" pitchFamily="34" charset="0"/>
              </a:rPr>
              <a:t>th</a:t>
            </a:r>
            <a:r>
              <a:rPr lang="en-GB" sz="1200" dirty="0">
                <a:effectLst/>
                <a:latin typeface="Arial" panose="020B0604020202020204" pitchFamily="34" charset="0"/>
                <a:ea typeface="Calibri" panose="020F0502020204030204" pitchFamily="34" charset="0"/>
              </a:rPr>
              <a:t> June 2022).</a:t>
            </a:r>
          </a:p>
          <a:p>
            <a:pPr>
              <a:lnSpc>
                <a:spcPct val="107000"/>
              </a:lnSpc>
              <a:spcAft>
                <a:spcPts val="800"/>
              </a:spcAft>
            </a:pPr>
            <a:r>
              <a:rPr lang="en-GB" sz="1200" dirty="0">
                <a:effectLst/>
                <a:latin typeface="Arial" panose="020B0604020202020204" pitchFamily="34" charset="0"/>
                <a:ea typeface="Calibri" panose="020F0502020204030204" pitchFamily="34" charset="0"/>
              </a:rPr>
              <a:t>Price, B. (2019) </a:t>
            </a:r>
            <a:r>
              <a:rPr lang="en-GB" sz="1200" i="1" dirty="0">
                <a:effectLst/>
                <a:latin typeface="Arial" panose="020B0604020202020204" pitchFamily="34" charset="0"/>
                <a:ea typeface="Calibri" panose="020F0502020204030204" pitchFamily="34" charset="0"/>
              </a:rPr>
              <a:t>Delivering Person Centred Care in Nursing. </a:t>
            </a:r>
            <a:r>
              <a:rPr lang="en-GB" sz="1200" dirty="0">
                <a:effectLst/>
                <a:latin typeface="Arial" panose="020B0604020202020204" pitchFamily="34" charset="0"/>
                <a:ea typeface="Calibri" panose="020F0502020204030204" pitchFamily="34" charset="0"/>
              </a:rPr>
              <a:t>UK: Sage.</a:t>
            </a:r>
          </a:p>
          <a:p>
            <a:pPr>
              <a:lnSpc>
                <a:spcPct val="107000"/>
              </a:lnSpc>
              <a:spcAft>
                <a:spcPts val="800"/>
              </a:spcAft>
            </a:pPr>
            <a:r>
              <a:rPr lang="en-GB" sz="1200" dirty="0">
                <a:effectLst/>
                <a:latin typeface="Arial" panose="020B0604020202020204" pitchFamily="34" charset="0"/>
                <a:ea typeface="Calibri" panose="020F0502020204030204" pitchFamily="34" charset="0"/>
              </a:rPr>
              <a:t>Sanderson, H. (2000) </a:t>
            </a:r>
            <a:r>
              <a:rPr lang="en-GB" sz="1200" i="1" dirty="0">
                <a:effectLst/>
                <a:latin typeface="Arial" panose="020B0604020202020204" pitchFamily="34" charset="0"/>
                <a:ea typeface="Calibri" panose="020F0502020204030204" pitchFamily="34" charset="0"/>
              </a:rPr>
              <a:t>Person Centred Planning: Key Features and Approaches </a:t>
            </a:r>
            <a:r>
              <a:rPr lang="en-GB" sz="1200" dirty="0">
                <a:effectLst/>
                <a:latin typeface="Arial" panose="020B0604020202020204" pitchFamily="34" charset="0"/>
                <a:ea typeface="Calibri" panose="020F0502020204030204" pitchFamily="34" charset="0"/>
              </a:rPr>
              <a:t>Available at: </a:t>
            </a:r>
            <a:r>
              <a:rPr lang="en-GB" sz="1200" u="sng" dirty="0">
                <a:solidFill>
                  <a:srgbClr val="0563C1"/>
                </a:solidFill>
                <a:effectLst/>
                <a:latin typeface="Arial" panose="020B0604020202020204" pitchFamily="34" charset="0"/>
                <a:ea typeface="Calibri" panose="020F0502020204030204" pitchFamily="34" charset="0"/>
                <a:hlinkClick r:id="rId5"/>
              </a:rPr>
              <a:t>http://www.familiesleadingplanning.co.uk/documents/pcp%20key%20features%20and%20styles.pdf</a:t>
            </a:r>
            <a:r>
              <a:rPr lang="en-GB" sz="1200" dirty="0">
                <a:effectLst/>
                <a:latin typeface="Arial" panose="020B0604020202020204" pitchFamily="34" charset="0"/>
                <a:ea typeface="Calibri" panose="020F0502020204030204" pitchFamily="34" charset="0"/>
              </a:rPr>
              <a:t> (Accessed 24th June 2022).</a:t>
            </a:r>
          </a:p>
          <a:p>
            <a:pPr>
              <a:lnSpc>
                <a:spcPct val="107000"/>
              </a:lnSpc>
              <a:spcAft>
                <a:spcPts val="800"/>
              </a:spcAft>
            </a:pPr>
            <a:r>
              <a:rPr lang="en-GB" sz="1200" dirty="0">
                <a:effectLst/>
                <a:latin typeface="Arial" panose="020B0604020202020204" pitchFamily="34" charset="0"/>
                <a:ea typeface="Calibri" panose="020F0502020204030204" pitchFamily="34" charset="0"/>
              </a:rPr>
              <a:t>Sharma, T., Bamford, M. and Dodman, D. (2015)</a:t>
            </a:r>
            <a:r>
              <a:rPr lang="en-GB" sz="1200" b="1" dirty="0">
                <a:effectLst/>
                <a:latin typeface="Arial" panose="020B0604020202020204" pitchFamily="34" charset="0"/>
                <a:ea typeface="Calibri" panose="020F0502020204030204" pitchFamily="34" charset="0"/>
              </a:rPr>
              <a:t> </a:t>
            </a:r>
            <a:r>
              <a:rPr lang="en-GB" sz="1200" i="1" dirty="0">
                <a:effectLst/>
                <a:latin typeface="Arial" panose="020B0604020202020204" pitchFamily="34" charset="0"/>
                <a:ea typeface="Calibri" panose="020F0502020204030204" pitchFamily="34" charset="0"/>
              </a:rPr>
              <a:t>Person-centred care: an Overview of Reviews. </a:t>
            </a:r>
            <a:r>
              <a:rPr lang="en-GB" sz="1200" dirty="0">
                <a:effectLst/>
                <a:latin typeface="Arial" panose="020B0604020202020204" pitchFamily="34" charset="0"/>
                <a:ea typeface="Calibri" panose="020F0502020204030204" pitchFamily="34" charset="0"/>
              </a:rPr>
              <a:t>Available at: </a:t>
            </a:r>
            <a:r>
              <a:rPr lang="en-GB" sz="1200" u="sng" dirty="0">
                <a:solidFill>
                  <a:srgbClr val="0563C1"/>
                </a:solidFill>
                <a:effectLst/>
                <a:latin typeface="Arial" panose="020B0604020202020204" pitchFamily="34" charset="0"/>
                <a:ea typeface="Calibri" panose="020F0502020204030204" pitchFamily="34" charset="0"/>
                <a:hlinkClick r:id="rId6"/>
              </a:rPr>
              <a:t>https://www.ncbi.nlm.nih.gov/pubmed</a:t>
            </a:r>
            <a:r>
              <a:rPr lang="en-GB" sz="1200" dirty="0">
                <a:effectLst/>
                <a:latin typeface="Arial" panose="020B0604020202020204" pitchFamily="34" charset="0"/>
                <a:ea typeface="Calibri" panose="020F0502020204030204" pitchFamily="34" charset="0"/>
              </a:rPr>
              <a:t> (Accessed: 26 June 2022).</a:t>
            </a:r>
          </a:p>
          <a:p>
            <a:pPr>
              <a:lnSpc>
                <a:spcPct val="107000"/>
              </a:lnSpc>
              <a:spcAft>
                <a:spcPts val="800"/>
              </a:spcAft>
            </a:pPr>
            <a:r>
              <a:rPr lang="en-GB" sz="1200" dirty="0">
                <a:effectLst/>
                <a:latin typeface="Arial" panose="020B0604020202020204" pitchFamily="34" charset="0"/>
                <a:ea typeface="Calibri" panose="020F0502020204030204" pitchFamily="34" charset="0"/>
              </a:rPr>
              <a:t>Skills for Care. (2019) </a:t>
            </a:r>
            <a:r>
              <a:rPr lang="en-GB" sz="1200" i="1" dirty="0">
                <a:effectLst/>
                <a:latin typeface="Arial" panose="020B0604020202020204" pitchFamily="34" charset="0"/>
                <a:ea typeface="Calibri" panose="020F0502020204030204" pitchFamily="34" charset="0"/>
              </a:rPr>
              <a:t>The State of the Adult Social Care Workforce in England. </a:t>
            </a:r>
            <a:r>
              <a:rPr lang="en-GB" sz="1200" dirty="0">
                <a:effectLst/>
                <a:latin typeface="Arial" panose="020B0604020202020204" pitchFamily="34" charset="0"/>
                <a:ea typeface="Calibri" panose="020F0502020204030204" pitchFamily="34" charset="0"/>
              </a:rPr>
              <a:t>Available at: </a:t>
            </a:r>
            <a:r>
              <a:rPr lang="en-GB" sz="1200" u="sng" dirty="0">
                <a:solidFill>
                  <a:srgbClr val="0563C1"/>
                </a:solidFill>
                <a:effectLst/>
                <a:latin typeface="Arial" panose="020B0604020202020204" pitchFamily="34" charset="0"/>
                <a:ea typeface="Calibri" panose="020F0502020204030204" pitchFamily="34" charset="0"/>
                <a:hlinkClick r:id="rId7"/>
              </a:rPr>
              <a:t>https://www.skillsforcare.org.uk/adult-social-care-workforce-data/Workforce-intelligence/publications/The-state-of-the-adult-social-care-sector-and-workforce-in-England.aspx</a:t>
            </a:r>
            <a:r>
              <a:rPr lang="en-GB" sz="1200" dirty="0">
                <a:effectLst/>
                <a:latin typeface="Arial" panose="020B0604020202020204" pitchFamily="34" charset="0"/>
                <a:ea typeface="Calibri" panose="020F0502020204030204" pitchFamily="34" charset="0"/>
              </a:rPr>
              <a:t> (Accessed: 21 June 2022).</a:t>
            </a:r>
          </a:p>
          <a:p>
            <a:pPr>
              <a:lnSpc>
                <a:spcPct val="107000"/>
              </a:lnSpc>
              <a:spcAft>
                <a:spcPts val="800"/>
              </a:spcAft>
            </a:pPr>
            <a:r>
              <a:rPr lang="en-GB" sz="1200" dirty="0">
                <a:effectLst/>
                <a:latin typeface="Arial" panose="020B0604020202020204" pitchFamily="34" charset="0"/>
                <a:ea typeface="Calibri" panose="020F0502020204030204" pitchFamily="34" charset="0"/>
              </a:rPr>
              <a:t>Thane, P. (2009) </a:t>
            </a:r>
            <a:r>
              <a:rPr lang="en-GB" sz="1200" i="1" dirty="0">
                <a:effectLst/>
                <a:latin typeface="Arial" panose="020B0604020202020204" pitchFamily="34" charset="0"/>
                <a:ea typeface="Calibri" panose="020F0502020204030204" pitchFamily="34" charset="0"/>
              </a:rPr>
              <a:t>History and Policy. </a:t>
            </a:r>
            <a:r>
              <a:rPr lang="en-GB" sz="1200" dirty="0">
                <a:effectLst/>
                <a:latin typeface="Arial" panose="020B0604020202020204" pitchFamily="34" charset="0"/>
                <a:ea typeface="Calibri" panose="020F0502020204030204" pitchFamily="34" charset="0"/>
              </a:rPr>
              <a:t>Available at: </a:t>
            </a:r>
            <a:r>
              <a:rPr lang="en-GB" sz="1200" u="sng" dirty="0">
                <a:solidFill>
                  <a:srgbClr val="0563C1"/>
                </a:solidFill>
                <a:effectLst/>
                <a:latin typeface="Arial" panose="020B0604020202020204" pitchFamily="34" charset="0"/>
                <a:ea typeface="Calibri" panose="020F0502020204030204" pitchFamily="34" charset="0"/>
                <a:hlinkClick r:id="rId8"/>
              </a:rPr>
              <a:t>http://www.historyandpolicy.org/docs/thane_social_care.pdf</a:t>
            </a:r>
            <a:r>
              <a:rPr lang="en-GB" sz="1200" dirty="0">
                <a:effectLst/>
                <a:latin typeface="Arial" panose="020B0604020202020204" pitchFamily="34" charset="0"/>
                <a:ea typeface="Calibri" panose="020F0502020204030204" pitchFamily="34" charset="0"/>
              </a:rPr>
              <a:t> (Accessed: 23 June 2022).</a:t>
            </a:r>
          </a:p>
          <a:p>
            <a:pPr>
              <a:lnSpc>
                <a:spcPct val="107000"/>
              </a:lnSpc>
              <a:spcAft>
                <a:spcPts val="800"/>
              </a:spcAft>
            </a:pPr>
            <a:r>
              <a:rPr lang="en-GB" sz="1200" dirty="0">
                <a:effectLst/>
                <a:latin typeface="Arial" panose="020B0604020202020204" pitchFamily="34" charset="0"/>
                <a:ea typeface="Calibri" panose="020F0502020204030204" pitchFamily="34" charset="0"/>
              </a:rPr>
              <a:t>Thompson, N. (2006) </a:t>
            </a:r>
            <a:r>
              <a:rPr lang="en-GB" sz="1200" i="1" dirty="0">
                <a:effectLst/>
                <a:latin typeface="Arial" panose="020B0604020202020204" pitchFamily="34" charset="0"/>
                <a:ea typeface="Calibri" panose="020F0502020204030204" pitchFamily="34" charset="0"/>
              </a:rPr>
              <a:t>Anti-discriminatory Practice</a:t>
            </a:r>
            <a:r>
              <a:rPr lang="en-GB" sz="1200" dirty="0">
                <a:effectLst/>
                <a:latin typeface="Arial" panose="020B0604020202020204" pitchFamily="34" charset="0"/>
                <a:ea typeface="Calibri" panose="020F0502020204030204" pitchFamily="34" charset="0"/>
              </a:rPr>
              <a:t> 4</a:t>
            </a:r>
            <a:r>
              <a:rPr lang="en-GB" sz="1200" baseline="30000" dirty="0">
                <a:effectLst/>
                <a:latin typeface="Arial" panose="020B0604020202020204" pitchFamily="34" charset="0"/>
                <a:ea typeface="Calibri" panose="020F0502020204030204" pitchFamily="34" charset="0"/>
              </a:rPr>
              <a:t>th</a:t>
            </a:r>
            <a:r>
              <a:rPr lang="en-GB" sz="1200" dirty="0">
                <a:effectLst/>
                <a:latin typeface="Arial" panose="020B0604020202020204" pitchFamily="34" charset="0"/>
                <a:ea typeface="Calibri" panose="020F0502020204030204" pitchFamily="34" charset="0"/>
              </a:rPr>
              <a:t> </a:t>
            </a:r>
            <a:r>
              <a:rPr lang="en-GB" sz="1200" dirty="0" err="1">
                <a:effectLst/>
                <a:latin typeface="Arial" panose="020B0604020202020204" pitchFamily="34" charset="0"/>
                <a:ea typeface="Calibri" panose="020F0502020204030204" pitchFamily="34" charset="0"/>
              </a:rPr>
              <a:t>edn</a:t>
            </a:r>
            <a:r>
              <a:rPr lang="en-GB" sz="1200" dirty="0">
                <a:effectLst/>
                <a:latin typeface="Arial" panose="020B0604020202020204" pitchFamily="34" charset="0"/>
                <a:ea typeface="Calibri" panose="020F0502020204030204" pitchFamily="34" charset="0"/>
              </a:rPr>
              <a:t>. London: Palgrave Macmillan</a:t>
            </a:r>
          </a:p>
          <a:p>
            <a:pPr>
              <a:lnSpc>
                <a:spcPct val="107000"/>
              </a:lnSpc>
              <a:spcAft>
                <a:spcPts val="800"/>
              </a:spcAft>
            </a:pPr>
            <a:r>
              <a:rPr lang="en-GB" sz="1200" dirty="0">
                <a:effectLst/>
                <a:latin typeface="Arial" panose="020B0604020202020204" pitchFamily="34" charset="0"/>
                <a:ea typeface="Calibri" panose="020F0502020204030204" pitchFamily="34" charset="0"/>
              </a:rPr>
              <a:t>Skills for Care. (2019) </a:t>
            </a:r>
            <a:r>
              <a:rPr lang="en-GB" sz="1200" i="1" dirty="0">
                <a:effectLst/>
                <a:latin typeface="Arial" panose="020B0604020202020204" pitchFamily="34" charset="0"/>
                <a:ea typeface="Calibri" panose="020F0502020204030204" pitchFamily="34" charset="0"/>
              </a:rPr>
              <a:t>The State of the Adult Social Care Workforce in England. </a:t>
            </a:r>
            <a:r>
              <a:rPr lang="en-GB" sz="1200" dirty="0">
                <a:effectLst/>
                <a:latin typeface="Arial" panose="020B0604020202020204" pitchFamily="34" charset="0"/>
                <a:ea typeface="Calibri" panose="020F0502020204030204" pitchFamily="34" charset="0"/>
              </a:rPr>
              <a:t>Available at: </a:t>
            </a:r>
            <a:r>
              <a:rPr lang="en-GB" sz="1200" u="sng" dirty="0">
                <a:solidFill>
                  <a:srgbClr val="0563C1"/>
                </a:solidFill>
                <a:effectLst/>
                <a:latin typeface="Arial" panose="020B0604020202020204" pitchFamily="34" charset="0"/>
                <a:ea typeface="Calibri" panose="020F0502020204030204" pitchFamily="34" charset="0"/>
                <a:hlinkClick r:id="rId7"/>
              </a:rPr>
              <a:t>https://www.skillsforcare.org.uk/adult-social-care-workforce-data/Workforce-intelligence/publications/The-state-of-the-adult-social-care-sector-and-workforce-in-England.aspx</a:t>
            </a:r>
            <a:r>
              <a:rPr lang="en-GB" sz="1200" dirty="0">
                <a:effectLst/>
                <a:latin typeface="Arial" panose="020B0604020202020204" pitchFamily="34" charset="0"/>
                <a:ea typeface="Calibri" panose="020F0502020204030204" pitchFamily="34" charset="0"/>
              </a:rPr>
              <a:t> (Accessed: 21 June 2022).</a:t>
            </a:r>
          </a:p>
          <a:p>
            <a:endParaRPr lang="en-GB" sz="1200" dirty="0"/>
          </a:p>
          <a:p>
            <a:pPr>
              <a:lnSpc>
                <a:spcPct val="107000"/>
              </a:lnSpc>
              <a:spcAft>
                <a:spcPts val="800"/>
              </a:spcAft>
            </a:pPr>
            <a:endParaRPr lang="en-GB" sz="1200" dirty="0">
              <a:effectLst/>
              <a:latin typeface="Arial" panose="020B0604020202020204" pitchFamily="34" charset="0"/>
              <a:ea typeface="Calibri" panose="020F0502020204030204" pitchFamily="34" charset="0"/>
            </a:endParaRPr>
          </a:p>
          <a:p>
            <a:pPr>
              <a:lnSpc>
                <a:spcPct val="107000"/>
              </a:lnSpc>
              <a:spcAft>
                <a:spcPts val="800"/>
              </a:spcAft>
            </a:pPr>
            <a:r>
              <a:rPr lang="en-GB" sz="1200" dirty="0">
                <a:effectLst/>
                <a:latin typeface="Arial" panose="020B0604020202020204" pitchFamily="34" charset="0"/>
                <a:ea typeface="Calibri" panose="020F0502020204030204" pitchFamily="34" charset="0"/>
              </a:rPr>
              <a:t> </a:t>
            </a:r>
          </a:p>
        </p:txBody>
      </p:sp>
    </p:spTree>
    <p:extLst>
      <p:ext uri="{BB962C8B-B14F-4D97-AF65-F5344CB8AC3E}">
        <p14:creationId xmlns:p14="http://schemas.microsoft.com/office/powerpoint/2010/main" val="1142919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BD82355F589AD42A6E4C3A9A988F2AE" ma:contentTypeVersion="12" ma:contentTypeDescription="Create a new document." ma:contentTypeScope="" ma:versionID="9b4cc426bb1e78fbc95a8c75cae4e31e">
  <xsd:schema xmlns:xsd="http://www.w3.org/2001/XMLSchema" xmlns:xs="http://www.w3.org/2001/XMLSchema" xmlns:p="http://schemas.microsoft.com/office/2006/metadata/properties" xmlns:ns3="2a436748-169b-4be5-a9db-414c1d53a701" xmlns:ns4="82ae9683-1c06-49da-9377-bcb45d41494a" targetNamespace="http://schemas.microsoft.com/office/2006/metadata/properties" ma:root="true" ma:fieldsID="5f0b777967595816fd4cfd2e98598d67" ns3:_="" ns4:_="">
    <xsd:import namespace="2a436748-169b-4be5-a9db-414c1d53a701"/>
    <xsd:import namespace="82ae9683-1c06-49da-9377-bcb45d41494a"/>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a436748-169b-4be5-a9db-414c1d53a70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2ae9683-1c06-49da-9377-bcb45d41494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EE11787-275A-404B-9256-8E850AF6264F}">
  <ds:schemaRefs>
    <ds:schemaRef ds:uri="http://purl.org/dc/elements/1.1/"/>
    <ds:schemaRef ds:uri="http://schemas.microsoft.com/office/2006/metadata/properties"/>
    <ds:schemaRef ds:uri="2a436748-169b-4be5-a9db-414c1d53a701"/>
    <ds:schemaRef ds:uri="http://purl.org/dc/terms/"/>
    <ds:schemaRef ds:uri="http://schemas.openxmlformats.org/package/2006/metadata/core-properties"/>
    <ds:schemaRef ds:uri="http://purl.org/dc/dcmitype/"/>
    <ds:schemaRef ds:uri="http://schemas.microsoft.com/office/2006/documentManagement/types"/>
    <ds:schemaRef ds:uri="http://schemas.microsoft.com/office/infopath/2007/PartnerControls"/>
    <ds:schemaRef ds:uri="82ae9683-1c06-49da-9377-bcb45d41494a"/>
    <ds:schemaRef ds:uri="http://www.w3.org/XML/1998/namespace"/>
  </ds:schemaRefs>
</ds:datastoreItem>
</file>

<file path=customXml/itemProps2.xml><?xml version="1.0" encoding="utf-8"?>
<ds:datastoreItem xmlns:ds="http://schemas.openxmlformats.org/officeDocument/2006/customXml" ds:itemID="{D67CCC53-1F15-4735-B280-DE0F79EA8F75}">
  <ds:schemaRefs>
    <ds:schemaRef ds:uri="http://schemas.microsoft.com/sharepoint/v3/contenttype/forms"/>
  </ds:schemaRefs>
</ds:datastoreItem>
</file>

<file path=customXml/itemProps3.xml><?xml version="1.0" encoding="utf-8"?>
<ds:datastoreItem xmlns:ds="http://schemas.openxmlformats.org/officeDocument/2006/customXml" ds:itemID="{A078422C-1B2A-4C58-AF46-D7BBFBE4D08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a436748-169b-4be5-a9db-414c1d53a701"/>
    <ds:schemaRef ds:uri="82ae9683-1c06-49da-9377-bcb45d41494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2837</Words>
  <Application>Microsoft Office PowerPoint</Application>
  <PresentationFormat>Widescreen</PresentationFormat>
  <Paragraphs>210</Paragraphs>
  <Slides>12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Nosa</dc:creator>
  <cp:lastModifiedBy>Nosa Ajanaku Ajanaku (1815459)</cp:lastModifiedBy>
  <cp:revision>4</cp:revision>
  <dcterms:created xsi:type="dcterms:W3CDTF">2022-06-25T15:10:28Z</dcterms:created>
  <dcterms:modified xsi:type="dcterms:W3CDTF">2022-07-13T09:51:54Z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0x010100BBD82355F589AD42A6E4C3A9A988F2AE</vt:lpwstr>
  </property>
</Properties>
</file>