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notesSlides/notesSlide1.xml" ContentType="application/vnd.openxmlformats-officedocument.presentationml.notesSl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notesSlides/notesSlide2.xml" ContentType="application/vnd.openxmlformats-officedocument.presentationml.notesSl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notesSlides/notesSlide3.xml" ContentType="application/vnd.openxmlformats-officedocument.presentationml.notesSl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78"/>
  </p:notesMasterIdLst>
  <p:handoutMasterIdLst>
    <p:handoutMasterId r:id="rId79"/>
  </p:handoutMasterIdLst>
  <p:sldIdLst>
    <p:sldId id="625" r:id="rId2"/>
    <p:sldId id="504" r:id="rId3"/>
    <p:sldId id="623" r:id="rId4"/>
    <p:sldId id="624" r:id="rId5"/>
    <p:sldId id="434" r:id="rId6"/>
    <p:sldId id="435" r:id="rId7"/>
    <p:sldId id="397" r:id="rId8"/>
    <p:sldId id="398" r:id="rId9"/>
    <p:sldId id="400" r:id="rId10"/>
    <p:sldId id="437" r:id="rId11"/>
    <p:sldId id="438" r:id="rId12"/>
    <p:sldId id="439" r:id="rId13"/>
    <p:sldId id="440" r:id="rId14"/>
    <p:sldId id="441" r:id="rId15"/>
    <p:sldId id="442" r:id="rId16"/>
    <p:sldId id="443" r:id="rId17"/>
    <p:sldId id="444" r:id="rId18"/>
    <p:sldId id="445" r:id="rId19"/>
    <p:sldId id="446" r:id="rId20"/>
    <p:sldId id="447" r:id="rId21"/>
    <p:sldId id="454" r:id="rId22"/>
    <p:sldId id="456" r:id="rId23"/>
    <p:sldId id="457" r:id="rId24"/>
    <p:sldId id="509" r:id="rId25"/>
    <p:sldId id="537" r:id="rId26"/>
    <p:sldId id="449" r:id="rId27"/>
    <p:sldId id="450" r:id="rId28"/>
    <p:sldId id="448" r:id="rId29"/>
    <p:sldId id="488" r:id="rId30"/>
    <p:sldId id="451" r:id="rId31"/>
    <p:sldId id="452" r:id="rId32"/>
    <p:sldId id="453" r:id="rId33"/>
    <p:sldId id="503" r:id="rId34"/>
    <p:sldId id="511" r:id="rId35"/>
    <p:sldId id="510" r:id="rId36"/>
    <p:sldId id="512" r:id="rId37"/>
    <p:sldId id="513" r:id="rId38"/>
    <p:sldId id="514" r:id="rId39"/>
    <p:sldId id="515" r:id="rId40"/>
    <p:sldId id="519" r:id="rId41"/>
    <p:sldId id="516" r:id="rId42"/>
    <p:sldId id="517" r:id="rId43"/>
    <p:sldId id="518" r:id="rId44"/>
    <p:sldId id="538" r:id="rId45"/>
    <p:sldId id="520" r:id="rId46"/>
    <p:sldId id="521" r:id="rId47"/>
    <p:sldId id="522" r:id="rId48"/>
    <p:sldId id="523" r:id="rId49"/>
    <p:sldId id="524" r:id="rId50"/>
    <p:sldId id="525" r:id="rId51"/>
    <p:sldId id="526" r:id="rId52"/>
    <p:sldId id="527" r:id="rId53"/>
    <p:sldId id="528" r:id="rId54"/>
    <p:sldId id="529" r:id="rId55"/>
    <p:sldId id="530" r:id="rId56"/>
    <p:sldId id="531" r:id="rId57"/>
    <p:sldId id="532" r:id="rId58"/>
    <p:sldId id="533" r:id="rId59"/>
    <p:sldId id="534" r:id="rId60"/>
    <p:sldId id="535" r:id="rId61"/>
    <p:sldId id="536" r:id="rId62"/>
    <p:sldId id="540" r:id="rId63"/>
    <p:sldId id="539" r:id="rId64"/>
    <p:sldId id="541" r:id="rId65"/>
    <p:sldId id="543" r:id="rId66"/>
    <p:sldId id="544" r:id="rId67"/>
    <p:sldId id="542" r:id="rId68"/>
    <p:sldId id="546" r:id="rId69"/>
    <p:sldId id="545" r:id="rId70"/>
    <p:sldId id="547" r:id="rId71"/>
    <p:sldId id="626" r:id="rId72"/>
    <p:sldId id="548" r:id="rId73"/>
    <p:sldId id="549" r:id="rId74"/>
    <p:sldId id="550" r:id="rId75"/>
    <p:sldId id="551" r:id="rId76"/>
    <p:sldId id="552" r:id="rId77"/>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1990" autoAdjust="0"/>
  </p:normalViewPr>
  <p:slideViewPr>
    <p:cSldViewPr>
      <p:cViewPr varScale="1">
        <p:scale>
          <a:sx n="68" d="100"/>
          <a:sy n="68" d="100"/>
        </p:scale>
        <p:origin x="1166" y="67"/>
      </p:cViewPr>
      <p:guideLst>
        <p:guide orient="horz" pos="2216"/>
        <p:guide pos="3938"/>
      </p:guideLst>
    </p:cSldViewPr>
  </p:slideViewPr>
  <p:outlineViewPr>
    <p:cViewPr>
      <p:scale>
        <a:sx n="33" d="100"/>
        <a:sy n="33" d="100"/>
      </p:scale>
      <p:origin x="252" y="59814"/>
    </p:cViewPr>
  </p:outlin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2025/6/14</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2025/6/14</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4033000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958892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3311749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2025/6/14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2025/6/14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2025/6/14</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2025/6/14</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2025/6/14</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2025/6/14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2025/6/14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2025/6/14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2025/6/14</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hyperlink" Target="http://www.chinaknowledge.de/Literature/Religion/buddhist-schools.html" TargetMode="External"/><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hyperlink" Target="https://www.britannica.com/topic/Buddhism/Rnying-ma-pa"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9.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4.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hemeOverride" Target="../theme/themeOverride32.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67.xml"/><Relationship Id="rId4" Type="http://schemas.openxmlformats.org/officeDocument/2006/relationships/image" Target="../media/image22.png"/></Relationships>
</file>

<file path=ppt/slides/_rels/slide6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68.xml"/><Relationship Id="rId4" Type="http://schemas.openxmlformats.org/officeDocument/2006/relationships/image" Target="../media/image24.pn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69.xml"/><Relationship Id="rId4" Type="http://schemas.openxmlformats.org/officeDocument/2006/relationships/image" Target="../media/image25.png"/></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72.xml"/><Relationship Id="rId4" Type="http://schemas.openxmlformats.org/officeDocument/2006/relationships/image" Target="../media/image25.png"/></Relationships>
</file>

<file path=ppt/slides/_rels/slide7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260F76D-3192-288D-FBDA-250C26EEBB92}"/>
              </a:ext>
            </a:extLst>
          </p:cNvPr>
          <p:cNvSpPr/>
          <p:nvPr/>
        </p:nvSpPr>
        <p:spPr>
          <a:xfrm>
            <a:off x="3070076" y="2204864"/>
            <a:ext cx="6048672" cy="1728192"/>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sz="3200" dirty="0">
                <a:solidFill>
                  <a:schemeClr val="bg1"/>
                </a:solidFill>
              </a:rPr>
              <a:t>Chinese Mahayana Schools</a:t>
            </a:r>
            <a:endParaRPr lang="zh-TW" altLang="en-US" sz="3200" dirty="0">
              <a:solidFill>
                <a:schemeClr val="bg1"/>
              </a:solidFill>
            </a:endParaRPr>
          </a:p>
          <a:p>
            <a:pPr algn="ctr"/>
            <a:endParaRPr lang="zh-TW" altLang="en-US" sz="3200" dirty="0"/>
          </a:p>
        </p:txBody>
      </p:sp>
    </p:spTree>
    <p:extLst>
      <p:ext uri="{BB962C8B-B14F-4D97-AF65-F5344CB8AC3E}">
        <p14:creationId xmlns:p14="http://schemas.microsoft.com/office/powerpoint/2010/main" val="85073529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B333189-B558-4370-A6DD-BB884104CBE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7D18D90-5F7F-4B34-BC07-E0BBD67E070B}"/>
              </a:ext>
            </a:extLst>
          </p:cNvPr>
          <p:cNvSpPr txBox="1"/>
          <p:nvPr/>
        </p:nvSpPr>
        <p:spPr>
          <a:xfrm>
            <a:off x="333772" y="1206129"/>
            <a:ext cx="8424936" cy="523220"/>
          </a:xfrm>
          <a:prstGeom prst="rect">
            <a:avLst/>
          </a:prstGeom>
          <a:noFill/>
          <a:ln>
            <a:noFill/>
          </a:ln>
        </p:spPr>
        <p:txBody>
          <a:bodyPr wrap="square" rtlCol="0">
            <a:spAutoFit/>
          </a:bodyPr>
          <a:lstStyle/>
          <a:p>
            <a:r>
              <a:rPr lang="zh-CN" altLang="en-US" sz="2800" b="1" dirty="0">
                <a:solidFill>
                  <a:schemeClr val="bg1"/>
                </a:solidFill>
              </a:rPr>
              <a:t>“</a:t>
            </a:r>
            <a:r>
              <a:rPr lang="en-US" altLang="zh-CN" sz="2800" b="1" dirty="0">
                <a:solidFill>
                  <a:schemeClr val="bg1"/>
                </a:solidFill>
              </a:rPr>
              <a:t>Buddhism Enters China” in Early Medieval China</a:t>
            </a:r>
          </a:p>
        </p:txBody>
      </p:sp>
      <p:sp>
        <p:nvSpPr>
          <p:cNvPr id="6" name="文字方塊 5">
            <a:extLst>
              <a:ext uri="{FF2B5EF4-FFF2-40B4-BE49-F238E27FC236}">
                <a16:creationId xmlns:a16="http://schemas.microsoft.com/office/drawing/2014/main" id="{FA0EF6ED-96D9-4E1E-AFCF-B043BC3666D5}"/>
              </a:ext>
            </a:extLst>
          </p:cNvPr>
          <p:cNvSpPr txBox="1"/>
          <p:nvPr/>
        </p:nvSpPr>
        <p:spPr>
          <a:xfrm>
            <a:off x="693812" y="2380323"/>
            <a:ext cx="11233248" cy="3995837"/>
          </a:xfrm>
          <a:prstGeom prst="rect">
            <a:avLst/>
          </a:prstGeom>
          <a:noFill/>
        </p:spPr>
        <p:txBody>
          <a:bodyPr wrap="square" rtlCol="0">
            <a:spAutoFit/>
          </a:bodyPr>
          <a:lstStyle/>
          <a:p>
            <a:pPr>
              <a:lnSpc>
                <a:spcPts val="4400"/>
              </a:lnSpc>
            </a:pPr>
            <a:r>
              <a:rPr lang="en-US" altLang="zh-CN" sz="2800" dirty="0">
                <a:solidFill>
                  <a:schemeClr val="bg1"/>
                </a:solidFill>
              </a:rPr>
              <a:t>According to popular accounts of Chinese </a:t>
            </a:r>
          </a:p>
          <a:p>
            <a:pPr>
              <a:lnSpc>
                <a:spcPts val="4400"/>
              </a:lnSpc>
            </a:pPr>
            <a:r>
              <a:rPr lang="en-US" altLang="zh-CN" sz="2800" dirty="0">
                <a:solidFill>
                  <a:schemeClr val="bg1"/>
                </a:solidFill>
              </a:rPr>
              <a:t>Buddhism, Emperor Ming (</a:t>
            </a:r>
            <a:r>
              <a:rPr lang="da-DK" altLang="zh-TW" sz="2800" dirty="0">
                <a:solidFill>
                  <a:schemeClr val="bg1"/>
                </a:solidFill>
              </a:rPr>
              <a:t>28 –75 CE) </a:t>
            </a:r>
          </a:p>
          <a:p>
            <a:pPr>
              <a:lnSpc>
                <a:spcPts val="4400"/>
              </a:lnSpc>
            </a:pPr>
            <a:r>
              <a:rPr lang="en-US" altLang="zh-CN" sz="2800" dirty="0">
                <a:solidFill>
                  <a:schemeClr val="bg1"/>
                </a:solidFill>
              </a:rPr>
              <a:t>of the Han dynasty dreamed that he saw a divine figure, his body </a:t>
            </a:r>
          </a:p>
          <a:p>
            <a:pPr>
              <a:lnSpc>
                <a:spcPts val="4400"/>
              </a:lnSpc>
            </a:pPr>
            <a:r>
              <a:rPr lang="en-US" altLang="zh-CN" sz="2800" dirty="0">
                <a:solidFill>
                  <a:schemeClr val="bg1"/>
                </a:solidFill>
              </a:rPr>
              <a:t>sixteen feet tall, golden in </a:t>
            </a:r>
            <a:r>
              <a:rPr lang="en-US" altLang="zh-CN" sz="2800" dirty="0" err="1">
                <a:solidFill>
                  <a:schemeClr val="bg1"/>
                </a:solidFill>
              </a:rPr>
              <a:t>colour</a:t>
            </a:r>
            <a:r>
              <a:rPr lang="en-US" altLang="zh-CN" sz="2800" dirty="0">
                <a:solidFill>
                  <a:schemeClr val="bg1"/>
                </a:solidFill>
              </a:rPr>
              <a:t>, his head surrounded by a radiance like sunlight. Next morning, the emperor consulted his ministers. One minister replied, “In the West, there is a sage called the Buddha</a:t>
            </a:r>
            <a:r>
              <a:rPr lang="en-US" altLang="zh-TW" sz="2800" dirty="0">
                <a:solidFill>
                  <a:schemeClr val="bg1"/>
                </a:solidFill>
              </a:rPr>
              <a:t>. </a:t>
            </a:r>
            <a:r>
              <a:rPr lang="en-US" altLang="zh-CN" sz="2800" dirty="0">
                <a:solidFill>
                  <a:schemeClr val="bg1"/>
                </a:solidFill>
              </a:rPr>
              <a:t>His appearance matches Your Majesty’s dream. Could it have been him?”</a:t>
            </a:r>
          </a:p>
        </p:txBody>
      </p:sp>
      <p:pic>
        <p:nvPicPr>
          <p:cNvPr id="3" name="圖片 2">
            <a:extLst>
              <a:ext uri="{FF2B5EF4-FFF2-40B4-BE49-F238E27FC236}">
                <a16:creationId xmlns:a16="http://schemas.microsoft.com/office/drawing/2014/main" id="{11CE0F6F-274F-76F9-9892-1C4D3EEA8FFD}"/>
              </a:ext>
            </a:extLst>
          </p:cNvPr>
          <p:cNvPicPr>
            <a:picLocks noChangeAspect="1"/>
          </p:cNvPicPr>
          <p:nvPr/>
        </p:nvPicPr>
        <p:blipFill>
          <a:blip r:embed="rId3"/>
          <a:stretch>
            <a:fillRect/>
          </a:stretch>
        </p:blipFill>
        <p:spPr>
          <a:xfrm>
            <a:off x="8182644" y="611399"/>
            <a:ext cx="1808231" cy="2324869"/>
          </a:xfrm>
          <a:prstGeom prst="rect">
            <a:avLst/>
          </a:prstGeom>
        </p:spPr>
      </p:pic>
      <p:pic>
        <p:nvPicPr>
          <p:cNvPr id="8" name="圖片 7">
            <a:extLst>
              <a:ext uri="{FF2B5EF4-FFF2-40B4-BE49-F238E27FC236}">
                <a16:creationId xmlns:a16="http://schemas.microsoft.com/office/drawing/2014/main" id="{68FB01D7-1C64-2CF0-DCFD-0ABB5844AC3B}"/>
              </a:ext>
            </a:extLst>
          </p:cNvPr>
          <p:cNvPicPr>
            <a:picLocks noChangeAspect="1"/>
          </p:cNvPicPr>
          <p:nvPr/>
        </p:nvPicPr>
        <p:blipFill>
          <a:blip r:embed="rId4"/>
          <a:stretch>
            <a:fillRect/>
          </a:stretch>
        </p:blipFill>
        <p:spPr>
          <a:xfrm>
            <a:off x="10428154" y="112652"/>
            <a:ext cx="1728192" cy="3884369"/>
          </a:xfrm>
          <a:prstGeom prst="rect">
            <a:avLst/>
          </a:prstGeom>
        </p:spPr>
      </p:pic>
    </p:spTree>
    <p:extLst>
      <p:ext uri="{BB962C8B-B14F-4D97-AF65-F5344CB8AC3E}">
        <p14:creationId xmlns:p14="http://schemas.microsoft.com/office/powerpoint/2010/main" val="22944396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BA9B787-CF93-00B7-A8B7-05C36B83197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F66EA4F7-334D-422C-D9D0-2F73837C0AE3}"/>
              </a:ext>
            </a:extLst>
          </p:cNvPr>
          <p:cNvSpPr txBox="1"/>
          <p:nvPr/>
        </p:nvSpPr>
        <p:spPr>
          <a:xfrm>
            <a:off x="540932" y="1452770"/>
            <a:ext cx="9848007" cy="3995837"/>
          </a:xfrm>
          <a:prstGeom prst="rect">
            <a:avLst/>
          </a:prstGeom>
          <a:noFill/>
        </p:spPr>
        <p:txBody>
          <a:bodyPr wrap="square" rtlCol="0">
            <a:spAutoFit/>
          </a:bodyPr>
          <a:lstStyle/>
          <a:p>
            <a:pPr>
              <a:lnSpc>
                <a:spcPts val="4400"/>
              </a:lnSpc>
            </a:pPr>
            <a:r>
              <a:rPr lang="en-US" altLang="zh-CN" sz="2800" dirty="0">
                <a:solidFill>
                  <a:schemeClr val="bg1"/>
                </a:solidFill>
              </a:rPr>
              <a:t>Following this, the emperor dispatched </a:t>
            </a:r>
          </a:p>
          <a:p>
            <a:pPr>
              <a:lnSpc>
                <a:spcPts val="4400"/>
              </a:lnSpc>
            </a:pPr>
            <a:r>
              <a:rPr lang="en-US" altLang="zh-CN" sz="2800" dirty="0">
                <a:solidFill>
                  <a:schemeClr val="bg1"/>
                </a:solidFill>
              </a:rPr>
              <a:t>envoys to India. They returned around 67 CE with the monks </a:t>
            </a:r>
            <a:r>
              <a:rPr lang="en-US" altLang="zh-CN" sz="2800" dirty="0" err="1">
                <a:solidFill>
                  <a:schemeClr val="bg1"/>
                </a:solidFill>
              </a:rPr>
              <a:t>Kāśyapa</a:t>
            </a:r>
            <a:r>
              <a:rPr lang="en-US" altLang="zh-CN" sz="2800" dirty="0">
                <a:solidFill>
                  <a:schemeClr val="bg1"/>
                </a:solidFill>
              </a:rPr>
              <a:t> </a:t>
            </a:r>
            <a:r>
              <a:rPr lang="en-US" altLang="zh-CN" sz="2800" dirty="0" err="1">
                <a:solidFill>
                  <a:schemeClr val="bg1"/>
                </a:solidFill>
              </a:rPr>
              <a:t>Mātanga</a:t>
            </a:r>
            <a:r>
              <a:rPr lang="en-US" altLang="zh-CN" sz="2800" dirty="0">
                <a:solidFill>
                  <a:schemeClr val="bg1"/>
                </a:solidFill>
              </a:rPr>
              <a:t> and </a:t>
            </a:r>
            <a:r>
              <a:rPr lang="en-US" altLang="zh-CN" sz="2800" dirty="0" err="1">
                <a:solidFill>
                  <a:schemeClr val="bg1"/>
                </a:solidFill>
              </a:rPr>
              <a:t>Dharmaratna</a:t>
            </a:r>
            <a:r>
              <a:rPr lang="en-US" altLang="zh-CN" sz="2800" dirty="0">
                <a:solidFill>
                  <a:schemeClr val="bg1"/>
                </a:solidFill>
              </a:rPr>
              <a:t>, accompanied by white horses carrying Buddhist texts and images. The emperor then established White Horse Temple (68 CE) in the Han capital Luoyang, where the two monks are traditionally credited with producing  the first Chinese translation of the </a:t>
            </a:r>
            <a:r>
              <a:rPr lang="en-US" altLang="zh-CN" sz="2800" i="1" dirty="0">
                <a:solidFill>
                  <a:schemeClr val="bg1"/>
                </a:solidFill>
              </a:rPr>
              <a:t>Sutra of Forty-two Sections</a:t>
            </a:r>
            <a:r>
              <a:rPr lang="en-US" altLang="zh-CN" sz="2800" dirty="0">
                <a:solidFill>
                  <a:schemeClr val="bg1"/>
                </a:solidFill>
              </a:rPr>
              <a:t>.</a:t>
            </a:r>
          </a:p>
        </p:txBody>
      </p:sp>
      <p:pic>
        <p:nvPicPr>
          <p:cNvPr id="7" name="圖片 6">
            <a:extLst>
              <a:ext uri="{FF2B5EF4-FFF2-40B4-BE49-F238E27FC236}">
                <a16:creationId xmlns:a16="http://schemas.microsoft.com/office/drawing/2014/main" id="{82171123-F313-A9C2-060C-C7AB6A21C9BA}"/>
              </a:ext>
            </a:extLst>
          </p:cNvPr>
          <p:cNvPicPr>
            <a:picLocks noChangeAspect="1"/>
          </p:cNvPicPr>
          <p:nvPr/>
        </p:nvPicPr>
        <p:blipFill>
          <a:blip r:embed="rId3"/>
          <a:stretch>
            <a:fillRect/>
          </a:stretch>
        </p:blipFill>
        <p:spPr>
          <a:xfrm>
            <a:off x="6454452" y="44624"/>
            <a:ext cx="5408042" cy="1978968"/>
          </a:xfrm>
          <a:prstGeom prst="rect">
            <a:avLst/>
          </a:prstGeom>
        </p:spPr>
      </p:pic>
      <p:sp>
        <p:nvSpPr>
          <p:cNvPr id="8" name="文字方塊 7">
            <a:extLst>
              <a:ext uri="{FF2B5EF4-FFF2-40B4-BE49-F238E27FC236}">
                <a16:creationId xmlns:a16="http://schemas.microsoft.com/office/drawing/2014/main" id="{D6B1606B-8597-9B03-50AF-991737A7FBE4}"/>
              </a:ext>
            </a:extLst>
          </p:cNvPr>
          <p:cNvSpPr txBox="1"/>
          <p:nvPr/>
        </p:nvSpPr>
        <p:spPr>
          <a:xfrm>
            <a:off x="575858" y="5656091"/>
            <a:ext cx="11377264" cy="1200329"/>
          </a:xfrm>
          <a:prstGeom prst="rect">
            <a:avLst/>
          </a:prstGeom>
          <a:noFill/>
        </p:spPr>
        <p:txBody>
          <a:bodyPr wrap="square" rtlCol="0">
            <a:spAutoFit/>
          </a:bodyPr>
          <a:lstStyle/>
          <a:p>
            <a:r>
              <a:rPr lang="en-US" altLang="zh-CN" sz="1800" b="1" dirty="0" err="1">
                <a:solidFill>
                  <a:srgbClr val="FFFF00"/>
                </a:solidFill>
              </a:rPr>
              <a:t>Kasyapa</a:t>
            </a:r>
            <a:r>
              <a:rPr lang="en-US" altLang="zh-CN" sz="1800" b="1" dirty="0">
                <a:solidFill>
                  <a:srgbClr val="FFFF00"/>
                </a:solidFill>
              </a:rPr>
              <a:t> Matanga</a:t>
            </a:r>
            <a:r>
              <a:rPr lang="en-US" altLang="zh-CN" sz="1800" dirty="0">
                <a:solidFill>
                  <a:srgbClr val="FFFF00"/>
                </a:solidFill>
              </a:rPr>
              <a:t>: https://www.oxfordreference.com/display/10.1093/acref/9780190681159.001.0001/acref-9780190681159-e-2141</a:t>
            </a:r>
          </a:p>
          <a:p>
            <a:r>
              <a:rPr lang="en-US" altLang="zh-CN" sz="1800" b="1" dirty="0">
                <a:solidFill>
                  <a:srgbClr val="FFFF00"/>
                </a:solidFill>
              </a:rPr>
              <a:t>Sutra of Forty-two Chapters</a:t>
            </a:r>
            <a:r>
              <a:rPr lang="en-US" altLang="zh-CN" sz="1800" dirty="0">
                <a:solidFill>
                  <a:srgbClr val="FFFF00"/>
                </a:solidFill>
              </a:rPr>
              <a:t>: https://sacred-texts.com/bud/zfa/zfa03.htm#fn_0 ; https://sacred-texts.com/journals/jras/os19-14.htm </a:t>
            </a:r>
          </a:p>
        </p:txBody>
      </p:sp>
    </p:spTree>
    <p:extLst>
      <p:ext uri="{BB962C8B-B14F-4D97-AF65-F5344CB8AC3E}">
        <p14:creationId xmlns:p14="http://schemas.microsoft.com/office/powerpoint/2010/main" val="23541970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3" name="文字方塊 12">
            <a:extLst>
              <a:ext uri="{FF2B5EF4-FFF2-40B4-BE49-F238E27FC236}">
                <a16:creationId xmlns:a16="http://schemas.microsoft.com/office/drawing/2014/main" id="{8DD6EE16-AC34-4822-864B-9F85CA3759A1}"/>
              </a:ext>
            </a:extLst>
          </p:cNvPr>
          <p:cNvSpPr txBox="1"/>
          <p:nvPr/>
        </p:nvSpPr>
        <p:spPr>
          <a:xfrm>
            <a:off x="125513" y="2146597"/>
            <a:ext cx="3240360" cy="1569660"/>
          </a:xfrm>
          <a:prstGeom prst="rect">
            <a:avLst/>
          </a:prstGeom>
          <a:noFill/>
          <a:ln>
            <a:noFill/>
          </a:ln>
        </p:spPr>
        <p:txBody>
          <a:bodyPr wrap="square" rtlCol="0">
            <a:spAutoFit/>
          </a:bodyPr>
          <a:lstStyle/>
          <a:p>
            <a:r>
              <a:rPr lang="en-US" altLang="zh-CN" sz="3200" dirty="0">
                <a:solidFill>
                  <a:schemeClr val="bg1"/>
                </a:solidFill>
              </a:rPr>
              <a:t>Buddhist </a:t>
            </a:r>
          </a:p>
          <a:p>
            <a:r>
              <a:rPr lang="en-US" altLang="zh-CN" sz="3200" dirty="0">
                <a:solidFill>
                  <a:schemeClr val="bg1"/>
                </a:solidFill>
              </a:rPr>
              <a:t>Schools </a:t>
            </a:r>
          </a:p>
          <a:p>
            <a:r>
              <a:rPr lang="en-US" altLang="zh-CN" sz="3200" dirty="0">
                <a:solidFill>
                  <a:schemeClr val="bg1"/>
                </a:solidFill>
              </a:rPr>
              <a:t>in China</a:t>
            </a:r>
          </a:p>
        </p:txBody>
      </p:sp>
      <p:sp>
        <p:nvSpPr>
          <p:cNvPr id="4" name="矩形: 按鈕形 3">
            <a:extLst>
              <a:ext uri="{FF2B5EF4-FFF2-40B4-BE49-F238E27FC236}">
                <a16:creationId xmlns:a16="http://schemas.microsoft.com/office/drawing/2014/main" id="{7A54E774-711C-D0A4-E8CA-2F3C7B06D53E}"/>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488A0D59-C23F-D6E4-5446-AE8777791FB9}"/>
              </a:ext>
            </a:extLst>
          </p:cNvPr>
          <p:cNvSpPr txBox="1"/>
          <p:nvPr/>
        </p:nvSpPr>
        <p:spPr>
          <a:xfrm>
            <a:off x="2695873" y="1049635"/>
            <a:ext cx="3528392" cy="584775"/>
          </a:xfrm>
          <a:prstGeom prst="rect">
            <a:avLst/>
          </a:prstGeom>
          <a:noFill/>
          <a:ln>
            <a:noFill/>
          </a:ln>
        </p:spPr>
        <p:txBody>
          <a:bodyPr wrap="square" rtlCol="0">
            <a:spAutoFit/>
          </a:bodyPr>
          <a:lstStyle/>
          <a:p>
            <a:r>
              <a:rPr lang="en-US" altLang="zh-CN" sz="3200" dirty="0">
                <a:solidFill>
                  <a:schemeClr val="bg1"/>
                </a:solidFill>
              </a:rPr>
              <a:t>Hinayana Schools (2)</a:t>
            </a:r>
          </a:p>
        </p:txBody>
      </p:sp>
      <p:sp>
        <p:nvSpPr>
          <p:cNvPr id="6" name="文字方塊 5">
            <a:extLst>
              <a:ext uri="{FF2B5EF4-FFF2-40B4-BE49-F238E27FC236}">
                <a16:creationId xmlns:a16="http://schemas.microsoft.com/office/drawing/2014/main" id="{4F9C3428-0912-3A1E-B7DC-1FCF645647A3}"/>
              </a:ext>
            </a:extLst>
          </p:cNvPr>
          <p:cNvSpPr txBox="1"/>
          <p:nvPr/>
        </p:nvSpPr>
        <p:spPr>
          <a:xfrm>
            <a:off x="2602023" y="4105184"/>
            <a:ext cx="4968553" cy="584775"/>
          </a:xfrm>
          <a:prstGeom prst="rect">
            <a:avLst/>
          </a:prstGeom>
          <a:noFill/>
          <a:ln>
            <a:noFill/>
          </a:ln>
        </p:spPr>
        <p:txBody>
          <a:bodyPr wrap="square" rtlCol="0">
            <a:spAutoFit/>
          </a:bodyPr>
          <a:lstStyle/>
          <a:p>
            <a:r>
              <a:rPr lang="en-US" altLang="zh-CN" sz="3200" dirty="0">
                <a:solidFill>
                  <a:schemeClr val="bg1"/>
                </a:solidFill>
              </a:rPr>
              <a:t>Mahayana Schools (8)</a:t>
            </a:r>
          </a:p>
        </p:txBody>
      </p:sp>
      <p:sp>
        <p:nvSpPr>
          <p:cNvPr id="7" name="文字方塊 6">
            <a:extLst>
              <a:ext uri="{FF2B5EF4-FFF2-40B4-BE49-F238E27FC236}">
                <a16:creationId xmlns:a16="http://schemas.microsoft.com/office/drawing/2014/main" id="{E48A7906-FE5D-35D1-515D-B188F9A27DA1}"/>
              </a:ext>
            </a:extLst>
          </p:cNvPr>
          <p:cNvSpPr txBox="1"/>
          <p:nvPr/>
        </p:nvSpPr>
        <p:spPr>
          <a:xfrm>
            <a:off x="7382579" y="548680"/>
            <a:ext cx="3528392" cy="623889"/>
          </a:xfrm>
          <a:prstGeom prst="rect">
            <a:avLst/>
          </a:prstGeom>
          <a:noFill/>
          <a:ln>
            <a:noFill/>
          </a:ln>
        </p:spPr>
        <p:txBody>
          <a:bodyPr wrap="square" rtlCol="0">
            <a:spAutoFit/>
          </a:bodyPr>
          <a:lstStyle/>
          <a:p>
            <a:pPr>
              <a:lnSpc>
                <a:spcPts val="4400"/>
              </a:lnSpc>
            </a:pPr>
            <a:r>
              <a:rPr lang="en-US" altLang="zh-CN" sz="3200" dirty="0" err="1">
                <a:solidFill>
                  <a:schemeClr val="bg1"/>
                </a:solidFill>
              </a:rPr>
              <a:t>Kosa</a:t>
            </a:r>
            <a:r>
              <a:rPr lang="en-US" altLang="zh-CN" sz="3200" dirty="0">
                <a:solidFill>
                  <a:schemeClr val="bg1"/>
                </a:solidFill>
              </a:rPr>
              <a:t> school</a:t>
            </a:r>
          </a:p>
        </p:txBody>
      </p:sp>
      <p:sp>
        <p:nvSpPr>
          <p:cNvPr id="8" name="文字方塊 7">
            <a:extLst>
              <a:ext uri="{FF2B5EF4-FFF2-40B4-BE49-F238E27FC236}">
                <a16:creationId xmlns:a16="http://schemas.microsoft.com/office/drawing/2014/main" id="{ABE7B86B-D56F-0693-8D7E-EFBF37AC1CE2}"/>
              </a:ext>
            </a:extLst>
          </p:cNvPr>
          <p:cNvSpPr txBox="1"/>
          <p:nvPr/>
        </p:nvSpPr>
        <p:spPr>
          <a:xfrm>
            <a:off x="7382579" y="1170290"/>
            <a:ext cx="3528392" cy="623889"/>
          </a:xfrm>
          <a:prstGeom prst="rect">
            <a:avLst/>
          </a:prstGeom>
          <a:noFill/>
          <a:ln>
            <a:noFill/>
          </a:ln>
        </p:spPr>
        <p:txBody>
          <a:bodyPr wrap="square" rtlCol="0">
            <a:spAutoFit/>
          </a:bodyPr>
          <a:lstStyle/>
          <a:p>
            <a:pPr>
              <a:lnSpc>
                <a:spcPts val="4400"/>
              </a:lnSpc>
            </a:pPr>
            <a:r>
              <a:rPr lang="en-US" altLang="zh-CN" sz="3200" dirty="0" err="1">
                <a:solidFill>
                  <a:schemeClr val="bg1"/>
                </a:solidFill>
              </a:rPr>
              <a:t>Satyasiddhi</a:t>
            </a:r>
            <a:r>
              <a:rPr lang="en-US" altLang="zh-CN" sz="3200" dirty="0">
                <a:solidFill>
                  <a:schemeClr val="bg1"/>
                </a:solidFill>
              </a:rPr>
              <a:t> school </a:t>
            </a:r>
          </a:p>
        </p:txBody>
      </p:sp>
      <p:sp>
        <p:nvSpPr>
          <p:cNvPr id="9" name="右大括弧 8">
            <a:extLst>
              <a:ext uri="{FF2B5EF4-FFF2-40B4-BE49-F238E27FC236}">
                <a16:creationId xmlns:a16="http://schemas.microsoft.com/office/drawing/2014/main" id="{2AC113BB-C0FC-87E1-E91B-2EFDEFD1F58D}"/>
              </a:ext>
            </a:extLst>
          </p:cNvPr>
          <p:cNvSpPr/>
          <p:nvPr/>
        </p:nvSpPr>
        <p:spPr>
          <a:xfrm rot="10800000">
            <a:off x="1989957" y="1359145"/>
            <a:ext cx="345048" cy="3122806"/>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0" name="右大括弧 9">
            <a:extLst>
              <a:ext uri="{FF2B5EF4-FFF2-40B4-BE49-F238E27FC236}">
                <a16:creationId xmlns:a16="http://schemas.microsoft.com/office/drawing/2014/main" id="{A9CECD4E-A393-4BC7-E9AE-0A30956C23A7}"/>
              </a:ext>
            </a:extLst>
          </p:cNvPr>
          <p:cNvSpPr/>
          <p:nvPr/>
        </p:nvSpPr>
        <p:spPr>
          <a:xfrm rot="10800000">
            <a:off x="6742484" y="870889"/>
            <a:ext cx="287820" cy="764646"/>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1" name="右大括弧 10">
            <a:extLst>
              <a:ext uri="{FF2B5EF4-FFF2-40B4-BE49-F238E27FC236}">
                <a16:creationId xmlns:a16="http://schemas.microsoft.com/office/drawing/2014/main" id="{97253DCB-EE69-B54B-7893-2812E6368A48}"/>
              </a:ext>
            </a:extLst>
          </p:cNvPr>
          <p:cNvSpPr/>
          <p:nvPr/>
        </p:nvSpPr>
        <p:spPr>
          <a:xfrm rot="10800000">
            <a:off x="6676561" y="2146596"/>
            <a:ext cx="345049" cy="4421918"/>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18EF76C2-3F7F-29D7-D2C1-CDBDAC54CB04}"/>
              </a:ext>
            </a:extLst>
          </p:cNvPr>
          <p:cNvSpPr txBox="1"/>
          <p:nvPr/>
        </p:nvSpPr>
        <p:spPr>
          <a:xfrm>
            <a:off x="7030516" y="1772816"/>
            <a:ext cx="4601158" cy="623889"/>
          </a:xfrm>
          <a:prstGeom prst="rect">
            <a:avLst/>
          </a:prstGeom>
          <a:noFill/>
          <a:ln>
            <a:noFill/>
          </a:ln>
        </p:spPr>
        <p:txBody>
          <a:bodyPr wrap="square" rtlCol="0">
            <a:spAutoFit/>
          </a:bodyPr>
          <a:lstStyle/>
          <a:p>
            <a:pPr>
              <a:lnSpc>
                <a:spcPts val="4400"/>
              </a:lnSpc>
            </a:pPr>
            <a:r>
              <a:rPr lang="en-US" altLang="zh-CN" sz="3200" dirty="0">
                <a:solidFill>
                  <a:schemeClr val="bg1"/>
                </a:solidFill>
              </a:rPr>
              <a:t>Three-Treatise School</a:t>
            </a:r>
          </a:p>
        </p:txBody>
      </p:sp>
      <p:sp>
        <p:nvSpPr>
          <p:cNvPr id="14" name="文字方塊 13">
            <a:extLst>
              <a:ext uri="{FF2B5EF4-FFF2-40B4-BE49-F238E27FC236}">
                <a16:creationId xmlns:a16="http://schemas.microsoft.com/office/drawing/2014/main" id="{A004BA6F-1699-4AFF-BA18-B9FD65676F90}"/>
              </a:ext>
            </a:extLst>
          </p:cNvPr>
          <p:cNvSpPr txBox="1"/>
          <p:nvPr/>
        </p:nvSpPr>
        <p:spPr>
          <a:xfrm>
            <a:off x="7075786" y="2420888"/>
            <a:ext cx="3528392" cy="623889"/>
          </a:xfrm>
          <a:prstGeom prst="rect">
            <a:avLst/>
          </a:prstGeom>
          <a:noFill/>
          <a:ln>
            <a:noFill/>
          </a:ln>
        </p:spPr>
        <p:txBody>
          <a:bodyPr wrap="square" rtlCol="0">
            <a:spAutoFit/>
          </a:bodyPr>
          <a:lstStyle/>
          <a:p>
            <a:pPr>
              <a:lnSpc>
                <a:spcPts val="4400"/>
              </a:lnSpc>
            </a:pPr>
            <a:r>
              <a:rPr lang="en-US" altLang="zh-CN" sz="3200" dirty="0" err="1">
                <a:solidFill>
                  <a:schemeClr val="bg1"/>
                </a:solidFill>
              </a:rPr>
              <a:t>Tiantai</a:t>
            </a:r>
            <a:r>
              <a:rPr lang="en-US" altLang="zh-CN" sz="3200" dirty="0">
                <a:solidFill>
                  <a:schemeClr val="bg1"/>
                </a:solidFill>
              </a:rPr>
              <a:t> school </a:t>
            </a:r>
          </a:p>
        </p:txBody>
      </p:sp>
      <p:sp>
        <p:nvSpPr>
          <p:cNvPr id="15" name="文字方塊 14">
            <a:extLst>
              <a:ext uri="{FF2B5EF4-FFF2-40B4-BE49-F238E27FC236}">
                <a16:creationId xmlns:a16="http://schemas.microsoft.com/office/drawing/2014/main" id="{609AE67C-0FAA-816D-0BA5-35758E51252B}"/>
              </a:ext>
            </a:extLst>
          </p:cNvPr>
          <p:cNvSpPr txBox="1"/>
          <p:nvPr/>
        </p:nvSpPr>
        <p:spPr>
          <a:xfrm>
            <a:off x="7075786" y="3093143"/>
            <a:ext cx="4601158" cy="623889"/>
          </a:xfrm>
          <a:prstGeom prst="rect">
            <a:avLst/>
          </a:prstGeom>
          <a:noFill/>
          <a:ln>
            <a:noFill/>
          </a:ln>
        </p:spPr>
        <p:txBody>
          <a:bodyPr wrap="square" rtlCol="0">
            <a:spAutoFit/>
          </a:bodyPr>
          <a:lstStyle/>
          <a:p>
            <a:pPr>
              <a:lnSpc>
                <a:spcPts val="4400"/>
              </a:lnSpc>
            </a:pPr>
            <a:r>
              <a:rPr lang="en-US" altLang="zh-CN" sz="3200" dirty="0">
                <a:solidFill>
                  <a:schemeClr val="bg1"/>
                </a:solidFill>
              </a:rPr>
              <a:t>Consciousness-only school </a:t>
            </a:r>
          </a:p>
        </p:txBody>
      </p:sp>
      <p:sp>
        <p:nvSpPr>
          <p:cNvPr id="16" name="文字方塊 15">
            <a:extLst>
              <a:ext uri="{FF2B5EF4-FFF2-40B4-BE49-F238E27FC236}">
                <a16:creationId xmlns:a16="http://schemas.microsoft.com/office/drawing/2014/main" id="{822DCA48-1735-A367-B091-610FF0475591}"/>
              </a:ext>
            </a:extLst>
          </p:cNvPr>
          <p:cNvSpPr txBox="1"/>
          <p:nvPr/>
        </p:nvSpPr>
        <p:spPr>
          <a:xfrm>
            <a:off x="7075786" y="3717032"/>
            <a:ext cx="3528392" cy="623889"/>
          </a:xfrm>
          <a:prstGeom prst="rect">
            <a:avLst/>
          </a:prstGeom>
          <a:noFill/>
          <a:ln>
            <a:noFill/>
          </a:ln>
        </p:spPr>
        <p:txBody>
          <a:bodyPr wrap="square" rtlCol="0">
            <a:spAutoFit/>
          </a:bodyPr>
          <a:lstStyle/>
          <a:p>
            <a:pPr>
              <a:lnSpc>
                <a:spcPts val="4400"/>
              </a:lnSpc>
            </a:pPr>
            <a:r>
              <a:rPr lang="en-US" altLang="zh-CN" sz="3200" dirty="0" err="1">
                <a:solidFill>
                  <a:schemeClr val="bg1"/>
                </a:solidFill>
              </a:rPr>
              <a:t>Huayan</a:t>
            </a:r>
            <a:r>
              <a:rPr lang="en-US" altLang="zh-CN" sz="3200" dirty="0">
                <a:solidFill>
                  <a:schemeClr val="bg1"/>
                </a:solidFill>
              </a:rPr>
              <a:t>  school </a:t>
            </a:r>
          </a:p>
        </p:txBody>
      </p:sp>
      <p:sp>
        <p:nvSpPr>
          <p:cNvPr id="17" name="文字方塊 16">
            <a:extLst>
              <a:ext uri="{FF2B5EF4-FFF2-40B4-BE49-F238E27FC236}">
                <a16:creationId xmlns:a16="http://schemas.microsoft.com/office/drawing/2014/main" id="{18A7C409-0AED-9076-273D-761818EECB06}"/>
              </a:ext>
            </a:extLst>
          </p:cNvPr>
          <p:cNvSpPr txBox="1"/>
          <p:nvPr/>
        </p:nvSpPr>
        <p:spPr>
          <a:xfrm>
            <a:off x="7075786" y="4293096"/>
            <a:ext cx="3528392" cy="623889"/>
          </a:xfrm>
          <a:prstGeom prst="rect">
            <a:avLst/>
          </a:prstGeom>
          <a:noFill/>
          <a:ln>
            <a:noFill/>
          </a:ln>
        </p:spPr>
        <p:txBody>
          <a:bodyPr wrap="square" rtlCol="0">
            <a:spAutoFit/>
          </a:bodyPr>
          <a:lstStyle/>
          <a:p>
            <a:pPr>
              <a:lnSpc>
                <a:spcPts val="4400"/>
              </a:lnSpc>
            </a:pPr>
            <a:r>
              <a:rPr lang="en-US" altLang="zh-CN" sz="3200" dirty="0">
                <a:solidFill>
                  <a:schemeClr val="bg1"/>
                </a:solidFill>
              </a:rPr>
              <a:t>Chan/ Zen  school </a:t>
            </a:r>
          </a:p>
        </p:txBody>
      </p:sp>
      <p:sp>
        <p:nvSpPr>
          <p:cNvPr id="18" name="文字方塊 17">
            <a:extLst>
              <a:ext uri="{FF2B5EF4-FFF2-40B4-BE49-F238E27FC236}">
                <a16:creationId xmlns:a16="http://schemas.microsoft.com/office/drawing/2014/main" id="{E9588646-CFB6-1B05-D35A-A0643BAD560A}"/>
              </a:ext>
            </a:extLst>
          </p:cNvPr>
          <p:cNvSpPr txBox="1"/>
          <p:nvPr/>
        </p:nvSpPr>
        <p:spPr>
          <a:xfrm>
            <a:off x="7075786" y="4893343"/>
            <a:ext cx="3528392" cy="623889"/>
          </a:xfrm>
          <a:prstGeom prst="rect">
            <a:avLst/>
          </a:prstGeom>
          <a:noFill/>
          <a:ln>
            <a:noFill/>
          </a:ln>
        </p:spPr>
        <p:txBody>
          <a:bodyPr wrap="square" rtlCol="0">
            <a:spAutoFit/>
          </a:bodyPr>
          <a:lstStyle/>
          <a:p>
            <a:pPr>
              <a:lnSpc>
                <a:spcPts val="4400"/>
              </a:lnSpc>
            </a:pPr>
            <a:r>
              <a:rPr lang="en-US" altLang="zh-CN" sz="3200" dirty="0">
                <a:solidFill>
                  <a:schemeClr val="bg1"/>
                </a:solidFill>
              </a:rPr>
              <a:t>Pure Land  school </a:t>
            </a:r>
          </a:p>
        </p:txBody>
      </p:sp>
      <p:sp>
        <p:nvSpPr>
          <p:cNvPr id="19" name="文字方塊 18">
            <a:extLst>
              <a:ext uri="{FF2B5EF4-FFF2-40B4-BE49-F238E27FC236}">
                <a16:creationId xmlns:a16="http://schemas.microsoft.com/office/drawing/2014/main" id="{23D27D57-2F63-D4A1-C571-94653813E1A9}"/>
              </a:ext>
            </a:extLst>
          </p:cNvPr>
          <p:cNvSpPr txBox="1"/>
          <p:nvPr/>
        </p:nvSpPr>
        <p:spPr>
          <a:xfrm>
            <a:off x="7075786" y="5541415"/>
            <a:ext cx="3528392" cy="623889"/>
          </a:xfrm>
          <a:prstGeom prst="rect">
            <a:avLst/>
          </a:prstGeom>
          <a:noFill/>
          <a:ln>
            <a:noFill/>
          </a:ln>
        </p:spPr>
        <p:txBody>
          <a:bodyPr wrap="square" rtlCol="0">
            <a:spAutoFit/>
          </a:bodyPr>
          <a:lstStyle/>
          <a:p>
            <a:pPr>
              <a:lnSpc>
                <a:spcPts val="4400"/>
              </a:lnSpc>
            </a:pPr>
            <a:r>
              <a:rPr lang="en-US" altLang="zh-CN" sz="3200" dirty="0">
                <a:solidFill>
                  <a:schemeClr val="bg1"/>
                </a:solidFill>
              </a:rPr>
              <a:t>Precepts  school </a:t>
            </a:r>
          </a:p>
        </p:txBody>
      </p:sp>
      <p:sp>
        <p:nvSpPr>
          <p:cNvPr id="20" name="文字方塊 19">
            <a:extLst>
              <a:ext uri="{FF2B5EF4-FFF2-40B4-BE49-F238E27FC236}">
                <a16:creationId xmlns:a16="http://schemas.microsoft.com/office/drawing/2014/main" id="{0D492924-51C5-BA4B-FBA6-3A68174447E5}"/>
              </a:ext>
            </a:extLst>
          </p:cNvPr>
          <p:cNvSpPr txBox="1"/>
          <p:nvPr/>
        </p:nvSpPr>
        <p:spPr>
          <a:xfrm>
            <a:off x="7075786" y="6189487"/>
            <a:ext cx="5139306" cy="623889"/>
          </a:xfrm>
          <a:prstGeom prst="rect">
            <a:avLst/>
          </a:prstGeom>
          <a:noFill/>
          <a:ln>
            <a:noFill/>
          </a:ln>
        </p:spPr>
        <p:txBody>
          <a:bodyPr wrap="square" rtlCol="0">
            <a:spAutoFit/>
          </a:bodyPr>
          <a:lstStyle/>
          <a:p>
            <a:pPr>
              <a:lnSpc>
                <a:spcPts val="4400"/>
              </a:lnSpc>
            </a:pPr>
            <a:r>
              <a:rPr lang="en-US" altLang="zh-CN" sz="3200" dirty="0">
                <a:solidFill>
                  <a:schemeClr val="bg1"/>
                </a:solidFill>
              </a:rPr>
              <a:t>Esoteric or </a:t>
            </a:r>
            <a:r>
              <a:rPr lang="en-US" altLang="zh-CN" sz="3200" dirty="0" err="1">
                <a:solidFill>
                  <a:schemeClr val="bg1"/>
                </a:solidFill>
              </a:rPr>
              <a:t>Zhenyan</a:t>
            </a:r>
            <a:r>
              <a:rPr lang="en-US" altLang="zh-CN" sz="3200" dirty="0">
                <a:solidFill>
                  <a:schemeClr val="bg1"/>
                </a:solidFill>
              </a:rPr>
              <a:t>  school </a:t>
            </a:r>
          </a:p>
        </p:txBody>
      </p:sp>
      <p:sp>
        <p:nvSpPr>
          <p:cNvPr id="21" name="文字方塊 20">
            <a:extLst>
              <a:ext uri="{FF2B5EF4-FFF2-40B4-BE49-F238E27FC236}">
                <a16:creationId xmlns:a16="http://schemas.microsoft.com/office/drawing/2014/main" id="{CCF5C208-C2AD-0F64-9D31-E3599EAE7617}"/>
              </a:ext>
            </a:extLst>
          </p:cNvPr>
          <p:cNvSpPr txBox="1"/>
          <p:nvPr/>
        </p:nvSpPr>
        <p:spPr>
          <a:xfrm>
            <a:off x="213456" y="5212680"/>
            <a:ext cx="6494171" cy="1323439"/>
          </a:xfrm>
          <a:prstGeom prst="rect">
            <a:avLst/>
          </a:prstGeom>
          <a:noFill/>
        </p:spPr>
        <p:txBody>
          <a:bodyPr wrap="square" rtlCol="0">
            <a:spAutoFit/>
          </a:bodyPr>
          <a:lstStyle/>
          <a:p>
            <a:r>
              <a:rPr lang="en-US" altLang="zh-CN" sz="2000" b="1" dirty="0">
                <a:solidFill>
                  <a:srgbClr val="FFFF00"/>
                </a:solidFill>
              </a:rPr>
              <a:t>Buddhist Schools In China</a:t>
            </a:r>
            <a:r>
              <a:rPr lang="en-US" altLang="zh-CN" sz="2000" dirty="0">
                <a:solidFill>
                  <a:srgbClr val="FFFF00"/>
                </a:solidFill>
              </a:rPr>
              <a:t>: </a:t>
            </a:r>
            <a:r>
              <a:rPr lang="en-US" altLang="zh-CN" sz="2000" dirty="0">
                <a:solidFill>
                  <a:srgbClr val="FFFF00"/>
                </a:solidFill>
                <a:hlinkClick r:id="rId3">
                  <a:extLst>
                    <a:ext uri="{A12FA001-AC4F-418D-AE19-62706E023703}">
                      <ahyp:hlinkClr xmlns:ahyp="http://schemas.microsoft.com/office/drawing/2018/hyperlinkcolor" val="tx"/>
                    </a:ext>
                  </a:extLst>
                </a:hlinkClick>
              </a:rPr>
              <a:t>http://www.chinaknowledge.de/Literature/Religion/buddhist-schools.html</a:t>
            </a:r>
            <a:r>
              <a:rPr lang="en-US" altLang="zh-CN" sz="2000" dirty="0">
                <a:solidFill>
                  <a:srgbClr val="FFFF00"/>
                </a:solidFill>
              </a:rPr>
              <a:t> ;</a:t>
            </a:r>
          </a:p>
          <a:p>
            <a:r>
              <a:rPr lang="en-US" altLang="zh-CN" sz="2000" dirty="0">
                <a:solidFill>
                  <a:srgbClr val="FFFF00"/>
                </a:solidFill>
                <a:hlinkClick r:id="rId4">
                  <a:extLst>
                    <a:ext uri="{A12FA001-AC4F-418D-AE19-62706E023703}">
                      <ahyp:hlinkClr xmlns:ahyp="http://schemas.microsoft.com/office/drawing/2018/hyperlinkcolor" val="tx"/>
                    </a:ext>
                  </a:extLst>
                </a:hlinkClick>
              </a:rPr>
              <a:t>https://www.britannica.com/topic/Buddhism/Rnying-ma-pa</a:t>
            </a:r>
            <a:r>
              <a:rPr lang="en-US" altLang="zh-CN" sz="2000" dirty="0">
                <a:solidFill>
                  <a:srgbClr val="FFFF00"/>
                </a:solidFill>
              </a:rPr>
              <a:t> </a:t>
            </a:r>
          </a:p>
        </p:txBody>
      </p:sp>
    </p:spTree>
    <p:extLst>
      <p:ext uri="{BB962C8B-B14F-4D97-AF65-F5344CB8AC3E}">
        <p14:creationId xmlns:p14="http://schemas.microsoft.com/office/powerpoint/2010/main" val="18497009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animBg="1"/>
      <p:bldP spid="10" grpId="0" animBg="1"/>
      <p:bldP spid="11" grpId="0" animBg="1"/>
      <p:bldP spid="12" grpId="0"/>
      <p:bldP spid="14" grpId="0"/>
      <p:bldP spid="15" grpId="0"/>
      <p:bldP spid="16" grpId="0"/>
      <p:bldP spid="17" grpId="0"/>
      <p:bldP spid="18" grpId="0"/>
      <p:bldP spid="19" grpId="0"/>
      <p:bldP spid="20" grpId="0"/>
      <p:bldP spid="2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12" name="文字方塊 11">
            <a:extLst>
              <a:ext uri="{FF2B5EF4-FFF2-40B4-BE49-F238E27FC236}">
                <a16:creationId xmlns:a16="http://schemas.microsoft.com/office/drawing/2014/main" id="{434463DB-6298-4E63-861A-26C0599363D6}"/>
              </a:ext>
            </a:extLst>
          </p:cNvPr>
          <p:cNvSpPr txBox="1"/>
          <p:nvPr/>
        </p:nvSpPr>
        <p:spPr>
          <a:xfrm>
            <a:off x="639317" y="1916832"/>
            <a:ext cx="11521280" cy="4713983"/>
          </a:xfrm>
          <a:prstGeom prst="rect">
            <a:avLst/>
          </a:prstGeom>
          <a:noFill/>
        </p:spPr>
        <p:txBody>
          <a:bodyPr wrap="square" rtlCol="0">
            <a:spAutoFit/>
          </a:bodyPr>
          <a:lstStyle/>
          <a:p>
            <a:pPr marL="514350" indent="-514350">
              <a:lnSpc>
                <a:spcPts val="4400"/>
              </a:lnSpc>
              <a:buAutoNum type="arabicPeriod"/>
            </a:pPr>
            <a:r>
              <a:rPr lang="en-US" altLang="zh-TW" sz="2800" b="1" dirty="0" err="1">
                <a:solidFill>
                  <a:schemeClr val="bg1"/>
                </a:solidFill>
                <a:latin typeface="Times New Roman" panose="02020603050405020304" pitchFamily="18" charset="0"/>
              </a:rPr>
              <a:t>Kosa</a:t>
            </a:r>
            <a:r>
              <a:rPr lang="en-US" altLang="zh-TW" sz="2800" b="1" dirty="0">
                <a:solidFill>
                  <a:schemeClr val="bg1"/>
                </a:solidFill>
                <a:latin typeface="Times New Roman" panose="02020603050405020304" pitchFamily="18" charset="0"/>
              </a:rPr>
              <a:t> 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俱舍宗</a:t>
            </a:r>
            <a:r>
              <a:rPr lang="en-US" altLang="zh-TW" sz="2800" dirty="0">
                <a:solidFill>
                  <a:schemeClr val="bg1"/>
                </a:solidFill>
                <a:latin typeface="Times New Roman" panose="02020603050405020304" pitchFamily="18" charset="0"/>
              </a:rPr>
              <a:t>)</a:t>
            </a:r>
            <a:endParaRPr lang="en-US" altLang="zh-TW" sz="2800" b="1" dirty="0">
              <a:solidFill>
                <a:schemeClr val="bg1"/>
              </a:solidFill>
              <a:latin typeface="Times New Roman" panose="02020603050405020304" pitchFamily="18" charset="0"/>
            </a:endParaRPr>
          </a:p>
          <a:p>
            <a:pPr>
              <a:lnSpc>
                <a:spcPts val="4400"/>
              </a:lnSpc>
            </a:pPr>
            <a:r>
              <a:rPr lang="en-US" altLang="zh-TW" sz="2800" dirty="0">
                <a:solidFill>
                  <a:schemeClr val="bg1"/>
                </a:solidFill>
                <a:latin typeface="Times New Roman" panose="02020603050405020304" pitchFamily="18" charset="0"/>
              </a:rPr>
              <a:t>or Reality school or Abhidharma school</a:t>
            </a:r>
          </a:p>
          <a:p>
            <a:pPr>
              <a:lnSpc>
                <a:spcPts val="4400"/>
              </a:lnSpc>
              <a:spcBef>
                <a:spcPts val="1200"/>
              </a:spcBef>
            </a:pPr>
            <a:r>
              <a:rPr lang="en-US" altLang="zh-CN" sz="2800" dirty="0">
                <a:solidFill>
                  <a:schemeClr val="bg1"/>
                </a:solidFill>
              </a:rPr>
              <a:t>The foundation text is the </a:t>
            </a:r>
            <a:r>
              <a:rPr lang="en-US" altLang="zh-CN" sz="2800" dirty="0" err="1">
                <a:solidFill>
                  <a:schemeClr val="bg1"/>
                </a:solidFill>
              </a:rPr>
              <a:t>Abhidharmakosa</a:t>
            </a:r>
            <a:r>
              <a:rPr lang="en-US" altLang="zh-CN" sz="2800" dirty="0">
                <a:solidFill>
                  <a:schemeClr val="bg1"/>
                </a:solidFill>
              </a:rPr>
              <a:t> sastra by Vasubandhu (flourished 5th century AD). The Sastra was translated into Chinese by </a:t>
            </a:r>
            <a:r>
              <a:rPr lang="en-US" altLang="zh-CN" sz="2800" dirty="0" err="1">
                <a:solidFill>
                  <a:schemeClr val="bg1"/>
                </a:solidFill>
              </a:rPr>
              <a:t>Paramārtha</a:t>
            </a:r>
            <a:r>
              <a:rPr lang="en-US" altLang="zh-CN" sz="2800" dirty="0">
                <a:solidFill>
                  <a:schemeClr val="bg1"/>
                </a:solidFill>
              </a:rPr>
              <a:t> (499-569) between 563 and 567. This text, usually seen by the Chinese as a </a:t>
            </a:r>
            <a:r>
              <a:rPr lang="en-US" altLang="zh-CN" sz="2800" dirty="0" err="1">
                <a:solidFill>
                  <a:schemeClr val="bg1"/>
                </a:solidFill>
              </a:rPr>
              <a:t>Hīnayāna</a:t>
            </a:r>
            <a:r>
              <a:rPr lang="en-US" altLang="zh-CN" sz="2800" dirty="0">
                <a:solidFill>
                  <a:schemeClr val="bg1"/>
                </a:solidFill>
              </a:rPr>
              <a:t> work, was </a:t>
            </a:r>
            <a:r>
              <a:rPr lang="en-US" altLang="zh-CN" sz="2800" dirty="0" err="1">
                <a:solidFill>
                  <a:schemeClr val="bg1"/>
                </a:solidFill>
              </a:rPr>
              <a:t>Vasubandhu's</a:t>
            </a:r>
            <a:r>
              <a:rPr lang="en-US" altLang="zh-CN" sz="2800" dirty="0">
                <a:solidFill>
                  <a:schemeClr val="bg1"/>
                </a:solidFill>
              </a:rPr>
              <a:t> attempt to </a:t>
            </a:r>
            <a:r>
              <a:rPr lang="en-US" altLang="zh-CN" sz="2800" dirty="0" err="1">
                <a:solidFill>
                  <a:schemeClr val="bg1"/>
                </a:solidFill>
              </a:rPr>
              <a:t>synthesise</a:t>
            </a:r>
            <a:r>
              <a:rPr lang="en-US" altLang="zh-CN" sz="2800" dirty="0">
                <a:solidFill>
                  <a:schemeClr val="bg1"/>
                </a:solidFill>
              </a:rPr>
              <a:t> the </a:t>
            </a:r>
            <a:r>
              <a:rPr lang="en-US" altLang="zh-CN" sz="2800" dirty="0" err="1">
                <a:solidFill>
                  <a:schemeClr val="bg1"/>
                </a:solidFill>
              </a:rPr>
              <a:t>Abhidharma</a:t>
            </a:r>
            <a:r>
              <a:rPr lang="en-US" altLang="zh-CN" sz="2800" dirty="0">
                <a:solidFill>
                  <a:schemeClr val="bg1"/>
                </a:solidFill>
              </a:rPr>
              <a:t> thought of the </a:t>
            </a:r>
            <a:r>
              <a:rPr lang="en-US" altLang="zh-CN" sz="2800" dirty="0" err="1">
                <a:solidFill>
                  <a:schemeClr val="bg1"/>
                </a:solidFill>
              </a:rPr>
              <a:t>Sarvāstivāda</a:t>
            </a:r>
            <a:r>
              <a:rPr lang="en-US" altLang="zh-CN" sz="2800" dirty="0">
                <a:solidFill>
                  <a:schemeClr val="bg1"/>
                </a:solidFill>
              </a:rPr>
              <a:t> school of north India, and deals with all aspects of Buddhist psychology and metaphysics.</a:t>
            </a:r>
          </a:p>
        </p:txBody>
      </p:sp>
      <p:pic>
        <p:nvPicPr>
          <p:cNvPr id="3" name="圖片 2">
            <a:extLst>
              <a:ext uri="{FF2B5EF4-FFF2-40B4-BE49-F238E27FC236}">
                <a16:creationId xmlns:a16="http://schemas.microsoft.com/office/drawing/2014/main" id="{BBA134EC-2EA7-4817-B113-2269A83A486E}"/>
              </a:ext>
            </a:extLst>
          </p:cNvPr>
          <p:cNvPicPr>
            <a:picLocks noChangeAspect="1"/>
          </p:cNvPicPr>
          <p:nvPr/>
        </p:nvPicPr>
        <p:blipFill>
          <a:blip r:embed="rId3"/>
          <a:stretch>
            <a:fillRect/>
          </a:stretch>
        </p:blipFill>
        <p:spPr>
          <a:xfrm>
            <a:off x="8991380" y="284560"/>
            <a:ext cx="2729273" cy="2199208"/>
          </a:xfrm>
          <a:prstGeom prst="rect">
            <a:avLst/>
          </a:prstGeom>
        </p:spPr>
      </p:pic>
      <p:sp>
        <p:nvSpPr>
          <p:cNvPr id="8" name="文字方塊 7">
            <a:extLst>
              <a:ext uri="{FF2B5EF4-FFF2-40B4-BE49-F238E27FC236}">
                <a16:creationId xmlns:a16="http://schemas.microsoft.com/office/drawing/2014/main" id="{87559180-8513-4DEC-A65D-47EB0C2572E9}"/>
              </a:ext>
            </a:extLst>
          </p:cNvPr>
          <p:cNvSpPr txBox="1"/>
          <p:nvPr/>
        </p:nvSpPr>
        <p:spPr>
          <a:xfrm>
            <a:off x="8958502" y="2447112"/>
            <a:ext cx="2729274" cy="923330"/>
          </a:xfrm>
          <a:prstGeom prst="rect">
            <a:avLst/>
          </a:prstGeom>
          <a:noFill/>
        </p:spPr>
        <p:txBody>
          <a:bodyPr wrap="square" rtlCol="0">
            <a:spAutoFit/>
          </a:bodyPr>
          <a:lstStyle/>
          <a:p>
            <a:r>
              <a:rPr lang="en-US" altLang="zh-TW" sz="1800" dirty="0">
                <a:solidFill>
                  <a:srgbClr val="FFFF00"/>
                </a:solidFill>
                <a:latin typeface="Times New Roman" panose="02020603050405020304" pitchFamily="18" charset="0"/>
              </a:rPr>
              <a:t>Paramartha :https://www.britannica.com/biography/Paramartha</a:t>
            </a:r>
            <a:endParaRPr lang="en-US" altLang="zh-CN" sz="1800" dirty="0">
              <a:solidFill>
                <a:srgbClr val="FFFF00"/>
              </a:solidFill>
            </a:endParaRPr>
          </a:p>
        </p:txBody>
      </p:sp>
      <p:sp>
        <p:nvSpPr>
          <p:cNvPr id="2" name="矩形: 按鈕形 1">
            <a:extLst>
              <a:ext uri="{FF2B5EF4-FFF2-40B4-BE49-F238E27FC236}">
                <a16:creationId xmlns:a16="http://schemas.microsoft.com/office/drawing/2014/main" id="{1B926F51-5D17-297E-B251-739EFD076CE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919B9888-276A-7266-E2B9-2A074CB439BB}"/>
              </a:ext>
            </a:extLst>
          </p:cNvPr>
          <p:cNvPicPr>
            <a:picLocks noChangeAspect="1"/>
          </p:cNvPicPr>
          <p:nvPr/>
        </p:nvPicPr>
        <p:blipFill>
          <a:blip r:embed="rId4"/>
          <a:stretch>
            <a:fillRect/>
          </a:stretch>
        </p:blipFill>
        <p:spPr>
          <a:xfrm>
            <a:off x="6588593" y="227185"/>
            <a:ext cx="2337032" cy="2808312"/>
          </a:xfrm>
          <a:prstGeom prst="rect">
            <a:avLst/>
          </a:prstGeom>
        </p:spPr>
      </p:pic>
    </p:spTree>
    <p:extLst>
      <p:ext uri="{BB962C8B-B14F-4D97-AF65-F5344CB8AC3E}">
        <p14:creationId xmlns:p14="http://schemas.microsoft.com/office/powerpoint/2010/main" val="27044033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9C42AC8-353F-47C4-94B7-A1AD8B7EB2F5}"/>
              </a:ext>
            </a:extLst>
          </p:cNvPr>
          <p:cNvSpPr txBox="1"/>
          <p:nvPr/>
        </p:nvSpPr>
        <p:spPr>
          <a:xfrm>
            <a:off x="1125860" y="1307511"/>
            <a:ext cx="10441160" cy="3431580"/>
          </a:xfrm>
          <a:prstGeom prst="rect">
            <a:avLst/>
          </a:prstGeom>
          <a:noFill/>
        </p:spPr>
        <p:txBody>
          <a:bodyPr wrap="square" rtlCol="0">
            <a:spAutoFit/>
          </a:bodyPr>
          <a:lstStyle/>
          <a:p>
            <a:pPr>
              <a:lnSpc>
                <a:spcPts val="4400"/>
              </a:lnSpc>
            </a:pPr>
            <a:r>
              <a:rPr lang="en-US" altLang="zh-CN" sz="2800" dirty="0">
                <a:solidFill>
                  <a:schemeClr val="bg1"/>
                </a:solidFill>
              </a:rPr>
              <a:t>The school always had a tenuous existence, and by 703 the imperial court registered specialists in this text as belonging to the Fa-</a:t>
            </a:r>
            <a:r>
              <a:rPr lang="en-US" altLang="zh-CN" sz="2800" dirty="0" err="1">
                <a:solidFill>
                  <a:schemeClr val="bg1"/>
                </a:solidFill>
              </a:rPr>
              <a:t>hsiang</a:t>
            </a:r>
            <a:r>
              <a:rPr lang="en-US" altLang="zh-CN" sz="2800" dirty="0">
                <a:solidFill>
                  <a:schemeClr val="bg1"/>
                </a:solidFill>
              </a:rPr>
              <a:t> school (dharma characteristics school). However, it did flourish during a time when Japan actively sought Buddhist teachings and texts, and it was transmitted to </a:t>
            </a:r>
            <a:r>
              <a:rPr lang="en-US" altLang="zh-CN" sz="2800" dirty="0" err="1">
                <a:solidFill>
                  <a:schemeClr val="bg1"/>
                </a:solidFill>
              </a:rPr>
              <a:t>Janan</a:t>
            </a:r>
            <a:r>
              <a:rPr lang="en-US" altLang="zh-CN" sz="2800" dirty="0">
                <a:solidFill>
                  <a:schemeClr val="bg1"/>
                </a:solidFill>
              </a:rPr>
              <a:t> as the ‘</a:t>
            </a:r>
            <a:r>
              <a:rPr lang="en-US" altLang="zh-CN" sz="2800" dirty="0" err="1">
                <a:solidFill>
                  <a:schemeClr val="bg1"/>
                </a:solidFill>
              </a:rPr>
              <a:t>Kusha</a:t>
            </a:r>
            <a:r>
              <a:rPr lang="en-US" altLang="zh-CN" sz="2800" dirty="0">
                <a:solidFill>
                  <a:schemeClr val="bg1"/>
                </a:solidFill>
              </a:rPr>
              <a:t> school’, one of the Six Schools of Nara Buddhism (Nara period 645–794 CE).</a:t>
            </a:r>
          </a:p>
        </p:txBody>
      </p:sp>
      <p:sp>
        <p:nvSpPr>
          <p:cNvPr id="7" name="文字方塊 6">
            <a:extLst>
              <a:ext uri="{FF2B5EF4-FFF2-40B4-BE49-F238E27FC236}">
                <a16:creationId xmlns:a16="http://schemas.microsoft.com/office/drawing/2014/main" id="{85EBFCC9-C106-4E11-A9C6-B43123161C3D}"/>
              </a:ext>
            </a:extLst>
          </p:cNvPr>
          <p:cNvSpPr txBox="1"/>
          <p:nvPr/>
        </p:nvSpPr>
        <p:spPr>
          <a:xfrm>
            <a:off x="369776" y="5229200"/>
            <a:ext cx="11819049" cy="584775"/>
          </a:xfrm>
          <a:prstGeom prst="rect">
            <a:avLst/>
          </a:prstGeom>
          <a:noFill/>
        </p:spPr>
        <p:txBody>
          <a:bodyPr wrap="square" rtlCol="0">
            <a:spAutoFit/>
          </a:bodyPr>
          <a:lstStyle/>
          <a:p>
            <a:r>
              <a:rPr lang="en-US" altLang="zh-CN" sz="1600" b="1" dirty="0" err="1">
                <a:solidFill>
                  <a:srgbClr val="FFFF00"/>
                </a:solidFill>
              </a:rPr>
              <a:t>Abhidharmakosa</a:t>
            </a:r>
            <a:r>
              <a:rPr lang="en-US" altLang="zh-CN" sz="1600" b="1" dirty="0">
                <a:solidFill>
                  <a:srgbClr val="FFFF00"/>
                </a:solidFill>
              </a:rPr>
              <a:t> </a:t>
            </a:r>
            <a:r>
              <a:rPr lang="en-US" altLang="zh-CN" sz="1600" b="1" dirty="0" err="1">
                <a:solidFill>
                  <a:srgbClr val="FFFF00"/>
                </a:solidFill>
              </a:rPr>
              <a:t>Bhashya</a:t>
            </a:r>
            <a:r>
              <a:rPr lang="en-US" altLang="zh-CN" sz="1600" b="1" dirty="0">
                <a:solidFill>
                  <a:srgbClr val="FFFF00"/>
                </a:solidFill>
              </a:rPr>
              <a:t> Of Vasubandhu vol.1</a:t>
            </a:r>
            <a:r>
              <a:rPr lang="en-US" altLang="zh-CN" sz="1600" dirty="0">
                <a:solidFill>
                  <a:srgbClr val="FFFF00"/>
                </a:solidFill>
              </a:rPr>
              <a:t>: https://archive.org/details/abhidharmakosabhashyaofvasubandhuvol1louisdevalleepoussin_330_X/mode/2up%C4%81sya</a:t>
            </a:r>
          </a:p>
        </p:txBody>
      </p:sp>
      <p:sp>
        <p:nvSpPr>
          <p:cNvPr id="8" name="文字方塊 7">
            <a:extLst>
              <a:ext uri="{FF2B5EF4-FFF2-40B4-BE49-F238E27FC236}">
                <a16:creationId xmlns:a16="http://schemas.microsoft.com/office/drawing/2014/main" id="{E1336A2E-E851-4E0D-90AA-14AAC547D517}"/>
              </a:ext>
            </a:extLst>
          </p:cNvPr>
          <p:cNvSpPr txBox="1"/>
          <p:nvPr/>
        </p:nvSpPr>
        <p:spPr>
          <a:xfrm>
            <a:off x="369776" y="5627991"/>
            <a:ext cx="11449272" cy="576440"/>
          </a:xfrm>
          <a:prstGeom prst="rect">
            <a:avLst/>
          </a:prstGeom>
          <a:noFill/>
        </p:spPr>
        <p:txBody>
          <a:bodyPr wrap="square" rtlCol="0">
            <a:spAutoFit/>
          </a:bodyPr>
          <a:lstStyle/>
          <a:p>
            <a:pPr>
              <a:lnSpc>
                <a:spcPts val="4400"/>
              </a:lnSpc>
            </a:pPr>
            <a:r>
              <a:rPr lang="en-US" altLang="zh-CN" sz="1800" b="1" dirty="0">
                <a:solidFill>
                  <a:srgbClr val="FFFF00"/>
                </a:solidFill>
              </a:rPr>
              <a:t>Nara Buddhism</a:t>
            </a:r>
            <a:r>
              <a:rPr lang="en-US" altLang="zh-CN" sz="1800" dirty="0">
                <a:solidFill>
                  <a:srgbClr val="FFFF00"/>
                </a:solidFill>
              </a:rPr>
              <a:t>: https://www.encyclopedia.com/religion/encyclopedias-almanacs-transcripts-and-maps/nara-buddhism</a:t>
            </a:r>
          </a:p>
        </p:txBody>
      </p:sp>
      <p:sp>
        <p:nvSpPr>
          <p:cNvPr id="2" name="矩形: 按鈕形 1">
            <a:extLst>
              <a:ext uri="{FF2B5EF4-FFF2-40B4-BE49-F238E27FC236}">
                <a16:creationId xmlns:a16="http://schemas.microsoft.com/office/drawing/2014/main" id="{7D0F2FC6-F7B8-4218-7263-662F35FF3BD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943556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CCBBC630-3E1D-43B2-9740-66975B677024}"/>
              </a:ext>
            </a:extLst>
          </p:cNvPr>
          <p:cNvSpPr txBox="1"/>
          <p:nvPr/>
        </p:nvSpPr>
        <p:spPr>
          <a:xfrm>
            <a:off x="572666" y="1052736"/>
            <a:ext cx="11426402" cy="4457502"/>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2. </a:t>
            </a:r>
            <a:r>
              <a:rPr lang="en-US" altLang="zh-TW" sz="2800" b="1" dirty="0" err="1">
                <a:solidFill>
                  <a:schemeClr val="bg1"/>
                </a:solidFill>
                <a:latin typeface="Times New Roman" panose="02020603050405020304" pitchFamily="18" charset="0"/>
              </a:rPr>
              <a:t>Satyasiddhi</a:t>
            </a:r>
            <a:r>
              <a:rPr lang="en-US" altLang="zh-TW" sz="2800" b="1" dirty="0">
                <a:solidFill>
                  <a:schemeClr val="bg1"/>
                </a:solidFill>
                <a:latin typeface="Times New Roman" panose="02020603050405020304" pitchFamily="18" charset="0"/>
              </a:rPr>
              <a:t> school </a:t>
            </a:r>
            <a:r>
              <a:rPr lang="en-US" altLang="zh-CN" sz="2800" dirty="0">
                <a:solidFill>
                  <a:schemeClr val="bg1"/>
                </a:solidFill>
                <a:latin typeface="Times New Roman" panose="02020603050405020304" pitchFamily="18" charset="0"/>
              </a:rPr>
              <a:t>or </a:t>
            </a:r>
            <a:r>
              <a:rPr lang="en-US" altLang="zh-CN" sz="2800" dirty="0" err="1">
                <a:solidFill>
                  <a:schemeClr val="bg1"/>
                </a:solidFill>
                <a:latin typeface="Times New Roman" panose="02020603050405020304" pitchFamily="18" charset="0"/>
              </a:rPr>
              <a:t>Chengshi</a:t>
            </a:r>
            <a:r>
              <a:rPr lang="en-US" altLang="zh-CN" sz="2800" dirty="0">
                <a:solidFill>
                  <a:schemeClr val="bg1"/>
                </a:solidFill>
                <a:latin typeface="Times New Roman" panose="02020603050405020304" pitchFamily="18" charset="0"/>
              </a:rPr>
              <a:t> school</a:t>
            </a:r>
            <a:r>
              <a:rPr lang="en-US" altLang="zh-TW" sz="2800" b="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成實宗</a:t>
            </a:r>
            <a:r>
              <a:rPr lang="en-US" altLang="zh-TW" sz="2800" dirty="0">
                <a:solidFill>
                  <a:schemeClr val="bg1"/>
                </a:solidFill>
                <a:latin typeface="Times New Roman" panose="02020603050405020304" pitchFamily="18" charset="0"/>
              </a:rPr>
              <a:t>)</a:t>
            </a:r>
          </a:p>
          <a:p>
            <a:pPr>
              <a:lnSpc>
                <a:spcPts val="4400"/>
              </a:lnSpc>
              <a:spcBef>
                <a:spcPts val="1200"/>
              </a:spcBef>
            </a:pPr>
            <a:r>
              <a:rPr lang="en-US" altLang="zh-CN" sz="2800" dirty="0">
                <a:solidFill>
                  <a:schemeClr val="bg1"/>
                </a:solidFill>
              </a:rPr>
              <a:t>Based upon </a:t>
            </a:r>
            <a:r>
              <a:rPr lang="en-US" altLang="zh-CN" sz="2800" i="1" dirty="0">
                <a:solidFill>
                  <a:schemeClr val="bg1"/>
                </a:solidFill>
              </a:rPr>
              <a:t>the </a:t>
            </a:r>
            <a:r>
              <a:rPr lang="en-US" altLang="zh-CN" sz="2800" i="1" dirty="0" err="1">
                <a:solidFill>
                  <a:schemeClr val="bg1"/>
                </a:solidFill>
              </a:rPr>
              <a:t>Satyasiddhi</a:t>
            </a:r>
            <a:r>
              <a:rPr lang="en-US" altLang="zh-CN" sz="2800" i="1" dirty="0">
                <a:solidFill>
                  <a:schemeClr val="bg1"/>
                </a:solidFill>
              </a:rPr>
              <a:t> Sastra </a:t>
            </a:r>
            <a:r>
              <a:rPr lang="en-US" altLang="zh-CN" sz="2800" dirty="0">
                <a:solidFill>
                  <a:schemeClr val="bg1"/>
                </a:solidFill>
              </a:rPr>
              <a:t>by </a:t>
            </a:r>
            <a:r>
              <a:rPr lang="en-US" altLang="zh-CN" sz="2800" dirty="0" err="1">
                <a:solidFill>
                  <a:schemeClr val="bg1"/>
                </a:solidFill>
              </a:rPr>
              <a:t>Harivarman</a:t>
            </a:r>
            <a:r>
              <a:rPr lang="en-US" altLang="zh-CN" sz="2800" dirty="0">
                <a:solidFill>
                  <a:schemeClr val="bg1"/>
                </a:solidFill>
              </a:rPr>
              <a:t> </a:t>
            </a:r>
          </a:p>
          <a:p>
            <a:pPr>
              <a:lnSpc>
                <a:spcPts val="4400"/>
              </a:lnSpc>
              <a:spcBef>
                <a:spcPts val="1200"/>
              </a:spcBef>
            </a:pPr>
            <a:r>
              <a:rPr lang="en-US" altLang="zh-CN" sz="2800" dirty="0">
                <a:solidFill>
                  <a:schemeClr val="bg1"/>
                </a:solidFill>
              </a:rPr>
              <a:t>(4th century A.D.) translated into Chinese by </a:t>
            </a:r>
          </a:p>
          <a:p>
            <a:pPr>
              <a:lnSpc>
                <a:spcPts val="4400"/>
              </a:lnSpc>
              <a:spcBef>
                <a:spcPts val="1200"/>
              </a:spcBef>
            </a:pPr>
            <a:r>
              <a:rPr lang="en-US" altLang="zh-CN" sz="2800" dirty="0">
                <a:solidFill>
                  <a:schemeClr val="bg1"/>
                </a:solidFill>
              </a:rPr>
              <a:t>Kumarajiva (5th century). This School flourished during the Six-Dynasty (220–589) and Tang Dynasty (618–907). It teaches one to look upon the cosmos in realms: the worldly realm and the supreme realm. A student is to meditate on the unreality of self and the unreality of things in order to enter Nirvana.</a:t>
            </a:r>
          </a:p>
        </p:txBody>
      </p:sp>
      <p:sp>
        <p:nvSpPr>
          <p:cNvPr id="7" name="文字方塊 6">
            <a:extLst>
              <a:ext uri="{FF2B5EF4-FFF2-40B4-BE49-F238E27FC236}">
                <a16:creationId xmlns:a16="http://schemas.microsoft.com/office/drawing/2014/main" id="{B5055677-90AF-4BD8-9D6A-CA3D6BCA71E4}"/>
              </a:ext>
            </a:extLst>
          </p:cNvPr>
          <p:cNvSpPr txBox="1"/>
          <p:nvPr/>
        </p:nvSpPr>
        <p:spPr>
          <a:xfrm>
            <a:off x="550929" y="6269250"/>
            <a:ext cx="11043491" cy="400110"/>
          </a:xfrm>
          <a:prstGeom prst="rect">
            <a:avLst/>
          </a:prstGeom>
          <a:noFill/>
        </p:spPr>
        <p:txBody>
          <a:bodyPr wrap="square" rtlCol="0">
            <a:spAutoFit/>
          </a:bodyPr>
          <a:lstStyle/>
          <a:p>
            <a:r>
              <a:rPr lang="en-US" altLang="zh-TW" sz="2000" dirty="0" err="1">
                <a:solidFill>
                  <a:srgbClr val="FFFF00"/>
                </a:solidFill>
                <a:latin typeface="Times New Roman" panose="02020603050405020304" pitchFamily="18" charset="0"/>
              </a:rPr>
              <a:t>Harivarman</a:t>
            </a:r>
            <a:r>
              <a:rPr lang="en-US" altLang="zh-TW" sz="2000" dirty="0">
                <a:solidFill>
                  <a:srgbClr val="FFFF00"/>
                </a:solidFill>
                <a:latin typeface="Times New Roman" panose="02020603050405020304" pitchFamily="18" charset="0"/>
              </a:rPr>
              <a:t>: https://www.oxfordreference.com/view/10.1093/oi/authority.20110803095921251</a:t>
            </a:r>
            <a:endParaRPr lang="en-US" altLang="zh-CN" sz="2000" dirty="0">
              <a:solidFill>
                <a:srgbClr val="FFFF00"/>
              </a:solidFill>
            </a:endParaRPr>
          </a:p>
        </p:txBody>
      </p:sp>
      <p:sp>
        <p:nvSpPr>
          <p:cNvPr id="8" name="文字方塊 7">
            <a:extLst>
              <a:ext uri="{FF2B5EF4-FFF2-40B4-BE49-F238E27FC236}">
                <a16:creationId xmlns:a16="http://schemas.microsoft.com/office/drawing/2014/main" id="{7B255DF7-1091-4CF7-9A7D-29F8C1672717}"/>
              </a:ext>
            </a:extLst>
          </p:cNvPr>
          <p:cNvSpPr txBox="1"/>
          <p:nvPr/>
        </p:nvSpPr>
        <p:spPr>
          <a:xfrm>
            <a:off x="572666" y="5763461"/>
            <a:ext cx="11043491" cy="400110"/>
          </a:xfrm>
          <a:prstGeom prst="rect">
            <a:avLst/>
          </a:prstGeom>
          <a:noFill/>
        </p:spPr>
        <p:txBody>
          <a:bodyPr wrap="square" rtlCol="0">
            <a:spAutoFit/>
          </a:bodyPr>
          <a:lstStyle/>
          <a:p>
            <a:r>
              <a:rPr lang="en-US" altLang="zh-TW" sz="2000" b="1" dirty="0" err="1">
                <a:solidFill>
                  <a:srgbClr val="FFFF00"/>
                </a:solidFill>
                <a:latin typeface="Times New Roman" panose="02020603050405020304" pitchFamily="18" charset="0"/>
              </a:rPr>
              <a:t>Satyasiddhi</a:t>
            </a:r>
            <a:r>
              <a:rPr lang="en-US" altLang="zh-TW" sz="2000" b="1" dirty="0">
                <a:solidFill>
                  <a:srgbClr val="FFFF00"/>
                </a:solidFill>
                <a:latin typeface="Times New Roman" panose="02020603050405020304" pitchFamily="18" charset="0"/>
              </a:rPr>
              <a:t> Sastra </a:t>
            </a:r>
            <a:r>
              <a:rPr lang="en-US" altLang="zh-TW" sz="2000" dirty="0">
                <a:solidFill>
                  <a:srgbClr val="FFFF00"/>
                </a:solidFill>
                <a:latin typeface="Times New Roman" panose="02020603050405020304" pitchFamily="18" charset="0"/>
              </a:rPr>
              <a:t>: https://en.wikipedia.org/wiki/Tattvasiddhi</a:t>
            </a:r>
            <a:endParaRPr lang="en-US" altLang="zh-CN" sz="2000" dirty="0">
              <a:solidFill>
                <a:srgbClr val="FFFF00"/>
              </a:solidFill>
            </a:endParaRPr>
          </a:p>
        </p:txBody>
      </p:sp>
      <p:sp>
        <p:nvSpPr>
          <p:cNvPr id="2" name="矩形: 按鈕形 1">
            <a:extLst>
              <a:ext uri="{FF2B5EF4-FFF2-40B4-BE49-F238E27FC236}">
                <a16:creationId xmlns:a16="http://schemas.microsoft.com/office/drawing/2014/main" id="{660CB0FA-C0D8-1CD3-0C46-BD994C33740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67C3E8F4-570A-484E-B536-C8B7F6900C75}"/>
              </a:ext>
            </a:extLst>
          </p:cNvPr>
          <p:cNvPicPr>
            <a:picLocks noChangeAspect="1"/>
          </p:cNvPicPr>
          <p:nvPr/>
        </p:nvPicPr>
        <p:blipFill>
          <a:blip r:embed="rId3"/>
          <a:stretch>
            <a:fillRect/>
          </a:stretch>
        </p:blipFill>
        <p:spPr>
          <a:xfrm>
            <a:off x="8686700" y="44624"/>
            <a:ext cx="2741924" cy="3186748"/>
          </a:xfrm>
          <a:prstGeom prst="rect">
            <a:avLst/>
          </a:prstGeom>
        </p:spPr>
      </p:pic>
    </p:spTree>
    <p:extLst>
      <p:ext uri="{BB962C8B-B14F-4D97-AF65-F5344CB8AC3E}">
        <p14:creationId xmlns:p14="http://schemas.microsoft.com/office/powerpoint/2010/main" val="39581260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0F2BFB14-3D68-4B07-828D-3C0606486F3C}"/>
              </a:ext>
            </a:extLst>
          </p:cNvPr>
          <p:cNvSpPr txBox="1"/>
          <p:nvPr/>
        </p:nvSpPr>
        <p:spPr>
          <a:xfrm>
            <a:off x="765820" y="1295672"/>
            <a:ext cx="11242206" cy="4457502"/>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3. Three </a:t>
            </a:r>
            <a:r>
              <a:rPr lang="en-US" altLang="zh-CN" sz="2800" b="1" dirty="0">
                <a:solidFill>
                  <a:schemeClr val="bg1"/>
                </a:solidFill>
                <a:latin typeface="Times New Roman" panose="02020603050405020304" pitchFamily="18" charset="0"/>
              </a:rPr>
              <a:t>S</a:t>
            </a:r>
            <a:r>
              <a:rPr lang="en-US" altLang="zh-TW" sz="2800" b="1" dirty="0">
                <a:solidFill>
                  <a:schemeClr val="bg1"/>
                </a:solidFill>
                <a:latin typeface="Times New Roman" panose="02020603050405020304" pitchFamily="18" charset="0"/>
              </a:rPr>
              <a:t>astra school</a:t>
            </a:r>
          </a:p>
          <a:p>
            <a:pPr>
              <a:lnSpc>
                <a:spcPts val="4400"/>
              </a:lnSpc>
            </a:pPr>
            <a:r>
              <a:rPr lang="en-US" altLang="zh-TW" sz="2800" dirty="0">
                <a:solidFill>
                  <a:schemeClr val="bg1"/>
                </a:solidFill>
                <a:latin typeface="Times New Roman" panose="02020603050405020304" pitchFamily="18" charset="0"/>
              </a:rPr>
              <a:t>or Three-Treatise school or (</a:t>
            </a:r>
            <a:r>
              <a:rPr lang="zh-CN" altLang="en-US" sz="2800" dirty="0">
                <a:solidFill>
                  <a:schemeClr val="bg1"/>
                </a:solidFill>
                <a:latin typeface="Times New Roman" panose="02020603050405020304" pitchFamily="18" charset="0"/>
              </a:rPr>
              <a:t>三論宗</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Sanlun</a:t>
            </a:r>
            <a:r>
              <a:rPr lang="en-US" altLang="zh-TW" sz="2800" dirty="0">
                <a:solidFill>
                  <a:schemeClr val="bg1"/>
                </a:solidFill>
                <a:latin typeface="Times New Roman" panose="02020603050405020304" pitchFamily="18" charset="0"/>
              </a:rPr>
              <a:t> school</a:t>
            </a:r>
          </a:p>
          <a:p>
            <a:pPr>
              <a:lnSpc>
                <a:spcPts val="4400"/>
              </a:lnSpc>
              <a:spcBef>
                <a:spcPts val="1800"/>
              </a:spcBef>
            </a:pPr>
            <a:r>
              <a:rPr lang="en-US" altLang="zh-CN" sz="2800" dirty="0">
                <a:solidFill>
                  <a:schemeClr val="bg1"/>
                </a:solidFill>
              </a:rPr>
              <a:t>Based its tenets on the </a:t>
            </a:r>
            <a:r>
              <a:rPr lang="en-US" altLang="zh-CN" sz="2800" i="1" dirty="0">
                <a:solidFill>
                  <a:schemeClr val="bg1"/>
                </a:solidFill>
              </a:rPr>
              <a:t>Madhyamika Sastra </a:t>
            </a:r>
            <a:r>
              <a:rPr lang="en-US" altLang="zh-CN" sz="2800" dirty="0">
                <a:solidFill>
                  <a:schemeClr val="bg1"/>
                </a:solidFill>
              </a:rPr>
              <a:t>(</a:t>
            </a:r>
            <a:r>
              <a:rPr lang="en-US" altLang="zh-CN" sz="2800" i="1" dirty="0">
                <a:solidFill>
                  <a:schemeClr val="bg1"/>
                </a:solidFill>
              </a:rPr>
              <a:t>Middle </a:t>
            </a:r>
          </a:p>
          <a:p>
            <a:pPr>
              <a:lnSpc>
                <a:spcPts val="4400"/>
              </a:lnSpc>
              <a:spcBef>
                <a:spcPts val="1800"/>
              </a:spcBef>
            </a:pPr>
            <a:r>
              <a:rPr lang="en-US" altLang="zh-CN" sz="2800" i="1" dirty="0">
                <a:solidFill>
                  <a:schemeClr val="bg1"/>
                </a:solidFill>
              </a:rPr>
              <a:t>Treatise; </a:t>
            </a:r>
            <a:r>
              <a:rPr lang="en-US" altLang="zh-CN" sz="2800" i="1" dirty="0" err="1">
                <a:solidFill>
                  <a:schemeClr val="bg1"/>
                </a:solidFill>
              </a:rPr>
              <a:t>Mūlamadhyamakakārikā</a:t>
            </a:r>
            <a:r>
              <a:rPr lang="en-US" altLang="zh-CN" sz="2800" i="1" dirty="0">
                <a:solidFill>
                  <a:schemeClr val="bg1"/>
                </a:solidFill>
              </a:rPr>
              <a:t>; </a:t>
            </a:r>
            <a:r>
              <a:rPr lang="zh-CN" altLang="en-US" sz="2800" dirty="0">
                <a:solidFill>
                  <a:schemeClr val="bg1"/>
                </a:solidFill>
              </a:rPr>
              <a:t>中論</a:t>
            </a:r>
            <a:r>
              <a:rPr lang="en-US" altLang="zh-CN" sz="2800" dirty="0">
                <a:solidFill>
                  <a:schemeClr val="bg1"/>
                </a:solidFill>
              </a:rPr>
              <a:t>), </a:t>
            </a:r>
            <a:r>
              <a:rPr lang="en-US" altLang="zh-CN" sz="2800" i="1" dirty="0" err="1">
                <a:solidFill>
                  <a:schemeClr val="bg1"/>
                </a:solidFill>
              </a:rPr>
              <a:t>Dvadasanikaya</a:t>
            </a:r>
            <a:r>
              <a:rPr lang="en-US" altLang="zh-CN" sz="2800" i="1" dirty="0">
                <a:solidFill>
                  <a:schemeClr val="bg1"/>
                </a:solidFill>
              </a:rPr>
              <a:t> Sastra</a:t>
            </a:r>
            <a:r>
              <a:rPr lang="en-US" altLang="zh-CN" sz="2800" dirty="0">
                <a:solidFill>
                  <a:schemeClr val="bg1"/>
                </a:solidFill>
              </a:rPr>
              <a:t>(</a:t>
            </a:r>
            <a:r>
              <a:rPr lang="en-US" altLang="zh-CN" sz="2800" i="1" dirty="0">
                <a:solidFill>
                  <a:schemeClr val="bg1"/>
                </a:solidFill>
              </a:rPr>
              <a:t>Twelve Gate Treatise</a:t>
            </a:r>
            <a:r>
              <a:rPr lang="en-US" altLang="zh-CN" sz="2800" dirty="0">
                <a:solidFill>
                  <a:schemeClr val="bg1"/>
                </a:solidFill>
              </a:rPr>
              <a:t>; </a:t>
            </a:r>
            <a:r>
              <a:rPr lang="zh-CN" altLang="en-US" sz="2800" dirty="0">
                <a:solidFill>
                  <a:schemeClr val="bg1"/>
                </a:solidFill>
              </a:rPr>
              <a:t>十二門論</a:t>
            </a:r>
            <a:r>
              <a:rPr lang="en-US" altLang="zh-CN" sz="2800" dirty="0">
                <a:solidFill>
                  <a:schemeClr val="bg1"/>
                </a:solidFill>
              </a:rPr>
              <a:t>) by Nagarjuna and the </a:t>
            </a:r>
            <a:r>
              <a:rPr lang="en-US" altLang="zh-CN" sz="2800" i="1" dirty="0" err="1">
                <a:solidFill>
                  <a:schemeClr val="bg1"/>
                </a:solidFill>
              </a:rPr>
              <a:t>Sata</a:t>
            </a:r>
            <a:r>
              <a:rPr lang="en-US" altLang="zh-CN" sz="2800" i="1" dirty="0">
                <a:solidFill>
                  <a:schemeClr val="bg1"/>
                </a:solidFill>
              </a:rPr>
              <a:t> Sastra </a:t>
            </a:r>
            <a:r>
              <a:rPr lang="en-US" altLang="zh-CN" sz="2800" dirty="0">
                <a:solidFill>
                  <a:schemeClr val="bg1"/>
                </a:solidFill>
              </a:rPr>
              <a:t>(</a:t>
            </a:r>
            <a:r>
              <a:rPr lang="en-US" altLang="zh-CN" sz="2800" i="1" dirty="0">
                <a:solidFill>
                  <a:schemeClr val="bg1"/>
                </a:solidFill>
              </a:rPr>
              <a:t>Hundred Treatise;</a:t>
            </a:r>
            <a:r>
              <a:rPr lang="zh-CN" altLang="en-US" sz="2800" dirty="0">
                <a:solidFill>
                  <a:schemeClr val="bg1"/>
                </a:solidFill>
              </a:rPr>
              <a:t>百論</a:t>
            </a:r>
            <a:r>
              <a:rPr lang="en-US" altLang="zh-CN" sz="2800" dirty="0">
                <a:solidFill>
                  <a:schemeClr val="bg1"/>
                </a:solidFill>
              </a:rPr>
              <a:t>) by </a:t>
            </a:r>
            <a:r>
              <a:rPr lang="en-US" altLang="zh-CN" sz="2800" dirty="0" err="1">
                <a:solidFill>
                  <a:schemeClr val="bg1"/>
                </a:solidFill>
              </a:rPr>
              <a:t>Aryadeva</a:t>
            </a:r>
            <a:r>
              <a:rPr lang="en-US" altLang="zh-CN" sz="2800" dirty="0">
                <a:solidFill>
                  <a:schemeClr val="bg1"/>
                </a:solidFill>
              </a:rPr>
              <a:t>. These three Sastras were translated by </a:t>
            </a:r>
            <a:r>
              <a:rPr lang="en-US" altLang="zh-CN" sz="2800" dirty="0" err="1">
                <a:solidFill>
                  <a:schemeClr val="bg1"/>
                </a:solidFill>
              </a:rPr>
              <a:t>Kumārajīva</a:t>
            </a:r>
            <a:r>
              <a:rPr lang="en-US" altLang="zh-CN" sz="2800" dirty="0">
                <a:solidFill>
                  <a:schemeClr val="bg1"/>
                </a:solidFill>
              </a:rPr>
              <a:t> (344−413) in the Eastern Jin Dynasty (317–420). </a:t>
            </a:r>
          </a:p>
        </p:txBody>
      </p:sp>
      <p:sp>
        <p:nvSpPr>
          <p:cNvPr id="8" name="文字方塊 7">
            <a:extLst>
              <a:ext uri="{FF2B5EF4-FFF2-40B4-BE49-F238E27FC236}">
                <a16:creationId xmlns:a16="http://schemas.microsoft.com/office/drawing/2014/main" id="{DB52E96E-4980-4655-A357-9CF83C232D3F}"/>
              </a:ext>
            </a:extLst>
          </p:cNvPr>
          <p:cNvSpPr txBox="1"/>
          <p:nvPr/>
        </p:nvSpPr>
        <p:spPr>
          <a:xfrm>
            <a:off x="942628" y="6242461"/>
            <a:ext cx="8784976" cy="338554"/>
          </a:xfrm>
          <a:prstGeom prst="rect">
            <a:avLst/>
          </a:prstGeom>
          <a:noFill/>
        </p:spPr>
        <p:txBody>
          <a:bodyPr wrap="square" rtlCol="0">
            <a:spAutoFit/>
          </a:bodyPr>
          <a:lstStyle/>
          <a:p>
            <a:r>
              <a:rPr lang="en-US" altLang="zh-TW" sz="1600" dirty="0" err="1">
                <a:solidFill>
                  <a:srgbClr val="FFFF00"/>
                </a:solidFill>
                <a:latin typeface="Times New Roman" panose="02020603050405020304" pitchFamily="18" charset="0"/>
              </a:rPr>
              <a:t>Kumārajīva</a:t>
            </a:r>
            <a:r>
              <a:rPr lang="en-US" altLang="zh-TW" sz="1600" dirty="0">
                <a:solidFill>
                  <a:srgbClr val="FFFF00"/>
                </a:solidFill>
                <a:latin typeface="Times New Roman" panose="02020603050405020304" pitchFamily="18" charset="0"/>
              </a:rPr>
              <a:t>: https://en.wikipedia.org/wiki/Kum%C4%81raj%C4%ABva</a:t>
            </a:r>
            <a:endParaRPr lang="en-US" altLang="zh-CN" sz="1600" dirty="0">
              <a:solidFill>
                <a:srgbClr val="FFFF00"/>
              </a:solidFill>
            </a:endParaRPr>
          </a:p>
        </p:txBody>
      </p:sp>
      <p:pic>
        <p:nvPicPr>
          <p:cNvPr id="3" name="圖片 2">
            <a:extLst>
              <a:ext uri="{FF2B5EF4-FFF2-40B4-BE49-F238E27FC236}">
                <a16:creationId xmlns:a16="http://schemas.microsoft.com/office/drawing/2014/main" id="{D6C8C27C-8675-45C7-9381-259351A09FC0}"/>
              </a:ext>
            </a:extLst>
          </p:cNvPr>
          <p:cNvPicPr>
            <a:picLocks noChangeAspect="1"/>
          </p:cNvPicPr>
          <p:nvPr/>
        </p:nvPicPr>
        <p:blipFill>
          <a:blip r:embed="rId3"/>
          <a:stretch>
            <a:fillRect/>
          </a:stretch>
        </p:blipFill>
        <p:spPr>
          <a:xfrm>
            <a:off x="8830715" y="-65757"/>
            <a:ext cx="3084724" cy="3585161"/>
          </a:xfrm>
          <a:prstGeom prst="rect">
            <a:avLst/>
          </a:prstGeom>
        </p:spPr>
      </p:pic>
      <p:sp>
        <p:nvSpPr>
          <p:cNvPr id="13" name="文字方塊 12">
            <a:extLst>
              <a:ext uri="{FF2B5EF4-FFF2-40B4-BE49-F238E27FC236}">
                <a16:creationId xmlns:a16="http://schemas.microsoft.com/office/drawing/2014/main" id="{EF0F6791-C458-4858-BB13-F11F0BFEC344}"/>
              </a:ext>
            </a:extLst>
          </p:cNvPr>
          <p:cNvSpPr txBox="1"/>
          <p:nvPr/>
        </p:nvSpPr>
        <p:spPr>
          <a:xfrm>
            <a:off x="909836" y="5894807"/>
            <a:ext cx="8784976" cy="338554"/>
          </a:xfrm>
          <a:prstGeom prst="rect">
            <a:avLst/>
          </a:prstGeom>
          <a:noFill/>
        </p:spPr>
        <p:txBody>
          <a:bodyPr wrap="square" rtlCol="0">
            <a:spAutoFit/>
          </a:bodyPr>
          <a:lstStyle/>
          <a:p>
            <a:r>
              <a:rPr lang="en-US" altLang="zh-TW" sz="1600" dirty="0">
                <a:solidFill>
                  <a:srgbClr val="FFFF00"/>
                </a:solidFill>
                <a:latin typeface="Times New Roman" panose="02020603050405020304" pitchFamily="18" charset="0"/>
              </a:rPr>
              <a:t>Three-Treaties School: https://en.wikipedia.org/wiki/East_Asian_M%C4%81dhyamaka</a:t>
            </a:r>
            <a:endParaRPr lang="en-US" altLang="zh-CN" sz="1600" dirty="0">
              <a:solidFill>
                <a:srgbClr val="FFFF00"/>
              </a:solidFill>
            </a:endParaRPr>
          </a:p>
        </p:txBody>
      </p:sp>
      <p:sp>
        <p:nvSpPr>
          <p:cNvPr id="2" name="矩形: 按鈕形 1">
            <a:extLst>
              <a:ext uri="{FF2B5EF4-FFF2-40B4-BE49-F238E27FC236}">
                <a16:creationId xmlns:a16="http://schemas.microsoft.com/office/drawing/2014/main" id="{500ADF6B-C40D-F237-D594-4BD5981CF3E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9F295E22-8D90-7F8D-8326-217FD21FBA8C}"/>
              </a:ext>
            </a:extLst>
          </p:cNvPr>
          <p:cNvSpPr txBox="1"/>
          <p:nvPr/>
        </p:nvSpPr>
        <p:spPr>
          <a:xfrm>
            <a:off x="4006180" y="763352"/>
            <a:ext cx="4680520" cy="523220"/>
          </a:xfrm>
          <a:prstGeom prst="rect">
            <a:avLst/>
          </a:prstGeom>
          <a:noFill/>
        </p:spPr>
        <p:txBody>
          <a:bodyPr wrap="square" rtlCol="0">
            <a:spAutoFit/>
          </a:bodyPr>
          <a:lstStyle/>
          <a:p>
            <a:r>
              <a:rPr lang="en-US" altLang="zh-TW" sz="2800" b="1" dirty="0" err="1">
                <a:solidFill>
                  <a:srgbClr val="FFFF00"/>
                </a:solidFill>
                <a:latin typeface="Times New Roman" panose="02020603050405020304" pitchFamily="18" charset="0"/>
              </a:rPr>
              <a:t>Madhyamaka</a:t>
            </a:r>
            <a:r>
              <a:rPr lang="en-US" altLang="zh-TW" sz="2800" b="1" dirty="0">
                <a:solidFill>
                  <a:srgbClr val="FFFF00"/>
                </a:solidFill>
                <a:latin typeface="Times New Roman" panose="02020603050405020304" pitchFamily="18" charset="0"/>
              </a:rPr>
              <a:t> school in India</a:t>
            </a:r>
            <a:endParaRPr lang="en-US" altLang="zh-CN" sz="2800" b="1" dirty="0">
              <a:solidFill>
                <a:srgbClr val="FFFF00"/>
              </a:solidFill>
            </a:endParaRPr>
          </a:p>
        </p:txBody>
      </p:sp>
      <p:sp>
        <p:nvSpPr>
          <p:cNvPr id="5" name="箭號: 向左 4">
            <a:extLst>
              <a:ext uri="{FF2B5EF4-FFF2-40B4-BE49-F238E27FC236}">
                <a16:creationId xmlns:a16="http://schemas.microsoft.com/office/drawing/2014/main" id="{5BA2B70D-E6C8-4AF2-CC68-F7217AA4D5E7}"/>
              </a:ext>
            </a:extLst>
          </p:cNvPr>
          <p:cNvSpPr/>
          <p:nvPr/>
        </p:nvSpPr>
        <p:spPr>
          <a:xfrm rot="19279858">
            <a:off x="4230082" y="1239291"/>
            <a:ext cx="504056" cy="432568"/>
          </a:xfrm>
          <a:prstGeom prst="leftArrow">
            <a:avLst/>
          </a:prstGeom>
          <a:solidFill>
            <a:srgbClr val="FFFF0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33449064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P spid="4" grpId="0"/>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1" name="文字方塊 20">
            <a:extLst>
              <a:ext uri="{FF2B5EF4-FFF2-40B4-BE49-F238E27FC236}">
                <a16:creationId xmlns:a16="http://schemas.microsoft.com/office/drawing/2014/main" id="{FA4B1E78-7B33-4AEE-8C08-6D4C5E7330E9}"/>
              </a:ext>
            </a:extLst>
          </p:cNvPr>
          <p:cNvSpPr txBox="1"/>
          <p:nvPr/>
        </p:nvSpPr>
        <p:spPr>
          <a:xfrm>
            <a:off x="406878" y="1052736"/>
            <a:ext cx="8377497"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school and its texts were later transmitted to Korea and Japan. The leading thinkers of this tradition are </a:t>
            </a:r>
            <a:r>
              <a:rPr lang="en-US" altLang="zh-TW" sz="2800" dirty="0" err="1">
                <a:solidFill>
                  <a:schemeClr val="bg1"/>
                </a:solidFill>
                <a:latin typeface="Times New Roman" panose="02020603050405020304" pitchFamily="18" charset="0"/>
              </a:rPr>
              <a:t>Kumārajīva‘s</a:t>
            </a:r>
            <a:r>
              <a:rPr lang="en-US" altLang="zh-TW" sz="2800" dirty="0">
                <a:solidFill>
                  <a:schemeClr val="bg1"/>
                </a:solidFill>
                <a:latin typeface="Times New Roman" panose="02020603050405020304" pitchFamily="18" charset="0"/>
              </a:rPr>
              <a:t> disciple </a:t>
            </a:r>
            <a:r>
              <a:rPr lang="en-US" altLang="zh-TW" sz="2800" dirty="0" err="1">
                <a:solidFill>
                  <a:schemeClr val="bg1"/>
                </a:solidFill>
                <a:latin typeface="Times New Roman" panose="02020603050405020304" pitchFamily="18" charset="0"/>
              </a:rPr>
              <a:t>S</a:t>
            </a:r>
            <a:r>
              <a:rPr lang="en-US" altLang="zh-CN" sz="2800" dirty="0" err="1">
                <a:solidFill>
                  <a:schemeClr val="bg1"/>
                </a:solidFill>
                <a:latin typeface="Times New Roman" panose="02020603050405020304" pitchFamily="18" charset="0"/>
              </a:rPr>
              <a:t>e</a:t>
            </a:r>
            <a:r>
              <a:rPr lang="en-US" altLang="zh-TW" sz="2800" dirty="0" err="1">
                <a:solidFill>
                  <a:schemeClr val="bg1"/>
                </a:solidFill>
                <a:latin typeface="Times New Roman" panose="02020603050405020304" pitchFamily="18" charset="0"/>
              </a:rPr>
              <a:t>ngzhao</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僧肇</a:t>
            </a:r>
            <a:r>
              <a:rPr lang="en-US" altLang="zh-CN" sz="2800"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374−414), and the later </a:t>
            </a:r>
            <a:r>
              <a:rPr lang="en-US" altLang="zh-TW" sz="2800" dirty="0" err="1">
                <a:solidFill>
                  <a:schemeClr val="bg1"/>
                </a:solidFill>
                <a:latin typeface="Times New Roman" panose="02020603050405020304" pitchFamily="18" charset="0"/>
              </a:rPr>
              <a:t>Jizang</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吉藏</a:t>
            </a:r>
            <a:r>
              <a:rPr lang="en-US" altLang="zh-TW" sz="2800" dirty="0">
                <a:solidFill>
                  <a:schemeClr val="bg1"/>
                </a:solidFill>
                <a:latin typeface="Times New Roman" panose="02020603050405020304" pitchFamily="18" charset="0"/>
              </a:rPr>
              <a:t>; 549−623). Their major doctrines include emptiness, the middle way , the twofold truth and "the refutation of erroneous views as the illumination of right views". </a:t>
            </a:r>
            <a:r>
              <a:rPr lang="en-US" altLang="zh-TW" sz="2800" dirty="0" err="1">
                <a:solidFill>
                  <a:schemeClr val="bg1"/>
                </a:solidFill>
                <a:latin typeface="Times New Roman" panose="02020603050405020304" pitchFamily="18" charset="0"/>
              </a:rPr>
              <a:t>Jizang’s</a:t>
            </a:r>
            <a:r>
              <a:rPr lang="en-US" altLang="zh-TW" sz="2800" dirty="0">
                <a:solidFill>
                  <a:schemeClr val="bg1"/>
                </a:solidFill>
                <a:latin typeface="Times New Roman" panose="02020603050405020304" pitchFamily="18" charset="0"/>
              </a:rPr>
              <a:t> student </a:t>
            </a:r>
            <a:r>
              <a:rPr lang="en-US" altLang="zh-TW" sz="2800" dirty="0" err="1">
                <a:solidFill>
                  <a:schemeClr val="bg1"/>
                </a:solidFill>
                <a:latin typeface="Times New Roman" panose="02020603050405020304" pitchFamily="18" charset="0"/>
              </a:rPr>
              <a:t>Hyegwan</a:t>
            </a:r>
            <a:r>
              <a:rPr lang="en-US" altLang="zh-TW" sz="2800" dirty="0">
                <a:solidFill>
                  <a:schemeClr val="bg1"/>
                </a:solidFill>
                <a:latin typeface="Times New Roman" panose="02020603050405020304" pitchFamily="18" charset="0"/>
              </a:rPr>
              <a:t>, Korean by nationality, brought the Three-Treatise School to Japan. </a:t>
            </a:r>
            <a:endParaRPr lang="en-US" altLang="zh-CN" sz="2800" dirty="0">
              <a:solidFill>
                <a:schemeClr val="bg1"/>
              </a:solidFill>
            </a:endParaRPr>
          </a:p>
        </p:txBody>
      </p:sp>
      <p:pic>
        <p:nvPicPr>
          <p:cNvPr id="6" name="圖片 5">
            <a:extLst>
              <a:ext uri="{FF2B5EF4-FFF2-40B4-BE49-F238E27FC236}">
                <a16:creationId xmlns:a16="http://schemas.microsoft.com/office/drawing/2014/main" id="{3C508C4A-4F74-4904-9BC9-989B48C8C308}"/>
              </a:ext>
            </a:extLst>
          </p:cNvPr>
          <p:cNvPicPr>
            <a:picLocks noChangeAspect="1"/>
          </p:cNvPicPr>
          <p:nvPr/>
        </p:nvPicPr>
        <p:blipFill>
          <a:blip r:embed="rId3"/>
          <a:stretch>
            <a:fillRect/>
          </a:stretch>
        </p:blipFill>
        <p:spPr>
          <a:xfrm>
            <a:off x="9190756" y="477645"/>
            <a:ext cx="2516683" cy="3096898"/>
          </a:xfrm>
          <a:prstGeom prst="rect">
            <a:avLst/>
          </a:prstGeom>
        </p:spPr>
      </p:pic>
      <p:sp>
        <p:nvSpPr>
          <p:cNvPr id="26" name="文字方塊 25">
            <a:extLst>
              <a:ext uri="{FF2B5EF4-FFF2-40B4-BE49-F238E27FC236}">
                <a16:creationId xmlns:a16="http://schemas.microsoft.com/office/drawing/2014/main" id="{70C93B24-B3C8-49B3-BD04-FA392C08776B}"/>
              </a:ext>
            </a:extLst>
          </p:cNvPr>
          <p:cNvSpPr txBox="1"/>
          <p:nvPr/>
        </p:nvSpPr>
        <p:spPr>
          <a:xfrm>
            <a:off x="406878" y="5776280"/>
            <a:ext cx="8784976" cy="338554"/>
          </a:xfrm>
          <a:prstGeom prst="rect">
            <a:avLst/>
          </a:prstGeom>
          <a:noFill/>
        </p:spPr>
        <p:txBody>
          <a:bodyPr wrap="square" rtlCol="0">
            <a:spAutoFit/>
          </a:bodyPr>
          <a:lstStyle/>
          <a:p>
            <a:r>
              <a:rPr lang="en-US" altLang="zh-CN" sz="1600" b="1" dirty="0" err="1">
                <a:solidFill>
                  <a:srgbClr val="FFFF00"/>
                </a:solidFill>
                <a:latin typeface="Times New Roman" panose="02020603050405020304" pitchFamily="18" charset="0"/>
              </a:rPr>
              <a:t>Sengzhao</a:t>
            </a:r>
            <a:r>
              <a:rPr lang="en-US" altLang="zh-TW" sz="1600" dirty="0">
                <a:solidFill>
                  <a:srgbClr val="FFFF00"/>
                </a:solidFill>
                <a:latin typeface="Times New Roman" panose="02020603050405020304" pitchFamily="18" charset="0"/>
              </a:rPr>
              <a:t>: https://www.rep.routledge.com/articles/biographical/sengzhao-ad-384-414/v-1</a:t>
            </a:r>
            <a:endParaRPr lang="en-US" altLang="zh-CN" sz="1600" dirty="0">
              <a:solidFill>
                <a:srgbClr val="FFFF00"/>
              </a:solidFill>
            </a:endParaRPr>
          </a:p>
        </p:txBody>
      </p:sp>
      <p:sp>
        <p:nvSpPr>
          <p:cNvPr id="27" name="文字方塊 26">
            <a:extLst>
              <a:ext uri="{FF2B5EF4-FFF2-40B4-BE49-F238E27FC236}">
                <a16:creationId xmlns:a16="http://schemas.microsoft.com/office/drawing/2014/main" id="{5737CA94-878A-44F3-ADEB-DF6390623630}"/>
              </a:ext>
            </a:extLst>
          </p:cNvPr>
          <p:cNvSpPr txBox="1"/>
          <p:nvPr/>
        </p:nvSpPr>
        <p:spPr>
          <a:xfrm>
            <a:off x="405780" y="6239417"/>
            <a:ext cx="8784976" cy="338554"/>
          </a:xfrm>
          <a:prstGeom prst="rect">
            <a:avLst/>
          </a:prstGeom>
          <a:noFill/>
        </p:spPr>
        <p:txBody>
          <a:bodyPr wrap="square" rtlCol="0">
            <a:spAutoFit/>
          </a:bodyPr>
          <a:lstStyle/>
          <a:p>
            <a:r>
              <a:rPr lang="en-US" altLang="zh-CN" sz="1600" b="1" dirty="0" err="1">
                <a:solidFill>
                  <a:srgbClr val="FFFF00"/>
                </a:solidFill>
                <a:latin typeface="Times New Roman" panose="02020603050405020304" pitchFamily="18" charset="0"/>
              </a:rPr>
              <a:t>Jizang</a:t>
            </a:r>
            <a:r>
              <a:rPr lang="en-US" altLang="zh-TW" sz="1600" dirty="0">
                <a:solidFill>
                  <a:srgbClr val="FFFF00"/>
                </a:solidFill>
                <a:latin typeface="Times New Roman" panose="02020603050405020304" pitchFamily="18" charset="0"/>
              </a:rPr>
              <a:t>: https://www.britannica.com/biography/Chi-tsang </a:t>
            </a:r>
            <a:endParaRPr lang="en-US" altLang="zh-CN" sz="1600" dirty="0">
              <a:solidFill>
                <a:srgbClr val="FFFF00"/>
              </a:solidFill>
            </a:endParaRPr>
          </a:p>
        </p:txBody>
      </p:sp>
      <p:pic>
        <p:nvPicPr>
          <p:cNvPr id="8" name="圖片 7">
            <a:extLst>
              <a:ext uri="{FF2B5EF4-FFF2-40B4-BE49-F238E27FC236}">
                <a16:creationId xmlns:a16="http://schemas.microsoft.com/office/drawing/2014/main" id="{8455BC4D-0774-4D87-A54D-2690C0372A18}"/>
              </a:ext>
            </a:extLst>
          </p:cNvPr>
          <p:cNvPicPr>
            <a:picLocks noChangeAspect="1"/>
          </p:cNvPicPr>
          <p:nvPr/>
        </p:nvPicPr>
        <p:blipFill>
          <a:blip r:embed="rId4"/>
          <a:stretch>
            <a:fillRect/>
          </a:stretch>
        </p:blipFill>
        <p:spPr>
          <a:xfrm>
            <a:off x="9190756" y="3861048"/>
            <a:ext cx="2556067" cy="2762868"/>
          </a:xfrm>
          <a:prstGeom prst="rect">
            <a:avLst/>
          </a:prstGeom>
        </p:spPr>
      </p:pic>
      <p:sp>
        <p:nvSpPr>
          <p:cNvPr id="2" name="矩形: 按鈕形 1">
            <a:extLst>
              <a:ext uri="{FF2B5EF4-FFF2-40B4-BE49-F238E27FC236}">
                <a16:creationId xmlns:a16="http://schemas.microsoft.com/office/drawing/2014/main" id="{A05002DC-5569-EFF9-1A56-A7B19DA6272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9771476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0C261B49-33CF-4244-A11D-A75AE58A8910}"/>
              </a:ext>
            </a:extLst>
          </p:cNvPr>
          <p:cNvSpPr txBox="1"/>
          <p:nvPr/>
        </p:nvSpPr>
        <p:spPr>
          <a:xfrm>
            <a:off x="405780" y="980728"/>
            <a:ext cx="11233248" cy="5432128"/>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4. Consciousness</a:t>
            </a:r>
            <a:r>
              <a:rPr lang="en-US" altLang="zh-CN" sz="2800" b="1" dirty="0">
                <a:solidFill>
                  <a:schemeClr val="bg1"/>
                </a:solidFill>
                <a:latin typeface="Times New Roman" panose="02020603050405020304" pitchFamily="18" charset="0"/>
              </a:rPr>
              <a:t>-</a:t>
            </a:r>
            <a:r>
              <a:rPr lang="en-US" altLang="zh-TW" sz="2800" b="1" dirty="0">
                <a:solidFill>
                  <a:schemeClr val="bg1"/>
                </a:solidFill>
                <a:latin typeface="Times New Roman" panose="02020603050405020304" pitchFamily="18" charset="0"/>
              </a:rPr>
              <a:t>Only School </a:t>
            </a:r>
            <a:r>
              <a:rPr lang="en-US" altLang="zh-TW" sz="2800" dirty="0">
                <a:solidFill>
                  <a:schemeClr val="bg1"/>
                </a:solidFill>
                <a:latin typeface="Times New Roman" panose="02020603050405020304" pitchFamily="18" charset="0"/>
              </a:rPr>
              <a:t>(</a:t>
            </a:r>
            <a:r>
              <a:rPr lang="en-US" altLang="zh-TW" sz="2800" dirty="0" err="1">
                <a:solidFill>
                  <a:schemeClr val="bg1"/>
                </a:solidFill>
                <a:latin typeface="Times New Roman" panose="02020603050405020304" pitchFamily="18" charset="0"/>
              </a:rPr>
              <a:t>Weishi</a:t>
            </a:r>
            <a:r>
              <a:rPr lang="en-US" altLang="zh-TW" sz="2800" dirty="0">
                <a:solidFill>
                  <a:schemeClr val="bg1"/>
                </a:solidFill>
                <a:latin typeface="Times New Roman" panose="02020603050405020304" pitchFamily="18" charset="0"/>
              </a:rPr>
              <a:t> School ; </a:t>
            </a:r>
            <a:r>
              <a:rPr lang="zh-CN" altLang="en-US" sz="2800" dirty="0">
                <a:solidFill>
                  <a:schemeClr val="bg1"/>
                </a:solidFill>
                <a:latin typeface="Times New Roman" panose="02020603050405020304" pitchFamily="18" charset="0"/>
              </a:rPr>
              <a:t>唯識宗</a:t>
            </a:r>
            <a:r>
              <a:rPr lang="en-US" altLang="zh-TW" sz="2800" dirty="0">
                <a:solidFill>
                  <a:schemeClr val="bg1"/>
                </a:solidFill>
                <a:latin typeface="Times New Roman" panose="02020603050405020304" pitchFamily="18" charset="0"/>
              </a:rPr>
              <a:t>) </a:t>
            </a:r>
            <a:endParaRPr lang="en-US" altLang="zh-TW" sz="2800" b="1" dirty="0">
              <a:solidFill>
                <a:schemeClr val="bg1"/>
              </a:solidFill>
              <a:latin typeface="Times New Roman" panose="02020603050405020304" pitchFamily="18" charset="0"/>
            </a:endParaRPr>
          </a:p>
          <a:p>
            <a:pPr>
              <a:lnSpc>
                <a:spcPts val="4400"/>
              </a:lnSpc>
            </a:pPr>
            <a:r>
              <a:rPr lang="en-US" altLang="zh-CN" sz="2800" dirty="0">
                <a:solidFill>
                  <a:schemeClr val="bg1"/>
                </a:solidFill>
                <a:latin typeface="Times New Roman" panose="02020603050405020304" pitchFamily="18" charset="0"/>
              </a:rPr>
              <a:t>or Dharma Characteristics school (</a:t>
            </a:r>
            <a:r>
              <a:rPr lang="en-US" altLang="zh-CN" sz="2800" dirty="0" err="1">
                <a:solidFill>
                  <a:schemeClr val="bg1"/>
                </a:solidFill>
                <a:latin typeface="Times New Roman" panose="02020603050405020304" pitchFamily="18" charset="0"/>
              </a:rPr>
              <a:t>Faxiang</a:t>
            </a:r>
            <a:r>
              <a:rPr lang="en-US" altLang="zh-CN" sz="2800" dirty="0">
                <a:solidFill>
                  <a:schemeClr val="bg1"/>
                </a:solidFill>
                <a:latin typeface="Times New Roman" panose="02020603050405020304" pitchFamily="18" charset="0"/>
              </a:rPr>
              <a:t> School ; </a:t>
            </a:r>
            <a:r>
              <a:rPr lang="zh-CN" altLang="en-US" sz="2800" dirty="0">
                <a:solidFill>
                  <a:schemeClr val="bg1"/>
                </a:solidFill>
                <a:latin typeface="Times New Roman" panose="02020603050405020304" pitchFamily="18" charset="0"/>
              </a:rPr>
              <a:t>法相宗</a:t>
            </a:r>
            <a:r>
              <a:rPr lang="en-US" altLang="zh-CN" sz="2800" dirty="0">
                <a:solidFill>
                  <a:schemeClr val="bg1"/>
                </a:solidFill>
                <a:latin typeface="Times New Roman" panose="02020603050405020304" pitchFamily="18" charset="0"/>
              </a:rPr>
              <a:t>)</a:t>
            </a:r>
            <a:endParaRPr lang="en-US" altLang="zh-TW" sz="2800" dirty="0">
              <a:solidFill>
                <a:schemeClr val="bg1"/>
              </a:solidFill>
              <a:latin typeface="Times New Roman" panose="02020603050405020304" pitchFamily="18" charset="0"/>
            </a:endParaRPr>
          </a:p>
          <a:p>
            <a:pPr>
              <a:lnSpc>
                <a:spcPts val="4400"/>
              </a:lnSpc>
              <a:spcBef>
                <a:spcPts val="2400"/>
              </a:spcBef>
            </a:pPr>
            <a:r>
              <a:rPr lang="en-US" altLang="zh-CN" sz="2800" dirty="0">
                <a:solidFill>
                  <a:schemeClr val="bg1"/>
                </a:solidFill>
              </a:rPr>
              <a:t>It refers to the traditions in East Asia which represent the Yogacara system of thought. Like the parent </a:t>
            </a:r>
            <a:r>
              <a:rPr lang="en-US" altLang="zh-CN" sz="2800" dirty="0" err="1">
                <a:solidFill>
                  <a:schemeClr val="bg1"/>
                </a:solidFill>
              </a:rPr>
              <a:t>Yogācāra</a:t>
            </a:r>
            <a:r>
              <a:rPr lang="en-US" altLang="zh-CN" sz="2800" dirty="0">
                <a:solidFill>
                  <a:schemeClr val="bg1"/>
                </a:solidFill>
              </a:rPr>
              <a:t> school, the Consciousness-Only school teaches that understanding of reality comes from one's own mind, rather than actual empirical experience. The mind distorts reality and projects it as reality itself. In keeping with </a:t>
            </a:r>
            <a:r>
              <a:rPr lang="en-US" altLang="zh-CN" sz="2800" dirty="0" err="1">
                <a:solidFill>
                  <a:schemeClr val="bg1"/>
                </a:solidFill>
              </a:rPr>
              <a:t>Yogācāra</a:t>
            </a:r>
            <a:r>
              <a:rPr lang="en-US" altLang="zh-CN" sz="2800" dirty="0">
                <a:solidFill>
                  <a:schemeClr val="bg1"/>
                </a:solidFill>
              </a:rPr>
              <a:t> tradition, the mind is divided into the Eight Consciousnesses and the Four Aspects of Cognition, which produce what we view as reality.</a:t>
            </a:r>
          </a:p>
        </p:txBody>
      </p:sp>
      <p:sp>
        <p:nvSpPr>
          <p:cNvPr id="2" name="矩形: 按鈕形 1">
            <a:extLst>
              <a:ext uri="{FF2B5EF4-FFF2-40B4-BE49-F238E27FC236}">
                <a16:creationId xmlns:a16="http://schemas.microsoft.com/office/drawing/2014/main" id="{837A102B-069C-68DD-28BE-BC7C13CDBC4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375EE325-98DB-6219-94DC-F47065F1A1F6}"/>
              </a:ext>
            </a:extLst>
          </p:cNvPr>
          <p:cNvSpPr txBox="1"/>
          <p:nvPr/>
        </p:nvSpPr>
        <p:spPr>
          <a:xfrm>
            <a:off x="5446340" y="116632"/>
            <a:ext cx="4680520" cy="523220"/>
          </a:xfrm>
          <a:prstGeom prst="rect">
            <a:avLst/>
          </a:prstGeom>
          <a:noFill/>
        </p:spPr>
        <p:txBody>
          <a:bodyPr wrap="square" rtlCol="0">
            <a:spAutoFit/>
          </a:bodyPr>
          <a:lstStyle/>
          <a:p>
            <a:r>
              <a:rPr lang="en-US" altLang="zh-TW" sz="2800" b="1" dirty="0">
                <a:solidFill>
                  <a:srgbClr val="FFFF00"/>
                </a:solidFill>
                <a:latin typeface="Times New Roman" panose="02020603050405020304" pitchFamily="18" charset="0"/>
              </a:rPr>
              <a:t>Yogacara school in India</a:t>
            </a:r>
            <a:endParaRPr lang="en-US" altLang="zh-CN" sz="2800" b="1" dirty="0">
              <a:solidFill>
                <a:srgbClr val="FFFF00"/>
              </a:solidFill>
            </a:endParaRPr>
          </a:p>
        </p:txBody>
      </p:sp>
      <p:sp>
        <p:nvSpPr>
          <p:cNvPr id="4" name="箭號: 向左 3">
            <a:extLst>
              <a:ext uri="{FF2B5EF4-FFF2-40B4-BE49-F238E27FC236}">
                <a16:creationId xmlns:a16="http://schemas.microsoft.com/office/drawing/2014/main" id="{335BC890-F528-36D6-60F2-2EBD2660B2E0}"/>
              </a:ext>
            </a:extLst>
          </p:cNvPr>
          <p:cNvSpPr/>
          <p:nvPr/>
        </p:nvSpPr>
        <p:spPr>
          <a:xfrm rot="19279858">
            <a:off x="5670242" y="592571"/>
            <a:ext cx="504056" cy="432568"/>
          </a:xfrm>
          <a:prstGeom prst="leftArrow">
            <a:avLst/>
          </a:prstGeom>
          <a:solidFill>
            <a:srgbClr val="FFFF0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1183340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821CFC6-93B6-437B-B345-E57745BB081A}"/>
              </a:ext>
            </a:extLst>
          </p:cNvPr>
          <p:cNvSpPr txBox="1"/>
          <p:nvPr/>
        </p:nvSpPr>
        <p:spPr>
          <a:xfrm>
            <a:off x="435835" y="1412776"/>
            <a:ext cx="7602793"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Translations of Indian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texts were first introduced to China in the early fifth century. Among these was </a:t>
            </a:r>
            <a:r>
              <a:rPr lang="en-US" altLang="zh-TW" sz="2800" dirty="0" err="1">
                <a:solidFill>
                  <a:schemeClr val="bg1"/>
                </a:solidFill>
                <a:latin typeface="Times New Roman" panose="02020603050405020304" pitchFamily="18" charset="0"/>
              </a:rPr>
              <a:t>Guṇabhadra’s</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求那跋陀羅</a:t>
            </a:r>
            <a:r>
              <a:rPr lang="en-US" altLang="zh-TW" sz="2800" dirty="0">
                <a:solidFill>
                  <a:schemeClr val="bg1"/>
                </a:solidFill>
                <a:latin typeface="Times New Roman" panose="02020603050405020304" pitchFamily="18" charset="0"/>
              </a:rPr>
              <a:t>) translation of the </a:t>
            </a:r>
            <a:r>
              <a:rPr lang="en-US" altLang="zh-TW" sz="2800" i="1" dirty="0" err="1">
                <a:solidFill>
                  <a:schemeClr val="bg1"/>
                </a:solidFill>
                <a:latin typeface="Times New Roman" panose="02020603050405020304" pitchFamily="18" charset="0"/>
              </a:rPr>
              <a:t>Laṅkāvatāra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in four fascicles, which would also become important in the early history of Chan</a:t>
            </a:r>
            <a:r>
              <a:rPr lang="en-US" altLang="zh-CN" sz="2800" dirty="0">
                <a:solidFill>
                  <a:schemeClr val="bg1"/>
                </a:solidFill>
                <a:latin typeface="Times New Roman" panose="02020603050405020304" pitchFamily="18" charset="0"/>
              </a:rPr>
              <a:t>/Zen</a:t>
            </a:r>
            <a:r>
              <a:rPr lang="en-US" altLang="zh-TW" sz="2800" dirty="0">
                <a:solidFill>
                  <a:schemeClr val="bg1"/>
                </a:solidFill>
                <a:latin typeface="Times New Roman" panose="02020603050405020304" pitchFamily="18" charset="0"/>
              </a:rPr>
              <a:t> Buddhism.</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94846D1C-1CAC-4F04-BA64-C8389488B5CA}"/>
              </a:ext>
            </a:extLst>
          </p:cNvPr>
          <p:cNvSpPr txBox="1"/>
          <p:nvPr/>
        </p:nvSpPr>
        <p:spPr>
          <a:xfrm>
            <a:off x="435835" y="5229200"/>
            <a:ext cx="8784976" cy="1323439"/>
          </a:xfrm>
          <a:prstGeom prst="rect">
            <a:avLst/>
          </a:prstGeom>
          <a:noFill/>
        </p:spPr>
        <p:txBody>
          <a:bodyPr wrap="square" rtlCol="0">
            <a:spAutoFit/>
          </a:bodyPr>
          <a:lstStyle/>
          <a:p>
            <a:r>
              <a:rPr lang="en-US" altLang="zh-CN" sz="2000" b="1" dirty="0" err="1">
                <a:solidFill>
                  <a:srgbClr val="FFFF00"/>
                </a:solidFill>
                <a:latin typeface="Times New Roman" panose="02020603050405020304" pitchFamily="18" charset="0"/>
              </a:rPr>
              <a:t>Guṇabhadra</a:t>
            </a:r>
            <a:r>
              <a:rPr lang="en-US" altLang="zh-TW" sz="2000" dirty="0">
                <a:solidFill>
                  <a:srgbClr val="FFFF00"/>
                </a:solidFill>
                <a:latin typeface="Times New Roman" panose="02020603050405020304" pitchFamily="18" charset="0"/>
              </a:rPr>
              <a:t>: https://www.oxfordreference.com/display/10.1093/acref/9780190681159.001.0001/acref-9780190681159-e-1700 </a:t>
            </a:r>
            <a:r>
              <a:rPr lang="zh-CN" altLang="en-US" sz="2000" dirty="0">
                <a:solidFill>
                  <a:srgbClr val="FFFF00"/>
                </a:solidFill>
                <a:latin typeface="Times New Roman" panose="02020603050405020304" pitchFamily="18" charset="0"/>
              </a:rPr>
              <a:t>；</a:t>
            </a:r>
            <a:r>
              <a:rPr lang="en-US" altLang="zh-TW" sz="2000" dirty="0">
                <a:solidFill>
                  <a:srgbClr val="FFFF00"/>
                </a:solidFill>
                <a:latin typeface="Times New Roman" panose="02020603050405020304" pitchFamily="18" charset="0"/>
              </a:rPr>
              <a:t>https://en.wikipedia.org/wiki/Gu%E1%B9%87abhadra</a:t>
            </a:r>
            <a:endParaRPr lang="en-US" altLang="zh-CN" sz="2000" dirty="0">
              <a:solidFill>
                <a:srgbClr val="FFFF00"/>
              </a:solidFill>
            </a:endParaRPr>
          </a:p>
        </p:txBody>
      </p:sp>
      <p:pic>
        <p:nvPicPr>
          <p:cNvPr id="3" name="圖片 2">
            <a:extLst>
              <a:ext uri="{FF2B5EF4-FFF2-40B4-BE49-F238E27FC236}">
                <a16:creationId xmlns:a16="http://schemas.microsoft.com/office/drawing/2014/main" id="{2BCA4EC9-63F7-4CEE-ADFC-85CA5EF44313}"/>
              </a:ext>
            </a:extLst>
          </p:cNvPr>
          <p:cNvPicPr>
            <a:picLocks noChangeAspect="1"/>
          </p:cNvPicPr>
          <p:nvPr/>
        </p:nvPicPr>
        <p:blipFill>
          <a:blip r:embed="rId3"/>
          <a:stretch>
            <a:fillRect/>
          </a:stretch>
        </p:blipFill>
        <p:spPr>
          <a:xfrm>
            <a:off x="8590690" y="1412776"/>
            <a:ext cx="3162300" cy="3571875"/>
          </a:xfrm>
          <a:prstGeom prst="rect">
            <a:avLst/>
          </a:prstGeom>
        </p:spPr>
      </p:pic>
      <p:sp>
        <p:nvSpPr>
          <p:cNvPr id="2" name="矩形: 按鈕形 1">
            <a:extLst>
              <a:ext uri="{FF2B5EF4-FFF2-40B4-BE49-F238E27FC236}">
                <a16:creationId xmlns:a16="http://schemas.microsoft.com/office/drawing/2014/main" id="{378D8EC0-63E8-C3EB-5D6A-8028EE34D58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438258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4E55697E-05FE-4C2E-8C5E-6A55C02E9603}"/>
              </a:ext>
            </a:extLst>
          </p:cNvPr>
          <p:cNvSpPr txBox="1"/>
          <p:nvPr/>
        </p:nvSpPr>
        <p:spPr>
          <a:xfrm>
            <a:off x="549796" y="908720"/>
            <a:ext cx="9281053" cy="5686300"/>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During the sixth century CE, the Indian monk and translator </a:t>
            </a:r>
            <a:r>
              <a:rPr lang="en-US" altLang="zh-TW" sz="2800" dirty="0" err="1">
                <a:solidFill>
                  <a:schemeClr val="bg1"/>
                </a:solidFill>
                <a:latin typeface="Times New Roman" panose="02020603050405020304" pitchFamily="18" charset="0"/>
              </a:rPr>
              <a:t>Paramārtha</a:t>
            </a:r>
            <a:r>
              <a:rPr lang="en-US" altLang="zh-TW" sz="2800" dirty="0">
                <a:solidFill>
                  <a:schemeClr val="bg1"/>
                </a:solidFill>
                <a:latin typeface="Times New Roman" panose="02020603050405020304" pitchFamily="18" charset="0"/>
              </a:rPr>
              <a:t> widely propagated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teachings in China. His translations include the </a:t>
            </a:r>
            <a:r>
              <a:rPr lang="en-US" altLang="zh-TW" sz="2800" i="1" dirty="0" err="1">
                <a:solidFill>
                  <a:schemeClr val="bg1"/>
                </a:solidFill>
                <a:latin typeface="Times New Roman" panose="02020603050405020304" pitchFamily="18" charset="0"/>
              </a:rPr>
              <a:t>Saṃdhinirmocana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解深密經</a:t>
            </a:r>
            <a:r>
              <a:rPr lang="en-US" altLang="zh-TW" sz="2800" dirty="0">
                <a:solidFill>
                  <a:schemeClr val="bg1"/>
                </a:solidFill>
                <a:latin typeface="Times New Roman" panose="02020603050405020304" pitchFamily="18" charset="0"/>
              </a:rPr>
              <a:t>), the </a:t>
            </a:r>
            <a:r>
              <a:rPr lang="en-US" altLang="zh-TW" sz="2800" i="1" dirty="0" err="1">
                <a:solidFill>
                  <a:schemeClr val="bg1"/>
                </a:solidFill>
                <a:latin typeface="Times New Roman" panose="02020603050405020304" pitchFamily="18" charset="0"/>
              </a:rPr>
              <a:t>Madhyāntavibhāga-kārikā</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TW" altLang="en-US" sz="2800" dirty="0">
                <a:solidFill>
                  <a:schemeClr val="bg1"/>
                </a:solidFill>
                <a:latin typeface="Times New Roman" panose="02020603050405020304" pitchFamily="18" charset="0"/>
              </a:rPr>
              <a:t>辯中邊論頌</a:t>
            </a:r>
            <a:r>
              <a:rPr lang="en-US" altLang="zh-TW" sz="2800" dirty="0">
                <a:solidFill>
                  <a:schemeClr val="bg1"/>
                </a:solidFill>
                <a:latin typeface="Times New Roman" panose="02020603050405020304" pitchFamily="18" charset="0"/>
              </a:rPr>
              <a:t>), the </a:t>
            </a:r>
            <a:r>
              <a:rPr lang="en-US" altLang="zh-TW" sz="2800" dirty="0" err="1">
                <a:solidFill>
                  <a:schemeClr val="bg1"/>
                </a:solidFill>
                <a:latin typeface="Times New Roman" panose="02020603050405020304" pitchFamily="18" charset="0"/>
              </a:rPr>
              <a:t>T</a:t>
            </a:r>
            <a:r>
              <a:rPr lang="en-US" altLang="zh-TW" sz="2800" i="1" dirty="0" err="1">
                <a:solidFill>
                  <a:schemeClr val="bg1"/>
                </a:solidFill>
                <a:latin typeface="Times New Roman" panose="02020603050405020304" pitchFamily="18" charset="0"/>
              </a:rPr>
              <a:t>riṃśikā-vijñaptimātratā</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TW" altLang="en-US" sz="2800" dirty="0">
                <a:solidFill>
                  <a:schemeClr val="bg1"/>
                </a:solidFill>
                <a:latin typeface="Times New Roman" panose="02020603050405020304" pitchFamily="18" charset="0"/>
              </a:rPr>
              <a:t>唯識三十論頌</a:t>
            </a:r>
            <a:r>
              <a:rPr lang="en-US" altLang="zh-TW" sz="2800" dirty="0">
                <a:solidFill>
                  <a:schemeClr val="bg1"/>
                </a:solidFill>
                <a:latin typeface="Times New Roman" panose="02020603050405020304" pitchFamily="18" charset="0"/>
              </a:rPr>
              <a:t>), and the </a:t>
            </a:r>
            <a:r>
              <a:rPr lang="en-US" altLang="zh-TW" sz="2800" i="1" dirty="0" err="1">
                <a:solidFill>
                  <a:schemeClr val="bg1"/>
                </a:solidFill>
                <a:latin typeface="Times New Roman" panose="02020603050405020304" pitchFamily="18" charset="0"/>
              </a:rPr>
              <a:t>Mahāyānasaṃgraha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攝大乘論</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Paramārtha</a:t>
            </a:r>
            <a:r>
              <a:rPr lang="en-US" altLang="zh-TW" sz="2800" dirty="0">
                <a:solidFill>
                  <a:schemeClr val="bg1"/>
                </a:solidFill>
                <a:latin typeface="Times New Roman" panose="02020603050405020304" pitchFamily="18" charset="0"/>
              </a:rPr>
              <a:t> also taught widely on the principles of Consciousness Only and developed a large following in southern China. Many monks and laypeople traveled long distances to hear his teachings, especially those on the </a:t>
            </a:r>
            <a:r>
              <a:rPr lang="en-US" altLang="zh-TW" sz="2800" i="1" dirty="0" err="1">
                <a:solidFill>
                  <a:schemeClr val="bg1"/>
                </a:solidFill>
                <a:latin typeface="Times New Roman" panose="02020603050405020304" pitchFamily="18" charset="0"/>
              </a:rPr>
              <a:t>Mahāyānasaṃgraha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pic>
        <p:nvPicPr>
          <p:cNvPr id="9" name="圖片 8">
            <a:extLst>
              <a:ext uri="{FF2B5EF4-FFF2-40B4-BE49-F238E27FC236}">
                <a16:creationId xmlns:a16="http://schemas.microsoft.com/office/drawing/2014/main" id="{0DFD0A44-12F9-46A9-9EA1-46B2C22A17F9}"/>
              </a:ext>
            </a:extLst>
          </p:cNvPr>
          <p:cNvPicPr>
            <a:picLocks noChangeAspect="1"/>
          </p:cNvPicPr>
          <p:nvPr/>
        </p:nvPicPr>
        <p:blipFill>
          <a:blip r:embed="rId3"/>
          <a:stretch>
            <a:fillRect/>
          </a:stretch>
        </p:blipFill>
        <p:spPr>
          <a:xfrm>
            <a:off x="9454246" y="2132856"/>
            <a:ext cx="2729273" cy="2199208"/>
          </a:xfrm>
          <a:prstGeom prst="rect">
            <a:avLst/>
          </a:prstGeom>
        </p:spPr>
      </p:pic>
      <p:sp>
        <p:nvSpPr>
          <p:cNvPr id="2" name="矩形: 按鈕形 1">
            <a:extLst>
              <a:ext uri="{FF2B5EF4-FFF2-40B4-BE49-F238E27FC236}">
                <a16:creationId xmlns:a16="http://schemas.microsoft.com/office/drawing/2014/main" id="{0E496A98-6643-1978-CC7C-0FAB8183E16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3577086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25697C75-7DE7-43D6-A045-6468509F79C3}"/>
              </a:ext>
            </a:extLst>
          </p:cNvPr>
          <p:cNvSpPr txBox="1"/>
          <p:nvPr/>
        </p:nvSpPr>
        <p:spPr>
          <a:xfrm>
            <a:off x="693812" y="5344948"/>
            <a:ext cx="8784976" cy="400110"/>
          </a:xfrm>
          <a:prstGeom prst="rect">
            <a:avLst/>
          </a:prstGeom>
          <a:noFill/>
        </p:spPr>
        <p:txBody>
          <a:bodyPr wrap="square" rtlCol="0">
            <a:spAutoFit/>
          </a:bodyPr>
          <a:lstStyle/>
          <a:p>
            <a:r>
              <a:rPr lang="en-US" altLang="zh-CN" sz="2000" dirty="0" err="1">
                <a:solidFill>
                  <a:srgbClr val="FFFF00"/>
                </a:solidFill>
                <a:latin typeface="Times New Roman" panose="02020603050405020304" pitchFamily="18" charset="0"/>
              </a:rPr>
              <a:t>Xuanzang</a:t>
            </a:r>
            <a:r>
              <a:rPr lang="en-US" altLang="zh-TW" sz="2000" dirty="0">
                <a:solidFill>
                  <a:srgbClr val="FFFF00"/>
                </a:solidFill>
                <a:latin typeface="Times New Roman" panose="02020603050405020304" pitchFamily="18" charset="0"/>
              </a:rPr>
              <a:t>: https://www.britannica.com/biography/Xuanzang</a:t>
            </a:r>
            <a:endParaRPr lang="en-US" altLang="zh-CN" sz="2000" dirty="0">
              <a:solidFill>
                <a:srgbClr val="FFFF00"/>
              </a:solidFill>
            </a:endParaRPr>
          </a:p>
        </p:txBody>
      </p:sp>
      <p:sp>
        <p:nvSpPr>
          <p:cNvPr id="8" name="文字方塊 7">
            <a:extLst>
              <a:ext uri="{FF2B5EF4-FFF2-40B4-BE49-F238E27FC236}">
                <a16:creationId xmlns:a16="http://schemas.microsoft.com/office/drawing/2014/main" id="{8B54D705-62EE-4E5A-8573-C5395205DC81}"/>
              </a:ext>
            </a:extLst>
          </p:cNvPr>
          <p:cNvSpPr txBox="1"/>
          <p:nvPr/>
        </p:nvSpPr>
        <p:spPr>
          <a:xfrm>
            <a:off x="549796" y="1349082"/>
            <a:ext cx="756084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Although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teachings had been propagated widely, most look to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(602 – 664) as the most important founder of East Asian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At the age of 33,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made a dangerous journey to India in order to study Buddhism there and to procure Buddhist texts for translation into Chinese.</a:t>
            </a:r>
            <a:endParaRPr lang="en-US" altLang="zh-CN" sz="2800" dirty="0">
              <a:solidFill>
                <a:schemeClr val="bg1"/>
              </a:solidFill>
            </a:endParaRPr>
          </a:p>
        </p:txBody>
      </p:sp>
      <p:pic>
        <p:nvPicPr>
          <p:cNvPr id="3" name="圖片 2">
            <a:extLst>
              <a:ext uri="{FF2B5EF4-FFF2-40B4-BE49-F238E27FC236}">
                <a16:creationId xmlns:a16="http://schemas.microsoft.com/office/drawing/2014/main" id="{96657EF6-9D8F-4B4E-B19C-4104A6FD00CB}"/>
              </a:ext>
            </a:extLst>
          </p:cNvPr>
          <p:cNvPicPr>
            <a:picLocks noChangeAspect="1"/>
          </p:cNvPicPr>
          <p:nvPr/>
        </p:nvPicPr>
        <p:blipFill>
          <a:blip r:embed="rId3"/>
          <a:stretch>
            <a:fillRect/>
          </a:stretch>
        </p:blipFill>
        <p:spPr>
          <a:xfrm>
            <a:off x="8830716" y="104775"/>
            <a:ext cx="2971800" cy="6648450"/>
          </a:xfrm>
          <a:prstGeom prst="rect">
            <a:avLst/>
          </a:prstGeom>
        </p:spPr>
      </p:pic>
      <p:sp>
        <p:nvSpPr>
          <p:cNvPr id="2" name="矩形: 按鈕形 1">
            <a:extLst>
              <a:ext uri="{FF2B5EF4-FFF2-40B4-BE49-F238E27FC236}">
                <a16:creationId xmlns:a16="http://schemas.microsoft.com/office/drawing/2014/main" id="{6AEB006D-813C-1EDF-41FD-C8B48A59B63E}"/>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5680519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A6D5B298-4A83-485C-A370-2E98C432A0D4}"/>
              </a:ext>
            </a:extLst>
          </p:cNvPr>
          <p:cNvSpPr txBox="1"/>
          <p:nvPr/>
        </p:nvSpPr>
        <p:spPr>
          <a:xfrm>
            <a:off x="117748" y="812116"/>
            <a:ext cx="9073008" cy="5122043"/>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spent over ten years in India traveling and studying under various Buddhist masters. These masters included </a:t>
            </a:r>
            <a:r>
              <a:rPr lang="en-US" altLang="zh-TW" sz="2800" dirty="0" err="1">
                <a:solidFill>
                  <a:schemeClr val="bg1"/>
                </a:solidFill>
                <a:latin typeface="Times New Roman" panose="02020603050405020304" pitchFamily="18" charset="0"/>
              </a:rPr>
              <a:t>Śīlabhadra</a:t>
            </a:r>
            <a:r>
              <a:rPr lang="en-US" altLang="zh-TW" sz="2800" dirty="0">
                <a:solidFill>
                  <a:schemeClr val="bg1"/>
                </a:solidFill>
                <a:latin typeface="Times New Roman" panose="02020603050405020304" pitchFamily="18" charset="0"/>
              </a:rPr>
              <a:t> (529—645), the abbot of the </a:t>
            </a:r>
            <a:r>
              <a:rPr lang="en-US" altLang="zh-TW" sz="2800" dirty="0" err="1">
                <a:solidFill>
                  <a:schemeClr val="bg1"/>
                </a:solidFill>
                <a:latin typeface="Times New Roman" panose="02020603050405020304" pitchFamily="18" charset="0"/>
              </a:rPr>
              <a:t>Nālandā</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Mahāvihāra</a:t>
            </a:r>
            <a:r>
              <a:rPr lang="en-US" altLang="zh-TW" sz="2800" dirty="0">
                <a:solidFill>
                  <a:schemeClr val="bg1"/>
                </a:solidFill>
                <a:latin typeface="Times New Roman" panose="02020603050405020304" pitchFamily="18" charset="0"/>
              </a:rPr>
              <a:t>, who was then 106 years old.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was tutored in the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teachings by </a:t>
            </a:r>
            <a:r>
              <a:rPr lang="en-US" altLang="zh-TW" sz="2800" dirty="0" err="1">
                <a:solidFill>
                  <a:schemeClr val="bg1"/>
                </a:solidFill>
                <a:latin typeface="Times New Roman" panose="02020603050405020304" pitchFamily="18" charset="0"/>
              </a:rPr>
              <a:t>Śīlabhadra</a:t>
            </a:r>
            <a:r>
              <a:rPr lang="en-US" altLang="zh-TW" sz="2800" dirty="0">
                <a:solidFill>
                  <a:schemeClr val="bg1"/>
                </a:solidFill>
                <a:latin typeface="Times New Roman" panose="02020603050405020304" pitchFamily="18" charset="0"/>
              </a:rPr>
              <a:t> for several years at </a:t>
            </a:r>
            <a:r>
              <a:rPr lang="en-US" altLang="zh-TW" sz="2800" dirty="0" err="1">
                <a:solidFill>
                  <a:schemeClr val="bg1"/>
                </a:solidFill>
                <a:latin typeface="Times New Roman" panose="02020603050405020304" pitchFamily="18" charset="0"/>
              </a:rPr>
              <a:t>Nālandā</a:t>
            </a:r>
            <a:r>
              <a:rPr lang="en-US" altLang="zh-TW" sz="2800" dirty="0">
                <a:solidFill>
                  <a:schemeClr val="bg1"/>
                </a:solidFill>
                <a:latin typeface="Times New Roman" panose="02020603050405020304" pitchFamily="18" charset="0"/>
              </a:rPr>
              <a:t>. Upon his return from India,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brought with him a wagon-load of Buddhist texts, including important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works such as </a:t>
            </a:r>
            <a:r>
              <a:rPr lang="en-US" altLang="zh-TW" sz="2800" i="1" dirty="0">
                <a:solidFill>
                  <a:schemeClr val="bg1"/>
                </a:solidFill>
                <a:latin typeface="Times New Roman" panose="02020603050405020304" pitchFamily="18" charset="0"/>
              </a:rPr>
              <a:t>the </a:t>
            </a:r>
            <a:r>
              <a:rPr lang="en-US" altLang="zh-TW" sz="2800" i="1" dirty="0" err="1">
                <a:solidFill>
                  <a:schemeClr val="bg1"/>
                </a:solidFill>
                <a:latin typeface="Times New Roman" panose="02020603050405020304" pitchFamily="18" charset="0"/>
              </a:rPr>
              <a:t>Yogācārabhūmi-śastra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瑜伽師地論</a:t>
            </a:r>
            <a:r>
              <a:rPr lang="en-US" altLang="zh-TW" sz="2800" dirty="0">
                <a:solidFill>
                  <a:schemeClr val="bg1"/>
                </a:solidFill>
                <a:latin typeface="Times New Roman" panose="02020603050405020304" pitchFamily="18" charset="0"/>
              </a:rPr>
              <a:t>). In total,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had procured 657 Buddhist texts from India.</a:t>
            </a:r>
            <a:endParaRPr lang="en-US" altLang="zh-CN" sz="2800" dirty="0">
              <a:solidFill>
                <a:schemeClr val="bg1"/>
              </a:solidFill>
            </a:endParaRPr>
          </a:p>
        </p:txBody>
      </p:sp>
      <p:pic>
        <p:nvPicPr>
          <p:cNvPr id="3" name="圖片 2">
            <a:extLst>
              <a:ext uri="{FF2B5EF4-FFF2-40B4-BE49-F238E27FC236}">
                <a16:creationId xmlns:a16="http://schemas.microsoft.com/office/drawing/2014/main" id="{A24D0C40-3337-4021-9C0D-580992036522}"/>
              </a:ext>
            </a:extLst>
          </p:cNvPr>
          <p:cNvPicPr>
            <a:picLocks noChangeAspect="1"/>
          </p:cNvPicPr>
          <p:nvPr/>
        </p:nvPicPr>
        <p:blipFill>
          <a:blip r:embed="rId3"/>
          <a:stretch>
            <a:fillRect/>
          </a:stretch>
        </p:blipFill>
        <p:spPr>
          <a:xfrm>
            <a:off x="9453282" y="27977"/>
            <a:ext cx="2737198" cy="3672408"/>
          </a:xfrm>
          <a:prstGeom prst="rect">
            <a:avLst/>
          </a:prstGeom>
        </p:spPr>
      </p:pic>
      <p:sp>
        <p:nvSpPr>
          <p:cNvPr id="2" name="矩形: 按鈕形 1">
            <a:extLst>
              <a:ext uri="{FF2B5EF4-FFF2-40B4-BE49-F238E27FC236}">
                <a16:creationId xmlns:a16="http://schemas.microsoft.com/office/drawing/2014/main" id="{EDC5D887-6D7C-37C2-7315-51DA08A8C8C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986CDF55-455E-0491-9B20-59FF5B39AD09}"/>
              </a:ext>
            </a:extLst>
          </p:cNvPr>
          <p:cNvPicPr>
            <a:picLocks noChangeAspect="1"/>
          </p:cNvPicPr>
          <p:nvPr/>
        </p:nvPicPr>
        <p:blipFill>
          <a:blip r:embed="rId4"/>
          <a:stretch>
            <a:fillRect/>
          </a:stretch>
        </p:blipFill>
        <p:spPr>
          <a:xfrm>
            <a:off x="8964557" y="4437112"/>
            <a:ext cx="3224268" cy="2172138"/>
          </a:xfrm>
          <a:prstGeom prst="rect">
            <a:avLst/>
          </a:prstGeom>
        </p:spPr>
      </p:pic>
      <p:sp>
        <p:nvSpPr>
          <p:cNvPr id="6" name="文字方塊 5">
            <a:extLst>
              <a:ext uri="{FF2B5EF4-FFF2-40B4-BE49-F238E27FC236}">
                <a16:creationId xmlns:a16="http://schemas.microsoft.com/office/drawing/2014/main" id="{C24FF1B5-E3F3-AB86-06E6-ABA8E6A280CA}"/>
              </a:ext>
            </a:extLst>
          </p:cNvPr>
          <p:cNvSpPr txBox="1"/>
          <p:nvPr/>
        </p:nvSpPr>
        <p:spPr>
          <a:xfrm>
            <a:off x="693812" y="6053226"/>
            <a:ext cx="8784976" cy="400110"/>
          </a:xfrm>
          <a:prstGeom prst="rect">
            <a:avLst/>
          </a:prstGeom>
          <a:noFill/>
        </p:spPr>
        <p:txBody>
          <a:bodyPr wrap="square" rtlCol="0">
            <a:spAutoFit/>
          </a:bodyPr>
          <a:lstStyle/>
          <a:p>
            <a:r>
              <a:rPr lang="en-US" altLang="zh-CN" sz="2000" dirty="0" err="1">
                <a:solidFill>
                  <a:srgbClr val="FFFF00"/>
                </a:solidFill>
                <a:latin typeface="Times New Roman" panose="02020603050405020304" pitchFamily="18" charset="0"/>
              </a:rPr>
              <a:t>Śīlabhadra</a:t>
            </a:r>
            <a:r>
              <a:rPr lang="en-US" altLang="zh-TW" sz="2000" dirty="0">
                <a:solidFill>
                  <a:srgbClr val="FFFF00"/>
                </a:solidFill>
                <a:latin typeface="Times New Roman" panose="02020603050405020304" pitchFamily="18" charset="0"/>
              </a:rPr>
              <a:t>: https://en.wikipedia.org/wiki/%C5%9A%C4%ABlabhadra</a:t>
            </a:r>
            <a:endParaRPr lang="en-US" altLang="zh-CN" sz="2000" dirty="0">
              <a:solidFill>
                <a:srgbClr val="FFFF00"/>
              </a:solidFill>
            </a:endParaRPr>
          </a:p>
        </p:txBody>
      </p:sp>
    </p:spTree>
    <p:extLst>
      <p:ext uri="{BB962C8B-B14F-4D97-AF65-F5344CB8AC3E}">
        <p14:creationId xmlns:p14="http://schemas.microsoft.com/office/powerpoint/2010/main" val="1507151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8F9D1E30-288F-4AFD-8B89-396506368120}"/>
              </a:ext>
            </a:extLst>
          </p:cNvPr>
          <p:cNvSpPr txBox="1"/>
          <p:nvPr/>
        </p:nvSpPr>
        <p:spPr>
          <a:xfrm>
            <a:off x="693812" y="1432235"/>
            <a:ext cx="11089232" cy="399352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Upon </a:t>
            </a:r>
            <a:r>
              <a:rPr lang="en-US" altLang="zh-CN" sz="2800" dirty="0" err="1">
                <a:solidFill>
                  <a:schemeClr val="bg1"/>
                </a:solidFill>
                <a:latin typeface="Times New Roman" panose="02020603050405020304" pitchFamily="18" charset="0"/>
              </a:rPr>
              <a:t>Xuanzang’s</a:t>
            </a:r>
            <a:r>
              <a:rPr lang="en-US" altLang="zh-CN" sz="2800"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return to China, he was given government support and many assistants for the purpose of translating these texts into Chinese.</a:t>
            </a:r>
          </a:p>
          <a:p>
            <a:pPr>
              <a:lnSpc>
                <a:spcPts val="4400"/>
              </a:lnSpc>
            </a:pPr>
            <a:r>
              <a:rPr lang="en-US" altLang="zh-TW" sz="2800" dirty="0">
                <a:solidFill>
                  <a:schemeClr val="bg1"/>
                </a:solidFill>
                <a:latin typeface="Times New Roman" panose="02020603050405020304" pitchFamily="18" charset="0"/>
              </a:rPr>
              <a:t>As an important contribution to East Asian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composed the treatise </a:t>
            </a:r>
            <a:r>
              <a:rPr lang="en-US" altLang="zh-TW" sz="2800" i="1" dirty="0">
                <a:solidFill>
                  <a:schemeClr val="bg1"/>
                </a:solidFill>
                <a:latin typeface="Times New Roman" panose="02020603050405020304" pitchFamily="18" charset="0"/>
              </a:rPr>
              <a:t>Cheng </a:t>
            </a:r>
            <a:r>
              <a:rPr lang="en-US" altLang="zh-TW" sz="2800" i="1" dirty="0" err="1">
                <a:solidFill>
                  <a:schemeClr val="bg1"/>
                </a:solidFill>
                <a:latin typeface="Times New Roman" panose="02020603050405020304" pitchFamily="18" charset="0"/>
              </a:rPr>
              <a:t>Weishi</a:t>
            </a:r>
            <a:r>
              <a:rPr lang="en-US" altLang="zh-TW" sz="2800" i="1" dirty="0">
                <a:solidFill>
                  <a:schemeClr val="bg1"/>
                </a:solidFill>
                <a:latin typeface="Times New Roman" panose="02020603050405020304" pitchFamily="18" charset="0"/>
              </a:rPr>
              <a:t> Lun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成唯識論</a:t>
            </a:r>
            <a:r>
              <a:rPr lang="en-US" altLang="zh-TW" sz="2800" dirty="0">
                <a:solidFill>
                  <a:schemeClr val="bg1"/>
                </a:solidFill>
                <a:latin typeface="Times New Roman" panose="02020603050405020304" pitchFamily="18" charset="0"/>
              </a:rPr>
              <a:t>), or </a:t>
            </a:r>
            <a:r>
              <a:rPr lang="en-US" altLang="zh-TW" sz="2800" dirty="0">
                <a:solidFill>
                  <a:schemeClr val="accent6"/>
                </a:solidFill>
                <a:latin typeface="Times New Roman" panose="02020603050405020304" pitchFamily="18" charset="0"/>
              </a:rPr>
              <a:t>"</a:t>
            </a:r>
            <a:r>
              <a:rPr lang="en-US" altLang="zh-TW" sz="2800" i="1" dirty="0">
                <a:solidFill>
                  <a:schemeClr val="accent6"/>
                </a:solidFill>
                <a:latin typeface="Times New Roman" panose="02020603050405020304" pitchFamily="18" charset="0"/>
              </a:rPr>
              <a:t>Discourse on the Establishment of Consciousness Only</a:t>
            </a:r>
            <a:r>
              <a:rPr lang="en-US" altLang="zh-TW" sz="2800" dirty="0">
                <a:solidFill>
                  <a:schemeClr val="accent6"/>
                </a:solidFill>
                <a:latin typeface="Times New Roman" panose="02020603050405020304" pitchFamily="18" charset="0"/>
              </a:rPr>
              <a:t>." </a:t>
            </a:r>
            <a:r>
              <a:rPr lang="en-US" altLang="zh-TW" sz="2800" dirty="0">
                <a:solidFill>
                  <a:schemeClr val="bg1"/>
                </a:solidFill>
                <a:latin typeface="Times New Roman" panose="02020603050405020304" pitchFamily="18" charset="0"/>
              </a:rPr>
              <a:t>This work is framed around Vasubandhu's </a:t>
            </a:r>
            <a:r>
              <a:rPr lang="en-US" altLang="zh-TW" sz="2800" i="1" dirty="0" err="1">
                <a:solidFill>
                  <a:schemeClr val="bg1"/>
                </a:solidFill>
                <a:latin typeface="Times New Roman" panose="02020603050405020304" pitchFamily="18" charset="0"/>
              </a:rPr>
              <a:t>Triṃśikā-vijñaptimātratā</a:t>
            </a:r>
            <a:r>
              <a:rPr lang="en-US" altLang="zh-TW" sz="2800" dirty="0">
                <a:solidFill>
                  <a:schemeClr val="bg1"/>
                </a:solidFill>
                <a:latin typeface="Times New Roman" panose="02020603050405020304" pitchFamily="18" charset="0"/>
              </a:rPr>
              <a:t>, or </a:t>
            </a:r>
            <a:r>
              <a:rPr lang="en-US" altLang="zh-TW" sz="2800" dirty="0">
                <a:solidFill>
                  <a:schemeClr val="accent6"/>
                </a:solidFill>
                <a:latin typeface="Times New Roman" panose="02020603050405020304" pitchFamily="18" charset="0"/>
              </a:rPr>
              <a:t>"</a:t>
            </a:r>
            <a:r>
              <a:rPr lang="en-US" altLang="zh-TW" sz="2800" i="1" dirty="0">
                <a:solidFill>
                  <a:schemeClr val="accent6"/>
                </a:solidFill>
                <a:latin typeface="Times New Roman" panose="02020603050405020304" pitchFamily="18" charset="0"/>
              </a:rPr>
              <a:t>Thirty Verses on Consciousness Only</a:t>
            </a:r>
            <a:r>
              <a:rPr lang="en-US" altLang="zh-TW" sz="2800" dirty="0">
                <a:solidFill>
                  <a:schemeClr val="accent6"/>
                </a:solidFill>
                <a:latin typeface="Times New Roman" panose="02020603050405020304" pitchFamily="18" charset="0"/>
              </a:rPr>
              <a:t>."</a:t>
            </a:r>
            <a:endParaRPr lang="en-US" altLang="zh-CN" sz="2800" dirty="0">
              <a:solidFill>
                <a:schemeClr val="accent6"/>
              </a:solidFill>
            </a:endParaRPr>
          </a:p>
        </p:txBody>
      </p:sp>
      <p:sp>
        <p:nvSpPr>
          <p:cNvPr id="2" name="矩形: 按鈕形 1">
            <a:extLst>
              <a:ext uri="{FF2B5EF4-FFF2-40B4-BE49-F238E27FC236}">
                <a16:creationId xmlns:a16="http://schemas.microsoft.com/office/drawing/2014/main" id="{7ACB81AD-9F4B-565C-3926-3D2D9AFFBA7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15483329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5FD1B5F9-98C8-416A-AB47-3296FF0EB230}"/>
              </a:ext>
            </a:extLst>
          </p:cNvPr>
          <p:cNvSpPr txBox="1"/>
          <p:nvPr/>
        </p:nvSpPr>
        <p:spPr>
          <a:xfrm>
            <a:off x="909836" y="1124744"/>
            <a:ext cx="10801200" cy="2865015"/>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Xuanzang</a:t>
            </a:r>
            <a:r>
              <a:rPr lang="en-US" altLang="zh-TW" sz="2800" dirty="0">
                <a:solidFill>
                  <a:schemeClr val="bg1"/>
                </a:solidFill>
                <a:latin typeface="Times New Roman" panose="02020603050405020304" pitchFamily="18" charset="0"/>
              </a:rPr>
              <a:t> upheld Dharmapala of Nalanda's commentary on this work as being the correct one and provided his own explanations of these as well as other views in the </a:t>
            </a:r>
            <a:r>
              <a:rPr lang="en-US" altLang="zh-TW" sz="2800" i="1" dirty="0">
                <a:solidFill>
                  <a:schemeClr val="bg1"/>
                </a:solidFill>
                <a:latin typeface="Times New Roman" panose="02020603050405020304" pitchFamily="18" charset="0"/>
              </a:rPr>
              <a:t>Cheng </a:t>
            </a:r>
            <a:r>
              <a:rPr lang="en-US" altLang="zh-TW" sz="2800" i="1" dirty="0" err="1">
                <a:solidFill>
                  <a:schemeClr val="bg1"/>
                </a:solidFill>
                <a:latin typeface="Times New Roman" panose="02020603050405020304" pitchFamily="18" charset="0"/>
              </a:rPr>
              <a:t>Weishi</a:t>
            </a:r>
            <a:r>
              <a:rPr lang="en-US" altLang="zh-TW" sz="2800" i="1" dirty="0">
                <a:solidFill>
                  <a:schemeClr val="bg1"/>
                </a:solidFill>
                <a:latin typeface="Times New Roman" panose="02020603050405020304" pitchFamily="18" charset="0"/>
              </a:rPr>
              <a:t> Lun</a:t>
            </a:r>
            <a:r>
              <a:rPr lang="en-US" altLang="zh-TW" sz="2800" dirty="0">
                <a:solidFill>
                  <a:schemeClr val="bg1"/>
                </a:solidFill>
                <a:latin typeface="Times New Roman" panose="02020603050405020304" pitchFamily="18" charset="0"/>
              </a:rPr>
              <a:t>. This work was composed at the behest of </a:t>
            </a:r>
            <a:r>
              <a:rPr lang="en-US" altLang="zh-TW" sz="2800" dirty="0" err="1">
                <a:solidFill>
                  <a:schemeClr val="bg1"/>
                </a:solidFill>
                <a:latin typeface="Times New Roman" panose="02020603050405020304" pitchFamily="18" charset="0"/>
              </a:rPr>
              <a:t>Xuanzang's</a:t>
            </a:r>
            <a:r>
              <a:rPr lang="en-US" altLang="zh-TW" sz="2800" dirty="0">
                <a:solidFill>
                  <a:schemeClr val="bg1"/>
                </a:solidFill>
                <a:latin typeface="Times New Roman" panose="02020603050405020304" pitchFamily="18" charset="0"/>
              </a:rPr>
              <a:t> disciple </a:t>
            </a:r>
            <a:r>
              <a:rPr lang="en-US" altLang="zh-TW" sz="2800" dirty="0" err="1">
                <a:solidFill>
                  <a:schemeClr val="bg1"/>
                </a:solidFill>
                <a:latin typeface="Times New Roman" panose="02020603050405020304" pitchFamily="18" charset="0"/>
              </a:rPr>
              <a:t>Kuiji</a:t>
            </a:r>
            <a:r>
              <a:rPr lang="en-US" altLang="zh-TW" sz="2800" dirty="0">
                <a:solidFill>
                  <a:schemeClr val="bg1"/>
                </a:solidFill>
                <a:latin typeface="Times New Roman" panose="02020603050405020304" pitchFamily="18" charset="0"/>
              </a:rPr>
              <a:t>, and became</a:t>
            </a:r>
          </a:p>
          <a:p>
            <a:pPr>
              <a:lnSpc>
                <a:spcPts val="4400"/>
              </a:lnSpc>
            </a:pPr>
            <a:r>
              <a:rPr lang="en-US" altLang="zh-TW" sz="2800" dirty="0">
                <a:solidFill>
                  <a:schemeClr val="bg1"/>
                </a:solidFill>
                <a:latin typeface="Times New Roman" panose="02020603050405020304" pitchFamily="18" charset="0"/>
              </a:rPr>
              <a:t> a central representation of East Asian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09362C79-C3D8-8FFA-94E5-2BE8AFDB216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8" name="圖片 7">
            <a:extLst>
              <a:ext uri="{FF2B5EF4-FFF2-40B4-BE49-F238E27FC236}">
                <a16:creationId xmlns:a16="http://schemas.microsoft.com/office/drawing/2014/main" id="{9AAC0182-BD73-4D3F-985D-4F2B39A164B9}"/>
              </a:ext>
            </a:extLst>
          </p:cNvPr>
          <p:cNvPicPr>
            <a:picLocks noChangeAspect="1"/>
          </p:cNvPicPr>
          <p:nvPr/>
        </p:nvPicPr>
        <p:blipFill>
          <a:blip r:embed="rId3"/>
          <a:stretch>
            <a:fillRect/>
          </a:stretch>
        </p:blipFill>
        <p:spPr>
          <a:xfrm>
            <a:off x="8182644" y="3103638"/>
            <a:ext cx="2995195" cy="3387750"/>
          </a:xfrm>
          <a:prstGeom prst="rect">
            <a:avLst/>
          </a:prstGeom>
        </p:spPr>
      </p:pic>
      <p:sp>
        <p:nvSpPr>
          <p:cNvPr id="9" name="文字方塊 8">
            <a:extLst>
              <a:ext uri="{FF2B5EF4-FFF2-40B4-BE49-F238E27FC236}">
                <a16:creationId xmlns:a16="http://schemas.microsoft.com/office/drawing/2014/main" id="{FA8D3FA7-676A-42A2-91C7-BF2F43C05306}"/>
              </a:ext>
            </a:extLst>
          </p:cNvPr>
          <p:cNvSpPr txBox="1"/>
          <p:nvPr/>
        </p:nvSpPr>
        <p:spPr>
          <a:xfrm>
            <a:off x="1988079" y="5229200"/>
            <a:ext cx="4814564" cy="707886"/>
          </a:xfrm>
          <a:prstGeom prst="rect">
            <a:avLst/>
          </a:prstGeom>
          <a:noFill/>
        </p:spPr>
        <p:txBody>
          <a:bodyPr wrap="square" rtlCol="0">
            <a:spAutoFit/>
          </a:bodyPr>
          <a:lstStyle/>
          <a:p>
            <a:r>
              <a:rPr lang="en-US" altLang="zh-CN" sz="2000" dirty="0" err="1">
                <a:solidFill>
                  <a:srgbClr val="FFFF00"/>
                </a:solidFill>
                <a:latin typeface="Times New Roman" panose="02020603050405020304" pitchFamily="18" charset="0"/>
              </a:rPr>
              <a:t>Kuiji</a:t>
            </a:r>
            <a:r>
              <a:rPr lang="en-US" altLang="zh-TW" sz="2000" dirty="0">
                <a:solidFill>
                  <a:srgbClr val="FFFF00"/>
                </a:solidFill>
                <a:latin typeface="Times New Roman" panose="02020603050405020304" pitchFamily="18" charset="0"/>
              </a:rPr>
              <a:t>: https://www.britannica.com/biography/Kuiji</a:t>
            </a:r>
            <a:endParaRPr lang="en-US" altLang="zh-CN" sz="2000" dirty="0">
              <a:solidFill>
                <a:srgbClr val="FFFF00"/>
              </a:solidFill>
            </a:endParaRPr>
          </a:p>
        </p:txBody>
      </p:sp>
    </p:spTree>
    <p:extLst>
      <p:ext uri="{BB962C8B-B14F-4D97-AF65-F5344CB8AC3E}">
        <p14:creationId xmlns:p14="http://schemas.microsoft.com/office/powerpoint/2010/main" val="31782541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C52D02E-0307-4154-BFD6-34F72ED75C52}"/>
              </a:ext>
            </a:extLst>
          </p:cNvPr>
          <p:cNvSpPr txBox="1"/>
          <p:nvPr/>
        </p:nvSpPr>
        <p:spPr>
          <a:xfrm>
            <a:off x="946922" y="1373955"/>
            <a:ext cx="10729192" cy="1595437"/>
          </a:xfrm>
          <a:prstGeom prst="rect">
            <a:avLst/>
          </a:prstGeom>
          <a:noFill/>
        </p:spPr>
        <p:txBody>
          <a:bodyPr wrap="square" rtlCol="0">
            <a:spAutoFit/>
          </a:bodyPr>
          <a:lstStyle/>
          <a:p>
            <a:pPr>
              <a:lnSpc>
                <a:spcPts val="4000"/>
              </a:lnSpc>
            </a:pPr>
            <a:r>
              <a:rPr lang="en-US" altLang="zh-TW" sz="2800" dirty="0" err="1">
                <a:solidFill>
                  <a:schemeClr val="bg1"/>
                </a:solidFill>
                <a:latin typeface="Times New Roman" panose="02020603050405020304" pitchFamily="18" charset="0"/>
              </a:rPr>
              <a:t>Kuiji</a:t>
            </a:r>
            <a:r>
              <a:rPr lang="en-US" altLang="zh-TW" sz="2800" dirty="0">
                <a:solidFill>
                  <a:schemeClr val="bg1"/>
                </a:solidFill>
                <a:latin typeface="Times New Roman" panose="02020603050405020304" pitchFamily="18" charset="0"/>
              </a:rPr>
              <a:t> wrote a number of important commentaries on the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texts and further developed the influence of this doctrine in China and was </a:t>
            </a:r>
            <a:r>
              <a:rPr lang="en-US" altLang="zh-TW" sz="2800" dirty="0" err="1">
                <a:solidFill>
                  <a:schemeClr val="bg1"/>
                </a:solidFill>
                <a:latin typeface="Times New Roman" panose="02020603050405020304" pitchFamily="18" charset="0"/>
              </a:rPr>
              <a:t>recognised</a:t>
            </a:r>
            <a:r>
              <a:rPr lang="en-US" altLang="zh-TW" sz="2800" dirty="0">
                <a:solidFill>
                  <a:schemeClr val="bg1"/>
                </a:solidFill>
                <a:latin typeface="Times New Roman" panose="02020603050405020304" pitchFamily="18" charset="0"/>
              </a:rPr>
              <a:t> by later adherents as the first true patriarch of the school.</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72AB048F-A572-4B57-BF2D-025C3958FC2F}"/>
              </a:ext>
            </a:extLst>
          </p:cNvPr>
          <p:cNvSpPr txBox="1"/>
          <p:nvPr/>
        </p:nvSpPr>
        <p:spPr>
          <a:xfrm>
            <a:off x="946922" y="3472543"/>
            <a:ext cx="10476082" cy="2621359"/>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In time, Chinese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was weakened due to competition with other Chinese Buddhist traditions such as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Huayan</a:t>
            </a:r>
            <a:r>
              <a:rPr lang="en-US" altLang="zh-TW" sz="2800" dirty="0">
                <a:solidFill>
                  <a:schemeClr val="bg1"/>
                </a:solidFill>
                <a:latin typeface="Times New Roman" panose="02020603050405020304" pitchFamily="18" charset="0"/>
              </a:rPr>
              <a:t>, Chan and Pure Land Buddhism. Nevertheless, it continued to exert an influence, and Chinese Buddhists relied on its translations, commentaries, and concepts heavily, absorbing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teachings into the other traditions.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45BF9CED-0366-8CB6-E833-3B26F0481FB6}"/>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9956798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14F2EF2F-F077-4A4B-9DD1-AB4F272D5579}"/>
              </a:ext>
            </a:extLst>
          </p:cNvPr>
          <p:cNvSpPr txBox="1"/>
          <p:nvPr/>
        </p:nvSpPr>
        <p:spPr>
          <a:xfrm>
            <a:off x="909836" y="1556792"/>
            <a:ext cx="10225136" cy="3647281"/>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The Consciousness-Only teachings were transmitted to Japan as </a:t>
            </a:r>
            <a:r>
              <a:rPr lang="en-US" altLang="zh-TW" sz="2800" dirty="0" err="1">
                <a:solidFill>
                  <a:schemeClr val="bg1"/>
                </a:solidFill>
                <a:latin typeface="Times New Roman" panose="02020603050405020304" pitchFamily="18" charset="0"/>
              </a:rPr>
              <a:t>Hossō</a:t>
            </a:r>
            <a:r>
              <a:rPr lang="en-US" altLang="zh-TW" sz="2800" dirty="0">
                <a:solidFill>
                  <a:schemeClr val="bg1"/>
                </a:solidFill>
                <a:latin typeface="Times New Roman" panose="02020603050405020304" pitchFamily="18" charset="0"/>
              </a:rPr>
              <a:t>, and they made considerable impact. One of the founders of the </a:t>
            </a:r>
            <a:r>
              <a:rPr lang="en-US" altLang="zh-TW" sz="2800" dirty="0" err="1">
                <a:solidFill>
                  <a:schemeClr val="bg1"/>
                </a:solidFill>
                <a:latin typeface="Times New Roman" panose="02020603050405020304" pitchFamily="18" charset="0"/>
              </a:rPr>
              <a:t>Hossō</a:t>
            </a:r>
            <a:r>
              <a:rPr lang="en-US" altLang="zh-TW" sz="2800" dirty="0">
                <a:solidFill>
                  <a:schemeClr val="bg1"/>
                </a:solidFill>
                <a:latin typeface="Times New Roman" panose="02020603050405020304" pitchFamily="18" charset="0"/>
              </a:rPr>
              <a:t> sect in Japan was </a:t>
            </a:r>
            <a:r>
              <a:rPr lang="en-US" altLang="zh-TW" sz="2800" dirty="0" err="1">
                <a:solidFill>
                  <a:schemeClr val="bg1"/>
                </a:solidFill>
                <a:latin typeface="Times New Roman" panose="02020603050405020304" pitchFamily="18" charset="0"/>
              </a:rPr>
              <a:t>Kuiji</a:t>
            </a:r>
            <a:r>
              <a:rPr lang="en-US" altLang="zh-TW" sz="2800" dirty="0">
                <a:solidFill>
                  <a:schemeClr val="bg1"/>
                </a:solidFill>
                <a:latin typeface="Times New Roman" panose="02020603050405020304" pitchFamily="18" charset="0"/>
              </a:rPr>
              <a:t>. Although a relatively small </a:t>
            </a:r>
            <a:r>
              <a:rPr lang="en-US" altLang="zh-TW" sz="2800" dirty="0" err="1">
                <a:solidFill>
                  <a:schemeClr val="bg1"/>
                </a:solidFill>
                <a:latin typeface="Times New Roman" panose="02020603050405020304" pitchFamily="18" charset="0"/>
              </a:rPr>
              <a:t>Hossō</a:t>
            </a:r>
            <a:r>
              <a:rPr lang="en-US" altLang="zh-TW" sz="2800" dirty="0">
                <a:solidFill>
                  <a:schemeClr val="bg1"/>
                </a:solidFill>
                <a:latin typeface="Times New Roman" panose="02020603050405020304" pitchFamily="18" charset="0"/>
              </a:rPr>
              <a:t> sect exists in Japan to this day, its influence has diminished as the center of Buddhist authority moved away from Nara, and with the rise of the </a:t>
            </a:r>
            <a:r>
              <a:rPr lang="en-US" altLang="zh-TW" sz="2800" dirty="0" err="1">
                <a:solidFill>
                  <a:schemeClr val="bg1"/>
                </a:solidFill>
                <a:latin typeface="Times New Roman" panose="02020603050405020304" pitchFamily="18" charset="0"/>
              </a:rPr>
              <a:t>Ekayāna</a:t>
            </a:r>
            <a:r>
              <a:rPr lang="en-US" altLang="zh-TW" sz="2800" dirty="0">
                <a:solidFill>
                  <a:schemeClr val="bg1"/>
                </a:solidFill>
                <a:latin typeface="Times New Roman" panose="02020603050405020304" pitchFamily="18" charset="0"/>
              </a:rPr>
              <a:t> schools of Buddhism. During its height, scholars of the </a:t>
            </a:r>
            <a:r>
              <a:rPr lang="en-US" altLang="zh-TW" sz="2800" dirty="0" err="1">
                <a:solidFill>
                  <a:schemeClr val="bg1"/>
                </a:solidFill>
                <a:latin typeface="Times New Roman" panose="02020603050405020304" pitchFamily="18" charset="0"/>
              </a:rPr>
              <a:t>Hossō</a:t>
            </a:r>
            <a:r>
              <a:rPr lang="en-US" altLang="zh-TW" sz="2800" dirty="0">
                <a:solidFill>
                  <a:schemeClr val="bg1"/>
                </a:solidFill>
                <a:latin typeface="Times New Roman" panose="02020603050405020304" pitchFamily="18" charset="0"/>
              </a:rPr>
              <a:t> school frequently debated with other emerging schools.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2A036DC3-02D9-CE7F-0B95-9A0E07F4511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363BDD8-0E51-094A-4CF2-86C47E4C8ADD}"/>
              </a:ext>
            </a:extLst>
          </p:cNvPr>
          <p:cNvSpPr txBox="1"/>
          <p:nvPr/>
        </p:nvSpPr>
        <p:spPr>
          <a:xfrm>
            <a:off x="1773932" y="5533250"/>
            <a:ext cx="6156434" cy="830997"/>
          </a:xfrm>
          <a:prstGeom prst="rect">
            <a:avLst/>
          </a:prstGeom>
          <a:noFill/>
        </p:spPr>
        <p:txBody>
          <a:bodyPr wrap="square">
            <a:spAutoFit/>
          </a:bodyPr>
          <a:lstStyle/>
          <a:p>
            <a:r>
              <a:rPr lang="en-US" altLang="zh-TW" dirty="0" err="1">
                <a:solidFill>
                  <a:srgbClr val="FFFF00"/>
                </a:solidFill>
              </a:rPr>
              <a:t>Ekayāna</a:t>
            </a:r>
            <a:r>
              <a:rPr lang="en-US" altLang="zh-TW" dirty="0">
                <a:solidFill>
                  <a:srgbClr val="FFFF00"/>
                </a:solidFill>
              </a:rPr>
              <a:t>: https://en.wikipedia.org/wiki/Ekay%C4%81na</a:t>
            </a:r>
            <a:endParaRPr lang="zh-TW" altLang="en-US" dirty="0">
              <a:solidFill>
                <a:srgbClr val="FFFF00"/>
              </a:solidFill>
            </a:endParaRPr>
          </a:p>
        </p:txBody>
      </p:sp>
    </p:spTree>
    <p:extLst>
      <p:ext uri="{BB962C8B-B14F-4D97-AF65-F5344CB8AC3E}">
        <p14:creationId xmlns:p14="http://schemas.microsoft.com/office/powerpoint/2010/main" val="3104190749"/>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ECAF0F03-B04E-4ED8-84C0-C3263B7F4D7B}"/>
              </a:ext>
            </a:extLst>
          </p:cNvPr>
          <p:cNvSpPr txBox="1"/>
          <p:nvPr/>
        </p:nvSpPr>
        <p:spPr>
          <a:xfrm>
            <a:off x="333772" y="1436239"/>
            <a:ext cx="11377264" cy="5186163"/>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East Asian </a:t>
            </a:r>
            <a:r>
              <a:rPr lang="en-US" altLang="zh-TW" sz="2800" dirty="0" err="1">
                <a:solidFill>
                  <a:schemeClr val="bg1"/>
                </a:solidFill>
                <a:latin typeface="Times New Roman" panose="02020603050405020304" pitchFamily="18" charset="0"/>
              </a:rPr>
              <a:t>Yogācāra</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法相宗</a:t>
            </a:r>
            <a:r>
              <a:rPr lang="en-US" altLang="zh-TW" sz="2800" dirty="0">
                <a:solidFill>
                  <a:schemeClr val="bg1"/>
                </a:solidFill>
                <a:latin typeface="Times New Roman" panose="02020603050405020304" pitchFamily="18" charset="0"/>
              </a:rPr>
              <a:t>; Korean pronunciation: </a:t>
            </a:r>
          </a:p>
          <a:p>
            <a:pPr>
              <a:lnSpc>
                <a:spcPts val="4000"/>
              </a:lnSpc>
            </a:pPr>
            <a:r>
              <a:rPr lang="en-US" altLang="zh-TW" sz="2800" dirty="0" err="1">
                <a:solidFill>
                  <a:schemeClr val="bg1"/>
                </a:solidFill>
                <a:latin typeface="Times New Roman" panose="02020603050405020304" pitchFamily="18" charset="0"/>
              </a:rPr>
              <a:t>Beopsang</a:t>
            </a:r>
            <a:r>
              <a:rPr lang="en-US" altLang="zh-TW" sz="2800" dirty="0">
                <a:solidFill>
                  <a:schemeClr val="bg1"/>
                </a:solidFill>
                <a:latin typeface="Times New Roman" panose="02020603050405020304" pitchFamily="18" charset="0"/>
              </a:rPr>
              <a:t>) were transmitted to Korea. The most </a:t>
            </a:r>
          </a:p>
          <a:p>
            <a:pPr>
              <a:lnSpc>
                <a:spcPts val="4000"/>
              </a:lnSpc>
            </a:pPr>
            <a:r>
              <a:rPr lang="en-US" altLang="zh-TW" sz="2800" dirty="0">
                <a:solidFill>
                  <a:schemeClr val="bg1"/>
                </a:solidFill>
                <a:latin typeface="Times New Roman" panose="02020603050405020304" pitchFamily="18" charset="0"/>
              </a:rPr>
              <a:t>well-known Korean figure of </a:t>
            </a:r>
            <a:r>
              <a:rPr lang="en-US" altLang="zh-TW" sz="2800" dirty="0" err="1">
                <a:solidFill>
                  <a:schemeClr val="bg1"/>
                </a:solidFill>
                <a:latin typeface="Times New Roman" panose="02020603050405020304" pitchFamily="18" charset="0"/>
              </a:rPr>
              <a:t>Beopsang</a:t>
            </a:r>
            <a:r>
              <a:rPr lang="en-US" altLang="zh-TW" sz="2800" dirty="0">
                <a:solidFill>
                  <a:schemeClr val="bg1"/>
                </a:solidFill>
                <a:latin typeface="Times New Roman" panose="02020603050405020304" pitchFamily="18" charset="0"/>
              </a:rPr>
              <a:t> was </a:t>
            </a:r>
            <a:r>
              <a:rPr lang="en-US" altLang="zh-TW" sz="2800" dirty="0" err="1">
                <a:solidFill>
                  <a:schemeClr val="bg1"/>
                </a:solidFill>
                <a:latin typeface="Times New Roman" panose="02020603050405020304" pitchFamily="18" charset="0"/>
              </a:rPr>
              <a:t>Woncheuk</a:t>
            </a:r>
            <a:r>
              <a:rPr lang="en-US" altLang="zh-TW" sz="2800" dirty="0">
                <a:solidFill>
                  <a:schemeClr val="bg1"/>
                </a:solidFill>
                <a:latin typeface="Times New Roman" panose="02020603050405020304" pitchFamily="18" charset="0"/>
              </a:rPr>
              <a:t> </a:t>
            </a:r>
          </a:p>
          <a:p>
            <a:pPr>
              <a:lnSpc>
                <a:spcPts val="4000"/>
              </a:lnSpc>
            </a:pP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圓測</a:t>
            </a:r>
            <a:r>
              <a:rPr lang="en-US" altLang="zh-TW" sz="2800" dirty="0">
                <a:solidFill>
                  <a:schemeClr val="bg1"/>
                </a:solidFill>
                <a:latin typeface="Times New Roman" panose="02020603050405020304" pitchFamily="18" charset="0"/>
              </a:rPr>
              <a:t>), who studied under the Chinese monk Xuanzang. </a:t>
            </a:r>
          </a:p>
          <a:p>
            <a:pPr>
              <a:lnSpc>
                <a:spcPts val="4000"/>
              </a:lnSpc>
            </a:pPr>
            <a:r>
              <a:rPr lang="en-US" altLang="zh-TW" sz="2800" dirty="0" err="1">
                <a:solidFill>
                  <a:schemeClr val="bg1"/>
                </a:solidFill>
                <a:latin typeface="Times New Roman" panose="02020603050405020304" pitchFamily="18" charset="0"/>
              </a:rPr>
              <a:t>Woncheuk</a:t>
            </a:r>
            <a:r>
              <a:rPr lang="en-US" altLang="zh-TW" sz="2800" dirty="0">
                <a:solidFill>
                  <a:schemeClr val="bg1"/>
                </a:solidFill>
                <a:latin typeface="Times New Roman" panose="02020603050405020304" pitchFamily="18" charset="0"/>
              </a:rPr>
              <a:t> is well known amongst scholars of Tibetan </a:t>
            </a:r>
          </a:p>
          <a:p>
            <a:pPr>
              <a:lnSpc>
                <a:spcPts val="4000"/>
              </a:lnSpc>
            </a:pPr>
            <a:r>
              <a:rPr lang="en-US" altLang="zh-TW" sz="2800" dirty="0">
                <a:solidFill>
                  <a:schemeClr val="bg1"/>
                </a:solidFill>
                <a:latin typeface="Times New Roman" panose="02020603050405020304" pitchFamily="18" charset="0"/>
              </a:rPr>
              <a:t>Buddhism for his commentary on the </a:t>
            </a:r>
            <a:r>
              <a:rPr lang="en-US" altLang="zh-TW" sz="2800" i="1" dirty="0" err="1">
                <a:solidFill>
                  <a:schemeClr val="bg1"/>
                </a:solidFill>
                <a:latin typeface="Times New Roman" panose="02020603050405020304" pitchFamily="18" charset="0"/>
              </a:rPr>
              <a:t>Saṃdhinirmocana</a:t>
            </a:r>
            <a:r>
              <a:rPr lang="en-US" altLang="zh-TW" sz="2800" i="1" dirty="0">
                <a:solidFill>
                  <a:schemeClr val="bg1"/>
                </a:solidFill>
                <a:latin typeface="Times New Roman" panose="02020603050405020304" pitchFamily="18" charset="0"/>
              </a:rPr>
              <a:t> </a:t>
            </a:r>
          </a:p>
          <a:p>
            <a:pPr>
              <a:lnSpc>
                <a:spcPts val="4000"/>
              </a:lnSpc>
            </a:pPr>
            <a:r>
              <a:rPr lang="en-US" altLang="zh-TW" sz="2800" i="1"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While in China, </a:t>
            </a:r>
            <a:r>
              <a:rPr lang="en-US" altLang="zh-TW" sz="2800" dirty="0" err="1">
                <a:solidFill>
                  <a:schemeClr val="bg1"/>
                </a:solidFill>
                <a:latin typeface="Times New Roman" panose="02020603050405020304" pitchFamily="18" charset="0"/>
              </a:rPr>
              <a:t>Woncheuk</a:t>
            </a:r>
            <a:r>
              <a:rPr lang="en-US" altLang="zh-TW" sz="2800" dirty="0">
                <a:solidFill>
                  <a:schemeClr val="bg1"/>
                </a:solidFill>
                <a:latin typeface="Times New Roman" panose="02020603050405020304" pitchFamily="18" charset="0"/>
              </a:rPr>
              <a:t> took as a disciple a Korean-born monk named </a:t>
            </a:r>
            <a:r>
              <a:rPr lang="en-US" altLang="zh-TW" sz="2800" dirty="0" err="1">
                <a:solidFill>
                  <a:schemeClr val="bg1"/>
                </a:solidFill>
                <a:latin typeface="Times New Roman" panose="02020603050405020304" pitchFamily="18" charset="0"/>
              </a:rPr>
              <a:t>Dojeung</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道證</a:t>
            </a:r>
            <a:r>
              <a:rPr lang="en-US" altLang="zh-TW" sz="2800" dirty="0">
                <a:solidFill>
                  <a:schemeClr val="bg1"/>
                </a:solidFill>
                <a:latin typeface="Times New Roman" panose="02020603050405020304" pitchFamily="18" charset="0"/>
              </a:rPr>
              <a:t>), who travelled to Silla (a Korean kingdom; </a:t>
            </a:r>
            <a:r>
              <a:rPr lang="zh-CN" altLang="en-US" sz="2800" dirty="0">
                <a:solidFill>
                  <a:schemeClr val="bg1"/>
                </a:solidFill>
                <a:latin typeface="Times New Roman" panose="02020603050405020304" pitchFamily="18" charset="0"/>
              </a:rPr>
              <a:t>新羅</a:t>
            </a:r>
            <a:r>
              <a:rPr lang="en-US" altLang="zh-TW" sz="2800" dirty="0">
                <a:solidFill>
                  <a:schemeClr val="bg1"/>
                </a:solidFill>
                <a:latin typeface="Times New Roman" panose="02020603050405020304" pitchFamily="18" charset="0"/>
              </a:rPr>
              <a:t>) in 692 and propounded and propagated </a:t>
            </a:r>
            <a:r>
              <a:rPr lang="en-US" altLang="zh-TW" sz="2800" dirty="0" err="1">
                <a:solidFill>
                  <a:schemeClr val="bg1"/>
                </a:solidFill>
                <a:latin typeface="Times New Roman" panose="02020603050405020304" pitchFamily="18" charset="0"/>
              </a:rPr>
              <a:t>Woncheuk's</a:t>
            </a:r>
            <a:r>
              <a:rPr lang="en-US" altLang="zh-TW" sz="2800" dirty="0">
                <a:solidFill>
                  <a:schemeClr val="bg1"/>
                </a:solidFill>
                <a:latin typeface="Times New Roman" panose="02020603050405020304" pitchFamily="18" charset="0"/>
              </a:rPr>
              <a:t> exegetical tradition there where it flourished.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E455F3F2-52CE-57AA-4778-65F1F282056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6" name="圖片 5">
            <a:extLst>
              <a:ext uri="{FF2B5EF4-FFF2-40B4-BE49-F238E27FC236}">
                <a16:creationId xmlns:a16="http://schemas.microsoft.com/office/drawing/2014/main" id="{5801B2BF-94F6-8B6F-0053-671355D52DFE}"/>
              </a:ext>
            </a:extLst>
          </p:cNvPr>
          <p:cNvPicPr>
            <a:picLocks noChangeAspect="1"/>
          </p:cNvPicPr>
          <p:nvPr/>
        </p:nvPicPr>
        <p:blipFill>
          <a:blip r:embed="rId3"/>
          <a:stretch>
            <a:fillRect/>
          </a:stretch>
        </p:blipFill>
        <p:spPr>
          <a:xfrm>
            <a:off x="8542684" y="44624"/>
            <a:ext cx="3267075" cy="4457700"/>
          </a:xfrm>
          <a:prstGeom prst="rect">
            <a:avLst/>
          </a:prstGeom>
        </p:spPr>
      </p:pic>
    </p:spTree>
    <p:extLst>
      <p:ext uri="{BB962C8B-B14F-4D97-AF65-F5344CB8AC3E}">
        <p14:creationId xmlns:p14="http://schemas.microsoft.com/office/powerpoint/2010/main" val="1799189204"/>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35E2C4E4-26D4-43E1-A2D8-7DDA4A58C65E}"/>
              </a:ext>
            </a:extLst>
          </p:cNvPr>
          <p:cNvSpPr txBox="1"/>
          <p:nvPr/>
        </p:nvSpPr>
        <p:spPr>
          <a:xfrm>
            <a:off x="471079" y="1092173"/>
            <a:ext cx="7704856" cy="4860882"/>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5. </a:t>
            </a:r>
            <a:r>
              <a:rPr lang="en-US" altLang="zh-TW" sz="2800" b="1" dirty="0" err="1">
                <a:solidFill>
                  <a:schemeClr val="bg1"/>
                </a:solidFill>
                <a:latin typeface="Times New Roman" panose="02020603050405020304" pitchFamily="18" charset="0"/>
              </a:rPr>
              <a:t>Tiantai</a:t>
            </a:r>
            <a:r>
              <a:rPr lang="en-US" altLang="zh-TW" sz="2800" b="1" dirty="0">
                <a:solidFill>
                  <a:schemeClr val="bg1"/>
                </a:solidFill>
                <a:latin typeface="Times New Roman" panose="02020603050405020304" pitchFamily="18" charset="0"/>
              </a:rPr>
              <a:t> 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天台宗</a:t>
            </a:r>
            <a:r>
              <a:rPr lang="en-US" altLang="zh-TW" sz="2800" dirty="0">
                <a:solidFill>
                  <a:schemeClr val="bg1"/>
                </a:solidFill>
                <a:latin typeface="Times New Roman" panose="02020603050405020304" pitchFamily="18" charset="0"/>
              </a:rPr>
              <a:t>)</a:t>
            </a:r>
          </a:p>
          <a:p>
            <a:pPr>
              <a:lnSpc>
                <a:spcPts val="4400"/>
              </a:lnSpc>
              <a:spcBef>
                <a:spcPts val="2400"/>
              </a:spcBef>
            </a:pPr>
            <a:r>
              <a:rPr lang="en-US" altLang="zh-CN" sz="2800" dirty="0" err="1">
                <a:solidFill>
                  <a:schemeClr val="bg1"/>
                </a:solidFill>
              </a:rPr>
              <a:t>Tiantai</a:t>
            </a:r>
            <a:r>
              <a:rPr lang="en-US" altLang="zh-CN" sz="2800" dirty="0">
                <a:solidFill>
                  <a:schemeClr val="bg1"/>
                </a:solidFill>
              </a:rPr>
              <a:t> is an East Asian Buddhist school of Mahayana that developed in sixth century China. The school </a:t>
            </a:r>
            <a:r>
              <a:rPr lang="en-US" altLang="zh-CN" sz="2800" dirty="0" err="1">
                <a:solidFill>
                  <a:schemeClr val="bg1"/>
                </a:solidFill>
              </a:rPr>
              <a:t>emphasises</a:t>
            </a:r>
            <a:r>
              <a:rPr lang="en-US" altLang="zh-CN" sz="2800" dirty="0">
                <a:solidFill>
                  <a:schemeClr val="bg1"/>
                </a:solidFill>
              </a:rPr>
              <a:t> the </a:t>
            </a:r>
            <a:r>
              <a:rPr lang="en-US" altLang="zh-CN" sz="2800" i="1" dirty="0">
                <a:solidFill>
                  <a:schemeClr val="bg1"/>
                </a:solidFill>
              </a:rPr>
              <a:t>Lotus Sutra</a:t>
            </a:r>
            <a:r>
              <a:rPr lang="en-US" altLang="zh-CN" sz="2800" dirty="0">
                <a:solidFill>
                  <a:schemeClr val="bg1"/>
                </a:solidFill>
              </a:rPr>
              <a:t>‘s doctrine of the “One Vehicle” (</a:t>
            </a:r>
            <a:r>
              <a:rPr lang="en-US" altLang="zh-CN" sz="2800" dirty="0" err="1">
                <a:solidFill>
                  <a:schemeClr val="bg1"/>
                </a:solidFill>
              </a:rPr>
              <a:t>ekayana</a:t>
            </a:r>
            <a:r>
              <a:rPr lang="en-US" altLang="zh-CN" sz="2800" dirty="0">
                <a:solidFill>
                  <a:schemeClr val="bg1"/>
                </a:solidFill>
              </a:rPr>
              <a:t>) as well as </a:t>
            </a:r>
            <a:r>
              <a:rPr lang="en-US" altLang="zh-CN" sz="2800" dirty="0" err="1">
                <a:solidFill>
                  <a:schemeClr val="bg1"/>
                </a:solidFill>
              </a:rPr>
              <a:t>Madhyamaka</a:t>
            </a:r>
            <a:r>
              <a:rPr lang="en-US" altLang="zh-CN" sz="2800" dirty="0">
                <a:solidFill>
                  <a:schemeClr val="bg1"/>
                </a:solidFill>
              </a:rPr>
              <a:t> philosophy, particularly as articulated in the works of the fourth patriarch </a:t>
            </a:r>
            <a:r>
              <a:rPr lang="en-US" altLang="zh-CN" sz="2800" dirty="0" err="1">
                <a:solidFill>
                  <a:schemeClr val="bg1"/>
                </a:solidFill>
              </a:rPr>
              <a:t>Zhiyi</a:t>
            </a:r>
            <a:r>
              <a:rPr lang="en-US" altLang="zh-CN" sz="2800" dirty="0">
                <a:solidFill>
                  <a:schemeClr val="bg1"/>
                </a:solidFill>
              </a:rPr>
              <a:t> (538–597 CE; </a:t>
            </a:r>
            <a:r>
              <a:rPr lang="zh-CN" altLang="en-US" sz="2800" dirty="0">
                <a:solidFill>
                  <a:schemeClr val="bg1"/>
                </a:solidFill>
              </a:rPr>
              <a:t>智顗</a:t>
            </a:r>
            <a:r>
              <a:rPr lang="en-US" altLang="zh-CN" sz="2800" dirty="0">
                <a:solidFill>
                  <a:schemeClr val="bg1"/>
                </a:solidFill>
              </a:rPr>
              <a:t>; </a:t>
            </a:r>
            <a:r>
              <a:rPr lang="zh-CN" altLang="en-US" sz="2800" dirty="0">
                <a:solidFill>
                  <a:schemeClr val="bg1"/>
                </a:solidFill>
              </a:rPr>
              <a:t>智者大師</a:t>
            </a:r>
            <a:r>
              <a:rPr lang="en-US" altLang="zh-CN" sz="2800" dirty="0">
                <a:solidFill>
                  <a:schemeClr val="bg1"/>
                </a:solidFill>
              </a:rPr>
              <a:t>).</a:t>
            </a:r>
          </a:p>
        </p:txBody>
      </p:sp>
      <p:pic>
        <p:nvPicPr>
          <p:cNvPr id="3" name="圖片 2">
            <a:extLst>
              <a:ext uri="{FF2B5EF4-FFF2-40B4-BE49-F238E27FC236}">
                <a16:creationId xmlns:a16="http://schemas.microsoft.com/office/drawing/2014/main" id="{3C1474A9-042A-4279-A7A5-78C908F01B69}"/>
              </a:ext>
            </a:extLst>
          </p:cNvPr>
          <p:cNvPicPr>
            <a:picLocks noChangeAspect="1"/>
          </p:cNvPicPr>
          <p:nvPr/>
        </p:nvPicPr>
        <p:blipFill>
          <a:blip r:embed="rId3"/>
          <a:stretch>
            <a:fillRect/>
          </a:stretch>
        </p:blipFill>
        <p:spPr>
          <a:xfrm>
            <a:off x="8497248" y="1052736"/>
            <a:ext cx="3220498" cy="4022948"/>
          </a:xfrm>
          <a:prstGeom prst="rect">
            <a:avLst/>
          </a:prstGeom>
        </p:spPr>
      </p:pic>
      <p:sp>
        <p:nvSpPr>
          <p:cNvPr id="8" name="文字方塊 7">
            <a:extLst>
              <a:ext uri="{FF2B5EF4-FFF2-40B4-BE49-F238E27FC236}">
                <a16:creationId xmlns:a16="http://schemas.microsoft.com/office/drawing/2014/main" id="{3DF061C1-67DE-487B-A4DB-853AE828BD24}"/>
              </a:ext>
            </a:extLst>
          </p:cNvPr>
          <p:cNvSpPr txBox="1"/>
          <p:nvPr/>
        </p:nvSpPr>
        <p:spPr>
          <a:xfrm>
            <a:off x="8326661" y="5445224"/>
            <a:ext cx="3148988" cy="1015663"/>
          </a:xfrm>
          <a:prstGeom prst="rect">
            <a:avLst/>
          </a:prstGeom>
          <a:noFill/>
        </p:spPr>
        <p:txBody>
          <a:bodyPr wrap="square" rtlCol="0">
            <a:spAutoFit/>
          </a:bodyPr>
          <a:lstStyle/>
          <a:p>
            <a:r>
              <a:rPr lang="en-US" altLang="zh-TW" sz="2000" dirty="0" err="1">
                <a:solidFill>
                  <a:srgbClr val="FFFF00"/>
                </a:solidFill>
                <a:latin typeface="Times New Roman" panose="02020603050405020304" pitchFamily="18" charset="0"/>
              </a:rPr>
              <a:t>Zhiyi</a:t>
            </a:r>
            <a:r>
              <a:rPr lang="en-US" altLang="zh-TW" sz="2000" dirty="0">
                <a:solidFill>
                  <a:srgbClr val="FFFF00"/>
                </a:solidFill>
                <a:latin typeface="Times New Roman" panose="02020603050405020304" pitchFamily="18" charset="0"/>
              </a:rPr>
              <a:t>: https://en.wikipedia.org/wiki/Zhiyi</a:t>
            </a:r>
            <a:endParaRPr lang="en-US" altLang="zh-CN" sz="2000" dirty="0">
              <a:solidFill>
                <a:srgbClr val="FFFF00"/>
              </a:solidFill>
            </a:endParaRPr>
          </a:p>
        </p:txBody>
      </p:sp>
      <p:sp>
        <p:nvSpPr>
          <p:cNvPr id="2" name="矩形: 按鈕形 1">
            <a:extLst>
              <a:ext uri="{FF2B5EF4-FFF2-40B4-BE49-F238E27FC236}">
                <a16:creationId xmlns:a16="http://schemas.microsoft.com/office/drawing/2014/main" id="{E2A04A7D-2B4D-4CBB-70A2-FE39DE43697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4" name="文字方塊 3">
            <a:extLst>
              <a:ext uri="{FF2B5EF4-FFF2-40B4-BE49-F238E27FC236}">
                <a16:creationId xmlns:a16="http://schemas.microsoft.com/office/drawing/2014/main" id="{1FBE6AAC-B6D5-5EA3-71BA-9D7AA0B5479A}"/>
              </a:ext>
            </a:extLst>
          </p:cNvPr>
          <p:cNvSpPr txBox="1"/>
          <p:nvPr/>
        </p:nvSpPr>
        <p:spPr>
          <a:xfrm>
            <a:off x="5466444" y="43170"/>
            <a:ext cx="5418981" cy="707886"/>
          </a:xfrm>
          <a:prstGeom prst="rect">
            <a:avLst/>
          </a:prstGeom>
          <a:noFill/>
        </p:spPr>
        <p:txBody>
          <a:bodyPr wrap="square" rtlCol="0">
            <a:spAutoFit/>
          </a:bodyPr>
          <a:lstStyle/>
          <a:p>
            <a:r>
              <a:rPr lang="en-US" altLang="zh-TW" sz="2000" dirty="0" err="1">
                <a:solidFill>
                  <a:srgbClr val="FFFF00"/>
                </a:solidFill>
                <a:latin typeface="Times New Roman" panose="02020603050405020304" pitchFamily="18" charset="0"/>
              </a:rPr>
              <a:t>Tiantai</a:t>
            </a:r>
            <a:r>
              <a:rPr lang="en-US" altLang="zh-TW" sz="2000" dirty="0">
                <a:solidFill>
                  <a:srgbClr val="FFFF00"/>
                </a:solidFill>
                <a:latin typeface="Times New Roman" panose="02020603050405020304" pitchFamily="18" charset="0"/>
              </a:rPr>
              <a:t> Buddhism: https://plato.stanford.edu/entries/buddhism-tiantai/</a:t>
            </a:r>
            <a:endParaRPr lang="en-US" altLang="zh-CN" sz="2000" dirty="0">
              <a:solidFill>
                <a:srgbClr val="FFFF00"/>
              </a:solidFill>
            </a:endParaRPr>
          </a:p>
        </p:txBody>
      </p:sp>
    </p:spTree>
    <p:extLst>
      <p:ext uri="{BB962C8B-B14F-4D97-AF65-F5344CB8AC3E}">
        <p14:creationId xmlns:p14="http://schemas.microsoft.com/office/powerpoint/2010/main" val="4006135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BC6F918-45E3-43BB-82A1-46DED3977AF6}"/>
              </a:ext>
            </a:extLst>
          </p:cNvPr>
          <p:cNvSpPr txBox="1"/>
          <p:nvPr/>
        </p:nvSpPr>
        <p:spPr>
          <a:xfrm>
            <a:off x="753378" y="1412776"/>
            <a:ext cx="7416824"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sixth century </a:t>
            </a:r>
            <a:r>
              <a:rPr lang="en-US" altLang="zh-TW" sz="2800" dirty="0" err="1">
                <a:solidFill>
                  <a:schemeClr val="bg1"/>
                </a:solidFill>
                <a:latin typeface="Times New Roman" panose="02020603050405020304" pitchFamily="18" charset="0"/>
              </a:rPr>
              <a:t>dhyāna</a:t>
            </a:r>
            <a:r>
              <a:rPr lang="en-US" altLang="zh-TW" sz="2800" dirty="0">
                <a:solidFill>
                  <a:schemeClr val="bg1"/>
                </a:solidFill>
                <a:latin typeface="Times New Roman" panose="02020603050405020304" pitchFamily="18" charset="0"/>
              </a:rPr>
              <a:t> master </a:t>
            </a:r>
            <a:r>
              <a:rPr lang="en-US" altLang="zh-TW" sz="2800" dirty="0" err="1">
                <a:solidFill>
                  <a:schemeClr val="bg1"/>
                </a:solidFill>
                <a:latin typeface="Times New Roman" panose="02020603050405020304" pitchFamily="18" charset="0"/>
              </a:rPr>
              <a:t>Huiwen</a:t>
            </a:r>
            <a:r>
              <a:rPr lang="en-US" altLang="zh-TW" sz="2800" dirty="0">
                <a:solidFill>
                  <a:schemeClr val="bg1"/>
                </a:solidFill>
                <a:latin typeface="Times New Roman" panose="02020603050405020304" pitchFamily="18" charset="0"/>
              </a:rPr>
              <a:t> ( </a:t>
            </a:r>
            <a:r>
              <a:rPr lang="zh-TW" altLang="en-US" sz="2800" dirty="0">
                <a:solidFill>
                  <a:schemeClr val="bg1"/>
                </a:solidFill>
                <a:latin typeface="Times New Roman" panose="02020603050405020304" pitchFamily="18" charset="0"/>
              </a:rPr>
              <a:t>慧文</a:t>
            </a:r>
            <a:r>
              <a:rPr lang="en-US" altLang="zh-TW" sz="2800" dirty="0">
                <a:solidFill>
                  <a:schemeClr val="bg1"/>
                </a:solidFill>
                <a:latin typeface="Times New Roman" panose="02020603050405020304" pitchFamily="18" charset="0"/>
              </a:rPr>
              <a:t>) is traditionally considered to be the second patriarch of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a:t>
            </a:r>
            <a:r>
              <a:rPr lang="en-US" altLang="zh-TW" sz="2800" dirty="0" err="1">
                <a:solidFill>
                  <a:schemeClr val="bg1"/>
                </a:solidFill>
                <a:latin typeface="Times New Roman" panose="02020603050405020304" pitchFamily="18" charset="0"/>
              </a:rPr>
              <a:t>Huiwen</a:t>
            </a:r>
            <a:r>
              <a:rPr lang="en-US" altLang="zh-TW" sz="2800" dirty="0">
                <a:solidFill>
                  <a:schemeClr val="bg1"/>
                </a:solidFill>
                <a:latin typeface="Times New Roman" panose="02020603050405020304" pitchFamily="18" charset="0"/>
              </a:rPr>
              <a:t> studied the works of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and is said to have awakened to the profound meaning of </a:t>
            </a:r>
            <a:r>
              <a:rPr lang="en-US" altLang="zh-TW" sz="2800" dirty="0" err="1">
                <a:solidFill>
                  <a:schemeClr val="bg1"/>
                </a:solidFill>
                <a:latin typeface="Times New Roman" panose="02020603050405020304" pitchFamily="18" charset="0"/>
              </a:rPr>
              <a:t>Nāgārjuna's</a:t>
            </a:r>
            <a:r>
              <a:rPr lang="en-US" altLang="zh-TW" sz="2800" dirty="0">
                <a:solidFill>
                  <a:schemeClr val="bg1"/>
                </a:solidFill>
                <a:latin typeface="Times New Roman" panose="02020603050405020304" pitchFamily="18" charset="0"/>
              </a:rPr>
              <a:t> words: "All conditioned phenomena I speak of as empty and are but false names which also indicate the mean."</a:t>
            </a:r>
            <a:endParaRPr lang="en-US" altLang="zh-CN" sz="2800" dirty="0">
              <a:solidFill>
                <a:schemeClr val="bg1"/>
              </a:solidFill>
            </a:endParaRPr>
          </a:p>
        </p:txBody>
      </p:sp>
      <p:pic>
        <p:nvPicPr>
          <p:cNvPr id="3" name="圖片 2">
            <a:extLst>
              <a:ext uri="{FF2B5EF4-FFF2-40B4-BE49-F238E27FC236}">
                <a16:creationId xmlns:a16="http://schemas.microsoft.com/office/drawing/2014/main" id="{8F0F9245-583F-4970-A3E2-5E37677C85C6}"/>
              </a:ext>
            </a:extLst>
          </p:cNvPr>
          <p:cNvPicPr>
            <a:picLocks noChangeAspect="1"/>
          </p:cNvPicPr>
          <p:nvPr/>
        </p:nvPicPr>
        <p:blipFill>
          <a:blip r:embed="rId4"/>
          <a:stretch>
            <a:fillRect/>
          </a:stretch>
        </p:blipFill>
        <p:spPr>
          <a:xfrm>
            <a:off x="8614692" y="1412777"/>
            <a:ext cx="2448272" cy="3527486"/>
          </a:xfrm>
          <a:prstGeom prst="rect">
            <a:avLst/>
          </a:prstGeom>
        </p:spPr>
      </p:pic>
      <p:sp>
        <p:nvSpPr>
          <p:cNvPr id="8" name="文字方塊 7">
            <a:extLst>
              <a:ext uri="{FF2B5EF4-FFF2-40B4-BE49-F238E27FC236}">
                <a16:creationId xmlns:a16="http://schemas.microsoft.com/office/drawing/2014/main" id="{EBEEADFC-0746-445E-8ABF-1541C92F3669}"/>
              </a:ext>
            </a:extLst>
          </p:cNvPr>
          <p:cNvSpPr txBox="1"/>
          <p:nvPr/>
        </p:nvSpPr>
        <p:spPr>
          <a:xfrm>
            <a:off x="6211725" y="446961"/>
            <a:ext cx="5341943" cy="400110"/>
          </a:xfrm>
          <a:prstGeom prst="rect">
            <a:avLst/>
          </a:prstGeom>
          <a:noFill/>
        </p:spPr>
        <p:txBody>
          <a:bodyPr wrap="square" rtlCol="0">
            <a:spAutoFit/>
          </a:bodyPr>
          <a:lstStyle/>
          <a:p>
            <a:r>
              <a:rPr lang="en-US" altLang="zh-TW" sz="2000" dirty="0" err="1">
                <a:solidFill>
                  <a:srgbClr val="FFFF00"/>
                </a:solidFill>
                <a:latin typeface="Times New Roman" panose="02020603050405020304" pitchFamily="18" charset="0"/>
              </a:rPr>
              <a:t>Huiwen</a:t>
            </a:r>
            <a:r>
              <a:rPr lang="en-US" altLang="zh-TW" sz="2000" dirty="0">
                <a:solidFill>
                  <a:srgbClr val="FFFF00"/>
                </a:solidFill>
                <a:latin typeface="Times New Roman" panose="02020603050405020304" pitchFamily="18" charset="0"/>
              </a:rPr>
              <a:t>: https://en.wikipedia.org/wiki/Huiwen</a:t>
            </a:r>
            <a:endParaRPr lang="en-US" altLang="zh-CN" sz="2000" dirty="0">
              <a:solidFill>
                <a:srgbClr val="FFFF00"/>
              </a:solidFill>
            </a:endParaRPr>
          </a:p>
        </p:txBody>
      </p:sp>
      <p:sp>
        <p:nvSpPr>
          <p:cNvPr id="2" name="矩形: 按鈕形 1">
            <a:extLst>
              <a:ext uri="{FF2B5EF4-FFF2-40B4-BE49-F238E27FC236}">
                <a16:creationId xmlns:a16="http://schemas.microsoft.com/office/drawing/2014/main" id="{B134E643-CA29-63C2-102F-4B1B1DFAA04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4" name="圖說文字: 直線 3">
            <a:extLst>
              <a:ext uri="{FF2B5EF4-FFF2-40B4-BE49-F238E27FC236}">
                <a16:creationId xmlns:a16="http://schemas.microsoft.com/office/drawing/2014/main" id="{71799901-5D18-D005-79FE-97AA39E87DEE}"/>
              </a:ext>
            </a:extLst>
          </p:cNvPr>
          <p:cNvSpPr/>
          <p:nvPr/>
        </p:nvSpPr>
        <p:spPr>
          <a:xfrm>
            <a:off x="3774869" y="5270370"/>
            <a:ext cx="2304257" cy="400110"/>
          </a:xfrm>
          <a:prstGeom prst="borderCallout1">
            <a:avLst>
              <a:gd name="adj1" fmla="val -20750"/>
              <a:gd name="adj2" fmla="val 48497"/>
              <a:gd name="adj3" fmla="val -148085"/>
              <a:gd name="adj4" fmla="val 137648"/>
            </a:avLst>
          </a:prstGeom>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solidFill>
                  <a:srgbClr val="FFFF00"/>
                </a:solidFill>
              </a:rPr>
              <a:t>Ultimate Truth</a:t>
            </a:r>
            <a:endParaRPr lang="zh-TW" altLang="en-US" dirty="0">
              <a:solidFill>
                <a:srgbClr val="FFFF00"/>
              </a:solidFill>
            </a:endParaRPr>
          </a:p>
        </p:txBody>
      </p:sp>
      <p:sp>
        <p:nvSpPr>
          <p:cNvPr id="5" name="圖說文字: 直線 4">
            <a:extLst>
              <a:ext uri="{FF2B5EF4-FFF2-40B4-BE49-F238E27FC236}">
                <a16:creationId xmlns:a16="http://schemas.microsoft.com/office/drawing/2014/main" id="{56977417-837D-6DAA-A363-4A13473542E4}"/>
              </a:ext>
            </a:extLst>
          </p:cNvPr>
          <p:cNvSpPr/>
          <p:nvPr/>
        </p:nvSpPr>
        <p:spPr>
          <a:xfrm>
            <a:off x="2128293" y="5753277"/>
            <a:ext cx="2664297" cy="400110"/>
          </a:xfrm>
          <a:prstGeom prst="borderCallout1">
            <a:avLst>
              <a:gd name="adj1" fmla="val -20750"/>
              <a:gd name="adj2" fmla="val 48497"/>
              <a:gd name="adj3" fmla="val -139621"/>
              <a:gd name="adj4" fmla="val 44855"/>
            </a:avLst>
          </a:prstGeom>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solidFill>
                  <a:srgbClr val="FFFF00"/>
                </a:solidFill>
              </a:rPr>
              <a:t>Conventional Truth</a:t>
            </a:r>
            <a:endParaRPr lang="zh-TW" altLang="en-US" dirty="0">
              <a:solidFill>
                <a:srgbClr val="FFFF00"/>
              </a:solidFill>
            </a:endParaRPr>
          </a:p>
        </p:txBody>
      </p:sp>
      <p:sp>
        <p:nvSpPr>
          <p:cNvPr id="6" name="圖說文字: 直線 5">
            <a:extLst>
              <a:ext uri="{FF2B5EF4-FFF2-40B4-BE49-F238E27FC236}">
                <a16:creationId xmlns:a16="http://schemas.microsoft.com/office/drawing/2014/main" id="{E851156D-14E6-3320-F6F6-B667AA907D23}"/>
              </a:ext>
            </a:extLst>
          </p:cNvPr>
          <p:cNvSpPr/>
          <p:nvPr/>
        </p:nvSpPr>
        <p:spPr>
          <a:xfrm>
            <a:off x="1845940" y="6371167"/>
            <a:ext cx="2304257" cy="400110"/>
          </a:xfrm>
          <a:prstGeom prst="borderCallout1">
            <a:avLst>
              <a:gd name="adj1" fmla="val -17929"/>
              <a:gd name="adj2" fmla="val 5874"/>
              <a:gd name="adj3" fmla="val -131156"/>
              <a:gd name="adj4" fmla="val -12755"/>
            </a:avLst>
          </a:prstGeom>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solidFill>
                  <a:srgbClr val="FFFF00"/>
                </a:solidFill>
              </a:rPr>
              <a:t>Middle Truth</a:t>
            </a:r>
            <a:endParaRPr lang="zh-TW" altLang="en-US" dirty="0">
              <a:solidFill>
                <a:srgbClr val="FFFF00"/>
              </a:solidFill>
            </a:endParaRPr>
          </a:p>
        </p:txBody>
      </p:sp>
      <p:sp>
        <p:nvSpPr>
          <p:cNvPr id="9" name="文字方塊 8">
            <a:extLst>
              <a:ext uri="{FF2B5EF4-FFF2-40B4-BE49-F238E27FC236}">
                <a16:creationId xmlns:a16="http://schemas.microsoft.com/office/drawing/2014/main" id="{31AC3418-D28D-65CF-9A89-D4B736518B73}"/>
              </a:ext>
            </a:extLst>
          </p:cNvPr>
          <p:cNvSpPr txBox="1"/>
          <p:nvPr/>
        </p:nvSpPr>
        <p:spPr>
          <a:xfrm>
            <a:off x="333773" y="6017224"/>
            <a:ext cx="1008112" cy="707886"/>
          </a:xfrm>
          <a:prstGeom prst="rect">
            <a:avLst/>
          </a:prstGeom>
          <a:noFill/>
          <a:ln>
            <a:solidFill>
              <a:srgbClr val="FFFF00"/>
            </a:solidFill>
          </a:ln>
        </p:spPr>
        <p:txBody>
          <a:bodyPr wrap="square" rtlCol="0">
            <a:spAutoFit/>
          </a:bodyPr>
          <a:lstStyle/>
          <a:p>
            <a:r>
              <a:rPr lang="en-US" altLang="zh-TW" sz="2000" b="1" dirty="0">
                <a:solidFill>
                  <a:srgbClr val="FFFF00"/>
                </a:solidFill>
                <a:latin typeface="Times New Roman" panose="02020603050405020304" pitchFamily="18" charset="0"/>
              </a:rPr>
              <a:t>Three Truths</a:t>
            </a:r>
            <a:endParaRPr lang="en-US" altLang="zh-CN" sz="2000" b="1" dirty="0">
              <a:solidFill>
                <a:srgbClr val="FFFF00"/>
              </a:solidFill>
            </a:endParaRPr>
          </a:p>
        </p:txBody>
      </p:sp>
      <p:sp>
        <p:nvSpPr>
          <p:cNvPr id="10" name="圖說文字: 直線 9">
            <a:extLst>
              <a:ext uri="{FF2B5EF4-FFF2-40B4-BE49-F238E27FC236}">
                <a16:creationId xmlns:a16="http://schemas.microsoft.com/office/drawing/2014/main" id="{6DE3F892-DE38-156E-B04B-7BDA34E992F4}"/>
              </a:ext>
            </a:extLst>
          </p:cNvPr>
          <p:cNvSpPr/>
          <p:nvPr/>
        </p:nvSpPr>
        <p:spPr>
          <a:xfrm>
            <a:off x="6310436" y="5303955"/>
            <a:ext cx="4536504" cy="400110"/>
          </a:xfrm>
          <a:prstGeom prst="borderCallout1">
            <a:avLst>
              <a:gd name="adj1" fmla="val 44143"/>
              <a:gd name="adj2" fmla="val -6379"/>
              <a:gd name="adj3" fmla="val 49416"/>
              <a:gd name="adj4" fmla="val 1737"/>
            </a:avLst>
          </a:prstGeom>
          <a:solidFill>
            <a:schemeClr val="bg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Eradicate the Delusion of Views and Thoughts</a:t>
            </a:r>
            <a:endParaRPr lang="zh-TW" altLang="en-US" sz="1800" b="1" dirty="0">
              <a:solidFill>
                <a:srgbClr val="C00000"/>
              </a:solidFill>
            </a:endParaRPr>
          </a:p>
        </p:txBody>
      </p:sp>
      <p:sp>
        <p:nvSpPr>
          <p:cNvPr id="11" name="圖說文字: 直線 10">
            <a:extLst>
              <a:ext uri="{FF2B5EF4-FFF2-40B4-BE49-F238E27FC236}">
                <a16:creationId xmlns:a16="http://schemas.microsoft.com/office/drawing/2014/main" id="{2B5CD8BA-28CF-3DB3-D204-F6C824629F18}"/>
              </a:ext>
            </a:extLst>
          </p:cNvPr>
          <p:cNvSpPr/>
          <p:nvPr/>
        </p:nvSpPr>
        <p:spPr>
          <a:xfrm>
            <a:off x="5112226" y="5811906"/>
            <a:ext cx="5302666" cy="400110"/>
          </a:xfrm>
          <a:prstGeom prst="borderCallout1">
            <a:avLst>
              <a:gd name="adj1" fmla="val 46964"/>
              <a:gd name="adj2" fmla="val -8084"/>
              <a:gd name="adj3" fmla="val 49416"/>
              <a:gd name="adj4" fmla="val -241"/>
            </a:avLst>
          </a:prstGeom>
          <a:solidFill>
            <a:schemeClr val="bg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Eradicate Delusion as Innumerable as Dust and Sand</a:t>
            </a:r>
            <a:endParaRPr lang="zh-TW" altLang="en-US" sz="1800" b="1" dirty="0">
              <a:solidFill>
                <a:srgbClr val="C00000"/>
              </a:solidFill>
            </a:endParaRPr>
          </a:p>
        </p:txBody>
      </p:sp>
      <p:sp>
        <p:nvSpPr>
          <p:cNvPr id="12" name="圖說文字: 直線 11">
            <a:extLst>
              <a:ext uri="{FF2B5EF4-FFF2-40B4-BE49-F238E27FC236}">
                <a16:creationId xmlns:a16="http://schemas.microsoft.com/office/drawing/2014/main" id="{F5892B8C-5544-070B-0C15-3B50BDF2F796}"/>
              </a:ext>
            </a:extLst>
          </p:cNvPr>
          <p:cNvSpPr/>
          <p:nvPr/>
        </p:nvSpPr>
        <p:spPr>
          <a:xfrm>
            <a:off x="4563573" y="6336212"/>
            <a:ext cx="3259031" cy="400110"/>
          </a:xfrm>
          <a:prstGeom prst="borderCallout1">
            <a:avLst>
              <a:gd name="adj1" fmla="val 46964"/>
              <a:gd name="adj2" fmla="val -8084"/>
              <a:gd name="adj3" fmla="val 49416"/>
              <a:gd name="adj4" fmla="val -241"/>
            </a:avLst>
          </a:prstGeom>
          <a:solidFill>
            <a:schemeClr val="bg1"/>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Eradicate Primordial Delusion</a:t>
            </a:r>
            <a:endParaRPr lang="zh-TW" altLang="en-US" sz="1800" b="1" dirty="0">
              <a:solidFill>
                <a:srgbClr val="C00000"/>
              </a:solidFill>
            </a:endParaRPr>
          </a:p>
        </p:txBody>
      </p:sp>
      <p:sp>
        <p:nvSpPr>
          <p:cNvPr id="13" name="文字方塊 12">
            <a:extLst>
              <a:ext uri="{FF2B5EF4-FFF2-40B4-BE49-F238E27FC236}">
                <a16:creationId xmlns:a16="http://schemas.microsoft.com/office/drawing/2014/main" id="{41FD6F66-D37B-DC46-8D8D-A33D2C7BC254}"/>
              </a:ext>
            </a:extLst>
          </p:cNvPr>
          <p:cNvSpPr txBox="1"/>
          <p:nvPr/>
        </p:nvSpPr>
        <p:spPr>
          <a:xfrm>
            <a:off x="7604004" y="4903845"/>
            <a:ext cx="1946792" cy="400110"/>
          </a:xfrm>
          <a:prstGeom prst="rect">
            <a:avLst/>
          </a:prstGeom>
          <a:noFill/>
          <a:ln>
            <a:solidFill>
              <a:srgbClr val="FF0000"/>
            </a:solidFill>
          </a:ln>
        </p:spPr>
        <p:txBody>
          <a:bodyPr wrap="square" rtlCol="0">
            <a:spAutoFit/>
          </a:bodyPr>
          <a:lstStyle/>
          <a:p>
            <a:r>
              <a:rPr lang="en-US" altLang="zh-TW" sz="2000" b="1" dirty="0">
                <a:solidFill>
                  <a:schemeClr val="bg1">
                    <a:lumMod val="85000"/>
                  </a:schemeClr>
                </a:solidFill>
                <a:highlight>
                  <a:srgbClr val="800000"/>
                </a:highlight>
                <a:latin typeface="Times New Roman" panose="02020603050405020304" pitchFamily="18" charset="0"/>
              </a:rPr>
              <a:t>Three Delusions</a:t>
            </a:r>
            <a:endParaRPr lang="en-US" altLang="zh-CN" sz="2000" b="1" dirty="0">
              <a:solidFill>
                <a:schemeClr val="bg1">
                  <a:lumMod val="85000"/>
                </a:schemeClr>
              </a:solidFill>
              <a:highlight>
                <a:srgbClr val="800000"/>
              </a:highlight>
            </a:endParaRPr>
          </a:p>
        </p:txBody>
      </p:sp>
      <p:sp>
        <p:nvSpPr>
          <p:cNvPr id="15" name="圖說文字: 直線 14">
            <a:extLst>
              <a:ext uri="{FF2B5EF4-FFF2-40B4-BE49-F238E27FC236}">
                <a16:creationId xmlns:a16="http://schemas.microsoft.com/office/drawing/2014/main" id="{BD6B1677-DF11-573E-D6DE-8B70CF76BA5E}"/>
              </a:ext>
            </a:extLst>
          </p:cNvPr>
          <p:cNvSpPr/>
          <p:nvPr/>
        </p:nvSpPr>
        <p:spPr>
          <a:xfrm>
            <a:off x="11047657" y="5411796"/>
            <a:ext cx="1141168" cy="400110"/>
          </a:xfrm>
          <a:prstGeom prst="borderCallout1">
            <a:avLst>
              <a:gd name="adj1" fmla="val 41322"/>
              <a:gd name="adj2" fmla="val -19239"/>
              <a:gd name="adj3" fmla="val 49416"/>
              <a:gd name="adj4" fmla="val 1737"/>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Arahan</a:t>
            </a:r>
            <a:endParaRPr lang="zh-TW" altLang="en-US" sz="1800" b="1" dirty="0">
              <a:solidFill>
                <a:srgbClr val="C00000"/>
              </a:solidFill>
            </a:endParaRPr>
          </a:p>
        </p:txBody>
      </p:sp>
      <p:sp>
        <p:nvSpPr>
          <p:cNvPr id="16" name="圖說文字: 直線 15">
            <a:extLst>
              <a:ext uri="{FF2B5EF4-FFF2-40B4-BE49-F238E27FC236}">
                <a16:creationId xmlns:a16="http://schemas.microsoft.com/office/drawing/2014/main" id="{11E12769-6A57-DB04-2843-4B3263DF85D5}"/>
              </a:ext>
            </a:extLst>
          </p:cNvPr>
          <p:cNvSpPr/>
          <p:nvPr/>
        </p:nvSpPr>
        <p:spPr>
          <a:xfrm>
            <a:off x="10734528" y="5942986"/>
            <a:ext cx="1481095" cy="400110"/>
          </a:xfrm>
          <a:prstGeom prst="borderCallout1">
            <a:avLst>
              <a:gd name="adj1" fmla="val 41322"/>
              <a:gd name="adj2" fmla="val -19239"/>
              <a:gd name="adj3" fmla="val 49416"/>
              <a:gd name="adj4" fmla="val 1737"/>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Bodhisattva</a:t>
            </a:r>
            <a:endParaRPr lang="zh-TW" altLang="en-US" sz="1800" b="1" dirty="0">
              <a:solidFill>
                <a:srgbClr val="C00000"/>
              </a:solidFill>
            </a:endParaRPr>
          </a:p>
        </p:txBody>
      </p:sp>
      <p:sp>
        <p:nvSpPr>
          <p:cNvPr id="17" name="圖說文字: 直線 16">
            <a:extLst>
              <a:ext uri="{FF2B5EF4-FFF2-40B4-BE49-F238E27FC236}">
                <a16:creationId xmlns:a16="http://schemas.microsoft.com/office/drawing/2014/main" id="{01530454-E72A-8D69-6B20-392084B2C2BE}"/>
              </a:ext>
            </a:extLst>
          </p:cNvPr>
          <p:cNvSpPr/>
          <p:nvPr/>
        </p:nvSpPr>
        <p:spPr>
          <a:xfrm>
            <a:off x="9057700" y="6381328"/>
            <a:ext cx="1141168" cy="400110"/>
          </a:xfrm>
          <a:prstGeom prst="borderCallout1">
            <a:avLst>
              <a:gd name="adj1" fmla="val 41322"/>
              <a:gd name="adj2" fmla="val -103324"/>
              <a:gd name="adj3" fmla="val 49416"/>
              <a:gd name="adj4" fmla="val 1737"/>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1800" b="1" dirty="0">
                <a:solidFill>
                  <a:srgbClr val="C00000"/>
                </a:solidFill>
              </a:rPr>
              <a:t>Buddha</a:t>
            </a:r>
            <a:endParaRPr lang="zh-TW" altLang="en-US" sz="1800" b="1" dirty="0">
              <a:solidFill>
                <a:srgbClr val="C00000"/>
              </a:solidFill>
            </a:endParaRPr>
          </a:p>
        </p:txBody>
      </p:sp>
    </p:spTree>
    <p:extLst>
      <p:ext uri="{BB962C8B-B14F-4D97-AF65-F5344CB8AC3E}">
        <p14:creationId xmlns:p14="http://schemas.microsoft.com/office/powerpoint/2010/main" val="2955377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animBg="1"/>
      <p:bldP spid="5" grpId="0" animBg="1"/>
      <p:bldP spid="6" grpId="0" animBg="1"/>
      <p:bldP spid="9" grpId="0" animBg="1"/>
      <p:bldP spid="10" grpId="0" animBg="1"/>
      <p:bldP spid="11" grpId="0" animBg="1"/>
      <p:bldP spid="12" grpId="0" animBg="1"/>
      <p:bldP spid="13" grpId="0" animBg="1"/>
      <p:bldP spid="15" grpId="0" animBg="1"/>
      <p:bldP spid="16" grpId="0" animBg="1"/>
      <p:bldP spid="1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D64382B-2D62-476D-9315-7B82C1C2842C}"/>
              </a:ext>
            </a:extLst>
          </p:cNvPr>
          <p:cNvSpPr txBox="1"/>
          <p:nvPr/>
        </p:nvSpPr>
        <p:spPr>
          <a:xfrm>
            <a:off x="753378" y="1412776"/>
            <a:ext cx="7416824" cy="3993529"/>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Huiwen</a:t>
            </a:r>
            <a:r>
              <a:rPr lang="en-US" altLang="zh-TW" sz="2800" dirty="0">
                <a:solidFill>
                  <a:schemeClr val="bg1"/>
                </a:solidFill>
                <a:latin typeface="Times New Roman" panose="02020603050405020304" pitchFamily="18" charset="0"/>
              </a:rPr>
              <a:t> later transmitted his teachings to Chan master </a:t>
            </a:r>
            <a:r>
              <a:rPr lang="en-US" altLang="zh-TW" sz="2800" dirty="0" err="1">
                <a:solidFill>
                  <a:schemeClr val="bg1"/>
                </a:solidFill>
                <a:latin typeface="Times New Roman" panose="02020603050405020304" pitchFamily="18" charset="0"/>
              </a:rPr>
              <a:t>Nanyue</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Huisi</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南嶽慧思</a:t>
            </a:r>
            <a:r>
              <a:rPr lang="en-US" altLang="zh-TW" sz="2800" dirty="0">
                <a:solidFill>
                  <a:schemeClr val="bg1"/>
                </a:solidFill>
                <a:latin typeface="Times New Roman" panose="02020603050405020304" pitchFamily="18" charset="0"/>
              </a:rPr>
              <a:t>, 515-577), who is traditionally figured as the third patriarch. During meditation, he is said to have </a:t>
            </a:r>
            <a:r>
              <a:rPr lang="en-US" altLang="zh-TW" sz="2800" dirty="0" err="1">
                <a:solidFill>
                  <a:schemeClr val="bg1"/>
                </a:solidFill>
                <a:latin typeface="Times New Roman" panose="02020603050405020304" pitchFamily="18" charset="0"/>
              </a:rPr>
              <a:t>realised</a:t>
            </a:r>
            <a:r>
              <a:rPr lang="en-US" altLang="zh-TW" sz="2800" dirty="0">
                <a:solidFill>
                  <a:schemeClr val="bg1"/>
                </a:solidFill>
                <a:latin typeface="Times New Roman" panose="02020603050405020304" pitchFamily="18" charset="0"/>
              </a:rPr>
              <a:t> the “Lotus </a:t>
            </a:r>
            <a:r>
              <a:rPr lang="en-US" altLang="zh-TW" sz="2800" dirty="0" err="1">
                <a:solidFill>
                  <a:schemeClr val="bg1"/>
                </a:solidFill>
                <a:latin typeface="Times New Roman" panose="02020603050405020304" pitchFamily="18" charset="0"/>
              </a:rPr>
              <a:t>Samādhi</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法華三昧</a:t>
            </a:r>
            <a:r>
              <a:rPr lang="en-US" altLang="zh-TW" sz="2800" dirty="0">
                <a:solidFill>
                  <a:schemeClr val="bg1"/>
                </a:solidFill>
                <a:latin typeface="Times New Roman" panose="02020603050405020304" pitchFamily="18" charset="0"/>
              </a:rPr>
              <a:t>), indicating enlightenment and Buddhahood. He authored the </a:t>
            </a:r>
            <a:r>
              <a:rPr lang="en-US" altLang="zh-TW" sz="2800" i="1" dirty="0">
                <a:solidFill>
                  <a:schemeClr val="bg1"/>
                </a:solidFill>
                <a:latin typeface="Times New Roman" panose="02020603050405020304" pitchFamily="18" charset="0"/>
              </a:rPr>
              <a:t>Ta </a:t>
            </a:r>
            <a:r>
              <a:rPr lang="en-US" altLang="zh-TW" sz="2800" i="1" dirty="0" err="1">
                <a:solidFill>
                  <a:schemeClr val="bg1"/>
                </a:solidFill>
                <a:latin typeface="Times New Roman" panose="02020603050405020304" pitchFamily="18" charset="0"/>
              </a:rPr>
              <a:t>Ch'eng</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Chih</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Kuan</a:t>
            </a:r>
            <a:r>
              <a:rPr lang="en-US" altLang="zh-TW" sz="2800" i="1" dirty="0">
                <a:solidFill>
                  <a:schemeClr val="bg1"/>
                </a:solidFill>
                <a:latin typeface="Times New Roman" panose="02020603050405020304" pitchFamily="18" charset="0"/>
              </a:rPr>
              <a:t> </a:t>
            </a:r>
            <a:r>
              <a:rPr lang="en-US" altLang="zh-TW" sz="2800" dirty="0">
                <a:solidFill>
                  <a:schemeClr val="accent6"/>
                </a:solidFill>
                <a:latin typeface="Times New Roman" panose="02020603050405020304" pitchFamily="18" charset="0"/>
              </a:rPr>
              <a:t>(</a:t>
            </a:r>
            <a:r>
              <a:rPr lang="en-US" altLang="zh-TW" sz="2800" i="1" dirty="0" err="1">
                <a:solidFill>
                  <a:schemeClr val="accent6"/>
                </a:solidFill>
                <a:latin typeface="Times New Roman" panose="02020603050405020304" pitchFamily="18" charset="0"/>
              </a:rPr>
              <a:t>Mahāyāna-śamatha-vipaśyanā</a:t>
            </a:r>
            <a:r>
              <a:rPr lang="en-US" altLang="zh-TW" sz="2800" dirty="0">
                <a:solidFill>
                  <a:schemeClr val="accent6"/>
                </a:solidFill>
                <a:latin typeface="Times New Roman" panose="02020603050405020304" pitchFamily="18" charset="0"/>
              </a:rPr>
              <a:t>)</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pic>
        <p:nvPicPr>
          <p:cNvPr id="3" name="圖片 2">
            <a:extLst>
              <a:ext uri="{FF2B5EF4-FFF2-40B4-BE49-F238E27FC236}">
                <a16:creationId xmlns:a16="http://schemas.microsoft.com/office/drawing/2014/main" id="{8757A638-EC85-454D-89A8-F470CD3B495A}"/>
              </a:ext>
            </a:extLst>
          </p:cNvPr>
          <p:cNvPicPr>
            <a:picLocks noChangeAspect="1"/>
          </p:cNvPicPr>
          <p:nvPr/>
        </p:nvPicPr>
        <p:blipFill>
          <a:blip r:embed="rId3"/>
          <a:stretch>
            <a:fillRect/>
          </a:stretch>
        </p:blipFill>
        <p:spPr>
          <a:xfrm>
            <a:off x="8470676" y="1196752"/>
            <a:ext cx="3183332" cy="4895638"/>
          </a:xfrm>
          <a:prstGeom prst="rect">
            <a:avLst/>
          </a:prstGeom>
        </p:spPr>
      </p:pic>
      <p:sp>
        <p:nvSpPr>
          <p:cNvPr id="7" name="文字方塊 6">
            <a:extLst>
              <a:ext uri="{FF2B5EF4-FFF2-40B4-BE49-F238E27FC236}">
                <a16:creationId xmlns:a16="http://schemas.microsoft.com/office/drawing/2014/main" id="{74B48DC1-E397-42B9-A4E9-117F84118D48}"/>
              </a:ext>
            </a:extLst>
          </p:cNvPr>
          <p:cNvSpPr txBox="1"/>
          <p:nvPr/>
        </p:nvSpPr>
        <p:spPr>
          <a:xfrm>
            <a:off x="6598468" y="6206069"/>
            <a:ext cx="5341943" cy="400110"/>
          </a:xfrm>
          <a:prstGeom prst="rect">
            <a:avLst/>
          </a:prstGeom>
          <a:noFill/>
        </p:spPr>
        <p:txBody>
          <a:bodyPr wrap="square" rtlCol="0">
            <a:spAutoFit/>
          </a:bodyPr>
          <a:lstStyle/>
          <a:p>
            <a:r>
              <a:rPr lang="en-US" altLang="zh-TW" sz="2000" dirty="0" err="1">
                <a:solidFill>
                  <a:srgbClr val="FFFF00"/>
                </a:solidFill>
                <a:latin typeface="Times New Roman" panose="02020603050405020304" pitchFamily="18" charset="0"/>
              </a:rPr>
              <a:t>Huisi</a:t>
            </a:r>
            <a:r>
              <a:rPr lang="en-US" altLang="zh-TW" sz="2000" dirty="0">
                <a:solidFill>
                  <a:srgbClr val="FFFF00"/>
                </a:solidFill>
                <a:latin typeface="Times New Roman" panose="02020603050405020304" pitchFamily="18" charset="0"/>
              </a:rPr>
              <a:t>: https://en.wikipedia.org/wiki/Nanyue_Huisi</a:t>
            </a:r>
            <a:endParaRPr lang="en-US" altLang="zh-CN" sz="2000" dirty="0">
              <a:solidFill>
                <a:srgbClr val="FFFF00"/>
              </a:solidFill>
            </a:endParaRPr>
          </a:p>
        </p:txBody>
      </p:sp>
      <p:sp>
        <p:nvSpPr>
          <p:cNvPr id="2" name="矩形: 按鈕形 1">
            <a:extLst>
              <a:ext uri="{FF2B5EF4-FFF2-40B4-BE49-F238E27FC236}">
                <a16:creationId xmlns:a16="http://schemas.microsoft.com/office/drawing/2014/main" id="{4F28D7AD-A93F-0D89-0DC2-9D6C4318E23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2131039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65E45A4-081C-4DF7-B09F-E39B278E3406}"/>
              </a:ext>
            </a:extLst>
          </p:cNvPr>
          <p:cNvSpPr txBox="1"/>
          <p:nvPr/>
        </p:nvSpPr>
        <p:spPr>
          <a:xfrm>
            <a:off x="405780" y="980728"/>
            <a:ext cx="8365370" cy="5436232"/>
          </a:xfrm>
          <a:prstGeom prst="rect">
            <a:avLst/>
          </a:prstGeom>
          <a:noFill/>
        </p:spPr>
        <p:txBody>
          <a:bodyPr wrap="square" rtlCol="0">
            <a:spAutoFit/>
          </a:bodyPr>
          <a:lstStyle/>
          <a:p>
            <a:pPr>
              <a:lnSpc>
                <a:spcPts val="4200"/>
              </a:lnSpc>
            </a:pPr>
            <a:r>
              <a:rPr lang="en-US" altLang="zh-TW" sz="2800" dirty="0" err="1">
                <a:solidFill>
                  <a:schemeClr val="bg1"/>
                </a:solidFill>
                <a:latin typeface="Times New Roman" panose="02020603050405020304" pitchFamily="18" charset="0"/>
              </a:rPr>
              <a:t>Huisi</a:t>
            </a:r>
            <a:r>
              <a:rPr lang="en-US" altLang="zh-TW" sz="2800" dirty="0">
                <a:solidFill>
                  <a:schemeClr val="bg1"/>
                </a:solidFill>
                <a:latin typeface="Times New Roman" panose="02020603050405020304" pitchFamily="18" charset="0"/>
              </a:rPr>
              <a:t> then transmitted his teachings to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 </a:t>
            </a:r>
            <a:r>
              <a:rPr lang="zh-TW" altLang="en-US" sz="2800" dirty="0">
                <a:solidFill>
                  <a:schemeClr val="bg1"/>
                </a:solidFill>
                <a:latin typeface="Times New Roman" panose="02020603050405020304" pitchFamily="18" charset="0"/>
              </a:rPr>
              <a:t>智顗</a:t>
            </a:r>
            <a:r>
              <a:rPr lang="en-US" altLang="zh-TW" sz="2800" dirty="0">
                <a:solidFill>
                  <a:schemeClr val="bg1"/>
                </a:solidFill>
                <a:latin typeface="Times New Roman" panose="02020603050405020304" pitchFamily="18" charset="0"/>
              </a:rPr>
              <a:t>, 538-597), traditionally figured as the fourth patriarch of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who is said to have </a:t>
            </a:r>
            <a:r>
              <a:rPr lang="en-US" altLang="zh-TW" sz="2800" dirty="0" err="1">
                <a:solidFill>
                  <a:schemeClr val="bg1"/>
                </a:solidFill>
                <a:latin typeface="Times New Roman" panose="02020603050405020304" pitchFamily="18" charset="0"/>
              </a:rPr>
              <a:t>practised</a:t>
            </a:r>
            <a:r>
              <a:rPr lang="en-US" altLang="zh-TW" sz="2800" dirty="0">
                <a:solidFill>
                  <a:schemeClr val="bg1"/>
                </a:solidFill>
                <a:latin typeface="Times New Roman" panose="02020603050405020304" pitchFamily="18" charset="0"/>
              </a:rPr>
              <a:t> the Lotus </a:t>
            </a:r>
            <a:r>
              <a:rPr lang="en-US" altLang="zh-TW" sz="2800" dirty="0" err="1">
                <a:solidFill>
                  <a:schemeClr val="bg1"/>
                </a:solidFill>
                <a:latin typeface="Times New Roman" panose="02020603050405020304" pitchFamily="18" charset="0"/>
              </a:rPr>
              <a:t>Samādhi</a:t>
            </a:r>
            <a:r>
              <a:rPr lang="en-US" altLang="zh-TW" sz="2800" dirty="0">
                <a:solidFill>
                  <a:schemeClr val="bg1"/>
                </a:solidFill>
                <a:latin typeface="Times New Roman" panose="02020603050405020304" pitchFamily="18" charset="0"/>
              </a:rPr>
              <a:t> and to have become enlightened quickly. He authored many treatises such as explanations of the Buddhist texts, and especially systematic manuals of various lengths which explain and enumerate methods of Buddhist practice and meditation. The above lineage was proposed by Buddhists of later times and do not reflect the popularity of the monks at that time.</a:t>
            </a:r>
            <a:endParaRPr lang="en-US" altLang="zh-CN" sz="2800" dirty="0">
              <a:solidFill>
                <a:schemeClr val="bg1"/>
              </a:solidFill>
            </a:endParaRPr>
          </a:p>
        </p:txBody>
      </p:sp>
      <p:pic>
        <p:nvPicPr>
          <p:cNvPr id="7" name="圖片 6">
            <a:extLst>
              <a:ext uri="{FF2B5EF4-FFF2-40B4-BE49-F238E27FC236}">
                <a16:creationId xmlns:a16="http://schemas.microsoft.com/office/drawing/2014/main" id="{3CCB8C83-390E-493C-AE6E-0A2A5D7CDFDD}"/>
              </a:ext>
            </a:extLst>
          </p:cNvPr>
          <p:cNvPicPr>
            <a:picLocks noChangeAspect="1"/>
          </p:cNvPicPr>
          <p:nvPr/>
        </p:nvPicPr>
        <p:blipFill>
          <a:blip r:embed="rId3"/>
          <a:stretch>
            <a:fillRect/>
          </a:stretch>
        </p:blipFill>
        <p:spPr>
          <a:xfrm>
            <a:off x="8902724" y="1556792"/>
            <a:ext cx="3220498" cy="4022948"/>
          </a:xfrm>
          <a:prstGeom prst="rect">
            <a:avLst/>
          </a:prstGeom>
        </p:spPr>
      </p:pic>
      <p:sp>
        <p:nvSpPr>
          <p:cNvPr id="2" name="矩形: 按鈕形 1">
            <a:extLst>
              <a:ext uri="{FF2B5EF4-FFF2-40B4-BE49-F238E27FC236}">
                <a16:creationId xmlns:a16="http://schemas.microsoft.com/office/drawing/2014/main" id="{1D1BCF3F-80F6-114E-46D9-D04EAC2203AE}"/>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798029670"/>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4AB64F3-0972-4DD6-8339-453FB8730292}"/>
              </a:ext>
            </a:extLst>
          </p:cNvPr>
          <p:cNvSpPr txBox="1"/>
          <p:nvPr/>
        </p:nvSpPr>
        <p:spPr>
          <a:xfrm>
            <a:off x="765820" y="1340768"/>
            <a:ext cx="10945216" cy="4897623"/>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takes the </a:t>
            </a:r>
            <a:r>
              <a:rPr lang="en-US" altLang="zh-TW" sz="2800" i="1" dirty="0">
                <a:solidFill>
                  <a:schemeClr val="bg1"/>
                </a:solidFill>
                <a:latin typeface="Times New Roman" panose="02020603050405020304" pitchFamily="18" charset="0"/>
              </a:rPr>
              <a:t>Lotus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en-US" altLang="zh-TW" sz="2800" i="1" dirty="0" err="1">
                <a:solidFill>
                  <a:schemeClr val="bg1"/>
                </a:solidFill>
                <a:latin typeface="Times New Roman" panose="02020603050405020304" pitchFamily="18" charset="0"/>
              </a:rPr>
              <a:t>Saddharmapuṇḍarīka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妙法蓮華經</a:t>
            </a:r>
            <a:r>
              <a:rPr lang="en-US" altLang="zh-TW" sz="2800" dirty="0">
                <a:solidFill>
                  <a:schemeClr val="bg1"/>
                </a:solidFill>
                <a:latin typeface="Times New Roman" panose="02020603050405020304" pitchFamily="18" charset="0"/>
              </a:rPr>
              <a:t>) as the main basis, the </a:t>
            </a:r>
            <a:r>
              <a:rPr lang="en-US" altLang="zh-TW" sz="2800" i="1" dirty="0" err="1">
                <a:solidFill>
                  <a:schemeClr val="bg1"/>
                </a:solidFill>
                <a:latin typeface="Times New Roman" panose="02020603050405020304" pitchFamily="18" charset="0"/>
              </a:rPr>
              <a:t>Mahāprajñāpāramitāupadeśa</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大智度論</a:t>
            </a:r>
            <a:r>
              <a:rPr lang="en-US" altLang="zh-TW" sz="2800" dirty="0">
                <a:solidFill>
                  <a:schemeClr val="bg1"/>
                </a:solidFill>
                <a:latin typeface="Times New Roman" panose="02020603050405020304" pitchFamily="18" charset="0"/>
              </a:rPr>
              <a:t>) of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as the guide, the </a:t>
            </a:r>
            <a:r>
              <a:rPr lang="en-US" altLang="zh-TW" sz="2800" i="1" dirty="0" err="1">
                <a:solidFill>
                  <a:schemeClr val="bg1"/>
                </a:solidFill>
                <a:latin typeface="Times New Roman" panose="02020603050405020304" pitchFamily="18" charset="0"/>
              </a:rPr>
              <a:t>Mahāyāna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Mahāparinirvāṇa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大般涅槃經</a:t>
            </a:r>
            <a:r>
              <a:rPr lang="en-US" altLang="zh-TW" sz="2800" dirty="0">
                <a:solidFill>
                  <a:schemeClr val="bg1"/>
                </a:solidFill>
                <a:latin typeface="Times New Roman" panose="02020603050405020304" pitchFamily="18" charset="0"/>
              </a:rPr>
              <a:t>) as the support, and the </a:t>
            </a:r>
            <a:r>
              <a:rPr lang="en-US" altLang="zh-TW" sz="2800" i="1" dirty="0" err="1">
                <a:solidFill>
                  <a:schemeClr val="bg1"/>
                </a:solidFill>
                <a:latin typeface="Times New Roman" panose="02020603050405020304" pitchFamily="18" charset="0"/>
              </a:rPr>
              <a:t>Pañcaviṃśatisāhasrikā</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Prajñāpāramitā</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en-US" altLang="zh-TW" sz="2800" i="1" dirty="0">
                <a:solidFill>
                  <a:schemeClr val="accent6"/>
                </a:solidFill>
                <a:latin typeface="Times New Roman" panose="02020603050405020304" pitchFamily="18" charset="0"/>
              </a:rPr>
              <a:t>The </a:t>
            </a:r>
            <a:r>
              <a:rPr lang="en-US" altLang="zh-TW" sz="2800" i="1" dirty="0" err="1">
                <a:solidFill>
                  <a:schemeClr val="accent6"/>
                </a:solidFill>
                <a:latin typeface="Times New Roman" panose="02020603050405020304" pitchFamily="18" charset="0"/>
              </a:rPr>
              <a:t>Prajñāpāramitā</a:t>
            </a:r>
            <a:r>
              <a:rPr lang="en-US" altLang="zh-TW" sz="2800" i="1" dirty="0">
                <a:solidFill>
                  <a:schemeClr val="accent6"/>
                </a:solidFill>
                <a:latin typeface="Times New Roman" panose="02020603050405020304" pitchFamily="18" charset="0"/>
              </a:rPr>
              <a:t> </a:t>
            </a:r>
            <a:r>
              <a:rPr lang="en-US" altLang="zh-TW" sz="2800" i="1" dirty="0" err="1">
                <a:solidFill>
                  <a:schemeClr val="accent6"/>
                </a:solidFill>
                <a:latin typeface="Times New Roman" panose="02020603050405020304" pitchFamily="18" charset="0"/>
              </a:rPr>
              <a:t>Sūtra</a:t>
            </a:r>
            <a:r>
              <a:rPr lang="en-US" altLang="zh-TW" sz="2800" i="1" dirty="0">
                <a:solidFill>
                  <a:schemeClr val="accent6"/>
                </a:solidFill>
                <a:latin typeface="Times New Roman" panose="02020603050405020304" pitchFamily="18" charset="0"/>
              </a:rPr>
              <a:t> in 25,000 Lines</a:t>
            </a:r>
            <a:r>
              <a:rPr lang="en-US" altLang="zh-TW" sz="2800" i="1"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大品般若經</a:t>
            </a:r>
            <a:r>
              <a:rPr lang="en-US" altLang="zh-TW" sz="2800" dirty="0">
                <a:solidFill>
                  <a:schemeClr val="bg1"/>
                </a:solidFill>
                <a:latin typeface="Times New Roman" panose="02020603050405020304" pitchFamily="18" charset="0"/>
              </a:rPr>
              <a:t>) for methods of contemplation. The “</a:t>
            </a:r>
            <a:r>
              <a:rPr lang="en-US" altLang="zh-TW" sz="2800" i="1" dirty="0">
                <a:solidFill>
                  <a:schemeClr val="bg1"/>
                </a:solidFill>
                <a:latin typeface="Times New Roman" panose="02020603050405020304" pitchFamily="18" charset="0"/>
              </a:rPr>
              <a:t>Book of the Original Acts that Adorn the Bodhisattva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Pusa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yingluo</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benye</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jing</a:t>
            </a:r>
            <a:r>
              <a:rPr lang="en-US" altLang="zh-TW" sz="2800" dirty="0">
                <a:solidFill>
                  <a:schemeClr val="bg1"/>
                </a:solidFill>
                <a:latin typeface="Times New Roman" panose="02020603050405020304" pitchFamily="18" charset="0"/>
              </a:rPr>
              <a:t> T. 24, No. 1485) is also a key text.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is often termed the ‘Four Sutras One Treatise School’ (</a:t>
            </a:r>
            <a:r>
              <a:rPr lang="zh-TW" altLang="en-US" sz="2800" dirty="0">
                <a:solidFill>
                  <a:schemeClr val="bg1"/>
                </a:solidFill>
                <a:latin typeface="Times New Roman" panose="02020603050405020304" pitchFamily="18" charset="0"/>
              </a:rPr>
              <a:t>四</a:t>
            </a:r>
            <a:r>
              <a:rPr lang="zh-CN" altLang="en-US" sz="2800" dirty="0">
                <a:solidFill>
                  <a:schemeClr val="bg1"/>
                </a:solidFill>
                <a:latin typeface="Times New Roman" panose="02020603050405020304" pitchFamily="18" charset="0"/>
              </a:rPr>
              <a:t>經</a:t>
            </a:r>
            <a:r>
              <a:rPr lang="zh-TW" altLang="en-US" sz="2800" dirty="0">
                <a:solidFill>
                  <a:schemeClr val="bg1"/>
                </a:solidFill>
                <a:latin typeface="Times New Roman" panose="02020603050405020304" pitchFamily="18" charset="0"/>
              </a:rPr>
              <a:t>一論</a:t>
            </a:r>
            <a:r>
              <a:rPr lang="en-US" altLang="zh-TW" sz="2800" dirty="0">
                <a:solidFill>
                  <a:schemeClr val="bg1"/>
                </a:solidFill>
                <a:latin typeface="Times New Roman" panose="02020603050405020304" pitchFamily="18" charset="0"/>
              </a:rPr>
              <a:t>) because of the strong influence of these texts on the tradition.</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F2E1B6B4-86C4-62D7-AC3B-0D44222A111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12396555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1B80FD0-7F10-4DE8-84C7-464F24699B03}"/>
              </a:ext>
            </a:extLst>
          </p:cNvPr>
          <p:cNvSpPr txBox="1"/>
          <p:nvPr/>
        </p:nvSpPr>
        <p:spPr>
          <a:xfrm>
            <a:off x="981844" y="1772816"/>
            <a:ext cx="10585176" cy="286033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Apart from these, other classic Mahayana sutras are also important in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The </a:t>
            </a:r>
            <a:r>
              <a:rPr lang="en-US" altLang="zh-TW" sz="2800" i="1" dirty="0" err="1">
                <a:solidFill>
                  <a:schemeClr val="bg1"/>
                </a:solidFill>
                <a:latin typeface="Times New Roman" panose="02020603050405020304" pitchFamily="18" charset="0"/>
              </a:rPr>
              <a:t>Avataṃsaka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華嚴經</a:t>
            </a:r>
            <a:r>
              <a:rPr lang="en-US" altLang="zh-TW" sz="2800" dirty="0">
                <a:solidFill>
                  <a:schemeClr val="bg1"/>
                </a:solidFill>
                <a:latin typeface="Times New Roman" panose="02020603050405020304" pitchFamily="18" charset="0"/>
              </a:rPr>
              <a:t>) is also very highly regarded in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and it is seen as one of the subtlest and deepest sutras and to belong to the class of “complete” teachings (</a:t>
            </a:r>
            <a:r>
              <a:rPr lang="zh-CN" altLang="en-US" sz="2800" dirty="0">
                <a:solidFill>
                  <a:schemeClr val="bg1"/>
                </a:solidFill>
                <a:latin typeface="Times New Roman" panose="02020603050405020304" pitchFamily="18" charset="0"/>
              </a:rPr>
              <a:t>圓教</a:t>
            </a:r>
            <a:r>
              <a:rPr lang="en-US" altLang="zh-TW" sz="2800" dirty="0">
                <a:solidFill>
                  <a:schemeClr val="bg1"/>
                </a:solidFill>
                <a:latin typeface="Times New Roman" panose="02020603050405020304" pitchFamily="18" charset="0"/>
              </a:rPr>
              <a:t>). The </a:t>
            </a:r>
            <a:r>
              <a:rPr lang="en-US" altLang="zh-TW" sz="2800" i="1" dirty="0" err="1">
                <a:solidFill>
                  <a:schemeClr val="bg1"/>
                </a:solidFill>
                <a:latin typeface="Times New Roman" panose="02020603050405020304" pitchFamily="18" charset="0"/>
              </a:rPr>
              <a:t>Vimalakīrti</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維摩詰經</a:t>
            </a:r>
            <a:r>
              <a:rPr lang="en-US" altLang="zh-TW" sz="2800" dirty="0">
                <a:solidFill>
                  <a:schemeClr val="bg1"/>
                </a:solidFill>
                <a:latin typeface="Times New Roman" panose="02020603050405020304" pitchFamily="18" charset="0"/>
              </a:rPr>
              <a:t>) is also seen as an important sutra in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98B7A95A-9CD5-7985-14A7-F5531D9DD0C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4457083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C46DAF61-A9D5-4028-8F92-07D00CF04024}"/>
              </a:ext>
            </a:extLst>
          </p:cNvPr>
          <p:cNvSpPr txBox="1"/>
          <p:nvPr/>
        </p:nvSpPr>
        <p:spPr>
          <a:xfrm>
            <a:off x="621804" y="1268760"/>
            <a:ext cx="11144655" cy="2300758"/>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is famous for being the first in the history of Chinese Buddhism to elaborate a complete, critical and systematic classification of the Buddhist teachings. He is also regarded as the first major figure to make a significant break from the Indian tradition, to form an indigenous Chinese system. </a:t>
            </a:r>
            <a:endParaRPr lang="en-US" altLang="zh-CN" sz="2800" dirty="0">
              <a:solidFill>
                <a:schemeClr val="bg1"/>
              </a:solidFill>
            </a:endParaRPr>
          </a:p>
        </p:txBody>
      </p:sp>
      <p:sp>
        <p:nvSpPr>
          <p:cNvPr id="7" name="文字方塊 6">
            <a:extLst>
              <a:ext uri="{FF2B5EF4-FFF2-40B4-BE49-F238E27FC236}">
                <a16:creationId xmlns:a16="http://schemas.microsoft.com/office/drawing/2014/main" id="{02A072CF-ECB4-4D03-B382-B62F869A83D7}"/>
              </a:ext>
            </a:extLst>
          </p:cNvPr>
          <p:cNvSpPr txBox="1"/>
          <p:nvPr/>
        </p:nvSpPr>
        <p:spPr>
          <a:xfrm>
            <a:off x="621803" y="3933056"/>
            <a:ext cx="11144655" cy="2300758"/>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Brook </a:t>
            </a:r>
            <a:r>
              <a:rPr lang="en-US" altLang="zh-TW" sz="2800" dirty="0" err="1">
                <a:solidFill>
                  <a:schemeClr val="bg1"/>
                </a:solidFill>
                <a:latin typeface="Times New Roman" panose="02020603050405020304" pitchFamily="18" charset="0"/>
              </a:rPr>
              <a:t>Ziporyn</a:t>
            </a:r>
            <a:r>
              <a:rPr lang="en-US" altLang="zh-TW" sz="2800" dirty="0">
                <a:solidFill>
                  <a:schemeClr val="bg1"/>
                </a:solidFill>
                <a:latin typeface="Times New Roman" panose="02020603050405020304" pitchFamily="18" charset="0"/>
              </a:rPr>
              <a:t> states that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is "the earliest attempt at a thorough going Sinitic reworking of the Indian Buddhist tradition." According to Paul Swanson,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Buddhism grew to become "one of the most influential Buddhist traditions in China and Japan."</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394DEC3D-4F6F-7C41-79BD-46A8BEE8537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7152749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590336EF-EF92-41E7-B297-2C72CA6AFDAF}"/>
              </a:ext>
            </a:extLst>
          </p:cNvPr>
          <p:cNvSpPr txBox="1"/>
          <p:nvPr/>
        </p:nvSpPr>
        <p:spPr>
          <a:xfrm>
            <a:off x="837828" y="1844824"/>
            <a:ext cx="1080120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name of the school is derived from the fact that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lived on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Mountain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means </a:t>
            </a:r>
            <a:r>
              <a:rPr lang="en-US" altLang="zh-TW" sz="2800" dirty="0">
                <a:solidFill>
                  <a:schemeClr val="accent6"/>
                </a:solidFill>
                <a:latin typeface="Times New Roman" panose="02020603050405020304" pitchFamily="18" charset="0"/>
              </a:rPr>
              <a:t>“platform of the sky”</a:t>
            </a:r>
            <a:r>
              <a:rPr lang="en-US" altLang="zh-TW" sz="2800" dirty="0">
                <a:solidFill>
                  <a:schemeClr val="bg1"/>
                </a:solidFill>
                <a:latin typeface="Times New Roman" panose="02020603050405020304" pitchFamily="18" charset="0"/>
              </a:rPr>
              <a:t>), which then became a major center for the tradition.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is also regarded as the first major figure to form an indigenous Chinese Buddhist system.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is sometimes also called “The Lotus School”, after the central role of the </a:t>
            </a:r>
            <a:r>
              <a:rPr lang="en-US" altLang="zh-TW" sz="2800" i="1" dirty="0">
                <a:solidFill>
                  <a:schemeClr val="bg1"/>
                </a:solidFill>
                <a:latin typeface="Times New Roman" panose="02020603050405020304" pitchFamily="18" charset="0"/>
              </a:rPr>
              <a:t>Lotus Sutra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法華經</a:t>
            </a:r>
            <a:r>
              <a:rPr lang="en-US" altLang="zh-TW" sz="2800" dirty="0">
                <a:solidFill>
                  <a:schemeClr val="bg1"/>
                </a:solidFill>
                <a:latin typeface="Times New Roman" panose="02020603050405020304" pitchFamily="18" charset="0"/>
              </a:rPr>
              <a:t>) in its teachings.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42A07C5C-FC28-B41D-392B-008C9D69FCA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211783428"/>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F37CB005-8C19-4664-9B57-3548E78A9994}"/>
              </a:ext>
            </a:extLst>
          </p:cNvPr>
          <p:cNvSpPr txBox="1"/>
          <p:nvPr/>
        </p:nvSpPr>
        <p:spPr>
          <a:xfrm>
            <a:off x="909836" y="1700808"/>
            <a:ext cx="10369152" cy="3995837"/>
          </a:xfrm>
          <a:prstGeom prst="rect">
            <a:avLst/>
          </a:prstGeom>
          <a:noFill/>
        </p:spPr>
        <p:txBody>
          <a:bodyPr wrap="square" rtlCol="0">
            <a:spAutoFit/>
          </a:bodyPr>
          <a:lstStyle/>
          <a:p>
            <a:pPr>
              <a:lnSpc>
                <a:spcPts val="4400"/>
              </a:lnSpc>
              <a:spcBef>
                <a:spcPts val="2400"/>
              </a:spcBef>
            </a:pPr>
            <a:r>
              <a:rPr lang="en-US" altLang="zh-CN" sz="2800" dirty="0">
                <a:solidFill>
                  <a:schemeClr val="bg1"/>
                </a:solidFill>
              </a:rPr>
              <a:t>During the Sui dynasty (</a:t>
            </a:r>
            <a:r>
              <a:rPr lang="en-US" altLang="zh-TW" sz="2800" dirty="0">
                <a:solidFill>
                  <a:schemeClr val="bg1"/>
                </a:solidFill>
              </a:rPr>
              <a:t>581-619</a:t>
            </a:r>
            <a:r>
              <a:rPr lang="en-US" altLang="zh-CN" sz="2800" dirty="0">
                <a:solidFill>
                  <a:schemeClr val="bg1"/>
                </a:solidFill>
              </a:rPr>
              <a:t>), the </a:t>
            </a:r>
            <a:r>
              <a:rPr lang="en-US" altLang="zh-CN" sz="2800" dirty="0" err="1">
                <a:solidFill>
                  <a:schemeClr val="bg1"/>
                </a:solidFill>
              </a:rPr>
              <a:t>Tiantai</a:t>
            </a:r>
            <a:r>
              <a:rPr lang="en-US" altLang="zh-CN" sz="2800" dirty="0">
                <a:solidFill>
                  <a:schemeClr val="bg1"/>
                </a:solidFill>
              </a:rPr>
              <a:t> school became one of the leading schools of Chinese Buddhism, with numerous large temples supported by emperors and wealthy patrons. The school's influence waned and was revived again through the Tang dynasty (</a:t>
            </a:r>
            <a:r>
              <a:rPr lang="en-US" altLang="zh-TW" sz="2800" dirty="0">
                <a:solidFill>
                  <a:schemeClr val="bg1"/>
                </a:solidFill>
              </a:rPr>
              <a:t>618</a:t>
            </a:r>
            <a:r>
              <a:rPr lang="en-US" altLang="zh-CN" sz="2800" dirty="0">
                <a:solidFill>
                  <a:schemeClr val="bg1"/>
                </a:solidFill>
              </a:rPr>
              <a:t>-</a:t>
            </a:r>
            <a:r>
              <a:rPr lang="en-US" altLang="zh-TW" sz="2800" dirty="0">
                <a:solidFill>
                  <a:schemeClr val="bg1"/>
                </a:solidFill>
              </a:rPr>
              <a:t>907</a:t>
            </a:r>
            <a:r>
              <a:rPr lang="en-US" altLang="zh-CN" sz="2800" dirty="0">
                <a:solidFill>
                  <a:schemeClr val="bg1"/>
                </a:solidFill>
              </a:rPr>
              <a:t>) and also rose again during the Song dynasty (</a:t>
            </a:r>
            <a:r>
              <a:rPr lang="en-US" altLang="zh-TW" sz="2800" dirty="0">
                <a:solidFill>
                  <a:schemeClr val="bg1"/>
                </a:solidFill>
              </a:rPr>
              <a:t>960-1279</a:t>
            </a:r>
            <a:r>
              <a:rPr lang="en-US" altLang="zh-CN" sz="2800" dirty="0">
                <a:solidFill>
                  <a:schemeClr val="bg1"/>
                </a:solidFill>
              </a:rPr>
              <a:t>). Chinese </a:t>
            </a:r>
            <a:r>
              <a:rPr lang="en-US" altLang="zh-CN" sz="2800" dirty="0" err="1">
                <a:solidFill>
                  <a:schemeClr val="bg1"/>
                </a:solidFill>
              </a:rPr>
              <a:t>Tiantai</a:t>
            </a:r>
            <a:r>
              <a:rPr lang="en-US" altLang="zh-CN" sz="2800" dirty="0">
                <a:solidFill>
                  <a:schemeClr val="bg1"/>
                </a:solidFill>
              </a:rPr>
              <a:t> remains a living tradition to this day, being particularly strong in Hong Kong. </a:t>
            </a:r>
          </a:p>
        </p:txBody>
      </p:sp>
      <p:sp>
        <p:nvSpPr>
          <p:cNvPr id="2" name="矩形: 按鈕形 1">
            <a:extLst>
              <a:ext uri="{FF2B5EF4-FFF2-40B4-BE49-F238E27FC236}">
                <a16:creationId xmlns:a16="http://schemas.microsoft.com/office/drawing/2014/main" id="{1717326E-5397-C41A-A883-F6C2EC59019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18105463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C7568C5-6729-48DE-9FE1-292D350861DA}"/>
              </a:ext>
            </a:extLst>
          </p:cNvPr>
          <p:cNvSpPr txBox="1"/>
          <p:nvPr/>
        </p:nvSpPr>
        <p:spPr>
          <a:xfrm>
            <a:off x="837828" y="1844824"/>
            <a:ext cx="10801200" cy="3429272"/>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Japanese Tendai school is also an influential tradition which branched off from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during the 9th century and played a major role in the development of Japanese Buddhism. A Korean offshoot, the </a:t>
            </a:r>
            <a:r>
              <a:rPr lang="en-US" altLang="zh-TW" sz="2800" dirty="0" err="1">
                <a:solidFill>
                  <a:schemeClr val="bg1"/>
                </a:solidFill>
                <a:latin typeface="Times New Roman" panose="02020603050405020304" pitchFamily="18" charset="0"/>
              </a:rPr>
              <a:t>Cheontae</a:t>
            </a:r>
            <a:r>
              <a:rPr lang="en-US" altLang="zh-TW" sz="2800" dirty="0">
                <a:solidFill>
                  <a:schemeClr val="bg1"/>
                </a:solidFill>
                <a:latin typeface="Times New Roman" panose="02020603050405020304" pitchFamily="18" charset="0"/>
              </a:rPr>
              <a:t> school, was also established during the 12th century. Furthermore,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(and its offshoots) were very influential in the development of other forms of East Asian Buddhism, such as Zen and Pure Land.</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2F7DF0FF-4883-9A1E-3933-1A961A22525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68843674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E598BCC-CFA8-4734-BBDD-EA96A793BF55}"/>
              </a:ext>
            </a:extLst>
          </p:cNvPr>
          <p:cNvSpPr txBox="1"/>
          <p:nvPr/>
        </p:nvSpPr>
        <p:spPr>
          <a:xfrm>
            <a:off x="765820" y="1556792"/>
            <a:ext cx="10801200"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Unlike earlier schools of Chinese Buddhism,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was entirely of Chinese origin. The schools of Buddhism that had existed in China prior to the emergence of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are generally believed to represent direct transplantations from India, with little modification to their basic doctrines and methods. However,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grew and flourished as a native Chinese Buddhist school under the 4th patriarch,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who developed an original and extensive Chinese Buddhist system of doctrine and practice through his many treatises and commentaries.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7C78EF06-4EE5-8D69-6962-D3819FD343E3}"/>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96100921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FBD89630-50FD-4AC3-B065-A68A80960C0B}"/>
              </a:ext>
            </a:extLst>
          </p:cNvPr>
          <p:cNvSpPr txBox="1"/>
          <p:nvPr/>
        </p:nvSpPr>
        <p:spPr>
          <a:xfrm>
            <a:off x="909836" y="1772816"/>
            <a:ext cx="10801200" cy="286501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Over time,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became doctrinally broad, able to absorb and give rise to other movements within Buddhism, though without any formal structure. The tradition </a:t>
            </a:r>
            <a:r>
              <a:rPr lang="en-US" altLang="zh-TW" sz="2800" dirty="0" err="1">
                <a:solidFill>
                  <a:schemeClr val="bg1"/>
                </a:solidFill>
                <a:latin typeface="Times New Roman" panose="02020603050405020304" pitchFamily="18" charset="0"/>
              </a:rPr>
              <a:t>emphasised</a:t>
            </a:r>
            <a:r>
              <a:rPr lang="en-US" altLang="zh-TW" sz="2800" dirty="0">
                <a:solidFill>
                  <a:schemeClr val="bg1"/>
                </a:solidFill>
                <a:latin typeface="Times New Roman" panose="02020603050405020304" pitchFamily="18" charset="0"/>
              </a:rPr>
              <a:t> both scriptural study and meditative practice and taught the rapid attainment of Buddhahood through observing the mind.</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D8EB7DD2-6786-F668-8F36-88451CF2579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47847755"/>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3D76DFA4-E565-4684-94E9-D875759AA82E}"/>
              </a:ext>
            </a:extLst>
          </p:cNvPr>
          <p:cNvSpPr txBox="1"/>
          <p:nvPr/>
        </p:nvSpPr>
        <p:spPr>
          <a:xfrm>
            <a:off x="362171" y="1151208"/>
            <a:ext cx="6853244" cy="5544616"/>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The school is largely based on the teachings of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Zhanran</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湛然</a:t>
            </a:r>
            <a:r>
              <a:rPr lang="en-US" altLang="zh-CN" sz="2800" dirty="0">
                <a:solidFill>
                  <a:schemeClr val="bg1"/>
                </a:solidFill>
                <a:latin typeface="Times New Roman" panose="02020603050405020304" pitchFamily="18" charset="0"/>
              </a:rPr>
              <a:t>; 711-782</a:t>
            </a:r>
            <a:r>
              <a:rPr lang="en-US" altLang="zh-TW" sz="2800" dirty="0">
                <a:solidFill>
                  <a:schemeClr val="bg1"/>
                </a:solidFill>
                <a:latin typeface="Times New Roman" panose="02020603050405020304" pitchFamily="18" charset="0"/>
              </a:rPr>
              <a:t>), and </a:t>
            </a:r>
            <a:r>
              <a:rPr lang="en-US" altLang="zh-TW" sz="2800" dirty="0" err="1">
                <a:solidFill>
                  <a:schemeClr val="bg1"/>
                </a:solidFill>
                <a:latin typeface="Times New Roman" panose="02020603050405020304" pitchFamily="18" charset="0"/>
              </a:rPr>
              <a:t>Zhili</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知禮</a:t>
            </a:r>
            <a:r>
              <a:rPr lang="en-US" altLang="zh-CN" sz="2800" dirty="0">
                <a:solidFill>
                  <a:schemeClr val="bg1"/>
                </a:solidFill>
                <a:latin typeface="Times New Roman" panose="02020603050405020304" pitchFamily="18" charset="0"/>
              </a:rPr>
              <a:t>; 960–1028</a:t>
            </a:r>
            <a:r>
              <a:rPr lang="en-US" altLang="zh-TW" sz="2800" dirty="0">
                <a:solidFill>
                  <a:schemeClr val="bg1"/>
                </a:solidFill>
                <a:latin typeface="Times New Roman" panose="02020603050405020304" pitchFamily="18" charset="0"/>
              </a:rPr>
              <a:t>), who lived between the 6th and 11th centuries in China. These teachers took an approach called "classification of teachings" (</a:t>
            </a:r>
            <a:r>
              <a:rPr lang="en-US" altLang="zh-TW" sz="2800" dirty="0" err="1">
                <a:solidFill>
                  <a:schemeClr val="bg1"/>
                </a:solidFill>
                <a:latin typeface="Times New Roman" panose="02020603050405020304" pitchFamily="18" charset="0"/>
              </a:rPr>
              <a:t>panjiao</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判教</a:t>
            </a:r>
            <a:r>
              <a:rPr lang="en-US" altLang="zh-TW" sz="2800" dirty="0">
                <a:solidFill>
                  <a:schemeClr val="bg1"/>
                </a:solidFill>
                <a:latin typeface="Times New Roman" panose="02020603050405020304" pitchFamily="18" charset="0"/>
              </a:rPr>
              <a:t>) in an attempt to </a:t>
            </a:r>
            <a:r>
              <a:rPr lang="en-US" altLang="zh-TW" sz="2800" dirty="0" err="1">
                <a:solidFill>
                  <a:schemeClr val="bg1"/>
                </a:solidFill>
                <a:latin typeface="Times New Roman" panose="02020603050405020304" pitchFamily="18" charset="0"/>
              </a:rPr>
              <a:t>harmonise</a:t>
            </a:r>
            <a:r>
              <a:rPr lang="en-US" altLang="zh-TW" sz="2800" dirty="0">
                <a:solidFill>
                  <a:schemeClr val="bg1"/>
                </a:solidFill>
                <a:latin typeface="Times New Roman" panose="02020603050405020304" pitchFamily="18" charset="0"/>
              </a:rPr>
              <a:t> the numerous and often contradictory Buddhist texts that had come into China. This was achieved through a particular interpretation of the </a:t>
            </a:r>
            <a:r>
              <a:rPr lang="en-US" altLang="zh-TW" sz="2800" i="1" dirty="0">
                <a:solidFill>
                  <a:schemeClr val="bg1"/>
                </a:solidFill>
                <a:latin typeface="Times New Roman" panose="02020603050405020304" pitchFamily="18" charset="0"/>
              </a:rPr>
              <a:t>Lotus </a:t>
            </a:r>
            <a:r>
              <a:rPr lang="en-US" altLang="zh-TW" sz="2800" i="1"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pic>
        <p:nvPicPr>
          <p:cNvPr id="3" name="圖片 2">
            <a:extLst>
              <a:ext uri="{FF2B5EF4-FFF2-40B4-BE49-F238E27FC236}">
                <a16:creationId xmlns:a16="http://schemas.microsoft.com/office/drawing/2014/main" id="{00423A33-1DB1-4DE3-9F01-2FAC1AC37093}"/>
              </a:ext>
            </a:extLst>
          </p:cNvPr>
          <p:cNvPicPr>
            <a:picLocks noChangeAspect="1"/>
          </p:cNvPicPr>
          <p:nvPr/>
        </p:nvPicPr>
        <p:blipFill>
          <a:blip r:embed="rId3"/>
          <a:stretch>
            <a:fillRect/>
          </a:stretch>
        </p:blipFill>
        <p:spPr>
          <a:xfrm>
            <a:off x="9710912" y="48681"/>
            <a:ext cx="2477913" cy="3589406"/>
          </a:xfrm>
          <a:prstGeom prst="rect">
            <a:avLst/>
          </a:prstGeom>
        </p:spPr>
      </p:pic>
      <p:sp>
        <p:nvSpPr>
          <p:cNvPr id="9" name="文字方塊 8">
            <a:extLst>
              <a:ext uri="{FF2B5EF4-FFF2-40B4-BE49-F238E27FC236}">
                <a16:creationId xmlns:a16="http://schemas.microsoft.com/office/drawing/2014/main" id="{1CA2F5D1-2461-4E53-9646-7787BDA69CC5}"/>
              </a:ext>
            </a:extLst>
          </p:cNvPr>
          <p:cNvSpPr txBox="1"/>
          <p:nvPr/>
        </p:nvSpPr>
        <p:spPr>
          <a:xfrm>
            <a:off x="7378073" y="992749"/>
            <a:ext cx="2304255" cy="1015663"/>
          </a:xfrm>
          <a:prstGeom prst="rect">
            <a:avLst/>
          </a:prstGeom>
          <a:noFill/>
        </p:spPr>
        <p:txBody>
          <a:bodyPr wrap="square" rtlCol="0">
            <a:spAutoFit/>
          </a:bodyPr>
          <a:lstStyle/>
          <a:p>
            <a:r>
              <a:rPr lang="en-US" altLang="zh-TW" sz="2000" dirty="0" err="1">
                <a:solidFill>
                  <a:schemeClr val="bg1"/>
                </a:solidFill>
                <a:latin typeface="Times New Roman" panose="02020603050405020304" pitchFamily="18" charset="0"/>
              </a:rPr>
              <a:t>Zhanran</a:t>
            </a:r>
            <a:r>
              <a:rPr lang="en-US" altLang="zh-TW" sz="2000" dirty="0">
                <a:solidFill>
                  <a:schemeClr val="bg1"/>
                </a:solidFill>
                <a:latin typeface="Times New Roman" panose="02020603050405020304" pitchFamily="18" charset="0"/>
              </a:rPr>
              <a:t>: https://en.wikipedia.org/wiki/Zhanran</a:t>
            </a:r>
            <a:endParaRPr lang="en-US" altLang="zh-CN" sz="2000" dirty="0">
              <a:solidFill>
                <a:schemeClr val="bg1"/>
              </a:solidFill>
            </a:endParaRPr>
          </a:p>
        </p:txBody>
      </p:sp>
      <p:pic>
        <p:nvPicPr>
          <p:cNvPr id="11" name="圖片 10">
            <a:extLst>
              <a:ext uri="{FF2B5EF4-FFF2-40B4-BE49-F238E27FC236}">
                <a16:creationId xmlns:a16="http://schemas.microsoft.com/office/drawing/2014/main" id="{A2A96D30-6F22-4272-ABD7-95D21282EEB7}"/>
              </a:ext>
            </a:extLst>
          </p:cNvPr>
          <p:cNvPicPr>
            <a:picLocks noChangeAspect="1"/>
          </p:cNvPicPr>
          <p:nvPr/>
        </p:nvPicPr>
        <p:blipFill>
          <a:blip r:embed="rId4"/>
          <a:stretch>
            <a:fillRect/>
          </a:stretch>
        </p:blipFill>
        <p:spPr>
          <a:xfrm>
            <a:off x="7378073" y="2933607"/>
            <a:ext cx="2477914" cy="3847112"/>
          </a:xfrm>
          <a:prstGeom prst="rect">
            <a:avLst/>
          </a:prstGeom>
        </p:spPr>
      </p:pic>
      <p:sp>
        <p:nvSpPr>
          <p:cNvPr id="12" name="文字方塊 11">
            <a:extLst>
              <a:ext uri="{FF2B5EF4-FFF2-40B4-BE49-F238E27FC236}">
                <a16:creationId xmlns:a16="http://schemas.microsoft.com/office/drawing/2014/main" id="{AE2E0B0D-FDDD-4B0C-B8A5-D02E08155D92}"/>
              </a:ext>
            </a:extLst>
          </p:cNvPr>
          <p:cNvSpPr txBox="1"/>
          <p:nvPr/>
        </p:nvSpPr>
        <p:spPr>
          <a:xfrm>
            <a:off x="9982844" y="4509120"/>
            <a:ext cx="2304255" cy="2246769"/>
          </a:xfrm>
          <a:prstGeom prst="rect">
            <a:avLst/>
          </a:prstGeom>
          <a:noFill/>
        </p:spPr>
        <p:txBody>
          <a:bodyPr wrap="square" rtlCol="0">
            <a:spAutoFit/>
          </a:bodyPr>
          <a:lstStyle/>
          <a:p>
            <a:r>
              <a:rPr lang="en-US" altLang="zh-TW" sz="2000" dirty="0" err="1">
                <a:solidFill>
                  <a:schemeClr val="bg1"/>
                </a:solidFill>
                <a:latin typeface="Times New Roman" panose="02020603050405020304" pitchFamily="18" charset="0"/>
              </a:rPr>
              <a:t>Zhili</a:t>
            </a:r>
            <a:r>
              <a:rPr lang="en-US" altLang="zh-TW" sz="2000" dirty="0">
                <a:solidFill>
                  <a:schemeClr val="bg1"/>
                </a:solidFill>
                <a:latin typeface="Times New Roman" panose="02020603050405020304" pitchFamily="18" charset="0"/>
              </a:rPr>
              <a:t>: https://www.encyclopedia.com/religion/encyclopedias-almanacs-transcripts-and-maps/zhili</a:t>
            </a:r>
            <a:endParaRPr lang="en-US" altLang="zh-CN" sz="2000" dirty="0">
              <a:solidFill>
                <a:schemeClr val="bg1"/>
              </a:solidFill>
            </a:endParaRPr>
          </a:p>
        </p:txBody>
      </p:sp>
      <p:sp>
        <p:nvSpPr>
          <p:cNvPr id="2" name="矩形: 按鈕形 1">
            <a:extLst>
              <a:ext uri="{FF2B5EF4-FFF2-40B4-BE49-F238E27FC236}">
                <a16:creationId xmlns:a16="http://schemas.microsoft.com/office/drawing/2014/main" id="{0AB5EE95-5F93-F264-3F4F-65C634B89CF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569487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8A1C1F6E-693A-4058-91E3-51AD85B647FE}"/>
              </a:ext>
            </a:extLst>
          </p:cNvPr>
          <p:cNvSpPr txBox="1"/>
          <p:nvPr/>
        </p:nvSpPr>
        <p:spPr>
          <a:xfrm>
            <a:off x="693812" y="1952836"/>
            <a:ext cx="11089232" cy="2952328"/>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The Indian Buddhist philosopher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is traditionally taken to be the first patriarch of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works associated with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like the “</a:t>
            </a:r>
            <a:r>
              <a:rPr lang="en-US" altLang="zh-TW" sz="2800" i="1" dirty="0" err="1">
                <a:solidFill>
                  <a:schemeClr val="bg1"/>
                </a:solidFill>
                <a:latin typeface="Times New Roman" panose="02020603050405020304" pitchFamily="18" charset="0"/>
              </a:rPr>
              <a:t>Madhyamakaśāstra</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中論</a:t>
            </a:r>
            <a:r>
              <a:rPr lang="en-US" altLang="zh-CN"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Taishō</a:t>
            </a:r>
            <a:r>
              <a:rPr lang="en-US" altLang="zh-TW" sz="2800" dirty="0">
                <a:solidFill>
                  <a:schemeClr val="bg1"/>
                </a:solidFill>
                <a:latin typeface="Times New Roman" panose="02020603050405020304" pitchFamily="18" charset="0"/>
              </a:rPr>
              <a:t> 1564) and </a:t>
            </a:r>
            <a:r>
              <a:rPr lang="en-US" altLang="zh-TW" sz="2800" i="1" dirty="0">
                <a:solidFill>
                  <a:schemeClr val="bg1"/>
                </a:solidFill>
                <a:latin typeface="Times New Roman" panose="02020603050405020304" pitchFamily="18" charset="0"/>
              </a:rPr>
              <a:t>The Treatise on the Great </a:t>
            </a:r>
            <a:r>
              <a:rPr lang="en-US" altLang="zh-TW" sz="2800" i="1" dirty="0" err="1">
                <a:solidFill>
                  <a:schemeClr val="bg1"/>
                </a:solidFill>
                <a:latin typeface="Times New Roman" panose="02020603050405020304" pitchFamily="18" charset="0"/>
              </a:rPr>
              <a:t>Prajñāpāramitā</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大智度論</a:t>
            </a:r>
            <a:r>
              <a:rPr lang="en-US" altLang="zh-CN" sz="2800"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T. no. 1509) are important sources for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 </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3A29D742-C4D0-A60A-35B0-AAB027A96B0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081440774"/>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17DCC801-395E-4268-B75A-0681E03FD7AD}"/>
              </a:ext>
            </a:extLst>
          </p:cNvPr>
          <p:cNvSpPr txBox="1"/>
          <p:nvPr/>
        </p:nvSpPr>
        <p:spPr>
          <a:xfrm>
            <a:off x="765820" y="1484784"/>
            <a:ext cx="10945216"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David Chappell lists the most important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teachings as being The </a:t>
            </a:r>
            <a:r>
              <a:rPr lang="en-US" altLang="zh-TW" sz="2800" u="sng" dirty="0">
                <a:solidFill>
                  <a:schemeClr val="bg1"/>
                </a:solidFill>
                <a:latin typeface="Times New Roman" panose="02020603050405020304" pitchFamily="18" charset="0"/>
              </a:rPr>
              <a:t>Threefold Truth</a:t>
            </a:r>
            <a:r>
              <a:rPr lang="en-US" altLang="zh-TW" sz="2800" dirty="0">
                <a:solidFill>
                  <a:schemeClr val="bg1"/>
                </a:solidFill>
                <a:latin typeface="Times New Roman" panose="02020603050405020304" pitchFamily="18" charset="0"/>
              </a:rPr>
              <a:t> and the corresponding </a:t>
            </a:r>
            <a:r>
              <a:rPr lang="en-US" altLang="zh-TW" sz="2800" u="sng" dirty="0">
                <a:solidFill>
                  <a:schemeClr val="bg1"/>
                </a:solidFill>
                <a:latin typeface="Times New Roman" panose="02020603050405020304" pitchFamily="18" charset="0"/>
              </a:rPr>
              <a:t>Threefold Contemplation</a:t>
            </a:r>
            <a:r>
              <a:rPr lang="en-US" altLang="zh-TW" sz="2800" dirty="0">
                <a:solidFill>
                  <a:schemeClr val="bg1"/>
                </a:solidFill>
                <a:latin typeface="Times New Roman" panose="02020603050405020304" pitchFamily="18" charset="0"/>
              </a:rPr>
              <a:t>, The </a:t>
            </a:r>
            <a:r>
              <a:rPr lang="en-US" altLang="zh-TW" sz="2800" u="sng" dirty="0">
                <a:solidFill>
                  <a:schemeClr val="bg1"/>
                </a:solidFill>
                <a:latin typeface="Times New Roman" panose="02020603050405020304" pitchFamily="18" charset="0"/>
              </a:rPr>
              <a:t>Fourfold Teachings</a:t>
            </a:r>
            <a:r>
              <a:rPr lang="en-US" altLang="zh-TW" sz="2800" dirty="0">
                <a:solidFill>
                  <a:schemeClr val="bg1"/>
                </a:solidFill>
                <a:latin typeface="Times New Roman" panose="02020603050405020304" pitchFamily="18" charset="0"/>
              </a:rPr>
              <a:t>, </a:t>
            </a:r>
            <a:r>
              <a:rPr lang="en-US" altLang="zh-TW" sz="2800" u="sng" dirty="0">
                <a:solidFill>
                  <a:schemeClr val="bg1"/>
                </a:solidFill>
                <a:latin typeface="Times New Roman" panose="02020603050405020304" pitchFamily="18" charset="0"/>
              </a:rPr>
              <a:t>The Subtle Dharma</a:t>
            </a:r>
            <a:r>
              <a:rPr lang="en-US" altLang="zh-TW" sz="2800" dirty="0">
                <a:solidFill>
                  <a:schemeClr val="bg1"/>
                </a:solidFill>
                <a:latin typeface="Times New Roman" panose="02020603050405020304" pitchFamily="18" charset="0"/>
              </a:rPr>
              <a:t>, and </a:t>
            </a:r>
            <a:r>
              <a:rPr lang="en-US" altLang="zh-TW" sz="2800" u="sng" dirty="0">
                <a:solidFill>
                  <a:schemeClr val="bg1"/>
                </a:solidFill>
                <a:latin typeface="Times New Roman" panose="02020603050405020304" pitchFamily="18" charset="0"/>
              </a:rPr>
              <a:t>The Non-conceivable Discernment</a:t>
            </a:r>
            <a:r>
              <a:rPr lang="en-US" altLang="zh-TW" sz="2800" dirty="0">
                <a:solidFill>
                  <a:schemeClr val="bg1"/>
                </a:solidFill>
                <a:latin typeface="Times New Roman" panose="02020603050405020304" pitchFamily="18" charset="0"/>
              </a:rPr>
              <a:t> (or the "Inconceivable Mind"). Brook </a:t>
            </a:r>
            <a:r>
              <a:rPr lang="en-US" altLang="zh-TW" sz="2800" dirty="0" err="1">
                <a:solidFill>
                  <a:schemeClr val="bg1"/>
                </a:solidFill>
                <a:latin typeface="Times New Roman" panose="02020603050405020304" pitchFamily="18" charset="0"/>
              </a:rPr>
              <a:t>Ziporyn</a:t>
            </a:r>
            <a:r>
              <a:rPr lang="en-US" altLang="zh-TW" sz="2800" dirty="0">
                <a:solidFill>
                  <a:schemeClr val="bg1"/>
                </a:solidFill>
                <a:latin typeface="Times New Roman" panose="02020603050405020304" pitchFamily="18" charset="0"/>
              </a:rPr>
              <a:t> writes that </a:t>
            </a:r>
            <a:r>
              <a:rPr lang="en-US" altLang="zh-TW" sz="2800" dirty="0" err="1">
                <a:solidFill>
                  <a:schemeClr val="bg1"/>
                </a:solidFill>
                <a:latin typeface="Times New Roman" panose="02020603050405020304" pitchFamily="18" charset="0"/>
              </a:rPr>
              <a:t>Tiantai's</a:t>
            </a:r>
            <a:r>
              <a:rPr lang="en-US" altLang="zh-TW" sz="2800" dirty="0">
                <a:solidFill>
                  <a:schemeClr val="bg1"/>
                </a:solidFill>
                <a:latin typeface="Times New Roman" panose="02020603050405020304" pitchFamily="18" charset="0"/>
              </a:rPr>
              <a:t> "rigorous theoretical edifice" uses "modes of argumentation and praxis that are derived squarely from Indian Buddhism" but applies these "in the service of ideals and metaphysical conclusions that are rooted deeply in the indigenous philosophical traditions."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5DCA157C-C868-BB1B-0FC2-B05E5ED425A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213487330"/>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883B0BCE-42CB-4C3E-826A-079A3315C05A}"/>
              </a:ext>
            </a:extLst>
          </p:cNvPr>
          <p:cNvSpPr txBox="1"/>
          <p:nvPr/>
        </p:nvSpPr>
        <p:spPr>
          <a:xfrm>
            <a:off x="693812" y="1291263"/>
            <a:ext cx="10945216" cy="1885709"/>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The Threefold Truth </a:t>
            </a:r>
            <a:r>
              <a:rPr lang="en-US" altLang="zh-TW" sz="2800" dirty="0">
                <a:solidFill>
                  <a:schemeClr val="bg1"/>
                </a:solidFill>
                <a:latin typeface="Times New Roman" panose="02020603050405020304" pitchFamily="18" charset="0"/>
              </a:rPr>
              <a:t>(</a:t>
            </a:r>
            <a:r>
              <a:rPr lang="zh-TW" altLang="en-US" sz="2800" dirty="0">
                <a:solidFill>
                  <a:schemeClr val="bg1"/>
                </a:solidFill>
                <a:latin typeface="Times New Roman" panose="02020603050405020304" pitchFamily="18" charset="0"/>
              </a:rPr>
              <a:t>三諦</a:t>
            </a:r>
            <a:r>
              <a:rPr lang="en-US" altLang="zh-TW" sz="2800" dirty="0">
                <a:solidFill>
                  <a:schemeClr val="bg1"/>
                </a:solidFill>
                <a:latin typeface="Times New Roman" panose="02020603050405020304" pitchFamily="18" charset="0"/>
              </a:rPr>
              <a:t>)</a:t>
            </a:r>
          </a:p>
          <a:p>
            <a:pPr>
              <a:lnSpc>
                <a:spcPts val="4400"/>
              </a:lnSpc>
              <a:spcBef>
                <a:spcPts val="1200"/>
              </a:spcBef>
            </a:pPr>
            <a:r>
              <a:rPr lang="en-US" altLang="zh-TW" sz="2800" dirty="0">
                <a:solidFill>
                  <a:schemeClr val="bg1"/>
                </a:solidFill>
                <a:latin typeface="Times New Roman" panose="02020603050405020304" pitchFamily="18" charset="0"/>
              </a:rPr>
              <a:t>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school’s main philosophical principle is The Threefold Truth (emptiness, existence, and the middle; </a:t>
            </a:r>
            <a:r>
              <a:rPr lang="zh-TW" altLang="en-US" sz="2800" dirty="0">
                <a:solidFill>
                  <a:schemeClr val="bg1"/>
                </a:solidFill>
                <a:latin typeface="Times New Roman" panose="02020603050405020304" pitchFamily="18" charset="0"/>
              </a:rPr>
              <a:t>空假中</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
        <p:nvSpPr>
          <p:cNvPr id="7" name="文字方塊 6">
            <a:extLst>
              <a:ext uri="{FF2B5EF4-FFF2-40B4-BE49-F238E27FC236}">
                <a16:creationId xmlns:a16="http://schemas.microsoft.com/office/drawing/2014/main" id="{18CC3AB9-E5F1-4F38-827B-23043B8A6553}"/>
              </a:ext>
            </a:extLst>
          </p:cNvPr>
          <p:cNvSpPr txBox="1"/>
          <p:nvPr/>
        </p:nvSpPr>
        <p:spPr>
          <a:xfrm>
            <a:off x="549796" y="3631524"/>
            <a:ext cx="10945216" cy="2300758"/>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1. </a:t>
            </a:r>
            <a:r>
              <a:rPr lang="en-US" altLang="zh-TW" sz="2800" b="1" dirty="0">
                <a:solidFill>
                  <a:schemeClr val="bg1"/>
                </a:solidFill>
                <a:latin typeface="Times New Roman" panose="02020603050405020304" pitchFamily="18" charset="0"/>
              </a:rPr>
              <a:t>All phenomena are empty </a:t>
            </a:r>
            <a:r>
              <a:rPr lang="en-US" altLang="zh-TW" sz="2800" dirty="0">
                <a:solidFill>
                  <a:schemeClr val="bg1"/>
                </a:solidFill>
                <a:latin typeface="Times New Roman" panose="02020603050405020304" pitchFamily="18" charset="0"/>
              </a:rPr>
              <a:t>(</a:t>
            </a:r>
            <a:r>
              <a:rPr lang="en-US" altLang="zh-TW" sz="2800" dirty="0" err="1">
                <a:solidFill>
                  <a:schemeClr val="bg1"/>
                </a:solidFill>
                <a:latin typeface="Times New Roman" panose="02020603050405020304" pitchFamily="18" charset="0"/>
              </a:rPr>
              <a:t>śūnya</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空</a:t>
            </a:r>
            <a:r>
              <a:rPr lang="zh-CN" altLang="en-US" sz="2800" dirty="0">
                <a:solidFill>
                  <a:schemeClr val="bg1"/>
                </a:solidFill>
                <a:latin typeface="Times New Roman" panose="02020603050405020304" pitchFamily="18" charset="0"/>
              </a:rPr>
              <a:t>諦</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真諦</a:t>
            </a:r>
            <a:r>
              <a:rPr lang="en-US" altLang="zh-TW" sz="2800" dirty="0">
                <a:solidFill>
                  <a:schemeClr val="bg1"/>
                </a:solidFill>
                <a:latin typeface="Times New Roman" panose="02020603050405020304" pitchFamily="18" charset="0"/>
              </a:rPr>
              <a:t>) of any independent self-nature or essence (</a:t>
            </a:r>
            <a:r>
              <a:rPr lang="en-US" altLang="zh-TW" sz="2800" dirty="0" err="1">
                <a:solidFill>
                  <a:schemeClr val="bg1"/>
                </a:solidFill>
                <a:latin typeface="Times New Roman" panose="02020603050405020304" pitchFamily="18" charset="0"/>
              </a:rPr>
              <a:t>svabhava</a:t>
            </a:r>
            <a:r>
              <a:rPr lang="en-US" altLang="zh-TW" sz="2800" dirty="0">
                <a:solidFill>
                  <a:schemeClr val="bg1"/>
                </a:solidFill>
                <a:latin typeface="Times New Roman" panose="02020603050405020304" pitchFamily="18" charset="0"/>
              </a:rPr>
              <a:t>), this corresponds to the Mahayana concept of the "ultimate" or real (</a:t>
            </a:r>
            <a:r>
              <a:rPr lang="en-US" altLang="zh-TW" sz="2800" dirty="0" err="1">
                <a:solidFill>
                  <a:schemeClr val="bg1"/>
                </a:solidFill>
                <a:latin typeface="Times New Roman" panose="02020603050405020304" pitchFamily="18" charset="0"/>
              </a:rPr>
              <a:t>paramārtha</a:t>
            </a:r>
            <a:r>
              <a:rPr lang="en-US" altLang="zh-TW" sz="2800" dirty="0">
                <a:solidFill>
                  <a:schemeClr val="bg1"/>
                </a:solidFill>
                <a:latin typeface="Times New Roman" panose="02020603050405020304" pitchFamily="18" charset="0"/>
              </a:rPr>
              <a:t>) truth and emptiness (</a:t>
            </a:r>
            <a:r>
              <a:rPr lang="en-US" altLang="zh-TW" sz="2800" dirty="0" err="1">
                <a:solidFill>
                  <a:schemeClr val="bg1"/>
                </a:solidFill>
                <a:latin typeface="Times New Roman" panose="02020603050405020304" pitchFamily="18" charset="0"/>
              </a:rPr>
              <a:t>shunyata</a:t>
            </a:r>
            <a:r>
              <a:rPr lang="en-US" altLang="zh-TW" sz="2800" dirty="0">
                <a:solidFill>
                  <a:schemeClr val="bg1"/>
                </a:solidFill>
                <a:latin typeface="Times New Roman" panose="02020603050405020304" pitchFamily="18" charset="0"/>
              </a:rPr>
              <a:t>) which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defines as "the sign of the true nature of reality."</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174B6FDD-FB77-8538-161B-51BD5A10571E}"/>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080694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44B5366-0B00-4A3B-B726-7360307CBAA5}"/>
              </a:ext>
            </a:extLst>
          </p:cNvPr>
          <p:cNvSpPr txBox="1"/>
          <p:nvPr/>
        </p:nvSpPr>
        <p:spPr>
          <a:xfrm>
            <a:off x="765820" y="1700808"/>
            <a:ext cx="10945216" cy="286501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2. </a:t>
            </a:r>
            <a:r>
              <a:rPr lang="en-US" altLang="zh-TW" sz="2800" b="1" dirty="0">
                <a:solidFill>
                  <a:schemeClr val="bg1"/>
                </a:solidFill>
                <a:latin typeface="Times New Roman" panose="02020603050405020304" pitchFamily="18" charset="0"/>
              </a:rPr>
              <a:t>Phenomena exist </a:t>
            </a:r>
            <a:r>
              <a:rPr lang="en-US" altLang="zh-TW" sz="2800" dirty="0">
                <a:solidFill>
                  <a:schemeClr val="bg1"/>
                </a:solidFill>
                <a:latin typeface="Times New Roman" panose="02020603050405020304" pitchFamily="18" charset="0"/>
              </a:rPr>
              <a:t>(</a:t>
            </a:r>
            <a:r>
              <a:rPr lang="zh-TW" altLang="en-US" sz="2800" dirty="0">
                <a:solidFill>
                  <a:schemeClr val="bg1"/>
                </a:solidFill>
                <a:latin typeface="Times New Roman" panose="02020603050405020304" pitchFamily="18" charset="0"/>
              </a:rPr>
              <a:t>假</a:t>
            </a:r>
            <a:r>
              <a:rPr lang="zh-CN" altLang="en-US" sz="2800" dirty="0">
                <a:solidFill>
                  <a:schemeClr val="bg1"/>
                </a:solidFill>
                <a:latin typeface="Times New Roman" panose="02020603050405020304" pitchFamily="18" charset="0"/>
              </a:rPr>
              <a:t>諦</a:t>
            </a:r>
            <a:r>
              <a:rPr lang="en-US" altLang="zh-TW" sz="2800" dirty="0">
                <a:solidFill>
                  <a:schemeClr val="bg1"/>
                </a:solidFill>
                <a:latin typeface="Times New Roman" panose="02020603050405020304" pitchFamily="18" charset="0"/>
              </a:rPr>
              <a:t>; </a:t>
            </a:r>
            <a:r>
              <a:rPr lang="zh-CN" altLang="en-US" sz="2800" dirty="0">
                <a:solidFill>
                  <a:schemeClr val="bg1"/>
                </a:solidFill>
                <a:latin typeface="Times New Roman" panose="02020603050405020304" pitchFamily="18" charset="0"/>
              </a:rPr>
              <a:t>俗諦</a:t>
            </a:r>
            <a:r>
              <a:rPr lang="en-US" altLang="zh-TW" sz="2800" dirty="0">
                <a:solidFill>
                  <a:schemeClr val="bg1"/>
                </a:solidFill>
                <a:latin typeface="Times New Roman" panose="02020603050405020304" pitchFamily="18" charset="0"/>
              </a:rPr>
              <a:t>) in a provisional manner. They can be said to conventionally arise through causes and conditions (i.e. dependent origination). This corresponds to the conventional or mundane truth (</a:t>
            </a:r>
            <a:r>
              <a:rPr lang="en-US" altLang="zh-TW" sz="2800" dirty="0" err="1">
                <a:solidFill>
                  <a:schemeClr val="bg1"/>
                </a:solidFill>
                <a:latin typeface="Times New Roman" panose="02020603050405020304" pitchFamily="18" charset="0"/>
              </a:rPr>
              <a:t>saṁvṛti</a:t>
            </a:r>
            <a:r>
              <a:rPr lang="en-US" altLang="zh-TW" sz="2800" dirty="0">
                <a:solidFill>
                  <a:schemeClr val="bg1"/>
                </a:solidFill>
                <a:latin typeface="Times New Roman" panose="02020603050405020304" pitchFamily="18" charset="0"/>
              </a:rPr>
              <a:t>) of the classic Mahayana two truths, which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glosses as "the twelvefold conditioned co-arising of ignorance" and as "illusory existence".</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00C0C0AE-44E9-ADE6-236F-A3DD3A241ED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100925223"/>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0665F19-6484-4079-BAA8-E2FF26D5C02B}"/>
              </a:ext>
            </a:extLst>
          </p:cNvPr>
          <p:cNvSpPr txBox="1"/>
          <p:nvPr/>
        </p:nvSpPr>
        <p:spPr>
          <a:xfrm>
            <a:off x="621804" y="980728"/>
            <a:ext cx="10945216" cy="5436232"/>
          </a:xfrm>
          <a:prstGeom prst="rect">
            <a:avLst/>
          </a:prstGeom>
          <a:noFill/>
        </p:spPr>
        <p:txBody>
          <a:bodyPr wrap="square" rtlCol="0">
            <a:spAutoFit/>
          </a:bodyPr>
          <a:lstStyle/>
          <a:p>
            <a:pPr>
              <a:lnSpc>
                <a:spcPts val="4200"/>
              </a:lnSpc>
            </a:pPr>
            <a:r>
              <a:rPr lang="en-US" altLang="zh-TW" sz="2800" dirty="0">
                <a:solidFill>
                  <a:schemeClr val="bg1"/>
                </a:solidFill>
                <a:latin typeface="Times New Roman" panose="02020603050405020304" pitchFamily="18" charset="0"/>
              </a:rPr>
              <a:t>3. </a:t>
            </a:r>
            <a:r>
              <a:rPr lang="en-US" altLang="zh-TW" sz="2800" b="1" dirty="0">
                <a:solidFill>
                  <a:schemeClr val="bg1"/>
                </a:solidFill>
                <a:latin typeface="Times New Roman" panose="02020603050405020304" pitchFamily="18" charset="0"/>
              </a:rPr>
              <a:t>The middle truth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中諦</a:t>
            </a:r>
            <a:r>
              <a:rPr lang="en-US" altLang="zh-TW" sz="2800" dirty="0">
                <a:solidFill>
                  <a:schemeClr val="bg1"/>
                </a:solidFill>
                <a:latin typeface="Times New Roman" panose="02020603050405020304" pitchFamily="18" charset="0"/>
              </a:rPr>
              <a:t>): phenomena are both empty of existence and exist provisionally. According to Dan </a:t>
            </a:r>
            <a:r>
              <a:rPr lang="en-US" altLang="zh-TW" sz="2800" dirty="0" err="1">
                <a:solidFill>
                  <a:schemeClr val="bg1"/>
                </a:solidFill>
                <a:latin typeface="Times New Roman" panose="02020603050405020304" pitchFamily="18" charset="0"/>
              </a:rPr>
              <a:t>Lusthaus</a:t>
            </a:r>
            <a:r>
              <a:rPr lang="en-US" altLang="zh-TW" sz="2800" dirty="0">
                <a:solidFill>
                  <a:schemeClr val="bg1"/>
                </a:solidFill>
                <a:latin typeface="Times New Roman" panose="02020603050405020304" pitchFamily="18" charset="0"/>
              </a:rPr>
              <a:t>: “it is ‘middle’ because neither the provisional nor the empty truth about the table fully captures its reality. It is both provisional and empty, and simultaneously neither provisional nor empty. As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put it, ‘wondrous being is identical to true emptiness’ (</a:t>
            </a:r>
            <a:r>
              <a:rPr lang="zh-CN" altLang="en-US" sz="2800" dirty="0">
                <a:solidFill>
                  <a:schemeClr val="bg1"/>
                </a:solidFill>
                <a:latin typeface="Times New Roman" panose="02020603050405020304" pitchFamily="18" charset="0"/>
              </a:rPr>
              <a:t>妙有真空</a:t>
            </a:r>
            <a:r>
              <a:rPr lang="en-US" altLang="zh-TW" sz="2800" dirty="0">
                <a:solidFill>
                  <a:schemeClr val="bg1"/>
                </a:solidFill>
                <a:latin typeface="Times New Roman" panose="02020603050405020304" pitchFamily="18" charset="0"/>
              </a:rPr>
              <a:t>)." Swanson writes that this is "a simultaneous affirmation of both emptiness and conventional existence as aspects of a single integrated reality." The middle truth for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transcends all dualities and avoid all extremes, such as existence and non-existence, being and emptiness, mundane truth and real truth, or defilement and purity.</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E6B968E3-56D3-EF18-96BD-6C0DAC54F33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940467874"/>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AF47B23-E9BB-4293-883E-3A01BDB31CD0}"/>
              </a:ext>
            </a:extLst>
          </p:cNvPr>
          <p:cNvSpPr txBox="1"/>
          <p:nvPr/>
        </p:nvSpPr>
        <p:spPr>
          <a:xfrm>
            <a:off x="765820" y="1412776"/>
            <a:ext cx="10945216" cy="3812069"/>
          </a:xfrm>
          <a:prstGeom prst="rect">
            <a:avLst/>
          </a:prstGeom>
          <a:noFill/>
        </p:spPr>
        <p:txBody>
          <a:bodyPr wrap="square" rtlCol="0">
            <a:spAutoFit/>
          </a:bodyPr>
          <a:lstStyle/>
          <a:p>
            <a:pPr>
              <a:lnSpc>
                <a:spcPts val="4200"/>
              </a:lnSpc>
            </a:pPr>
            <a:r>
              <a:rPr lang="en-US" altLang="zh-TW" sz="2800" b="1" dirty="0">
                <a:solidFill>
                  <a:schemeClr val="bg1"/>
                </a:solidFill>
                <a:latin typeface="Times New Roman" panose="02020603050405020304" pitchFamily="18" charset="0"/>
              </a:rPr>
              <a:t>The Threefold Contemplation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三觀</a:t>
            </a:r>
            <a:r>
              <a:rPr lang="en-US" altLang="zh-TW" sz="2800" dirty="0">
                <a:solidFill>
                  <a:schemeClr val="bg1"/>
                </a:solidFill>
                <a:latin typeface="Times New Roman" panose="02020603050405020304" pitchFamily="18" charset="0"/>
              </a:rPr>
              <a:t>)</a:t>
            </a:r>
          </a:p>
          <a:p>
            <a:pPr>
              <a:lnSpc>
                <a:spcPts val="4200"/>
              </a:lnSpc>
            </a:pPr>
            <a:endParaRPr lang="en-US" altLang="zh-TW" sz="2800" dirty="0">
              <a:solidFill>
                <a:schemeClr val="bg1"/>
              </a:solidFill>
              <a:latin typeface="Times New Roman" panose="02020603050405020304" pitchFamily="18" charset="0"/>
            </a:endParaRPr>
          </a:p>
          <a:p>
            <a:pPr>
              <a:lnSpc>
                <a:spcPts val="4200"/>
              </a:lnSpc>
            </a:pPr>
            <a:r>
              <a:rPr lang="en-US" altLang="zh-TW" sz="2800" dirty="0">
                <a:solidFill>
                  <a:schemeClr val="bg1"/>
                </a:solidFill>
                <a:latin typeface="Times New Roman" panose="02020603050405020304" pitchFamily="18" charset="0"/>
              </a:rPr>
              <a:t>The Threefold Truth may be contemplated independently as the “three contemplations”, an important theme in </a:t>
            </a:r>
            <a:r>
              <a:rPr lang="en-US" altLang="zh-TW" sz="2800" dirty="0" err="1">
                <a:solidFill>
                  <a:schemeClr val="bg1"/>
                </a:solidFill>
                <a:latin typeface="Times New Roman" panose="02020603050405020304" pitchFamily="18" charset="0"/>
              </a:rPr>
              <a:t>Zhiyi’s</a:t>
            </a:r>
            <a:r>
              <a:rPr lang="en-US" altLang="zh-TW" sz="2800" dirty="0">
                <a:solidFill>
                  <a:schemeClr val="bg1"/>
                </a:solidFill>
                <a:latin typeface="Times New Roman" panose="02020603050405020304" pitchFamily="18" charset="0"/>
              </a:rPr>
              <a:t> </a:t>
            </a:r>
            <a:r>
              <a:rPr lang="en-US" altLang="zh-TW" sz="2800" i="1" dirty="0">
                <a:solidFill>
                  <a:schemeClr val="bg1"/>
                </a:solidFill>
                <a:latin typeface="Times New Roman" panose="02020603050405020304" pitchFamily="18" charset="0"/>
              </a:rPr>
              <a:t>Mo ho chi </a:t>
            </a:r>
            <a:r>
              <a:rPr lang="en-US" altLang="zh-TW" sz="2800" i="1" dirty="0" err="1">
                <a:solidFill>
                  <a:schemeClr val="bg1"/>
                </a:solidFill>
                <a:latin typeface="Times New Roman" panose="02020603050405020304" pitchFamily="18" charset="0"/>
              </a:rPr>
              <a:t>kuan</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摩訶止觀</a:t>
            </a:r>
            <a:r>
              <a:rPr lang="en-US" altLang="zh-TW" sz="2800" dirty="0">
                <a:solidFill>
                  <a:schemeClr val="bg1"/>
                </a:solidFill>
                <a:latin typeface="Times New Roman" panose="02020603050405020304" pitchFamily="18" charset="0"/>
              </a:rPr>
              <a:t>) </a:t>
            </a:r>
            <a:r>
              <a:rPr lang="en-US" altLang="zh-TW" sz="2800" dirty="0">
                <a:solidFill>
                  <a:schemeClr val="accent6"/>
                </a:solidFill>
                <a:latin typeface="Times New Roman" panose="02020603050405020304" pitchFamily="18" charset="0"/>
              </a:rPr>
              <a:t>(‘Great Calming and Contemplation’)</a:t>
            </a:r>
            <a:r>
              <a:rPr lang="en-US" altLang="zh-TW" sz="2800" dirty="0">
                <a:solidFill>
                  <a:schemeClr val="bg1"/>
                </a:solidFill>
                <a:latin typeface="Times New Roman" panose="02020603050405020304" pitchFamily="18" charset="0"/>
              </a:rPr>
              <a:t>. The threefold contemplation, also described as the threefold cessation and insight (</a:t>
            </a:r>
            <a:r>
              <a:rPr lang="zh-CN" altLang="en-US" sz="2800" dirty="0">
                <a:solidFill>
                  <a:schemeClr val="bg1"/>
                </a:solidFill>
                <a:latin typeface="Times New Roman" panose="02020603050405020304" pitchFamily="18" charset="0"/>
              </a:rPr>
              <a:t>三止三觀</a:t>
            </a:r>
            <a:r>
              <a:rPr lang="en-US" altLang="zh-TW" sz="2800" dirty="0">
                <a:solidFill>
                  <a:schemeClr val="bg1"/>
                </a:solidFill>
                <a:latin typeface="Times New Roman" panose="02020603050405020304" pitchFamily="18" charset="0"/>
              </a:rPr>
              <a:t>), consists of what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calls a "graded contemplation":</a:t>
            </a:r>
          </a:p>
        </p:txBody>
      </p:sp>
      <p:sp>
        <p:nvSpPr>
          <p:cNvPr id="2" name="矩形: 按鈕形 1">
            <a:extLst>
              <a:ext uri="{FF2B5EF4-FFF2-40B4-BE49-F238E27FC236}">
                <a16:creationId xmlns:a16="http://schemas.microsoft.com/office/drawing/2014/main" id="{20BD590B-68A2-2E08-8AEF-E1E52DB0C77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869907211"/>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4B0BB21-07A9-43C9-B328-87D5D8FDCCB4}"/>
              </a:ext>
            </a:extLst>
          </p:cNvPr>
          <p:cNvSpPr txBox="1"/>
          <p:nvPr/>
        </p:nvSpPr>
        <p:spPr>
          <a:xfrm>
            <a:off x="621804" y="986366"/>
            <a:ext cx="10945216" cy="5493940"/>
          </a:xfrm>
          <a:prstGeom prst="rect">
            <a:avLst/>
          </a:prstGeom>
          <a:noFill/>
        </p:spPr>
        <p:txBody>
          <a:bodyPr wrap="square" rtlCol="0">
            <a:spAutoFit/>
          </a:bodyPr>
          <a:lstStyle/>
          <a:p>
            <a:pPr>
              <a:lnSpc>
                <a:spcPts val="4000"/>
              </a:lnSpc>
            </a:pPr>
            <a:r>
              <a:rPr lang="en-US" altLang="zh-TW" sz="2800" dirty="0">
                <a:solidFill>
                  <a:schemeClr val="bg1"/>
                </a:solidFill>
                <a:latin typeface="Times New Roman" panose="02020603050405020304" pitchFamily="18" charset="0"/>
              </a:rPr>
              <a:t>1. Cessation as insight into the true essence of reality (</a:t>
            </a:r>
            <a:r>
              <a:rPr lang="zh-CN" altLang="en-US" sz="2800" dirty="0">
                <a:solidFill>
                  <a:schemeClr val="bg1"/>
                </a:solidFill>
                <a:latin typeface="Times New Roman" panose="02020603050405020304" pitchFamily="18" charset="0"/>
              </a:rPr>
              <a:t>體真止</a:t>
            </a:r>
            <a:r>
              <a:rPr lang="en-US" altLang="zh-TW" sz="2800" dirty="0">
                <a:solidFill>
                  <a:schemeClr val="bg1"/>
                </a:solidFill>
                <a:latin typeface="Times New Roman" panose="02020603050405020304" pitchFamily="18" charset="0"/>
              </a:rPr>
              <a:t>)- This consists in contemplating the emptiness of all phenomena and their lack of own being (</a:t>
            </a:r>
            <a:r>
              <a:rPr lang="en-US" altLang="zh-TW" sz="2800" dirty="0" err="1">
                <a:solidFill>
                  <a:schemeClr val="bg1"/>
                </a:solidFill>
                <a:latin typeface="Times New Roman" panose="02020603050405020304" pitchFamily="18" charset="0"/>
              </a:rPr>
              <a:t>svabhava</a:t>
            </a:r>
            <a:r>
              <a:rPr lang="en-US" altLang="zh-TW" sz="2800" dirty="0">
                <a:solidFill>
                  <a:schemeClr val="bg1"/>
                </a:solidFill>
                <a:latin typeface="Times New Roman" panose="02020603050405020304" pitchFamily="18" charset="0"/>
              </a:rPr>
              <a:t>).</a:t>
            </a:r>
          </a:p>
          <a:p>
            <a:pPr>
              <a:lnSpc>
                <a:spcPts val="4000"/>
              </a:lnSpc>
              <a:spcBef>
                <a:spcPts val="1200"/>
              </a:spcBef>
            </a:pPr>
            <a:r>
              <a:rPr lang="en-US" altLang="zh-TW" sz="2800" dirty="0">
                <a:solidFill>
                  <a:schemeClr val="bg1"/>
                </a:solidFill>
                <a:latin typeface="Times New Roman" panose="02020603050405020304" pitchFamily="18" charset="0"/>
              </a:rPr>
              <a:t>2. Cessation as insight into expedient conditions (</a:t>
            </a:r>
            <a:r>
              <a:rPr lang="zh-CN" altLang="en-US" sz="2800" dirty="0">
                <a:solidFill>
                  <a:schemeClr val="bg1"/>
                </a:solidFill>
                <a:latin typeface="Times New Roman" panose="02020603050405020304" pitchFamily="18" charset="0"/>
              </a:rPr>
              <a:t>方便隨緣止</a:t>
            </a:r>
            <a:r>
              <a:rPr lang="en-US" altLang="zh-TW" sz="2800" dirty="0">
                <a:solidFill>
                  <a:schemeClr val="bg1"/>
                </a:solidFill>
                <a:latin typeface="Times New Roman" panose="02020603050405020304" pitchFamily="18" charset="0"/>
              </a:rPr>
              <a:t>)- This consists in contemplating the conventional existence of all things, i.e. dependent arising or as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describes it “the non-emptiness of emptiness” (</a:t>
            </a:r>
            <a:r>
              <a:rPr lang="zh-CN" altLang="en-US" sz="2800" dirty="0">
                <a:solidFill>
                  <a:schemeClr val="bg1"/>
                </a:solidFill>
                <a:latin typeface="Times New Roman" panose="02020603050405020304" pitchFamily="18" charset="0"/>
              </a:rPr>
              <a:t>空而不空</a:t>
            </a:r>
            <a:r>
              <a:rPr lang="en-US" altLang="zh-TW" sz="2800" dirty="0">
                <a:solidFill>
                  <a:schemeClr val="bg1"/>
                </a:solidFill>
                <a:latin typeface="Times New Roman" panose="02020603050405020304" pitchFamily="18" charset="0"/>
              </a:rPr>
              <a:t>), which means that emptiness is not nothingness.</a:t>
            </a:r>
          </a:p>
          <a:p>
            <a:pPr>
              <a:lnSpc>
                <a:spcPts val="4000"/>
              </a:lnSpc>
              <a:spcBef>
                <a:spcPts val="1200"/>
              </a:spcBef>
            </a:pPr>
            <a:r>
              <a:rPr lang="en-US" altLang="zh-TW" sz="2800" dirty="0">
                <a:solidFill>
                  <a:schemeClr val="bg1"/>
                </a:solidFill>
                <a:latin typeface="Times New Roman" panose="02020603050405020304" pitchFamily="18" charset="0"/>
              </a:rPr>
              <a:t>3. Cessation as an end to both discriminatory extremes (</a:t>
            </a:r>
            <a:r>
              <a:rPr lang="zh-CN" altLang="en-US" sz="2800" dirty="0">
                <a:solidFill>
                  <a:schemeClr val="bg1"/>
                </a:solidFill>
                <a:latin typeface="Times New Roman" panose="02020603050405020304" pitchFamily="18" charset="0"/>
              </a:rPr>
              <a:t>息二遍分別止</a:t>
            </a:r>
            <a:r>
              <a:rPr lang="en-US" altLang="zh-TW" sz="2800" dirty="0">
                <a:solidFill>
                  <a:schemeClr val="bg1"/>
                </a:solidFill>
                <a:latin typeface="Times New Roman" panose="02020603050405020304" pitchFamily="18" charset="0"/>
              </a:rPr>
              <a:t>)- A contemplation which is the simultaneous unity of both 1 and 2 and which is totally beyond </a:t>
            </a:r>
            <a:r>
              <a:rPr lang="en-US" altLang="zh-TW" sz="2800" dirty="0" err="1">
                <a:solidFill>
                  <a:schemeClr val="bg1"/>
                </a:solidFill>
                <a:latin typeface="Times New Roman" panose="02020603050405020304" pitchFamily="18" charset="0"/>
              </a:rPr>
              <a:t>conceptualisation</a:t>
            </a:r>
            <a:r>
              <a:rPr lang="en-US" altLang="zh-TW" sz="2800" dirty="0">
                <a:solidFill>
                  <a:schemeClr val="bg1"/>
                </a:solidFill>
                <a:latin typeface="Times New Roman" panose="02020603050405020304" pitchFamily="18" charset="0"/>
              </a:rPr>
              <a:t> and thought.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E50C60B4-F233-D0C4-76C5-A7092CAB38C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6220444"/>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3F2D34F-8682-40B2-85A8-6339F4F413C0}"/>
              </a:ext>
            </a:extLst>
          </p:cNvPr>
          <p:cNvSpPr txBox="1"/>
          <p:nvPr/>
        </p:nvSpPr>
        <p:spPr>
          <a:xfrm>
            <a:off x="621804" y="1988840"/>
            <a:ext cx="10945216" cy="2986843"/>
          </a:xfrm>
          <a:prstGeom prst="rect">
            <a:avLst/>
          </a:prstGeom>
          <a:noFill/>
        </p:spPr>
        <p:txBody>
          <a:bodyPr wrap="square" rtlCol="0">
            <a:spAutoFit/>
          </a:bodyPr>
          <a:lstStyle/>
          <a:p>
            <a:pPr>
              <a:lnSpc>
                <a:spcPts val="4600"/>
              </a:lnSpc>
            </a:pPr>
            <a:r>
              <a:rPr lang="en-US" altLang="zh-TW" sz="2800" dirty="0">
                <a:solidFill>
                  <a:schemeClr val="bg1"/>
                </a:solidFill>
                <a:latin typeface="Times New Roman" panose="02020603050405020304" pitchFamily="18" charset="0"/>
              </a:rPr>
              <a:t>There are different levels of subtlety of this threefold contemplation, the deepest of which is when all three aspects are contemplated as a simultaneously non-dual unity which according to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is when all three aspects are "present in one thought" (</a:t>
            </a:r>
            <a:r>
              <a:rPr lang="zh-TW" altLang="en-US" sz="2800" dirty="0">
                <a:solidFill>
                  <a:schemeClr val="bg1"/>
                </a:solidFill>
                <a:latin typeface="Times New Roman" panose="02020603050405020304" pitchFamily="18" charset="0"/>
              </a:rPr>
              <a:t>一心</a:t>
            </a:r>
            <a:r>
              <a:rPr lang="en-US" altLang="zh-TW" sz="2800" dirty="0">
                <a:solidFill>
                  <a:schemeClr val="bg1"/>
                </a:solidFill>
                <a:latin typeface="Times New Roman" panose="02020603050405020304" pitchFamily="18" charset="0"/>
              </a:rPr>
              <a:t>) which is "beyond conceptual understanding".</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E8CFA58D-46D2-5C01-82DD-7F14B4534D2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82444478"/>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3978223-8B37-4B52-9279-F3782F767896}"/>
              </a:ext>
            </a:extLst>
          </p:cNvPr>
          <p:cNvSpPr txBox="1"/>
          <p:nvPr/>
        </p:nvSpPr>
        <p:spPr>
          <a:xfrm>
            <a:off x="621804" y="1196752"/>
            <a:ext cx="10945216" cy="4711674"/>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The One Vehicle</a:t>
            </a:r>
          </a:p>
          <a:p>
            <a:pPr>
              <a:lnSpc>
                <a:spcPts val="4400"/>
              </a:lnSpc>
              <a:spcBef>
                <a:spcPts val="1200"/>
              </a:spcBef>
            </a:pPr>
            <a:r>
              <a:rPr lang="en-US" altLang="zh-TW" sz="2800" dirty="0">
                <a:solidFill>
                  <a:schemeClr val="bg1"/>
                </a:solidFill>
                <a:latin typeface="Times New Roman" panose="02020603050405020304" pitchFamily="18" charset="0"/>
              </a:rPr>
              <a:t>A central doctrine of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is the </a:t>
            </a:r>
            <a:r>
              <a:rPr lang="en-US" altLang="zh-TW" sz="2800" i="1" dirty="0">
                <a:solidFill>
                  <a:schemeClr val="bg1"/>
                </a:solidFill>
                <a:latin typeface="Times New Roman" panose="02020603050405020304" pitchFamily="18" charset="0"/>
              </a:rPr>
              <a:t>Lotus Sutra</a:t>
            </a:r>
            <a:r>
              <a:rPr lang="en-US" altLang="zh-TW" sz="2800" dirty="0">
                <a:solidFill>
                  <a:schemeClr val="bg1"/>
                </a:solidFill>
                <a:latin typeface="Times New Roman" panose="02020603050405020304" pitchFamily="18" charset="0"/>
              </a:rPr>
              <a:t>’s doctrine of the One Vehicle or </a:t>
            </a:r>
            <a:r>
              <a:rPr lang="en-US" altLang="zh-TW" sz="2800" dirty="0" err="1">
                <a:solidFill>
                  <a:schemeClr val="bg1"/>
                </a:solidFill>
                <a:latin typeface="Times New Roman" panose="02020603050405020304" pitchFamily="18" charset="0"/>
              </a:rPr>
              <a:t>ekayāna</a:t>
            </a:r>
            <a:r>
              <a:rPr lang="en-US" altLang="zh-TW" sz="2800" dirty="0">
                <a:solidFill>
                  <a:schemeClr val="bg1"/>
                </a:solidFill>
                <a:latin typeface="Times New Roman" panose="02020603050405020304" pitchFamily="18" charset="0"/>
              </a:rPr>
              <a:t> (</a:t>
            </a:r>
            <a:r>
              <a:rPr lang="zh-TW" altLang="en-US" sz="2800" dirty="0">
                <a:solidFill>
                  <a:schemeClr val="bg1"/>
                </a:solidFill>
                <a:latin typeface="Times New Roman" panose="02020603050405020304" pitchFamily="18" charset="0"/>
              </a:rPr>
              <a:t>一乘</a:t>
            </a:r>
            <a:r>
              <a:rPr lang="en-US" altLang="zh-TW" sz="2800" dirty="0">
                <a:solidFill>
                  <a:schemeClr val="bg1"/>
                </a:solidFill>
                <a:latin typeface="Times New Roman" panose="02020603050405020304" pitchFamily="18" charset="0"/>
              </a:rPr>
              <a:t>). This doctrine provided a unifying and inclusive framework which could be used to understand all Buddhist teachings. According to Jacqueline Stone, </a:t>
            </a:r>
            <a:r>
              <a:rPr lang="en-US" altLang="zh-TW" sz="2800" dirty="0" err="1">
                <a:solidFill>
                  <a:schemeClr val="bg1"/>
                </a:solidFill>
                <a:latin typeface="Times New Roman" panose="02020603050405020304" pitchFamily="18" charset="0"/>
              </a:rPr>
              <a:t>Zhiyi’s</a:t>
            </a:r>
            <a:r>
              <a:rPr lang="en-US" altLang="zh-TW" sz="2800" dirty="0">
                <a:solidFill>
                  <a:schemeClr val="bg1"/>
                </a:solidFill>
                <a:latin typeface="Times New Roman" panose="02020603050405020304" pitchFamily="18" charset="0"/>
              </a:rPr>
              <a:t> view of the One Vehicle of the </a:t>
            </a:r>
            <a:r>
              <a:rPr lang="en-US" altLang="zh-TW" sz="2800" i="1" dirty="0">
                <a:solidFill>
                  <a:schemeClr val="bg1"/>
                </a:solidFill>
                <a:latin typeface="Times New Roman" panose="02020603050405020304" pitchFamily="18" charset="0"/>
              </a:rPr>
              <a:t>Lotus Sutra </a:t>
            </a:r>
            <a:r>
              <a:rPr lang="en-US" altLang="zh-TW" sz="2800" dirty="0">
                <a:solidFill>
                  <a:schemeClr val="bg1"/>
                </a:solidFill>
                <a:latin typeface="Times New Roman" panose="02020603050405020304" pitchFamily="18" charset="0"/>
              </a:rPr>
              <a:t>is that conventionally, it is “subtle” and “wonderful” in comparison with lesser teachings which are coarse. However, this is only true in a relative sense.</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29F33BE9-A8B1-3473-C1DA-73A1FAF1DE38}"/>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009998281"/>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AA23D28-578A-4E8D-B5C9-7F57D090DBBF}"/>
              </a:ext>
            </a:extLst>
          </p:cNvPr>
          <p:cNvSpPr txBox="1"/>
          <p:nvPr/>
        </p:nvSpPr>
        <p:spPr>
          <a:xfrm>
            <a:off x="621804" y="1605359"/>
            <a:ext cx="10945216" cy="399352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Ultimately, the </a:t>
            </a:r>
            <a:r>
              <a:rPr lang="en-US" altLang="zh-TW" sz="2800" i="1" dirty="0">
                <a:solidFill>
                  <a:schemeClr val="bg1"/>
                </a:solidFill>
                <a:latin typeface="Times New Roman" panose="02020603050405020304" pitchFamily="18" charset="0"/>
              </a:rPr>
              <a:t>Lotus Sutra</a:t>
            </a:r>
            <a:r>
              <a:rPr lang="en-US" altLang="zh-TW" sz="2800" dirty="0">
                <a:solidFill>
                  <a:schemeClr val="bg1"/>
                </a:solidFill>
                <a:latin typeface="Times New Roman" panose="02020603050405020304" pitchFamily="18" charset="0"/>
              </a:rPr>
              <a:t>‘s Subtle Dharma (</a:t>
            </a:r>
            <a:r>
              <a:rPr lang="zh-CN" altLang="en-US" sz="2800" dirty="0">
                <a:solidFill>
                  <a:schemeClr val="bg1"/>
                </a:solidFill>
                <a:latin typeface="Times New Roman" panose="02020603050405020304" pitchFamily="18" charset="0"/>
              </a:rPr>
              <a:t>妙法</a:t>
            </a:r>
            <a:r>
              <a:rPr lang="en-US" altLang="zh-TW" sz="2800" dirty="0">
                <a:solidFill>
                  <a:schemeClr val="bg1"/>
                </a:solidFill>
                <a:latin typeface="Times New Roman" panose="02020603050405020304" pitchFamily="18" charset="0"/>
              </a:rPr>
              <a:t>) is "not established in comparison to anything else, for there is nothing outside it to which it might be compared." From this absolute perspective, the </a:t>
            </a:r>
            <a:r>
              <a:rPr lang="en-US" altLang="zh-TW" sz="2800" i="1" dirty="0">
                <a:solidFill>
                  <a:schemeClr val="bg1"/>
                </a:solidFill>
                <a:latin typeface="Times New Roman" panose="02020603050405020304" pitchFamily="18" charset="0"/>
              </a:rPr>
              <a:t>Lotus Sutra</a:t>
            </a:r>
            <a:r>
              <a:rPr lang="en-US" altLang="zh-TW" sz="2800" dirty="0">
                <a:solidFill>
                  <a:schemeClr val="bg1"/>
                </a:solidFill>
                <a:latin typeface="Times New Roman" panose="02020603050405020304" pitchFamily="18" charset="0"/>
              </a:rPr>
              <a:t>'s One Vehicle is "open and integrated" according to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and includes all other Buddhist teachings and skillful means. From the ultimate point of view, all distinctions of "true" and "provisional" are dissolved since all teachings are expressions of the One Vehicle.</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6319C707-60F0-7BD7-EE25-9A9918A68FF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979971463"/>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0694BED-9A7D-46F8-8691-CF069D47BD36}"/>
              </a:ext>
            </a:extLst>
          </p:cNvPr>
          <p:cNvSpPr txBox="1"/>
          <p:nvPr/>
        </p:nvSpPr>
        <p:spPr>
          <a:xfrm>
            <a:off x="621804" y="1124744"/>
            <a:ext cx="10729192" cy="4711674"/>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The Unity of the </a:t>
            </a:r>
            <a:r>
              <a:rPr lang="en-US" altLang="zh-TW" sz="2800" b="1" dirty="0" err="1">
                <a:solidFill>
                  <a:schemeClr val="bg1"/>
                </a:solidFill>
                <a:latin typeface="Times New Roman" panose="02020603050405020304" pitchFamily="18" charset="0"/>
              </a:rPr>
              <a:t>Dharmadhatu</a:t>
            </a:r>
            <a:endParaRPr lang="en-US" altLang="zh-TW" sz="2800" b="1" dirty="0">
              <a:solidFill>
                <a:schemeClr val="bg1"/>
              </a:solidFill>
              <a:latin typeface="Times New Roman" panose="02020603050405020304" pitchFamily="18" charset="0"/>
            </a:endParaRPr>
          </a:p>
          <a:p>
            <a:pPr>
              <a:lnSpc>
                <a:spcPts val="4400"/>
              </a:lnSpc>
              <a:spcBef>
                <a:spcPts val="1200"/>
              </a:spcBef>
            </a:pPr>
            <a:r>
              <a:rPr lang="en-US" altLang="zh-TW" sz="2800" dirty="0">
                <a:solidFill>
                  <a:schemeClr val="bg1"/>
                </a:solidFill>
                <a:latin typeface="Times New Roman" panose="02020603050405020304" pitchFamily="18" charset="0"/>
              </a:rPr>
              <a:t>Since the three truths are one, and this truth is a single unity,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thinkers see the whole of reality is as being a single interpenetrating whole, one integrated existence. This holism is described in different ways, such as "the </a:t>
            </a:r>
            <a:r>
              <a:rPr lang="en-US" altLang="zh-TW" sz="2800" dirty="0" err="1">
                <a:solidFill>
                  <a:schemeClr val="bg1"/>
                </a:solidFill>
                <a:latin typeface="Times New Roman" panose="02020603050405020304" pitchFamily="18" charset="0"/>
              </a:rPr>
              <a:t>interinclusiveness</a:t>
            </a:r>
            <a:r>
              <a:rPr lang="en-US" altLang="zh-TW" sz="2800" dirty="0">
                <a:solidFill>
                  <a:schemeClr val="bg1"/>
                </a:solidFill>
                <a:latin typeface="Times New Roman" panose="02020603050405020304" pitchFamily="18" charset="0"/>
              </a:rPr>
              <a:t> of the ten realms" or "the interpenetrating unity of all aspects of reality". According to Swanson, in this view, "everything contains everything else, and the whole contains all things."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5CE2245B-246F-C93A-8DBD-BB472BB8B36F}"/>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106787329"/>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D6719D33-B2B1-4D65-986D-97D40C770DCA}"/>
              </a:ext>
            </a:extLst>
          </p:cNvPr>
          <p:cNvPicPr>
            <a:picLocks noChangeAspect="1"/>
          </p:cNvPicPr>
          <p:nvPr/>
        </p:nvPicPr>
        <p:blipFill>
          <a:blip r:embed="rId3"/>
          <a:stretch>
            <a:fillRect/>
          </a:stretch>
        </p:blipFill>
        <p:spPr>
          <a:xfrm>
            <a:off x="4006180" y="972709"/>
            <a:ext cx="6192688" cy="5757665"/>
          </a:xfrm>
          <a:prstGeom prst="rect">
            <a:avLst/>
          </a:prstGeom>
        </p:spPr>
      </p:pic>
      <p:sp>
        <p:nvSpPr>
          <p:cNvPr id="7" name="文字方塊 6">
            <a:extLst>
              <a:ext uri="{FF2B5EF4-FFF2-40B4-BE49-F238E27FC236}">
                <a16:creationId xmlns:a16="http://schemas.microsoft.com/office/drawing/2014/main" id="{040BA49F-E034-40C1-8377-22334C27D16B}"/>
              </a:ext>
            </a:extLst>
          </p:cNvPr>
          <p:cNvSpPr txBox="1"/>
          <p:nvPr/>
        </p:nvSpPr>
        <p:spPr>
          <a:xfrm>
            <a:off x="405780" y="1916832"/>
            <a:ext cx="4248472" cy="629531"/>
          </a:xfrm>
          <a:prstGeom prst="rect">
            <a:avLst/>
          </a:prstGeom>
          <a:noFill/>
        </p:spPr>
        <p:txBody>
          <a:bodyPr wrap="square" rtlCol="0">
            <a:spAutoFit/>
          </a:bodyPr>
          <a:lstStyle/>
          <a:p>
            <a:pPr>
              <a:lnSpc>
                <a:spcPts val="4600"/>
              </a:lnSpc>
            </a:pPr>
            <a:r>
              <a:rPr lang="en-US" altLang="zh-CN" sz="2800" b="1" dirty="0">
                <a:solidFill>
                  <a:schemeClr val="bg1"/>
                </a:solidFill>
              </a:rPr>
              <a:t>Ten dharma realms</a:t>
            </a:r>
          </a:p>
        </p:txBody>
      </p:sp>
      <p:sp>
        <p:nvSpPr>
          <p:cNvPr id="2" name="矩形: 按鈕形 1">
            <a:extLst>
              <a:ext uri="{FF2B5EF4-FFF2-40B4-BE49-F238E27FC236}">
                <a16:creationId xmlns:a16="http://schemas.microsoft.com/office/drawing/2014/main" id="{8F474FA9-B34E-B9CC-AA3C-61F1B8FB441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72659777"/>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8F2FBE7-F568-4237-8F50-2F89ECB74DED}"/>
              </a:ext>
            </a:extLst>
          </p:cNvPr>
          <p:cNvSpPr txBox="1"/>
          <p:nvPr/>
        </p:nvSpPr>
        <p:spPr>
          <a:xfrm>
            <a:off x="765820" y="1844824"/>
            <a:ext cx="10945216" cy="3429272"/>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illustrates this idea with the simile of the drunk man from the </a:t>
            </a:r>
            <a:r>
              <a:rPr lang="en-US" altLang="zh-TW" sz="2800" i="1" dirty="0" err="1">
                <a:solidFill>
                  <a:schemeClr val="bg1"/>
                </a:solidFill>
                <a:latin typeface="Times New Roman" panose="02020603050405020304" pitchFamily="18" charset="0"/>
              </a:rPr>
              <a:t>Mahāparinirvāṇa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who perceives the sun as spinning around due to his condition, but in reality, there is just one sun and this is confirmed by sober people. However, </a:t>
            </a:r>
            <a:r>
              <a:rPr lang="en-US" altLang="zh-TW" sz="2800" dirty="0" err="1">
                <a:solidFill>
                  <a:schemeClr val="bg1"/>
                </a:solidFill>
                <a:latin typeface="Times New Roman" panose="02020603050405020304" pitchFamily="18" charset="0"/>
              </a:rPr>
              <a:t>Zhiyi</a:t>
            </a:r>
            <a:r>
              <a:rPr lang="en-US" altLang="zh-TW" sz="2800" dirty="0">
                <a:solidFill>
                  <a:schemeClr val="bg1"/>
                </a:solidFill>
                <a:latin typeface="Times New Roman" panose="02020603050405020304" pitchFamily="18" charset="0"/>
              </a:rPr>
              <a:t> also points out that even this idea of "one truth" is just a concept, and as such it is ultimately inadequate, since "each and every truth is inexpressible" and "the one truth actually no truth".</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F09DA341-421D-D905-900D-44F240F130E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367236580"/>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00250A5-E35A-485C-B45E-510C10DA84FD}"/>
              </a:ext>
            </a:extLst>
          </p:cNvPr>
          <p:cNvSpPr txBox="1"/>
          <p:nvPr/>
        </p:nvSpPr>
        <p:spPr>
          <a:xfrm>
            <a:off x="693812" y="1196752"/>
            <a:ext cx="10945216" cy="5122043"/>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 According to Brook </a:t>
            </a:r>
            <a:r>
              <a:rPr lang="en-US" altLang="zh-TW" sz="2800" dirty="0" err="1">
                <a:solidFill>
                  <a:schemeClr val="bg1"/>
                </a:solidFill>
                <a:latin typeface="Times New Roman" panose="02020603050405020304" pitchFamily="18" charset="0"/>
              </a:rPr>
              <a:t>Ziporyn</a:t>
            </a:r>
            <a:r>
              <a:rPr lang="en-US" altLang="zh-TW" sz="2800" dirty="0">
                <a:solidFill>
                  <a:schemeClr val="bg1"/>
                </a:solidFill>
                <a:latin typeface="Times New Roman" panose="02020603050405020304" pitchFamily="18" charset="0"/>
              </a:rPr>
              <a:t>, the </a:t>
            </a:r>
            <a:r>
              <a:rPr lang="en-US" altLang="zh-TW" sz="2800" dirty="0" err="1">
                <a:solidFill>
                  <a:schemeClr val="bg1"/>
                </a:solidFill>
                <a:latin typeface="Times New Roman" panose="02020603050405020304" pitchFamily="18" charset="0"/>
              </a:rPr>
              <a:t>Tiantai</a:t>
            </a:r>
            <a:r>
              <a:rPr lang="en-US" altLang="zh-TW" sz="2800" dirty="0">
                <a:solidFill>
                  <a:schemeClr val="bg1"/>
                </a:solidFill>
                <a:latin typeface="Times New Roman" panose="02020603050405020304" pitchFamily="18" charset="0"/>
              </a:rPr>
              <a:t> school's holism is derived from an extremely important passage from the </a:t>
            </a:r>
            <a:r>
              <a:rPr lang="en-US" altLang="zh-TW" sz="2800" i="1" dirty="0">
                <a:solidFill>
                  <a:schemeClr val="bg1"/>
                </a:solidFill>
                <a:latin typeface="Times New Roman" panose="02020603050405020304" pitchFamily="18" charset="0"/>
              </a:rPr>
              <a:t>Lotus Sutra </a:t>
            </a:r>
            <a:r>
              <a:rPr lang="en-US" altLang="zh-TW" sz="2800" dirty="0">
                <a:solidFill>
                  <a:schemeClr val="bg1"/>
                </a:solidFill>
                <a:latin typeface="Times New Roman" panose="02020603050405020304" pitchFamily="18" charset="0"/>
              </a:rPr>
              <a:t>which states:</a:t>
            </a:r>
          </a:p>
          <a:p>
            <a:pPr>
              <a:lnSpc>
                <a:spcPts val="4400"/>
              </a:lnSpc>
            </a:pPr>
            <a:r>
              <a:rPr lang="en-US" altLang="zh-TW" sz="2800" dirty="0">
                <a:solidFill>
                  <a:schemeClr val="bg1"/>
                </a:solidFill>
                <a:latin typeface="Times New Roman" panose="02020603050405020304" pitchFamily="18" charset="0"/>
              </a:rPr>
              <a:t>    “Only a Buddha together with a Buddha knows the ultimate reality of all things: how they appear (</a:t>
            </a:r>
            <a:r>
              <a:rPr lang="zh-CN" altLang="en-US" sz="2800" dirty="0">
                <a:solidFill>
                  <a:schemeClr val="bg1"/>
                </a:solidFill>
                <a:latin typeface="Times New Roman" panose="02020603050405020304" pitchFamily="18" charset="0"/>
              </a:rPr>
              <a:t>相</a:t>
            </a:r>
            <a:r>
              <a:rPr lang="en-US" altLang="zh-TW" sz="2800" dirty="0">
                <a:solidFill>
                  <a:schemeClr val="bg1"/>
                </a:solidFill>
                <a:latin typeface="Times New Roman" panose="02020603050405020304" pitchFamily="18" charset="0"/>
              </a:rPr>
              <a:t>), what their natures are (</a:t>
            </a:r>
            <a:r>
              <a:rPr lang="zh-CN" altLang="en-US" sz="2800" dirty="0">
                <a:solidFill>
                  <a:schemeClr val="bg1"/>
                </a:solidFill>
                <a:latin typeface="Times New Roman" panose="02020603050405020304" pitchFamily="18" charset="0"/>
              </a:rPr>
              <a:t>性</a:t>
            </a:r>
            <a:r>
              <a:rPr lang="en-US" altLang="zh-TW" sz="2800" dirty="0">
                <a:solidFill>
                  <a:schemeClr val="bg1"/>
                </a:solidFill>
                <a:latin typeface="Times New Roman" panose="02020603050405020304" pitchFamily="18" charset="0"/>
              </a:rPr>
              <a:t>), what they’re made of (</a:t>
            </a:r>
            <a:r>
              <a:rPr lang="zh-CN" altLang="en-US" sz="2800" dirty="0">
                <a:solidFill>
                  <a:schemeClr val="bg1"/>
                </a:solidFill>
                <a:latin typeface="Times New Roman" panose="02020603050405020304" pitchFamily="18" charset="0"/>
              </a:rPr>
              <a:t>體</a:t>
            </a:r>
            <a:r>
              <a:rPr lang="en-US" altLang="zh-TW" sz="2800" dirty="0">
                <a:solidFill>
                  <a:schemeClr val="bg1"/>
                </a:solidFill>
                <a:latin typeface="Times New Roman" panose="02020603050405020304" pitchFamily="18" charset="0"/>
              </a:rPr>
              <a:t>), what they are capable of (</a:t>
            </a:r>
            <a:r>
              <a:rPr lang="zh-CN" altLang="en-US" sz="2800" dirty="0">
                <a:solidFill>
                  <a:schemeClr val="bg1"/>
                </a:solidFill>
                <a:latin typeface="Times New Roman" panose="02020603050405020304" pitchFamily="18" charset="0"/>
              </a:rPr>
              <a:t>力</a:t>
            </a:r>
            <a:r>
              <a:rPr lang="en-US" altLang="zh-TW" sz="2800" dirty="0">
                <a:solidFill>
                  <a:schemeClr val="bg1"/>
                </a:solidFill>
                <a:latin typeface="Times New Roman" panose="02020603050405020304" pitchFamily="18" charset="0"/>
              </a:rPr>
              <a:t>), what they are doing (</a:t>
            </a:r>
            <a:r>
              <a:rPr lang="zh-CN" altLang="en-US" sz="2800" dirty="0">
                <a:solidFill>
                  <a:schemeClr val="bg1"/>
                </a:solidFill>
                <a:latin typeface="Times New Roman" panose="02020603050405020304" pitchFamily="18" charset="0"/>
              </a:rPr>
              <a:t>作</a:t>
            </a:r>
            <a:r>
              <a:rPr lang="en-US" altLang="zh-TW" sz="2800" dirty="0">
                <a:solidFill>
                  <a:schemeClr val="bg1"/>
                </a:solidFill>
                <a:latin typeface="Times New Roman" panose="02020603050405020304" pitchFamily="18" charset="0"/>
              </a:rPr>
              <a:t>), what their causes are (</a:t>
            </a:r>
            <a:r>
              <a:rPr lang="zh-CN" altLang="en-US" sz="2800" dirty="0">
                <a:solidFill>
                  <a:schemeClr val="bg1"/>
                </a:solidFill>
                <a:latin typeface="Times New Roman" panose="02020603050405020304" pitchFamily="18" charset="0"/>
              </a:rPr>
              <a:t>因</a:t>
            </a:r>
            <a:r>
              <a:rPr lang="en-US" altLang="zh-TW" sz="2800" dirty="0">
                <a:solidFill>
                  <a:schemeClr val="bg1"/>
                </a:solidFill>
                <a:latin typeface="Times New Roman" panose="02020603050405020304" pitchFamily="18" charset="0"/>
              </a:rPr>
              <a:t>), what their conditions are (</a:t>
            </a:r>
            <a:r>
              <a:rPr lang="zh-CN" altLang="en-US" sz="2800" dirty="0">
                <a:solidFill>
                  <a:schemeClr val="bg1"/>
                </a:solidFill>
                <a:latin typeface="Times New Roman" panose="02020603050405020304" pitchFamily="18" charset="0"/>
              </a:rPr>
              <a:t>緣</a:t>
            </a:r>
            <a:r>
              <a:rPr lang="en-US" altLang="zh-TW" sz="2800" dirty="0">
                <a:solidFill>
                  <a:schemeClr val="bg1"/>
                </a:solidFill>
                <a:latin typeface="Times New Roman" panose="02020603050405020304" pitchFamily="18" charset="0"/>
              </a:rPr>
              <a:t>), what their effects are (</a:t>
            </a:r>
            <a:r>
              <a:rPr lang="zh-CN" altLang="en-US" sz="2800" dirty="0">
                <a:solidFill>
                  <a:schemeClr val="bg1"/>
                </a:solidFill>
                <a:latin typeface="Times New Roman" panose="02020603050405020304" pitchFamily="18" charset="0"/>
              </a:rPr>
              <a:t>果</a:t>
            </a:r>
            <a:r>
              <a:rPr lang="en-US" altLang="zh-TW" sz="2800" dirty="0">
                <a:solidFill>
                  <a:schemeClr val="bg1"/>
                </a:solidFill>
                <a:latin typeface="Times New Roman" panose="02020603050405020304" pitchFamily="18" charset="0"/>
              </a:rPr>
              <a:t>), what their consequences are (</a:t>
            </a:r>
            <a:r>
              <a:rPr lang="zh-CN" altLang="en-US" sz="2800" dirty="0">
                <a:solidFill>
                  <a:schemeClr val="bg1"/>
                </a:solidFill>
                <a:latin typeface="Times New Roman" panose="02020603050405020304" pitchFamily="18" charset="0"/>
              </a:rPr>
              <a:t>報</a:t>
            </a:r>
            <a:r>
              <a:rPr lang="en-US" altLang="zh-TW" sz="2800" dirty="0">
                <a:solidFill>
                  <a:schemeClr val="bg1"/>
                </a:solidFill>
                <a:latin typeface="Times New Roman" panose="02020603050405020304" pitchFamily="18" charset="0"/>
              </a:rPr>
              <a:t>), and the way in which all these factors from beginning to end are equally ultimate and are ultimately one and the same (</a:t>
            </a:r>
            <a:r>
              <a:rPr lang="zh-CN" altLang="en-US" sz="2800" dirty="0">
                <a:solidFill>
                  <a:schemeClr val="bg1"/>
                </a:solidFill>
                <a:latin typeface="Times New Roman" panose="02020603050405020304" pitchFamily="18" charset="0"/>
              </a:rPr>
              <a:t>本末究竟等</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89B2CE4C-7AE8-2649-EF52-23D173BFD6B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412046681"/>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005D581-F796-4E17-A9E6-1999E82C6EDB}"/>
              </a:ext>
            </a:extLst>
          </p:cNvPr>
          <p:cNvSpPr txBox="1"/>
          <p:nvPr/>
        </p:nvSpPr>
        <p:spPr>
          <a:xfrm>
            <a:off x="1089856" y="1772816"/>
            <a:ext cx="10009112" cy="3576748"/>
          </a:xfrm>
          <a:prstGeom prst="rect">
            <a:avLst/>
          </a:prstGeom>
          <a:noFill/>
        </p:spPr>
        <p:txBody>
          <a:bodyPr wrap="square" rtlCol="0">
            <a:spAutoFit/>
          </a:bodyPr>
          <a:lstStyle/>
          <a:p>
            <a:pPr>
              <a:lnSpc>
                <a:spcPts val="4600"/>
              </a:lnSpc>
            </a:pPr>
            <a:r>
              <a:rPr lang="en-US" altLang="zh-TW" sz="2800" dirty="0" err="1">
                <a:solidFill>
                  <a:schemeClr val="bg1"/>
                </a:solidFill>
                <a:latin typeface="Times New Roman" panose="02020603050405020304" pitchFamily="18" charset="0"/>
              </a:rPr>
              <a:t>Ziporyn</a:t>
            </a:r>
            <a:r>
              <a:rPr lang="en-US" altLang="zh-TW" sz="2800" dirty="0">
                <a:solidFill>
                  <a:schemeClr val="bg1"/>
                </a:solidFill>
                <a:latin typeface="Times New Roman" panose="02020603050405020304" pitchFamily="18" charset="0"/>
              </a:rPr>
              <a:t> argues that this passage points at the idea that "that each particular aspect of the world as we see it and feel it is ultimately real, that each one is in fact the Absolute itself, the Buddha-nature, the final fact about the universe" and that "each thing, each appearance, each action" is "the ultimate reality” of  “all other things."</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7618B3B9-FA8B-B387-F785-8FE41FD16E9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527307949"/>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10555F0-8B07-441C-BF7E-E511BE2653E0}"/>
              </a:ext>
            </a:extLst>
          </p:cNvPr>
          <p:cNvSpPr txBox="1"/>
          <p:nvPr/>
        </p:nvSpPr>
        <p:spPr>
          <a:xfrm>
            <a:off x="1089856" y="1412776"/>
            <a:ext cx="10009112" cy="3809889"/>
          </a:xfrm>
          <a:prstGeom prst="rect">
            <a:avLst/>
          </a:prstGeom>
          <a:noFill/>
        </p:spPr>
        <p:txBody>
          <a:bodyPr wrap="square" rtlCol="0">
            <a:spAutoFit/>
          </a:bodyPr>
          <a:lstStyle/>
          <a:p>
            <a:pPr>
              <a:lnSpc>
                <a:spcPts val="4600"/>
              </a:lnSpc>
            </a:pPr>
            <a:r>
              <a:rPr lang="en-US" altLang="zh-CN" sz="2800" b="1" dirty="0">
                <a:solidFill>
                  <a:schemeClr val="bg1"/>
                </a:solidFill>
              </a:rPr>
              <a:t>Buddhahood</a:t>
            </a:r>
          </a:p>
          <a:p>
            <a:pPr>
              <a:lnSpc>
                <a:spcPts val="4600"/>
              </a:lnSpc>
              <a:spcBef>
                <a:spcPts val="1800"/>
              </a:spcBef>
            </a:pPr>
            <a:r>
              <a:rPr lang="en-US" altLang="zh-CN" sz="2800" dirty="0">
                <a:solidFill>
                  <a:schemeClr val="bg1"/>
                </a:solidFill>
              </a:rPr>
              <a:t>In his </a:t>
            </a:r>
            <a:r>
              <a:rPr lang="en-US" altLang="zh-CN" sz="2800" i="1" dirty="0">
                <a:solidFill>
                  <a:schemeClr val="bg1"/>
                </a:solidFill>
              </a:rPr>
              <a:t>Profound Meaning of the Lotus Sutra </a:t>
            </a:r>
            <a:r>
              <a:rPr lang="en-US" altLang="zh-CN" sz="2800" dirty="0">
                <a:solidFill>
                  <a:schemeClr val="bg1"/>
                </a:solidFill>
              </a:rPr>
              <a:t>(</a:t>
            </a:r>
            <a:r>
              <a:rPr lang="zh-TW" altLang="en-US" sz="2800" dirty="0">
                <a:solidFill>
                  <a:schemeClr val="bg1"/>
                </a:solidFill>
              </a:rPr>
              <a:t>法華玄義</a:t>
            </a:r>
            <a:r>
              <a:rPr lang="en-US" altLang="zh-CN" sz="2800" dirty="0">
                <a:solidFill>
                  <a:schemeClr val="bg1"/>
                </a:solidFill>
              </a:rPr>
              <a:t>), </a:t>
            </a:r>
            <a:r>
              <a:rPr lang="en-US" altLang="zh-CN" sz="2800" dirty="0" err="1">
                <a:solidFill>
                  <a:schemeClr val="bg1"/>
                </a:solidFill>
              </a:rPr>
              <a:t>Zhiyi</a:t>
            </a:r>
            <a:r>
              <a:rPr lang="en-US" altLang="zh-CN" sz="2800" dirty="0">
                <a:solidFill>
                  <a:schemeClr val="bg1"/>
                </a:solidFill>
              </a:rPr>
              <a:t> explains Buddhahood by means of three ways of understanding the causes for Buddhahood and three ways of understanding the result of Buddhahood. The three ways of understanding the causes (which are three ways of saying the same thing) are as follows:</a:t>
            </a:r>
          </a:p>
        </p:txBody>
      </p:sp>
      <p:sp>
        <p:nvSpPr>
          <p:cNvPr id="2" name="矩形: 按鈕形 1">
            <a:extLst>
              <a:ext uri="{FF2B5EF4-FFF2-40B4-BE49-F238E27FC236}">
                <a16:creationId xmlns:a16="http://schemas.microsoft.com/office/drawing/2014/main" id="{7D210401-5ACE-9A6C-0AA5-7F92DD838EB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558270925"/>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7C95E53-783D-423E-918F-4A7E69679761}"/>
              </a:ext>
            </a:extLst>
          </p:cNvPr>
          <p:cNvSpPr txBox="1"/>
          <p:nvPr/>
        </p:nvSpPr>
        <p:spPr>
          <a:xfrm>
            <a:off x="477788" y="869311"/>
            <a:ext cx="10189132" cy="4040722"/>
          </a:xfrm>
          <a:prstGeom prst="rect">
            <a:avLst/>
          </a:prstGeom>
          <a:noFill/>
        </p:spPr>
        <p:txBody>
          <a:bodyPr wrap="square" rtlCol="0">
            <a:spAutoFit/>
          </a:bodyPr>
          <a:lstStyle/>
          <a:p>
            <a:pPr>
              <a:lnSpc>
                <a:spcPts val="4600"/>
              </a:lnSpc>
            </a:pPr>
            <a:r>
              <a:rPr lang="en-US" altLang="zh-CN" sz="2800" dirty="0">
                <a:solidFill>
                  <a:schemeClr val="bg1"/>
                </a:solidFill>
              </a:rPr>
              <a:t>1. Each of the ten dharma realms contains the other nine realms.</a:t>
            </a:r>
          </a:p>
          <a:p>
            <a:pPr>
              <a:lnSpc>
                <a:spcPts val="4600"/>
              </a:lnSpc>
              <a:spcBef>
                <a:spcPts val="1800"/>
              </a:spcBef>
            </a:pPr>
            <a:r>
              <a:rPr lang="en-US" altLang="zh-CN" sz="2800" dirty="0">
                <a:solidFill>
                  <a:schemeClr val="bg1"/>
                </a:solidFill>
              </a:rPr>
              <a:t>2. Therefore, the nine realms other than Buddhahood are integrated with Buddhahood. All possess the potential for Buddhahood.</a:t>
            </a:r>
          </a:p>
          <a:p>
            <a:pPr>
              <a:lnSpc>
                <a:spcPts val="4600"/>
              </a:lnSpc>
              <a:spcBef>
                <a:spcPts val="1800"/>
              </a:spcBef>
            </a:pPr>
            <a:r>
              <a:rPr lang="en-US" altLang="zh-CN" sz="2800" dirty="0">
                <a:solidFill>
                  <a:schemeClr val="bg1"/>
                </a:solidFill>
              </a:rPr>
              <a:t>3. The ten realms are empty of inherent </a:t>
            </a:r>
          </a:p>
          <a:p>
            <a:pPr>
              <a:lnSpc>
                <a:spcPts val="4600"/>
              </a:lnSpc>
            </a:pPr>
            <a:r>
              <a:rPr lang="en-US" altLang="zh-CN" sz="2800" dirty="0">
                <a:solidFill>
                  <a:schemeClr val="bg1"/>
                </a:solidFill>
              </a:rPr>
              <a:t>existence, and they are of the nature of </a:t>
            </a:r>
          </a:p>
          <a:p>
            <a:pPr>
              <a:lnSpc>
                <a:spcPts val="4600"/>
              </a:lnSpc>
            </a:pPr>
            <a:r>
              <a:rPr lang="en-US" altLang="zh-CN" sz="2800" dirty="0">
                <a:solidFill>
                  <a:schemeClr val="bg1"/>
                </a:solidFill>
              </a:rPr>
              <a:t>the threefold truth.</a:t>
            </a:r>
          </a:p>
        </p:txBody>
      </p:sp>
      <p:sp>
        <p:nvSpPr>
          <p:cNvPr id="2" name="矩形: 按鈕形 1">
            <a:extLst>
              <a:ext uri="{FF2B5EF4-FFF2-40B4-BE49-F238E27FC236}">
                <a16:creationId xmlns:a16="http://schemas.microsoft.com/office/drawing/2014/main" id="{1D58B0BA-6CD0-0A17-60DB-D116F2D5675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7570D13E-7A2D-EC03-AB39-83EE40892AA4}"/>
              </a:ext>
            </a:extLst>
          </p:cNvPr>
          <p:cNvPicPr>
            <a:picLocks noChangeAspect="1"/>
          </p:cNvPicPr>
          <p:nvPr/>
        </p:nvPicPr>
        <p:blipFill>
          <a:blip r:embed="rId3"/>
          <a:stretch>
            <a:fillRect/>
          </a:stretch>
        </p:blipFill>
        <p:spPr>
          <a:xfrm>
            <a:off x="6526460" y="2889672"/>
            <a:ext cx="5662365" cy="4040722"/>
          </a:xfrm>
          <a:prstGeom prst="rect">
            <a:avLst/>
          </a:prstGeom>
        </p:spPr>
      </p:pic>
    </p:spTree>
    <p:extLst>
      <p:ext uri="{BB962C8B-B14F-4D97-AF65-F5344CB8AC3E}">
        <p14:creationId xmlns:p14="http://schemas.microsoft.com/office/powerpoint/2010/main" val="1917118156"/>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031A81E-6612-4A17-99CA-2F61FFDDB1F1}"/>
              </a:ext>
            </a:extLst>
          </p:cNvPr>
          <p:cNvSpPr txBox="1"/>
          <p:nvPr/>
        </p:nvSpPr>
        <p:spPr>
          <a:xfrm>
            <a:off x="999846" y="1052736"/>
            <a:ext cx="10189132" cy="5348772"/>
          </a:xfrm>
          <a:prstGeom prst="rect">
            <a:avLst/>
          </a:prstGeom>
          <a:noFill/>
        </p:spPr>
        <p:txBody>
          <a:bodyPr wrap="square" rtlCol="0">
            <a:spAutoFit/>
          </a:bodyPr>
          <a:lstStyle/>
          <a:p>
            <a:pPr>
              <a:lnSpc>
                <a:spcPts val="4600"/>
              </a:lnSpc>
            </a:pPr>
            <a:r>
              <a:rPr lang="en-US" altLang="zh-CN" sz="2800" dirty="0">
                <a:solidFill>
                  <a:schemeClr val="bg1"/>
                </a:solidFill>
              </a:rPr>
              <a:t>The three ways of understanding the result, Buddhahood, are as follows:</a:t>
            </a:r>
          </a:p>
          <a:p>
            <a:pPr>
              <a:lnSpc>
                <a:spcPts val="4600"/>
              </a:lnSpc>
            </a:pPr>
            <a:r>
              <a:rPr lang="en-US" altLang="zh-CN" sz="2800" dirty="0">
                <a:solidFill>
                  <a:schemeClr val="bg1"/>
                </a:solidFill>
              </a:rPr>
              <a:t>1. Buddhahood pervades the entire universe, as Swanson says "it is not a separate realm detached from our world of experience, but an integral and fundamental part of it."</a:t>
            </a:r>
          </a:p>
          <a:p>
            <a:pPr>
              <a:lnSpc>
                <a:spcPts val="4600"/>
              </a:lnSpc>
            </a:pPr>
            <a:r>
              <a:rPr lang="en-US" altLang="zh-CN" sz="2800" dirty="0">
                <a:solidFill>
                  <a:schemeClr val="bg1"/>
                </a:solidFill>
              </a:rPr>
              <a:t>2. The Buddha attained Buddhahood incalculable </a:t>
            </a:r>
            <a:r>
              <a:rPr lang="en-US" altLang="zh-CN" sz="2800" dirty="0" err="1">
                <a:solidFill>
                  <a:schemeClr val="bg1"/>
                </a:solidFill>
              </a:rPr>
              <a:t>aeons</a:t>
            </a:r>
            <a:r>
              <a:rPr lang="en-US" altLang="zh-CN" sz="2800" dirty="0">
                <a:solidFill>
                  <a:schemeClr val="bg1"/>
                </a:solidFill>
              </a:rPr>
              <a:t> ago as it is said in the </a:t>
            </a:r>
            <a:r>
              <a:rPr lang="en-US" altLang="zh-CN" sz="2800" i="1" dirty="0">
                <a:solidFill>
                  <a:schemeClr val="bg1"/>
                </a:solidFill>
              </a:rPr>
              <a:t>Lotus Sutra</a:t>
            </a:r>
            <a:r>
              <a:rPr lang="en-US" altLang="zh-CN" sz="2800" dirty="0">
                <a:solidFill>
                  <a:schemeClr val="bg1"/>
                </a:solidFill>
              </a:rPr>
              <a:t>.</a:t>
            </a:r>
          </a:p>
          <a:p>
            <a:pPr>
              <a:lnSpc>
                <a:spcPts val="4600"/>
              </a:lnSpc>
            </a:pPr>
            <a:r>
              <a:rPr lang="en-US" altLang="zh-CN" sz="2800" dirty="0">
                <a:solidFill>
                  <a:schemeClr val="bg1"/>
                </a:solidFill>
              </a:rPr>
              <a:t>3. The Buddha manifests in many different forms for the benefit of all sentient beings.</a:t>
            </a:r>
          </a:p>
        </p:txBody>
      </p:sp>
      <p:sp>
        <p:nvSpPr>
          <p:cNvPr id="2" name="矩形: 按鈕形 1">
            <a:extLst>
              <a:ext uri="{FF2B5EF4-FFF2-40B4-BE49-F238E27FC236}">
                <a16:creationId xmlns:a16="http://schemas.microsoft.com/office/drawing/2014/main" id="{3A5C434A-2FAB-ED6E-D96E-F4E4DFED1F65}"/>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652281209"/>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A3EF2A7-0A73-4150-8A38-F654C58F8F93}"/>
              </a:ext>
            </a:extLst>
          </p:cNvPr>
          <p:cNvSpPr txBox="1"/>
          <p:nvPr/>
        </p:nvSpPr>
        <p:spPr>
          <a:xfrm>
            <a:off x="999846" y="1340768"/>
            <a:ext cx="10189132" cy="3579057"/>
          </a:xfrm>
          <a:prstGeom prst="rect">
            <a:avLst/>
          </a:prstGeom>
          <a:noFill/>
        </p:spPr>
        <p:txBody>
          <a:bodyPr wrap="square" rtlCol="0">
            <a:spAutoFit/>
          </a:bodyPr>
          <a:lstStyle/>
          <a:p>
            <a:pPr>
              <a:lnSpc>
                <a:spcPts val="4600"/>
              </a:lnSpc>
            </a:pPr>
            <a:r>
              <a:rPr lang="en-US" altLang="zh-CN" sz="2800" dirty="0">
                <a:solidFill>
                  <a:schemeClr val="bg1"/>
                </a:solidFill>
              </a:rPr>
              <a:t> Therefore, according to </a:t>
            </a:r>
            <a:r>
              <a:rPr lang="en-US" altLang="zh-CN" sz="2800" dirty="0" err="1">
                <a:solidFill>
                  <a:schemeClr val="bg1"/>
                </a:solidFill>
              </a:rPr>
              <a:t>Zhiyi</a:t>
            </a:r>
            <a:r>
              <a:rPr lang="en-US" altLang="zh-CN" sz="2800" dirty="0">
                <a:solidFill>
                  <a:schemeClr val="bg1"/>
                </a:solidFill>
              </a:rPr>
              <a:t>, the Buddha-realm is deeply integrated with all other aspects of reality. </a:t>
            </a:r>
            <a:r>
              <a:rPr lang="en-US" altLang="zh-CN" sz="2800" dirty="0" err="1">
                <a:solidFill>
                  <a:schemeClr val="bg1"/>
                </a:solidFill>
              </a:rPr>
              <a:t>Zhiyi</a:t>
            </a:r>
            <a:r>
              <a:rPr lang="en-US" altLang="zh-CN" sz="2800" dirty="0">
                <a:solidFill>
                  <a:schemeClr val="bg1"/>
                </a:solidFill>
              </a:rPr>
              <a:t> writes:</a:t>
            </a:r>
          </a:p>
          <a:p>
            <a:pPr>
              <a:lnSpc>
                <a:spcPts val="4600"/>
              </a:lnSpc>
            </a:pPr>
            <a:endParaRPr lang="en-US" altLang="zh-CN" sz="2800" dirty="0">
              <a:solidFill>
                <a:schemeClr val="bg1"/>
              </a:solidFill>
            </a:endParaRPr>
          </a:p>
          <a:p>
            <a:pPr>
              <a:lnSpc>
                <a:spcPts val="4600"/>
              </a:lnSpc>
            </a:pPr>
            <a:r>
              <a:rPr lang="en-US" altLang="zh-CN" sz="2800" dirty="0">
                <a:solidFill>
                  <a:schemeClr val="bg1"/>
                </a:solidFill>
              </a:rPr>
              <a:t>    “How can there be any dharma distinct from the Buddha? There cannot. All of the hundred realms and thousand </a:t>
            </a:r>
            <a:r>
              <a:rPr lang="en-US" altLang="zh-CN" sz="2800" dirty="0" err="1">
                <a:solidFill>
                  <a:schemeClr val="bg1"/>
                </a:solidFill>
              </a:rPr>
              <a:t>suchnesses</a:t>
            </a:r>
            <a:r>
              <a:rPr lang="en-US" altLang="zh-CN" sz="2800" dirty="0">
                <a:solidFill>
                  <a:schemeClr val="bg1"/>
                </a:solidFill>
              </a:rPr>
              <a:t> (</a:t>
            </a:r>
            <a:r>
              <a:rPr lang="zh-CN" altLang="en-US" sz="2800" dirty="0">
                <a:solidFill>
                  <a:schemeClr val="bg1"/>
                </a:solidFill>
              </a:rPr>
              <a:t>百界千如</a:t>
            </a:r>
            <a:r>
              <a:rPr lang="en-US" altLang="zh-CN" sz="2800" dirty="0">
                <a:solidFill>
                  <a:schemeClr val="bg1"/>
                </a:solidFill>
              </a:rPr>
              <a:t>) are the objective realm of the Buddha.”</a:t>
            </a:r>
          </a:p>
        </p:txBody>
      </p:sp>
      <p:sp>
        <p:nvSpPr>
          <p:cNvPr id="2" name="矩形: 按鈕形 1">
            <a:extLst>
              <a:ext uri="{FF2B5EF4-FFF2-40B4-BE49-F238E27FC236}">
                <a16:creationId xmlns:a16="http://schemas.microsoft.com/office/drawing/2014/main" id="{6E2AB22A-E23B-3371-2DAB-7815BC0BDD8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157911932"/>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FCBC927-6FA1-4E53-A70A-AEC474B40EA2}"/>
              </a:ext>
            </a:extLst>
          </p:cNvPr>
          <p:cNvSpPr txBox="1"/>
          <p:nvPr/>
        </p:nvSpPr>
        <p:spPr>
          <a:xfrm>
            <a:off x="999846" y="1639471"/>
            <a:ext cx="10189132" cy="3579057"/>
          </a:xfrm>
          <a:prstGeom prst="rect">
            <a:avLst/>
          </a:prstGeom>
          <a:noFill/>
        </p:spPr>
        <p:txBody>
          <a:bodyPr wrap="square" rtlCol="0">
            <a:spAutoFit/>
          </a:bodyPr>
          <a:lstStyle/>
          <a:p>
            <a:pPr>
              <a:lnSpc>
                <a:spcPts val="4600"/>
              </a:lnSpc>
            </a:pPr>
            <a:r>
              <a:rPr lang="en-US" altLang="zh-CN" sz="2800" dirty="0">
                <a:solidFill>
                  <a:schemeClr val="bg1"/>
                </a:solidFill>
              </a:rPr>
              <a:t> Thus, Buddhahood is not detached from the rest of reality, but integrated with it. The difference is that a Buddha knows reality as it really is. As such, the three subtle dharmas (sentient beings, Buddhas and mind) are part interfused with each other and are part of a single whole. </a:t>
            </a:r>
            <a:r>
              <a:rPr lang="en-US" altLang="zh-CN" sz="2800" dirty="0" err="1">
                <a:solidFill>
                  <a:schemeClr val="bg1"/>
                </a:solidFill>
              </a:rPr>
              <a:t>Zhiyi</a:t>
            </a:r>
            <a:r>
              <a:rPr lang="en-US" altLang="zh-CN" sz="2800" dirty="0">
                <a:solidFill>
                  <a:schemeClr val="bg1"/>
                </a:solidFill>
              </a:rPr>
              <a:t> quotes the </a:t>
            </a:r>
            <a:r>
              <a:rPr lang="en-US" altLang="zh-CN" sz="2800" i="1" dirty="0" err="1">
                <a:solidFill>
                  <a:schemeClr val="bg1"/>
                </a:solidFill>
              </a:rPr>
              <a:t>Avatamsaka</a:t>
            </a:r>
            <a:r>
              <a:rPr lang="en-US" altLang="zh-CN" sz="2800" i="1" dirty="0">
                <a:solidFill>
                  <a:schemeClr val="bg1"/>
                </a:solidFill>
              </a:rPr>
              <a:t> Sutra </a:t>
            </a:r>
            <a:r>
              <a:rPr lang="en-US" altLang="zh-CN" sz="2800" dirty="0">
                <a:solidFill>
                  <a:schemeClr val="bg1"/>
                </a:solidFill>
              </a:rPr>
              <a:t>which states that "the mind, the Buddha, and sentient beings are not distinct."</a:t>
            </a:r>
          </a:p>
        </p:txBody>
      </p:sp>
      <p:sp>
        <p:nvSpPr>
          <p:cNvPr id="2" name="矩形: 按鈕形 1">
            <a:extLst>
              <a:ext uri="{FF2B5EF4-FFF2-40B4-BE49-F238E27FC236}">
                <a16:creationId xmlns:a16="http://schemas.microsoft.com/office/drawing/2014/main" id="{41E00B6D-3C47-F885-5B4D-4A73C203966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226837715"/>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C713E6B-A82D-4A2D-8BF4-0645E51FA670}"/>
              </a:ext>
            </a:extLst>
          </p:cNvPr>
          <p:cNvSpPr txBox="1"/>
          <p:nvPr/>
        </p:nvSpPr>
        <p:spPr>
          <a:xfrm>
            <a:off x="999846" y="908720"/>
            <a:ext cx="10189132" cy="5220532"/>
          </a:xfrm>
          <a:prstGeom prst="rect">
            <a:avLst/>
          </a:prstGeom>
          <a:noFill/>
        </p:spPr>
        <p:txBody>
          <a:bodyPr wrap="square" rtlCol="0">
            <a:spAutoFit/>
          </a:bodyPr>
          <a:lstStyle/>
          <a:p>
            <a:pPr>
              <a:lnSpc>
                <a:spcPts val="4600"/>
              </a:lnSpc>
            </a:pPr>
            <a:r>
              <a:rPr lang="en-US" altLang="zh-CN" sz="2800" b="1" dirty="0">
                <a:solidFill>
                  <a:schemeClr val="bg1"/>
                </a:solidFill>
              </a:rPr>
              <a:t>Buddha-nature </a:t>
            </a:r>
            <a:r>
              <a:rPr lang="en-US" altLang="zh-CN" sz="2800" dirty="0">
                <a:solidFill>
                  <a:schemeClr val="bg1"/>
                </a:solidFill>
              </a:rPr>
              <a:t>(</a:t>
            </a:r>
            <a:r>
              <a:rPr lang="zh-CN" altLang="en-US" sz="2800" dirty="0">
                <a:solidFill>
                  <a:schemeClr val="bg1"/>
                </a:solidFill>
              </a:rPr>
              <a:t>三因佛性</a:t>
            </a:r>
            <a:r>
              <a:rPr lang="en-US" altLang="zh-CN" sz="2800" dirty="0">
                <a:solidFill>
                  <a:schemeClr val="bg1"/>
                </a:solidFill>
              </a:rPr>
              <a:t>)</a:t>
            </a:r>
          </a:p>
          <a:p>
            <a:pPr>
              <a:lnSpc>
                <a:spcPts val="4600"/>
              </a:lnSpc>
              <a:spcBef>
                <a:spcPts val="1800"/>
              </a:spcBef>
            </a:pPr>
            <a:r>
              <a:rPr lang="en-US" altLang="zh-CN" sz="2800" dirty="0" err="1">
                <a:solidFill>
                  <a:schemeClr val="bg1"/>
                </a:solidFill>
              </a:rPr>
              <a:t>Zhiyi's</a:t>
            </a:r>
            <a:r>
              <a:rPr lang="en-US" altLang="zh-CN" sz="2800" dirty="0">
                <a:solidFill>
                  <a:schemeClr val="bg1"/>
                </a:solidFill>
              </a:rPr>
              <a:t> </a:t>
            </a:r>
            <a:r>
              <a:rPr lang="en-US" altLang="zh-CN" sz="2800" i="1" dirty="0">
                <a:solidFill>
                  <a:schemeClr val="bg1"/>
                </a:solidFill>
              </a:rPr>
              <a:t>Profound Meaning of the Lotus Sutra </a:t>
            </a:r>
            <a:r>
              <a:rPr lang="en-US" altLang="zh-CN" sz="2800" dirty="0">
                <a:solidFill>
                  <a:schemeClr val="bg1"/>
                </a:solidFill>
              </a:rPr>
              <a:t>also explains Buddha-nature through three parallel aspects:</a:t>
            </a:r>
          </a:p>
          <a:p>
            <a:pPr marL="457200" indent="-457200">
              <a:lnSpc>
                <a:spcPts val="4600"/>
              </a:lnSpc>
              <a:spcBef>
                <a:spcPts val="1800"/>
              </a:spcBef>
              <a:buFont typeface="Wingdings" panose="05000000000000000000" pitchFamily="2" charset="2"/>
              <a:buChar char="Ø"/>
            </a:pPr>
            <a:r>
              <a:rPr lang="en-US" altLang="zh-CN" sz="2800" dirty="0">
                <a:solidFill>
                  <a:schemeClr val="bg1"/>
                </a:solidFill>
              </a:rPr>
              <a:t>Buddha-nature as the conditional causes of Buddhahood (</a:t>
            </a:r>
            <a:r>
              <a:rPr lang="zh-CN" altLang="en-US" sz="2800" dirty="0">
                <a:solidFill>
                  <a:schemeClr val="bg1"/>
                </a:solidFill>
              </a:rPr>
              <a:t>緣因佛性</a:t>
            </a:r>
            <a:r>
              <a:rPr lang="en-US" altLang="zh-CN" sz="2800" dirty="0">
                <a:solidFill>
                  <a:schemeClr val="bg1"/>
                </a:solidFill>
              </a:rPr>
              <a:t>) - Swanson explains this ability to </a:t>
            </a:r>
            <a:r>
              <a:rPr lang="en-US" altLang="zh-CN" sz="2800" dirty="0" err="1">
                <a:solidFill>
                  <a:schemeClr val="bg1"/>
                </a:solidFill>
              </a:rPr>
              <a:t>practise</a:t>
            </a:r>
            <a:r>
              <a:rPr lang="en-US" altLang="zh-CN" sz="2800" dirty="0">
                <a:solidFill>
                  <a:schemeClr val="bg1"/>
                </a:solidFill>
              </a:rPr>
              <a:t> the Dharma as the "inherent potential and propensity for Buddhahood within all sentient beings which allows them to </a:t>
            </a:r>
            <a:r>
              <a:rPr lang="en-US" altLang="zh-CN" sz="2800" dirty="0" err="1">
                <a:solidFill>
                  <a:schemeClr val="bg1"/>
                </a:solidFill>
              </a:rPr>
              <a:t>practise</a:t>
            </a:r>
            <a:r>
              <a:rPr lang="en-US" altLang="zh-CN" sz="2800" dirty="0">
                <a:solidFill>
                  <a:schemeClr val="bg1"/>
                </a:solidFill>
              </a:rPr>
              <a:t> and build up the proper causes and conditions for attaining Buddhahood."</a:t>
            </a:r>
          </a:p>
        </p:txBody>
      </p:sp>
      <p:sp>
        <p:nvSpPr>
          <p:cNvPr id="2" name="矩形: 按鈕形 1">
            <a:extLst>
              <a:ext uri="{FF2B5EF4-FFF2-40B4-BE49-F238E27FC236}">
                <a16:creationId xmlns:a16="http://schemas.microsoft.com/office/drawing/2014/main" id="{D001D757-C352-0EF4-B1C2-424438D520F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49864564"/>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DBB2322-7AC1-4EDE-AB99-A4996E2319C0}"/>
              </a:ext>
            </a:extLst>
          </p:cNvPr>
          <p:cNvSpPr txBox="1"/>
          <p:nvPr/>
        </p:nvSpPr>
        <p:spPr>
          <a:xfrm>
            <a:off x="999846" y="1340768"/>
            <a:ext cx="10567174" cy="4399794"/>
          </a:xfrm>
          <a:prstGeom prst="rect">
            <a:avLst/>
          </a:prstGeom>
          <a:noFill/>
        </p:spPr>
        <p:txBody>
          <a:bodyPr wrap="square" rtlCol="0">
            <a:spAutoFit/>
          </a:bodyPr>
          <a:lstStyle/>
          <a:p>
            <a:pPr marL="457200" indent="-457200">
              <a:lnSpc>
                <a:spcPts val="4600"/>
              </a:lnSpc>
              <a:buFont typeface="Wingdings" panose="05000000000000000000" pitchFamily="2" charset="2"/>
              <a:buChar char="Ø"/>
            </a:pPr>
            <a:r>
              <a:rPr lang="en-US" altLang="zh-CN" sz="2800" dirty="0">
                <a:solidFill>
                  <a:schemeClr val="bg1"/>
                </a:solidFill>
              </a:rPr>
              <a:t>Buddha-nature as the complete cause of Buddhahood (</a:t>
            </a:r>
            <a:r>
              <a:rPr lang="zh-CN" altLang="en-US" sz="2800" dirty="0">
                <a:solidFill>
                  <a:schemeClr val="bg1"/>
                </a:solidFill>
              </a:rPr>
              <a:t>了因佛性</a:t>
            </a:r>
            <a:r>
              <a:rPr lang="en-US" altLang="zh-CN" sz="2800" dirty="0">
                <a:solidFill>
                  <a:schemeClr val="bg1"/>
                </a:solidFill>
              </a:rPr>
              <a:t>) - This is the inherent potential for wisdom in all sentient beings, this is the wisdom that can destroy delusion and reveal the true nature of reality. It is a presence of wisdom which just needs to be uncovered.</a:t>
            </a:r>
          </a:p>
          <a:p>
            <a:pPr marL="457200" indent="-457200">
              <a:lnSpc>
                <a:spcPts val="4600"/>
              </a:lnSpc>
              <a:spcBef>
                <a:spcPts val="1800"/>
              </a:spcBef>
              <a:buFont typeface="Wingdings" panose="05000000000000000000" pitchFamily="2" charset="2"/>
              <a:buChar char="Ø"/>
            </a:pPr>
            <a:r>
              <a:rPr lang="en-US" altLang="zh-CN" sz="2800" dirty="0">
                <a:solidFill>
                  <a:schemeClr val="bg1"/>
                </a:solidFill>
              </a:rPr>
              <a:t>Buddha-nature as the direct cause of Buddhahood (</a:t>
            </a:r>
            <a:r>
              <a:rPr lang="zh-CN" altLang="en-US" sz="2800" dirty="0">
                <a:solidFill>
                  <a:schemeClr val="bg1"/>
                </a:solidFill>
              </a:rPr>
              <a:t>正因佛性</a:t>
            </a:r>
            <a:r>
              <a:rPr lang="en-US" altLang="zh-CN" sz="2800" dirty="0">
                <a:solidFill>
                  <a:schemeClr val="bg1"/>
                </a:solidFill>
              </a:rPr>
              <a:t>) - This means that all beings are endowed with "the reality of true thusness", i.e. they all "participate in the true nature of reality."</a:t>
            </a:r>
          </a:p>
        </p:txBody>
      </p:sp>
      <p:sp>
        <p:nvSpPr>
          <p:cNvPr id="2" name="矩形: 按鈕形 1">
            <a:extLst>
              <a:ext uri="{FF2B5EF4-FFF2-40B4-BE49-F238E27FC236}">
                <a16:creationId xmlns:a16="http://schemas.microsoft.com/office/drawing/2014/main" id="{91A49DB0-2E81-9F71-53EE-A4758EF25DA1}"/>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787971022"/>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766A581-82AA-42C0-940E-BEB3340EFC4D}"/>
              </a:ext>
            </a:extLst>
          </p:cNvPr>
          <p:cNvSpPr txBox="1"/>
          <p:nvPr/>
        </p:nvSpPr>
        <p:spPr>
          <a:xfrm>
            <a:off x="1125860" y="1412776"/>
            <a:ext cx="10189132" cy="4399794"/>
          </a:xfrm>
          <a:prstGeom prst="rect">
            <a:avLst/>
          </a:prstGeom>
          <a:noFill/>
        </p:spPr>
        <p:txBody>
          <a:bodyPr wrap="square" rtlCol="0">
            <a:spAutoFit/>
          </a:bodyPr>
          <a:lstStyle/>
          <a:p>
            <a:pPr>
              <a:lnSpc>
                <a:spcPts val="4600"/>
              </a:lnSpc>
            </a:pPr>
            <a:r>
              <a:rPr lang="en-US" altLang="zh-CN" sz="2800" b="1" dirty="0">
                <a:solidFill>
                  <a:schemeClr val="bg1"/>
                </a:solidFill>
              </a:rPr>
              <a:t>Classification of teachings</a:t>
            </a:r>
          </a:p>
          <a:p>
            <a:pPr>
              <a:lnSpc>
                <a:spcPts val="4600"/>
              </a:lnSpc>
              <a:spcBef>
                <a:spcPts val="1800"/>
              </a:spcBef>
            </a:pPr>
            <a:r>
              <a:rPr lang="en-US" altLang="zh-CN" sz="2800" dirty="0">
                <a:solidFill>
                  <a:schemeClr val="bg1"/>
                </a:solidFill>
              </a:rPr>
              <a:t>An extension of </a:t>
            </a:r>
            <a:r>
              <a:rPr lang="en-US" altLang="zh-CN" sz="2800" dirty="0" err="1">
                <a:solidFill>
                  <a:schemeClr val="bg1"/>
                </a:solidFill>
              </a:rPr>
              <a:t>Tiantai's</a:t>
            </a:r>
            <a:r>
              <a:rPr lang="en-US" altLang="zh-CN" sz="2800" dirty="0">
                <a:solidFill>
                  <a:schemeClr val="bg1"/>
                </a:solidFill>
              </a:rPr>
              <a:t> doctrine of the One Vehicle is its classification of the Buddha's teachings into the "Five Periods and Eight Teachings." This classification is usually attributed to </a:t>
            </a:r>
            <a:r>
              <a:rPr lang="en-US" altLang="zh-CN" sz="2800" dirty="0" err="1">
                <a:solidFill>
                  <a:schemeClr val="bg1"/>
                </a:solidFill>
              </a:rPr>
              <a:t>Zhiyi</a:t>
            </a:r>
            <a:r>
              <a:rPr lang="en-US" altLang="zh-CN" sz="2800" dirty="0">
                <a:solidFill>
                  <a:schemeClr val="bg1"/>
                </a:solidFill>
              </a:rPr>
              <a:t>, but is probably a later development. This classification of teachings was also done by other schools, such as the Fivefold Classification of the </a:t>
            </a:r>
            <a:r>
              <a:rPr lang="en-US" altLang="zh-CN" sz="2800" dirty="0" err="1">
                <a:solidFill>
                  <a:schemeClr val="bg1"/>
                </a:solidFill>
              </a:rPr>
              <a:t>Huayan</a:t>
            </a:r>
            <a:r>
              <a:rPr lang="en-US" altLang="zh-CN" sz="2800" dirty="0">
                <a:solidFill>
                  <a:schemeClr val="bg1"/>
                </a:solidFill>
              </a:rPr>
              <a:t> school.</a:t>
            </a:r>
          </a:p>
        </p:txBody>
      </p:sp>
      <p:sp>
        <p:nvSpPr>
          <p:cNvPr id="2" name="矩形: 按鈕形 1">
            <a:extLst>
              <a:ext uri="{FF2B5EF4-FFF2-40B4-BE49-F238E27FC236}">
                <a16:creationId xmlns:a16="http://schemas.microsoft.com/office/drawing/2014/main" id="{D93F2DBA-374C-C77D-273B-3BEA833C483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709020108"/>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091274F-CB5E-4988-A10A-9CE4B0F6F4AF}"/>
              </a:ext>
            </a:extLst>
          </p:cNvPr>
          <p:cNvSpPr txBox="1"/>
          <p:nvPr/>
        </p:nvSpPr>
        <p:spPr>
          <a:xfrm>
            <a:off x="999846" y="1052736"/>
            <a:ext cx="10189132" cy="3219984"/>
          </a:xfrm>
          <a:prstGeom prst="rect">
            <a:avLst/>
          </a:prstGeom>
          <a:noFill/>
        </p:spPr>
        <p:txBody>
          <a:bodyPr wrap="square" rtlCol="0">
            <a:spAutoFit/>
          </a:bodyPr>
          <a:lstStyle/>
          <a:p>
            <a:pPr>
              <a:lnSpc>
                <a:spcPts val="4600"/>
              </a:lnSpc>
            </a:pPr>
            <a:r>
              <a:rPr lang="en-US" altLang="zh-CN" sz="2800" b="1" dirty="0">
                <a:solidFill>
                  <a:schemeClr val="bg1"/>
                </a:solidFill>
              </a:rPr>
              <a:t>Five Periods</a:t>
            </a:r>
          </a:p>
          <a:p>
            <a:pPr>
              <a:lnSpc>
                <a:spcPts val="4600"/>
              </a:lnSpc>
              <a:spcBef>
                <a:spcPts val="1800"/>
              </a:spcBef>
            </a:pPr>
            <a:r>
              <a:rPr lang="en-US" altLang="zh-CN" sz="2800" dirty="0">
                <a:solidFill>
                  <a:schemeClr val="bg1"/>
                </a:solidFill>
              </a:rPr>
              <a:t>The Five Periods are five periods in the life of the Buddha in which, according to </a:t>
            </a:r>
            <a:r>
              <a:rPr lang="en-US" altLang="zh-CN" sz="2800" dirty="0" err="1">
                <a:solidFill>
                  <a:schemeClr val="bg1"/>
                </a:solidFill>
              </a:rPr>
              <a:t>Tiantai</a:t>
            </a:r>
            <a:r>
              <a:rPr lang="en-US" altLang="zh-CN" sz="2800" dirty="0">
                <a:solidFill>
                  <a:schemeClr val="bg1"/>
                </a:solidFill>
              </a:rPr>
              <a:t> exegetes, he delivered different teachings, aimed at different audiences with a different level of understanding. The Five Periods are:</a:t>
            </a:r>
          </a:p>
        </p:txBody>
      </p:sp>
      <p:sp>
        <p:nvSpPr>
          <p:cNvPr id="2" name="矩形: 按鈕形 1">
            <a:extLst>
              <a:ext uri="{FF2B5EF4-FFF2-40B4-BE49-F238E27FC236}">
                <a16:creationId xmlns:a16="http://schemas.microsoft.com/office/drawing/2014/main" id="{74F4796E-765B-A8D2-517E-3799E2ACE33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D89D25D8-4890-BE98-CE27-F4D05FD62F7C}"/>
              </a:ext>
            </a:extLst>
          </p:cNvPr>
          <p:cNvSpPr txBox="1"/>
          <p:nvPr/>
        </p:nvSpPr>
        <p:spPr>
          <a:xfrm>
            <a:off x="1023694" y="4437112"/>
            <a:ext cx="10189132" cy="1809341"/>
          </a:xfrm>
          <a:prstGeom prst="rect">
            <a:avLst/>
          </a:prstGeom>
          <a:noFill/>
        </p:spPr>
        <p:txBody>
          <a:bodyPr wrap="square" rtlCol="0">
            <a:spAutoFit/>
          </a:bodyPr>
          <a:lstStyle/>
          <a:p>
            <a:pPr>
              <a:lnSpc>
                <a:spcPts val="4600"/>
              </a:lnSpc>
              <a:spcBef>
                <a:spcPts val="1800"/>
              </a:spcBef>
            </a:pPr>
            <a:r>
              <a:rPr lang="en-US" altLang="zh-CN" sz="2800" dirty="0">
                <a:solidFill>
                  <a:schemeClr val="bg1"/>
                </a:solidFill>
              </a:rPr>
              <a:t>1. </a:t>
            </a:r>
            <a:r>
              <a:rPr lang="en-US" altLang="zh-CN" sz="2800" b="1" dirty="0">
                <a:solidFill>
                  <a:schemeClr val="bg1"/>
                </a:solidFill>
              </a:rPr>
              <a:t>The </a:t>
            </a:r>
            <a:r>
              <a:rPr lang="en-US" altLang="zh-CN" sz="2800" b="1" dirty="0" err="1">
                <a:solidFill>
                  <a:schemeClr val="bg1"/>
                </a:solidFill>
              </a:rPr>
              <a:t>Avatamsaka</a:t>
            </a:r>
            <a:r>
              <a:rPr lang="en-US" altLang="zh-CN" sz="2800" b="1" dirty="0">
                <a:solidFill>
                  <a:schemeClr val="bg1"/>
                </a:solidFill>
              </a:rPr>
              <a:t> Period</a:t>
            </a:r>
            <a:r>
              <a:rPr lang="en-US" altLang="zh-CN" sz="2800" dirty="0">
                <a:solidFill>
                  <a:schemeClr val="bg1"/>
                </a:solidFill>
              </a:rPr>
              <a:t>. For twenty-one days after his awakening, the buddha delivered the </a:t>
            </a:r>
            <a:r>
              <a:rPr lang="en-US" altLang="zh-CN" sz="2800" i="1" dirty="0" err="1">
                <a:solidFill>
                  <a:schemeClr val="bg1"/>
                </a:solidFill>
              </a:rPr>
              <a:t>Avatamsaka</a:t>
            </a:r>
            <a:r>
              <a:rPr lang="en-US" altLang="zh-CN" sz="2800" i="1" dirty="0">
                <a:solidFill>
                  <a:schemeClr val="bg1"/>
                </a:solidFill>
              </a:rPr>
              <a:t> Sutra</a:t>
            </a:r>
            <a:r>
              <a:rPr lang="en-US" altLang="zh-CN" sz="2800" dirty="0">
                <a:solidFill>
                  <a:schemeClr val="bg1"/>
                </a:solidFill>
              </a:rPr>
              <a:t>, one of the highest sutras, but this was not widely understood.</a:t>
            </a:r>
          </a:p>
        </p:txBody>
      </p:sp>
    </p:spTree>
    <p:extLst>
      <p:ext uri="{BB962C8B-B14F-4D97-AF65-F5344CB8AC3E}">
        <p14:creationId xmlns:p14="http://schemas.microsoft.com/office/powerpoint/2010/main" val="638645911"/>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571E427-A63C-4333-A0A9-4DECC8B1CACF}"/>
              </a:ext>
            </a:extLst>
          </p:cNvPr>
          <p:cNvSpPr txBox="1"/>
          <p:nvPr/>
        </p:nvSpPr>
        <p:spPr>
          <a:xfrm>
            <a:off x="973667" y="1446181"/>
            <a:ext cx="10189132" cy="1809341"/>
          </a:xfrm>
          <a:prstGeom prst="rect">
            <a:avLst/>
          </a:prstGeom>
          <a:noFill/>
        </p:spPr>
        <p:txBody>
          <a:bodyPr wrap="square" rtlCol="0">
            <a:spAutoFit/>
          </a:bodyPr>
          <a:lstStyle/>
          <a:p>
            <a:pPr>
              <a:lnSpc>
                <a:spcPts val="4600"/>
              </a:lnSpc>
            </a:pPr>
            <a:r>
              <a:rPr lang="en-US" altLang="zh-CN" sz="2800" dirty="0">
                <a:solidFill>
                  <a:schemeClr val="bg1"/>
                </a:solidFill>
              </a:rPr>
              <a:t>2. </a:t>
            </a:r>
            <a:r>
              <a:rPr lang="en-US" altLang="zh-CN" sz="2800" b="1" dirty="0">
                <a:solidFill>
                  <a:schemeClr val="bg1"/>
                </a:solidFill>
              </a:rPr>
              <a:t>The Agama Period</a:t>
            </a:r>
            <a:r>
              <a:rPr lang="en-US" altLang="zh-CN" sz="2800" dirty="0">
                <a:solidFill>
                  <a:schemeClr val="bg1"/>
                </a:solidFill>
              </a:rPr>
              <a:t>. For twelve years, the Buddha preached the Agamas, including the preparatory teachings of the Four Noble Truths and dependent origination.</a:t>
            </a:r>
          </a:p>
        </p:txBody>
      </p:sp>
      <p:sp>
        <p:nvSpPr>
          <p:cNvPr id="2" name="矩形: 按鈕形 1">
            <a:extLst>
              <a:ext uri="{FF2B5EF4-FFF2-40B4-BE49-F238E27FC236}">
                <a16:creationId xmlns:a16="http://schemas.microsoft.com/office/drawing/2014/main" id="{DFEA5CDF-F29C-820A-9203-DB07EE853AE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A9E2B39F-5D81-B6EF-8027-F55EC5463B73}"/>
              </a:ext>
            </a:extLst>
          </p:cNvPr>
          <p:cNvSpPr txBox="1"/>
          <p:nvPr/>
        </p:nvSpPr>
        <p:spPr>
          <a:xfrm>
            <a:off x="994432" y="3573016"/>
            <a:ext cx="10189132" cy="2392258"/>
          </a:xfrm>
          <a:prstGeom prst="rect">
            <a:avLst/>
          </a:prstGeom>
          <a:noFill/>
        </p:spPr>
        <p:txBody>
          <a:bodyPr wrap="square" rtlCol="0">
            <a:spAutoFit/>
          </a:bodyPr>
          <a:lstStyle/>
          <a:p>
            <a:pPr>
              <a:lnSpc>
                <a:spcPts val="4600"/>
              </a:lnSpc>
              <a:spcBef>
                <a:spcPts val="1800"/>
              </a:spcBef>
            </a:pPr>
            <a:r>
              <a:rPr lang="en-US" altLang="zh-CN" sz="2800" dirty="0">
                <a:solidFill>
                  <a:schemeClr val="bg1"/>
                </a:solidFill>
              </a:rPr>
              <a:t>3. </a:t>
            </a:r>
            <a:r>
              <a:rPr lang="en-US" altLang="zh-CN" sz="2800" b="1" dirty="0">
                <a:solidFill>
                  <a:schemeClr val="bg1"/>
                </a:solidFill>
              </a:rPr>
              <a:t>The </a:t>
            </a:r>
            <a:r>
              <a:rPr lang="en-US" altLang="zh-CN" sz="2800" b="1" dirty="0" err="1">
                <a:solidFill>
                  <a:schemeClr val="bg1"/>
                </a:solidFill>
              </a:rPr>
              <a:t>Vaipulya</a:t>
            </a:r>
            <a:r>
              <a:rPr lang="en-US" altLang="zh-CN" sz="2800" b="1" dirty="0">
                <a:solidFill>
                  <a:schemeClr val="bg1"/>
                </a:solidFill>
              </a:rPr>
              <a:t> Period</a:t>
            </a:r>
            <a:r>
              <a:rPr lang="en-US" altLang="zh-CN" sz="2800" dirty="0">
                <a:solidFill>
                  <a:schemeClr val="bg1"/>
                </a:solidFill>
              </a:rPr>
              <a:t>. For eight years, the Buddha delivered the </a:t>
            </a:r>
            <a:r>
              <a:rPr lang="en-US" altLang="zh-CN" sz="2800" dirty="0" err="1">
                <a:solidFill>
                  <a:schemeClr val="bg1"/>
                </a:solidFill>
              </a:rPr>
              <a:t>Mahāyāna</a:t>
            </a:r>
            <a:r>
              <a:rPr lang="en-US" altLang="zh-CN" sz="2800" dirty="0">
                <a:solidFill>
                  <a:schemeClr val="bg1"/>
                </a:solidFill>
              </a:rPr>
              <a:t> or </a:t>
            </a:r>
            <a:r>
              <a:rPr lang="en-US" altLang="zh-CN" sz="2800" dirty="0" err="1">
                <a:solidFill>
                  <a:schemeClr val="bg1"/>
                </a:solidFill>
              </a:rPr>
              <a:t>Vaipūlya</a:t>
            </a:r>
            <a:r>
              <a:rPr lang="en-US" altLang="zh-CN" sz="2800" dirty="0">
                <a:solidFill>
                  <a:schemeClr val="accent6"/>
                </a:solidFill>
              </a:rPr>
              <a:t> (expanded)</a:t>
            </a:r>
            <a:r>
              <a:rPr lang="en-US" altLang="zh-CN" sz="2800" dirty="0">
                <a:solidFill>
                  <a:schemeClr val="bg1"/>
                </a:solidFill>
              </a:rPr>
              <a:t> teachings, such as the </a:t>
            </a:r>
            <a:r>
              <a:rPr lang="en-US" altLang="zh-CN" sz="2800" i="1" dirty="0" err="1">
                <a:solidFill>
                  <a:schemeClr val="bg1"/>
                </a:solidFill>
              </a:rPr>
              <a:t>Vimalakirti</a:t>
            </a:r>
            <a:r>
              <a:rPr lang="en-US" altLang="zh-CN" sz="2800" i="1" dirty="0">
                <a:solidFill>
                  <a:schemeClr val="bg1"/>
                </a:solidFill>
              </a:rPr>
              <a:t> Sutra</a:t>
            </a:r>
            <a:r>
              <a:rPr lang="en-US" altLang="zh-CN" sz="2800" dirty="0">
                <a:solidFill>
                  <a:schemeClr val="bg1"/>
                </a:solidFill>
              </a:rPr>
              <a:t>, the </a:t>
            </a:r>
            <a:r>
              <a:rPr lang="en-US" altLang="zh-CN" sz="2800" i="1" dirty="0" err="1">
                <a:solidFill>
                  <a:schemeClr val="bg1"/>
                </a:solidFill>
              </a:rPr>
              <a:t>Śrīmālādevī</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a:t>
            </a:r>
            <a:r>
              <a:rPr lang="zh-CN" altLang="en-US" sz="2800" dirty="0">
                <a:solidFill>
                  <a:schemeClr val="bg1"/>
                </a:solidFill>
              </a:rPr>
              <a:t>勝鬘經</a:t>
            </a:r>
            <a:r>
              <a:rPr lang="en-US" altLang="zh-CN" sz="2800" dirty="0">
                <a:solidFill>
                  <a:schemeClr val="bg1"/>
                </a:solidFill>
              </a:rPr>
              <a:t>), the </a:t>
            </a:r>
            <a:r>
              <a:rPr lang="en-US" altLang="zh-CN" sz="2800" i="1" dirty="0" err="1">
                <a:solidFill>
                  <a:schemeClr val="bg1"/>
                </a:solidFill>
              </a:rPr>
              <a:t>Suvarnaprabhasa</a:t>
            </a:r>
            <a:r>
              <a:rPr lang="en-US" altLang="zh-CN" sz="2800" i="1" dirty="0">
                <a:solidFill>
                  <a:schemeClr val="bg1"/>
                </a:solidFill>
              </a:rPr>
              <a:t> Sutra </a:t>
            </a:r>
            <a:r>
              <a:rPr lang="en-US" altLang="zh-CN" sz="2800" dirty="0">
                <a:solidFill>
                  <a:schemeClr val="bg1"/>
                </a:solidFill>
              </a:rPr>
              <a:t>(</a:t>
            </a:r>
            <a:r>
              <a:rPr lang="zh-CN" altLang="en-US" sz="2800" dirty="0">
                <a:solidFill>
                  <a:schemeClr val="bg1"/>
                </a:solidFill>
              </a:rPr>
              <a:t>金光明經</a:t>
            </a:r>
            <a:r>
              <a:rPr lang="en-US" altLang="zh-CN" sz="2800" dirty="0">
                <a:solidFill>
                  <a:schemeClr val="bg1"/>
                </a:solidFill>
              </a:rPr>
              <a:t>) and other </a:t>
            </a:r>
            <a:r>
              <a:rPr lang="en-US" altLang="zh-CN" sz="2800" dirty="0" err="1">
                <a:solidFill>
                  <a:schemeClr val="bg1"/>
                </a:solidFill>
              </a:rPr>
              <a:t>Mahāyāna</a:t>
            </a:r>
            <a:r>
              <a:rPr lang="en-US" altLang="zh-CN" sz="2800" dirty="0">
                <a:solidFill>
                  <a:schemeClr val="bg1"/>
                </a:solidFill>
              </a:rPr>
              <a:t> sutras.</a:t>
            </a:r>
          </a:p>
        </p:txBody>
      </p:sp>
    </p:spTree>
    <p:extLst>
      <p:ext uri="{BB962C8B-B14F-4D97-AF65-F5344CB8AC3E}">
        <p14:creationId xmlns:p14="http://schemas.microsoft.com/office/powerpoint/2010/main" val="16421883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95FE8D6-A2D4-4A7D-8708-AEF27608EF7E}"/>
              </a:ext>
            </a:extLst>
          </p:cNvPr>
          <p:cNvSpPr txBox="1"/>
          <p:nvPr/>
        </p:nvSpPr>
        <p:spPr>
          <a:xfrm>
            <a:off x="909836" y="1700808"/>
            <a:ext cx="10189132" cy="1219436"/>
          </a:xfrm>
          <a:prstGeom prst="rect">
            <a:avLst/>
          </a:prstGeom>
          <a:noFill/>
        </p:spPr>
        <p:txBody>
          <a:bodyPr wrap="square" rtlCol="0">
            <a:spAutoFit/>
          </a:bodyPr>
          <a:lstStyle/>
          <a:p>
            <a:pPr>
              <a:lnSpc>
                <a:spcPts val="4600"/>
              </a:lnSpc>
            </a:pPr>
            <a:r>
              <a:rPr lang="en-US" altLang="zh-CN" sz="2800" dirty="0">
                <a:solidFill>
                  <a:schemeClr val="bg1"/>
                </a:solidFill>
              </a:rPr>
              <a:t>4. </a:t>
            </a:r>
            <a:r>
              <a:rPr lang="en-US" altLang="zh-CN" sz="2800" b="1" dirty="0">
                <a:solidFill>
                  <a:schemeClr val="bg1"/>
                </a:solidFill>
              </a:rPr>
              <a:t>The </a:t>
            </a:r>
            <a:r>
              <a:rPr lang="en-US" altLang="zh-CN" sz="2800" b="1" dirty="0" err="1">
                <a:solidFill>
                  <a:schemeClr val="bg1"/>
                </a:solidFill>
              </a:rPr>
              <a:t>Prajña</a:t>
            </a:r>
            <a:r>
              <a:rPr lang="en-US" altLang="zh-CN" sz="2800" b="1" dirty="0">
                <a:solidFill>
                  <a:schemeClr val="bg1"/>
                </a:solidFill>
              </a:rPr>
              <a:t> Period</a:t>
            </a:r>
            <a:r>
              <a:rPr lang="en-US" altLang="zh-CN" sz="2800" dirty="0">
                <a:solidFill>
                  <a:schemeClr val="bg1"/>
                </a:solidFill>
              </a:rPr>
              <a:t>. For twenty-two years, the Buddha taught the </a:t>
            </a:r>
            <a:r>
              <a:rPr lang="en-US" altLang="zh-CN" sz="2800" i="1" dirty="0" err="1">
                <a:solidFill>
                  <a:schemeClr val="bg1"/>
                </a:solidFill>
              </a:rPr>
              <a:t>Mahāyāna</a:t>
            </a:r>
            <a:r>
              <a:rPr lang="en-US" altLang="zh-CN" sz="2800" i="1" dirty="0">
                <a:solidFill>
                  <a:schemeClr val="bg1"/>
                </a:solidFill>
              </a:rPr>
              <a:t> </a:t>
            </a:r>
            <a:r>
              <a:rPr lang="en-US" altLang="zh-CN" sz="2800" i="1" dirty="0" err="1">
                <a:solidFill>
                  <a:schemeClr val="bg1"/>
                </a:solidFill>
              </a:rPr>
              <a:t>Prajñaparamita</a:t>
            </a:r>
            <a:r>
              <a:rPr lang="en-US" altLang="zh-CN" sz="2800" i="1" dirty="0">
                <a:solidFill>
                  <a:schemeClr val="bg1"/>
                </a:solidFill>
              </a:rPr>
              <a:t>-sutra</a:t>
            </a:r>
            <a:r>
              <a:rPr lang="en-US" altLang="zh-CN" sz="2800" dirty="0">
                <a:solidFill>
                  <a:schemeClr val="bg1"/>
                </a:solidFill>
              </a:rPr>
              <a:t>s.</a:t>
            </a:r>
          </a:p>
        </p:txBody>
      </p:sp>
      <p:sp>
        <p:nvSpPr>
          <p:cNvPr id="2" name="矩形: 按鈕形 1">
            <a:extLst>
              <a:ext uri="{FF2B5EF4-FFF2-40B4-BE49-F238E27FC236}">
                <a16:creationId xmlns:a16="http://schemas.microsoft.com/office/drawing/2014/main" id="{DC69DD72-51CD-85C9-9112-83A5E76DFC6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6887720F-F514-DC83-867A-1C3A57BED693}"/>
              </a:ext>
            </a:extLst>
          </p:cNvPr>
          <p:cNvSpPr txBox="1"/>
          <p:nvPr/>
        </p:nvSpPr>
        <p:spPr>
          <a:xfrm>
            <a:off x="909836" y="3717032"/>
            <a:ext cx="10189132" cy="1809341"/>
          </a:xfrm>
          <a:prstGeom prst="rect">
            <a:avLst/>
          </a:prstGeom>
          <a:noFill/>
        </p:spPr>
        <p:txBody>
          <a:bodyPr wrap="square" rtlCol="0">
            <a:spAutoFit/>
          </a:bodyPr>
          <a:lstStyle/>
          <a:p>
            <a:pPr>
              <a:lnSpc>
                <a:spcPts val="4600"/>
              </a:lnSpc>
              <a:spcBef>
                <a:spcPts val="2400"/>
              </a:spcBef>
            </a:pPr>
            <a:r>
              <a:rPr lang="en-US" altLang="zh-CN" sz="2800" dirty="0">
                <a:solidFill>
                  <a:schemeClr val="bg1"/>
                </a:solidFill>
              </a:rPr>
              <a:t>5. </a:t>
            </a:r>
            <a:r>
              <a:rPr lang="en-US" altLang="zh-CN" sz="2800" b="1" dirty="0">
                <a:solidFill>
                  <a:schemeClr val="bg1"/>
                </a:solidFill>
              </a:rPr>
              <a:t>The Lotus and Nirvana Period</a:t>
            </a:r>
            <a:r>
              <a:rPr lang="en-US" altLang="zh-CN" sz="2800" dirty="0">
                <a:solidFill>
                  <a:schemeClr val="bg1"/>
                </a:solidFill>
              </a:rPr>
              <a:t>. In the last eight years, the Buddha preached the doctrine of the One Buddha Vehicle and delivered the </a:t>
            </a:r>
            <a:r>
              <a:rPr lang="en-US" altLang="zh-CN" sz="2800" i="1" dirty="0">
                <a:solidFill>
                  <a:schemeClr val="bg1"/>
                </a:solidFill>
              </a:rPr>
              <a:t>Lotus Sutra </a:t>
            </a:r>
            <a:r>
              <a:rPr lang="en-US" altLang="zh-CN" sz="2800" dirty="0">
                <a:solidFill>
                  <a:schemeClr val="bg1"/>
                </a:solidFill>
              </a:rPr>
              <a:t>and </a:t>
            </a:r>
            <a:r>
              <a:rPr lang="en-US" altLang="zh-CN" sz="2800" i="1" dirty="0">
                <a:solidFill>
                  <a:schemeClr val="bg1"/>
                </a:solidFill>
              </a:rPr>
              <a:t>the Nirvana Sutra </a:t>
            </a:r>
            <a:r>
              <a:rPr lang="en-US" altLang="zh-CN" sz="2800" dirty="0">
                <a:solidFill>
                  <a:schemeClr val="bg1"/>
                </a:solidFill>
              </a:rPr>
              <a:t>just before his death.</a:t>
            </a:r>
          </a:p>
        </p:txBody>
      </p:sp>
    </p:spTree>
    <p:extLst>
      <p:ext uri="{BB962C8B-B14F-4D97-AF65-F5344CB8AC3E}">
        <p14:creationId xmlns:p14="http://schemas.microsoft.com/office/powerpoint/2010/main" val="2877713468"/>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4A6EDFF-FB40-4A25-B387-407146C57063}"/>
              </a:ext>
            </a:extLst>
          </p:cNvPr>
          <p:cNvSpPr txBox="1"/>
          <p:nvPr/>
        </p:nvSpPr>
        <p:spPr>
          <a:xfrm>
            <a:off x="999846" y="1255650"/>
            <a:ext cx="10189132" cy="2630079"/>
          </a:xfrm>
          <a:prstGeom prst="rect">
            <a:avLst/>
          </a:prstGeom>
          <a:noFill/>
        </p:spPr>
        <p:txBody>
          <a:bodyPr wrap="square" rtlCol="0">
            <a:spAutoFit/>
          </a:bodyPr>
          <a:lstStyle/>
          <a:p>
            <a:pPr>
              <a:lnSpc>
                <a:spcPts val="4600"/>
              </a:lnSpc>
            </a:pPr>
            <a:r>
              <a:rPr lang="en-US" altLang="zh-CN" sz="2800" b="1" dirty="0">
                <a:solidFill>
                  <a:schemeClr val="bg1"/>
                </a:solidFill>
              </a:rPr>
              <a:t>Eight Teachings</a:t>
            </a:r>
          </a:p>
          <a:p>
            <a:pPr>
              <a:lnSpc>
                <a:spcPts val="4600"/>
              </a:lnSpc>
              <a:spcBef>
                <a:spcPts val="1800"/>
              </a:spcBef>
            </a:pPr>
            <a:r>
              <a:rPr lang="en-US" altLang="zh-CN" sz="2800" dirty="0">
                <a:solidFill>
                  <a:schemeClr val="bg1"/>
                </a:solidFill>
              </a:rPr>
              <a:t>The Eight Teachings are a classification of different types of Buddhist teaching. They consist of the Fourfold Teaching, and the Fourfold Method:</a:t>
            </a:r>
          </a:p>
        </p:txBody>
      </p:sp>
      <p:sp>
        <p:nvSpPr>
          <p:cNvPr id="2" name="矩形: 按鈕形 1">
            <a:extLst>
              <a:ext uri="{FF2B5EF4-FFF2-40B4-BE49-F238E27FC236}">
                <a16:creationId xmlns:a16="http://schemas.microsoft.com/office/drawing/2014/main" id="{9430A18D-7445-0CC7-6F24-D6F65BFF9DCA}"/>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C010998D-3B7E-EA60-A91A-3C6363BB1D6B}"/>
              </a:ext>
            </a:extLst>
          </p:cNvPr>
          <p:cNvSpPr txBox="1"/>
          <p:nvPr/>
        </p:nvSpPr>
        <p:spPr>
          <a:xfrm>
            <a:off x="999846" y="4153780"/>
            <a:ext cx="10189132" cy="1219436"/>
          </a:xfrm>
          <a:prstGeom prst="rect">
            <a:avLst/>
          </a:prstGeom>
          <a:noFill/>
        </p:spPr>
        <p:txBody>
          <a:bodyPr wrap="square" rtlCol="0">
            <a:spAutoFit/>
          </a:bodyPr>
          <a:lstStyle/>
          <a:p>
            <a:pPr>
              <a:lnSpc>
                <a:spcPts val="4600"/>
              </a:lnSpc>
              <a:spcBef>
                <a:spcPts val="1800"/>
              </a:spcBef>
            </a:pPr>
            <a:r>
              <a:rPr lang="en-US" altLang="zh-CN" sz="2800" dirty="0">
                <a:solidFill>
                  <a:schemeClr val="bg1"/>
                </a:solidFill>
              </a:rPr>
              <a:t>The Fourfold Teachings are called teachings because they are "that which discloses the principle and converts beings" according to Zhiyi. </a:t>
            </a:r>
          </a:p>
        </p:txBody>
      </p:sp>
    </p:spTree>
    <p:extLst>
      <p:ext uri="{BB962C8B-B14F-4D97-AF65-F5344CB8AC3E}">
        <p14:creationId xmlns:p14="http://schemas.microsoft.com/office/powerpoint/2010/main" val="3599490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CC7A183-FFE7-4870-8D69-C786C73ABF7E}"/>
              </a:ext>
            </a:extLst>
          </p:cNvPr>
          <p:cNvSpPr txBox="1"/>
          <p:nvPr/>
        </p:nvSpPr>
        <p:spPr>
          <a:xfrm>
            <a:off x="999846" y="1556792"/>
            <a:ext cx="10189132" cy="3579057"/>
          </a:xfrm>
          <a:prstGeom prst="rect">
            <a:avLst/>
          </a:prstGeom>
          <a:noFill/>
        </p:spPr>
        <p:txBody>
          <a:bodyPr wrap="square" rtlCol="0">
            <a:spAutoFit/>
          </a:bodyPr>
          <a:lstStyle/>
          <a:p>
            <a:pPr>
              <a:lnSpc>
                <a:spcPts val="4600"/>
              </a:lnSpc>
            </a:pPr>
            <a:r>
              <a:rPr lang="en-US" altLang="zh-CN" sz="2800" dirty="0">
                <a:solidFill>
                  <a:schemeClr val="bg1"/>
                </a:solidFill>
              </a:rPr>
              <a:t>1. </a:t>
            </a:r>
            <a:r>
              <a:rPr lang="en-US" altLang="zh-CN" sz="2800" b="1" dirty="0">
                <a:solidFill>
                  <a:schemeClr val="bg1"/>
                </a:solidFill>
              </a:rPr>
              <a:t>Tripitaka Teaching</a:t>
            </a:r>
            <a:r>
              <a:rPr lang="en-US" altLang="zh-CN" sz="2800" dirty="0">
                <a:solidFill>
                  <a:schemeClr val="bg1"/>
                </a:solidFill>
              </a:rPr>
              <a:t> (</a:t>
            </a:r>
            <a:r>
              <a:rPr lang="zh-CN" altLang="en-US" sz="2800" dirty="0">
                <a:solidFill>
                  <a:schemeClr val="bg1"/>
                </a:solidFill>
              </a:rPr>
              <a:t>藏教</a:t>
            </a:r>
            <a:r>
              <a:rPr lang="en-US" altLang="zh-CN" sz="2800" dirty="0">
                <a:solidFill>
                  <a:schemeClr val="bg1"/>
                </a:solidFill>
              </a:rPr>
              <a:t>): the Sutra, Vinaya and </a:t>
            </a:r>
            <a:r>
              <a:rPr lang="en-US" altLang="zh-CN" sz="2800" dirty="0" err="1">
                <a:solidFill>
                  <a:schemeClr val="bg1"/>
                </a:solidFill>
              </a:rPr>
              <a:t>Abhidharma</a:t>
            </a:r>
            <a:r>
              <a:rPr lang="en-US" altLang="zh-CN" sz="2800" dirty="0">
                <a:solidFill>
                  <a:schemeClr val="bg1"/>
                </a:solidFill>
              </a:rPr>
              <a:t>, in which the basic teachings are explained. According to David Chappell, the main elements of this teaching is "the thirty seven conditions for enlightenment, austerity, precepts, intellectual analysis of emptiness, the Six Perfections, and meditation" and the main view is the "arising-and-perishing among the ten realms of existence."</a:t>
            </a:r>
          </a:p>
        </p:txBody>
      </p:sp>
      <p:sp>
        <p:nvSpPr>
          <p:cNvPr id="2" name="矩形: 按鈕形 1">
            <a:extLst>
              <a:ext uri="{FF2B5EF4-FFF2-40B4-BE49-F238E27FC236}">
                <a16:creationId xmlns:a16="http://schemas.microsoft.com/office/drawing/2014/main" id="{E0D9902C-2A6D-3FCC-10EC-EFA2B08C022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355723530"/>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6FFF8444-2A5B-4C18-991B-E5C668F3C511}"/>
              </a:ext>
            </a:extLst>
          </p:cNvPr>
          <p:cNvSpPr txBox="1"/>
          <p:nvPr/>
        </p:nvSpPr>
        <p:spPr>
          <a:xfrm>
            <a:off x="1229072" y="1308644"/>
            <a:ext cx="10189132" cy="2399247"/>
          </a:xfrm>
          <a:prstGeom prst="rect">
            <a:avLst/>
          </a:prstGeom>
          <a:noFill/>
        </p:spPr>
        <p:txBody>
          <a:bodyPr wrap="square" rtlCol="0">
            <a:spAutoFit/>
          </a:bodyPr>
          <a:lstStyle/>
          <a:p>
            <a:pPr>
              <a:lnSpc>
                <a:spcPts val="4600"/>
              </a:lnSpc>
            </a:pPr>
            <a:r>
              <a:rPr lang="en-US" altLang="zh-CN" sz="2800" dirty="0">
                <a:solidFill>
                  <a:schemeClr val="bg1"/>
                </a:solidFill>
              </a:rPr>
              <a:t>2. Shared Teaching (</a:t>
            </a:r>
            <a:r>
              <a:rPr lang="zh-CN" altLang="en-US" sz="2800" dirty="0">
                <a:solidFill>
                  <a:schemeClr val="bg1"/>
                </a:solidFill>
              </a:rPr>
              <a:t>通教</a:t>
            </a:r>
            <a:r>
              <a:rPr lang="en-US" altLang="zh-CN" sz="2800" dirty="0">
                <a:solidFill>
                  <a:schemeClr val="bg1"/>
                </a:solidFill>
              </a:rPr>
              <a:t>): the teaching of emptiness, which is shared by Mahayana and Hinayana. This corresponds to the first of the three contemplations and the practices of the ten stages of the bodhisattva that are shared with the Hinayana.</a:t>
            </a:r>
          </a:p>
        </p:txBody>
      </p:sp>
      <p:sp>
        <p:nvSpPr>
          <p:cNvPr id="7" name="文字方塊 6">
            <a:extLst>
              <a:ext uri="{FF2B5EF4-FFF2-40B4-BE49-F238E27FC236}">
                <a16:creationId xmlns:a16="http://schemas.microsoft.com/office/drawing/2014/main" id="{50D4EB0C-60AB-4160-823A-209FA7961AED}"/>
              </a:ext>
            </a:extLst>
          </p:cNvPr>
          <p:cNvSpPr txBox="1"/>
          <p:nvPr/>
        </p:nvSpPr>
        <p:spPr>
          <a:xfrm>
            <a:off x="1229072" y="4211947"/>
            <a:ext cx="10189132" cy="1809341"/>
          </a:xfrm>
          <a:prstGeom prst="rect">
            <a:avLst/>
          </a:prstGeom>
          <a:noFill/>
        </p:spPr>
        <p:txBody>
          <a:bodyPr wrap="square" rtlCol="0">
            <a:spAutoFit/>
          </a:bodyPr>
          <a:lstStyle/>
          <a:p>
            <a:pPr>
              <a:lnSpc>
                <a:spcPts val="4600"/>
              </a:lnSpc>
            </a:pPr>
            <a:r>
              <a:rPr lang="en-US" altLang="zh-CN" sz="2800" dirty="0">
                <a:solidFill>
                  <a:schemeClr val="bg1"/>
                </a:solidFill>
              </a:rPr>
              <a:t>3. Distinctive Teaching (</a:t>
            </a:r>
            <a:r>
              <a:rPr lang="zh-CN" altLang="en-US" sz="2800" dirty="0">
                <a:solidFill>
                  <a:schemeClr val="bg1"/>
                </a:solidFill>
              </a:rPr>
              <a:t>別教</a:t>
            </a:r>
            <a:r>
              <a:rPr lang="en-US" altLang="zh-CN" sz="2800" dirty="0">
                <a:solidFill>
                  <a:schemeClr val="bg1"/>
                </a:solidFill>
              </a:rPr>
              <a:t>) : the teachings of the Bodhisattva path. This corresponds to the second of the three contemplations. It "involves practices </a:t>
            </a:r>
            <a:r>
              <a:rPr lang="en-US" altLang="zh-CN" sz="2800" dirty="0" err="1">
                <a:solidFill>
                  <a:schemeClr val="bg1"/>
                </a:solidFill>
              </a:rPr>
              <a:t>summarised</a:t>
            </a:r>
            <a:r>
              <a:rPr lang="en-US" altLang="zh-CN" sz="2800" dirty="0">
                <a:solidFill>
                  <a:schemeClr val="bg1"/>
                </a:solidFill>
              </a:rPr>
              <a:t> by Zhiyi into Fifty two Stages.</a:t>
            </a:r>
          </a:p>
        </p:txBody>
      </p:sp>
      <p:sp>
        <p:nvSpPr>
          <p:cNvPr id="2" name="矩形: 按鈕形 1">
            <a:extLst>
              <a:ext uri="{FF2B5EF4-FFF2-40B4-BE49-F238E27FC236}">
                <a16:creationId xmlns:a16="http://schemas.microsoft.com/office/drawing/2014/main" id="{9499691A-F22C-B7D1-98A9-18678F88457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3006365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1813DDC-9C08-4582-8D09-B85926F6A83C}"/>
              </a:ext>
            </a:extLst>
          </p:cNvPr>
          <p:cNvSpPr txBox="1"/>
          <p:nvPr/>
        </p:nvSpPr>
        <p:spPr>
          <a:xfrm>
            <a:off x="999846" y="1124744"/>
            <a:ext cx="10189132" cy="5348772"/>
          </a:xfrm>
          <a:prstGeom prst="rect">
            <a:avLst/>
          </a:prstGeom>
          <a:noFill/>
        </p:spPr>
        <p:txBody>
          <a:bodyPr wrap="square" rtlCol="0">
            <a:spAutoFit/>
          </a:bodyPr>
          <a:lstStyle/>
          <a:p>
            <a:pPr>
              <a:lnSpc>
                <a:spcPts val="4600"/>
              </a:lnSpc>
            </a:pPr>
            <a:r>
              <a:rPr lang="en-US" altLang="zh-CN" sz="2800" dirty="0">
                <a:solidFill>
                  <a:schemeClr val="bg1"/>
                </a:solidFill>
              </a:rPr>
              <a:t>4. </a:t>
            </a:r>
            <a:r>
              <a:rPr lang="en-US" altLang="zh-CN" sz="2800" b="1" dirty="0">
                <a:solidFill>
                  <a:schemeClr val="bg1"/>
                </a:solidFill>
              </a:rPr>
              <a:t>Complete Teaching </a:t>
            </a:r>
            <a:r>
              <a:rPr lang="zh-CN" altLang="en-US" sz="2800" dirty="0">
                <a:solidFill>
                  <a:schemeClr val="bg1"/>
                </a:solidFill>
              </a:rPr>
              <a:t>（圓教）</a:t>
            </a:r>
            <a:r>
              <a:rPr lang="en-US" altLang="zh-CN" sz="2800" b="1" dirty="0">
                <a:solidFill>
                  <a:schemeClr val="bg1"/>
                </a:solidFill>
              </a:rPr>
              <a:t> </a:t>
            </a:r>
            <a:r>
              <a:rPr lang="en-US" altLang="zh-CN" sz="2800" dirty="0">
                <a:solidFill>
                  <a:schemeClr val="bg1"/>
                </a:solidFill>
              </a:rPr>
              <a:t>- the complete and perfect teaching, which is beyond words and concepts. It can be found in the </a:t>
            </a:r>
            <a:r>
              <a:rPr lang="en-US" altLang="zh-CN" sz="2800" i="1" dirty="0">
                <a:solidFill>
                  <a:schemeClr val="bg1"/>
                </a:solidFill>
              </a:rPr>
              <a:t>Lotus Sutra </a:t>
            </a:r>
            <a:r>
              <a:rPr lang="en-US" altLang="zh-CN" sz="2800" dirty="0">
                <a:solidFill>
                  <a:schemeClr val="bg1"/>
                </a:solidFill>
              </a:rPr>
              <a:t>and the </a:t>
            </a:r>
            <a:r>
              <a:rPr lang="en-US" altLang="zh-CN" sz="2800" i="1" dirty="0" err="1">
                <a:solidFill>
                  <a:schemeClr val="bg1"/>
                </a:solidFill>
              </a:rPr>
              <a:t>Avatamsaka</a:t>
            </a:r>
            <a:r>
              <a:rPr lang="en-US" altLang="zh-CN" sz="2800" i="1" dirty="0">
                <a:solidFill>
                  <a:schemeClr val="bg1"/>
                </a:solidFill>
              </a:rPr>
              <a:t> Sutra</a:t>
            </a:r>
            <a:r>
              <a:rPr lang="en-US" altLang="zh-CN" sz="2800" dirty="0">
                <a:solidFill>
                  <a:schemeClr val="bg1"/>
                </a:solidFill>
              </a:rPr>
              <a:t>. This corresponds to the third of the three contemplations. According to Chappell, "the Complete Teaching moves beyond stages to see the identity and interpenetration of all the various practices, ideas, and values based on Suchness, Buddha-nature, and the Inconceivable Perceptual Process. Nevertheless, it also has its own set of unique practices such as the Five Repentances."</a:t>
            </a:r>
          </a:p>
        </p:txBody>
      </p:sp>
      <p:sp>
        <p:nvSpPr>
          <p:cNvPr id="2" name="矩形: 按鈕形 1">
            <a:extLst>
              <a:ext uri="{FF2B5EF4-FFF2-40B4-BE49-F238E27FC236}">
                <a16:creationId xmlns:a16="http://schemas.microsoft.com/office/drawing/2014/main" id="{9E98BB06-EFDF-4A52-2868-57D875C845E9}"/>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720991266"/>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005E7C0-9287-49EA-A9D2-A572D87042C6}"/>
              </a:ext>
            </a:extLst>
          </p:cNvPr>
          <p:cNvSpPr txBox="1"/>
          <p:nvPr/>
        </p:nvSpPr>
        <p:spPr>
          <a:xfrm>
            <a:off x="621804" y="761736"/>
            <a:ext cx="11233248" cy="5656548"/>
          </a:xfrm>
          <a:prstGeom prst="rect">
            <a:avLst/>
          </a:prstGeom>
          <a:noFill/>
        </p:spPr>
        <p:txBody>
          <a:bodyPr wrap="square" rtlCol="0">
            <a:spAutoFit/>
          </a:bodyPr>
          <a:lstStyle/>
          <a:p>
            <a:pPr>
              <a:lnSpc>
                <a:spcPts val="4600"/>
              </a:lnSpc>
            </a:pPr>
            <a:r>
              <a:rPr lang="en-US" altLang="zh-CN" sz="2800" b="1" dirty="0">
                <a:solidFill>
                  <a:schemeClr val="bg1"/>
                </a:solidFill>
              </a:rPr>
              <a:t>The Fourfold Method</a:t>
            </a:r>
            <a:r>
              <a:rPr lang="en-US" altLang="zh-CN" sz="2800" dirty="0">
                <a:solidFill>
                  <a:schemeClr val="bg1"/>
                </a:solidFill>
              </a:rPr>
              <a:t>:</a:t>
            </a:r>
          </a:p>
          <a:p>
            <a:pPr>
              <a:lnSpc>
                <a:spcPts val="4600"/>
              </a:lnSpc>
              <a:spcBef>
                <a:spcPts val="600"/>
              </a:spcBef>
            </a:pPr>
            <a:r>
              <a:rPr lang="en-US" altLang="zh-CN" sz="2800" dirty="0">
                <a:solidFill>
                  <a:schemeClr val="bg1"/>
                </a:solidFill>
              </a:rPr>
              <a:t>1. </a:t>
            </a:r>
            <a:r>
              <a:rPr lang="en-US" altLang="zh-CN" sz="2800" b="1" dirty="0">
                <a:solidFill>
                  <a:schemeClr val="bg1"/>
                </a:solidFill>
              </a:rPr>
              <a:t>Gradual Teaching </a:t>
            </a:r>
            <a:r>
              <a:rPr lang="en-US" altLang="zh-CN" sz="2800" dirty="0">
                <a:solidFill>
                  <a:schemeClr val="bg1"/>
                </a:solidFill>
              </a:rPr>
              <a:t>(</a:t>
            </a:r>
            <a:r>
              <a:rPr lang="zh-CN" altLang="en-US" sz="2800" dirty="0">
                <a:solidFill>
                  <a:schemeClr val="bg1"/>
                </a:solidFill>
              </a:rPr>
              <a:t>漸教</a:t>
            </a:r>
            <a:r>
              <a:rPr lang="en-US" altLang="zh-CN" sz="2800" dirty="0">
                <a:solidFill>
                  <a:schemeClr val="bg1"/>
                </a:solidFill>
              </a:rPr>
              <a:t>), a method for those with medium or inferior faculties that advances towards Buddhahood step by step</a:t>
            </a:r>
          </a:p>
          <a:p>
            <a:pPr>
              <a:lnSpc>
                <a:spcPts val="4600"/>
              </a:lnSpc>
              <a:spcBef>
                <a:spcPts val="600"/>
              </a:spcBef>
            </a:pPr>
            <a:r>
              <a:rPr lang="en-US" altLang="zh-CN" sz="2800" dirty="0">
                <a:solidFill>
                  <a:schemeClr val="bg1"/>
                </a:solidFill>
              </a:rPr>
              <a:t>2. Sudden Teaching (</a:t>
            </a:r>
            <a:r>
              <a:rPr lang="zh-CN" altLang="en-US" sz="2800" dirty="0">
                <a:solidFill>
                  <a:schemeClr val="bg1"/>
                </a:solidFill>
              </a:rPr>
              <a:t>頓教</a:t>
            </a:r>
            <a:r>
              <a:rPr lang="en-US" altLang="zh-CN" sz="2800" dirty="0">
                <a:solidFill>
                  <a:schemeClr val="bg1"/>
                </a:solidFill>
              </a:rPr>
              <a:t>), the Distinctive Teachings and the Complete Teaching for those with superior faculties</a:t>
            </a:r>
          </a:p>
          <a:p>
            <a:pPr>
              <a:lnSpc>
                <a:spcPts val="4600"/>
              </a:lnSpc>
              <a:spcBef>
                <a:spcPts val="600"/>
              </a:spcBef>
            </a:pPr>
            <a:r>
              <a:rPr lang="en-US" altLang="zh-CN" sz="2800" dirty="0">
                <a:solidFill>
                  <a:schemeClr val="bg1"/>
                </a:solidFill>
              </a:rPr>
              <a:t>3. Secret Teaching (</a:t>
            </a:r>
            <a:r>
              <a:rPr lang="zh-CN" altLang="en-US" sz="2800" dirty="0">
                <a:solidFill>
                  <a:schemeClr val="bg1"/>
                </a:solidFill>
              </a:rPr>
              <a:t>秘密教</a:t>
            </a:r>
            <a:r>
              <a:rPr lang="en-US" altLang="zh-CN" sz="2800" dirty="0">
                <a:solidFill>
                  <a:schemeClr val="bg1"/>
                </a:solidFill>
              </a:rPr>
              <a:t>), teachings which are transmitted without the recipient being aware of it</a:t>
            </a:r>
          </a:p>
          <a:p>
            <a:pPr>
              <a:lnSpc>
                <a:spcPts val="4600"/>
              </a:lnSpc>
              <a:spcBef>
                <a:spcPts val="600"/>
              </a:spcBef>
            </a:pPr>
            <a:r>
              <a:rPr lang="en-US" altLang="zh-CN" sz="2800" dirty="0">
                <a:solidFill>
                  <a:schemeClr val="bg1"/>
                </a:solidFill>
              </a:rPr>
              <a:t>4. Variable Teaching (</a:t>
            </a:r>
            <a:r>
              <a:rPr lang="zh-CN" altLang="en-US" sz="2800" dirty="0">
                <a:solidFill>
                  <a:schemeClr val="bg1"/>
                </a:solidFill>
              </a:rPr>
              <a:t>不定教</a:t>
            </a:r>
            <a:r>
              <a:rPr lang="en-US" altLang="zh-CN" sz="2800" dirty="0">
                <a:solidFill>
                  <a:schemeClr val="bg1"/>
                </a:solidFill>
              </a:rPr>
              <a:t>), a method with no fixed teaching, but various teachings for various persons and circumstances</a:t>
            </a:r>
          </a:p>
        </p:txBody>
      </p:sp>
      <p:sp>
        <p:nvSpPr>
          <p:cNvPr id="2" name="矩形: 按鈕形 1">
            <a:extLst>
              <a:ext uri="{FF2B5EF4-FFF2-40B4-BE49-F238E27FC236}">
                <a16:creationId xmlns:a16="http://schemas.microsoft.com/office/drawing/2014/main" id="{EF4A7475-1505-78D4-BB8A-CCD62D195882}"/>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6079375"/>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2E822D5-589A-4A54-86AE-6B4939AF1265}"/>
              </a:ext>
            </a:extLst>
          </p:cNvPr>
          <p:cNvSpPr txBox="1"/>
          <p:nvPr/>
        </p:nvSpPr>
        <p:spPr>
          <a:xfrm>
            <a:off x="873832" y="1052736"/>
            <a:ext cx="10441160" cy="5348772"/>
          </a:xfrm>
          <a:prstGeom prst="rect">
            <a:avLst/>
          </a:prstGeom>
          <a:noFill/>
        </p:spPr>
        <p:txBody>
          <a:bodyPr wrap="square" rtlCol="0">
            <a:spAutoFit/>
          </a:bodyPr>
          <a:lstStyle/>
          <a:p>
            <a:pPr>
              <a:lnSpc>
                <a:spcPts val="4600"/>
              </a:lnSpc>
            </a:pPr>
            <a:r>
              <a:rPr lang="en-US" altLang="zh-CN" sz="2800" dirty="0">
                <a:solidFill>
                  <a:schemeClr val="bg1"/>
                </a:solidFill>
              </a:rPr>
              <a:t>The Four Teachings explained here arise from the threefold contemplations which were discussed above. They (i.e., the Four Teachings), in turn, </a:t>
            </a:r>
            <a:r>
              <a:rPr lang="en-US" altLang="zh-CN" sz="2800" dirty="0" err="1">
                <a:solidFill>
                  <a:schemeClr val="bg1"/>
                </a:solidFill>
              </a:rPr>
              <a:t>actualise</a:t>
            </a:r>
            <a:r>
              <a:rPr lang="en-US" altLang="zh-CN" sz="2800" dirty="0">
                <a:solidFill>
                  <a:schemeClr val="bg1"/>
                </a:solidFill>
              </a:rPr>
              <a:t> the threefold contemplations. First, the contemplation for entering emptiness from provisional existence includes two different methods of entering emptiness, analytical and experiential, which are clumsy and skillful (methods of entering emptiness, respectively). Because one can enter emptiness through the analysis of provisional existence, there arises the </a:t>
            </a:r>
            <a:r>
              <a:rPr lang="en-US" altLang="zh-CN" sz="2800" b="1" dirty="0">
                <a:solidFill>
                  <a:schemeClr val="bg1"/>
                </a:solidFill>
              </a:rPr>
              <a:t>Tripitaka Teaching</a:t>
            </a:r>
            <a:r>
              <a:rPr lang="en-US" altLang="zh-CN" sz="2800" dirty="0">
                <a:solidFill>
                  <a:schemeClr val="bg1"/>
                </a:solidFill>
              </a:rPr>
              <a:t>. </a:t>
            </a:r>
          </a:p>
        </p:txBody>
      </p:sp>
      <p:sp>
        <p:nvSpPr>
          <p:cNvPr id="2" name="矩形: 按鈕形 1">
            <a:extLst>
              <a:ext uri="{FF2B5EF4-FFF2-40B4-BE49-F238E27FC236}">
                <a16:creationId xmlns:a16="http://schemas.microsoft.com/office/drawing/2014/main" id="{1A373DF0-581F-75A2-B220-3E2F0D73A73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423454952"/>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979179E-E6A3-4F0E-8A8D-CB3AD5870D05}"/>
              </a:ext>
            </a:extLst>
          </p:cNvPr>
          <p:cNvSpPr txBox="1"/>
          <p:nvPr/>
        </p:nvSpPr>
        <p:spPr>
          <a:xfrm>
            <a:off x="837828" y="1196752"/>
            <a:ext cx="10513168" cy="4989699"/>
          </a:xfrm>
          <a:prstGeom prst="rect">
            <a:avLst/>
          </a:prstGeom>
          <a:noFill/>
        </p:spPr>
        <p:txBody>
          <a:bodyPr wrap="square" rtlCol="0">
            <a:spAutoFit/>
          </a:bodyPr>
          <a:lstStyle/>
          <a:p>
            <a:pPr>
              <a:lnSpc>
                <a:spcPts val="4600"/>
              </a:lnSpc>
            </a:pPr>
            <a:r>
              <a:rPr lang="en-US" altLang="zh-CN" sz="2800" dirty="0">
                <a:solidFill>
                  <a:schemeClr val="bg1"/>
                </a:solidFill>
              </a:rPr>
              <a:t>Because one can enter emptiness through experiencing provisional existence (as empty), there arises the </a:t>
            </a:r>
            <a:r>
              <a:rPr lang="en-US" altLang="zh-CN" sz="2800" b="1" dirty="0">
                <a:solidFill>
                  <a:schemeClr val="bg1"/>
                </a:solidFill>
              </a:rPr>
              <a:t>Shared Teaching</a:t>
            </a:r>
            <a:r>
              <a:rPr lang="en-US" altLang="zh-CN" sz="2800" dirty="0">
                <a:solidFill>
                  <a:schemeClr val="bg1"/>
                </a:solidFill>
              </a:rPr>
              <a:t>. </a:t>
            </a:r>
          </a:p>
          <a:p>
            <a:pPr>
              <a:lnSpc>
                <a:spcPts val="4600"/>
              </a:lnSpc>
            </a:pPr>
            <a:r>
              <a:rPr lang="en-US" altLang="zh-CN" sz="2800" dirty="0">
                <a:solidFill>
                  <a:schemeClr val="bg1"/>
                </a:solidFill>
              </a:rPr>
              <a:t>From within the second (contemplation) for entering provisional existence from emptiness, there arises the </a:t>
            </a:r>
            <a:r>
              <a:rPr lang="en-US" altLang="zh-CN" sz="2800" b="1" dirty="0">
                <a:solidFill>
                  <a:schemeClr val="bg1"/>
                </a:solidFill>
              </a:rPr>
              <a:t>Distinct Teaching</a:t>
            </a:r>
            <a:r>
              <a:rPr lang="en-US" altLang="zh-CN" sz="2800" dirty="0">
                <a:solidFill>
                  <a:schemeClr val="bg1"/>
                </a:solidFill>
              </a:rPr>
              <a:t>. From the third correct contemplation of the Middle Way in one mind, there arises the </a:t>
            </a:r>
            <a:r>
              <a:rPr lang="en-US" altLang="zh-CN" sz="2800" b="1" dirty="0">
                <a:solidFill>
                  <a:schemeClr val="bg1"/>
                </a:solidFill>
              </a:rPr>
              <a:t>Complete Teaching</a:t>
            </a:r>
            <a:r>
              <a:rPr lang="en-US" altLang="zh-CN" sz="2800" dirty="0">
                <a:solidFill>
                  <a:schemeClr val="bg1"/>
                </a:solidFill>
              </a:rPr>
              <a:t>.</a:t>
            </a:r>
          </a:p>
          <a:p>
            <a:pPr>
              <a:lnSpc>
                <a:spcPts val="4600"/>
              </a:lnSpc>
              <a:spcBef>
                <a:spcPts val="1800"/>
              </a:spcBef>
            </a:pPr>
            <a:r>
              <a:rPr lang="en-US" altLang="zh-CN" sz="2800" dirty="0" err="1">
                <a:solidFill>
                  <a:schemeClr val="bg1"/>
                </a:solidFill>
              </a:rPr>
              <a:t>Zhiyi</a:t>
            </a:r>
            <a:r>
              <a:rPr lang="en-US" altLang="zh-CN" sz="2800" dirty="0">
                <a:solidFill>
                  <a:schemeClr val="bg1"/>
                </a:solidFill>
              </a:rPr>
              <a:t> states that Four Teachings are based on the Three Truths and Three Contemplations</a:t>
            </a:r>
          </a:p>
        </p:txBody>
      </p:sp>
      <p:sp>
        <p:nvSpPr>
          <p:cNvPr id="2" name="矩形: 按鈕形 1">
            <a:extLst>
              <a:ext uri="{FF2B5EF4-FFF2-40B4-BE49-F238E27FC236}">
                <a16:creationId xmlns:a16="http://schemas.microsoft.com/office/drawing/2014/main" id="{14482F4D-60D5-F172-3588-B40BDBFA12FB}"/>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590076514"/>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D5A2743-A572-47C9-84DE-0A42F331BC17}"/>
              </a:ext>
            </a:extLst>
          </p:cNvPr>
          <p:cNvSpPr txBox="1"/>
          <p:nvPr/>
        </p:nvSpPr>
        <p:spPr>
          <a:xfrm>
            <a:off x="693812" y="1700808"/>
            <a:ext cx="10928632" cy="3739357"/>
          </a:xfrm>
          <a:prstGeom prst="rect">
            <a:avLst/>
          </a:prstGeom>
          <a:noFill/>
        </p:spPr>
        <p:txBody>
          <a:bodyPr wrap="square" rtlCol="0">
            <a:spAutoFit/>
          </a:bodyPr>
          <a:lstStyle/>
          <a:p>
            <a:pPr>
              <a:lnSpc>
                <a:spcPts val="4400"/>
              </a:lnSpc>
            </a:pPr>
            <a:r>
              <a:rPr lang="en-US" altLang="zh-TW" sz="2800" b="1" dirty="0">
                <a:solidFill>
                  <a:schemeClr val="bg1"/>
                </a:solidFill>
                <a:latin typeface="Times New Roman" panose="02020603050405020304" pitchFamily="18" charset="0"/>
              </a:rPr>
              <a:t>6. </a:t>
            </a:r>
            <a:r>
              <a:rPr lang="en-US" altLang="zh-TW" sz="2800" b="1" dirty="0" err="1">
                <a:solidFill>
                  <a:schemeClr val="bg1"/>
                </a:solidFill>
                <a:latin typeface="Times New Roman" panose="02020603050405020304" pitchFamily="18" charset="0"/>
              </a:rPr>
              <a:t>Huayan</a:t>
            </a:r>
            <a:r>
              <a:rPr lang="en-US" altLang="zh-TW" sz="2800" b="1" dirty="0">
                <a:solidFill>
                  <a:schemeClr val="bg1"/>
                </a:solidFill>
                <a:latin typeface="Times New Roman" panose="02020603050405020304" pitchFamily="18" charset="0"/>
              </a:rPr>
              <a:t> </a:t>
            </a:r>
            <a:r>
              <a:rPr lang="en-US" altLang="zh-CN" sz="2800" b="1" dirty="0">
                <a:solidFill>
                  <a:schemeClr val="bg1"/>
                </a:solidFill>
                <a:latin typeface="Times New Roman" panose="02020603050405020304" pitchFamily="18" charset="0"/>
              </a:rPr>
              <a:t>or Flower Garland </a:t>
            </a:r>
            <a:r>
              <a:rPr lang="en-US" altLang="zh-TW" sz="2800" b="1" dirty="0">
                <a:solidFill>
                  <a:schemeClr val="bg1"/>
                </a:solidFill>
                <a:latin typeface="Times New Roman" panose="02020603050405020304" pitchFamily="18" charset="0"/>
              </a:rPr>
              <a:t>School </a:t>
            </a:r>
            <a:r>
              <a:rPr lang="en-US" altLang="zh-TW" sz="2800" dirty="0">
                <a:solidFill>
                  <a:schemeClr val="bg1"/>
                </a:solidFill>
                <a:latin typeface="Times New Roman" panose="02020603050405020304" pitchFamily="18" charset="0"/>
              </a:rPr>
              <a:t>(</a:t>
            </a:r>
            <a:r>
              <a:rPr lang="zh-CN" altLang="en-US" sz="2800" dirty="0">
                <a:solidFill>
                  <a:schemeClr val="bg1"/>
                </a:solidFill>
                <a:latin typeface="Times New Roman" panose="02020603050405020304" pitchFamily="18" charset="0"/>
              </a:rPr>
              <a:t>華嚴宗</a:t>
            </a:r>
            <a:r>
              <a:rPr lang="en-US" altLang="zh-TW" sz="2800" dirty="0">
                <a:solidFill>
                  <a:schemeClr val="bg1"/>
                </a:solidFill>
                <a:latin typeface="Times New Roman" panose="02020603050405020304" pitchFamily="18" charset="0"/>
              </a:rPr>
              <a:t>)</a:t>
            </a:r>
          </a:p>
          <a:p>
            <a:pPr>
              <a:lnSpc>
                <a:spcPts val="4400"/>
              </a:lnSpc>
              <a:spcBef>
                <a:spcPts val="2400"/>
              </a:spcBef>
            </a:pPr>
            <a:r>
              <a:rPr lang="en-US" altLang="zh-CN" sz="2800" dirty="0" err="1">
                <a:solidFill>
                  <a:schemeClr val="bg1"/>
                </a:solidFill>
              </a:rPr>
              <a:t>Huayan</a:t>
            </a:r>
            <a:r>
              <a:rPr lang="en-US" altLang="zh-CN" sz="2800" dirty="0">
                <a:solidFill>
                  <a:schemeClr val="bg1"/>
                </a:solidFill>
              </a:rPr>
              <a:t> is a tradition of Mahayana Buddhist philosophy that first flourished in China during the Tang dynasty. The </a:t>
            </a:r>
            <a:r>
              <a:rPr lang="en-US" altLang="zh-CN" sz="2800" dirty="0" err="1">
                <a:solidFill>
                  <a:schemeClr val="bg1"/>
                </a:solidFill>
              </a:rPr>
              <a:t>Huayan</a:t>
            </a:r>
            <a:r>
              <a:rPr lang="en-US" altLang="zh-CN" sz="2800" dirty="0">
                <a:solidFill>
                  <a:schemeClr val="bg1"/>
                </a:solidFill>
              </a:rPr>
              <a:t> worldview is based primarily on the </a:t>
            </a:r>
            <a:r>
              <a:rPr lang="en-US" altLang="zh-CN" sz="2800" i="1" dirty="0" err="1">
                <a:solidFill>
                  <a:schemeClr val="bg1"/>
                </a:solidFill>
              </a:rPr>
              <a:t>Avatamsaka</a:t>
            </a:r>
            <a:r>
              <a:rPr lang="en-US" altLang="zh-CN" sz="2800" i="1" dirty="0">
                <a:solidFill>
                  <a:schemeClr val="bg1"/>
                </a:solidFill>
              </a:rPr>
              <a:t> Sutra </a:t>
            </a:r>
            <a:r>
              <a:rPr lang="en-US" altLang="zh-CN" sz="2800" dirty="0">
                <a:solidFill>
                  <a:schemeClr val="bg1"/>
                </a:solidFill>
              </a:rPr>
              <a:t>(</a:t>
            </a:r>
            <a:r>
              <a:rPr lang="zh-TW" altLang="en-US" sz="2800" dirty="0">
                <a:solidFill>
                  <a:schemeClr val="bg1"/>
                </a:solidFill>
              </a:rPr>
              <a:t>華嚴經</a:t>
            </a:r>
            <a:r>
              <a:rPr lang="en-US" altLang="zh-CN" sz="2800" dirty="0">
                <a:solidFill>
                  <a:schemeClr val="bg1"/>
                </a:solidFill>
              </a:rPr>
              <a:t>). The name ‘Flower Garland’ is meant to suggest the crowning glory of a Buddha's profound understanding of ultimate reality. </a:t>
            </a:r>
          </a:p>
        </p:txBody>
      </p:sp>
      <p:sp>
        <p:nvSpPr>
          <p:cNvPr id="2" name="矩形: 按鈕形 1">
            <a:extLst>
              <a:ext uri="{FF2B5EF4-FFF2-40B4-BE49-F238E27FC236}">
                <a16:creationId xmlns:a16="http://schemas.microsoft.com/office/drawing/2014/main" id="{89816D2A-6A4D-C6B3-6FFB-0328499C71BC}"/>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C12EFD25-04E7-43D4-BB80-B59C3F430BAB}"/>
              </a:ext>
            </a:extLst>
          </p:cNvPr>
          <p:cNvSpPr txBox="1"/>
          <p:nvPr/>
        </p:nvSpPr>
        <p:spPr>
          <a:xfrm>
            <a:off x="5446340" y="479407"/>
            <a:ext cx="6984776" cy="338554"/>
          </a:xfrm>
          <a:prstGeom prst="rect">
            <a:avLst/>
          </a:prstGeom>
          <a:noFill/>
        </p:spPr>
        <p:txBody>
          <a:bodyPr wrap="square" rtlCol="0">
            <a:spAutoFit/>
          </a:bodyPr>
          <a:lstStyle/>
          <a:p>
            <a:r>
              <a:rPr lang="en-US" altLang="zh-CN" sz="1600" b="1" dirty="0" err="1">
                <a:solidFill>
                  <a:srgbClr val="FFFF00"/>
                </a:solidFill>
              </a:rPr>
              <a:t>Huayan</a:t>
            </a:r>
            <a:r>
              <a:rPr lang="en-US" altLang="zh-CN" sz="1600" b="1" dirty="0">
                <a:solidFill>
                  <a:srgbClr val="FFFF00"/>
                </a:solidFill>
              </a:rPr>
              <a:t> Buddhism</a:t>
            </a:r>
            <a:r>
              <a:rPr lang="en-US" altLang="zh-CN" sz="1600" dirty="0">
                <a:solidFill>
                  <a:srgbClr val="FFFF00"/>
                </a:solidFill>
              </a:rPr>
              <a:t>: https://plato.stanford.edu/entries/buddhism-huayan/</a:t>
            </a:r>
          </a:p>
        </p:txBody>
      </p:sp>
    </p:spTree>
    <p:extLst>
      <p:ext uri="{BB962C8B-B14F-4D97-AF65-F5344CB8AC3E}">
        <p14:creationId xmlns:p14="http://schemas.microsoft.com/office/powerpoint/2010/main" val="31980883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F9C849F-81EF-40CB-BA9B-8FFA457B6781}"/>
              </a:ext>
            </a:extLst>
          </p:cNvPr>
          <p:cNvSpPr txBox="1"/>
          <p:nvPr/>
        </p:nvSpPr>
        <p:spPr>
          <a:xfrm>
            <a:off x="477788" y="1209867"/>
            <a:ext cx="8568952" cy="4592155"/>
          </a:xfrm>
          <a:prstGeom prst="rect">
            <a:avLst/>
          </a:prstGeom>
          <a:noFill/>
        </p:spPr>
        <p:txBody>
          <a:bodyPr wrap="square" rtlCol="0">
            <a:spAutoFit/>
          </a:bodyPr>
          <a:lstStyle/>
          <a:p>
            <a:pPr>
              <a:lnSpc>
                <a:spcPts val="4600"/>
              </a:lnSpc>
            </a:pPr>
            <a:r>
              <a:rPr lang="en-US" altLang="zh-CN" sz="2800" dirty="0">
                <a:solidFill>
                  <a:schemeClr val="bg1"/>
                </a:solidFill>
              </a:rPr>
              <a:t>The founding of the school is traditionally attributed to a series of five "patriarchs" who were instrumental in developing the schools' doctrines. These five are:</a:t>
            </a:r>
          </a:p>
          <a:p>
            <a:pPr marL="514350" indent="-514350">
              <a:lnSpc>
                <a:spcPts val="4200"/>
              </a:lnSpc>
              <a:spcBef>
                <a:spcPts val="2400"/>
              </a:spcBef>
              <a:buFont typeface="+mj-lt"/>
              <a:buAutoNum type="arabicPeriod"/>
            </a:pPr>
            <a:r>
              <a:rPr lang="en-US" altLang="zh-CN" sz="2800" dirty="0" err="1">
                <a:solidFill>
                  <a:schemeClr val="bg1"/>
                </a:solidFill>
              </a:rPr>
              <a:t>Dushun</a:t>
            </a:r>
            <a:r>
              <a:rPr lang="en-US" altLang="zh-CN" sz="2800" dirty="0">
                <a:solidFill>
                  <a:schemeClr val="bg1"/>
                </a:solidFill>
              </a:rPr>
              <a:t> (</a:t>
            </a:r>
            <a:r>
              <a:rPr lang="zh-TW" altLang="en-US" sz="2800" dirty="0">
                <a:solidFill>
                  <a:schemeClr val="bg1"/>
                </a:solidFill>
              </a:rPr>
              <a:t>杜順</a:t>
            </a:r>
            <a:r>
              <a:rPr lang="en-US" altLang="zh-TW" sz="2800" dirty="0">
                <a:solidFill>
                  <a:schemeClr val="bg1"/>
                </a:solidFill>
              </a:rPr>
              <a:t>; 557-640</a:t>
            </a:r>
            <a:r>
              <a:rPr lang="en-US" altLang="zh-CN" sz="2800" dirty="0">
                <a:solidFill>
                  <a:schemeClr val="bg1"/>
                </a:solidFill>
              </a:rPr>
              <a:t>), responsible for the establishment of </a:t>
            </a:r>
            <a:r>
              <a:rPr lang="en-US" altLang="zh-CN" sz="2800" dirty="0" err="1">
                <a:solidFill>
                  <a:schemeClr val="bg1"/>
                </a:solidFill>
              </a:rPr>
              <a:t>Huayan</a:t>
            </a:r>
            <a:r>
              <a:rPr lang="en-US" altLang="zh-CN" sz="2800" dirty="0">
                <a:solidFill>
                  <a:schemeClr val="bg1"/>
                </a:solidFill>
              </a:rPr>
              <a:t> studies as a distinct field;</a:t>
            </a:r>
          </a:p>
          <a:p>
            <a:pPr marL="514350" indent="-514350">
              <a:lnSpc>
                <a:spcPts val="4200"/>
              </a:lnSpc>
              <a:spcBef>
                <a:spcPts val="2400"/>
              </a:spcBef>
              <a:buFont typeface="+mj-lt"/>
              <a:buAutoNum type="arabicPeriod"/>
            </a:pPr>
            <a:r>
              <a:rPr lang="en-US" altLang="zh-CN" sz="2800" dirty="0" err="1">
                <a:solidFill>
                  <a:schemeClr val="bg1"/>
                </a:solidFill>
              </a:rPr>
              <a:t>Zhiyan</a:t>
            </a:r>
            <a:r>
              <a:rPr lang="en-US" altLang="zh-CN" sz="2800" dirty="0">
                <a:solidFill>
                  <a:schemeClr val="bg1"/>
                </a:solidFill>
              </a:rPr>
              <a:t> (</a:t>
            </a:r>
            <a:r>
              <a:rPr lang="zh-TW" altLang="en-US" sz="2800" dirty="0">
                <a:solidFill>
                  <a:schemeClr val="bg1"/>
                </a:solidFill>
              </a:rPr>
              <a:t>智儼</a:t>
            </a:r>
            <a:r>
              <a:rPr lang="en-US" altLang="zh-TW" sz="2800" dirty="0">
                <a:solidFill>
                  <a:schemeClr val="bg1"/>
                </a:solidFill>
              </a:rPr>
              <a:t>; 602–668</a:t>
            </a:r>
            <a:r>
              <a:rPr lang="en-US" altLang="zh-CN" sz="2800" dirty="0">
                <a:solidFill>
                  <a:schemeClr val="bg1"/>
                </a:solidFill>
              </a:rPr>
              <a:t>), considered to have established the basic doctrines of the sect;</a:t>
            </a:r>
          </a:p>
        </p:txBody>
      </p:sp>
      <p:pic>
        <p:nvPicPr>
          <p:cNvPr id="7" name="圖片 6">
            <a:extLst>
              <a:ext uri="{FF2B5EF4-FFF2-40B4-BE49-F238E27FC236}">
                <a16:creationId xmlns:a16="http://schemas.microsoft.com/office/drawing/2014/main" id="{E3260922-6D84-4841-99D3-FB006D966D95}"/>
              </a:ext>
            </a:extLst>
          </p:cNvPr>
          <p:cNvPicPr>
            <a:picLocks noChangeAspect="1"/>
          </p:cNvPicPr>
          <p:nvPr/>
        </p:nvPicPr>
        <p:blipFill>
          <a:blip r:embed="rId3"/>
          <a:stretch>
            <a:fillRect/>
          </a:stretch>
        </p:blipFill>
        <p:spPr>
          <a:xfrm>
            <a:off x="9334772" y="127626"/>
            <a:ext cx="2623287" cy="3179310"/>
          </a:xfrm>
          <a:prstGeom prst="rect">
            <a:avLst/>
          </a:prstGeom>
        </p:spPr>
      </p:pic>
      <p:pic>
        <p:nvPicPr>
          <p:cNvPr id="10" name="圖片 9">
            <a:extLst>
              <a:ext uri="{FF2B5EF4-FFF2-40B4-BE49-F238E27FC236}">
                <a16:creationId xmlns:a16="http://schemas.microsoft.com/office/drawing/2014/main" id="{00BF72CE-3F57-475F-AEB3-FC0E6513AC94}"/>
              </a:ext>
            </a:extLst>
          </p:cNvPr>
          <p:cNvPicPr>
            <a:picLocks noChangeAspect="1"/>
          </p:cNvPicPr>
          <p:nvPr/>
        </p:nvPicPr>
        <p:blipFill>
          <a:blip r:embed="rId4"/>
          <a:stretch>
            <a:fillRect/>
          </a:stretch>
        </p:blipFill>
        <p:spPr>
          <a:xfrm>
            <a:off x="9312359" y="3429000"/>
            <a:ext cx="2663509" cy="3402090"/>
          </a:xfrm>
          <a:prstGeom prst="rect">
            <a:avLst/>
          </a:prstGeom>
        </p:spPr>
      </p:pic>
      <p:sp>
        <p:nvSpPr>
          <p:cNvPr id="2" name="矩形: 按鈕形 1">
            <a:extLst>
              <a:ext uri="{FF2B5EF4-FFF2-40B4-BE49-F238E27FC236}">
                <a16:creationId xmlns:a16="http://schemas.microsoft.com/office/drawing/2014/main" id="{B893C286-6871-EB15-5909-472C6C3E3F4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346784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F48F449-2BFD-47C4-B70B-13B0453ECE74}"/>
              </a:ext>
            </a:extLst>
          </p:cNvPr>
          <p:cNvSpPr txBox="1"/>
          <p:nvPr/>
        </p:nvSpPr>
        <p:spPr>
          <a:xfrm>
            <a:off x="477788" y="1190631"/>
            <a:ext cx="6984776" cy="4476738"/>
          </a:xfrm>
          <a:prstGeom prst="rect">
            <a:avLst/>
          </a:prstGeom>
          <a:noFill/>
        </p:spPr>
        <p:txBody>
          <a:bodyPr wrap="square" rtlCol="0">
            <a:spAutoFit/>
          </a:bodyPr>
          <a:lstStyle/>
          <a:p>
            <a:pPr marL="514350" indent="-514350">
              <a:lnSpc>
                <a:spcPts val="4600"/>
              </a:lnSpc>
              <a:buFont typeface="+mj-lt"/>
              <a:buAutoNum type="arabicPeriod" startAt="3"/>
            </a:pPr>
            <a:r>
              <a:rPr lang="en-US" altLang="zh-CN" sz="2800" dirty="0" err="1">
                <a:solidFill>
                  <a:schemeClr val="bg1"/>
                </a:solidFill>
              </a:rPr>
              <a:t>Fazang</a:t>
            </a:r>
            <a:r>
              <a:rPr lang="en-US" altLang="zh-CN" sz="2800" dirty="0">
                <a:solidFill>
                  <a:schemeClr val="bg1"/>
                </a:solidFill>
              </a:rPr>
              <a:t> (</a:t>
            </a:r>
            <a:r>
              <a:rPr lang="zh-TW" altLang="en-US" sz="2800" dirty="0">
                <a:solidFill>
                  <a:schemeClr val="bg1"/>
                </a:solidFill>
              </a:rPr>
              <a:t>法藏</a:t>
            </a:r>
            <a:r>
              <a:rPr lang="en-US" altLang="zh-TW" sz="2800" dirty="0">
                <a:solidFill>
                  <a:schemeClr val="bg1"/>
                </a:solidFill>
              </a:rPr>
              <a:t>; 643-712</a:t>
            </a:r>
            <a:r>
              <a:rPr lang="en-US" altLang="zh-CN" sz="2800" dirty="0">
                <a:solidFill>
                  <a:schemeClr val="bg1"/>
                </a:solidFill>
              </a:rPr>
              <a:t>), considered to have </a:t>
            </a:r>
            <a:r>
              <a:rPr lang="en-US" altLang="zh-CN" sz="2800" dirty="0" err="1">
                <a:solidFill>
                  <a:schemeClr val="bg1"/>
                </a:solidFill>
              </a:rPr>
              <a:t>rationalised</a:t>
            </a:r>
            <a:r>
              <a:rPr lang="en-US" altLang="zh-CN" sz="2800" dirty="0">
                <a:solidFill>
                  <a:schemeClr val="bg1"/>
                </a:solidFill>
              </a:rPr>
              <a:t> the doctrine for greater acceptance by society;</a:t>
            </a:r>
          </a:p>
          <a:p>
            <a:pPr marL="514350" indent="-514350">
              <a:lnSpc>
                <a:spcPts val="4600"/>
              </a:lnSpc>
              <a:spcBef>
                <a:spcPts val="2400"/>
              </a:spcBef>
              <a:buFont typeface="+mj-lt"/>
              <a:buAutoNum type="arabicPeriod" startAt="3"/>
            </a:pPr>
            <a:r>
              <a:rPr lang="en-US" altLang="zh-CN" sz="2800" dirty="0" err="1">
                <a:solidFill>
                  <a:schemeClr val="bg1"/>
                </a:solidFill>
              </a:rPr>
              <a:t>Chengguan</a:t>
            </a:r>
            <a:r>
              <a:rPr lang="en-US" altLang="zh-CN" sz="2800" dirty="0">
                <a:solidFill>
                  <a:schemeClr val="bg1"/>
                </a:solidFill>
              </a:rPr>
              <a:t> (Chinese: </a:t>
            </a:r>
            <a:r>
              <a:rPr lang="zh-TW" altLang="en-US" sz="2800" dirty="0">
                <a:solidFill>
                  <a:schemeClr val="bg1"/>
                </a:solidFill>
              </a:rPr>
              <a:t>澄觀</a:t>
            </a:r>
            <a:r>
              <a:rPr lang="en-US" altLang="zh-TW" sz="2800" dirty="0">
                <a:solidFill>
                  <a:schemeClr val="bg1"/>
                </a:solidFill>
              </a:rPr>
              <a:t>; 738-839</a:t>
            </a:r>
            <a:r>
              <a:rPr lang="en-US" altLang="zh-CN" sz="2800" dirty="0">
                <a:solidFill>
                  <a:schemeClr val="bg1"/>
                </a:solidFill>
              </a:rPr>
              <a:t>), together with </a:t>
            </a:r>
            <a:r>
              <a:rPr lang="en-US" altLang="zh-CN" sz="2800" dirty="0" err="1">
                <a:solidFill>
                  <a:schemeClr val="bg1"/>
                </a:solidFill>
              </a:rPr>
              <a:t>Zongmi</a:t>
            </a:r>
            <a:r>
              <a:rPr lang="en-US" altLang="zh-CN" sz="2800" dirty="0">
                <a:solidFill>
                  <a:schemeClr val="bg1"/>
                </a:solidFill>
              </a:rPr>
              <a:t>, are understood to have further developed and transformed the teachings</a:t>
            </a:r>
          </a:p>
        </p:txBody>
      </p:sp>
      <p:pic>
        <p:nvPicPr>
          <p:cNvPr id="7" name="圖片 6">
            <a:extLst>
              <a:ext uri="{FF2B5EF4-FFF2-40B4-BE49-F238E27FC236}">
                <a16:creationId xmlns:a16="http://schemas.microsoft.com/office/drawing/2014/main" id="{2BC730E3-AB6F-47D0-9A42-E7449C5FB7F6}"/>
              </a:ext>
            </a:extLst>
          </p:cNvPr>
          <p:cNvPicPr>
            <a:picLocks noChangeAspect="1"/>
          </p:cNvPicPr>
          <p:nvPr/>
        </p:nvPicPr>
        <p:blipFill>
          <a:blip r:embed="rId3"/>
          <a:stretch>
            <a:fillRect/>
          </a:stretch>
        </p:blipFill>
        <p:spPr>
          <a:xfrm>
            <a:off x="8326660" y="17647"/>
            <a:ext cx="2736304" cy="3631822"/>
          </a:xfrm>
          <a:prstGeom prst="rect">
            <a:avLst/>
          </a:prstGeom>
        </p:spPr>
      </p:pic>
      <p:pic>
        <p:nvPicPr>
          <p:cNvPr id="9" name="圖片 8">
            <a:extLst>
              <a:ext uri="{FF2B5EF4-FFF2-40B4-BE49-F238E27FC236}">
                <a16:creationId xmlns:a16="http://schemas.microsoft.com/office/drawing/2014/main" id="{0E95222D-305D-439C-A796-58DCF40241A4}"/>
              </a:ext>
            </a:extLst>
          </p:cNvPr>
          <p:cNvPicPr>
            <a:picLocks noChangeAspect="1"/>
          </p:cNvPicPr>
          <p:nvPr/>
        </p:nvPicPr>
        <p:blipFill>
          <a:blip r:embed="rId4"/>
          <a:stretch>
            <a:fillRect/>
          </a:stretch>
        </p:blipFill>
        <p:spPr>
          <a:xfrm>
            <a:off x="8326660" y="3789040"/>
            <a:ext cx="2952328" cy="2964440"/>
          </a:xfrm>
          <a:prstGeom prst="rect">
            <a:avLst/>
          </a:prstGeom>
        </p:spPr>
      </p:pic>
      <p:sp>
        <p:nvSpPr>
          <p:cNvPr id="10" name="文字方塊 9">
            <a:extLst>
              <a:ext uri="{FF2B5EF4-FFF2-40B4-BE49-F238E27FC236}">
                <a16:creationId xmlns:a16="http://schemas.microsoft.com/office/drawing/2014/main" id="{6230D5B2-D91E-48E8-9BFB-EF878A10184D}"/>
              </a:ext>
            </a:extLst>
          </p:cNvPr>
          <p:cNvSpPr txBox="1"/>
          <p:nvPr/>
        </p:nvSpPr>
        <p:spPr>
          <a:xfrm>
            <a:off x="924950" y="5876607"/>
            <a:ext cx="6984776" cy="338554"/>
          </a:xfrm>
          <a:prstGeom prst="rect">
            <a:avLst/>
          </a:prstGeom>
          <a:noFill/>
        </p:spPr>
        <p:txBody>
          <a:bodyPr wrap="square" rtlCol="0">
            <a:spAutoFit/>
          </a:bodyPr>
          <a:lstStyle/>
          <a:p>
            <a:r>
              <a:rPr lang="en-US" altLang="zh-CN" sz="1600" dirty="0" err="1">
                <a:solidFill>
                  <a:srgbClr val="FFFF00"/>
                </a:solidFill>
              </a:rPr>
              <a:t>Fazang</a:t>
            </a:r>
            <a:r>
              <a:rPr lang="en-US" altLang="zh-CN" sz="1600" dirty="0">
                <a:solidFill>
                  <a:srgbClr val="FFFF00"/>
                </a:solidFill>
              </a:rPr>
              <a:t>: https://en.wikipedia.org/wiki/Fazang</a:t>
            </a:r>
          </a:p>
        </p:txBody>
      </p:sp>
      <p:sp>
        <p:nvSpPr>
          <p:cNvPr id="11" name="文字方塊 10">
            <a:extLst>
              <a:ext uri="{FF2B5EF4-FFF2-40B4-BE49-F238E27FC236}">
                <a16:creationId xmlns:a16="http://schemas.microsoft.com/office/drawing/2014/main" id="{8028B6BD-566E-424E-B9F7-CCF3725C3227}"/>
              </a:ext>
            </a:extLst>
          </p:cNvPr>
          <p:cNvSpPr txBox="1"/>
          <p:nvPr/>
        </p:nvSpPr>
        <p:spPr>
          <a:xfrm>
            <a:off x="909836" y="6255122"/>
            <a:ext cx="6984776" cy="338554"/>
          </a:xfrm>
          <a:prstGeom prst="rect">
            <a:avLst/>
          </a:prstGeom>
          <a:noFill/>
        </p:spPr>
        <p:txBody>
          <a:bodyPr wrap="square" rtlCol="0">
            <a:spAutoFit/>
          </a:bodyPr>
          <a:lstStyle/>
          <a:p>
            <a:r>
              <a:rPr lang="en-US" altLang="zh-CN" sz="1600" dirty="0" err="1">
                <a:solidFill>
                  <a:srgbClr val="FFFF00"/>
                </a:solidFill>
              </a:rPr>
              <a:t>Chengguan</a:t>
            </a:r>
            <a:r>
              <a:rPr lang="en-US" altLang="zh-CN" sz="1600" dirty="0">
                <a:solidFill>
                  <a:srgbClr val="FFFF00"/>
                </a:solidFill>
              </a:rPr>
              <a:t>: https://en.wikipedia.org/wiki/Chengguan_(monk)</a:t>
            </a:r>
          </a:p>
        </p:txBody>
      </p:sp>
      <p:sp>
        <p:nvSpPr>
          <p:cNvPr id="2" name="矩形: 按鈕形 1">
            <a:extLst>
              <a:ext uri="{FF2B5EF4-FFF2-40B4-BE49-F238E27FC236}">
                <a16:creationId xmlns:a16="http://schemas.microsoft.com/office/drawing/2014/main" id="{B070D62A-58D0-F885-ACD4-4BDAA4E91B1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6139614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F5458C8-316A-46FE-A8BC-14BDE1525530}"/>
              </a:ext>
            </a:extLst>
          </p:cNvPr>
          <p:cNvSpPr txBox="1"/>
          <p:nvPr/>
        </p:nvSpPr>
        <p:spPr>
          <a:xfrm>
            <a:off x="457065" y="1533452"/>
            <a:ext cx="6984776" cy="2989152"/>
          </a:xfrm>
          <a:prstGeom prst="rect">
            <a:avLst/>
          </a:prstGeom>
          <a:noFill/>
        </p:spPr>
        <p:txBody>
          <a:bodyPr wrap="square" rtlCol="0">
            <a:spAutoFit/>
          </a:bodyPr>
          <a:lstStyle/>
          <a:p>
            <a:pPr marL="514350" indent="-514350">
              <a:lnSpc>
                <a:spcPts val="4600"/>
              </a:lnSpc>
              <a:buFont typeface="+mj-lt"/>
              <a:buAutoNum type="arabicPeriod" startAt="5"/>
            </a:pPr>
            <a:r>
              <a:rPr lang="en-US" altLang="zh-CN" sz="2800" dirty="0" err="1">
                <a:solidFill>
                  <a:schemeClr val="bg1"/>
                </a:solidFill>
              </a:rPr>
              <a:t>Guifeng</a:t>
            </a:r>
            <a:r>
              <a:rPr lang="en-US" altLang="zh-CN" sz="2800" dirty="0">
                <a:solidFill>
                  <a:schemeClr val="bg1"/>
                </a:solidFill>
              </a:rPr>
              <a:t> </a:t>
            </a:r>
            <a:r>
              <a:rPr lang="en-US" altLang="zh-CN" sz="2800" dirty="0" err="1">
                <a:solidFill>
                  <a:schemeClr val="bg1"/>
                </a:solidFill>
              </a:rPr>
              <a:t>Zongmi</a:t>
            </a:r>
            <a:r>
              <a:rPr lang="en-US" altLang="zh-CN" sz="2800" dirty="0">
                <a:solidFill>
                  <a:schemeClr val="bg1"/>
                </a:solidFill>
              </a:rPr>
              <a:t> (</a:t>
            </a:r>
            <a:r>
              <a:rPr lang="zh-TW" altLang="en-US" sz="2800" dirty="0">
                <a:solidFill>
                  <a:schemeClr val="bg1"/>
                </a:solidFill>
              </a:rPr>
              <a:t>圭峰宗密</a:t>
            </a:r>
            <a:r>
              <a:rPr lang="en-US" altLang="zh-TW" sz="2800" dirty="0">
                <a:solidFill>
                  <a:schemeClr val="bg1"/>
                </a:solidFill>
              </a:rPr>
              <a:t>; 780–841</a:t>
            </a:r>
            <a:r>
              <a:rPr lang="en-US" altLang="zh-CN" sz="2800" dirty="0">
                <a:solidFill>
                  <a:schemeClr val="bg1"/>
                </a:solidFill>
              </a:rPr>
              <a:t>), who is simultaneous a patriarch of the Chinese Chán (Zen) tradition and who also incorporated Taoist and Confucian teachings.</a:t>
            </a:r>
          </a:p>
        </p:txBody>
      </p:sp>
      <p:sp>
        <p:nvSpPr>
          <p:cNvPr id="8" name="文字方塊 7">
            <a:extLst>
              <a:ext uri="{FF2B5EF4-FFF2-40B4-BE49-F238E27FC236}">
                <a16:creationId xmlns:a16="http://schemas.microsoft.com/office/drawing/2014/main" id="{E92F3A2F-215D-46DE-84A6-CCE728F16E6B}"/>
              </a:ext>
            </a:extLst>
          </p:cNvPr>
          <p:cNvSpPr txBox="1"/>
          <p:nvPr/>
        </p:nvSpPr>
        <p:spPr>
          <a:xfrm>
            <a:off x="1036326" y="4952720"/>
            <a:ext cx="6984776" cy="338554"/>
          </a:xfrm>
          <a:prstGeom prst="rect">
            <a:avLst/>
          </a:prstGeom>
          <a:noFill/>
        </p:spPr>
        <p:txBody>
          <a:bodyPr wrap="square" rtlCol="0">
            <a:spAutoFit/>
          </a:bodyPr>
          <a:lstStyle/>
          <a:p>
            <a:r>
              <a:rPr lang="en-US" altLang="zh-CN" sz="1600" dirty="0" err="1">
                <a:solidFill>
                  <a:srgbClr val="FFFF00"/>
                </a:solidFill>
              </a:rPr>
              <a:t>Guifeng</a:t>
            </a:r>
            <a:r>
              <a:rPr lang="en-US" altLang="zh-CN" sz="1600" dirty="0">
                <a:solidFill>
                  <a:srgbClr val="FFFF00"/>
                </a:solidFill>
              </a:rPr>
              <a:t> </a:t>
            </a:r>
            <a:r>
              <a:rPr lang="en-US" altLang="zh-CN" sz="1600" dirty="0" err="1">
                <a:solidFill>
                  <a:srgbClr val="FFFF00"/>
                </a:solidFill>
              </a:rPr>
              <a:t>Zongmi</a:t>
            </a:r>
            <a:r>
              <a:rPr lang="en-US" altLang="zh-CN" sz="1600" dirty="0">
                <a:solidFill>
                  <a:srgbClr val="FFFF00"/>
                </a:solidFill>
              </a:rPr>
              <a:t>: https://en.wikipedia.org/wiki/Guifeng_Zongmi</a:t>
            </a:r>
          </a:p>
        </p:txBody>
      </p:sp>
      <p:pic>
        <p:nvPicPr>
          <p:cNvPr id="13" name="圖片 12">
            <a:extLst>
              <a:ext uri="{FF2B5EF4-FFF2-40B4-BE49-F238E27FC236}">
                <a16:creationId xmlns:a16="http://schemas.microsoft.com/office/drawing/2014/main" id="{C16DA4FC-A615-4F6F-BA69-5102E161EF62}"/>
              </a:ext>
            </a:extLst>
          </p:cNvPr>
          <p:cNvPicPr>
            <a:picLocks noChangeAspect="1"/>
          </p:cNvPicPr>
          <p:nvPr/>
        </p:nvPicPr>
        <p:blipFill>
          <a:blip r:embed="rId4"/>
          <a:stretch>
            <a:fillRect/>
          </a:stretch>
        </p:blipFill>
        <p:spPr>
          <a:xfrm>
            <a:off x="7750596" y="1530449"/>
            <a:ext cx="3752850" cy="3914775"/>
          </a:xfrm>
          <a:prstGeom prst="rect">
            <a:avLst/>
          </a:prstGeom>
        </p:spPr>
      </p:pic>
      <p:sp>
        <p:nvSpPr>
          <p:cNvPr id="2" name="矩形: 按鈕形 1">
            <a:extLst>
              <a:ext uri="{FF2B5EF4-FFF2-40B4-BE49-F238E27FC236}">
                <a16:creationId xmlns:a16="http://schemas.microsoft.com/office/drawing/2014/main" id="{2C22B66B-0A10-8537-13DB-E5ABFD89890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6612119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09CA6667-24D5-4203-8ECD-4434421DC372}"/>
              </a:ext>
            </a:extLst>
          </p:cNvPr>
          <p:cNvSpPr txBox="1"/>
          <p:nvPr/>
        </p:nvSpPr>
        <p:spPr>
          <a:xfrm>
            <a:off x="1269876" y="1344519"/>
            <a:ext cx="9957827" cy="4168962"/>
          </a:xfrm>
          <a:prstGeom prst="rect">
            <a:avLst/>
          </a:prstGeom>
          <a:noFill/>
        </p:spPr>
        <p:txBody>
          <a:bodyPr wrap="square" rtlCol="0">
            <a:spAutoFit/>
          </a:bodyPr>
          <a:lstStyle/>
          <a:p>
            <a:pPr>
              <a:lnSpc>
                <a:spcPts val="4600"/>
              </a:lnSpc>
            </a:pPr>
            <a:r>
              <a:rPr lang="en-US" altLang="zh-CN" sz="2800" dirty="0">
                <a:solidFill>
                  <a:schemeClr val="bg1"/>
                </a:solidFill>
              </a:rPr>
              <a:t>The five monks later honored as </a:t>
            </a:r>
            <a:r>
              <a:rPr lang="en-US" altLang="zh-CN" sz="2800" dirty="0" err="1">
                <a:solidFill>
                  <a:schemeClr val="bg1"/>
                </a:solidFill>
              </a:rPr>
              <a:t>Huayan</a:t>
            </a:r>
            <a:r>
              <a:rPr lang="en-US" altLang="zh-CN" sz="2800" dirty="0">
                <a:solidFill>
                  <a:schemeClr val="bg1"/>
                </a:solidFill>
              </a:rPr>
              <a:t> patriarchs were erudite scholar-practitioners who connected Buddhism with Chinese traditional culture closely, creating a Buddhist historical trend in developing multiple facets while the tradition’s essence remained the same. Based on their writings, exegeses, and oral teachings, these men each played a significant and distinct role in the development of the school.</a:t>
            </a:r>
          </a:p>
        </p:txBody>
      </p:sp>
      <p:sp>
        <p:nvSpPr>
          <p:cNvPr id="2" name="矩形: 按鈕形 1">
            <a:extLst>
              <a:ext uri="{FF2B5EF4-FFF2-40B4-BE49-F238E27FC236}">
                <a16:creationId xmlns:a16="http://schemas.microsoft.com/office/drawing/2014/main" id="{4D8D447A-1B8E-F220-4BEA-0F44F7AFC89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886035213"/>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A5D55FD-6B41-98C0-E153-DE8D600F6EE4}"/>
              </a:ext>
            </a:extLst>
          </p:cNvPr>
          <p:cNvSpPr txBox="1"/>
          <p:nvPr/>
        </p:nvSpPr>
        <p:spPr>
          <a:xfrm>
            <a:off x="312798" y="476672"/>
            <a:ext cx="11563225" cy="4015073"/>
          </a:xfrm>
          <a:prstGeom prst="rect">
            <a:avLst/>
          </a:prstGeom>
          <a:noFill/>
        </p:spPr>
        <p:txBody>
          <a:bodyPr wrap="square" rtlCol="0">
            <a:spAutoFit/>
          </a:bodyPr>
          <a:lstStyle/>
          <a:p>
            <a:pPr>
              <a:lnSpc>
                <a:spcPts val="3800"/>
              </a:lnSpc>
            </a:pPr>
            <a:r>
              <a:rPr lang="en-US" altLang="zh-CN" sz="2800" dirty="0">
                <a:solidFill>
                  <a:schemeClr val="bg1"/>
                </a:solidFill>
              </a:rPr>
              <a:t>Li </a:t>
            </a:r>
            <a:r>
              <a:rPr lang="en-US" altLang="zh-CN" sz="2800" dirty="0" err="1">
                <a:solidFill>
                  <a:schemeClr val="bg1"/>
                </a:solidFill>
              </a:rPr>
              <a:t>Tongxuan</a:t>
            </a:r>
            <a:r>
              <a:rPr lang="en-US" altLang="zh-CN" sz="2800" dirty="0">
                <a:solidFill>
                  <a:schemeClr val="bg1"/>
                </a:solidFill>
              </a:rPr>
              <a:t> (</a:t>
            </a:r>
            <a:r>
              <a:rPr lang="zh-CN" altLang="en-US" sz="2800" dirty="0">
                <a:solidFill>
                  <a:schemeClr val="bg1"/>
                </a:solidFill>
              </a:rPr>
              <a:t>李通玄</a:t>
            </a:r>
            <a:r>
              <a:rPr lang="en-US" altLang="zh-CN" sz="2800" dirty="0">
                <a:solidFill>
                  <a:schemeClr val="bg1"/>
                </a:solidFill>
              </a:rPr>
              <a:t>)  is a contemporary of </a:t>
            </a:r>
            <a:r>
              <a:rPr lang="en-US" altLang="zh-CN" sz="2800" dirty="0" err="1">
                <a:solidFill>
                  <a:schemeClr val="bg1"/>
                </a:solidFill>
              </a:rPr>
              <a:t>Fazang’s</a:t>
            </a:r>
            <a:r>
              <a:rPr lang="en-US" altLang="zh-CN" sz="2800" dirty="0">
                <a:solidFill>
                  <a:schemeClr val="bg1"/>
                </a:solidFill>
              </a:rPr>
              <a:t> who </a:t>
            </a:r>
          </a:p>
          <a:p>
            <a:pPr>
              <a:lnSpc>
                <a:spcPts val="3800"/>
              </a:lnSpc>
            </a:pPr>
            <a:r>
              <a:rPr lang="en-US" altLang="zh-CN" sz="2800" dirty="0">
                <a:solidFill>
                  <a:schemeClr val="bg1"/>
                </a:solidFill>
              </a:rPr>
              <a:t>remained relatively unknown during his lifetime, and so he </a:t>
            </a:r>
          </a:p>
          <a:p>
            <a:pPr>
              <a:lnSpc>
                <a:spcPts val="4400"/>
              </a:lnSpc>
            </a:pPr>
            <a:r>
              <a:rPr lang="en-US" altLang="zh-CN" sz="2800" dirty="0">
                <a:solidFill>
                  <a:schemeClr val="bg1"/>
                </a:solidFill>
              </a:rPr>
              <a:t>lacks the </a:t>
            </a:r>
            <a:r>
              <a:rPr lang="en-US" altLang="zh-CN" sz="2800" dirty="0" err="1">
                <a:solidFill>
                  <a:schemeClr val="bg1"/>
                </a:solidFill>
              </a:rPr>
              <a:t>honour</a:t>
            </a:r>
            <a:r>
              <a:rPr lang="en-US" altLang="zh-CN" sz="2800" dirty="0">
                <a:solidFill>
                  <a:schemeClr val="bg1"/>
                </a:solidFill>
              </a:rPr>
              <a:t> of being considered one of the patriarchs </a:t>
            </a:r>
          </a:p>
          <a:p>
            <a:pPr>
              <a:lnSpc>
                <a:spcPts val="3800"/>
              </a:lnSpc>
            </a:pPr>
            <a:r>
              <a:rPr lang="en-US" altLang="zh-CN" sz="2800" dirty="0">
                <a:solidFill>
                  <a:schemeClr val="bg1"/>
                </a:solidFill>
              </a:rPr>
              <a:t>of </a:t>
            </a:r>
            <a:r>
              <a:rPr lang="en-US" altLang="zh-CN" sz="2800" dirty="0" err="1">
                <a:solidFill>
                  <a:schemeClr val="bg1"/>
                </a:solidFill>
              </a:rPr>
              <a:t>Huayan</a:t>
            </a:r>
            <a:r>
              <a:rPr lang="en-US" altLang="zh-CN" sz="2800" dirty="0">
                <a:solidFill>
                  <a:schemeClr val="bg1"/>
                </a:solidFill>
              </a:rPr>
              <a:t> Buddhism. However, Li’s work came to exert </a:t>
            </a:r>
          </a:p>
          <a:p>
            <a:pPr>
              <a:lnSpc>
                <a:spcPts val="3800"/>
              </a:lnSpc>
            </a:pPr>
            <a:r>
              <a:rPr lang="en-US" altLang="zh-CN" sz="2800" dirty="0">
                <a:solidFill>
                  <a:schemeClr val="bg1"/>
                </a:solidFill>
              </a:rPr>
              <a:t>substantial influence upon subsequent Buddhist tradition, </a:t>
            </a:r>
          </a:p>
          <a:p>
            <a:pPr>
              <a:lnSpc>
                <a:spcPts val="3800"/>
              </a:lnSpc>
            </a:pPr>
            <a:r>
              <a:rPr lang="en-US" altLang="zh-CN" sz="2800" dirty="0">
                <a:solidFill>
                  <a:schemeClr val="bg1"/>
                </a:solidFill>
              </a:rPr>
              <a:t>through its impact on the Korean monk </a:t>
            </a:r>
            <a:r>
              <a:rPr lang="en-US" altLang="zh-CN" sz="2800" dirty="0" err="1">
                <a:solidFill>
                  <a:schemeClr val="bg1"/>
                </a:solidFill>
              </a:rPr>
              <a:t>Chinul</a:t>
            </a:r>
            <a:r>
              <a:rPr lang="en-US" altLang="zh-CN" sz="2800" dirty="0">
                <a:solidFill>
                  <a:schemeClr val="bg1"/>
                </a:solidFill>
              </a:rPr>
              <a:t> (1158–1210), the Japanese monk Moye (1173–1232), and the </a:t>
            </a:r>
            <a:r>
              <a:rPr lang="en-US" altLang="zh-CN" sz="2800" dirty="0" err="1">
                <a:solidFill>
                  <a:schemeClr val="bg1"/>
                </a:solidFill>
              </a:rPr>
              <a:t>Linji</a:t>
            </a:r>
            <a:r>
              <a:rPr lang="en-US" altLang="zh-CN" sz="2800" dirty="0">
                <a:solidFill>
                  <a:schemeClr val="bg1"/>
                </a:solidFill>
              </a:rPr>
              <a:t> Chan masters </a:t>
            </a:r>
            <a:r>
              <a:rPr lang="en-US" altLang="zh-CN" sz="2800" dirty="0" err="1">
                <a:solidFill>
                  <a:schemeClr val="bg1"/>
                </a:solidFill>
              </a:rPr>
              <a:t>Juefan</a:t>
            </a:r>
            <a:r>
              <a:rPr lang="en-US" altLang="zh-CN" sz="2800" dirty="0">
                <a:solidFill>
                  <a:schemeClr val="bg1"/>
                </a:solidFill>
              </a:rPr>
              <a:t> </a:t>
            </a:r>
            <a:r>
              <a:rPr lang="en-US" altLang="zh-CN" sz="2800" dirty="0" err="1">
                <a:solidFill>
                  <a:schemeClr val="bg1"/>
                </a:solidFill>
              </a:rPr>
              <a:t>Huihong</a:t>
            </a:r>
            <a:r>
              <a:rPr lang="en-US" altLang="zh-CN" sz="2800" dirty="0">
                <a:solidFill>
                  <a:schemeClr val="bg1"/>
                </a:solidFill>
              </a:rPr>
              <a:t> (1071–1128) and </a:t>
            </a:r>
            <a:r>
              <a:rPr lang="en-US" altLang="zh-CN" sz="2800" dirty="0" err="1">
                <a:solidFill>
                  <a:schemeClr val="bg1"/>
                </a:solidFill>
              </a:rPr>
              <a:t>Dahui</a:t>
            </a:r>
            <a:r>
              <a:rPr lang="en-US" altLang="zh-CN" sz="2800" dirty="0">
                <a:solidFill>
                  <a:schemeClr val="bg1"/>
                </a:solidFill>
              </a:rPr>
              <a:t> </a:t>
            </a:r>
            <a:r>
              <a:rPr lang="en-US" altLang="zh-CN" sz="2800" dirty="0" err="1">
                <a:solidFill>
                  <a:schemeClr val="bg1"/>
                </a:solidFill>
              </a:rPr>
              <a:t>Zonggao</a:t>
            </a:r>
            <a:r>
              <a:rPr lang="en-US" altLang="zh-CN" sz="2800" dirty="0">
                <a:solidFill>
                  <a:schemeClr val="bg1"/>
                </a:solidFill>
              </a:rPr>
              <a:t> (1089–1163). </a:t>
            </a:r>
          </a:p>
        </p:txBody>
      </p:sp>
      <p:pic>
        <p:nvPicPr>
          <p:cNvPr id="5" name="圖片 4">
            <a:extLst>
              <a:ext uri="{FF2B5EF4-FFF2-40B4-BE49-F238E27FC236}">
                <a16:creationId xmlns:a16="http://schemas.microsoft.com/office/drawing/2014/main" id="{67234A1D-7B62-A861-58A3-C61A3E54C3C4}"/>
              </a:ext>
            </a:extLst>
          </p:cNvPr>
          <p:cNvPicPr>
            <a:picLocks noChangeAspect="1"/>
          </p:cNvPicPr>
          <p:nvPr/>
        </p:nvPicPr>
        <p:blipFill>
          <a:blip r:embed="rId3"/>
          <a:stretch>
            <a:fillRect/>
          </a:stretch>
        </p:blipFill>
        <p:spPr>
          <a:xfrm>
            <a:off x="9118748" y="86459"/>
            <a:ext cx="2337302" cy="2910767"/>
          </a:xfrm>
          <a:prstGeom prst="rect">
            <a:avLst/>
          </a:prstGeom>
        </p:spPr>
      </p:pic>
      <p:sp>
        <p:nvSpPr>
          <p:cNvPr id="7" name="文字方塊 6">
            <a:extLst>
              <a:ext uri="{FF2B5EF4-FFF2-40B4-BE49-F238E27FC236}">
                <a16:creationId xmlns:a16="http://schemas.microsoft.com/office/drawing/2014/main" id="{076D766F-68DD-AFBA-9EF1-F6FE717A7B2E}"/>
              </a:ext>
            </a:extLst>
          </p:cNvPr>
          <p:cNvSpPr txBox="1"/>
          <p:nvPr/>
        </p:nvSpPr>
        <p:spPr>
          <a:xfrm>
            <a:off x="405780" y="4581128"/>
            <a:ext cx="11563225" cy="2014526"/>
          </a:xfrm>
          <a:prstGeom prst="rect">
            <a:avLst/>
          </a:prstGeom>
          <a:noFill/>
        </p:spPr>
        <p:txBody>
          <a:bodyPr wrap="square" rtlCol="0">
            <a:spAutoFit/>
          </a:bodyPr>
          <a:lstStyle/>
          <a:p>
            <a:pPr>
              <a:lnSpc>
                <a:spcPts val="3800"/>
              </a:lnSpc>
            </a:pPr>
            <a:r>
              <a:rPr lang="en-US" altLang="zh-CN" sz="2800" dirty="0">
                <a:solidFill>
                  <a:schemeClr val="bg1"/>
                </a:solidFill>
              </a:rPr>
              <a:t>Li influenced the </a:t>
            </a:r>
            <a:r>
              <a:rPr lang="en-US" altLang="zh-CN" sz="2800" dirty="0" err="1">
                <a:solidFill>
                  <a:schemeClr val="bg1"/>
                </a:solidFill>
              </a:rPr>
              <a:t>Huayan</a:t>
            </a:r>
            <a:r>
              <a:rPr lang="en-US" altLang="zh-CN" sz="2800" dirty="0">
                <a:solidFill>
                  <a:schemeClr val="bg1"/>
                </a:solidFill>
              </a:rPr>
              <a:t> tradition through a handful of writings: a commentary on the </a:t>
            </a:r>
            <a:r>
              <a:rPr lang="en-US" altLang="zh-CN" sz="2800" i="1" dirty="0" err="1">
                <a:solidFill>
                  <a:schemeClr val="bg1"/>
                </a:solidFill>
              </a:rPr>
              <a:t>Avatamsaka</a:t>
            </a:r>
            <a:r>
              <a:rPr lang="en-US" altLang="zh-CN" sz="2800" i="1" dirty="0">
                <a:solidFill>
                  <a:schemeClr val="bg1"/>
                </a:solidFill>
              </a:rPr>
              <a:t> Sutra </a:t>
            </a:r>
            <a:r>
              <a:rPr lang="en-US" altLang="zh-CN" sz="2800" dirty="0">
                <a:solidFill>
                  <a:schemeClr val="bg1"/>
                </a:solidFill>
              </a:rPr>
              <a:t>(Ch. Xin </a:t>
            </a:r>
            <a:r>
              <a:rPr lang="en-US" altLang="zh-CN" sz="2800" dirty="0" err="1">
                <a:solidFill>
                  <a:schemeClr val="bg1"/>
                </a:solidFill>
              </a:rPr>
              <a:t>huayan</a:t>
            </a:r>
            <a:r>
              <a:rPr lang="en-US" altLang="zh-CN" sz="2800" dirty="0">
                <a:solidFill>
                  <a:schemeClr val="bg1"/>
                </a:solidFill>
              </a:rPr>
              <a:t> </a:t>
            </a:r>
            <a:r>
              <a:rPr lang="en-US" altLang="zh-CN" sz="2800" dirty="0" err="1">
                <a:solidFill>
                  <a:schemeClr val="bg1"/>
                </a:solidFill>
              </a:rPr>
              <a:t>jing</a:t>
            </a:r>
            <a:r>
              <a:rPr lang="en-US" altLang="zh-CN" sz="2800" dirty="0">
                <a:solidFill>
                  <a:schemeClr val="bg1"/>
                </a:solidFill>
              </a:rPr>
              <a:t> </a:t>
            </a:r>
            <a:r>
              <a:rPr lang="en-US" altLang="zh-CN" sz="2800" dirty="0" err="1">
                <a:solidFill>
                  <a:schemeClr val="bg1"/>
                </a:solidFill>
              </a:rPr>
              <a:t>lun</a:t>
            </a:r>
            <a:r>
              <a:rPr lang="en-US" altLang="zh-CN" sz="2800" dirty="0">
                <a:solidFill>
                  <a:schemeClr val="bg1"/>
                </a:solidFill>
              </a:rPr>
              <a:t>; T36.1739), a summary of that commentary, and a chapter-by-chapter summary of the </a:t>
            </a:r>
            <a:r>
              <a:rPr lang="en-US" altLang="zh-CN" sz="2800" i="1" dirty="0" err="1">
                <a:solidFill>
                  <a:schemeClr val="bg1"/>
                </a:solidFill>
              </a:rPr>
              <a:t>Avatamsaka</a:t>
            </a:r>
            <a:r>
              <a:rPr lang="en-US" altLang="zh-CN" sz="2800" i="1" dirty="0">
                <a:solidFill>
                  <a:schemeClr val="bg1"/>
                </a:solidFill>
              </a:rPr>
              <a:t> Sutra </a:t>
            </a:r>
            <a:r>
              <a:rPr lang="en-US" altLang="zh-CN" sz="2800" dirty="0">
                <a:solidFill>
                  <a:schemeClr val="bg1"/>
                </a:solidFill>
              </a:rPr>
              <a:t>itself. </a:t>
            </a:r>
          </a:p>
        </p:txBody>
      </p:sp>
    </p:spTree>
    <p:extLst>
      <p:ext uri="{BB962C8B-B14F-4D97-AF65-F5344CB8AC3E}">
        <p14:creationId xmlns:p14="http://schemas.microsoft.com/office/powerpoint/2010/main" val="38372487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4E01129-0748-452B-8570-A30AD79BFC68}"/>
              </a:ext>
            </a:extLst>
          </p:cNvPr>
          <p:cNvSpPr txBox="1"/>
          <p:nvPr/>
        </p:nvSpPr>
        <p:spPr>
          <a:xfrm>
            <a:off x="257513" y="979034"/>
            <a:ext cx="9001000" cy="5438540"/>
          </a:xfrm>
          <a:prstGeom prst="rect">
            <a:avLst/>
          </a:prstGeom>
          <a:noFill/>
        </p:spPr>
        <p:txBody>
          <a:bodyPr wrap="square" rtlCol="0">
            <a:spAutoFit/>
          </a:bodyPr>
          <a:lstStyle/>
          <a:p>
            <a:pPr>
              <a:lnSpc>
                <a:spcPts val="4200"/>
              </a:lnSpc>
            </a:pPr>
            <a:r>
              <a:rPr lang="en-US" altLang="zh-CN" sz="2800" dirty="0">
                <a:solidFill>
                  <a:schemeClr val="bg1"/>
                </a:solidFill>
              </a:rPr>
              <a:t>After the time of </a:t>
            </a:r>
            <a:r>
              <a:rPr lang="en-US" altLang="zh-CN" sz="2800" dirty="0" err="1">
                <a:solidFill>
                  <a:schemeClr val="bg1"/>
                </a:solidFill>
              </a:rPr>
              <a:t>Zongmi</a:t>
            </a:r>
            <a:r>
              <a:rPr lang="en-US" altLang="zh-CN" sz="2800" dirty="0">
                <a:solidFill>
                  <a:schemeClr val="bg1"/>
                </a:solidFill>
              </a:rPr>
              <a:t> and Li </a:t>
            </a:r>
            <a:r>
              <a:rPr lang="en-US" altLang="zh-CN" sz="2800" dirty="0" err="1">
                <a:solidFill>
                  <a:schemeClr val="bg1"/>
                </a:solidFill>
              </a:rPr>
              <a:t>Tongxuan</a:t>
            </a:r>
            <a:r>
              <a:rPr lang="en-US" altLang="zh-CN" sz="2800" dirty="0">
                <a:solidFill>
                  <a:schemeClr val="bg1"/>
                </a:solidFill>
              </a:rPr>
              <a:t> the Chinese school of </a:t>
            </a:r>
            <a:r>
              <a:rPr lang="en-US" altLang="zh-CN" sz="2800" dirty="0" err="1">
                <a:solidFill>
                  <a:schemeClr val="bg1"/>
                </a:solidFill>
              </a:rPr>
              <a:t>Huayan</a:t>
            </a:r>
            <a:r>
              <a:rPr lang="en-US" altLang="zh-CN" sz="2800" dirty="0">
                <a:solidFill>
                  <a:schemeClr val="bg1"/>
                </a:solidFill>
              </a:rPr>
              <a:t> generally stagnated in terms of new development, and then eventually began to decline. The school, which had been dependent upon the support it received from the government, suffered severely during the Buddhist purge of 841-845, initiated by Emperor </a:t>
            </a:r>
            <a:r>
              <a:rPr lang="en-US" altLang="zh-CN" sz="2800" dirty="0" err="1">
                <a:solidFill>
                  <a:schemeClr val="bg1"/>
                </a:solidFill>
              </a:rPr>
              <a:t>Wuzong</a:t>
            </a:r>
            <a:r>
              <a:rPr lang="en-US" altLang="zh-CN" sz="2800" dirty="0">
                <a:solidFill>
                  <a:schemeClr val="bg1"/>
                </a:solidFill>
              </a:rPr>
              <a:t> (</a:t>
            </a:r>
            <a:r>
              <a:rPr lang="en-US" altLang="zh-TW" sz="2800" dirty="0">
                <a:solidFill>
                  <a:schemeClr val="bg1"/>
                </a:solidFill>
              </a:rPr>
              <a:t>814—846</a:t>
            </a:r>
            <a:r>
              <a:rPr lang="en-US" altLang="zh-CN" sz="2800" dirty="0">
                <a:solidFill>
                  <a:schemeClr val="bg1"/>
                </a:solidFill>
              </a:rPr>
              <a:t>) of Tang. The school stagnated even further in the confusion of the Five Dynasties and Ten Kingdoms (907-979) period after the fall of the Tang dynasty when some </a:t>
            </a:r>
            <a:r>
              <a:rPr lang="en-US" altLang="zh-CN" sz="2800" dirty="0" err="1">
                <a:solidFill>
                  <a:schemeClr val="bg1"/>
                </a:solidFill>
              </a:rPr>
              <a:t>Huayan</a:t>
            </a:r>
            <a:r>
              <a:rPr lang="en-US" altLang="zh-CN" sz="2800" dirty="0">
                <a:solidFill>
                  <a:schemeClr val="bg1"/>
                </a:solidFill>
              </a:rPr>
              <a:t> commentaries were lost. </a:t>
            </a:r>
          </a:p>
        </p:txBody>
      </p:sp>
      <p:pic>
        <p:nvPicPr>
          <p:cNvPr id="7" name="圖片 6">
            <a:extLst>
              <a:ext uri="{FF2B5EF4-FFF2-40B4-BE49-F238E27FC236}">
                <a16:creationId xmlns:a16="http://schemas.microsoft.com/office/drawing/2014/main" id="{621A4161-2FE4-42E6-96EA-40F40A5A0C6E}"/>
              </a:ext>
            </a:extLst>
          </p:cNvPr>
          <p:cNvPicPr>
            <a:picLocks noChangeAspect="1"/>
          </p:cNvPicPr>
          <p:nvPr/>
        </p:nvPicPr>
        <p:blipFill>
          <a:blip r:embed="rId3"/>
          <a:stretch>
            <a:fillRect/>
          </a:stretch>
        </p:blipFill>
        <p:spPr>
          <a:xfrm>
            <a:off x="9400492" y="3541021"/>
            <a:ext cx="2562225" cy="3190875"/>
          </a:xfrm>
          <a:prstGeom prst="rect">
            <a:avLst/>
          </a:prstGeom>
        </p:spPr>
      </p:pic>
      <p:sp>
        <p:nvSpPr>
          <p:cNvPr id="2" name="矩形: 按鈕形 1">
            <a:extLst>
              <a:ext uri="{FF2B5EF4-FFF2-40B4-BE49-F238E27FC236}">
                <a16:creationId xmlns:a16="http://schemas.microsoft.com/office/drawing/2014/main" id="{F969C3D3-8122-64B0-03A4-0453870FC4D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3" name="圖片 2">
            <a:extLst>
              <a:ext uri="{FF2B5EF4-FFF2-40B4-BE49-F238E27FC236}">
                <a16:creationId xmlns:a16="http://schemas.microsoft.com/office/drawing/2014/main" id="{40A9B3DE-D174-37F7-74AD-334176D82CAD}"/>
              </a:ext>
            </a:extLst>
          </p:cNvPr>
          <p:cNvPicPr>
            <a:picLocks noChangeAspect="1"/>
          </p:cNvPicPr>
          <p:nvPr/>
        </p:nvPicPr>
        <p:blipFill>
          <a:blip r:embed="rId4"/>
          <a:stretch>
            <a:fillRect/>
          </a:stretch>
        </p:blipFill>
        <p:spPr>
          <a:xfrm>
            <a:off x="9400491" y="469871"/>
            <a:ext cx="2562225" cy="2672778"/>
          </a:xfrm>
          <a:prstGeom prst="rect">
            <a:avLst/>
          </a:prstGeom>
        </p:spPr>
      </p:pic>
      <p:sp>
        <p:nvSpPr>
          <p:cNvPr id="4" name="文字方塊 3">
            <a:extLst>
              <a:ext uri="{FF2B5EF4-FFF2-40B4-BE49-F238E27FC236}">
                <a16:creationId xmlns:a16="http://schemas.microsoft.com/office/drawing/2014/main" id="{417DFC8A-3F54-6760-7D00-B819228EB6AF}"/>
              </a:ext>
            </a:extLst>
          </p:cNvPr>
          <p:cNvSpPr txBox="1"/>
          <p:nvPr/>
        </p:nvSpPr>
        <p:spPr>
          <a:xfrm>
            <a:off x="2273737" y="6125186"/>
            <a:ext cx="6984776" cy="584775"/>
          </a:xfrm>
          <a:prstGeom prst="rect">
            <a:avLst/>
          </a:prstGeom>
          <a:noFill/>
        </p:spPr>
        <p:txBody>
          <a:bodyPr wrap="square" rtlCol="0">
            <a:spAutoFit/>
          </a:bodyPr>
          <a:lstStyle/>
          <a:p>
            <a:r>
              <a:rPr lang="en-US" altLang="zh-CN" sz="1600" dirty="0" err="1">
                <a:solidFill>
                  <a:srgbClr val="FFFF00"/>
                </a:solidFill>
              </a:rPr>
              <a:t>Huichang</a:t>
            </a:r>
            <a:r>
              <a:rPr lang="en-US" altLang="zh-CN" sz="1600" dirty="0">
                <a:solidFill>
                  <a:srgbClr val="FFFF00"/>
                </a:solidFill>
              </a:rPr>
              <a:t> persecution of Buddhism: https://en.wikipedia.org/wiki/Huichang_persecution_of_Buddhism</a:t>
            </a:r>
          </a:p>
        </p:txBody>
      </p:sp>
    </p:spTree>
    <p:extLst>
      <p:ext uri="{BB962C8B-B14F-4D97-AF65-F5344CB8AC3E}">
        <p14:creationId xmlns:p14="http://schemas.microsoft.com/office/powerpoint/2010/main" val="1982265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E01BC6D-F2B6-425C-9879-356833C95945}"/>
              </a:ext>
            </a:extLst>
          </p:cNvPr>
          <p:cNvSpPr txBox="1"/>
          <p:nvPr/>
        </p:nvSpPr>
        <p:spPr>
          <a:xfrm>
            <a:off x="477788" y="1124744"/>
            <a:ext cx="8604956" cy="5436616"/>
          </a:xfrm>
          <a:prstGeom prst="rect">
            <a:avLst/>
          </a:prstGeom>
          <a:noFill/>
        </p:spPr>
        <p:txBody>
          <a:bodyPr wrap="square" rtlCol="0">
            <a:spAutoFit/>
          </a:bodyPr>
          <a:lstStyle/>
          <a:p>
            <a:pPr>
              <a:lnSpc>
                <a:spcPts val="4200"/>
              </a:lnSpc>
            </a:pPr>
            <a:r>
              <a:rPr lang="en-US" altLang="zh-CN" sz="2800" dirty="0">
                <a:solidFill>
                  <a:schemeClr val="bg1"/>
                </a:solidFill>
              </a:rPr>
              <a:t>After the Five Dynasties and Ten Kingdoms, the </a:t>
            </a:r>
            <a:r>
              <a:rPr lang="en-US" altLang="zh-CN" sz="2800" dirty="0" err="1">
                <a:solidFill>
                  <a:schemeClr val="bg1"/>
                </a:solidFill>
              </a:rPr>
              <a:t>Huayan</a:t>
            </a:r>
            <a:r>
              <a:rPr lang="en-US" altLang="zh-CN" sz="2800" dirty="0">
                <a:solidFill>
                  <a:schemeClr val="bg1"/>
                </a:solidFill>
              </a:rPr>
              <a:t> lineage experienced a revival in the following Song dynasty (960-1279), and the few </a:t>
            </a:r>
            <a:r>
              <a:rPr lang="en-US" altLang="zh-CN" sz="2800" dirty="0" err="1">
                <a:solidFill>
                  <a:schemeClr val="bg1"/>
                </a:solidFill>
              </a:rPr>
              <a:t>Huayan</a:t>
            </a:r>
            <a:r>
              <a:rPr lang="en-US" altLang="zh-CN" sz="2800" dirty="0">
                <a:solidFill>
                  <a:schemeClr val="bg1"/>
                </a:solidFill>
              </a:rPr>
              <a:t> commentaries which had been dispersed were returned in 1085 by the </a:t>
            </a:r>
            <a:r>
              <a:rPr lang="en-US" altLang="zh-CN" sz="2800" dirty="0" err="1">
                <a:solidFill>
                  <a:schemeClr val="bg1"/>
                </a:solidFill>
              </a:rPr>
              <a:t>Goryeo</a:t>
            </a:r>
            <a:r>
              <a:rPr lang="en-US" altLang="zh-CN" sz="2800" dirty="0">
                <a:solidFill>
                  <a:schemeClr val="bg1"/>
                </a:solidFill>
              </a:rPr>
              <a:t> monk </a:t>
            </a:r>
            <a:r>
              <a:rPr lang="en-US" altLang="zh-CN" sz="2800" dirty="0" err="1">
                <a:solidFill>
                  <a:schemeClr val="bg1"/>
                </a:solidFill>
              </a:rPr>
              <a:t>Uicheon</a:t>
            </a:r>
            <a:r>
              <a:rPr lang="en-US" altLang="zh-CN" sz="2800" dirty="0">
                <a:solidFill>
                  <a:schemeClr val="bg1"/>
                </a:solidFill>
              </a:rPr>
              <a:t>. From the Song dynasty through the Yuan dynasty, Ming dynasty, and Qing dynasty to the modern period, </a:t>
            </a:r>
            <a:r>
              <a:rPr lang="en-US" altLang="zh-CN" sz="2800" dirty="0" err="1">
                <a:solidFill>
                  <a:schemeClr val="bg1"/>
                </a:solidFill>
              </a:rPr>
              <a:t>Huayan</a:t>
            </a:r>
            <a:r>
              <a:rPr lang="en-US" altLang="zh-CN" sz="2800" dirty="0">
                <a:solidFill>
                  <a:schemeClr val="bg1"/>
                </a:solidFill>
              </a:rPr>
              <a:t> philosophy continued to develop and new commentaries and rites were written and initiated, such as the "Rites on Practicing the Vows of </a:t>
            </a:r>
            <a:r>
              <a:rPr lang="en-US" altLang="zh-CN" sz="2800" dirty="0" err="1">
                <a:solidFill>
                  <a:schemeClr val="bg1"/>
                </a:solidFill>
              </a:rPr>
              <a:t>Samantabhadra</a:t>
            </a:r>
            <a:r>
              <a:rPr lang="en-US" altLang="zh-CN" sz="2800" dirty="0">
                <a:solidFill>
                  <a:schemeClr val="bg1"/>
                </a:solidFill>
              </a:rPr>
              <a:t>" (</a:t>
            </a:r>
            <a:r>
              <a:rPr lang="zh-TW" altLang="en-US" sz="2800" dirty="0">
                <a:solidFill>
                  <a:schemeClr val="bg1"/>
                </a:solidFill>
              </a:rPr>
              <a:t>華嚴普賢行願修證儀</a:t>
            </a:r>
            <a:r>
              <a:rPr lang="en-US" altLang="zh-TW" sz="2800" dirty="0">
                <a:solidFill>
                  <a:schemeClr val="bg1"/>
                </a:solidFill>
              </a:rPr>
              <a:t>)</a:t>
            </a:r>
            <a:endParaRPr lang="en-US" altLang="zh-CN" sz="2800" dirty="0">
              <a:solidFill>
                <a:schemeClr val="bg1"/>
              </a:solidFill>
            </a:endParaRPr>
          </a:p>
        </p:txBody>
      </p:sp>
      <p:sp>
        <p:nvSpPr>
          <p:cNvPr id="2" name="矩形: 按鈕形 1">
            <a:extLst>
              <a:ext uri="{FF2B5EF4-FFF2-40B4-BE49-F238E27FC236}">
                <a16:creationId xmlns:a16="http://schemas.microsoft.com/office/drawing/2014/main" id="{1FBCCC12-698E-3401-9088-9FF1A129D57D}"/>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pic>
        <p:nvPicPr>
          <p:cNvPr id="5" name="圖片 4">
            <a:extLst>
              <a:ext uri="{FF2B5EF4-FFF2-40B4-BE49-F238E27FC236}">
                <a16:creationId xmlns:a16="http://schemas.microsoft.com/office/drawing/2014/main" id="{8EBA14D0-8047-47FE-F5BF-2598F51A73D1}"/>
              </a:ext>
            </a:extLst>
          </p:cNvPr>
          <p:cNvPicPr>
            <a:picLocks noChangeAspect="1"/>
          </p:cNvPicPr>
          <p:nvPr/>
        </p:nvPicPr>
        <p:blipFill>
          <a:blip r:embed="rId3"/>
          <a:stretch>
            <a:fillRect/>
          </a:stretch>
        </p:blipFill>
        <p:spPr>
          <a:xfrm>
            <a:off x="9062522" y="1268760"/>
            <a:ext cx="2695575" cy="3495675"/>
          </a:xfrm>
          <a:prstGeom prst="rect">
            <a:avLst/>
          </a:prstGeom>
        </p:spPr>
      </p:pic>
    </p:spTree>
    <p:extLst>
      <p:ext uri="{BB962C8B-B14F-4D97-AF65-F5344CB8AC3E}">
        <p14:creationId xmlns:p14="http://schemas.microsoft.com/office/powerpoint/2010/main" val="2839098922"/>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E777212-4218-40BB-AD72-EFE4BC6308A3}"/>
              </a:ext>
            </a:extLst>
          </p:cNvPr>
          <p:cNvSpPr txBox="1"/>
          <p:nvPr/>
        </p:nvSpPr>
        <p:spPr>
          <a:xfrm>
            <a:off x="801824" y="1340768"/>
            <a:ext cx="10585176" cy="4899931"/>
          </a:xfrm>
          <a:prstGeom prst="rect">
            <a:avLst/>
          </a:prstGeom>
          <a:noFill/>
        </p:spPr>
        <p:txBody>
          <a:bodyPr wrap="square" rtlCol="0">
            <a:spAutoFit/>
          </a:bodyPr>
          <a:lstStyle/>
          <a:p>
            <a:pPr>
              <a:lnSpc>
                <a:spcPts val="4200"/>
              </a:lnSpc>
            </a:pPr>
            <a:r>
              <a:rPr lang="en-US" altLang="zh-CN" sz="2800" dirty="0">
                <a:solidFill>
                  <a:schemeClr val="bg1"/>
                </a:solidFill>
              </a:rPr>
              <a:t>The </a:t>
            </a:r>
            <a:r>
              <a:rPr lang="en-US" altLang="zh-CN" sz="2800" dirty="0" err="1">
                <a:solidFill>
                  <a:schemeClr val="bg1"/>
                </a:solidFill>
              </a:rPr>
              <a:t>Huayan</a:t>
            </a:r>
            <a:r>
              <a:rPr lang="en-US" altLang="zh-CN" sz="2800" dirty="0">
                <a:solidFill>
                  <a:schemeClr val="bg1"/>
                </a:solidFill>
              </a:rPr>
              <a:t> school‘s worldview was inspired on the content of what it considered to be the supreme Buddhist revelation, the </a:t>
            </a:r>
            <a:r>
              <a:rPr lang="en-US" altLang="zh-CN" sz="2800" i="1" dirty="0" err="1">
                <a:solidFill>
                  <a:schemeClr val="bg1"/>
                </a:solidFill>
              </a:rPr>
              <a:t>Avataṃsaka</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a:t>
            </a:r>
            <a:r>
              <a:rPr lang="en-US" altLang="zh-CN" sz="2800" i="1" dirty="0">
                <a:solidFill>
                  <a:schemeClr val="accent6"/>
                </a:solidFill>
              </a:rPr>
              <a:t>Flower Garland Sutra</a:t>
            </a:r>
            <a:r>
              <a:rPr lang="en-US" altLang="zh-CN" sz="2800" dirty="0">
                <a:solidFill>
                  <a:schemeClr val="bg1"/>
                </a:solidFill>
              </a:rPr>
              <a:t>,</a:t>
            </a:r>
            <a:r>
              <a:rPr lang="zh-CN" altLang="en-US" sz="2800" dirty="0">
                <a:solidFill>
                  <a:schemeClr val="bg1"/>
                </a:solidFill>
              </a:rPr>
              <a:t>華嚴經</a:t>
            </a:r>
            <a:r>
              <a:rPr lang="en-US" altLang="zh-CN" sz="2800" dirty="0">
                <a:solidFill>
                  <a:schemeClr val="bg1"/>
                </a:solidFill>
              </a:rPr>
              <a:t>). The </a:t>
            </a:r>
            <a:r>
              <a:rPr lang="en-US" altLang="zh-CN" sz="2800" i="1" dirty="0" err="1">
                <a:solidFill>
                  <a:schemeClr val="bg1"/>
                </a:solidFill>
              </a:rPr>
              <a:t>Avataṃsaka</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is a compilation of sutras of various length, which originally circulated as their own sutras before being combined. The earliest of these texts, the </a:t>
            </a:r>
            <a:r>
              <a:rPr lang="en-US" altLang="zh-CN" sz="2800" i="1" dirty="0">
                <a:solidFill>
                  <a:schemeClr val="bg1"/>
                </a:solidFill>
              </a:rPr>
              <a:t>Ten Stages Sutra</a:t>
            </a:r>
            <a:r>
              <a:rPr lang="en-US" altLang="zh-CN" sz="2800" dirty="0">
                <a:solidFill>
                  <a:schemeClr val="bg1"/>
                </a:solidFill>
              </a:rPr>
              <a:t>, maybe dates from the first century CE. The </a:t>
            </a:r>
            <a:r>
              <a:rPr lang="en-US" altLang="zh-CN" sz="2800" i="1" dirty="0" err="1">
                <a:solidFill>
                  <a:schemeClr val="bg1"/>
                </a:solidFill>
              </a:rPr>
              <a:t>Daśabhūmika</a:t>
            </a:r>
            <a:r>
              <a:rPr lang="en-US" altLang="zh-CN" sz="2800" i="1" dirty="0">
                <a:solidFill>
                  <a:schemeClr val="bg1"/>
                </a:solidFill>
              </a:rPr>
              <a:t> </a:t>
            </a:r>
            <a:r>
              <a:rPr lang="en-US" altLang="zh-CN" sz="2800" i="1" dirty="0" err="1">
                <a:solidFill>
                  <a:schemeClr val="bg1"/>
                </a:solidFill>
              </a:rPr>
              <a:t>Sūtra</a:t>
            </a:r>
            <a:r>
              <a:rPr lang="en-US" altLang="zh-CN" sz="2800" i="1" dirty="0">
                <a:solidFill>
                  <a:schemeClr val="bg1"/>
                </a:solidFill>
              </a:rPr>
              <a:t> </a:t>
            </a:r>
            <a:r>
              <a:rPr lang="en-US" altLang="zh-CN" sz="2800" dirty="0">
                <a:solidFill>
                  <a:schemeClr val="bg1"/>
                </a:solidFill>
              </a:rPr>
              <a:t>describes the ten stages on the Bodhisattva-path. The various sutras were probably joined together shortly before its translation into Chinese, at the beginning of the 5th century CE.</a:t>
            </a:r>
          </a:p>
        </p:txBody>
      </p:sp>
      <p:sp>
        <p:nvSpPr>
          <p:cNvPr id="2" name="矩形: 按鈕形 1">
            <a:extLst>
              <a:ext uri="{FF2B5EF4-FFF2-40B4-BE49-F238E27FC236}">
                <a16:creationId xmlns:a16="http://schemas.microsoft.com/office/drawing/2014/main" id="{F46D26CE-9139-A81A-29B0-04D578F9FAF4}"/>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1877400617"/>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B043E01-E921-4F75-8ADA-95AFA0FD66D4}"/>
              </a:ext>
            </a:extLst>
          </p:cNvPr>
          <p:cNvSpPr txBox="1"/>
          <p:nvPr/>
        </p:nvSpPr>
        <p:spPr>
          <a:xfrm>
            <a:off x="2422004" y="1412776"/>
            <a:ext cx="8028892" cy="3822713"/>
          </a:xfrm>
          <a:prstGeom prst="rect">
            <a:avLst/>
          </a:prstGeom>
          <a:noFill/>
        </p:spPr>
        <p:txBody>
          <a:bodyPr wrap="square" rtlCol="0">
            <a:spAutoFit/>
          </a:bodyPr>
          <a:lstStyle/>
          <a:p>
            <a:pPr>
              <a:lnSpc>
                <a:spcPts val="4200"/>
              </a:lnSpc>
            </a:pPr>
            <a:r>
              <a:rPr lang="en-US" altLang="zh-CN" sz="2800" dirty="0">
                <a:solidFill>
                  <a:schemeClr val="bg1"/>
                </a:solidFill>
              </a:rPr>
              <a:t>“In each dust-mote of these worlds</a:t>
            </a:r>
          </a:p>
          <a:p>
            <a:pPr>
              <a:lnSpc>
                <a:spcPts val="4200"/>
              </a:lnSpc>
            </a:pPr>
            <a:endParaRPr lang="en-US" altLang="zh-CN" sz="2800" dirty="0">
              <a:solidFill>
                <a:schemeClr val="bg1"/>
              </a:solidFill>
            </a:endParaRPr>
          </a:p>
          <a:p>
            <a:pPr>
              <a:lnSpc>
                <a:spcPts val="4200"/>
              </a:lnSpc>
            </a:pPr>
            <a:r>
              <a:rPr lang="en-US" altLang="zh-CN" sz="2800" dirty="0">
                <a:solidFill>
                  <a:schemeClr val="bg1"/>
                </a:solidFill>
              </a:rPr>
              <a:t>Are countless worlds and Buddhas...</a:t>
            </a:r>
          </a:p>
          <a:p>
            <a:pPr>
              <a:lnSpc>
                <a:spcPts val="4200"/>
              </a:lnSpc>
            </a:pPr>
            <a:r>
              <a:rPr lang="en-US" altLang="zh-CN" sz="2800" dirty="0">
                <a:solidFill>
                  <a:schemeClr val="bg1"/>
                </a:solidFill>
              </a:rPr>
              <a:t>From the tip of each hair of Buddha's body</a:t>
            </a:r>
          </a:p>
          <a:p>
            <a:pPr>
              <a:lnSpc>
                <a:spcPts val="4200"/>
              </a:lnSpc>
            </a:pPr>
            <a:r>
              <a:rPr lang="en-US" altLang="zh-CN" sz="2800" dirty="0">
                <a:solidFill>
                  <a:schemeClr val="bg1"/>
                </a:solidFill>
              </a:rPr>
              <a:t>Are revealed the indescribable Pure Lands...</a:t>
            </a:r>
          </a:p>
          <a:p>
            <a:pPr>
              <a:lnSpc>
                <a:spcPts val="4200"/>
              </a:lnSpc>
            </a:pPr>
            <a:r>
              <a:rPr lang="en-US" altLang="zh-CN" sz="2800" dirty="0">
                <a:solidFill>
                  <a:schemeClr val="bg1"/>
                </a:solidFill>
              </a:rPr>
              <a:t>The indescribable infinite Lands</a:t>
            </a:r>
          </a:p>
          <a:p>
            <a:pPr>
              <a:lnSpc>
                <a:spcPts val="4200"/>
              </a:lnSpc>
            </a:pPr>
            <a:r>
              <a:rPr lang="en-US" altLang="zh-CN" sz="2800" dirty="0">
                <a:solidFill>
                  <a:schemeClr val="bg1"/>
                </a:solidFill>
              </a:rPr>
              <a:t>All ensemble in a hair's tip [of Buddha].”</a:t>
            </a:r>
          </a:p>
        </p:txBody>
      </p:sp>
      <p:sp>
        <p:nvSpPr>
          <p:cNvPr id="2" name="矩形: 按鈕形 1">
            <a:extLst>
              <a:ext uri="{FF2B5EF4-FFF2-40B4-BE49-F238E27FC236}">
                <a16:creationId xmlns:a16="http://schemas.microsoft.com/office/drawing/2014/main" id="{7C02EA09-C06B-ACDB-A08E-3E5008628F2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Tree>
    <p:extLst>
      <p:ext uri="{BB962C8B-B14F-4D97-AF65-F5344CB8AC3E}">
        <p14:creationId xmlns:p14="http://schemas.microsoft.com/office/powerpoint/2010/main" val="277293292"/>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1740520-FC35-4704-8C03-46DC524A1125}"/>
              </a:ext>
            </a:extLst>
          </p:cNvPr>
          <p:cNvSpPr txBox="1"/>
          <p:nvPr/>
        </p:nvSpPr>
        <p:spPr>
          <a:xfrm>
            <a:off x="621804" y="1196752"/>
            <a:ext cx="10585176" cy="1668277"/>
          </a:xfrm>
          <a:prstGeom prst="rect">
            <a:avLst/>
          </a:prstGeom>
          <a:noFill/>
        </p:spPr>
        <p:txBody>
          <a:bodyPr wrap="square" rtlCol="0">
            <a:spAutoFit/>
          </a:bodyPr>
          <a:lstStyle/>
          <a:p>
            <a:pPr>
              <a:lnSpc>
                <a:spcPts val="4200"/>
              </a:lnSpc>
            </a:pPr>
            <a:r>
              <a:rPr lang="en-US" altLang="zh-CN" sz="2800" dirty="0">
                <a:solidFill>
                  <a:schemeClr val="bg1"/>
                </a:solidFill>
              </a:rPr>
              <a:t>An important doctrine that the </a:t>
            </a:r>
            <a:r>
              <a:rPr lang="en-US" altLang="zh-CN" sz="2800" dirty="0" err="1">
                <a:solidFill>
                  <a:schemeClr val="bg1"/>
                </a:solidFill>
              </a:rPr>
              <a:t>Huayan</a:t>
            </a:r>
            <a:r>
              <a:rPr lang="en-US" altLang="zh-CN" sz="2800" dirty="0">
                <a:solidFill>
                  <a:schemeClr val="bg1"/>
                </a:solidFill>
              </a:rPr>
              <a:t> school drew from this sutra is the idea that all levels of reality are interrelated and interpenetrated, the idea that "inside everything is everything else".</a:t>
            </a:r>
          </a:p>
        </p:txBody>
      </p:sp>
      <p:sp>
        <p:nvSpPr>
          <p:cNvPr id="2" name="矩形: 按鈕形 1">
            <a:extLst>
              <a:ext uri="{FF2B5EF4-FFF2-40B4-BE49-F238E27FC236}">
                <a16:creationId xmlns:a16="http://schemas.microsoft.com/office/drawing/2014/main" id="{CD8759B0-34DC-9287-E069-DD859E2C66E0}"/>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Chinese Mahayana Schools</a:t>
            </a:r>
            <a:endParaRPr lang="zh-TW" altLang="en-US" dirty="0">
              <a:solidFill>
                <a:schemeClr val="bg1"/>
              </a:solidFill>
            </a:endParaRPr>
          </a:p>
          <a:p>
            <a:pPr algn="ctr"/>
            <a:endParaRPr lang="zh-TW" altLang="en-US" dirty="0"/>
          </a:p>
        </p:txBody>
      </p:sp>
      <p:sp>
        <p:nvSpPr>
          <p:cNvPr id="3" name="文字方塊 2">
            <a:extLst>
              <a:ext uri="{FF2B5EF4-FFF2-40B4-BE49-F238E27FC236}">
                <a16:creationId xmlns:a16="http://schemas.microsoft.com/office/drawing/2014/main" id="{3A43901E-2648-B661-7F25-C57E125AFBD6}"/>
              </a:ext>
            </a:extLst>
          </p:cNvPr>
          <p:cNvSpPr txBox="1"/>
          <p:nvPr/>
        </p:nvSpPr>
        <p:spPr>
          <a:xfrm>
            <a:off x="621804" y="2780928"/>
            <a:ext cx="7020780" cy="3284104"/>
          </a:xfrm>
          <a:prstGeom prst="rect">
            <a:avLst/>
          </a:prstGeom>
          <a:noFill/>
        </p:spPr>
        <p:txBody>
          <a:bodyPr wrap="square" rtlCol="0">
            <a:spAutoFit/>
          </a:bodyPr>
          <a:lstStyle/>
          <a:p>
            <a:pPr>
              <a:lnSpc>
                <a:spcPts val="4200"/>
              </a:lnSpc>
            </a:pPr>
            <a:endParaRPr lang="en-US" altLang="zh-CN" sz="2000" dirty="0">
              <a:solidFill>
                <a:schemeClr val="bg1"/>
              </a:solidFill>
            </a:endParaRPr>
          </a:p>
          <a:p>
            <a:pPr>
              <a:lnSpc>
                <a:spcPts val="4200"/>
              </a:lnSpc>
            </a:pPr>
            <a:r>
              <a:rPr lang="en-US" altLang="zh-CN" sz="2800" dirty="0">
                <a:solidFill>
                  <a:schemeClr val="bg1"/>
                </a:solidFill>
              </a:rPr>
              <a:t>In the </a:t>
            </a:r>
            <a:r>
              <a:rPr lang="en-US" altLang="zh-CN" sz="2800" dirty="0" err="1">
                <a:solidFill>
                  <a:schemeClr val="bg1"/>
                </a:solidFill>
              </a:rPr>
              <a:t>Huayan</a:t>
            </a:r>
            <a:r>
              <a:rPr lang="en-US" altLang="zh-CN" sz="2800" dirty="0">
                <a:solidFill>
                  <a:schemeClr val="bg1"/>
                </a:solidFill>
              </a:rPr>
              <a:t> school, this is depicted in the image of Indra's net. This "unity in totality allows every individual entity of the phenomenal world its uniqueness without attributing an inherent nature to anything"</a:t>
            </a:r>
          </a:p>
        </p:txBody>
      </p:sp>
      <p:pic>
        <p:nvPicPr>
          <p:cNvPr id="6" name="圖片 5">
            <a:extLst>
              <a:ext uri="{FF2B5EF4-FFF2-40B4-BE49-F238E27FC236}">
                <a16:creationId xmlns:a16="http://schemas.microsoft.com/office/drawing/2014/main" id="{035F84C7-EBE7-62E5-0245-BF45332226E4}"/>
              </a:ext>
            </a:extLst>
          </p:cNvPr>
          <p:cNvPicPr>
            <a:picLocks noChangeAspect="1"/>
          </p:cNvPicPr>
          <p:nvPr/>
        </p:nvPicPr>
        <p:blipFill>
          <a:blip r:embed="rId3"/>
          <a:stretch>
            <a:fillRect/>
          </a:stretch>
        </p:blipFill>
        <p:spPr>
          <a:xfrm>
            <a:off x="8038628" y="2780928"/>
            <a:ext cx="3980029" cy="3926245"/>
          </a:xfrm>
          <a:prstGeom prst="rect">
            <a:avLst/>
          </a:prstGeom>
        </p:spPr>
      </p:pic>
    </p:spTree>
    <p:extLst>
      <p:ext uri="{BB962C8B-B14F-4D97-AF65-F5344CB8AC3E}">
        <p14:creationId xmlns:p14="http://schemas.microsoft.com/office/powerpoint/2010/main" val="9269650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20138</TotalTime>
  <Words>6665</Words>
  <Application>Microsoft Office PowerPoint</Application>
  <PresentationFormat>自訂</PresentationFormat>
  <Paragraphs>286</Paragraphs>
  <Slides>76</Slides>
  <Notes>3</Notes>
  <HiddenSlides>0</HiddenSlides>
  <MMClips>0</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76</vt:i4>
      </vt:variant>
    </vt:vector>
  </HeadingPairs>
  <TitlesOfParts>
    <vt:vector size="81" baseType="lpstr">
      <vt:lpstr>Arial</vt:lpstr>
      <vt:lpstr>Calibri</vt:lpstr>
      <vt:lpstr>Times New Roman</vt:lpstr>
      <vt:lpstr>Wingdings</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722</cp:revision>
  <dcterms:created xsi:type="dcterms:W3CDTF">2019-12-17T19:51:00Z</dcterms:created>
  <dcterms:modified xsi:type="dcterms:W3CDTF">2025-06-13T16:09:15Z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