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9"/>
  </p:notesMasterIdLst>
  <p:sldIdLst>
    <p:sldId id="297" r:id="rId5"/>
    <p:sldId id="388" r:id="rId6"/>
    <p:sldId id="389" r:id="rId7"/>
    <p:sldId id="390" r:id="rId8"/>
    <p:sldId id="391" r:id="rId9"/>
    <p:sldId id="392" r:id="rId10"/>
    <p:sldId id="393" r:id="rId11"/>
    <p:sldId id="394" r:id="rId12"/>
    <p:sldId id="395" r:id="rId13"/>
    <p:sldId id="396" r:id="rId14"/>
    <p:sldId id="367" r:id="rId15"/>
    <p:sldId id="376" r:id="rId16"/>
    <p:sldId id="378" r:id="rId17"/>
    <p:sldId id="377" r:id="rId18"/>
    <p:sldId id="365" r:id="rId19"/>
    <p:sldId id="380" r:id="rId20"/>
    <p:sldId id="381" r:id="rId21"/>
    <p:sldId id="384" r:id="rId22"/>
    <p:sldId id="385" r:id="rId23"/>
    <p:sldId id="397" r:id="rId24"/>
    <p:sldId id="386" r:id="rId25"/>
    <p:sldId id="387" r:id="rId26"/>
    <p:sldId id="398" r:id="rId27"/>
    <p:sldId id="379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4701"/>
  </p:normalViewPr>
  <p:slideViewPr>
    <p:cSldViewPr snapToGrid="0">
      <p:cViewPr varScale="1">
        <p:scale>
          <a:sx n="74" d="100"/>
          <a:sy n="74" d="100"/>
        </p:scale>
        <p:origin x="95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15/04/2018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15/04/2018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15/04/2018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15/04/2018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sa.edu.au/ltu/students/research/writing/academic.asp" TargetMode="External"/><Relationship Id="rId2" Type="http://schemas.openxmlformats.org/officeDocument/2006/relationships/hyperlink" Target="https://moodle.uwtsd.ac.uk/pluginfile.php/152215/mod_folder/content/0/Advanced%20Writing%20Guides/SfWP%20Complete%20Guide%20to%20Assignment%20Writi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685800" y="2813677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and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Academic Writing</a:t>
            </a:r>
            <a:br>
              <a:rPr lang="en-US" sz="4000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+mj-ea"/>
              </a:rPr>
              <a:t>CertHE Skills for the Workplace</a:t>
            </a:r>
            <a:endParaRPr lang="en-GB" sz="4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671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261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Why take Notes?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194954"/>
            <a:ext cx="7980218" cy="43226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learn about the subject - processing and interpreting ideas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aid concentration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clarify understanding - getting at the meaning behind the lecturer's words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help with retention of information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Taking notes turns you from a passive into an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active listener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Lecture notes are the starting place for: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Assignments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Revision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93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464" y="1472995"/>
            <a:ext cx="5881254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Notes should be: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Selective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Relevant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Brief and concise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 accurate summary of key points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Easy to make sense of in a month's time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88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7691" y="1472995"/>
            <a:ext cx="6608618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When you take notes, select: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Factual information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Main ideas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Concepts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Theories - note main principles; key names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Key points of an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64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Before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536597"/>
            <a:ext cx="7980218" cy="385628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Read ahead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Review the previous week's slides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Contextualise the session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links and associations: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fit in with sessions you have had so far?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relate to your own experience and knowledge?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 what you already know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a list of questions/key points/main ideas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261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During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09" y="1755435"/>
            <a:ext cx="7980218" cy="334713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Write in your own words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abbreviations - invent your own shorthand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Be creative: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Use icons/symbols/pictures; </a:t>
            </a:r>
            <a:b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Create flow charts, mind maps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Leave room in the margin to add your own comments, questions and criticisms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94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Recording Sessions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422926"/>
            <a:ext cx="7980218" cy="401214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If you are allowed to record your class sessions (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always obtain your tutor’s permission first!)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be sure to back up your recording with written notes - this will also help you to concentrate.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After the lecture: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Listen to whole of the recording first;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Identify gaps in your written notes;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Listen through again and fill in the gaps.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35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To help you concentrate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2" y="1422926"/>
            <a:ext cx="7980218" cy="4012148"/>
          </a:xfrm>
        </p:spPr>
        <p:txBody>
          <a:bodyPr/>
          <a:lstStyle/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Engage in a critical dialogue. Ask yourself questions: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Do I agree?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Is there evidence to support this argument?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What is the basis of this theory? 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Leave plenty of space for: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Notes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Comments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Links to related topics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Listen out for the main ideas and get those down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Use visuals - icons, symbols, cartoons - to help you make associations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07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After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578790"/>
            <a:ext cx="7980218" cy="3700420"/>
          </a:xfrm>
        </p:spPr>
        <p:txBody>
          <a:bodyPr/>
          <a:lstStyle/>
          <a:p>
            <a:pPr marL="0" indent="0"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Review your notes to: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Check your understanding.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Edit your notes: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Fill in blanks - expand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Highlight main points/ideas - look for key words and phrases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Organise main ideas and related points into headings and sub-headings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themes, lines of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00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And finally…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61917"/>
            <a:ext cx="7980218" cy="3907610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Follow up references</a:t>
            </a:r>
            <a:endParaRPr lang="en-GB" sz="20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Get any references you have missed from your Tutor, or a fellow student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Check spelling of specialist terms;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Start a glossary.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Represent notes visually: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diagrams, flow charts, mind maps and concept maps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899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88" y="1606762"/>
            <a:ext cx="8011228" cy="3765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11200" dirty="0">
                <a:latin typeface="Calibri" panose="020F0502020204030204" pitchFamily="34" charset="0"/>
                <a:cs typeface="Calibri" panose="020F0502020204030204" pitchFamily="34" charset="0"/>
              </a:rPr>
              <a:t>Signposting means using suitable linking words and phrases to help the writing flow. </a:t>
            </a:r>
            <a:br>
              <a:rPr lang="en-US" sz="11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1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11200" dirty="0">
                <a:latin typeface="Calibri" panose="020F0502020204030204" pitchFamily="34" charset="0"/>
                <a:cs typeface="Calibri" panose="020F0502020204030204" pitchFamily="34" charset="0"/>
              </a:rPr>
              <a:t>The following comprehensive list of examples should be helpful when writing assignments, (UNISA, 2017).</a:t>
            </a:r>
            <a:endParaRPr lang="en-GB" sz="1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88" y="1640320"/>
            <a:ext cx="8011228" cy="356552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Having examined..., it is now necessary to consider...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the above discussion....It is also important to examine/take account of/look at the evidence for...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As outlined above...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Issues related to this situation will now be considered, with a focus on...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This section will 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277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819852"/>
            <a:ext cx="8229600" cy="34795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 recent study suggests 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One important recent finding indicates that 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Despite these reports, other writers have proposed that ….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spite of these findings, theorists believe that …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This view has been rejected by some authors who claim that.. 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337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88" y="1258743"/>
            <a:ext cx="8011228" cy="4258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591003-2732-45DD-91C9-3A509820B78D}"/>
              </a:ext>
            </a:extLst>
          </p:cNvPr>
          <p:cNvSpPr/>
          <p:nvPr/>
        </p:nvSpPr>
        <p:spPr>
          <a:xfrm>
            <a:off x="1106632" y="1679998"/>
            <a:ext cx="66689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t,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article suggests….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tli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 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 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sals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..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espi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e...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f.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marR="230505" lvl="0" indent="-342900"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</a:t>
            </a:r>
            <a:r>
              <a:rPr lang="en-US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US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s</a:t>
            </a:r>
            <a:r>
              <a:rPr lang="en-US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24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wn.</a:t>
            </a:r>
            <a:r>
              <a:rPr lang="en-US" sz="24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942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371" y="157307"/>
            <a:ext cx="8229600" cy="1122219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Paragraphs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821" y="1553441"/>
            <a:ext cx="7886700" cy="334067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Paragraphs are your best organising tool.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 paragraph is a chunk of writing.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As a rough guide, a paragraph is about 6-10 lines, or 200 words.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Paragraphs give shape to your writing.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Use paragraphs to organise your ideas.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The job of a paragraph is to: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Introduce a main idea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Develop an idea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954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371" y="157307"/>
            <a:ext cx="8229600" cy="1122219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Paragraphs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821" y="1553441"/>
            <a:ext cx="7886700" cy="334067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5E8DCEF-4462-4512-B483-00CE56AE2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821" y="1430597"/>
            <a:ext cx="7889044" cy="3996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7342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371" y="157307"/>
            <a:ext cx="8229600" cy="1122219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Paragraphs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821" y="1553441"/>
            <a:ext cx="7886700" cy="334067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DFDC5BB-4ACA-4C7C-A79A-D757E679230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524000" y="1397000"/>
          <a:ext cx="6096000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15164288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028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457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5544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164326"/>
                  </a:ext>
                </a:extLst>
              </a:tr>
            </a:tbl>
          </a:graphicData>
        </a:graphic>
      </p:graphicFrame>
      <p:pic>
        <p:nvPicPr>
          <p:cNvPr id="15" name="Picture 1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BEE916F-6AF5-4969-B08B-4C9DB9A39A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13" y="1454184"/>
            <a:ext cx="7529296" cy="3764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535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Frames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282" y="1635847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Writing frames are useful templates that can help you get started on structuring different forms of writing.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 the following examples, a number of alternative phrases have been given for each element of the frame.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Use this formula to help you find your own phrases appropriate to the level you are working at.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 this type of assignment, you are asked to discuss a topic.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Your aim is to produce a balanced discussion so you will present arguments for and against the question. 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71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Frames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4443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Arial Rounded MT Bold" panose="020F0704030504030204" pitchFamily="34" charset="0"/>
              </a:rPr>
              <a:t>Writing frame for forming a discussion (example)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There is a lot of discussion about whether the moon is made of green cheese.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 people who agree with this idea, such as the many astronauts who have walked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on the moon, claim that they have evidence to support their theory.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They argue that all the holes in its surface are made by the many mice who like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eating cheese.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further point they make is that the surface is very soft and that indeed, it is  probably made of one the varieties of cream cheese.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5805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Frames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79525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Arial Rounded MT Bold" panose="020F0704030504030204" pitchFamily="34" charset="0"/>
              </a:rPr>
              <a:t>Writing frame for forming a discussion (example):</a:t>
            </a:r>
            <a:br>
              <a:rPr lang="en-US" sz="2400" dirty="0">
                <a:latin typeface="Arial Rounded MT Bold" panose="020F0704030504030204" pitchFamily="34" charset="0"/>
              </a:rPr>
            </a:br>
            <a:endParaRPr lang="en-US" sz="2400" dirty="0">
              <a:latin typeface="Arial Rounded MT Bold" panose="020F0704030504030204" pitchFamily="34" charset="0"/>
            </a:endParaRPr>
          </a:p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However,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there are also strong arguments against this point of view. 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Scientists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believe that what look like holes are actually craters, possibly caused by meteorites.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Another counter argument is that tastings of samples from the surface are not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cheesy.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Furthermore, although the moon is very old, there is no mould on its surface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975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Frames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993" y="955964"/>
            <a:ext cx="7221682" cy="4379598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Arial Rounded MT Bold" panose="020F0704030504030204" pitchFamily="34" charset="0"/>
              </a:rPr>
              <a:t>Writing frame for forming a discussion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Some people think that…..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because…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They argue that….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Another group who agree with this point of view are…..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They say that…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On the other hand……..disagree with the idea that…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They claim that….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They also say…..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 conclusion, therefore, is that…..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because…..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5309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98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Frames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4955" y="1124407"/>
            <a:ext cx="6504709" cy="4327645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Arial Rounded MT Bold" panose="020F0704030504030204" pitchFamily="34" charset="0"/>
              </a:rPr>
              <a:t>Writing frame for presenting an argument:</a:t>
            </a:r>
            <a:br>
              <a:rPr lang="en-US" sz="2400" dirty="0">
                <a:latin typeface="Arial Rounded MT Bold" panose="020F0704030504030204" pitchFamily="34" charset="0"/>
              </a:rPr>
            </a:br>
            <a:endParaRPr lang="en-US" sz="24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It is thought that/This essay will argue that….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Because/This is because…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There are a number of points to make in favour of….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 reasons for thinking this are, firstly….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 reasons for taking this view are,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firstly….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 reasons for taking this stance are….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 reasons for arguing this point are……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909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98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Frames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368" y="1143000"/>
            <a:ext cx="6650182" cy="4140608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Arial Rounded MT Bold" panose="020F0704030504030204" pitchFamily="34" charset="0"/>
              </a:rPr>
              <a:t>Writing frame for presenting an argument: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So/Therefore….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Another reason is….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further line of thinking is….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Also…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Moreover…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 addition…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Furthermore…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Because…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a valid argument because….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209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727" y="1258743"/>
            <a:ext cx="8229599" cy="4258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591003-2732-45DD-91C9-3A509820B78D}"/>
              </a:ext>
            </a:extLst>
          </p:cNvPr>
          <p:cNvSpPr/>
          <p:nvPr/>
        </p:nvSpPr>
        <p:spPr>
          <a:xfrm>
            <a:off x="1106631" y="1713814"/>
            <a:ext cx="7174923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 </a:t>
            </a:r>
            <a:endParaRPr lang="en-GB" dirty="0"/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SfWP (2018)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Complete Guide to Assignment Writing, [online] available at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https://moodle.uwtsd.ac.uk/pluginfile.php/152215/mod_folder/content/0/Advanced%20Writing%20Guides/SfWP%20Complete%20Guide%20to%20Assignment%20Writing.pdf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[login required]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accessed April 2018</a:t>
            </a:r>
            <a:endParaRPr lang="en-US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UNISA (2017)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Research Writing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[online] available at  </a:t>
            </a:r>
            <a:r>
              <a:rPr lang="en-US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http://www.unisa.edu.au/ltu/students/research/writing/academic.asp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accessed April 2018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230505" lvl="0"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96212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purl.org/dc/dcmitype/"/>
    <ds:schemaRef ds:uri="http://purl.org/dc/terms/"/>
    <ds:schemaRef ds:uri="f66716c4-314f-46c1-b01e-5a44c61897d8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a908d394-d138-480e-87a3-ff44c37f991a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3594</TotalTime>
  <Words>773</Words>
  <Application>Microsoft Office PowerPoint</Application>
  <PresentationFormat>On-screen Show (4:3)</PresentationFormat>
  <Paragraphs>227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Arial</vt:lpstr>
      <vt:lpstr>Arial Rounded MT Bold</vt:lpstr>
      <vt:lpstr>Calibri</vt:lpstr>
      <vt:lpstr>Corbel</vt:lpstr>
      <vt:lpstr>Courier New</vt:lpstr>
      <vt:lpstr>Myriad Pro</vt:lpstr>
      <vt:lpstr>Times New Roman</vt:lpstr>
      <vt:lpstr>Trebuchet MS</vt:lpstr>
      <vt:lpstr>Wingdings</vt:lpstr>
      <vt:lpstr>SftWP July 15</vt:lpstr>
      <vt:lpstr>BMSK4001  Academic &amp; Employability Skills  Note Taking  and  Academic Writing   </vt:lpstr>
      <vt:lpstr>Why take Notes?</vt:lpstr>
      <vt:lpstr>Note Taking in Class </vt:lpstr>
      <vt:lpstr>Note Taking in Class </vt:lpstr>
      <vt:lpstr>Before a Class Session</vt:lpstr>
      <vt:lpstr>During a Class Session</vt:lpstr>
      <vt:lpstr>Recording Sessions</vt:lpstr>
      <vt:lpstr>To help you concentrate</vt:lpstr>
      <vt:lpstr>After a Class Session</vt:lpstr>
      <vt:lpstr>And finally…</vt:lpstr>
      <vt:lpstr>Basic Signposting</vt:lpstr>
      <vt:lpstr>Basic Signposting</vt:lpstr>
      <vt:lpstr>Basic Signposting</vt:lpstr>
      <vt:lpstr>Basic Signposting</vt:lpstr>
      <vt:lpstr>Using Paragraphs</vt:lpstr>
      <vt:lpstr>Using Paragraphs</vt:lpstr>
      <vt:lpstr>Using Paragraphs</vt:lpstr>
      <vt:lpstr>Writing Frames</vt:lpstr>
      <vt:lpstr>Writing Frames</vt:lpstr>
      <vt:lpstr>Writing Frames</vt:lpstr>
      <vt:lpstr>Writing Frames</vt:lpstr>
      <vt:lpstr>Writing Frames</vt:lpstr>
      <vt:lpstr>Writing Frames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Note Taking and Academic Writing Styles</dc:title>
  <dc:creator>Julia Ault</dc:creator>
  <cp:lastModifiedBy>Julia Ault</cp:lastModifiedBy>
  <cp:revision>60</cp:revision>
  <dcterms:modified xsi:type="dcterms:W3CDTF">2018-04-15T15:04:47Z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