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59" autoAdjust="0"/>
    <p:restoredTop sz="94660"/>
  </p:normalViewPr>
  <p:slideViewPr>
    <p:cSldViewPr snapToGrid="0">
      <p:cViewPr>
        <p:scale>
          <a:sx n="75" d="100"/>
          <a:sy n="75" d="100"/>
        </p:scale>
        <p:origin x="1013"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67A82A2C-2DD5-46D0-B1A8-4D8C1D48FAF5}"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27617496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A82A2C-2DD5-46D0-B1A8-4D8C1D48FAF5}"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1353618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67A82A2C-2DD5-46D0-B1A8-4D8C1D48FAF5}"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149667697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67A82A2C-2DD5-46D0-B1A8-4D8C1D48FAF5}" type="datetimeFigureOut">
              <a:rPr lang="en-GB" smtClean="0"/>
              <a:t>17/07/2026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2787514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67A82A2C-2DD5-46D0-B1A8-4D8C1D48FAF5}"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2A6622-4942-4383-A9F4-63B80F9DC083}"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073842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A82A2C-2DD5-46D0-B1A8-4D8C1D48FAF5}"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2538582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A82A2C-2DD5-46D0-B1A8-4D8C1D48FAF5}"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2301678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67A82A2C-2DD5-46D0-B1A8-4D8C1D48FAF5}" type="datetimeFigureOut">
              <a:rPr lang="en-GB" smtClean="0"/>
              <a:t>17/07/2026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2455331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7A82A2C-2DD5-46D0-B1A8-4D8C1D48FAF5}" type="datetimeFigureOut">
              <a:rPr lang="en-GB" smtClean="0"/>
              <a:t>17/07/2026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3768382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82A2C-2DD5-46D0-B1A8-4D8C1D48FAF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1941327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82A2C-2DD5-46D0-B1A8-4D8C1D48FAF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2A6622-4942-4383-A9F4-63B80F9DC083}" type="slidenum">
              <a:rPr lang="en-GB" smtClean="0"/>
              <a:t>‹#›</a:t>
            </a:fld>
            <a:endParaRPr lang="en-GB"/>
          </a:p>
        </p:txBody>
      </p:sp>
    </p:spTree>
    <p:extLst>
      <p:ext uri="{BB962C8B-B14F-4D97-AF65-F5344CB8AC3E}">
        <p14:creationId xmlns:p14="http://schemas.microsoft.com/office/powerpoint/2010/main" val="1746809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7A82A2C-2DD5-46D0-B1A8-4D8C1D48FAF5}" type="datetimeFigureOut">
              <a:rPr lang="en-GB" smtClean="0"/>
              <a:t>17/07/2026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72A6622-4942-4383-A9F4-63B80F9DC083}" type="slidenum">
              <a:rPr lang="en-GB" smtClean="0"/>
              <a:t>‹#›</a:t>
            </a:fld>
            <a:endParaRPr lang="en-GB"/>
          </a:p>
        </p:txBody>
      </p:sp>
    </p:spTree>
    <p:extLst>
      <p:ext uri="{BB962C8B-B14F-4D97-AF65-F5344CB8AC3E}">
        <p14:creationId xmlns:p14="http://schemas.microsoft.com/office/powerpoint/2010/main" val="42058930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23889/ijpds.v5i4.1391" TargetMode="External"/><Relationship Id="rId3" Type="http://schemas.openxmlformats.org/officeDocument/2006/relationships/hyperlink" Target="https://learn.microsoft.com/Microsoft-365" TargetMode="External"/><Relationship Id="rId7" Type="http://schemas.openxmlformats.org/officeDocument/2006/relationships/hyperlink" Target="https://www.cqc.org.uk/" TargetMode="External"/><Relationship Id="rId2" Type="http://schemas.openxmlformats.org/officeDocument/2006/relationships/hyperlink" Target="https://support.microsoft.com/excel" TargetMode="External"/><Relationship Id="rId1" Type="http://schemas.openxmlformats.org/officeDocument/2006/relationships/slideLayout" Target="../slideLayouts/slideLayout2.xml"/><Relationship Id="rId6" Type="http://schemas.openxmlformats.org/officeDocument/2006/relationships/hyperlink" Target="https://learn.microsoft.com/microsoftteams" TargetMode="External"/><Relationship Id="rId5" Type="http://schemas.openxmlformats.org/officeDocument/2006/relationships/hyperlink" Target="https://www.england.nhs.uk/publication/records-management-code-of-practice-for-health-and-social-care-2021/" TargetMode="External"/><Relationship Id="rId4" Type="http://schemas.openxmlformats.org/officeDocument/2006/relationships/hyperlink" Target="https://www.eusprig.org/" TargetMode="External"/><Relationship Id="rId9" Type="http://schemas.openxmlformats.org/officeDocument/2006/relationships/hyperlink" Target="https://www.england.nhs/data-services/i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903D1-C47E-09C9-21DE-523A5D840516}"/>
              </a:ext>
            </a:extLst>
          </p:cNvPr>
          <p:cNvSpPr>
            <a:spLocks noGrp="1"/>
          </p:cNvSpPr>
          <p:nvPr>
            <p:ph type="ctrTitle"/>
          </p:nvPr>
        </p:nvSpPr>
        <p:spPr>
          <a:xfrm>
            <a:off x="1459523" y="166058"/>
            <a:ext cx="8991600" cy="1645920"/>
          </a:xfrm>
        </p:spPr>
        <p:txBody>
          <a:bodyPr>
            <a:normAutofit/>
          </a:bodyPr>
          <a:lstStyle/>
          <a:p>
            <a:r>
              <a:rPr lang="en-GB" sz="4000" b="1" u="sng" dirty="0"/>
              <a:t>Assessment component 1</a:t>
            </a:r>
            <a:br>
              <a:rPr lang="en-GB" sz="4000" b="1" u="sng" dirty="0"/>
            </a:br>
            <a:r>
              <a:rPr lang="en-GB" sz="4000" b="1" u="sng" dirty="0"/>
              <a:t>group presentation</a:t>
            </a:r>
          </a:p>
        </p:txBody>
      </p:sp>
      <p:sp>
        <p:nvSpPr>
          <p:cNvPr id="3" name="Subtitle 2">
            <a:extLst>
              <a:ext uri="{FF2B5EF4-FFF2-40B4-BE49-F238E27FC236}">
                <a16:creationId xmlns:a16="http://schemas.microsoft.com/office/drawing/2014/main" id="{284A89DE-AF6F-4754-7975-6BC2D40257BD}"/>
              </a:ext>
            </a:extLst>
          </p:cNvPr>
          <p:cNvSpPr>
            <a:spLocks noGrp="1"/>
          </p:cNvSpPr>
          <p:nvPr>
            <p:ph type="subTitle" idx="1"/>
          </p:nvPr>
        </p:nvSpPr>
        <p:spPr>
          <a:xfrm>
            <a:off x="2695194" y="4785163"/>
            <a:ext cx="6801612" cy="1239894"/>
          </a:xfrm>
        </p:spPr>
        <p:txBody>
          <a:bodyPr/>
          <a:lstStyle/>
          <a:p>
            <a:r>
              <a:rPr lang="en-GB" dirty="0"/>
              <a:t>Javairia suleman 2522371</a:t>
            </a:r>
          </a:p>
          <a:p>
            <a:r>
              <a:rPr lang="en-GB" dirty="0"/>
              <a:t>Digital skills and research methods Bianca Dodgen</a:t>
            </a:r>
          </a:p>
        </p:txBody>
      </p:sp>
      <p:pic>
        <p:nvPicPr>
          <p:cNvPr id="5" name="Picture 4">
            <a:extLst>
              <a:ext uri="{FF2B5EF4-FFF2-40B4-BE49-F238E27FC236}">
                <a16:creationId xmlns:a16="http://schemas.microsoft.com/office/drawing/2014/main" id="{B6071CF2-ED9C-79C0-C5BE-36CA5E51FE53}"/>
              </a:ext>
            </a:extLst>
          </p:cNvPr>
          <p:cNvPicPr>
            <a:picLocks noChangeAspect="1"/>
          </p:cNvPicPr>
          <p:nvPr/>
        </p:nvPicPr>
        <p:blipFill>
          <a:blip r:embed="rId2"/>
          <a:stretch>
            <a:fillRect/>
          </a:stretch>
        </p:blipFill>
        <p:spPr>
          <a:xfrm>
            <a:off x="56507" y="2355297"/>
            <a:ext cx="2863673" cy="1789000"/>
          </a:xfrm>
          <a:prstGeom prst="rect">
            <a:avLst/>
          </a:prstGeom>
        </p:spPr>
      </p:pic>
      <p:pic>
        <p:nvPicPr>
          <p:cNvPr id="7" name="Picture 6">
            <a:extLst>
              <a:ext uri="{FF2B5EF4-FFF2-40B4-BE49-F238E27FC236}">
                <a16:creationId xmlns:a16="http://schemas.microsoft.com/office/drawing/2014/main" id="{01D2640F-0073-4B79-2D9A-0FFEC75B4956}"/>
              </a:ext>
            </a:extLst>
          </p:cNvPr>
          <p:cNvPicPr>
            <a:picLocks noChangeAspect="1"/>
          </p:cNvPicPr>
          <p:nvPr/>
        </p:nvPicPr>
        <p:blipFill>
          <a:blip r:embed="rId3"/>
          <a:stretch>
            <a:fillRect/>
          </a:stretch>
        </p:blipFill>
        <p:spPr>
          <a:xfrm>
            <a:off x="4754250" y="2355297"/>
            <a:ext cx="2683500" cy="1789000"/>
          </a:xfrm>
          <a:prstGeom prst="rect">
            <a:avLst/>
          </a:prstGeom>
        </p:spPr>
      </p:pic>
      <p:pic>
        <p:nvPicPr>
          <p:cNvPr id="9" name="Picture 8">
            <a:extLst>
              <a:ext uri="{FF2B5EF4-FFF2-40B4-BE49-F238E27FC236}">
                <a16:creationId xmlns:a16="http://schemas.microsoft.com/office/drawing/2014/main" id="{D4FF83BA-B2B7-716B-4C54-A6FDE62E79D1}"/>
              </a:ext>
            </a:extLst>
          </p:cNvPr>
          <p:cNvPicPr>
            <a:picLocks noChangeAspect="1"/>
          </p:cNvPicPr>
          <p:nvPr/>
        </p:nvPicPr>
        <p:blipFill>
          <a:blip r:embed="rId4"/>
          <a:stretch>
            <a:fillRect/>
          </a:stretch>
        </p:blipFill>
        <p:spPr>
          <a:xfrm>
            <a:off x="9451993" y="2355297"/>
            <a:ext cx="2683500" cy="1789000"/>
          </a:xfrm>
          <a:prstGeom prst="rect">
            <a:avLst/>
          </a:prstGeom>
        </p:spPr>
      </p:pic>
    </p:spTree>
    <p:extLst>
      <p:ext uri="{BB962C8B-B14F-4D97-AF65-F5344CB8AC3E}">
        <p14:creationId xmlns:p14="http://schemas.microsoft.com/office/powerpoint/2010/main" val="2151864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1A19F-8A26-DE13-92F9-864CD8361B63}"/>
              </a:ext>
            </a:extLst>
          </p:cNvPr>
          <p:cNvSpPr>
            <a:spLocks noGrp="1"/>
          </p:cNvSpPr>
          <p:nvPr>
            <p:ph type="title"/>
          </p:nvPr>
        </p:nvSpPr>
        <p:spPr>
          <a:xfrm>
            <a:off x="2231135" y="357153"/>
            <a:ext cx="7729728" cy="1188720"/>
          </a:xfrm>
          <a:solidFill>
            <a:srgbClr val="FFFFFF"/>
          </a:solidFill>
        </p:spPr>
        <p:txBody>
          <a:bodyPr>
            <a:normAutofit/>
          </a:bodyPr>
          <a:lstStyle/>
          <a:p>
            <a:r>
              <a:rPr lang="en-GB" b="1" u="sng" dirty="0"/>
              <a:t>The use of Microsoft Excel</a:t>
            </a:r>
          </a:p>
        </p:txBody>
      </p:sp>
      <p:sp>
        <p:nvSpPr>
          <p:cNvPr id="3" name="Content Placeholder 2">
            <a:extLst>
              <a:ext uri="{FF2B5EF4-FFF2-40B4-BE49-F238E27FC236}">
                <a16:creationId xmlns:a16="http://schemas.microsoft.com/office/drawing/2014/main" id="{C36F8CD6-C3B0-D57A-1BEB-089D45D1B59B}"/>
              </a:ext>
            </a:extLst>
          </p:cNvPr>
          <p:cNvSpPr>
            <a:spLocks noGrp="1"/>
          </p:cNvSpPr>
          <p:nvPr>
            <p:ph idx="1"/>
            <p:extLst>
              <p:ext uri="{E7BDC344-281C-4309-B0C6-D0EE65EED2A8}">
                <p202:designPr xmlns:p202="http://schemas.microsoft.com/office/powerpoint/2020/02/main">
                  <p202:designTagLst>
                    <p202:designTag name="ARCH:1:CLS" val="LargePlainText"/>
                  </p202:designTagLst>
                </p202:designPr>
              </p:ext>
            </p:extLst>
          </p:nvPr>
        </p:nvSpPr>
        <p:spPr>
          <a:xfrm>
            <a:off x="1249680" y="1843590"/>
            <a:ext cx="9692639" cy="3766254"/>
          </a:xfrm>
        </p:spPr>
        <p:txBody>
          <a:bodyPr>
            <a:normAutofit/>
          </a:bodyPr>
          <a:lstStyle/>
          <a:p>
            <a:pPr indent="0">
              <a:buNone/>
            </a:pPr>
            <a:r>
              <a:rPr lang="en-GB" sz="1200" dirty="0">
                <a:solidFill>
                  <a:srgbClr val="404040"/>
                </a:solidFill>
              </a:rPr>
              <a:t>For this task, I have chosen Microsoft Excel because it can improve the way Mayfair Home Care Agency organises its daily work. Care coordinators can use Excel to create staff rotas, assign carers to clients and track completed visits between clients and friends and family. This means everyone has access to accurate schedules, keeping any confusion to a minimal and helping staff provide better patient care. </a:t>
            </a:r>
          </a:p>
          <a:p>
            <a:pPr indent="0">
              <a:buNone/>
            </a:pPr>
            <a:r>
              <a:rPr lang="en-GB" sz="1200" dirty="0">
                <a:solidFill>
                  <a:srgbClr val="404040"/>
                </a:solidFill>
              </a:rPr>
              <a:t>At Mayfair Home Care Agency, staff need to keep accurate records for every client. Excel allows care coordinators and other healthcare professionals to organise information such as contact details, care plans and visit dates all in one place. This makes it easier to access information quickly and helps ensure staff have up-to-date records. Excel can be used to create weekly staff rotas and monitor staff work hours. This helps managers allocate staff shifts fairly, avoiding any issues and ensuring every client receives the care they need. Having good workforce planning can also reduce any added stress for employees. Because Excel is part of Microsoft 365, spreadsheets can be saved to OneDrive and shared with other members of staff. This means care coordinators, nurses, administrative staff can all access latest versions of rotas or medication logs without creating multiple copies, improving teamwork across the care home. </a:t>
            </a:r>
          </a:p>
          <a:p>
            <a:pPr indent="0">
              <a:buNone/>
            </a:pPr>
            <a:r>
              <a:rPr lang="en-GB" sz="1200" dirty="0">
                <a:solidFill>
                  <a:srgbClr val="404040"/>
                </a:solidFill>
              </a:rPr>
              <a:t>The case study explains that employees are still learning to use Microsoft 365. some staff may find Excel difficult to use at first, especially if they have limited digital skills. Without the proper training, mistakes could be made when entering or updating information. Excel does not automatically know if information put in is correct. If a member of staff enters the wrong medication time, patient personal information, or appointment dates, other staff could follow the information put down. This is why information should always be checked before shared among staff. </a:t>
            </a:r>
          </a:p>
          <a:p>
            <a:pPr indent="0">
              <a:buNone/>
            </a:pPr>
            <a:r>
              <a:rPr lang="en-GB" sz="1200" dirty="0">
                <a:solidFill>
                  <a:srgbClr val="404040"/>
                </a:solidFill>
              </a:rPr>
              <a:t>Overall, Microsoft Excel would benefit Mayfair Home Care Agency by helping staff organise client records, manage rotas and improve communication between teams. However, to use Excel correctly, staff need training and must ensure to follow data protection procedures.</a:t>
            </a:r>
          </a:p>
          <a:p>
            <a:pPr indent="0">
              <a:buNone/>
            </a:pPr>
            <a:endParaRPr lang="en-GB" b="1" dirty="0">
              <a:solidFill>
                <a:srgbClr val="404040"/>
              </a:solidFill>
            </a:endParaRPr>
          </a:p>
          <a:p>
            <a:pPr indent="0">
              <a:buNone/>
            </a:pPr>
            <a:endParaRPr lang="en-GB" dirty="0">
              <a:solidFill>
                <a:srgbClr val="404040"/>
              </a:solidFill>
            </a:endParaRPr>
          </a:p>
        </p:txBody>
      </p:sp>
    </p:spTree>
    <p:extLst>
      <p:ext uri="{BB962C8B-B14F-4D97-AF65-F5344CB8AC3E}">
        <p14:creationId xmlns:p14="http://schemas.microsoft.com/office/powerpoint/2010/main" val="438373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0E9F5-25C7-5808-915B-954555BA81AF}"/>
              </a:ext>
            </a:extLst>
          </p:cNvPr>
          <p:cNvSpPr>
            <a:spLocks noGrp="1"/>
          </p:cNvSpPr>
          <p:nvPr>
            <p:ph type="title"/>
          </p:nvPr>
        </p:nvSpPr>
        <p:spPr>
          <a:xfrm>
            <a:off x="2231136" y="467418"/>
            <a:ext cx="7729728" cy="1188720"/>
          </a:xfrm>
          <a:solidFill>
            <a:srgbClr val="FFFFFF"/>
          </a:solidFill>
        </p:spPr>
        <p:txBody>
          <a:bodyPr>
            <a:normAutofit/>
          </a:bodyPr>
          <a:lstStyle/>
          <a:p>
            <a:r>
              <a:rPr lang="en-GB" sz="2200" b="1" u="sng" dirty="0"/>
              <a:t>Microsoft communication/collaborative tools</a:t>
            </a:r>
          </a:p>
        </p:txBody>
      </p:sp>
      <p:sp>
        <p:nvSpPr>
          <p:cNvPr id="3" name="Content Placeholder 2">
            <a:extLst>
              <a:ext uri="{FF2B5EF4-FFF2-40B4-BE49-F238E27FC236}">
                <a16:creationId xmlns:a16="http://schemas.microsoft.com/office/drawing/2014/main" id="{E57C86B5-D9D6-0536-3097-4ACB4B73AD35}"/>
              </a:ext>
            </a:extLst>
          </p:cNvPr>
          <p:cNvSpPr>
            <a:spLocks noGrp="1"/>
          </p:cNvSpPr>
          <p:nvPr>
            <p:ph idx="1"/>
          </p:nvPr>
        </p:nvSpPr>
        <p:spPr>
          <a:xfrm>
            <a:off x="1249680" y="1843590"/>
            <a:ext cx="9692640" cy="3766254"/>
          </a:xfrm>
        </p:spPr>
        <p:txBody>
          <a:bodyPr>
            <a:normAutofit/>
          </a:bodyPr>
          <a:lstStyle/>
          <a:p>
            <a:r>
              <a:rPr lang="en-GB" sz="1200" dirty="0">
                <a:solidFill>
                  <a:srgbClr val="404040"/>
                </a:solidFill>
              </a:rPr>
              <a:t>For task 2 I have chosen Microsoft Teams because it can improve communication during day-to-day care and in urgent situations. In the Mayfair Home Care Agency case study, carers often work alone in clients' homes, so they need a quick and reliable way to contact other staff members. Microsoft Teams would help staff communicate more effectively and support safe, person- centred care. If a carer knows that a client has become confused, had a fall or appears to not be well, they can quickly contact a nurse or care coordinator through Teams. They can then explain the situation, ask for any advice on how to handle the issue and be told what to do next. Teams can also be used to inform other staff about safeguarding concerns or changes to a clients needs, ensuring everyone involved is kept up to date. </a:t>
            </a:r>
          </a:p>
          <a:p>
            <a:r>
              <a:rPr lang="en-GB" sz="1200" dirty="0">
                <a:solidFill>
                  <a:srgbClr val="404040"/>
                </a:solidFill>
              </a:rPr>
              <a:t>Teams allows staff to communicate straightaway, meaning advice and support can be given any time clients need extra support. This can help carers make informed choices and respond more effectively. If a safeguarding concern shows up, staff can notify the correct members of staff or even the manager through Teams quickly. This helps ensure that concerns are reported immediately and dealt with correctly according to the procedures put into place. Messages and shared documents can be stored within Teams, providing records of important conversations and updates. This can help improve accountability and make it easier to check information when needed. </a:t>
            </a:r>
          </a:p>
          <a:p>
            <a:r>
              <a:rPr lang="en-GB" sz="1200" dirty="0">
                <a:solidFill>
                  <a:srgbClr val="404040"/>
                </a:solidFill>
              </a:rPr>
              <a:t>Teams should only be used for work-related communications. Staff need to follow the company policies and avoid sharing confidential information to the wrong chat or with the wrong members of staff. Although Teams is useful for communicating, it should not replace emergency services. If a client has a medical emergency, staff should follow the correct procedures and contact 999 if needed. </a:t>
            </a:r>
          </a:p>
          <a:p>
            <a:r>
              <a:rPr lang="en-GB" sz="1200" dirty="0">
                <a:solidFill>
                  <a:srgbClr val="404040"/>
                </a:solidFill>
              </a:rPr>
              <a:t>Overall, Microsoft Teams would help Mayfair Home Care Agency improve communication by allowing staff to respond quickly to client needs, report safeguarding issues and keep accurate records of important information. Although staff would require extra training, Teams would help improve teamwork and support the delivery of safe care. </a:t>
            </a:r>
          </a:p>
        </p:txBody>
      </p:sp>
    </p:spTree>
    <p:extLst>
      <p:ext uri="{BB962C8B-B14F-4D97-AF65-F5344CB8AC3E}">
        <p14:creationId xmlns:p14="http://schemas.microsoft.com/office/powerpoint/2010/main" val="1353553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B36A0-4591-B255-89BE-B3E1314AA07D}"/>
              </a:ext>
            </a:extLst>
          </p:cNvPr>
          <p:cNvSpPr>
            <a:spLocks noGrp="1"/>
          </p:cNvSpPr>
          <p:nvPr>
            <p:ph type="title"/>
          </p:nvPr>
        </p:nvSpPr>
        <p:spPr>
          <a:xfrm>
            <a:off x="2102661" y="0"/>
            <a:ext cx="7729728" cy="562587"/>
          </a:xfrm>
        </p:spPr>
        <p:txBody>
          <a:bodyPr>
            <a:noAutofit/>
          </a:bodyPr>
          <a:lstStyle/>
          <a:p>
            <a:r>
              <a:rPr lang="en-GB" sz="2400" b="1" u="sng" dirty="0"/>
              <a:t>Digital safety action plan</a:t>
            </a:r>
          </a:p>
        </p:txBody>
      </p:sp>
      <p:graphicFrame>
        <p:nvGraphicFramePr>
          <p:cNvPr id="5" name="Table 4">
            <a:extLst>
              <a:ext uri="{FF2B5EF4-FFF2-40B4-BE49-F238E27FC236}">
                <a16:creationId xmlns:a16="http://schemas.microsoft.com/office/drawing/2014/main" id="{DE6546D2-F9B6-03C8-6C98-A994DDCFEF36}"/>
              </a:ext>
            </a:extLst>
          </p:cNvPr>
          <p:cNvGraphicFramePr>
            <a:graphicFrameLocks noGrp="1"/>
          </p:cNvGraphicFramePr>
          <p:nvPr>
            <p:extLst>
              <p:ext uri="{D42A27DB-BD31-4B8C-83A1-F6EECF244321}">
                <p14:modId xmlns:p14="http://schemas.microsoft.com/office/powerpoint/2010/main" val="1474998061"/>
              </p:ext>
            </p:extLst>
          </p:nvPr>
        </p:nvGraphicFramePr>
        <p:xfrm>
          <a:off x="0" y="562587"/>
          <a:ext cx="12192000" cy="5151120"/>
        </p:xfrm>
        <a:graphic>
          <a:graphicData uri="http://schemas.openxmlformats.org/drawingml/2006/table">
            <a:tbl>
              <a:tblPr firstRow="1" bandRow="1">
                <a:tableStyleId>{21E4AEA4-8DFA-4A89-87EB-49C32662AFE0}</a:tableStyleId>
              </a:tblPr>
              <a:tblGrid>
                <a:gridCol w="4063999">
                  <a:extLst>
                    <a:ext uri="{9D8B030D-6E8A-4147-A177-3AD203B41FA5}">
                      <a16:colId xmlns:a16="http://schemas.microsoft.com/office/drawing/2014/main" val="18327085"/>
                    </a:ext>
                  </a:extLst>
                </a:gridCol>
                <a:gridCol w="4064001">
                  <a:extLst>
                    <a:ext uri="{9D8B030D-6E8A-4147-A177-3AD203B41FA5}">
                      <a16:colId xmlns:a16="http://schemas.microsoft.com/office/drawing/2014/main" val="645890235"/>
                    </a:ext>
                  </a:extLst>
                </a:gridCol>
                <a:gridCol w="4064000">
                  <a:extLst>
                    <a:ext uri="{9D8B030D-6E8A-4147-A177-3AD203B41FA5}">
                      <a16:colId xmlns:a16="http://schemas.microsoft.com/office/drawing/2014/main" val="2545878780"/>
                    </a:ext>
                  </a:extLst>
                </a:gridCol>
              </a:tblGrid>
              <a:tr h="262330">
                <a:tc>
                  <a:txBody>
                    <a:bodyPr/>
                    <a:lstStyle/>
                    <a:p>
                      <a:r>
                        <a:rPr lang="en-GB" sz="2000" b="1" u="sng" dirty="0">
                          <a:solidFill>
                            <a:schemeClr val="tx1">
                              <a:lumMod val="95000"/>
                              <a:lumOff val="5000"/>
                            </a:schemeClr>
                          </a:solidFill>
                        </a:rPr>
                        <a:t>Key goal</a:t>
                      </a:r>
                    </a:p>
                  </a:txBody>
                  <a:tcPr/>
                </a:tc>
                <a:tc>
                  <a:txBody>
                    <a:bodyPr/>
                    <a:lstStyle/>
                    <a:p>
                      <a:r>
                        <a:rPr lang="en-GB" sz="2000" b="1" u="sng" dirty="0">
                          <a:solidFill>
                            <a:schemeClr val="tx1">
                              <a:lumMod val="95000"/>
                              <a:lumOff val="5000"/>
                            </a:schemeClr>
                          </a:solidFill>
                        </a:rPr>
                        <a:t>Practical steps </a:t>
                      </a:r>
                    </a:p>
                  </a:txBody>
                  <a:tcPr/>
                </a:tc>
                <a:tc>
                  <a:txBody>
                    <a:bodyPr/>
                    <a:lstStyle/>
                    <a:p>
                      <a:r>
                        <a:rPr lang="en-GB" sz="2000" b="1" u="sng" dirty="0">
                          <a:solidFill>
                            <a:schemeClr val="tx1">
                              <a:lumMod val="95000"/>
                              <a:lumOff val="5000"/>
                            </a:schemeClr>
                          </a:solidFill>
                        </a:rPr>
                        <a:t>Complete</a:t>
                      </a:r>
                    </a:p>
                  </a:txBody>
                  <a:tcPr/>
                </a:tc>
                <a:extLst>
                  <a:ext uri="{0D108BD9-81ED-4DB2-BD59-A6C34878D82A}">
                    <a16:rowId xmlns:a16="http://schemas.microsoft.com/office/drawing/2014/main" val="4109331217"/>
                  </a:ext>
                </a:extLst>
              </a:tr>
              <a:tr h="786991">
                <a:tc>
                  <a:txBody>
                    <a:bodyPr/>
                    <a:lstStyle/>
                    <a:p>
                      <a:r>
                        <a:rPr lang="en-GB" dirty="0"/>
                        <a:t>1. Secure access </a:t>
                      </a:r>
                    </a:p>
                  </a:txBody>
                  <a:tcPr/>
                </a:tc>
                <a:tc>
                  <a:txBody>
                    <a:bodyPr/>
                    <a:lstStyle/>
                    <a:p>
                      <a:pPr marL="171450" indent="-171450">
                        <a:buFont typeface="Arial" panose="020B0604020202020204" pitchFamily="34" charset="0"/>
                        <a:buChar char="•"/>
                      </a:pPr>
                      <a:r>
                        <a:rPr lang="en-GB" sz="1200" dirty="0"/>
                        <a:t>Complete regular checks to ensure only authorised staff can access client information. </a:t>
                      </a:r>
                    </a:p>
                    <a:p>
                      <a:pPr marL="171450" indent="-171450">
                        <a:buFont typeface="Arial" panose="020B0604020202020204" pitchFamily="34" charset="0"/>
                        <a:buChar char="•"/>
                      </a:pPr>
                      <a:r>
                        <a:rPr lang="en-GB" sz="1200" dirty="0"/>
                        <a:t>Provide each staff member with their own login details. </a:t>
                      </a:r>
                    </a:p>
                    <a:p>
                      <a:pPr marL="171450" indent="-171450">
                        <a:buFont typeface="Arial" panose="020B0604020202020204" pitchFamily="34" charset="0"/>
                        <a:buChar char="•"/>
                      </a:pPr>
                      <a:r>
                        <a:rPr lang="en-GB" sz="1200" dirty="0"/>
                        <a:t>Enable extra security checks when logging into accounts. </a:t>
                      </a:r>
                    </a:p>
                  </a:txBody>
                  <a:tcPr/>
                </a:tc>
                <a:tc>
                  <a:txBody>
                    <a:bodyPr/>
                    <a:lstStyle/>
                    <a:p>
                      <a:endParaRPr lang="en-GB" dirty="0"/>
                    </a:p>
                  </a:txBody>
                  <a:tcPr/>
                </a:tc>
                <a:extLst>
                  <a:ext uri="{0D108BD9-81ED-4DB2-BD59-A6C34878D82A}">
                    <a16:rowId xmlns:a16="http://schemas.microsoft.com/office/drawing/2014/main" val="325151945"/>
                  </a:ext>
                </a:extLst>
              </a:tr>
              <a:tr h="786991">
                <a:tc>
                  <a:txBody>
                    <a:bodyPr/>
                    <a:lstStyle/>
                    <a:p>
                      <a:r>
                        <a:rPr lang="en-GB" dirty="0"/>
                        <a:t>2. Email awareness</a:t>
                      </a:r>
                    </a:p>
                  </a:txBody>
                  <a:tcPr/>
                </a:tc>
                <a:tc>
                  <a:txBody>
                    <a:bodyPr/>
                    <a:lstStyle/>
                    <a:p>
                      <a:pPr marL="171450" indent="-171450">
                        <a:buFont typeface="Arial" panose="020B0604020202020204" pitchFamily="34" charset="0"/>
                        <a:buChar char="•"/>
                      </a:pPr>
                      <a:r>
                        <a:rPr lang="en-GB" sz="1200" dirty="0"/>
                        <a:t>Train staff on how to identify phishing emails and online scammers.</a:t>
                      </a:r>
                    </a:p>
                    <a:p>
                      <a:pPr marL="171450" indent="-171450">
                        <a:buFont typeface="Arial" panose="020B0604020202020204" pitchFamily="34" charset="0"/>
                        <a:buChar char="•"/>
                      </a:pPr>
                      <a:r>
                        <a:rPr lang="en-GB" sz="1200" dirty="0"/>
                        <a:t>Avoid using personal email accounts for work related confidential information.</a:t>
                      </a:r>
                    </a:p>
                    <a:p>
                      <a:pPr marL="171450" indent="-171450">
                        <a:buFont typeface="Arial" panose="020B0604020202020204" pitchFamily="34" charset="0"/>
                        <a:buChar char="•"/>
                      </a:pPr>
                      <a:r>
                        <a:rPr lang="en-GB" sz="1200" dirty="0"/>
                        <a:t>Ensure staff log out when leaving computers or work areas. </a:t>
                      </a:r>
                    </a:p>
                  </a:txBody>
                  <a:tcPr/>
                </a:tc>
                <a:tc>
                  <a:txBody>
                    <a:bodyPr/>
                    <a:lstStyle/>
                    <a:p>
                      <a:endParaRPr lang="en-GB" dirty="0"/>
                    </a:p>
                  </a:txBody>
                  <a:tcPr/>
                </a:tc>
                <a:extLst>
                  <a:ext uri="{0D108BD9-81ED-4DB2-BD59-A6C34878D82A}">
                    <a16:rowId xmlns:a16="http://schemas.microsoft.com/office/drawing/2014/main" val="1061768870"/>
                  </a:ext>
                </a:extLst>
              </a:tr>
              <a:tr h="786991">
                <a:tc>
                  <a:txBody>
                    <a:bodyPr/>
                    <a:lstStyle/>
                    <a:p>
                      <a:r>
                        <a:rPr lang="en-GB" dirty="0"/>
                        <a:t>3. Data management </a:t>
                      </a:r>
                    </a:p>
                  </a:txBody>
                  <a:tcPr/>
                </a:tc>
                <a:tc>
                  <a:txBody>
                    <a:bodyPr/>
                    <a:lstStyle/>
                    <a:p>
                      <a:pPr marL="171450" indent="-171450">
                        <a:buFont typeface="Arial" panose="020B0604020202020204" pitchFamily="34" charset="0"/>
                        <a:buChar char="•"/>
                      </a:pPr>
                      <a:r>
                        <a:rPr lang="en-GB" sz="1200" dirty="0"/>
                        <a:t>Keep digital systems up to date with the latest security checks. </a:t>
                      </a:r>
                    </a:p>
                    <a:p>
                      <a:pPr marL="171450" indent="-171450">
                        <a:buFont typeface="Arial" panose="020B0604020202020204" pitchFamily="34" charset="0"/>
                        <a:buChar char="•"/>
                      </a:pPr>
                      <a:r>
                        <a:rPr lang="en-GB" sz="1200" dirty="0"/>
                        <a:t>Keep important information secure and get rid of it correctly.</a:t>
                      </a:r>
                    </a:p>
                    <a:p>
                      <a:pPr marL="171450" indent="-171450">
                        <a:buFont typeface="Arial" panose="020B0604020202020204" pitchFamily="34" charset="0"/>
                        <a:buChar char="•"/>
                      </a:pPr>
                      <a:r>
                        <a:rPr lang="en-GB" sz="1200" dirty="0"/>
                        <a:t>Follow clear procedures for updating and accessing care records.</a:t>
                      </a:r>
                    </a:p>
                  </a:txBody>
                  <a:tcPr/>
                </a:tc>
                <a:tc>
                  <a:txBody>
                    <a:bodyPr/>
                    <a:lstStyle/>
                    <a:p>
                      <a:endParaRPr lang="en-GB"/>
                    </a:p>
                  </a:txBody>
                  <a:tcPr/>
                </a:tc>
                <a:extLst>
                  <a:ext uri="{0D108BD9-81ED-4DB2-BD59-A6C34878D82A}">
                    <a16:rowId xmlns:a16="http://schemas.microsoft.com/office/drawing/2014/main" val="1019708953"/>
                  </a:ext>
                </a:extLst>
              </a:tr>
              <a:tr h="908067">
                <a:tc>
                  <a:txBody>
                    <a:bodyPr/>
                    <a:lstStyle/>
                    <a:p>
                      <a:r>
                        <a:rPr lang="en-GB" dirty="0"/>
                        <a:t>4. Confidentiality compliance</a:t>
                      </a:r>
                    </a:p>
                  </a:txBody>
                  <a:tcPr/>
                </a:tc>
                <a:tc>
                  <a:txBody>
                    <a:bodyPr/>
                    <a:lstStyle/>
                    <a:p>
                      <a:pPr marL="171450" indent="-171450">
                        <a:buFont typeface="Arial" panose="020B0604020202020204" pitchFamily="34" charset="0"/>
                        <a:buChar char="•"/>
                      </a:pPr>
                      <a:r>
                        <a:rPr lang="en-GB" sz="1200" dirty="0"/>
                        <a:t>Ensuring all staff members understand the procedures and policies regarding confidentiality. </a:t>
                      </a:r>
                    </a:p>
                    <a:p>
                      <a:pPr marL="171450" indent="-171450">
                        <a:buFont typeface="Arial" panose="020B0604020202020204" pitchFamily="34" charset="0"/>
                        <a:buChar char="•"/>
                      </a:pPr>
                      <a:r>
                        <a:rPr lang="en-GB" sz="1200" dirty="0"/>
                        <a:t>Make sure all staff receive regular data protection and cyber awareness training.</a:t>
                      </a:r>
                    </a:p>
                    <a:p>
                      <a:pPr marL="171450" indent="-171450">
                        <a:buFont typeface="Arial" panose="020B0604020202020204" pitchFamily="34" charset="0"/>
                        <a:buChar char="•"/>
                      </a:pPr>
                      <a:r>
                        <a:rPr lang="en-GB" sz="1200" dirty="0"/>
                        <a:t>Follow Uk GDPR requirements when collecting, using, and sharing information.</a:t>
                      </a:r>
                    </a:p>
                    <a:p>
                      <a:pPr marL="171450" indent="-171450">
                        <a:buFont typeface="Arial" panose="020B0604020202020204" pitchFamily="34" charset="0"/>
                        <a:buChar char="•"/>
                      </a:pPr>
                      <a:endParaRPr lang="en-GB" sz="1200" dirty="0"/>
                    </a:p>
                  </a:txBody>
                  <a:tcPr/>
                </a:tc>
                <a:tc>
                  <a:txBody>
                    <a:bodyPr/>
                    <a:lstStyle/>
                    <a:p>
                      <a:endParaRPr lang="en-GB" dirty="0"/>
                    </a:p>
                  </a:txBody>
                  <a:tcPr/>
                </a:tc>
                <a:extLst>
                  <a:ext uri="{0D108BD9-81ED-4DB2-BD59-A6C34878D82A}">
                    <a16:rowId xmlns:a16="http://schemas.microsoft.com/office/drawing/2014/main" val="354450005"/>
                  </a:ext>
                </a:extLst>
              </a:tr>
              <a:tr h="242151">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66884795"/>
                  </a:ext>
                </a:extLst>
              </a:tr>
            </a:tbl>
          </a:graphicData>
        </a:graphic>
      </p:graphicFrame>
      <p:sp>
        <p:nvSpPr>
          <p:cNvPr id="6" name="TextBox 5">
            <a:extLst>
              <a:ext uri="{FF2B5EF4-FFF2-40B4-BE49-F238E27FC236}">
                <a16:creationId xmlns:a16="http://schemas.microsoft.com/office/drawing/2014/main" id="{1BDD6A1F-2685-EF77-5F80-1CA79F8DE491}"/>
              </a:ext>
            </a:extLst>
          </p:cNvPr>
          <p:cNvSpPr txBox="1"/>
          <p:nvPr/>
        </p:nvSpPr>
        <p:spPr>
          <a:xfrm>
            <a:off x="416560" y="5963920"/>
            <a:ext cx="11490960" cy="584775"/>
          </a:xfrm>
          <a:prstGeom prst="rect">
            <a:avLst/>
          </a:prstGeom>
          <a:noFill/>
        </p:spPr>
        <p:txBody>
          <a:bodyPr wrap="square" rtlCol="0">
            <a:spAutoFit/>
          </a:bodyPr>
          <a:lstStyle/>
          <a:p>
            <a:r>
              <a:rPr lang="en-GB" sz="1600" dirty="0"/>
              <a:t>Digital safety is every staff's responsibility. By using secure access, checking for online threats, managing information correctly, respecting client confidentiality, care homes such as Mayfair Home Care Agency can protect residents, all whilst maintaining high standards of care. </a:t>
            </a:r>
          </a:p>
        </p:txBody>
      </p:sp>
    </p:spTree>
    <p:extLst>
      <p:ext uri="{BB962C8B-B14F-4D97-AF65-F5344CB8AC3E}">
        <p14:creationId xmlns:p14="http://schemas.microsoft.com/office/powerpoint/2010/main" val="294113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F5DB5B-B0F1-0BA0-61AA-C7D150A05736}"/>
              </a:ext>
            </a:extLst>
          </p:cNvPr>
          <p:cNvSpPr>
            <a:spLocks noGrp="1"/>
          </p:cNvSpPr>
          <p:nvPr>
            <p:ph idx="1"/>
          </p:nvPr>
        </p:nvSpPr>
        <p:spPr>
          <a:xfrm>
            <a:off x="167147" y="265472"/>
            <a:ext cx="11906865" cy="5474556"/>
          </a:xfrm>
        </p:spPr>
        <p:txBody>
          <a:bodyPr/>
          <a:lstStyle/>
          <a:p>
            <a:r>
              <a:rPr lang="en-GB" dirty="0"/>
              <a:t>1. Microsoft. (2024). Excel help and learning. </a:t>
            </a:r>
            <a:r>
              <a:rPr lang="en-GB" dirty="0">
                <a:hlinkClick r:id="rId2"/>
              </a:rPr>
              <a:t>https://support.Microsoft.com/excel</a:t>
            </a:r>
            <a:r>
              <a:rPr lang="en-GB" dirty="0"/>
              <a:t> </a:t>
            </a:r>
          </a:p>
          <a:p>
            <a:r>
              <a:rPr lang="en-GB" dirty="0"/>
              <a:t>2. Microsoft Learn. (2024). Excel documentation. </a:t>
            </a:r>
            <a:r>
              <a:rPr lang="en-GB" dirty="0">
                <a:hlinkClick r:id="rId3"/>
              </a:rPr>
              <a:t>https://learn.Microsoft.com/Microsoft-365</a:t>
            </a:r>
            <a:r>
              <a:rPr lang="en-GB" dirty="0"/>
              <a:t> </a:t>
            </a:r>
          </a:p>
          <a:p>
            <a:r>
              <a:rPr lang="en-GB" dirty="0"/>
              <a:t>3. European Spreadsheets Risk Interest Group (</a:t>
            </a:r>
            <a:r>
              <a:rPr lang="en-GB" dirty="0" err="1"/>
              <a:t>EuSpRIG</a:t>
            </a:r>
            <a:r>
              <a:rPr lang="en-GB" dirty="0"/>
              <a:t>). Spreadsheets Errors and Risks. </a:t>
            </a:r>
            <a:r>
              <a:rPr lang="en-GB" dirty="0">
                <a:hlinkClick r:id="rId4"/>
              </a:rPr>
              <a:t>https://www.eusprig.org</a:t>
            </a:r>
            <a:r>
              <a:rPr lang="en-GB" dirty="0"/>
              <a:t> </a:t>
            </a:r>
          </a:p>
          <a:p>
            <a:r>
              <a:rPr lang="en-GB" dirty="0"/>
              <a:t>4. NHS England. Records Management Code of Practice 2021. </a:t>
            </a:r>
            <a:r>
              <a:rPr lang="en-GB" dirty="0">
                <a:hlinkClick r:id="rId5"/>
              </a:rPr>
              <a:t>https://www.England.nhs.uk/publication/records-management-code-of-practice-for-health-and-social-care-2021/</a:t>
            </a:r>
            <a:r>
              <a:rPr lang="en-GB" dirty="0"/>
              <a:t> </a:t>
            </a:r>
          </a:p>
          <a:p>
            <a:r>
              <a:rPr lang="en-GB" dirty="0"/>
              <a:t>5. Microsoft Learn (2024). Microsoft Teams documentation. </a:t>
            </a:r>
            <a:r>
              <a:rPr lang="en-GB" dirty="0">
                <a:hlinkClick r:id="rId6"/>
              </a:rPr>
              <a:t>https://learn.Microsoft.com/microsoftteams</a:t>
            </a:r>
            <a:r>
              <a:rPr lang="en-GB" dirty="0"/>
              <a:t> </a:t>
            </a:r>
          </a:p>
          <a:p>
            <a:r>
              <a:rPr lang="en-GB" dirty="0"/>
              <a:t>6. Code Quality Commission (CQC) (2023). Guidance for providers on person-centred care and effective communication. </a:t>
            </a:r>
            <a:r>
              <a:rPr lang="en-GB" dirty="0">
                <a:hlinkClick r:id="rId7"/>
              </a:rPr>
              <a:t>https://www.cqc.org.uk</a:t>
            </a:r>
            <a:r>
              <a:rPr lang="en-GB" dirty="0"/>
              <a:t> </a:t>
            </a:r>
          </a:p>
          <a:p>
            <a:r>
              <a:rPr lang="en-GB" dirty="0"/>
              <a:t>7. Closing the Uk care home data gap (2020) methodological challenges and solutions. </a:t>
            </a:r>
            <a:r>
              <a:rPr lang="en-GB" dirty="0">
                <a:hlinkClick r:id="rId8"/>
              </a:rPr>
              <a:t>https://doi.org/10.23889/ijpds.v5i4.1391</a:t>
            </a:r>
            <a:r>
              <a:rPr lang="en-GB" dirty="0"/>
              <a:t> </a:t>
            </a:r>
          </a:p>
          <a:p>
            <a:r>
              <a:rPr lang="en-GB" dirty="0"/>
              <a:t>8. NHS England (2024) Information Governance Guidance. </a:t>
            </a:r>
            <a:r>
              <a:rPr lang="en-GB" dirty="0">
                <a:hlinkClick r:id="rId9"/>
              </a:rPr>
              <a:t>https://www.England.nhs/data-services/ig/</a:t>
            </a:r>
            <a:r>
              <a:rPr lang="en-GB" dirty="0"/>
              <a:t> </a:t>
            </a:r>
          </a:p>
        </p:txBody>
      </p:sp>
    </p:spTree>
    <p:extLst>
      <p:ext uri="{BB962C8B-B14F-4D97-AF65-F5344CB8AC3E}">
        <p14:creationId xmlns:p14="http://schemas.microsoft.com/office/powerpoint/2010/main" val="209413369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130</TotalTime>
  <Words>1184</Words>
  <Application>Microsoft Office PowerPoint</Application>
  <PresentationFormat>Widescreen</PresentationFormat>
  <Paragraphs>42</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Gill Sans MT</vt:lpstr>
      <vt:lpstr>Parcel</vt:lpstr>
      <vt:lpstr>Assessment component 1 group presentation</vt:lpstr>
      <vt:lpstr>The use of Microsoft Excel</vt:lpstr>
      <vt:lpstr>Microsoft communication/collaborative tools</vt:lpstr>
      <vt:lpstr>Digital safety action plan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javairia suleman</dc:creator>
  <cp:lastModifiedBy>javairia suleman</cp:lastModifiedBy>
  <cp:revision>1</cp:revision>
  <dcterms:created xsi:type="dcterms:W3CDTF">2026-07-17T21:22:31Z</dcterms:created>
  <dcterms:modified xsi:type="dcterms:W3CDTF">2026-07-17T23:33:20Z</dcterms:modified>
</cp:coreProperties>
</file>