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824" autoAdjust="0"/>
    <p:restoredTop sz="94249" autoAdjust="0"/>
  </p:normalViewPr>
  <p:slideViewPr>
    <p:cSldViewPr snapToGrid="0">
      <p:cViewPr>
        <p:scale>
          <a:sx n="78" d="100"/>
          <a:sy n="78" d="100"/>
        </p:scale>
        <p:origin x="504" y="-1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5/13/2022</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992104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5/13/2022</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29349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5/13/2022</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776374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5/13/2022</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715466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5/13/2022</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228045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5/13/2022</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820976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5/13/2022</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645876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5/13/2022</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95876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5/13/2022</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82962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5/13/2022</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624430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5/13/2022</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616955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5/13/2022</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759950929"/>
      </p:ext>
    </p:extLst>
  </p:cSld>
  <p:clrMap bg1="dk1" tx1="lt1" bg2="dk2" tx2="lt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bc.co.uk/news/explainers-55333543" TargetMode="External"/><Relationship Id="rId7" Type="http://schemas.openxmlformats.org/officeDocument/2006/relationships/hyperlink" Target="https://techmonitor.ai/technology/cybersecurity/brexit-cybercrime" TargetMode="External"/><Relationship Id="rId2" Type="http://schemas.openxmlformats.org/officeDocument/2006/relationships/hyperlink" Target="https://www.atlanticcouncil.org/blogs/new-atlanticist/how-will-brexit-impact-intelligence-sharing-2/" TargetMode="External"/><Relationship Id="rId1" Type="http://schemas.openxmlformats.org/officeDocument/2006/relationships/slideLayout" Target="../slideLayouts/slideLayout2.xml"/><Relationship Id="rId6" Type="http://schemas.openxmlformats.org/officeDocument/2006/relationships/hyperlink" Target="https://ec.europa.eu/home-affairs/policies/schengen-borders-and-visa/schengen-information-system_en" TargetMode="External"/><Relationship Id="rId5" Type="http://schemas.openxmlformats.org/officeDocument/2006/relationships/hyperlink" Target="https://commonslibrary.parliament.uk/brexit-next-steps-the-european-arrest-warrant/" TargetMode="External"/><Relationship Id="rId4" Type="http://schemas.openxmlformats.org/officeDocument/2006/relationships/hyperlink" Target="https://www.un.org/ruleoflaw/files/UNH%20Role%20of%20Police%20Publication.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interpol.int/en/Who-we-are/Member-countries/Europe/UNITED-KINGDOM#:~:text=The%20UK%20does%20not%20have,and%20one%20in%20Northern%20Ireland" TargetMode="External"/><Relationship Id="rId2" Type="http://schemas.openxmlformats.org/officeDocument/2006/relationships/hyperlink" Target="https://www.government.nl/topics/brexit/question-and-answer/what-is-brexit" TargetMode="External"/><Relationship Id="rId1" Type="http://schemas.openxmlformats.org/officeDocument/2006/relationships/slideLayout" Target="../slideLayouts/slideLayout2.xml"/><Relationship Id="rId6" Type="http://schemas.openxmlformats.org/officeDocument/2006/relationships/hyperlink" Target="https://www.mi5.gov.uk/what-we-do" TargetMode="External"/><Relationship Id="rId5" Type="http://schemas.openxmlformats.org/officeDocument/2006/relationships/hyperlink" Target="http://humansecuritycourse.info/module-2-human-security-in-practice/human-security-stakeholders/" TargetMode="External"/><Relationship Id="rId4" Type="http://schemas.openxmlformats.org/officeDocument/2006/relationships/hyperlink" Target="https://www.interpol.int/en/Who-we-are/What-is-INTERPO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ukandeu.ac.uk/policing-capabilities-lessened-after-brexit/#:~:text=Although%20the%20final%20Brexit%20deal,overall%20lessening%20of%20policing%20capability." TargetMode="External"/><Relationship Id="rId2" Type="http://schemas.openxmlformats.org/officeDocument/2006/relationships/hyperlink" Target="https://www.bestforbritain.org/brexit-risks-uk-security" TargetMode="External"/><Relationship Id="rId1" Type="http://schemas.openxmlformats.org/officeDocument/2006/relationships/slideLayout" Target="../slideLayouts/slideLayout2.xml"/><Relationship Id="rId4" Type="http://schemas.openxmlformats.org/officeDocument/2006/relationships/hyperlink" Target="https://ukdefencejournal.org.uk/the-five-eyes-the-intelligence-alliance-of-the-anglosphere/"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BE131372-D9E8-4ABB-91DE-7E21E3FFB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C80246C7-15B2-4B1C-A50F-8CA5FFB64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2" name="Group 11">
            <a:extLst>
              <a:ext uri="{FF2B5EF4-FFF2-40B4-BE49-F238E27FC236}">
                <a16:creationId xmlns:a16="http://schemas.microsoft.com/office/drawing/2014/main" id="{FCC9ACE2-9E30-4252-B1E6-43035ABB56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77333" y="0"/>
            <a:ext cx="2214668" cy="6192747"/>
            <a:chOff x="9977333" y="0"/>
            <a:chExt cx="2214668" cy="6192747"/>
          </a:xfrm>
        </p:grpSpPr>
        <p:sp>
          <p:nvSpPr>
            <p:cNvPr id="13" name="Oval 12">
              <a:extLst>
                <a:ext uri="{FF2B5EF4-FFF2-40B4-BE49-F238E27FC236}">
                  <a16:creationId xmlns:a16="http://schemas.microsoft.com/office/drawing/2014/main" id="{F9A30DE4-D169-4137-B79D-72D226BE31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21818" y="3254126"/>
              <a:ext cx="272587" cy="27258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Graphic 9">
              <a:extLst>
                <a:ext uri="{FF2B5EF4-FFF2-40B4-BE49-F238E27FC236}">
                  <a16:creationId xmlns:a16="http://schemas.microsoft.com/office/drawing/2014/main" id="{A83B3C91-59FD-4841-A3B6-0AEC6FF7C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5635" y="2431541"/>
              <a:ext cx="1321642" cy="132164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p>
              <a:pPr lvl="0"/>
              <a:endParaRPr lang="en-US" dirty="0"/>
            </a:p>
          </p:txBody>
        </p:sp>
        <p:sp>
          <p:nvSpPr>
            <p:cNvPr id="15" name="Freeform: Shape 14">
              <a:extLst>
                <a:ext uri="{FF2B5EF4-FFF2-40B4-BE49-F238E27FC236}">
                  <a16:creationId xmlns:a16="http://schemas.microsoft.com/office/drawing/2014/main" id="{694B24A1-6323-41C4-ABCB-71DD71A3D6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041380" y="4795265"/>
              <a:ext cx="1150620" cy="1397482"/>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dirty="0"/>
            </a:p>
          </p:txBody>
        </p:sp>
        <p:sp>
          <p:nvSpPr>
            <p:cNvPr id="16" name="Graphic 9">
              <a:extLst>
                <a:ext uri="{FF2B5EF4-FFF2-40B4-BE49-F238E27FC236}">
                  <a16:creationId xmlns:a16="http://schemas.microsoft.com/office/drawing/2014/main" id="{2358C2FC-3C49-4AE7-BF1E-3A34A9F9A5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977333" y="0"/>
              <a:ext cx="2214667" cy="2214667"/>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dirty="0"/>
            </a:p>
          </p:txBody>
        </p:sp>
        <p:sp>
          <p:nvSpPr>
            <p:cNvPr id="17" name="Graphic 9">
              <a:extLst>
                <a:ext uri="{FF2B5EF4-FFF2-40B4-BE49-F238E27FC236}">
                  <a16:creationId xmlns:a16="http://schemas.microsoft.com/office/drawing/2014/main" id="{A378C347-A7A9-4827-A4EC-EFAD14266C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093324" y="167079"/>
              <a:ext cx="1945697" cy="1945697"/>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7EDF4B39-3457-4E9E-85D3-5041F4131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9982" y="3060222"/>
              <a:ext cx="612019" cy="1733435"/>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grpSp>
      <p:sp>
        <p:nvSpPr>
          <p:cNvPr id="20" name="Texture">
            <a:extLst>
              <a:ext uri="{FF2B5EF4-FFF2-40B4-BE49-F238E27FC236}">
                <a16:creationId xmlns:a16="http://schemas.microsoft.com/office/drawing/2014/main" id="{05FCB4FA-A461-4C52-802B-EBF497907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p:cNvSpPr>
            <a:spLocks noGrp="1"/>
          </p:cNvSpPr>
          <p:nvPr>
            <p:ph type="ctrTitle"/>
          </p:nvPr>
        </p:nvSpPr>
        <p:spPr>
          <a:xfrm>
            <a:off x="457199" y="671824"/>
            <a:ext cx="9002949" cy="2757176"/>
          </a:xfrm>
        </p:spPr>
        <p:txBody>
          <a:bodyPr>
            <a:normAutofit/>
          </a:bodyPr>
          <a:lstStyle/>
          <a:p>
            <a:r>
              <a:rPr lang="en-US" dirty="0"/>
              <a:t>National &amp; Transnational Policing – The Challenges</a:t>
            </a:r>
          </a:p>
        </p:txBody>
      </p:sp>
      <p:sp>
        <p:nvSpPr>
          <p:cNvPr id="3" name="Subtitle 2"/>
          <p:cNvSpPr>
            <a:spLocks noGrp="1"/>
          </p:cNvSpPr>
          <p:nvPr>
            <p:ph type="subTitle" idx="1"/>
          </p:nvPr>
        </p:nvSpPr>
        <p:spPr>
          <a:xfrm>
            <a:off x="457199" y="3602038"/>
            <a:ext cx="9002949" cy="2569942"/>
          </a:xfrm>
        </p:spPr>
        <p:txBody>
          <a:bodyPr vert="horz" lIns="91440" tIns="45720" rIns="91440" bIns="45720" rtlCol="0" anchor="t">
            <a:normAutofit/>
          </a:bodyPr>
          <a:lstStyle/>
          <a:p>
            <a:r>
              <a:rPr lang="en-US" dirty="0"/>
              <a:t>By Ciaran Thomas (2022)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FA1FC-C793-0736-04E6-1A70C20BB05E}"/>
              </a:ext>
            </a:extLst>
          </p:cNvPr>
          <p:cNvSpPr>
            <a:spLocks noGrp="1"/>
          </p:cNvSpPr>
          <p:nvPr>
            <p:ph type="title"/>
          </p:nvPr>
        </p:nvSpPr>
        <p:spPr/>
        <p:txBody>
          <a:bodyPr/>
          <a:lstStyle/>
          <a:p>
            <a:r>
              <a:rPr lang="en-US" dirty="0"/>
              <a:t>Aims and Objectives</a:t>
            </a:r>
          </a:p>
        </p:txBody>
      </p:sp>
      <p:sp>
        <p:nvSpPr>
          <p:cNvPr id="3" name="Content Placeholder 2">
            <a:extLst>
              <a:ext uri="{FF2B5EF4-FFF2-40B4-BE49-F238E27FC236}">
                <a16:creationId xmlns:a16="http://schemas.microsoft.com/office/drawing/2014/main" id="{CCDBB5EC-B240-3BC4-324F-B96267395065}"/>
              </a:ext>
            </a:extLst>
          </p:cNvPr>
          <p:cNvSpPr>
            <a:spLocks noGrp="1"/>
          </p:cNvSpPr>
          <p:nvPr>
            <p:ph idx="1"/>
          </p:nvPr>
        </p:nvSpPr>
        <p:spPr/>
        <p:txBody>
          <a:bodyPr vert="horz" lIns="91440" tIns="45720" rIns="91440" bIns="45720" rtlCol="0" anchor="t">
            <a:normAutofit/>
          </a:bodyPr>
          <a:lstStyle/>
          <a:p>
            <a:r>
              <a:rPr lang="en-US" dirty="0"/>
              <a:t>-</a:t>
            </a:r>
            <a:r>
              <a:rPr lang="en-US" sz="2800" dirty="0"/>
              <a:t>To identify what are the potential challenges of National &amp; Transnational policing &amp; security following the United Kingdom's exit from the European Union.</a:t>
            </a:r>
          </a:p>
          <a:p>
            <a:endParaRPr lang="en-US" sz="2800" dirty="0"/>
          </a:p>
          <a:p>
            <a:r>
              <a:rPr lang="en-US" sz="2800" dirty="0"/>
              <a:t>-To identify who are the key stakeholders in our future security arrangements</a:t>
            </a:r>
          </a:p>
        </p:txBody>
      </p:sp>
    </p:spTree>
    <p:extLst>
      <p:ext uri="{BB962C8B-B14F-4D97-AF65-F5344CB8AC3E}">
        <p14:creationId xmlns:p14="http://schemas.microsoft.com/office/powerpoint/2010/main" val="699364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E26A1-DCB2-29F7-95F3-B29320DC6718}"/>
              </a:ext>
            </a:extLst>
          </p:cNvPr>
          <p:cNvSpPr>
            <a:spLocks noGrp="1"/>
          </p:cNvSpPr>
          <p:nvPr>
            <p:ph type="title"/>
          </p:nvPr>
        </p:nvSpPr>
        <p:spPr/>
        <p:txBody>
          <a:bodyPr/>
          <a:lstStyle/>
          <a:p>
            <a:r>
              <a:rPr lang="en-US" dirty="0"/>
              <a:t>What is National &amp; Transnational Policing?</a:t>
            </a:r>
          </a:p>
        </p:txBody>
      </p:sp>
      <p:sp>
        <p:nvSpPr>
          <p:cNvPr id="3" name="Content Placeholder 2">
            <a:extLst>
              <a:ext uri="{FF2B5EF4-FFF2-40B4-BE49-F238E27FC236}">
                <a16:creationId xmlns:a16="http://schemas.microsoft.com/office/drawing/2014/main" id="{29DBBC31-8C7C-EF39-EE3D-220B90CE8B8F}"/>
              </a:ext>
            </a:extLst>
          </p:cNvPr>
          <p:cNvSpPr>
            <a:spLocks noGrp="1"/>
          </p:cNvSpPr>
          <p:nvPr>
            <p:ph idx="1"/>
          </p:nvPr>
        </p:nvSpPr>
        <p:spPr/>
        <p:txBody>
          <a:bodyPr vert="horz" lIns="91440" tIns="45720" rIns="91440" bIns="45720" rtlCol="0" anchor="t">
            <a:normAutofit lnSpcReduction="10000"/>
          </a:bodyPr>
          <a:lstStyle/>
          <a:p>
            <a:r>
              <a:rPr lang="en-US" sz="1800" dirty="0"/>
              <a:t>National policing is where a police force perform the duties that are expected and required by the law in a specific country. This could include; protecting members of the public from acts of violence and preventing any criminal activity from being committed. Police officers must act reasonably and responsibly in accordance with the law when performing their duty (</a:t>
            </a:r>
            <a:r>
              <a:rPr lang="en-US" sz="1800" dirty="0" err="1"/>
              <a:t>Chalom</a:t>
            </a:r>
            <a:r>
              <a:rPr lang="en-US" sz="1800" dirty="0"/>
              <a:t>, Leonard et al, 2001).</a:t>
            </a:r>
            <a:r>
              <a:rPr lang="en-US" dirty="0"/>
              <a:t> </a:t>
            </a:r>
          </a:p>
          <a:p>
            <a:r>
              <a:rPr lang="en-US" dirty="0"/>
              <a:t>The UK does not have a single national police &amp; security force, but instead has 44 separate police forces spread across England, Wales, Scotland and Northern Ireland. Other special security forces including; the British Transport Police and the Ministry of Defense frequently work alongside each of the 44 forces (INTERPOL, 2022).</a:t>
            </a:r>
          </a:p>
          <a:p>
            <a:r>
              <a:rPr lang="en-US" dirty="0"/>
              <a:t>Transnational policing involves undertaking cross-border crimes, including; drug smuggling, human trafficking and arms/weaponry dealing (Grieve, Harfield et al, 2007). </a:t>
            </a:r>
          </a:p>
        </p:txBody>
      </p:sp>
    </p:spTree>
    <p:extLst>
      <p:ext uri="{BB962C8B-B14F-4D97-AF65-F5344CB8AC3E}">
        <p14:creationId xmlns:p14="http://schemas.microsoft.com/office/powerpoint/2010/main" val="3621507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D1D7A-CB1A-1559-C2BF-887756711756}"/>
              </a:ext>
            </a:extLst>
          </p:cNvPr>
          <p:cNvSpPr>
            <a:spLocks noGrp="1"/>
          </p:cNvSpPr>
          <p:nvPr>
            <p:ph type="title"/>
          </p:nvPr>
        </p:nvSpPr>
        <p:spPr/>
        <p:txBody>
          <a:bodyPr/>
          <a:lstStyle/>
          <a:p>
            <a:r>
              <a:rPr lang="en-US" dirty="0"/>
              <a:t>What is Brexit?</a:t>
            </a:r>
          </a:p>
        </p:txBody>
      </p:sp>
      <p:sp>
        <p:nvSpPr>
          <p:cNvPr id="3" name="Content Placeholder 2">
            <a:extLst>
              <a:ext uri="{FF2B5EF4-FFF2-40B4-BE49-F238E27FC236}">
                <a16:creationId xmlns:a16="http://schemas.microsoft.com/office/drawing/2014/main" id="{ADDC74E1-9700-DB69-6768-EF628336A2FA}"/>
              </a:ext>
            </a:extLst>
          </p:cNvPr>
          <p:cNvSpPr>
            <a:spLocks noGrp="1"/>
          </p:cNvSpPr>
          <p:nvPr>
            <p:ph idx="1"/>
          </p:nvPr>
        </p:nvSpPr>
        <p:spPr/>
        <p:txBody>
          <a:bodyPr vert="horz" lIns="91440" tIns="45720" rIns="91440" bIns="45720" rtlCol="0" anchor="t">
            <a:normAutofit/>
          </a:bodyPr>
          <a:lstStyle/>
          <a:p>
            <a:r>
              <a:rPr lang="en-US" dirty="0"/>
              <a:t>'</a:t>
            </a:r>
            <a:r>
              <a:rPr lang="en-US" sz="2400" dirty="0"/>
              <a:t>Brexit' is the term used to refer to the United Kingdom's voluntary departure to leave the European Union, back in June 2016.</a:t>
            </a:r>
          </a:p>
          <a:p>
            <a:r>
              <a:rPr lang="en-US" sz="2400" dirty="0"/>
              <a:t>The UK's departure from the European Union has an effect and influence in deals and agreements concerning; trade, information of security, and nuclear cooperation's (Government of the Netherlands, 2021).</a:t>
            </a:r>
          </a:p>
          <a:p>
            <a:r>
              <a:rPr lang="en-US" dirty="0"/>
              <a:t>Some people might be concerned as to whether Brexit could have any possible positive or negative implications or challenges on policing and security in Britian, which is what we will investigate.   </a:t>
            </a:r>
          </a:p>
        </p:txBody>
      </p:sp>
    </p:spTree>
    <p:extLst>
      <p:ext uri="{BB962C8B-B14F-4D97-AF65-F5344CB8AC3E}">
        <p14:creationId xmlns:p14="http://schemas.microsoft.com/office/powerpoint/2010/main" val="282330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7DC04-C70A-5538-C4C1-19BCD7E2C1A7}"/>
              </a:ext>
            </a:extLst>
          </p:cNvPr>
          <p:cNvSpPr>
            <a:spLocks noGrp="1"/>
          </p:cNvSpPr>
          <p:nvPr>
            <p:ph type="title"/>
          </p:nvPr>
        </p:nvSpPr>
        <p:spPr/>
        <p:txBody>
          <a:bodyPr/>
          <a:lstStyle/>
          <a:p>
            <a:r>
              <a:rPr lang="en-US" dirty="0"/>
              <a:t>Possible challenge: Decrease of Policing capabilities</a:t>
            </a:r>
          </a:p>
        </p:txBody>
      </p:sp>
      <p:sp>
        <p:nvSpPr>
          <p:cNvPr id="3" name="Content Placeholder 2">
            <a:extLst>
              <a:ext uri="{FF2B5EF4-FFF2-40B4-BE49-F238E27FC236}">
                <a16:creationId xmlns:a16="http://schemas.microsoft.com/office/drawing/2014/main" id="{F394AC5E-C1A7-4296-FEBB-982B8578A270}"/>
              </a:ext>
            </a:extLst>
          </p:cNvPr>
          <p:cNvSpPr>
            <a:spLocks noGrp="1"/>
          </p:cNvSpPr>
          <p:nvPr>
            <p:ph idx="1"/>
          </p:nvPr>
        </p:nvSpPr>
        <p:spPr/>
        <p:txBody>
          <a:bodyPr vert="horz" lIns="91440" tIns="45720" rIns="91440" bIns="45720" rtlCol="0" anchor="t">
            <a:normAutofit fontScale="92500" lnSpcReduction="20000"/>
          </a:bodyPr>
          <a:lstStyle/>
          <a:p>
            <a:r>
              <a:rPr lang="en-US" dirty="0"/>
              <a:t>Pearson (2021) explains that one challenge that has been brought onto national policing in the UK, because of Brexit, is the loss of accesses to the Schengen Information System (SIS).</a:t>
            </a:r>
          </a:p>
          <a:p>
            <a:r>
              <a:rPr lang="en-US" dirty="0"/>
              <a:t>The SIS is a prominent information sharing system that is used for security and boarder control throughout Europe, to make each country in the continent safer. It assists the policing &amp; security authorities to preserve internal security in place of internal boarder checks through; boarder control cooperation, law enforcement, vehicle registration (European Commission, 2021).</a:t>
            </a:r>
          </a:p>
          <a:p>
            <a:r>
              <a:rPr lang="en-US" dirty="0"/>
              <a:t>Pearson (2021) states that, while in the EU, British police officers were able to utilize SIS to help identify and detain wanted or suspected criminals. For example, if a wanted criminal, from an EU country had evaded arrest and tried to enter the UK, British officers would instantly become aware of his/her status as a wanted criminal.</a:t>
            </a:r>
          </a:p>
          <a:p>
            <a:r>
              <a:rPr lang="en-US" dirty="0"/>
              <a:t>Because the UK is now no longer an EU member, the police are now more likely to unwittingly allow a dangerous criminal into the country, because of the loss of SIS recourses used to identify them. </a:t>
            </a:r>
          </a:p>
        </p:txBody>
      </p:sp>
    </p:spTree>
    <p:extLst>
      <p:ext uri="{BB962C8B-B14F-4D97-AF65-F5344CB8AC3E}">
        <p14:creationId xmlns:p14="http://schemas.microsoft.com/office/powerpoint/2010/main" val="480914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14397-086D-0275-173C-932F3051DCDB}"/>
              </a:ext>
            </a:extLst>
          </p:cNvPr>
          <p:cNvSpPr>
            <a:spLocks noGrp="1"/>
          </p:cNvSpPr>
          <p:nvPr>
            <p:ph type="title"/>
          </p:nvPr>
        </p:nvSpPr>
        <p:spPr/>
        <p:txBody>
          <a:bodyPr/>
          <a:lstStyle/>
          <a:p>
            <a:r>
              <a:rPr lang="en-GB" dirty="0"/>
              <a:t>Possible Challenge: Fewer Civil/Criminal Rights</a:t>
            </a:r>
          </a:p>
        </p:txBody>
      </p:sp>
      <p:sp>
        <p:nvSpPr>
          <p:cNvPr id="3" name="Content Placeholder 2">
            <a:extLst>
              <a:ext uri="{FF2B5EF4-FFF2-40B4-BE49-F238E27FC236}">
                <a16:creationId xmlns:a16="http://schemas.microsoft.com/office/drawing/2014/main" id="{7990E625-5FF5-A9C2-6E42-0F0C9AC94F1D}"/>
              </a:ext>
            </a:extLst>
          </p:cNvPr>
          <p:cNvSpPr>
            <a:spLocks noGrp="1"/>
          </p:cNvSpPr>
          <p:nvPr>
            <p:ph idx="1"/>
          </p:nvPr>
        </p:nvSpPr>
        <p:spPr/>
        <p:txBody>
          <a:bodyPr>
            <a:normAutofit lnSpcReduction="10000"/>
          </a:bodyPr>
          <a:lstStyle/>
          <a:p>
            <a:r>
              <a:rPr lang="en-GB" sz="2400" dirty="0"/>
              <a:t>Dawson (2020) highlights the loss of the European Arrest Warrant (EAW) following Brexit. The EAW is procedure used in EU member countries, where a person who has been detained by authorities in another EU country can request to either face court or imprisonment in their home EU country.</a:t>
            </a:r>
          </a:p>
          <a:p>
            <a:r>
              <a:rPr lang="en-GB" sz="2400" dirty="0"/>
              <a:t>Without accesses to EAW, British citizens who get detained in an EU country, whether innocent or guilty, might have to face trial or imprisonment in the country they are in and might not have access to translators, efficient legal aid, or making family arrangements back at home. </a:t>
            </a:r>
          </a:p>
        </p:txBody>
      </p:sp>
    </p:spTree>
    <p:extLst>
      <p:ext uri="{BB962C8B-B14F-4D97-AF65-F5344CB8AC3E}">
        <p14:creationId xmlns:p14="http://schemas.microsoft.com/office/powerpoint/2010/main" val="3992682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E0C8E-7C7D-67CF-54EE-C362BCCA7823}"/>
              </a:ext>
            </a:extLst>
          </p:cNvPr>
          <p:cNvSpPr>
            <a:spLocks noGrp="1"/>
          </p:cNvSpPr>
          <p:nvPr>
            <p:ph type="title"/>
          </p:nvPr>
        </p:nvSpPr>
        <p:spPr/>
        <p:txBody>
          <a:bodyPr/>
          <a:lstStyle/>
          <a:p>
            <a:r>
              <a:rPr lang="en-GB" dirty="0"/>
              <a:t>Possible Challenge: Decrease in national security effectiveness</a:t>
            </a:r>
          </a:p>
        </p:txBody>
      </p:sp>
      <p:sp>
        <p:nvSpPr>
          <p:cNvPr id="3" name="Content Placeholder 2">
            <a:extLst>
              <a:ext uri="{FF2B5EF4-FFF2-40B4-BE49-F238E27FC236}">
                <a16:creationId xmlns:a16="http://schemas.microsoft.com/office/drawing/2014/main" id="{0FDC89A6-0267-43A1-8F69-7F41C33AD5A4}"/>
              </a:ext>
            </a:extLst>
          </p:cNvPr>
          <p:cNvSpPr>
            <a:spLocks noGrp="1"/>
          </p:cNvSpPr>
          <p:nvPr>
            <p:ph idx="1"/>
          </p:nvPr>
        </p:nvSpPr>
        <p:spPr/>
        <p:txBody>
          <a:bodyPr/>
          <a:lstStyle/>
          <a:p>
            <a:r>
              <a:rPr lang="en-GB" dirty="0" err="1"/>
              <a:t>Casciani</a:t>
            </a:r>
            <a:r>
              <a:rPr lang="en-GB" dirty="0"/>
              <a:t> (2020) says that the UK leaving the EU means that country has now pulled out of over 30 EU criminal justice bodies, which help to keep people across EU member countries safe. </a:t>
            </a:r>
          </a:p>
          <a:p>
            <a:r>
              <a:rPr lang="en-GB" dirty="0"/>
              <a:t>For the UK to accommodate these security losses, the country will have to completely rearrange and organise over 100 brand new cross-border operations via new written agreements with each EU member country.</a:t>
            </a:r>
          </a:p>
          <a:p>
            <a:r>
              <a:rPr lang="en-GB" dirty="0"/>
              <a:t>In 2005, Hussain Osman, who attempted to bomb London, had been arrested in Italy and was brought back into the UK to face trial, thanks to the European Arrest Warrant agreement. Post-Brexit, some people might argue that he would not have been caught and brought back to face justice because the UK no longer has the level of powers and influence with EU countries.      </a:t>
            </a:r>
          </a:p>
        </p:txBody>
      </p:sp>
    </p:spTree>
    <p:extLst>
      <p:ext uri="{BB962C8B-B14F-4D97-AF65-F5344CB8AC3E}">
        <p14:creationId xmlns:p14="http://schemas.microsoft.com/office/powerpoint/2010/main" val="1145239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E3DA0-2646-543F-F31F-6153FB31B669}"/>
              </a:ext>
            </a:extLst>
          </p:cNvPr>
          <p:cNvSpPr>
            <a:spLocks noGrp="1"/>
          </p:cNvSpPr>
          <p:nvPr>
            <p:ph type="title"/>
          </p:nvPr>
        </p:nvSpPr>
        <p:spPr/>
        <p:txBody>
          <a:bodyPr/>
          <a:lstStyle/>
          <a:p>
            <a:r>
              <a:rPr lang="en-GB" dirty="0"/>
              <a:t>Possible Challenge: Increase in certain types of crimes</a:t>
            </a:r>
          </a:p>
        </p:txBody>
      </p:sp>
      <p:sp>
        <p:nvSpPr>
          <p:cNvPr id="3" name="Content Placeholder 2">
            <a:extLst>
              <a:ext uri="{FF2B5EF4-FFF2-40B4-BE49-F238E27FC236}">
                <a16:creationId xmlns:a16="http://schemas.microsoft.com/office/drawing/2014/main" id="{3F48C0DA-6056-74B5-D103-6FFD92BD32C5}"/>
              </a:ext>
            </a:extLst>
          </p:cNvPr>
          <p:cNvSpPr>
            <a:spLocks noGrp="1"/>
          </p:cNvSpPr>
          <p:nvPr>
            <p:ph idx="1"/>
          </p:nvPr>
        </p:nvSpPr>
        <p:spPr/>
        <p:txBody>
          <a:bodyPr/>
          <a:lstStyle/>
          <a:p>
            <a:r>
              <a:rPr lang="en-GB" dirty="0"/>
              <a:t>Glover (2021) states that because of the UK’s loss of EU crime reduction powers, there is an increased likelihood in certain types of crimes being increased and decreased chances of catching the perpetrators. For example, Cybercrime/Cyber terrorism could be increased because they are inherently international crimes, and they rely on cross-boarder cooperation in order to solve the crimes.</a:t>
            </a:r>
          </a:p>
          <a:p>
            <a:r>
              <a:rPr lang="en-GB" dirty="0"/>
              <a:t>In addition to Cyber crimes, some people argue that Brexit has led to an increase in hate crimes. Weaver (2018) notes that hate crime statistics had increased by 17% from the years 2016-2018, which some people claim that the Brexit referendum might have had a major influence on this increase, possibly due to some people’s hatred and disliking of immigrants in the UK.    </a:t>
            </a:r>
          </a:p>
          <a:p>
            <a:r>
              <a:rPr lang="en-GB" dirty="0"/>
              <a:t> </a:t>
            </a:r>
          </a:p>
        </p:txBody>
      </p:sp>
    </p:spTree>
    <p:extLst>
      <p:ext uri="{BB962C8B-B14F-4D97-AF65-F5344CB8AC3E}">
        <p14:creationId xmlns:p14="http://schemas.microsoft.com/office/powerpoint/2010/main" val="1061793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41D28-0590-C3B3-F2F3-D95EB18FE2F4}"/>
              </a:ext>
            </a:extLst>
          </p:cNvPr>
          <p:cNvSpPr>
            <a:spLocks noGrp="1"/>
          </p:cNvSpPr>
          <p:nvPr>
            <p:ph type="title"/>
          </p:nvPr>
        </p:nvSpPr>
        <p:spPr/>
        <p:txBody>
          <a:bodyPr>
            <a:normAutofit fontScale="90000"/>
          </a:bodyPr>
          <a:lstStyle/>
          <a:p>
            <a:r>
              <a:rPr lang="en-GB" dirty="0"/>
              <a:t>Who are the key Stakeholders in our future security arrangements?</a:t>
            </a:r>
          </a:p>
        </p:txBody>
      </p:sp>
      <p:sp>
        <p:nvSpPr>
          <p:cNvPr id="3" name="Content Placeholder 2">
            <a:extLst>
              <a:ext uri="{FF2B5EF4-FFF2-40B4-BE49-F238E27FC236}">
                <a16:creationId xmlns:a16="http://schemas.microsoft.com/office/drawing/2014/main" id="{9E7B8E72-1B57-F665-FB51-1A09EF735AC2}"/>
              </a:ext>
            </a:extLst>
          </p:cNvPr>
          <p:cNvSpPr>
            <a:spLocks noGrp="1"/>
          </p:cNvSpPr>
          <p:nvPr>
            <p:ph idx="1"/>
          </p:nvPr>
        </p:nvSpPr>
        <p:spPr/>
        <p:txBody>
          <a:bodyPr>
            <a:normAutofit/>
          </a:bodyPr>
          <a:lstStyle/>
          <a:p>
            <a:r>
              <a:rPr lang="en-GB" sz="2400" dirty="0"/>
              <a:t>Martin (2013) states that stakeholders, in the context of policing &amp; security, include; people, organizations, and institutions. Local stakeholders are local councils/government bodies, community police. National stakeholders are; Ministers/advisors, civil services/departments, courts, political parties, military and police forces. International stakeholders include; NATO, Five Eyes, Interpol.</a:t>
            </a:r>
          </a:p>
          <a:p>
            <a:r>
              <a:rPr lang="en-GB" sz="2400" dirty="0"/>
              <a:t>Stakeholders for national security in the UK could include MI5, MI6 and the Ministry of Defence. </a:t>
            </a:r>
          </a:p>
        </p:txBody>
      </p:sp>
    </p:spTree>
    <p:extLst>
      <p:ext uri="{BB962C8B-B14F-4D97-AF65-F5344CB8AC3E}">
        <p14:creationId xmlns:p14="http://schemas.microsoft.com/office/powerpoint/2010/main" val="4174974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C1A14-4BE1-FDE2-FACA-D28A19499BDC}"/>
              </a:ext>
            </a:extLst>
          </p:cNvPr>
          <p:cNvSpPr>
            <a:spLocks noGrp="1"/>
          </p:cNvSpPr>
          <p:nvPr>
            <p:ph type="title"/>
          </p:nvPr>
        </p:nvSpPr>
        <p:spPr/>
        <p:txBody>
          <a:bodyPr/>
          <a:lstStyle/>
          <a:p>
            <a:r>
              <a:rPr lang="en-GB" dirty="0"/>
              <a:t>MI5 (Military Intelligence, Section 5)</a:t>
            </a:r>
          </a:p>
        </p:txBody>
      </p:sp>
      <p:sp>
        <p:nvSpPr>
          <p:cNvPr id="3" name="Content Placeholder 2">
            <a:extLst>
              <a:ext uri="{FF2B5EF4-FFF2-40B4-BE49-F238E27FC236}">
                <a16:creationId xmlns:a16="http://schemas.microsoft.com/office/drawing/2014/main" id="{D5D80675-D7E5-2757-A833-19D2A54697B3}"/>
              </a:ext>
            </a:extLst>
          </p:cNvPr>
          <p:cNvSpPr>
            <a:spLocks noGrp="1"/>
          </p:cNvSpPr>
          <p:nvPr>
            <p:ph idx="1"/>
          </p:nvPr>
        </p:nvSpPr>
        <p:spPr/>
        <p:txBody>
          <a:bodyPr>
            <a:normAutofit/>
          </a:bodyPr>
          <a:lstStyle/>
          <a:p>
            <a:r>
              <a:rPr lang="en-GB" sz="2400" dirty="0"/>
              <a:t>MI5 is a secret service agency which protects the UK from the possible threats to national security., including; terrorism, sabotage, espionage, and from acts from international agencies (MI5, 2022). </a:t>
            </a:r>
          </a:p>
          <a:p>
            <a:r>
              <a:rPr lang="en-GB" sz="2400" dirty="0"/>
              <a:t>Nine possible terrorist attacks in the UK were prevented by MI5 intervention during the years 2016-2017 (Asthana, 2017).</a:t>
            </a:r>
          </a:p>
          <a:p>
            <a:r>
              <a:rPr lang="en-GB" sz="2400" dirty="0"/>
              <a:t>In 2019, the head of MI5, Andrew Parker, expressed concern over the UK’s departure from the EU because of the possible loss of access to intelligence-sharing and access to international databases (Mitchell, 2019). </a:t>
            </a:r>
          </a:p>
        </p:txBody>
      </p:sp>
    </p:spTree>
    <p:extLst>
      <p:ext uri="{BB962C8B-B14F-4D97-AF65-F5344CB8AC3E}">
        <p14:creationId xmlns:p14="http://schemas.microsoft.com/office/powerpoint/2010/main" val="1499031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28044-9B0F-FD38-D8CE-787E123F9FB7}"/>
              </a:ext>
            </a:extLst>
          </p:cNvPr>
          <p:cNvSpPr>
            <a:spLocks noGrp="1"/>
          </p:cNvSpPr>
          <p:nvPr>
            <p:ph type="title"/>
          </p:nvPr>
        </p:nvSpPr>
        <p:spPr/>
        <p:txBody>
          <a:bodyPr/>
          <a:lstStyle/>
          <a:p>
            <a:r>
              <a:rPr lang="en-GB" dirty="0"/>
              <a:t>International Criminal Police Organization (INTERPOL)</a:t>
            </a:r>
          </a:p>
        </p:txBody>
      </p:sp>
      <p:sp>
        <p:nvSpPr>
          <p:cNvPr id="3" name="Content Placeholder 2">
            <a:extLst>
              <a:ext uri="{FF2B5EF4-FFF2-40B4-BE49-F238E27FC236}">
                <a16:creationId xmlns:a16="http://schemas.microsoft.com/office/drawing/2014/main" id="{BE9DAD3F-11D1-972B-71DB-D91D854F6BA7}"/>
              </a:ext>
            </a:extLst>
          </p:cNvPr>
          <p:cNvSpPr>
            <a:spLocks noGrp="1"/>
          </p:cNvSpPr>
          <p:nvPr>
            <p:ph idx="1"/>
          </p:nvPr>
        </p:nvSpPr>
        <p:spPr/>
        <p:txBody>
          <a:bodyPr>
            <a:normAutofit fontScale="92500" lnSpcReduction="20000"/>
          </a:bodyPr>
          <a:lstStyle/>
          <a:p>
            <a:r>
              <a:rPr lang="en-GB" sz="2800" dirty="0"/>
              <a:t>INTERPOL is an inter-governmental organization with over 195 countries as members, including the UK, who all work together in order to make society a safer place.</a:t>
            </a:r>
          </a:p>
          <a:p>
            <a:r>
              <a:rPr lang="en-GB" sz="2800" dirty="0"/>
              <a:t>They offer support such as forensics, intelligence, and assistance in tracking down and detaining wanted criminals around the world. In present day they focus primarily in combatting terrorism, cybercrime and organized crimes.</a:t>
            </a:r>
          </a:p>
          <a:p>
            <a:pPr marL="0" indent="0">
              <a:buNone/>
            </a:pPr>
            <a:endParaRPr lang="en-GB" sz="2800" dirty="0"/>
          </a:p>
          <a:p>
            <a:pPr marL="0" indent="0">
              <a:buNone/>
            </a:pPr>
            <a:r>
              <a:rPr lang="en-GB" sz="2800" dirty="0"/>
              <a:t>INTERPOL (2022).</a:t>
            </a:r>
          </a:p>
          <a:p>
            <a:pPr marL="0" indent="0">
              <a:buNone/>
            </a:pPr>
            <a:r>
              <a:rPr lang="en-GB" dirty="0"/>
              <a:t> </a:t>
            </a:r>
          </a:p>
        </p:txBody>
      </p:sp>
    </p:spTree>
    <p:extLst>
      <p:ext uri="{BB962C8B-B14F-4D97-AF65-F5344CB8AC3E}">
        <p14:creationId xmlns:p14="http://schemas.microsoft.com/office/powerpoint/2010/main" val="4703972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9067F-21A8-25BB-FE76-A9A575973509}"/>
              </a:ext>
            </a:extLst>
          </p:cNvPr>
          <p:cNvSpPr>
            <a:spLocks noGrp="1"/>
          </p:cNvSpPr>
          <p:nvPr>
            <p:ph type="title"/>
          </p:nvPr>
        </p:nvSpPr>
        <p:spPr/>
        <p:txBody>
          <a:bodyPr/>
          <a:lstStyle/>
          <a:p>
            <a:r>
              <a:rPr lang="en-GB" dirty="0"/>
              <a:t>Five Eyes</a:t>
            </a:r>
          </a:p>
        </p:txBody>
      </p:sp>
      <p:sp>
        <p:nvSpPr>
          <p:cNvPr id="3" name="Content Placeholder 2">
            <a:extLst>
              <a:ext uri="{FF2B5EF4-FFF2-40B4-BE49-F238E27FC236}">
                <a16:creationId xmlns:a16="http://schemas.microsoft.com/office/drawing/2014/main" id="{2751E2CA-E3E5-B61E-1AF2-2BE21A0A08C6}"/>
              </a:ext>
            </a:extLst>
          </p:cNvPr>
          <p:cNvSpPr>
            <a:spLocks noGrp="1"/>
          </p:cNvSpPr>
          <p:nvPr>
            <p:ph idx="1"/>
          </p:nvPr>
        </p:nvSpPr>
        <p:spPr/>
        <p:txBody>
          <a:bodyPr/>
          <a:lstStyle/>
          <a:p>
            <a:r>
              <a:rPr lang="en-GB" dirty="0"/>
              <a:t>Five Eyes is an intelligence agency and alliance, which consists of the countries; the UK, Australia, United States, Canada, New Zealand. Five Eyes is looked on as being the most significant intelligence alliance in the world. During the Cold War, Five Eyes helped the UK in providing intelligence for finding Soviet submarines with missiles within the North Sea and North Atlantic (</a:t>
            </a:r>
            <a:r>
              <a:rPr lang="en-GB" dirty="0" err="1"/>
              <a:t>Tossini</a:t>
            </a:r>
            <a:r>
              <a:rPr lang="en-GB" dirty="0"/>
              <a:t>, 2020).</a:t>
            </a:r>
          </a:p>
          <a:p>
            <a:r>
              <a:rPr lang="en-GB" dirty="0"/>
              <a:t>Bell (2017) states that European countries benefit from the UK’s involvement with Five Eyes because of the military intelligence the UK receives from it, as well as operational involvement, which implies that Brexit does not just cause security and policing challenges in the UK, but also to the rest of Europe, which could involve people’s lives at stake.  </a:t>
            </a:r>
          </a:p>
          <a:p>
            <a:endParaRPr lang="en-GB" dirty="0"/>
          </a:p>
          <a:p>
            <a:endParaRPr lang="en-GB" dirty="0"/>
          </a:p>
        </p:txBody>
      </p:sp>
    </p:spTree>
    <p:extLst>
      <p:ext uri="{BB962C8B-B14F-4D97-AF65-F5344CB8AC3E}">
        <p14:creationId xmlns:p14="http://schemas.microsoft.com/office/powerpoint/2010/main" val="60878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B4545-E738-29E0-4C52-48C7D323B7AD}"/>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8FCF068-0D18-B8B0-98A6-1FABC35F2E3A}"/>
              </a:ext>
            </a:extLst>
          </p:cNvPr>
          <p:cNvSpPr>
            <a:spLocks noGrp="1"/>
          </p:cNvSpPr>
          <p:nvPr>
            <p:ph idx="1"/>
          </p:nvPr>
        </p:nvSpPr>
        <p:spPr/>
        <p:txBody>
          <a:bodyPr>
            <a:normAutofit lnSpcReduction="10000"/>
          </a:bodyPr>
          <a:lstStyle/>
          <a:p>
            <a:r>
              <a:rPr lang="en-GB" dirty="0"/>
              <a:t>From the information gathered, the UK’s departure from the European Union causes policing &amp; security challenges both nationally and transnationally. A primary concern seems to be the UK’s loss of data information powers such as; Schengen Information System, which can lead to an increase of dangerous individuals and wanted criminals entering the UK and causing threat to public safety. Another loss of power from authorities caused by Brexit being the European Arrest Warrant agreement, where British nationals being detained in an EU member country no longer being able to be transferred back to Britain for trial.</a:t>
            </a:r>
          </a:p>
          <a:p>
            <a:r>
              <a:rPr lang="en-GB" dirty="0"/>
              <a:t>Another challenge to security and policing, brought on by Brexit, being that the UK now being at a higher risk of being victims of acts of cyberterrorism because of the UK government’s lack of shared intelligence from EU member countries, which could put people’s lives at stake.  </a:t>
            </a:r>
          </a:p>
        </p:txBody>
      </p:sp>
    </p:spTree>
    <p:extLst>
      <p:ext uri="{BB962C8B-B14F-4D97-AF65-F5344CB8AC3E}">
        <p14:creationId xmlns:p14="http://schemas.microsoft.com/office/powerpoint/2010/main" val="3730519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32D0E-8BB0-986D-6DE4-FE2B24E65D33}"/>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3CBA959C-E037-953E-8FF8-B8A0F795A3FC}"/>
              </a:ext>
            </a:extLst>
          </p:cNvPr>
          <p:cNvSpPr>
            <a:spLocks noGrp="1"/>
          </p:cNvSpPr>
          <p:nvPr>
            <p:ph idx="1"/>
          </p:nvPr>
        </p:nvSpPr>
        <p:spPr/>
        <p:txBody>
          <a:bodyPr>
            <a:normAutofit fontScale="77500" lnSpcReduction="20000"/>
          </a:bodyPr>
          <a:lstStyle/>
          <a:p>
            <a:r>
              <a:rPr lang="en-GB" sz="1800" dirty="0">
                <a:effectLst/>
                <a:latin typeface="Calibri" panose="020F0502020204030204" pitchFamily="34" charset="0"/>
                <a:ea typeface="Times New Roman" panose="02020603050405020304" pitchFamily="18" charset="0"/>
              </a:rPr>
              <a:t>Asthana, A. (2017). ‘</a:t>
            </a:r>
            <a:r>
              <a:rPr lang="en-GB" sz="1800" i="1" dirty="0">
                <a:effectLst/>
                <a:latin typeface="Calibri" panose="020F0502020204030204" pitchFamily="34" charset="0"/>
                <a:ea typeface="Times New Roman" panose="02020603050405020304" pitchFamily="18" charset="0"/>
              </a:rPr>
              <a:t>Nine terrorist attacks prevented in UK in last year, says MI5 boss’. </a:t>
            </a:r>
            <a:r>
              <a:rPr lang="en-GB" sz="1800" dirty="0">
                <a:effectLst/>
                <a:latin typeface="Calibri" panose="020F0502020204030204" pitchFamily="34" charset="0"/>
                <a:ea typeface="Times New Roman" panose="02020603050405020304" pitchFamily="18" charset="0"/>
              </a:rPr>
              <a:t>The Guardian. 5</a:t>
            </a:r>
            <a:r>
              <a:rPr lang="en-GB" sz="1800" baseline="30000" dirty="0">
                <a:effectLst/>
                <a:latin typeface="Calibri" panose="020F0502020204030204" pitchFamily="34" charset="0"/>
                <a:ea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rPr>
              <a:t> December, 2017.</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Ball, E. (2017). ‘</a:t>
            </a:r>
            <a:r>
              <a:rPr lang="en-GB" sz="1800" i="1" dirty="0">
                <a:effectLst/>
                <a:latin typeface="Calibri" panose="020F0502020204030204" pitchFamily="34" charset="0"/>
                <a:ea typeface="Times New Roman" panose="02020603050405020304" pitchFamily="18" charset="0"/>
              </a:rPr>
              <a:t>How will Brexit impact intelligence sharing?’. </a:t>
            </a:r>
            <a:r>
              <a:rPr lang="en-GB" sz="1800" dirty="0">
                <a:effectLst/>
                <a:latin typeface="Calibri" panose="020F0502020204030204" pitchFamily="34" charset="0"/>
                <a:ea typeface="Times New Roman" panose="02020603050405020304" pitchFamily="18" charset="0"/>
              </a:rPr>
              <a:t>Atlanticcouncil.org. (Online Available at: </a:t>
            </a:r>
            <a:r>
              <a:rPr lang="en-GB" sz="1800" u="sng" dirty="0">
                <a:solidFill>
                  <a:srgbClr val="0563C1"/>
                </a:solidFill>
                <a:effectLst/>
                <a:latin typeface="Calibri" panose="020F0502020204030204" pitchFamily="34" charset="0"/>
                <a:ea typeface="Times New Roman" panose="02020603050405020304" pitchFamily="18" charset="0"/>
                <a:hlinkClick r:id="rId2"/>
              </a:rPr>
              <a:t>How will Brexit impact intelligence sharing? - Atlantic Council</a:t>
            </a:r>
            <a:r>
              <a:rPr lang="en-GB" sz="1800" dirty="0">
                <a:effectLst/>
                <a:latin typeface="Calibri" panose="020F0502020204030204" pitchFamily="34" charset="0"/>
                <a:ea typeface="Times New Roman" panose="02020603050405020304" pitchFamily="18" charset="0"/>
              </a:rPr>
              <a:t>) [Last Accessed 13 May 2022]. </a:t>
            </a:r>
            <a:endParaRPr lang="en-GB" sz="1800" dirty="0">
              <a:effectLst/>
              <a:latin typeface="Times New Roman" panose="02020603050405020304" pitchFamily="18" charset="0"/>
              <a:ea typeface="Times New Roman" panose="02020603050405020304" pitchFamily="18" charset="0"/>
            </a:endParaRPr>
          </a:p>
          <a:p>
            <a:r>
              <a:rPr lang="en-GB" sz="1800" dirty="0" err="1">
                <a:effectLst/>
                <a:latin typeface="Calibri" panose="020F0502020204030204" pitchFamily="34" charset="0"/>
                <a:ea typeface="Times New Roman" panose="02020603050405020304" pitchFamily="18" charset="0"/>
              </a:rPr>
              <a:t>Casicani</a:t>
            </a:r>
            <a:r>
              <a:rPr lang="en-GB" sz="1800" dirty="0">
                <a:effectLst/>
                <a:latin typeface="Calibri" panose="020F0502020204030204" pitchFamily="34" charset="0"/>
                <a:ea typeface="Times New Roman" panose="02020603050405020304" pitchFamily="18" charset="0"/>
              </a:rPr>
              <a:t>, D. (2022). </a:t>
            </a:r>
            <a:r>
              <a:rPr lang="en-GB" sz="1800" i="1" dirty="0">
                <a:effectLst/>
                <a:latin typeface="Calibri" panose="020F0502020204030204" pitchFamily="34" charset="0"/>
                <a:ea typeface="Times New Roman" panose="02020603050405020304" pitchFamily="18" charset="0"/>
              </a:rPr>
              <a:t>‘Brexit: What does it mean for security in the UK?’. </a:t>
            </a:r>
            <a:r>
              <a:rPr lang="en-GB" sz="1800" dirty="0">
                <a:effectLst/>
                <a:latin typeface="Calibri" panose="020F0502020204030204" pitchFamily="34" charset="0"/>
                <a:ea typeface="Times New Roman" panose="02020603050405020304" pitchFamily="18" charset="0"/>
              </a:rPr>
              <a:t>BBC.co.uk. (Online Available at: </a:t>
            </a:r>
            <a:r>
              <a:rPr lang="en-GB" sz="1800" u="sng" dirty="0">
                <a:solidFill>
                  <a:srgbClr val="0563C1"/>
                </a:solidFill>
                <a:effectLst/>
                <a:latin typeface="Calibri" panose="020F0502020204030204" pitchFamily="34" charset="0"/>
                <a:ea typeface="Times New Roman" panose="02020603050405020304" pitchFamily="18" charset="0"/>
                <a:hlinkClick r:id="rId3"/>
              </a:rPr>
              <a:t>Brexit: What does it mean for security in the UK? - BBC News</a:t>
            </a:r>
            <a:r>
              <a:rPr lang="en-GB" sz="1800" dirty="0">
                <a:effectLst/>
                <a:latin typeface="Calibri" panose="020F0502020204030204" pitchFamily="34" charset="0"/>
                <a:ea typeface="Times New Roman" panose="02020603050405020304" pitchFamily="18" charset="0"/>
              </a:rPr>
              <a:t>) [Last Accessed 10 May 2022].</a:t>
            </a:r>
            <a:endParaRPr lang="en-GB" sz="1800" dirty="0">
              <a:effectLst/>
              <a:latin typeface="Times New Roman" panose="02020603050405020304" pitchFamily="18" charset="0"/>
              <a:ea typeface="Times New Roman" panose="02020603050405020304" pitchFamily="18" charset="0"/>
            </a:endParaRPr>
          </a:p>
          <a:p>
            <a:pPr fontAlgn="base"/>
            <a:r>
              <a:rPr lang="en-US" sz="1800" dirty="0" err="1">
                <a:effectLst/>
                <a:latin typeface="Calibri" panose="020F0502020204030204" pitchFamily="34" charset="0"/>
                <a:ea typeface="Times New Roman" panose="02020603050405020304" pitchFamily="18" charset="0"/>
              </a:rPr>
              <a:t>Chalom</a:t>
            </a:r>
            <a:r>
              <a:rPr lang="en-GB" sz="1800" dirty="0">
                <a:effectLst/>
                <a:latin typeface="Times New Roman" panose="02020603050405020304" pitchFamily="18" charset="0"/>
                <a:ea typeface="Times New Roman" panose="02020603050405020304" pitchFamily="18" charset="0"/>
              </a:rPr>
              <a:t>, M., Leonard, L., </a:t>
            </a:r>
            <a:r>
              <a:rPr lang="en-GB" sz="1800" dirty="0" err="1">
                <a:effectLst/>
                <a:latin typeface="Times New Roman" panose="02020603050405020304" pitchFamily="18" charset="0"/>
                <a:ea typeface="Times New Roman" panose="02020603050405020304" pitchFamily="18" charset="0"/>
              </a:rPr>
              <a:t>Vanderschueren</a:t>
            </a:r>
            <a:r>
              <a:rPr lang="en-GB" sz="1800" dirty="0">
                <a:effectLst/>
                <a:latin typeface="Times New Roman" panose="02020603050405020304" pitchFamily="18" charset="0"/>
                <a:ea typeface="Times New Roman" panose="02020603050405020304" pitchFamily="18" charset="0"/>
              </a:rPr>
              <a:t>., Vezina, C. (2001). </a:t>
            </a:r>
            <a:r>
              <a:rPr lang="en-GB" sz="1800" i="1" dirty="0">
                <a:effectLst/>
                <a:latin typeface="Times New Roman" panose="02020603050405020304" pitchFamily="18" charset="0"/>
                <a:ea typeface="Times New Roman" panose="02020603050405020304" pitchFamily="18" charset="0"/>
              </a:rPr>
              <a:t>‘Urban Safety and Good Governance: The Role of the Police’. International Centre for the Prevention of Crime. Un.org. (Online </a:t>
            </a:r>
            <a:r>
              <a:rPr lang="en-GB" sz="1800" i="1" dirty="0" err="1">
                <a:effectLst/>
                <a:latin typeface="Times New Roman" panose="02020603050405020304" pitchFamily="18" charset="0"/>
                <a:ea typeface="Times New Roman" panose="02020603050405020304" pitchFamily="18" charset="0"/>
              </a:rPr>
              <a:t>Avaliable</a:t>
            </a:r>
            <a:r>
              <a:rPr lang="en-GB" sz="1800" i="1" dirty="0">
                <a:effectLst/>
                <a:latin typeface="Times New Roman" panose="02020603050405020304" pitchFamily="18" charset="0"/>
                <a:ea typeface="Times New Roman" panose="02020603050405020304" pitchFamily="18" charset="0"/>
              </a:rPr>
              <a:t> at: </a:t>
            </a:r>
            <a:r>
              <a:rPr lang="en-US" sz="1800" i="1" u="none" strike="noStrike" dirty="0">
                <a:solidFill>
                  <a:srgbClr val="0563C1"/>
                </a:solidFill>
                <a:effectLst/>
                <a:latin typeface="Calibri" panose="020F0502020204030204" pitchFamily="34" charset="0"/>
                <a:ea typeface="Times New Roman" panose="02020603050405020304" pitchFamily="18" charset="0"/>
                <a:hlinkClick r:id="rId4"/>
              </a:rPr>
              <a:t>https://www.un.org/ruleoflaw/files/UNH%20Role%20of%20Police%20Publication.pdf</a:t>
            </a:r>
            <a:r>
              <a:rPr lang="en-US" sz="1800" i="1" dirty="0">
                <a:effectLst/>
                <a:latin typeface="Calibri" panose="020F0502020204030204" pitchFamily="34" charset="0"/>
                <a:ea typeface="Times New Roman" panose="02020603050405020304" pitchFamily="18" charset="0"/>
              </a:rPr>
              <a:t>) [Last Accessed 5 May 2022]. </a:t>
            </a:r>
            <a:r>
              <a:rPr lang="en-GB" sz="1800" i="1" dirty="0">
                <a:effectLst/>
                <a:latin typeface="Calibri" panose="020F0502020204030204" pitchFamily="34"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 </a:t>
            </a:r>
          </a:p>
          <a:p>
            <a:pPr fontAlgn="base"/>
            <a:r>
              <a:rPr lang="en-GB" sz="1800" i="1" dirty="0">
                <a:effectLst/>
                <a:latin typeface="Calibri" panose="020F0502020204030204" pitchFamily="34" charset="0"/>
                <a:ea typeface="Times New Roman" panose="02020603050405020304" pitchFamily="18" charset="0"/>
              </a:rPr>
              <a:t>Dawson, J. (2020). ‘Brexit next steps: The European Arrest Warrant’. Commonslibrary.parliament.uk. (Online Available at: </a:t>
            </a:r>
            <a:r>
              <a:rPr lang="en-GB" sz="1800" i="1" u="sng" dirty="0">
                <a:solidFill>
                  <a:srgbClr val="0563C1"/>
                </a:solidFill>
                <a:effectLst/>
                <a:latin typeface="Calibri" panose="020F0502020204030204" pitchFamily="34" charset="0"/>
                <a:ea typeface="Times New Roman" panose="02020603050405020304" pitchFamily="18" charset="0"/>
                <a:hlinkClick r:id="rId5"/>
              </a:rPr>
              <a:t>Brexit next steps: The European Arrest Warrant (parliament.uk)</a:t>
            </a:r>
            <a:r>
              <a:rPr lang="en-GB" sz="1800" i="1" dirty="0">
                <a:effectLst/>
                <a:latin typeface="Calibri" panose="020F0502020204030204" pitchFamily="34" charset="0"/>
                <a:ea typeface="Times New Roman" panose="02020603050405020304" pitchFamily="18" charset="0"/>
              </a:rPr>
              <a:t>) [Last Accessed 9 May 2022].</a:t>
            </a:r>
          </a:p>
          <a:p>
            <a:pPr fontAlgn="base"/>
            <a:r>
              <a:rPr lang="en-US" sz="1800" dirty="0">
                <a:effectLst/>
                <a:latin typeface="Calibri" panose="020F0502020204030204" pitchFamily="34" charset="0"/>
                <a:ea typeface="Times New Roman" panose="02020603050405020304" pitchFamily="18" charset="0"/>
              </a:rPr>
              <a:t>European Commission. (2021). </a:t>
            </a:r>
            <a:r>
              <a:rPr lang="en-GB" sz="1800" i="1" dirty="0">
                <a:effectLst/>
                <a:latin typeface="Times New Roman" panose="02020603050405020304" pitchFamily="18" charset="0"/>
                <a:ea typeface="Times New Roman" panose="02020603050405020304" pitchFamily="18" charset="0"/>
              </a:rPr>
              <a:t>‘Schengen Information System (SIS)’. Ec.europa.eu. (Online </a:t>
            </a:r>
            <a:r>
              <a:rPr lang="en-GB" sz="1800" i="1" dirty="0" err="1">
                <a:effectLst/>
                <a:latin typeface="Times New Roman" panose="02020603050405020304" pitchFamily="18" charset="0"/>
                <a:ea typeface="Times New Roman" panose="02020603050405020304" pitchFamily="18" charset="0"/>
              </a:rPr>
              <a:t>Avaliable</a:t>
            </a:r>
            <a:r>
              <a:rPr lang="en-GB" sz="1800" i="1" dirty="0">
                <a:effectLst/>
                <a:latin typeface="Times New Roman" panose="02020603050405020304" pitchFamily="18" charset="0"/>
                <a:ea typeface="Times New Roman" panose="02020603050405020304" pitchFamily="18" charset="0"/>
              </a:rPr>
              <a:t> at: </a:t>
            </a:r>
            <a:r>
              <a:rPr lang="en-US" sz="1800" i="1" u="none" strike="noStrike" dirty="0">
                <a:solidFill>
                  <a:srgbClr val="0563C1"/>
                </a:solidFill>
                <a:effectLst/>
                <a:latin typeface="Calibri" panose="020F0502020204030204" pitchFamily="34" charset="0"/>
                <a:ea typeface="Times New Roman" panose="02020603050405020304" pitchFamily="18" charset="0"/>
                <a:hlinkClick r:id="rId6"/>
              </a:rPr>
              <a:t>https://ec.europa.eu/home-affairs/policies/schengen-borders-and-visa/schengen-information-system_en</a:t>
            </a:r>
            <a:r>
              <a:rPr lang="en-US" sz="1800" i="1" dirty="0">
                <a:effectLst/>
                <a:latin typeface="Calibri" panose="020F0502020204030204" pitchFamily="34" charset="0"/>
                <a:ea typeface="Times New Roman" panose="02020603050405020304" pitchFamily="18" charset="0"/>
              </a:rPr>
              <a:t>) [Last Access 7 May 2022]. </a:t>
            </a:r>
            <a:r>
              <a:rPr lang="en-GB" sz="1800" i="1" dirty="0">
                <a:effectLst/>
                <a:latin typeface="Calibri" panose="020F0502020204030204" pitchFamily="34" charset="0"/>
                <a:ea typeface="Times New Roman" panose="02020603050405020304" pitchFamily="18" charset="0"/>
              </a:rPr>
              <a:t> </a:t>
            </a:r>
          </a:p>
          <a:p>
            <a:pPr fontAlgn="base"/>
            <a:r>
              <a:rPr lang="en-GB" sz="1800" i="1" dirty="0">
                <a:effectLst/>
                <a:latin typeface="Times New Roman" panose="02020603050405020304" pitchFamily="18" charset="0"/>
                <a:ea typeface="Times New Roman" panose="02020603050405020304" pitchFamily="18" charset="0"/>
              </a:rPr>
              <a:t> Glover, C. (2021). ‘How Brexit has made fighting cybercrime harder for UK police’. Techmonitor.ai. (Online Available at: </a:t>
            </a:r>
            <a:r>
              <a:rPr lang="en-GB" sz="1800" i="1" u="sng" dirty="0">
                <a:solidFill>
                  <a:srgbClr val="0563C1"/>
                </a:solidFill>
                <a:effectLst/>
                <a:latin typeface="Times New Roman" panose="02020603050405020304" pitchFamily="18" charset="0"/>
                <a:ea typeface="Times New Roman" panose="02020603050405020304" pitchFamily="18" charset="0"/>
                <a:hlinkClick r:id="rId7"/>
              </a:rPr>
              <a:t>How Brexit made fighting cybercrime harder for UK police - Tech Monitor</a:t>
            </a:r>
            <a:r>
              <a:rPr lang="en-GB" sz="1800" i="1" dirty="0">
                <a:effectLst/>
                <a:latin typeface="Times New Roman" panose="02020603050405020304" pitchFamily="18" charset="0"/>
                <a:ea typeface="Times New Roman" panose="02020603050405020304" pitchFamily="18" charset="0"/>
              </a:rPr>
              <a:t>) [Last Accessed 10 May 2022]. </a:t>
            </a:r>
          </a:p>
        </p:txBody>
      </p:sp>
    </p:spTree>
    <p:extLst>
      <p:ext uri="{BB962C8B-B14F-4D97-AF65-F5344CB8AC3E}">
        <p14:creationId xmlns:p14="http://schemas.microsoft.com/office/powerpoint/2010/main" val="38280872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40BFE-D32A-09CA-ADD4-8B6D173E8A20}"/>
              </a:ext>
            </a:extLst>
          </p:cNvPr>
          <p:cNvSpPr>
            <a:spLocks noGrp="1"/>
          </p:cNvSpPr>
          <p:nvPr>
            <p:ph type="title"/>
          </p:nvPr>
        </p:nvSpPr>
        <p:spPr/>
        <p:txBody>
          <a:bodyPr/>
          <a:lstStyle/>
          <a:p>
            <a:r>
              <a:rPr lang="en-GB" dirty="0"/>
              <a:t>Bibliography (continued)</a:t>
            </a:r>
          </a:p>
        </p:txBody>
      </p:sp>
      <p:sp>
        <p:nvSpPr>
          <p:cNvPr id="3" name="Content Placeholder 2">
            <a:extLst>
              <a:ext uri="{FF2B5EF4-FFF2-40B4-BE49-F238E27FC236}">
                <a16:creationId xmlns:a16="http://schemas.microsoft.com/office/drawing/2014/main" id="{55E20313-26D4-616E-816B-79F7A72039A6}"/>
              </a:ext>
            </a:extLst>
          </p:cNvPr>
          <p:cNvSpPr>
            <a:spLocks noGrp="1"/>
          </p:cNvSpPr>
          <p:nvPr>
            <p:ph idx="1"/>
          </p:nvPr>
        </p:nvSpPr>
        <p:spPr/>
        <p:txBody>
          <a:bodyPr>
            <a:normAutofit fontScale="77500" lnSpcReduction="20000"/>
          </a:bodyPr>
          <a:lstStyle/>
          <a:p>
            <a:pPr fontAlgn="base"/>
            <a:r>
              <a:rPr lang="en-US" sz="2300" dirty="0">
                <a:effectLst/>
                <a:latin typeface="Calibri" panose="020F0502020204030204" pitchFamily="34" charset="0"/>
                <a:ea typeface="Times New Roman" panose="02020603050405020304" pitchFamily="18" charset="0"/>
              </a:rPr>
              <a:t>Government of the Netherlands. (2021). </a:t>
            </a:r>
            <a:r>
              <a:rPr lang="en-GB" sz="2300" i="1" dirty="0">
                <a:effectLst/>
                <a:latin typeface="Times New Roman" panose="02020603050405020304" pitchFamily="18" charset="0"/>
                <a:ea typeface="Times New Roman" panose="02020603050405020304" pitchFamily="18" charset="0"/>
              </a:rPr>
              <a:t>‘What is Brexit?’. Government.nl. (Online Available at: </a:t>
            </a:r>
            <a:r>
              <a:rPr lang="en-US" sz="2300" i="1" u="none" strike="noStrike" dirty="0">
                <a:solidFill>
                  <a:srgbClr val="0563C1"/>
                </a:solidFill>
                <a:effectLst/>
                <a:latin typeface="Calibri" panose="020F0502020204030204" pitchFamily="34" charset="0"/>
                <a:ea typeface="Times New Roman" panose="02020603050405020304" pitchFamily="18" charset="0"/>
                <a:hlinkClick r:id="rId2"/>
              </a:rPr>
              <a:t>https://www.government.nl/topics/brexit/question-and-answer/what-is-brexit</a:t>
            </a:r>
            <a:r>
              <a:rPr lang="en-US" sz="2300" i="1" dirty="0">
                <a:effectLst/>
                <a:latin typeface="Calibri" panose="020F0502020204030204" pitchFamily="34" charset="0"/>
                <a:ea typeface="Times New Roman" panose="02020603050405020304" pitchFamily="18" charset="0"/>
              </a:rPr>
              <a:t>) [Last Accessed 7 May 2022].</a:t>
            </a:r>
            <a:r>
              <a:rPr lang="en-GB" sz="2300" i="1" dirty="0">
                <a:effectLst/>
                <a:latin typeface="Calibri" panose="020F0502020204030204" pitchFamily="34" charset="0"/>
                <a:ea typeface="Times New Roman" panose="02020603050405020304" pitchFamily="18" charset="0"/>
              </a:rPr>
              <a:t> </a:t>
            </a:r>
          </a:p>
          <a:p>
            <a:pPr fontAlgn="base"/>
            <a:r>
              <a:rPr lang="en-GB" sz="2300" i="1" dirty="0">
                <a:effectLst/>
                <a:latin typeface="Times New Roman" panose="02020603050405020304" pitchFamily="18" charset="0"/>
                <a:ea typeface="Times New Roman" panose="02020603050405020304" pitchFamily="18" charset="0"/>
              </a:rPr>
              <a:t> </a:t>
            </a:r>
            <a:r>
              <a:rPr lang="en-US" sz="2300" i="1" dirty="0">
                <a:effectLst/>
                <a:latin typeface="Calibri" panose="020F0502020204030204" pitchFamily="34" charset="0"/>
                <a:ea typeface="Times New Roman" panose="02020603050405020304" pitchFamily="18" charset="0"/>
              </a:rPr>
              <a:t>Grieve, J., </a:t>
            </a:r>
            <a:r>
              <a:rPr lang="en-US" sz="2300" i="1" dirty="0" err="1">
                <a:effectLst/>
                <a:latin typeface="Calibri" panose="020F0502020204030204" pitchFamily="34" charset="0"/>
                <a:ea typeface="Times New Roman" panose="02020603050405020304" pitchFamily="18" charset="0"/>
              </a:rPr>
              <a:t>Harfield</a:t>
            </a:r>
            <a:r>
              <a:rPr lang="en-US" sz="2300" i="1" dirty="0">
                <a:effectLst/>
                <a:latin typeface="Calibri" panose="020F0502020204030204" pitchFamily="34" charset="0"/>
                <a:ea typeface="Times New Roman" panose="02020603050405020304" pitchFamily="18" charset="0"/>
              </a:rPr>
              <a:t>, C., </a:t>
            </a:r>
            <a:r>
              <a:rPr lang="en-GB" sz="2300" i="1" dirty="0" err="1">
                <a:effectLst/>
                <a:latin typeface="Times New Roman" panose="02020603050405020304" pitchFamily="18" charset="0"/>
                <a:ea typeface="Times New Roman" panose="02020603050405020304" pitchFamily="18" charset="0"/>
              </a:rPr>
              <a:t>MacVean</a:t>
            </a:r>
            <a:r>
              <a:rPr lang="en-GB" sz="2300" i="1" dirty="0">
                <a:effectLst/>
                <a:latin typeface="Times New Roman" panose="02020603050405020304" pitchFamily="18" charset="0"/>
                <a:ea typeface="Times New Roman" panose="02020603050405020304" pitchFamily="18" charset="0"/>
              </a:rPr>
              <a:t>, A. (2007). ‘International and Transnational Policing’. Policing. SAGE Publishing; Thousand Oaks, USA. Pgs. 50-54.</a:t>
            </a:r>
            <a:r>
              <a:rPr lang="en-GB" sz="2300" i="1" dirty="0">
                <a:effectLst/>
                <a:latin typeface="Calibri" panose="020F0502020204030204" pitchFamily="34" charset="0"/>
                <a:ea typeface="Times New Roman" panose="02020603050405020304" pitchFamily="18" charset="0"/>
              </a:rPr>
              <a:t> </a:t>
            </a:r>
          </a:p>
          <a:p>
            <a:pPr fontAlgn="base"/>
            <a:r>
              <a:rPr lang="en-GB" sz="2300" i="1" dirty="0">
                <a:effectLst/>
                <a:latin typeface="Times New Roman" panose="02020603050405020304" pitchFamily="18" charset="0"/>
                <a:ea typeface="Times New Roman" panose="02020603050405020304" pitchFamily="18" charset="0"/>
              </a:rPr>
              <a:t> </a:t>
            </a:r>
            <a:r>
              <a:rPr lang="en-US" sz="2300" i="1" dirty="0">
                <a:effectLst/>
                <a:latin typeface="Calibri" panose="020F0502020204030204" pitchFamily="34" charset="0"/>
                <a:ea typeface="Times New Roman" panose="02020603050405020304" pitchFamily="18" charset="0"/>
              </a:rPr>
              <a:t>INTERPOL. (2022). </a:t>
            </a:r>
            <a:r>
              <a:rPr lang="en-GB" sz="2300" i="1" dirty="0">
                <a:effectLst/>
                <a:latin typeface="Times New Roman" panose="02020603050405020304" pitchFamily="18" charset="0"/>
                <a:ea typeface="Times New Roman" panose="02020603050405020304" pitchFamily="18" charset="0"/>
              </a:rPr>
              <a:t>‘How INTERPOL Supports the UK to Tackle International Crime’. Interpol.int. (Online Available at: </a:t>
            </a:r>
            <a:r>
              <a:rPr lang="en-US" sz="2300" i="1" u="none" strike="noStrike" dirty="0">
                <a:solidFill>
                  <a:srgbClr val="0563C1"/>
                </a:solidFill>
                <a:effectLst/>
                <a:latin typeface="Calibri" panose="020F0502020204030204" pitchFamily="34" charset="0"/>
                <a:ea typeface="Times New Roman" panose="02020603050405020304" pitchFamily="18" charset="0"/>
                <a:hlinkClick r:id="rId3"/>
              </a:rPr>
              <a:t>https://www.interpol.int/en/Who-we-are/Member-countries/Europe/UNITED-KINGDOM#:~:text=The%20UK%20does%20not%20have,and%20one%20in%20Northern%20Ireland</a:t>
            </a:r>
            <a:r>
              <a:rPr lang="en-US" sz="2300" i="1" dirty="0">
                <a:effectLst/>
                <a:latin typeface="Calibri" panose="020F0502020204030204" pitchFamily="34" charset="0"/>
                <a:ea typeface="Times New Roman" panose="02020603050405020304" pitchFamily="18" charset="0"/>
              </a:rPr>
              <a:t>.) [Last Accessed 6 May 2022]. </a:t>
            </a:r>
          </a:p>
          <a:p>
            <a:pPr fontAlgn="base"/>
            <a:r>
              <a:rPr lang="en-GB" sz="2300" i="1" dirty="0">
                <a:effectLst/>
                <a:latin typeface="Calibri" panose="020F0502020204030204" pitchFamily="34" charset="0"/>
                <a:ea typeface="Times New Roman" panose="02020603050405020304" pitchFamily="18" charset="0"/>
              </a:rPr>
              <a:t> </a:t>
            </a:r>
            <a:r>
              <a:rPr lang="en-GB" sz="2300" i="1" dirty="0">
                <a:effectLst/>
                <a:latin typeface="Times New Roman" panose="02020603050405020304" pitchFamily="18" charset="0"/>
                <a:ea typeface="Times New Roman" panose="02020603050405020304" pitchFamily="18" charset="0"/>
              </a:rPr>
              <a:t> </a:t>
            </a:r>
            <a:r>
              <a:rPr lang="en-GB" sz="2300" i="1" dirty="0">
                <a:effectLst/>
                <a:latin typeface="Calibri" panose="020F0502020204030204" pitchFamily="34" charset="0"/>
                <a:ea typeface="Times New Roman" panose="02020603050405020304" pitchFamily="18" charset="0"/>
              </a:rPr>
              <a:t>INTERPOL. (2022). ‘What is INTERPOL?’. Interpol.int. (Online Available at: </a:t>
            </a:r>
            <a:r>
              <a:rPr lang="en-GB" sz="2300" i="1" u="sng" dirty="0">
                <a:solidFill>
                  <a:srgbClr val="0563C1"/>
                </a:solidFill>
                <a:effectLst/>
                <a:latin typeface="Calibri" panose="020F0502020204030204" pitchFamily="34" charset="0"/>
                <a:ea typeface="Times New Roman" panose="02020603050405020304" pitchFamily="18" charset="0"/>
                <a:hlinkClick r:id="rId4"/>
              </a:rPr>
              <a:t>What is INTERPOL?</a:t>
            </a:r>
            <a:r>
              <a:rPr lang="en-GB" sz="2300" i="1" dirty="0">
                <a:effectLst/>
                <a:latin typeface="Calibri" panose="020F0502020204030204" pitchFamily="34" charset="0"/>
                <a:ea typeface="Times New Roman" panose="02020603050405020304" pitchFamily="18" charset="0"/>
              </a:rPr>
              <a:t>) [Last Accessed 13 May 2022].</a:t>
            </a:r>
            <a:endParaRPr lang="en-GB" sz="2300" i="1" dirty="0">
              <a:effectLst/>
              <a:latin typeface="Times New Roman" panose="02020603050405020304" pitchFamily="18" charset="0"/>
              <a:ea typeface="Times New Roman" panose="02020603050405020304" pitchFamily="18" charset="0"/>
            </a:endParaRPr>
          </a:p>
          <a:p>
            <a:pPr fontAlgn="base"/>
            <a:r>
              <a:rPr lang="en-GB" sz="2300" i="1" dirty="0">
                <a:effectLst/>
                <a:latin typeface="Calibri" panose="020F0502020204030204" pitchFamily="34" charset="0"/>
                <a:ea typeface="Times New Roman" panose="02020603050405020304" pitchFamily="18" charset="0"/>
              </a:rPr>
              <a:t>Martin, M. (2013). ‘Stakeholders of the human security concept’. Humansecuritycourse.info. (Online Available at: </a:t>
            </a:r>
            <a:r>
              <a:rPr lang="en-GB" sz="2300" i="1" u="sng" dirty="0">
                <a:solidFill>
                  <a:srgbClr val="0563C1"/>
                </a:solidFill>
                <a:effectLst/>
                <a:latin typeface="Calibri" panose="020F0502020204030204" pitchFamily="34" charset="0"/>
                <a:ea typeface="Times New Roman" panose="02020603050405020304" pitchFamily="18" charset="0"/>
                <a:hlinkClick r:id="rId5"/>
              </a:rPr>
              <a:t>Stakeholders of the human security concept | Human Security Course</a:t>
            </a:r>
            <a:r>
              <a:rPr lang="en-GB" sz="2300" i="1" dirty="0">
                <a:effectLst/>
                <a:latin typeface="Calibri" panose="020F0502020204030204" pitchFamily="34" charset="0"/>
                <a:ea typeface="Times New Roman" panose="02020603050405020304" pitchFamily="18" charset="0"/>
              </a:rPr>
              <a:t>) [Last Accessed 11 May 2022].</a:t>
            </a:r>
            <a:endParaRPr lang="en-GB" sz="2300" i="1" dirty="0">
              <a:effectLst/>
              <a:latin typeface="Times New Roman" panose="02020603050405020304" pitchFamily="18" charset="0"/>
              <a:ea typeface="Times New Roman" panose="02020603050405020304" pitchFamily="18" charset="0"/>
            </a:endParaRPr>
          </a:p>
          <a:p>
            <a:pPr fontAlgn="base"/>
            <a:r>
              <a:rPr lang="en-GB" sz="2300" i="1" dirty="0">
                <a:effectLst/>
                <a:latin typeface="Calibri" panose="020F0502020204030204" pitchFamily="34" charset="0"/>
                <a:ea typeface="Times New Roman" panose="02020603050405020304" pitchFamily="18" charset="0"/>
              </a:rPr>
              <a:t>MI5. (2022). ‘What We Do’. Mi5.gov.uk. (Online Available at: </a:t>
            </a:r>
            <a:r>
              <a:rPr lang="en-GB" sz="2300" i="1" u="sng" dirty="0">
                <a:solidFill>
                  <a:srgbClr val="0563C1"/>
                </a:solidFill>
                <a:effectLst/>
                <a:latin typeface="Calibri" panose="020F0502020204030204" pitchFamily="34" charset="0"/>
                <a:ea typeface="Times New Roman" panose="02020603050405020304" pitchFamily="18" charset="0"/>
                <a:hlinkClick r:id="rId6"/>
              </a:rPr>
              <a:t>What We Do | MI5 - The Security Service</a:t>
            </a:r>
            <a:r>
              <a:rPr lang="en-GB" sz="2300" i="1" dirty="0">
                <a:effectLst/>
                <a:latin typeface="Calibri" panose="020F0502020204030204" pitchFamily="34" charset="0"/>
                <a:ea typeface="Times New Roman" panose="02020603050405020304" pitchFamily="18" charset="0"/>
              </a:rPr>
              <a:t>) [Last Accessed 11 May 2022].</a:t>
            </a:r>
            <a:endParaRPr lang="en-GB" sz="2300" i="1" dirty="0">
              <a:effectLst/>
              <a:latin typeface="Times New Roman" panose="02020603050405020304" pitchFamily="18" charset="0"/>
              <a:ea typeface="Times New Roman" panose="02020603050405020304" pitchFamily="18" charset="0"/>
            </a:endParaRPr>
          </a:p>
          <a:p>
            <a:pPr marL="0" indent="0" fontAlgn="base">
              <a:buNone/>
            </a:pPr>
            <a:endParaRPr lang="en-GB" sz="1800" i="1"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1720285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23459-EE1A-31A0-55FD-E4F7EF63AF19}"/>
              </a:ext>
            </a:extLst>
          </p:cNvPr>
          <p:cNvSpPr>
            <a:spLocks noGrp="1"/>
          </p:cNvSpPr>
          <p:nvPr>
            <p:ph type="title"/>
          </p:nvPr>
        </p:nvSpPr>
        <p:spPr/>
        <p:txBody>
          <a:bodyPr/>
          <a:lstStyle/>
          <a:p>
            <a:r>
              <a:rPr lang="en-GB" dirty="0"/>
              <a:t>Bibliography (continued)</a:t>
            </a:r>
          </a:p>
        </p:txBody>
      </p:sp>
      <p:sp>
        <p:nvSpPr>
          <p:cNvPr id="3" name="Content Placeholder 2">
            <a:extLst>
              <a:ext uri="{FF2B5EF4-FFF2-40B4-BE49-F238E27FC236}">
                <a16:creationId xmlns:a16="http://schemas.microsoft.com/office/drawing/2014/main" id="{8B947C01-FBD2-D522-7C2B-07480D461571}"/>
              </a:ext>
            </a:extLst>
          </p:cNvPr>
          <p:cNvSpPr>
            <a:spLocks noGrp="1"/>
          </p:cNvSpPr>
          <p:nvPr>
            <p:ph idx="1"/>
          </p:nvPr>
        </p:nvSpPr>
        <p:spPr/>
        <p:txBody>
          <a:bodyPr/>
          <a:lstStyle/>
          <a:p>
            <a:r>
              <a:rPr lang="en-GB" sz="1800" dirty="0">
                <a:effectLst/>
                <a:latin typeface="Calibri" panose="020F0502020204030204" pitchFamily="34" charset="0"/>
                <a:ea typeface="Times New Roman" panose="02020603050405020304" pitchFamily="18" charset="0"/>
              </a:rPr>
              <a:t>Mitchell, C. (2019). ‘</a:t>
            </a:r>
            <a:r>
              <a:rPr lang="en-GB" sz="1800" i="1" dirty="0">
                <a:effectLst/>
                <a:latin typeface="Calibri" panose="020F0502020204030204" pitchFamily="34" charset="0"/>
                <a:ea typeface="Times New Roman" panose="02020603050405020304" pitchFamily="18" charset="0"/>
              </a:rPr>
              <a:t>MI5 CHIEF: BREXIT RISKS UK SECURITY’. </a:t>
            </a:r>
            <a:r>
              <a:rPr lang="en-GB" sz="1800" dirty="0">
                <a:effectLst/>
                <a:latin typeface="Calibri" panose="020F0502020204030204" pitchFamily="34" charset="0"/>
                <a:ea typeface="Times New Roman" panose="02020603050405020304" pitchFamily="18" charset="0"/>
              </a:rPr>
              <a:t>Bestforbritain.org. (Online Available at: </a:t>
            </a:r>
            <a:r>
              <a:rPr lang="en-GB" sz="1800" u="sng" dirty="0">
                <a:solidFill>
                  <a:srgbClr val="0563C1"/>
                </a:solidFill>
                <a:effectLst/>
                <a:latin typeface="Calibri" panose="020F0502020204030204" pitchFamily="34" charset="0"/>
                <a:ea typeface="Times New Roman" panose="02020603050405020304" pitchFamily="18" charset="0"/>
                <a:hlinkClick r:id="rId2"/>
              </a:rPr>
              <a:t>MI5 chief: Brexit risks UK security - Best for Britain</a:t>
            </a:r>
            <a:r>
              <a:rPr lang="en-GB" sz="1800" dirty="0">
                <a:effectLst/>
                <a:latin typeface="Calibri" panose="020F0502020204030204" pitchFamily="34" charset="0"/>
                <a:ea typeface="Times New Roman" panose="02020603050405020304" pitchFamily="18" charset="0"/>
              </a:rPr>
              <a:t>) [Last Accessed 12 May 2022].</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Calibri" panose="020F0502020204030204" pitchFamily="34" charset="0"/>
                <a:ea typeface="Times New Roman" panose="02020603050405020304" pitchFamily="18" charset="0"/>
              </a:rPr>
              <a:t>Pearson, J. (2021). </a:t>
            </a:r>
            <a:r>
              <a:rPr lang="en-GB" sz="1800" i="1" dirty="0">
                <a:effectLst/>
                <a:latin typeface="Calibri" panose="020F0502020204030204" pitchFamily="34" charset="0"/>
                <a:ea typeface="Times New Roman" panose="02020603050405020304" pitchFamily="18" charset="0"/>
              </a:rPr>
              <a:t>‘Policing Capabilities Lessened After Brexit’. </a:t>
            </a:r>
            <a:r>
              <a:rPr lang="en-GB" sz="1800" dirty="0">
                <a:effectLst/>
                <a:latin typeface="Calibri" panose="020F0502020204030204" pitchFamily="34" charset="0"/>
                <a:ea typeface="Times New Roman" panose="02020603050405020304" pitchFamily="18" charset="0"/>
              </a:rPr>
              <a:t>Ukandeu.ac.uk. (Online Available </a:t>
            </a:r>
            <a:r>
              <a:rPr lang="en-GB" sz="1800" dirty="0">
                <a:effectLst/>
                <a:latin typeface="Times New Roman" panose="02020603050405020304" pitchFamily="18" charset="0"/>
                <a:ea typeface="Times New Roman" panose="02020603050405020304" pitchFamily="18" charset="0"/>
              </a:rPr>
              <a:t>at: </a:t>
            </a:r>
            <a:r>
              <a:rPr lang="en-GB" sz="1800" u="sng" dirty="0">
                <a:solidFill>
                  <a:srgbClr val="0563C1"/>
                </a:solidFill>
                <a:effectLst/>
                <a:latin typeface="Calibri" panose="020F0502020204030204" pitchFamily="34" charset="0"/>
                <a:ea typeface="Times New Roman" panose="02020603050405020304" pitchFamily="18" charset="0"/>
                <a:hlinkClick r:id="rId3"/>
              </a:rPr>
              <a:t>Policing capabilities lessened after Brexit - UK in a changing Europe (ukandeu.ac.uk)</a:t>
            </a:r>
            <a:r>
              <a:rPr lang="en-GB" sz="1800" dirty="0">
                <a:effectLst/>
                <a:latin typeface="Calibri" panose="020F0502020204030204" pitchFamily="34" charset="0"/>
                <a:ea typeface="Times New Roman" panose="02020603050405020304" pitchFamily="18" charset="0"/>
              </a:rPr>
              <a:t>) [Last Accessed 8 May 2022].</a:t>
            </a:r>
            <a:endParaRPr lang="en-GB" sz="1800" dirty="0">
              <a:effectLst/>
              <a:latin typeface="Times New Roman" panose="02020603050405020304" pitchFamily="18" charset="0"/>
              <a:ea typeface="Times New Roman" panose="02020603050405020304" pitchFamily="18" charset="0"/>
            </a:endParaRPr>
          </a:p>
          <a:p>
            <a:r>
              <a:rPr lang="en-GB" sz="1800" dirty="0" err="1">
                <a:effectLst/>
                <a:latin typeface="Calibri" panose="020F0502020204030204" pitchFamily="34" charset="0"/>
                <a:ea typeface="Times New Roman" panose="02020603050405020304" pitchFamily="18" charset="0"/>
              </a:rPr>
              <a:t>Tossini</a:t>
            </a:r>
            <a:r>
              <a:rPr lang="en-GB" sz="1800" dirty="0">
                <a:effectLst/>
                <a:latin typeface="Calibri" panose="020F0502020204030204" pitchFamily="34" charset="0"/>
                <a:ea typeface="Times New Roman" panose="02020603050405020304" pitchFamily="18" charset="0"/>
              </a:rPr>
              <a:t>, J., V. (2020). ‘</a:t>
            </a:r>
            <a:r>
              <a:rPr lang="en-GB" sz="1800" i="1" dirty="0">
                <a:effectLst/>
                <a:latin typeface="Calibri" panose="020F0502020204030204" pitchFamily="34" charset="0"/>
                <a:ea typeface="Times New Roman" panose="02020603050405020304" pitchFamily="18" charset="0"/>
              </a:rPr>
              <a:t>The Five Eyes – The Intelligence Alliance of the Anglosphere’. </a:t>
            </a:r>
            <a:r>
              <a:rPr lang="en-GB" sz="1800" dirty="0">
                <a:effectLst/>
                <a:latin typeface="Calibri" panose="020F0502020204030204" pitchFamily="34" charset="0"/>
                <a:ea typeface="Times New Roman" panose="02020603050405020304" pitchFamily="18" charset="0"/>
              </a:rPr>
              <a:t>Ukdefencejournal.org.uk. (Online Available at: </a:t>
            </a:r>
            <a:r>
              <a:rPr lang="en-GB" sz="1800" u="sng" dirty="0">
                <a:solidFill>
                  <a:srgbClr val="0563C1"/>
                </a:solidFill>
                <a:effectLst/>
                <a:latin typeface="Calibri" panose="020F0502020204030204" pitchFamily="34" charset="0"/>
                <a:ea typeface="Times New Roman" panose="02020603050405020304" pitchFamily="18" charset="0"/>
                <a:hlinkClick r:id="rId4"/>
              </a:rPr>
              <a:t>The Five Eyes - The Intelligence Alliance of the Anglosphere (ukdefencejournal.org.uk)</a:t>
            </a:r>
            <a:r>
              <a:rPr lang="en-GB" sz="1800" dirty="0">
                <a:effectLst/>
                <a:latin typeface="Calibri" panose="020F0502020204030204" pitchFamily="34" charset="0"/>
                <a:ea typeface="Times New Roman" panose="02020603050405020304" pitchFamily="18" charset="0"/>
              </a:rPr>
              <a:t>) [Last Accessed 13 May 2022].</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Weaver, M. (2018). ‘</a:t>
            </a:r>
            <a:r>
              <a:rPr lang="en-GB" sz="1800" i="1" dirty="0">
                <a:effectLst/>
                <a:latin typeface="Calibri" panose="020F0502020204030204" pitchFamily="34" charset="0"/>
                <a:ea typeface="Times New Roman" panose="02020603050405020304" pitchFamily="18" charset="0"/>
              </a:rPr>
              <a:t>Hate crime surge linked to Brexit and 2017 terrorist attacks’. </a:t>
            </a:r>
            <a:r>
              <a:rPr lang="en-GB" sz="1800" dirty="0">
                <a:effectLst/>
                <a:latin typeface="Calibri" panose="020F0502020204030204" pitchFamily="34" charset="0"/>
                <a:ea typeface="Times New Roman" panose="02020603050405020304" pitchFamily="18" charset="0"/>
              </a:rPr>
              <a:t>The Guardian. 16</a:t>
            </a:r>
            <a:r>
              <a:rPr lang="en-GB" sz="1800" baseline="30000" dirty="0">
                <a:effectLst/>
                <a:latin typeface="Calibri" panose="020F0502020204030204" pitchFamily="34" charset="0"/>
                <a:ea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rPr>
              <a:t> October, 2018.</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7855462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F8468-23EE-3314-0860-EFF56B6F5186}"/>
              </a:ext>
            </a:extLst>
          </p:cNvPr>
          <p:cNvSpPr>
            <a:spLocks noGrp="1"/>
          </p:cNvSpPr>
          <p:nvPr>
            <p:ph type="title"/>
          </p:nvPr>
        </p:nvSpPr>
        <p:spPr/>
        <p:txBody>
          <a:bodyPr/>
          <a:lstStyle/>
          <a:p>
            <a:r>
              <a:rPr lang="en-GB" dirty="0"/>
              <a:t>END OF PRESENTATION</a:t>
            </a:r>
          </a:p>
        </p:txBody>
      </p:sp>
    </p:spTree>
    <p:extLst>
      <p:ext uri="{BB962C8B-B14F-4D97-AF65-F5344CB8AC3E}">
        <p14:creationId xmlns:p14="http://schemas.microsoft.com/office/powerpoint/2010/main" val="1337343033"/>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2325</Words>
  <Application>Microsoft Office PowerPoint</Application>
  <PresentationFormat>Widescreen</PresentationFormat>
  <Paragraphs>70</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Gill Sans Nova</vt:lpstr>
      <vt:lpstr>Times New Roman</vt:lpstr>
      <vt:lpstr>TropicVTI</vt:lpstr>
      <vt:lpstr>National &amp; Transnational Policing – The Challenges</vt:lpstr>
      <vt:lpstr>Aims and Objectives</vt:lpstr>
      <vt:lpstr>What is National &amp; Transnational Policing?</vt:lpstr>
      <vt:lpstr>What is Brexit?</vt:lpstr>
      <vt:lpstr>Possible challenge: Decrease of Policing capabilities</vt:lpstr>
      <vt:lpstr>Possible Challenge: Fewer Civil/Criminal Rights</vt:lpstr>
      <vt:lpstr>Possible Challenge: Decrease in national security effectiveness</vt:lpstr>
      <vt:lpstr>Possible Challenge: Increase in certain types of crimes</vt:lpstr>
      <vt:lpstr>Who are the key Stakeholders in our future security arrangements?</vt:lpstr>
      <vt:lpstr>MI5 (Military Intelligence, Section 5)</vt:lpstr>
      <vt:lpstr>International Criminal Police Organization (INTERPOL)</vt:lpstr>
      <vt:lpstr>Five Eyes</vt:lpstr>
      <vt:lpstr>Conclusion</vt:lpstr>
      <vt:lpstr>Bibliography</vt:lpstr>
      <vt:lpstr>Bibliography (continued)</vt:lpstr>
      <vt:lpstr>Bibliography (continued)</vt:lpstr>
      <vt:lpstr>END OF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Ciaran Thomas</dc:creator>
  <cp:lastModifiedBy>Ciaran Thomas</cp:lastModifiedBy>
  <cp:revision>321</cp:revision>
  <dcterms:created xsi:type="dcterms:W3CDTF">2022-05-13T13:04:57Z</dcterms:created>
  <dcterms:modified xsi:type="dcterms:W3CDTF">2022-05-13T21:51:03Z</dcterms:modified>
</cp:coreProperties>
</file>