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736" autoAdjust="0"/>
  </p:normalViewPr>
  <p:slideViewPr>
    <p:cSldViewPr snapToGrid="0">
      <p:cViewPr varScale="1">
        <p:scale>
          <a:sx n="85" d="100"/>
          <a:sy n="85" d="100"/>
        </p:scale>
        <p:origin x="15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02DA30-E5D6-4AA3-87AD-3DFF421EACD5}" type="datetimeFigureOut">
              <a:rPr lang="en-GB" smtClean="0"/>
              <a:t>17/05/2023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8B8277-98AB-4BBC-AE12-7C230E86665A}" type="slidenum">
              <a:rPr lang="en-GB" smtClean="0"/>
              <a:t>‹#›</a:t>
            </a:fld>
            <a:endParaRPr lang="en-GB"/>
          </a:p>
        </p:txBody>
      </p:sp>
    </p:spTree>
    <p:extLst>
      <p:ext uri="{BB962C8B-B14F-4D97-AF65-F5344CB8AC3E}">
        <p14:creationId xmlns:p14="http://schemas.microsoft.com/office/powerpoint/2010/main" val="669859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europarl.europa.eu/RegData/etudes/BRIE/2016/573899/EPRS_BRI%282016%29573899_EN.pdf"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ircularity-gap.world/2020"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worldwildlife.org/publications/living-planet-report-2020" TargetMode="External"/><Relationship Id="rId4" Type="http://schemas.openxmlformats.org/officeDocument/2006/relationships/hyperlink" Target="https://wedocs.unep.org/bitstream/handle/20.500.11822/27517/GRO_2019.pdf"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European Parliament, The circular economy is a </a:t>
            </a:r>
            <a:r>
              <a:rPr lang="en-US" dirty="0">
                <a:hlinkClick r:id="rId3"/>
              </a:rPr>
              <a:t>model of production and consumption</a:t>
            </a:r>
            <a:r>
              <a:rPr lang="en-US" dirty="0"/>
              <a:t>, which involves sharing, leasing, reusing, repairing, refurbishing and recycling existing materials and products as long as possible. In this way, the life cycle of products is extended.</a:t>
            </a:r>
            <a:br>
              <a:rPr lang="en-US" b="1" i="0" dirty="0">
                <a:solidFill>
                  <a:srgbClr val="505154"/>
                </a:solidFill>
                <a:effectLst/>
                <a:latin typeface="Helvetica" panose="020B0604020202020204" pitchFamily="34" charset="0"/>
              </a:rPr>
            </a:br>
            <a:r>
              <a:rPr lang="en-US" b="0" i="0" dirty="0">
                <a:solidFill>
                  <a:srgbClr val="505154"/>
                </a:solidFill>
                <a:effectLst/>
                <a:latin typeface="Helvetica" panose="020B0604020202020204" pitchFamily="34" charset="0"/>
              </a:rPr>
              <a:t>In practice, it implies </a:t>
            </a:r>
            <a:r>
              <a:rPr lang="en-US" b="1" i="0" dirty="0">
                <a:solidFill>
                  <a:srgbClr val="505154"/>
                </a:solidFill>
                <a:effectLst/>
                <a:latin typeface="Helvetica" panose="020B0604020202020204" pitchFamily="34" charset="0"/>
              </a:rPr>
              <a:t>reducing waste</a:t>
            </a:r>
            <a:r>
              <a:rPr lang="en-US" b="0" i="0" dirty="0">
                <a:solidFill>
                  <a:srgbClr val="505154"/>
                </a:solidFill>
                <a:effectLst/>
                <a:latin typeface="Helvetica" panose="020B0604020202020204" pitchFamily="34" charset="0"/>
              </a:rPr>
              <a:t> to a minimum. When a product reaches the end of its life, its materials are kept within the economy wherever possible thanks to recycling. These can be productively used again and again, thereby </a:t>
            </a:r>
            <a:r>
              <a:rPr lang="en-US" b="1" i="0" dirty="0">
                <a:solidFill>
                  <a:srgbClr val="505154"/>
                </a:solidFill>
                <a:effectLst/>
                <a:latin typeface="Helvetica" panose="020B0604020202020204" pitchFamily="34" charset="0"/>
              </a:rPr>
              <a:t>creating further value</a:t>
            </a:r>
            <a:r>
              <a:rPr lang="en-US" b="0" i="0" dirty="0">
                <a:solidFill>
                  <a:srgbClr val="505154"/>
                </a:solidFill>
                <a:effectLst/>
                <a:latin typeface="Helvetica" panose="020B0604020202020204" pitchFamily="34" charset="0"/>
              </a:rPr>
              <a:t>.</a:t>
            </a:r>
          </a:p>
          <a:p>
            <a:endParaRPr lang="en-US" b="0" i="0" dirty="0">
              <a:solidFill>
                <a:srgbClr val="505154"/>
              </a:solidFill>
              <a:effectLst/>
              <a:latin typeface="Helvetica" panose="020B0604020202020204" pitchFamily="34" charset="0"/>
            </a:endParaRPr>
          </a:p>
          <a:p>
            <a:r>
              <a:rPr lang="en-US" b="0" i="0" dirty="0">
                <a:solidFill>
                  <a:srgbClr val="505154"/>
                </a:solidFill>
                <a:effectLst/>
                <a:latin typeface="Helvetica" panose="020B0604020202020204" pitchFamily="34" charset="0"/>
              </a:rPr>
              <a:t>Further more, according to the Government of Netherlands, </a:t>
            </a:r>
            <a:r>
              <a:rPr lang="en-US" b="0" i="0" dirty="0">
                <a:solidFill>
                  <a:srgbClr val="000000"/>
                </a:solidFill>
                <a:effectLst/>
                <a:latin typeface="RO Sans"/>
              </a:rPr>
              <a:t>In a circular economy, nearly all products will be reused again and again. If a product is broken, it will be repaired. And if that is no longer possible, new products are made from it.  In a circular economy, waste is the new raw material. There is no longer the line: produce, consume and then throw it away. </a:t>
            </a:r>
            <a:endParaRPr lang="en-GB" dirty="0"/>
          </a:p>
        </p:txBody>
      </p:sp>
      <p:sp>
        <p:nvSpPr>
          <p:cNvPr id="4" name="Slide Number Placeholder 3"/>
          <p:cNvSpPr>
            <a:spLocks noGrp="1"/>
          </p:cNvSpPr>
          <p:nvPr>
            <p:ph type="sldNum" sz="quarter" idx="5"/>
          </p:nvPr>
        </p:nvSpPr>
        <p:spPr/>
        <p:txBody>
          <a:bodyPr/>
          <a:lstStyle/>
          <a:p>
            <a:fld id="{AD8B8277-98AB-4BBC-AE12-7C230E86665A}" type="slidenum">
              <a:rPr lang="en-GB" smtClean="0"/>
              <a:t>2</a:t>
            </a:fld>
            <a:endParaRPr lang="en-GB"/>
          </a:p>
        </p:txBody>
      </p:sp>
    </p:spTree>
    <p:extLst>
      <p:ext uri="{BB962C8B-B14F-4D97-AF65-F5344CB8AC3E}">
        <p14:creationId xmlns:p14="http://schemas.microsoft.com/office/powerpoint/2010/main" val="1614254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David B. McGinty in his article published in the World Resources Institute, </a:t>
            </a:r>
            <a:r>
              <a:rPr lang="en-US" b="0" i="0" dirty="0">
                <a:solidFill>
                  <a:srgbClr val="1A1919"/>
                </a:solidFill>
                <a:effectLst/>
                <a:latin typeface="adobe-caslon-pro"/>
              </a:rPr>
              <a:t>More than 100 billion tons of resources enter the economy every year – everything from metals, minerals and fossil fuels to organic materials from plants and animals. Just </a:t>
            </a:r>
            <a:r>
              <a:rPr lang="en-US" b="0" i="0" u="sng" dirty="0">
                <a:solidFill>
                  <a:srgbClr val="32864B"/>
                </a:solidFill>
                <a:effectLst/>
                <a:latin typeface="adobe-caslon-pro"/>
                <a:hlinkClick r:id="rId3"/>
              </a:rPr>
              <a:t>8.6%</a:t>
            </a:r>
            <a:r>
              <a:rPr lang="en-US" b="0" i="0" dirty="0">
                <a:solidFill>
                  <a:srgbClr val="1A1919"/>
                </a:solidFill>
                <a:effectLst/>
                <a:latin typeface="adobe-caslon-pro"/>
              </a:rPr>
              <a:t> gets recycled and used again. Use of resources has </a:t>
            </a:r>
            <a:r>
              <a:rPr lang="en-US" b="0" i="0" u="sng" dirty="0">
                <a:solidFill>
                  <a:srgbClr val="32864B"/>
                </a:solidFill>
                <a:effectLst/>
                <a:latin typeface="adobe-caslon-pro"/>
                <a:hlinkClick r:id="rId4"/>
              </a:rPr>
              <a:t>tripled</a:t>
            </a:r>
            <a:r>
              <a:rPr lang="en-US" b="0" i="0" dirty="0">
                <a:solidFill>
                  <a:srgbClr val="1A1919"/>
                </a:solidFill>
                <a:effectLst/>
                <a:latin typeface="adobe-caslon-pro"/>
              </a:rPr>
              <a:t> since 1970 and could double again by 2050 if business continues as usual. We would need </a:t>
            </a:r>
            <a:r>
              <a:rPr lang="en-US" b="0" i="0" u="sng" dirty="0">
                <a:solidFill>
                  <a:srgbClr val="32864B"/>
                </a:solidFill>
                <a:effectLst/>
                <a:latin typeface="adobe-caslon-pro"/>
                <a:hlinkClick r:id="rId5"/>
              </a:rPr>
              <a:t>1.5 Earths</a:t>
            </a:r>
            <a:r>
              <a:rPr lang="en-US" b="0" i="0" dirty="0">
                <a:solidFill>
                  <a:srgbClr val="1A1919"/>
                </a:solidFill>
                <a:effectLst/>
                <a:latin typeface="adobe-caslon-pro"/>
              </a:rPr>
              <a:t> to sustainably support our current resource use.</a:t>
            </a:r>
          </a:p>
          <a:p>
            <a:r>
              <a:rPr lang="en-US" b="0" i="0" dirty="0">
                <a:solidFill>
                  <a:srgbClr val="1A1919"/>
                </a:solidFill>
                <a:effectLst/>
                <a:latin typeface="adobe-caslon-pro"/>
              </a:rPr>
              <a:t>This rampant consumption has devastating effects for humans, wildlife and the planet.</a:t>
            </a:r>
          </a:p>
          <a:p>
            <a:endParaRPr lang="en-US" b="0" i="0" dirty="0">
              <a:solidFill>
                <a:srgbClr val="1A1919"/>
              </a:solidFill>
              <a:effectLst/>
              <a:latin typeface="adobe-caslon-pro"/>
            </a:endParaRPr>
          </a:p>
          <a:p>
            <a:r>
              <a:rPr lang="en-US" b="0" i="0" dirty="0">
                <a:solidFill>
                  <a:srgbClr val="1A1919"/>
                </a:solidFill>
                <a:effectLst/>
                <a:latin typeface="adobe-caslon-pro"/>
              </a:rPr>
              <a:t>A circular economy isn’t just about fixing environmental wrongs, though: Evidence shows it can bring big opportunities and positive impacts across industries, sectors and lives. The circular economy concept is all about making better use of natural resources like forests, soil, water, air, metals and minerals. How can NIKE benefit from becoming circular? </a:t>
            </a:r>
          </a:p>
          <a:p>
            <a:endParaRPr lang="en-US" b="0" i="0" dirty="0">
              <a:solidFill>
                <a:srgbClr val="1A1919"/>
              </a:solidFill>
              <a:effectLst/>
              <a:latin typeface="adobe-caslon-pro"/>
            </a:endParaRPr>
          </a:p>
          <a:p>
            <a:r>
              <a:rPr lang="en-US" b="0" i="0" dirty="0">
                <a:solidFill>
                  <a:srgbClr val="1A1919"/>
                </a:solidFill>
                <a:effectLst/>
                <a:latin typeface="adobe-caslon-pro"/>
              </a:rPr>
              <a:t>By sourcing their materials from waste and recycled materials, NIKE can save millions in production cost. They would no longer need to produce virgin materials as most of their products would be able to be reused after their lifespan has ended. Not to mention that by doing this NIKE essentially </a:t>
            </a:r>
            <a:r>
              <a:rPr lang="en-US" b="0" i="0" dirty="0">
                <a:solidFill>
                  <a:srgbClr val="151529"/>
                </a:solidFill>
                <a:effectLst/>
                <a:latin typeface="Lora" panose="020B0604020202020204" pitchFamily="2" charset="0"/>
              </a:rPr>
              <a:t>minimize its environmental footprint as a business but also </a:t>
            </a:r>
            <a:r>
              <a:rPr lang="en-US" b="0" i="0" dirty="0" err="1">
                <a:solidFill>
                  <a:srgbClr val="151529"/>
                </a:solidFill>
                <a:effectLst/>
                <a:latin typeface="Lora" panose="020B0604020202020204" pitchFamily="2" charset="0"/>
              </a:rPr>
              <a:t>maximise</a:t>
            </a:r>
            <a:r>
              <a:rPr lang="en-US" b="0" i="0" dirty="0">
                <a:solidFill>
                  <a:srgbClr val="151529"/>
                </a:solidFill>
                <a:effectLst/>
                <a:latin typeface="Lora" panose="020B0604020202020204" pitchFamily="2" charset="0"/>
              </a:rPr>
              <a:t> avenues for positive impact as a brand.</a:t>
            </a:r>
            <a:endParaRPr lang="en-US" b="0" i="0" dirty="0">
              <a:solidFill>
                <a:srgbClr val="1A1919"/>
              </a:solidFill>
              <a:effectLst/>
              <a:latin typeface="adobe-caslon-pro"/>
            </a:endParaRPr>
          </a:p>
          <a:p>
            <a:endParaRPr lang="en-GB" dirty="0"/>
          </a:p>
        </p:txBody>
      </p:sp>
      <p:sp>
        <p:nvSpPr>
          <p:cNvPr id="4" name="Slide Number Placeholder 3"/>
          <p:cNvSpPr>
            <a:spLocks noGrp="1"/>
          </p:cNvSpPr>
          <p:nvPr>
            <p:ph type="sldNum" sz="quarter" idx="5"/>
          </p:nvPr>
        </p:nvSpPr>
        <p:spPr/>
        <p:txBody>
          <a:bodyPr/>
          <a:lstStyle/>
          <a:p>
            <a:fld id="{AD8B8277-98AB-4BBC-AE12-7C230E86665A}" type="slidenum">
              <a:rPr lang="en-GB" smtClean="0"/>
              <a:t>3</a:t>
            </a:fld>
            <a:endParaRPr lang="en-GB"/>
          </a:p>
        </p:txBody>
      </p:sp>
    </p:spTree>
    <p:extLst>
      <p:ext uri="{BB962C8B-B14F-4D97-AF65-F5344CB8AC3E}">
        <p14:creationId xmlns:p14="http://schemas.microsoft.com/office/powerpoint/2010/main" val="4111017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Ellen MacArthur Foundation, every second one truckload of clothing is landfilled or burned. Large amounts of nonrenewable resources are extracted to produce clothes that often only used for a short period, after which are then lost to massive landfills and then incinerated. This system economic opportunities untapped, and puts heavy pressure on resources, pollutes and degrades the natural environment.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propose that NIKE source </a:t>
            </a:r>
            <a:r>
              <a:rPr lang="en-US" sz="1800" kern="100" dirty="0">
                <a:effectLst/>
                <a:latin typeface="Calibri" panose="020F0502020204030204" pitchFamily="34" charset="0"/>
                <a:ea typeface="Times New Roman" panose="02020603050405020304" pitchFamily="18" charset="0"/>
                <a:cs typeface="Times New Roman" panose="02020603050405020304" pitchFamily="18" charset="0"/>
              </a:rPr>
              <a:t>Materials that are bio-based, trash will be a major source for new materials, and the production process itself emits no carbon. Furthermore, every product is made with the future in mind, anticipating how it will be disassembled or transformed into something still valuable at the end of its useful life. This means that it is produced without harming the environment and using waste that would have otherwise gone to a landfill. Old shoes, plastic bottles, and industry trash are the main sources of recycled materials. Before being ground into fabric pellets for use in future pairs of shoes, track courts, playgrounds, or other athletic padding surfaces, shoes are split into three sections: the rubber from the outsole, the foam from the midsole, and the </a:t>
            </a:r>
            <a:r>
              <a:rPr lang="en-US" sz="1800" kern="100" dirty="0" err="1">
                <a:effectLst/>
                <a:latin typeface="Calibri" panose="020F0502020204030204" pitchFamily="34" charset="0"/>
                <a:ea typeface="Times New Roman" panose="02020603050405020304" pitchFamily="18" charset="0"/>
                <a:cs typeface="Times New Roman" panose="02020603050405020304" pitchFamily="18" charset="0"/>
              </a:rPr>
              <a:t>fibre</a:t>
            </a:r>
            <a:r>
              <a:rPr lang="en-US" sz="1800" kern="100" dirty="0">
                <a:effectLst/>
                <a:latin typeface="Calibri" panose="020F0502020204030204" pitchFamily="34" charset="0"/>
                <a:ea typeface="Times New Roman" panose="02020603050405020304" pitchFamily="18" charset="0"/>
                <a:cs typeface="Times New Roman" panose="02020603050405020304" pitchFamily="18" charset="0"/>
              </a:rPr>
              <a:t> from the upper sole. The importance of integrating sustainability measurements and metrics across the whole brand will encourage teams to select superior materials based on an internal sustainability index, enhance productivity patterns, and eventually reduce the amount of resources required to make a single product.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8B8277-98AB-4BBC-AE12-7C230E86665A}" type="slidenum">
              <a:rPr lang="en-GB" smtClean="0"/>
              <a:t>4</a:t>
            </a:fld>
            <a:endParaRPr lang="en-GB"/>
          </a:p>
        </p:txBody>
      </p:sp>
    </p:spTree>
    <p:extLst>
      <p:ext uri="{BB962C8B-B14F-4D97-AF65-F5344CB8AC3E}">
        <p14:creationId xmlns:p14="http://schemas.microsoft.com/office/powerpoint/2010/main" val="2171265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DC1C6"/>
                </a:solidFill>
                <a:effectLst/>
                <a:latin typeface="arial" panose="020B0604020202020204" pitchFamily="34" charset="0"/>
              </a:rPr>
              <a:t>The </a:t>
            </a:r>
            <a:r>
              <a:rPr lang="en-US" b="1" i="0" dirty="0">
                <a:solidFill>
                  <a:srgbClr val="BCC0C3"/>
                </a:solidFill>
                <a:effectLst/>
                <a:latin typeface="arial" panose="020B0604020202020204" pitchFamily="34" charset="0"/>
              </a:rPr>
              <a:t>circular economy proposes a profoundly different model leading to growth and jobs without compromising the environment</a:t>
            </a:r>
            <a:r>
              <a:rPr lang="en-US" b="0" i="0" dirty="0">
                <a:solidFill>
                  <a:srgbClr val="BDC1C6"/>
                </a:solidFill>
                <a:effectLst/>
                <a:latin typeface="arial" panose="020B0604020202020204" pitchFamily="34" charset="0"/>
              </a:rPr>
              <a:t>. - </a:t>
            </a:r>
            <a:r>
              <a:rPr lang="en-US" b="0" i="0" dirty="0">
                <a:solidFill>
                  <a:srgbClr val="E8EAED"/>
                </a:solidFill>
                <a:effectLst/>
                <a:latin typeface="arial" panose="020B0604020202020204" pitchFamily="34" charset="0"/>
              </a:rPr>
              <a:t>United Nations Industrial Development Organization </a:t>
            </a:r>
          </a:p>
          <a:p>
            <a:r>
              <a:rPr lang="en-US" dirty="0"/>
              <a:t>In conclusion, NIKE benefits a lot by transforming their current business model into a circular one. Not only will they save a lot of money on production of goods, they would also advance their brand image into a more green-friendly and trusted source.</a:t>
            </a:r>
            <a:r>
              <a:rPr lang="en-US" b="0" i="0" dirty="0">
                <a:solidFill>
                  <a:srgbClr val="BDC1C6"/>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AD8B8277-98AB-4BBC-AE12-7C230E86665A}" type="slidenum">
              <a:rPr lang="en-GB" smtClean="0"/>
              <a:t>5</a:t>
            </a:fld>
            <a:endParaRPr lang="en-GB"/>
          </a:p>
        </p:txBody>
      </p:sp>
    </p:spTree>
    <p:extLst>
      <p:ext uri="{BB962C8B-B14F-4D97-AF65-F5344CB8AC3E}">
        <p14:creationId xmlns:p14="http://schemas.microsoft.com/office/powerpoint/2010/main" val="3756683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348595BE-C1D9-44B4-922F-52F1915263D6}" type="datetimeFigureOut">
              <a:rPr lang="en-GB" smtClean="0"/>
              <a:t>17/05/2023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177036610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8595BE-C1D9-44B4-922F-52F1915263D6}" type="datetimeFigureOut">
              <a:rPr lang="en-GB" smtClean="0"/>
              <a:t>17/05/2023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3241957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348595BE-C1D9-44B4-922F-52F1915263D6}" type="datetimeFigureOut">
              <a:rPr lang="en-GB" smtClean="0"/>
              <a:t>17/05/2023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66105410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348595BE-C1D9-44B4-922F-52F1915263D6}" type="datetimeFigureOut">
              <a:rPr lang="en-GB" smtClean="0"/>
              <a:t>17/05/2023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2248681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348595BE-C1D9-44B4-922F-52F1915263D6}" type="datetimeFigureOut">
              <a:rPr lang="en-GB" smtClean="0"/>
              <a:t>17/05/2023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2CDC93-A6C3-45E8-B940-2B034405863F}"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66645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8595BE-C1D9-44B4-922F-52F1915263D6}" type="datetimeFigureOut">
              <a:rPr lang="en-GB" smtClean="0"/>
              <a:t>17/05/2023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508711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8595BE-C1D9-44B4-922F-52F1915263D6}" type="datetimeFigureOut">
              <a:rPr lang="en-GB" smtClean="0"/>
              <a:t>17/05/2023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1475041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348595BE-C1D9-44B4-922F-52F1915263D6}" type="datetimeFigureOut">
              <a:rPr lang="en-GB" smtClean="0"/>
              <a:t>17/05/2023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3254444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48595BE-C1D9-44B4-922F-52F1915263D6}" type="datetimeFigureOut">
              <a:rPr lang="en-GB" smtClean="0"/>
              <a:t>17/05/2023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497327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8595BE-C1D9-44B4-922F-52F1915263D6}"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806527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8595BE-C1D9-44B4-922F-52F1915263D6}"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2CDC93-A6C3-45E8-B940-2B034405863F}" type="slidenum">
              <a:rPr lang="en-GB" smtClean="0"/>
              <a:t>‹#›</a:t>
            </a:fld>
            <a:endParaRPr lang="en-GB"/>
          </a:p>
        </p:txBody>
      </p:sp>
    </p:spTree>
    <p:extLst>
      <p:ext uri="{BB962C8B-B14F-4D97-AF65-F5344CB8AC3E}">
        <p14:creationId xmlns:p14="http://schemas.microsoft.com/office/powerpoint/2010/main" val="683175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48595BE-C1D9-44B4-922F-52F1915263D6}" type="datetimeFigureOut">
              <a:rPr lang="en-GB" smtClean="0"/>
              <a:t>17/05/2023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A2CDC93-A6C3-45E8-B940-2B034405863F}" type="slidenum">
              <a:rPr lang="en-GB" smtClean="0"/>
              <a:t>‹#›</a:t>
            </a:fld>
            <a:endParaRPr lang="en-GB"/>
          </a:p>
        </p:txBody>
      </p:sp>
    </p:spTree>
    <p:extLst>
      <p:ext uri="{BB962C8B-B14F-4D97-AF65-F5344CB8AC3E}">
        <p14:creationId xmlns:p14="http://schemas.microsoft.com/office/powerpoint/2010/main" val="42659064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602DA-22D4-CA89-E7DC-A000C9620C21}"/>
              </a:ext>
            </a:extLst>
          </p:cNvPr>
          <p:cNvSpPr>
            <a:spLocks noGrp="1"/>
          </p:cNvSpPr>
          <p:nvPr>
            <p:ph type="ctrTitle"/>
          </p:nvPr>
        </p:nvSpPr>
        <p:spPr/>
        <p:txBody>
          <a:bodyPr/>
          <a:lstStyle/>
          <a:p>
            <a:r>
              <a:rPr lang="en-US" dirty="0"/>
              <a:t>Circular Economy: Nike</a:t>
            </a:r>
            <a:endParaRPr lang="en-GB" dirty="0"/>
          </a:p>
        </p:txBody>
      </p:sp>
      <p:sp>
        <p:nvSpPr>
          <p:cNvPr id="3" name="Subtitle 2">
            <a:extLst>
              <a:ext uri="{FF2B5EF4-FFF2-40B4-BE49-F238E27FC236}">
                <a16:creationId xmlns:a16="http://schemas.microsoft.com/office/drawing/2014/main" id="{D294719A-39F7-2301-3154-47E2980715FB}"/>
              </a:ext>
            </a:extLst>
          </p:cNvPr>
          <p:cNvSpPr>
            <a:spLocks noGrp="1"/>
          </p:cNvSpPr>
          <p:nvPr>
            <p:ph type="subTitle" idx="1"/>
          </p:nvPr>
        </p:nvSpPr>
        <p:spPr/>
        <p:txBody>
          <a:bodyPr/>
          <a:lstStyle/>
          <a:p>
            <a:r>
              <a:rPr lang="en-US" dirty="0"/>
              <a:t>By: Lorenzo Ramon</a:t>
            </a:r>
          </a:p>
          <a:p>
            <a:r>
              <a:rPr lang="en-US" dirty="0"/>
              <a:t>2101025</a:t>
            </a:r>
            <a:endParaRPr lang="en-GB" dirty="0"/>
          </a:p>
        </p:txBody>
      </p:sp>
    </p:spTree>
    <p:extLst>
      <p:ext uri="{BB962C8B-B14F-4D97-AF65-F5344CB8AC3E}">
        <p14:creationId xmlns:p14="http://schemas.microsoft.com/office/powerpoint/2010/main" val="2039765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1B94C-FBFB-DB4D-8855-3AE614FB4DC2}"/>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dirty="0"/>
              <a:t>What is circular economy?</a:t>
            </a:r>
            <a:endParaRPr lang="en-US"/>
          </a:p>
        </p:txBody>
      </p:sp>
      <p:sp>
        <p:nvSpPr>
          <p:cNvPr id="3" name="Content Placeholder 2">
            <a:extLst>
              <a:ext uri="{FF2B5EF4-FFF2-40B4-BE49-F238E27FC236}">
                <a16:creationId xmlns:a16="http://schemas.microsoft.com/office/drawing/2014/main" id="{4FC6B325-3627-D8F5-3439-B3AE315E207A}"/>
              </a:ext>
            </a:extLst>
          </p:cNvPr>
          <p:cNvSpPr>
            <a:spLocks noGrp="1"/>
          </p:cNvSpPr>
          <p:nvPr>
            <p:ph idx="1"/>
          </p:nvPr>
        </p:nvSpPr>
        <p:spPr>
          <a:xfrm>
            <a:off x="993088" y="4352543"/>
            <a:ext cx="2668122" cy="1387983"/>
          </a:xfrm>
        </p:spPr>
        <p:txBody>
          <a:bodyPr vert="horz" lIns="91440" tIns="45720" rIns="91440" bIns="45720" rtlCol="0">
            <a:normAutofit/>
          </a:bodyPr>
          <a:lstStyle/>
          <a:p>
            <a:pPr marL="0" indent="0" algn="ctr">
              <a:buNone/>
            </a:pPr>
            <a:r>
              <a:rPr lang="en-US" kern="1200">
                <a:solidFill>
                  <a:srgbClr val="FFFFFF"/>
                </a:solidFill>
                <a:latin typeface="+mn-lt"/>
                <a:ea typeface="+mn-ea"/>
                <a:cs typeface="+mn-cs"/>
              </a:rPr>
              <a:t>Reduce, Reuse, Recycle</a:t>
            </a:r>
          </a:p>
        </p:txBody>
      </p:sp>
      <p:sp>
        <p:nvSpPr>
          <p:cNvPr id="1033" name="Rectangle 103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ircular Economy As A Way Of Increasing Efficiency In Organizations | The  Porto Protocol">
            <a:extLst>
              <a:ext uri="{FF2B5EF4-FFF2-40B4-BE49-F238E27FC236}">
                <a16:creationId xmlns:a16="http://schemas.microsoft.com/office/drawing/2014/main" id="{5A81E901-DF53-6823-C33D-9171CE3CBE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37988" y="1122807"/>
            <a:ext cx="5730240" cy="4297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881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7EAFAA4-859B-42B4-AC85-F32CFE695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24B6FF-C34C-ADB6-4E8F-BFF2B347E8C7}"/>
              </a:ext>
            </a:extLst>
          </p:cNvPr>
          <p:cNvSpPr>
            <a:spLocks noGrp="1"/>
          </p:cNvSpPr>
          <p:nvPr>
            <p:ph type="title"/>
          </p:nvPr>
        </p:nvSpPr>
        <p:spPr>
          <a:xfrm>
            <a:off x="6923757" y="1290025"/>
            <a:ext cx="4475892" cy="1188720"/>
          </a:xfrm>
          <a:solidFill>
            <a:srgbClr val="FFFFFF"/>
          </a:solidFill>
          <a:ln>
            <a:solidFill>
              <a:srgbClr val="404040"/>
            </a:solidFill>
          </a:ln>
        </p:spPr>
        <p:txBody>
          <a:bodyPr>
            <a:normAutofit/>
          </a:bodyPr>
          <a:lstStyle/>
          <a:p>
            <a:r>
              <a:rPr lang="en-US" dirty="0"/>
              <a:t>Benefits to </a:t>
            </a:r>
            <a:r>
              <a:rPr lang="en-US"/>
              <a:t>nike</a:t>
            </a:r>
            <a:endParaRPr lang="en-GB" dirty="0"/>
          </a:p>
        </p:txBody>
      </p:sp>
      <p:sp>
        <p:nvSpPr>
          <p:cNvPr id="2057" name="Rectangle 2056">
            <a:extLst>
              <a:ext uri="{FF2B5EF4-FFF2-40B4-BE49-F238E27FC236}">
                <a16:creationId xmlns:a16="http://schemas.microsoft.com/office/drawing/2014/main" id="{B3855DB9-46C3-47FA-992C-FC2BE58A7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A2B401D5-BF67-49A4-8617-0C6BD886C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77"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ran fans have dig at Nike: “We just did it without you” - AS USA">
            <a:extLst>
              <a:ext uri="{FF2B5EF4-FFF2-40B4-BE49-F238E27FC236}">
                <a16:creationId xmlns:a16="http://schemas.microsoft.com/office/drawing/2014/main" id="{C0401F2C-C892-2521-2266-B3A97555B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81" r="15401" b="3"/>
          <a:stretch/>
        </p:blipFill>
        <p:spPr bwMode="auto">
          <a:xfrm>
            <a:off x="1132454" y="1126397"/>
            <a:ext cx="3867912" cy="428853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5CFC608-46EC-69DD-8686-70536F7D8EBE}"/>
              </a:ext>
            </a:extLst>
          </p:cNvPr>
          <p:cNvSpPr>
            <a:spLocks noGrp="1"/>
          </p:cNvSpPr>
          <p:nvPr>
            <p:ph idx="1"/>
          </p:nvPr>
        </p:nvSpPr>
        <p:spPr>
          <a:xfrm>
            <a:off x="6923757" y="2858703"/>
            <a:ext cx="4475892" cy="3042547"/>
          </a:xfrm>
        </p:spPr>
        <p:txBody>
          <a:bodyPr>
            <a:normAutofit/>
          </a:bodyPr>
          <a:lstStyle/>
          <a:p>
            <a:r>
              <a:rPr lang="en-US">
                <a:solidFill>
                  <a:srgbClr val="FFFFFF"/>
                </a:solidFill>
              </a:rPr>
              <a:t>Low Production Costs</a:t>
            </a:r>
          </a:p>
          <a:p>
            <a:r>
              <a:rPr lang="en-US">
                <a:solidFill>
                  <a:srgbClr val="FFFFFF"/>
                </a:solidFill>
              </a:rPr>
              <a:t>Better Brand Image</a:t>
            </a:r>
          </a:p>
          <a:p>
            <a:endParaRPr lang="en-US">
              <a:solidFill>
                <a:srgbClr val="FFFFFF"/>
              </a:solidFill>
            </a:endParaRPr>
          </a:p>
          <a:p>
            <a:endParaRPr lang="en-GB">
              <a:solidFill>
                <a:srgbClr val="FFFFFF"/>
              </a:solidFill>
            </a:endParaRPr>
          </a:p>
        </p:txBody>
      </p:sp>
    </p:spTree>
    <p:extLst>
      <p:ext uri="{BB962C8B-B14F-4D97-AF65-F5344CB8AC3E}">
        <p14:creationId xmlns:p14="http://schemas.microsoft.com/office/powerpoint/2010/main" val="2742878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CB223-A3A1-75CB-D15D-EFBD0EA1FA0A}"/>
              </a:ext>
            </a:extLst>
          </p:cNvPr>
          <p:cNvSpPr>
            <a:spLocks noGrp="1"/>
          </p:cNvSpPr>
          <p:nvPr>
            <p:ph type="title"/>
          </p:nvPr>
        </p:nvSpPr>
        <p:spPr>
          <a:xfrm>
            <a:off x="8312677" y="964692"/>
            <a:ext cx="3066937" cy="1188720"/>
          </a:xfrm>
        </p:spPr>
        <p:txBody>
          <a:bodyPr>
            <a:normAutofit/>
          </a:bodyPr>
          <a:lstStyle/>
          <a:p>
            <a:r>
              <a:rPr lang="en-US" sz="2600"/>
              <a:t>What should they do?</a:t>
            </a:r>
            <a:endParaRPr lang="en-GB" sz="2600"/>
          </a:p>
        </p:txBody>
      </p:sp>
      <p:sp>
        <p:nvSpPr>
          <p:cNvPr id="3086" name="Rectangle 3078">
            <a:extLst>
              <a:ext uri="{FF2B5EF4-FFF2-40B4-BE49-F238E27FC236}">
                <a16:creationId xmlns:a16="http://schemas.microsoft.com/office/drawing/2014/main" id="{A99FE660-E3DF-47E7-962D-66C6F6CE0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795"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7" name="Rectangle 3080">
            <a:extLst>
              <a:ext uri="{FF2B5EF4-FFF2-40B4-BE49-F238E27FC236}">
                <a16:creationId xmlns:a16="http://schemas.microsoft.com/office/drawing/2014/main" id="{38C29FEE-8E8F-43D5-AD23-EB4060B4D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8415"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FPGA problem we are trying to solve | Exostiv Labs">
            <a:extLst>
              <a:ext uri="{FF2B5EF4-FFF2-40B4-BE49-F238E27FC236}">
                <a16:creationId xmlns:a16="http://schemas.microsoft.com/office/drawing/2014/main" id="{21D39C67-8D4E-61B2-D6C5-6970DAC091E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3979" y="2117504"/>
            <a:ext cx="6227064" cy="26309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A5ECA7E-D8B5-CBDF-B407-B9A68A31308D}"/>
              </a:ext>
            </a:extLst>
          </p:cNvPr>
          <p:cNvSpPr>
            <a:spLocks noGrp="1"/>
          </p:cNvSpPr>
          <p:nvPr>
            <p:ph idx="1"/>
          </p:nvPr>
        </p:nvSpPr>
        <p:spPr>
          <a:xfrm>
            <a:off x="8311249" y="2638044"/>
            <a:ext cx="3063765" cy="3263206"/>
          </a:xfrm>
        </p:spPr>
        <p:txBody>
          <a:bodyPr>
            <a:normAutofit/>
          </a:bodyPr>
          <a:lstStyle/>
          <a:p>
            <a:r>
              <a:rPr lang="en-US"/>
              <a:t>Problem</a:t>
            </a:r>
          </a:p>
          <a:p>
            <a:r>
              <a:rPr lang="en-US"/>
              <a:t>Solution</a:t>
            </a:r>
            <a:endParaRPr lang="en-GB" dirty="0"/>
          </a:p>
        </p:txBody>
      </p:sp>
    </p:spTree>
    <p:extLst>
      <p:ext uri="{BB962C8B-B14F-4D97-AF65-F5344CB8AC3E}">
        <p14:creationId xmlns:p14="http://schemas.microsoft.com/office/powerpoint/2010/main" val="3074308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116" name="Rectangle 4112">
            <a:extLst>
              <a:ext uri="{FF2B5EF4-FFF2-40B4-BE49-F238E27FC236}">
                <a16:creationId xmlns:a16="http://schemas.microsoft.com/office/drawing/2014/main" id="{5FA21C72-692C-49FD-9EB4-DDDDDEBD4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405" y="950977"/>
            <a:ext cx="9041190" cy="4956047"/>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a:extLst>
              <a:ext uri="{FF2B5EF4-FFF2-40B4-BE49-F238E27FC236}">
                <a16:creationId xmlns:a16="http://schemas.microsoft.com/office/drawing/2014/main" id="{AD557127-FA09-4BBE-4162-5A4E656ADA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366210" y="1875598"/>
            <a:ext cx="7915425" cy="3106804"/>
          </a:xfrm>
          <a:prstGeom prst="rect">
            <a:avLst/>
          </a:prstGeom>
          <a:noFill/>
          <a:extLst>
            <a:ext uri="{909E8E84-426E-40DD-AFC4-6F175D3DCCD1}">
              <a14:hiddenFill xmlns:a14="http://schemas.microsoft.com/office/drawing/2010/main">
                <a:solidFill>
                  <a:srgbClr val="FFFFFF"/>
                </a:solidFill>
              </a14:hiddenFill>
            </a:ext>
          </a:extLst>
        </p:spPr>
      </p:pic>
      <p:sp>
        <p:nvSpPr>
          <p:cNvPr id="4115" name="Oval 4114">
            <a:extLst>
              <a:ext uri="{FF2B5EF4-FFF2-40B4-BE49-F238E27FC236}">
                <a16:creationId xmlns:a16="http://schemas.microsoft.com/office/drawing/2014/main" id="{FBAF941A-6830-47A3-B63C-7C7B66AEA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380" y="624518"/>
            <a:ext cx="2157984" cy="2157984"/>
          </a:xfrm>
          <a:prstGeom prst="ellipse">
            <a:avLst/>
          </a:prstGeom>
          <a:solidFill>
            <a:srgbClr val="404040"/>
          </a:solidFill>
          <a:ln w="317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4CF14-C355-0FB8-E0A4-44E265150C98}"/>
              </a:ext>
            </a:extLst>
          </p:cNvPr>
          <p:cNvSpPr>
            <a:spLocks noGrp="1"/>
          </p:cNvSpPr>
          <p:nvPr>
            <p:ph type="title"/>
          </p:nvPr>
        </p:nvSpPr>
        <p:spPr>
          <a:xfrm>
            <a:off x="796972" y="789110"/>
            <a:ext cx="1828800" cy="1828800"/>
          </a:xfrm>
          <a:prstGeom prst="ellipse">
            <a:avLst/>
          </a:prstGeom>
          <a:noFill/>
          <a:ln>
            <a:solidFill>
              <a:srgbClr val="FFFFFF"/>
            </a:solidFill>
          </a:ln>
        </p:spPr>
        <p:txBody>
          <a:bodyPr vert="horz" lIns="182880" tIns="182880" rIns="182880" bIns="182880" rtlCol="0" anchor="ctr">
            <a:normAutofit/>
          </a:bodyPr>
          <a:lstStyle/>
          <a:p>
            <a:r>
              <a:rPr lang="en-US" sz="800">
                <a:solidFill>
                  <a:srgbClr val="FFFFFF"/>
                </a:solidFill>
              </a:rPr>
              <a:t>conclusion</a:t>
            </a:r>
          </a:p>
        </p:txBody>
      </p:sp>
    </p:spTree>
    <p:extLst>
      <p:ext uri="{BB962C8B-B14F-4D97-AF65-F5344CB8AC3E}">
        <p14:creationId xmlns:p14="http://schemas.microsoft.com/office/powerpoint/2010/main" val="1641248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F21DC-B31F-C1F1-C282-CDC92ED8905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09E4F76-28D9-7A25-333B-AE611973498C}"/>
              </a:ext>
            </a:extLst>
          </p:cNvPr>
          <p:cNvSpPr>
            <a:spLocks noGrp="1"/>
          </p:cNvSpPr>
          <p:nvPr>
            <p:ph idx="1"/>
          </p:nvPr>
        </p:nvSpPr>
        <p:spPr/>
        <p:txBody>
          <a:bodyPr>
            <a:normAutofit fontScale="70000" lnSpcReduction="20000"/>
          </a:bodyPr>
          <a:lstStyle/>
          <a:p>
            <a:r>
              <a:rPr lang="en-US" i="1" dirty="0">
                <a:effectLst/>
              </a:rPr>
              <a:t>Circular economy: Definition, importance and benefits: News: European parliament</a:t>
            </a:r>
            <a:r>
              <a:rPr lang="en-US" dirty="0">
                <a:effectLst/>
              </a:rPr>
              <a:t> (2023) </a:t>
            </a:r>
            <a:r>
              <a:rPr lang="en-US" i="1" dirty="0">
                <a:effectLst/>
              </a:rPr>
              <a:t>Circular economy: definition, importance and benefits | News | European Parliament</a:t>
            </a:r>
            <a:r>
              <a:rPr lang="en-US" dirty="0">
                <a:effectLst/>
              </a:rPr>
              <a:t>. Available at: https://www.europarl.europa.eu/news/en/headlines/economy/20151201STO05603/circular-economy-definition-importance-and-benefits (Accessed: 17 May 2023). </a:t>
            </a:r>
          </a:p>
          <a:p>
            <a:r>
              <a:rPr lang="en-US" i="1" dirty="0">
                <a:effectLst/>
              </a:rPr>
              <a:t>Closing the loop: What is the circular economy and why it matters</a:t>
            </a:r>
            <a:r>
              <a:rPr lang="en-US" dirty="0">
                <a:effectLst/>
              </a:rPr>
              <a:t> (no date) </a:t>
            </a:r>
            <a:r>
              <a:rPr lang="en-US" i="1" dirty="0">
                <a:effectLst/>
              </a:rPr>
              <a:t>Industrial Analytics Platform</a:t>
            </a:r>
            <a:r>
              <a:rPr lang="en-US" dirty="0">
                <a:effectLst/>
              </a:rPr>
              <a:t>. Available at: https://iap.unido.org/articles/series/closing-loop-what-circular-economy-and-why-it-matters (Accessed: 17 May 2023). </a:t>
            </a:r>
          </a:p>
          <a:p>
            <a:r>
              <a:rPr lang="en-US" i="1" dirty="0">
                <a:effectLst/>
              </a:rPr>
              <a:t>Fashion and the circular economy</a:t>
            </a:r>
            <a:r>
              <a:rPr lang="en-US" dirty="0">
                <a:effectLst/>
              </a:rPr>
              <a:t> (no date) </a:t>
            </a:r>
            <a:r>
              <a:rPr lang="en-US" i="1" dirty="0">
                <a:effectLst/>
              </a:rPr>
              <a:t>How to Build a Circular Economy</a:t>
            </a:r>
            <a:r>
              <a:rPr lang="en-US" dirty="0">
                <a:effectLst/>
              </a:rPr>
              <a:t>. Available at: https://ellenmacarthurfoundation.org/fashion-and-the-circular-economy-deep-dive (Accessed: 17 May 2023). </a:t>
            </a:r>
          </a:p>
          <a:p>
            <a:r>
              <a:rPr lang="en-US" dirty="0">
                <a:effectLst/>
              </a:rPr>
              <a:t>McGinty, D. (2021) </a:t>
            </a:r>
            <a:r>
              <a:rPr lang="en-US" i="1" dirty="0">
                <a:effectLst/>
              </a:rPr>
              <a:t>5 opportunities of a circular economy</a:t>
            </a:r>
            <a:r>
              <a:rPr lang="en-US" dirty="0">
                <a:effectLst/>
              </a:rPr>
              <a:t>, </a:t>
            </a:r>
            <a:r>
              <a:rPr lang="en-US" i="1" dirty="0">
                <a:effectLst/>
              </a:rPr>
              <a:t>World Resources Institute</a:t>
            </a:r>
            <a:r>
              <a:rPr lang="en-US" dirty="0">
                <a:effectLst/>
              </a:rPr>
              <a:t>. Available at: https://www.wri.org/insights/5-opportunities-circular-economy (Accessed: 17 May 2023). </a:t>
            </a:r>
          </a:p>
          <a:p>
            <a:r>
              <a:rPr lang="en-US" dirty="0" err="1">
                <a:effectLst/>
              </a:rPr>
              <a:t>Ministerie</a:t>
            </a:r>
            <a:r>
              <a:rPr lang="en-US" dirty="0">
                <a:effectLst/>
              </a:rPr>
              <a:t> van </a:t>
            </a:r>
            <a:r>
              <a:rPr lang="en-US" dirty="0" err="1">
                <a:effectLst/>
              </a:rPr>
              <a:t>Algemene</a:t>
            </a:r>
            <a:r>
              <a:rPr lang="en-US" dirty="0">
                <a:effectLst/>
              </a:rPr>
              <a:t> </a:t>
            </a:r>
            <a:r>
              <a:rPr lang="en-US" dirty="0" err="1">
                <a:effectLst/>
              </a:rPr>
              <a:t>Zaken</a:t>
            </a:r>
            <a:r>
              <a:rPr lang="en-US" dirty="0">
                <a:effectLst/>
              </a:rPr>
              <a:t> (2021) </a:t>
            </a:r>
            <a:r>
              <a:rPr lang="en-US" i="1" dirty="0">
                <a:effectLst/>
              </a:rPr>
              <a:t>From a linear to a circular economy</a:t>
            </a:r>
            <a:r>
              <a:rPr lang="en-US" dirty="0">
                <a:effectLst/>
              </a:rPr>
              <a:t>, </a:t>
            </a:r>
            <a:r>
              <a:rPr lang="en-US" i="1" dirty="0">
                <a:effectLst/>
              </a:rPr>
              <a:t>Circular economy | Government.nl</a:t>
            </a:r>
            <a:r>
              <a:rPr lang="en-US" dirty="0">
                <a:effectLst/>
              </a:rPr>
              <a:t>. Available at: https://www.government.nl/topics/circular-economy/from-a-linear-to-a-circular-economy (Accessed: 17 May 2023). </a:t>
            </a:r>
          </a:p>
          <a:p>
            <a:endParaRPr lang="en-GB" dirty="0"/>
          </a:p>
        </p:txBody>
      </p:sp>
    </p:spTree>
    <p:extLst>
      <p:ext uri="{BB962C8B-B14F-4D97-AF65-F5344CB8AC3E}">
        <p14:creationId xmlns:p14="http://schemas.microsoft.com/office/powerpoint/2010/main" val="105729269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53</TotalTime>
  <Words>1011</Words>
  <Application>Microsoft Office PowerPoint</Application>
  <PresentationFormat>Widescreen</PresentationFormat>
  <Paragraphs>36</Paragraphs>
  <Slides>6</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vt:i4>
      </vt:variant>
    </vt:vector>
  </HeadingPairs>
  <TitlesOfParts>
    <vt:vector size="15" baseType="lpstr">
      <vt:lpstr>adobe-caslon-pro</vt:lpstr>
      <vt:lpstr>Arial</vt:lpstr>
      <vt:lpstr>Arial</vt:lpstr>
      <vt:lpstr>Calibri</vt:lpstr>
      <vt:lpstr>Gill Sans MT</vt:lpstr>
      <vt:lpstr>Helvetica</vt:lpstr>
      <vt:lpstr>Lora</vt:lpstr>
      <vt:lpstr>RO Sans</vt:lpstr>
      <vt:lpstr>Parcel</vt:lpstr>
      <vt:lpstr>Circular Economy: Nike</vt:lpstr>
      <vt:lpstr>What is circular economy?</vt:lpstr>
      <vt:lpstr>Benefits to nike</vt:lpstr>
      <vt:lpstr>What should they do?</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Circular Economy: Nike</dc:title>
  <dc:creator>Lorenzo Ramon</dc:creator>
  <cp:lastModifiedBy>Lorenzo Ramon</cp:lastModifiedBy>
  <cp:revision>2</cp:revision>
  <dcterms:created xsi:type="dcterms:W3CDTF">2023-05-17T10:26:33Z</dcterms:created>
  <dcterms:modified xsi:type="dcterms:W3CDTF">2023-05-17T11:20:10Z</dcterms:modified>
</cp:coreProperties>
</file>