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sldIdLst>
    <p:sldId id="258" r:id="rId5"/>
    <p:sldId id="270" r:id="rId6"/>
    <p:sldId id="269" r:id="rId7"/>
    <p:sldId id="257" r:id="rId8"/>
    <p:sldId id="259" r:id="rId9"/>
    <p:sldId id="261" r:id="rId10"/>
    <p:sldId id="262" r:id="rId11"/>
    <p:sldId id="263" r:id="rId12"/>
    <p:sldId id="265" r:id="rId13"/>
    <p:sldId id="271" r:id="rId14"/>
    <p:sldId id="266" r:id="rId15"/>
    <p:sldId id="267" r:id="rId16"/>
    <p:sldId id="268" r:id="rId17"/>
    <p:sldId id="264"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3" Type="http://schemas.openxmlformats.org/officeDocument/2006/relationships/customXml" Target="../customXml/item3.xml" /><Relationship Id="rId21" Type="http://schemas.openxmlformats.org/officeDocument/2006/relationships/viewProps" Target="viewProps.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presProps" Target="presProp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tableStyles" Target="tableStyles.xml" /><Relationship Id="rId10" Type="http://schemas.openxmlformats.org/officeDocument/2006/relationships/slide" Target="slides/slide6.xml" /><Relationship Id="rId19" Type="http://schemas.openxmlformats.org/officeDocument/2006/relationships/slide" Target="slides/slide15.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theme" Target="theme/theme1.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11/15/2023</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2005882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11/15/2023</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55027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11/15/2023</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723854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11/15/2023</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296420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11/15/2023</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388030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11/15/2023</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6065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11/15/2023</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570443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11/15/2023</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09106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11/15/2023</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985663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11/15/2023</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133602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11/15/2023</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970303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pn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11/15/2023</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3071307439"/>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75" r:id="rId3"/>
    <p:sldLayoutId id="2147483676" r:id="rId4"/>
    <p:sldLayoutId id="2147483677" r:id="rId5"/>
    <p:sldLayoutId id="2147483678" r:id="rId6"/>
    <p:sldLayoutId id="2147483679" r:id="rId7"/>
    <p:sldLayoutId id="2147483683" r:id="rId8"/>
    <p:sldLayoutId id="2147483680" r:id="rId9"/>
    <p:sldLayoutId id="2147483681" r:id="rId10"/>
    <p:sldLayoutId id="2147483682"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4.png" /><Relationship Id="rId1" Type="http://schemas.openxmlformats.org/officeDocument/2006/relationships/slideLayout" Target="../slideLayouts/slideLayout2.xml" /><Relationship Id="rId4" Type="http://schemas.openxmlformats.org/officeDocument/2006/relationships/image" Target="../media/image2.jpeg" /></Relationships>
</file>

<file path=ppt/slides/_rels/slide9.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image" Target="../media/image1.png" /><Relationship Id="rId1" Type="http://schemas.openxmlformats.org/officeDocument/2006/relationships/slideLayout" Target="../slideLayouts/slideLayout2.xml" /><Relationship Id="rId4" Type="http://schemas.openxmlformats.org/officeDocument/2006/relationships/image" Target="../media/image6.png" /></Relationships>
</file>

<file path=ppt/slides/_rels/slide11.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4.png" /><Relationship Id="rId1" Type="http://schemas.openxmlformats.org/officeDocument/2006/relationships/slideLayout" Target="../slideLayouts/slideLayout2.xml" /><Relationship Id="rId4" Type="http://schemas.openxmlformats.org/officeDocument/2006/relationships/image" Target="../media/image2.jpeg" /></Relationships>
</file>

<file path=ppt/slides/_rels/slide13.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1.png" /><Relationship Id="rId1" Type="http://schemas.openxmlformats.org/officeDocument/2006/relationships/slideLayout" Target="../slideLayouts/slideLayout2.xml" /><Relationship Id="rId6" Type="http://schemas.openxmlformats.org/officeDocument/2006/relationships/image" Target="../media/image9.png" /><Relationship Id="rId5" Type="http://schemas.openxmlformats.org/officeDocument/2006/relationships/image" Target="../media/image8.png" /><Relationship Id="rId4" Type="http://schemas.openxmlformats.org/officeDocument/2006/relationships/image" Target="../media/image5.png" /></Relationships>
</file>

<file path=ppt/slides/_rels/slide14.xml.rels><?xml version="1.0" encoding="UTF-8" standalone="yes"?>
<Relationships xmlns="http://schemas.openxmlformats.org/package/2006/relationships"><Relationship Id="rId3" Type="http://schemas.openxmlformats.org/officeDocument/2006/relationships/hyperlink" Target="https://scholar.google.com/scholar?hl=en&amp;as_sdt=0%2C5&amp;q=research+methodology+for+qualitative+and+quantitative+research+&amp;btnG=#d=gs_qabs&amp;t=1700007987931&amp;u=%23p%3DHZOqLgJMnUQJ" TargetMode="External" /><Relationship Id="rId2" Type="http://schemas.openxmlformats.org/officeDocument/2006/relationships/image" Target="../media/image2.jpeg" /><Relationship Id="rId1" Type="http://schemas.openxmlformats.org/officeDocument/2006/relationships/slideLayout" Target="../slideLayouts/slideLayout2.xml" /><Relationship Id="rId6" Type="http://schemas.openxmlformats.org/officeDocument/2006/relationships/hyperlink" Target="https://onlinelibrary.wiley.com/doi/abs/10.1111/j.1741-2358.1998.00093.x" TargetMode="External" /><Relationship Id="rId5" Type="http://schemas.openxmlformats.org/officeDocument/2006/relationships/hyperlink" Target="https://www.ncbi.nlm.nih.gov/pmc/articles/PMC8950250/" TargetMode="External" /><Relationship Id="rId4" Type="http://schemas.openxmlformats.org/officeDocument/2006/relationships/hyperlink" Target="https://scholar.google.com/scholar?hl=en&amp;as_sdt=0,5&amp;qsp=1&amp;q=qualitative+data+collection+methods&amp;qst=ib#d=gs_qabs&amp;t=1700007529701&amp;u=%23p%3Dm2FMlUmHfbcJ" TargetMode="External" /></Relationships>
</file>

<file path=ppt/slides/_rels/slide15.xml.rels><?xml version="1.0" encoding="UTF-8" standalone="yes"?>
<Relationships xmlns="http://schemas.openxmlformats.org/package/2006/relationships"><Relationship Id="rId3" Type="http://schemas.openxmlformats.org/officeDocument/2006/relationships/hyperlink" Target="https://digital.nhs.uk/data-and-information/publications/statistical/adult-dental-health-survey/adult-dental-health-survey-2009-summary-report-and-thematic-series" TargetMode="External" /><Relationship Id="rId2" Type="http://schemas.openxmlformats.org/officeDocument/2006/relationships/hyperlink" Target="https://bmjopen.bmj.com/content/5/12/e009476" TargetMode="External" /><Relationship Id="rId1" Type="http://schemas.openxmlformats.org/officeDocument/2006/relationships/slideLayout" Target="../slideLayouts/slideLayout2.xml" /><Relationship Id="rId5" Type="http://schemas.openxmlformats.org/officeDocument/2006/relationships/hyperlink" Target="https://scholar.google.com/scholar?cites=11422852793441785066&amp;as_sdt=2005&amp;sciodt=0,5&amp;hl=en#d=gs_qabs&amp;t=1700007148220&amp;u=%23p%3D009N3N_IDo0J" TargetMode="External" /><Relationship Id="rId4" Type="http://schemas.openxmlformats.org/officeDocument/2006/relationships/hyperlink" Target="https://scholar.google.com/scholar?hl=en&amp;as_sdt=0%2C5&amp;q=data+analysis+technique&amp;oq=#d=gs_qabs&amp;t=1700006534122&amp;u=%23p%3D6hStQhgghp4J"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Stack of magazines on table">
            <a:extLst>
              <a:ext uri="{FF2B5EF4-FFF2-40B4-BE49-F238E27FC236}">
                <a16:creationId xmlns:a16="http://schemas.microsoft.com/office/drawing/2014/main" id="{9BED4D95-9241-32BD-96BC-FAD6EB51D4F6}"/>
              </a:ext>
            </a:extLst>
          </p:cNvPr>
          <p:cNvPicPr>
            <a:picLocks noChangeAspect="1"/>
          </p:cNvPicPr>
          <p:nvPr/>
        </p:nvPicPr>
        <p:blipFill rotWithShape="1">
          <a:blip r:embed="rId3">
            <a:alphaModFix/>
          </a:blip>
          <a:srcRect t="13056" b="2675"/>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BBAF4CF-E175-753F-97AA-4D7556B6587C}"/>
              </a:ext>
            </a:extLst>
          </p:cNvPr>
          <p:cNvSpPr>
            <a:spLocks noGrp="1"/>
          </p:cNvSpPr>
          <p:nvPr>
            <p:ph type="title"/>
          </p:nvPr>
        </p:nvSpPr>
        <p:spPr>
          <a:xfrm>
            <a:off x="76200" y="400050"/>
            <a:ext cx="12112751" cy="6172200"/>
          </a:xfrm>
        </p:spPr>
        <p:txBody>
          <a:bodyPr vert="horz" lIns="91440" tIns="45720" rIns="91440" bIns="45720" rtlCol="0" anchor="b">
            <a:normAutofit/>
          </a:bodyPr>
          <a:lstStyle/>
          <a:p>
            <a:r>
              <a:rPr lang="en-US" sz="3600" dirty="0">
                <a:solidFill>
                  <a:srgbClr val="FFFFFF"/>
                </a:solidFill>
              </a:rPr>
              <a:t>Name : Priyanka </a:t>
            </a:r>
            <a:r>
              <a:rPr lang="en-US" sz="3600" dirty="0" err="1">
                <a:solidFill>
                  <a:srgbClr val="FFFFFF"/>
                </a:solidFill>
              </a:rPr>
              <a:t>Dhirajlal</a:t>
            </a:r>
            <a:r>
              <a:rPr lang="en-US" sz="3600" dirty="0">
                <a:solidFill>
                  <a:srgbClr val="FFFFFF"/>
                </a:solidFill>
              </a:rPr>
              <a:t> Vora</a:t>
            </a:r>
            <a:br>
              <a:rPr lang="en-US" sz="3600" dirty="0">
                <a:solidFill>
                  <a:srgbClr val="FFFFFF"/>
                </a:solidFill>
              </a:rPr>
            </a:br>
            <a:r>
              <a:rPr lang="en-US" sz="3600" dirty="0">
                <a:solidFill>
                  <a:srgbClr val="FFFFFF"/>
                </a:solidFill>
              </a:rPr>
              <a:t>Student ID: 2237360</a:t>
            </a:r>
            <a:br>
              <a:rPr lang="en-US" sz="3600" dirty="0">
                <a:solidFill>
                  <a:srgbClr val="FFFFFF"/>
                </a:solidFill>
              </a:rPr>
            </a:br>
            <a:r>
              <a:rPr lang="en-US" sz="3600" dirty="0">
                <a:solidFill>
                  <a:srgbClr val="FFFFFF"/>
                </a:solidFill>
              </a:rPr>
              <a:t>Module title/</a:t>
            </a:r>
            <a:r>
              <a:rPr lang="en-US" sz="3600" dirty="0" err="1">
                <a:solidFill>
                  <a:srgbClr val="FFFFFF"/>
                </a:solidFill>
              </a:rPr>
              <a:t>code:Practice</a:t>
            </a:r>
            <a:r>
              <a:rPr lang="en-US" sz="3600" dirty="0">
                <a:solidFill>
                  <a:srgbClr val="FFFFFF"/>
                </a:solidFill>
              </a:rPr>
              <a:t> based research(LCHS7001)</a:t>
            </a:r>
            <a:br>
              <a:rPr lang="en-US" sz="3600" dirty="0">
                <a:solidFill>
                  <a:srgbClr val="FFFFFF"/>
                </a:solidFill>
              </a:rPr>
            </a:br>
            <a:r>
              <a:rPr lang="en-US" sz="3600" dirty="0">
                <a:solidFill>
                  <a:srgbClr val="FFFFFF"/>
                </a:solidFill>
              </a:rPr>
              <a:t>Date:16/11/2023 </a:t>
            </a:r>
          </a:p>
        </p:txBody>
      </p:sp>
    </p:spTree>
    <p:extLst>
      <p:ext uri="{BB962C8B-B14F-4D97-AF65-F5344CB8AC3E}">
        <p14:creationId xmlns:p14="http://schemas.microsoft.com/office/powerpoint/2010/main" val="26059993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4" name="Picture 33">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36" name="Rectangle 35">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8" name="Rectangle 37">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Picture 3" descr="A person brushing a person's teeth&#10;&#10;Description automatically generated">
            <a:extLst>
              <a:ext uri="{FF2B5EF4-FFF2-40B4-BE49-F238E27FC236}">
                <a16:creationId xmlns:a16="http://schemas.microsoft.com/office/drawing/2014/main" id="{CB52EF02-D68D-548B-4CFB-EB317011C2CD}"/>
              </a:ext>
            </a:extLst>
          </p:cNvPr>
          <p:cNvPicPr>
            <a:picLocks noChangeAspect="1"/>
          </p:cNvPicPr>
          <p:nvPr/>
        </p:nvPicPr>
        <p:blipFill rotWithShape="1">
          <a:blip r:embed="rId3">
            <a:alphaModFix/>
            <a:extLst>
              <a:ext uri="{28A0092B-C50C-407E-A947-70E740481C1C}">
                <a14:useLocalDpi xmlns:a14="http://schemas.microsoft.com/office/drawing/2010/main" val="0"/>
              </a:ext>
            </a:extLst>
          </a:blip>
          <a:srcRect t="2434" b="13296"/>
          <a:stretch/>
        </p:blipFill>
        <p:spPr>
          <a:xfrm>
            <a:off x="20" y="10"/>
            <a:ext cx="12191980" cy="6857990"/>
          </a:xfrm>
          <a:prstGeom prst="rect">
            <a:avLst/>
          </a:prstGeom>
        </p:spPr>
      </p:pic>
      <p:sp>
        <p:nvSpPr>
          <p:cNvPr id="40" name="Rectangle 39">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BBAF4CF-E175-753F-97AA-4D7556B6587C}"/>
              </a:ext>
            </a:extLst>
          </p:cNvPr>
          <p:cNvSpPr>
            <a:spLocks noGrp="1"/>
          </p:cNvSpPr>
          <p:nvPr>
            <p:ph type="title"/>
          </p:nvPr>
        </p:nvSpPr>
        <p:spPr>
          <a:xfrm>
            <a:off x="1005654" y="565846"/>
            <a:ext cx="4958128" cy="3755144"/>
          </a:xfrm>
        </p:spPr>
        <p:txBody>
          <a:bodyPr vert="horz" lIns="91440" tIns="45720" rIns="91440" bIns="45720" rtlCol="0" anchor="b">
            <a:normAutofit/>
          </a:bodyPr>
          <a:lstStyle/>
          <a:p>
            <a:r>
              <a:rPr lang="en-US">
                <a:solidFill>
                  <a:srgbClr val="FFFFFF"/>
                </a:solidFill>
              </a:rPr>
              <a:t>Investigation of oral diseases in older people (above 65 YEARS)</a:t>
            </a:r>
            <a:endParaRPr lang="en-US" dirty="0">
              <a:solidFill>
                <a:srgbClr val="FFFFFF"/>
              </a:solidFill>
            </a:endParaRPr>
          </a:p>
        </p:txBody>
      </p:sp>
    </p:spTree>
    <p:extLst>
      <p:ext uri="{BB962C8B-B14F-4D97-AF65-F5344CB8AC3E}">
        <p14:creationId xmlns:p14="http://schemas.microsoft.com/office/powerpoint/2010/main" val="3315415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Stack of magazines on table">
            <a:extLst>
              <a:ext uri="{FF2B5EF4-FFF2-40B4-BE49-F238E27FC236}">
                <a16:creationId xmlns:a16="http://schemas.microsoft.com/office/drawing/2014/main" id="{9BED4D95-9241-32BD-96BC-FAD6EB51D4F6}"/>
              </a:ext>
            </a:extLst>
          </p:cNvPr>
          <p:cNvPicPr>
            <a:picLocks noChangeAspect="1"/>
          </p:cNvPicPr>
          <p:nvPr/>
        </p:nvPicPr>
        <p:blipFill rotWithShape="1">
          <a:blip r:embed="rId3">
            <a:alphaModFix/>
          </a:blip>
          <a:srcRect t="13056" b="2675"/>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BBAF4CF-E175-753F-97AA-4D7556B6587C}"/>
              </a:ext>
            </a:extLst>
          </p:cNvPr>
          <p:cNvSpPr>
            <a:spLocks noGrp="1"/>
          </p:cNvSpPr>
          <p:nvPr>
            <p:ph type="title"/>
          </p:nvPr>
        </p:nvSpPr>
        <p:spPr>
          <a:xfrm>
            <a:off x="1005654" y="66676"/>
            <a:ext cx="9723306" cy="504824"/>
          </a:xfrm>
        </p:spPr>
        <p:txBody>
          <a:bodyPr vert="horz" lIns="91440" tIns="45720" rIns="91440" bIns="45720" rtlCol="0" anchor="b">
            <a:noAutofit/>
          </a:bodyPr>
          <a:lstStyle/>
          <a:p>
            <a:r>
              <a:rPr lang="en-US" sz="3200" dirty="0">
                <a:solidFill>
                  <a:srgbClr val="FFFFFF"/>
                </a:solidFill>
              </a:rPr>
              <a:t>content</a:t>
            </a:r>
          </a:p>
        </p:txBody>
      </p:sp>
      <p:sp>
        <p:nvSpPr>
          <p:cNvPr id="3" name="TextBox 2">
            <a:extLst>
              <a:ext uri="{FF2B5EF4-FFF2-40B4-BE49-F238E27FC236}">
                <a16:creationId xmlns:a16="http://schemas.microsoft.com/office/drawing/2014/main" id="{474A24EA-9437-4D44-DF6E-AE39385BBB81}"/>
              </a:ext>
            </a:extLst>
          </p:cNvPr>
          <p:cNvSpPr txBox="1"/>
          <p:nvPr/>
        </p:nvSpPr>
        <p:spPr>
          <a:xfrm>
            <a:off x="257175" y="571500"/>
            <a:ext cx="11763375" cy="5355312"/>
          </a:xfrm>
          <a:prstGeom prst="rect">
            <a:avLst/>
          </a:prstGeom>
          <a:noFill/>
        </p:spPr>
        <p:txBody>
          <a:bodyPr wrap="square" rtlCol="0">
            <a:spAutoFit/>
          </a:bodyPr>
          <a:lstStyle/>
          <a:p>
            <a:pPr marL="285750" indent="-285750">
              <a:buFont typeface="Arial" panose="020B0604020202020204" pitchFamily="34" charset="0"/>
              <a:buChar char="•"/>
            </a:pPr>
            <a:r>
              <a:rPr lang="en-GB" dirty="0"/>
              <a:t>Introduction</a:t>
            </a:r>
          </a:p>
          <a:p>
            <a:pPr marL="285750" indent="-285750">
              <a:buFont typeface="Arial" panose="020B0604020202020204" pitchFamily="34" charset="0"/>
              <a:buChar char="•"/>
            </a:pPr>
            <a:r>
              <a:rPr lang="en-GB" dirty="0"/>
              <a:t>Prevalence</a:t>
            </a:r>
          </a:p>
          <a:p>
            <a:pPr marL="285750" indent="-285750">
              <a:buFont typeface="Arial" panose="020B0604020202020204" pitchFamily="34" charset="0"/>
              <a:buChar char="•"/>
            </a:pPr>
            <a:r>
              <a:rPr lang="en-GB" dirty="0"/>
              <a:t>Rationale</a:t>
            </a:r>
          </a:p>
          <a:p>
            <a:pPr marL="285750" indent="-285750">
              <a:buFont typeface="Arial" panose="020B0604020202020204" pitchFamily="34" charset="0"/>
              <a:buChar char="•"/>
            </a:pPr>
            <a:r>
              <a:rPr lang="en-GB" dirty="0"/>
              <a:t>Research question</a:t>
            </a:r>
          </a:p>
          <a:p>
            <a:pPr marL="285750" indent="-285750">
              <a:buFont typeface="Arial" panose="020B0604020202020204" pitchFamily="34" charset="0"/>
              <a:buChar char="•"/>
            </a:pPr>
            <a:r>
              <a:rPr lang="en-GB" dirty="0"/>
              <a:t>Aim</a:t>
            </a:r>
          </a:p>
          <a:p>
            <a:pPr marL="285750" indent="-285750">
              <a:buFont typeface="Arial" panose="020B0604020202020204" pitchFamily="34" charset="0"/>
              <a:buChar char="•"/>
            </a:pPr>
            <a:r>
              <a:rPr lang="en-GB" dirty="0"/>
              <a:t>Objectives</a:t>
            </a:r>
          </a:p>
          <a:p>
            <a:pPr marL="285750" indent="-285750">
              <a:buFont typeface="Arial" panose="020B0604020202020204" pitchFamily="34" charset="0"/>
              <a:buChar char="•"/>
            </a:pPr>
            <a:r>
              <a:rPr lang="en-GB" dirty="0"/>
              <a:t>Research methodology</a:t>
            </a:r>
          </a:p>
          <a:p>
            <a:pPr marL="285750" indent="-285750">
              <a:buFont typeface="Arial" panose="020B0604020202020204" pitchFamily="34" charset="0"/>
              <a:buChar char="•"/>
            </a:pPr>
            <a:r>
              <a:rPr lang="en-GB" dirty="0"/>
              <a:t>Research design</a:t>
            </a:r>
          </a:p>
          <a:p>
            <a:pPr marL="285750" indent="-285750">
              <a:buFont typeface="Arial" panose="020B0604020202020204" pitchFamily="34" charset="0"/>
              <a:buChar char="•"/>
            </a:pPr>
            <a:r>
              <a:rPr lang="en-GB" dirty="0"/>
              <a:t>Data collection method</a:t>
            </a:r>
          </a:p>
          <a:p>
            <a:pPr marL="285750" indent="-285750">
              <a:buFont typeface="Arial" panose="020B0604020202020204" pitchFamily="34" charset="0"/>
              <a:buChar char="•"/>
            </a:pPr>
            <a:r>
              <a:rPr lang="en-GB" dirty="0"/>
              <a:t>Data analysis technique</a:t>
            </a:r>
          </a:p>
          <a:p>
            <a:pPr marL="285750" indent="-285750">
              <a:buFont typeface="Arial" panose="020B0604020202020204" pitchFamily="34" charset="0"/>
              <a:buChar char="•"/>
            </a:pPr>
            <a:r>
              <a:rPr lang="en-GB" dirty="0"/>
              <a:t>Ethical consideration</a:t>
            </a:r>
          </a:p>
          <a:p>
            <a:pPr marL="285750" indent="-285750">
              <a:buFont typeface="Arial" panose="020B0604020202020204" pitchFamily="34" charset="0"/>
              <a:buChar char="•"/>
            </a:pPr>
            <a:r>
              <a:rPr lang="en-GB" dirty="0"/>
              <a:t>Implication of the study</a:t>
            </a:r>
          </a:p>
          <a:p>
            <a:pPr marL="285750" indent="-285750">
              <a:buFont typeface="Arial" panose="020B0604020202020204" pitchFamily="34" charset="0"/>
              <a:buChar char="•"/>
            </a:pPr>
            <a:r>
              <a:rPr lang="en-GB" dirty="0"/>
              <a:t>Gantt chart</a:t>
            </a:r>
          </a:p>
          <a:p>
            <a:pPr marL="285750" indent="-285750">
              <a:buFont typeface="Arial" panose="020B0604020202020204" pitchFamily="34" charset="0"/>
              <a:buChar char="•"/>
            </a:pPr>
            <a:r>
              <a:rPr lang="en-GB" dirty="0"/>
              <a:t>references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4017771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D6A5485D-4AF6-47BA-8BB1-44D0639B9F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483861B3-77F4-42C4-B257-AF7D1EB5F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Stack of magazines on table">
            <a:extLst>
              <a:ext uri="{FF2B5EF4-FFF2-40B4-BE49-F238E27FC236}">
                <a16:creationId xmlns:a16="http://schemas.microsoft.com/office/drawing/2014/main" id="{0E01364E-A8D2-474D-7FA5-4723A2038DA4}"/>
              </a:ext>
            </a:extLst>
          </p:cNvPr>
          <p:cNvPicPr>
            <a:picLocks noChangeAspect="1"/>
          </p:cNvPicPr>
          <p:nvPr/>
        </p:nvPicPr>
        <p:blipFill rotWithShape="1">
          <a:blip r:embed="rId3">
            <a:alphaModFix/>
          </a:blip>
          <a:srcRect t="13056" b="2675"/>
          <a:stretch/>
        </p:blipFill>
        <p:spPr>
          <a:xfrm>
            <a:off x="-5335" y="-4"/>
            <a:ext cx="12191980" cy="6857990"/>
          </a:xfrm>
          <a:prstGeom prst="rect">
            <a:avLst/>
          </a:prstGeom>
        </p:spPr>
      </p:pic>
      <p:sp>
        <p:nvSpPr>
          <p:cNvPr id="17" name="Rectangle 16">
            <a:extLst>
              <a:ext uri="{FF2B5EF4-FFF2-40B4-BE49-F238E27FC236}">
                <a16:creationId xmlns:a16="http://schemas.microsoft.com/office/drawing/2014/main" id="{8D2A0DB3-EF43-4032-9B27-954E12CCB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0"/>
            <a:ext cx="12188952" cy="3732362"/>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A6AB57-C69D-EF49-BD0D-706FF628E074}"/>
              </a:ext>
            </a:extLst>
          </p:cNvPr>
          <p:cNvSpPr>
            <a:spLocks noGrp="1"/>
          </p:cNvSpPr>
          <p:nvPr>
            <p:ph type="title"/>
          </p:nvPr>
        </p:nvSpPr>
        <p:spPr>
          <a:xfrm>
            <a:off x="202105" y="1900024"/>
            <a:ext cx="11925300" cy="1291650"/>
          </a:xfrm>
        </p:spPr>
        <p:txBody>
          <a:bodyPr vert="horz" lIns="91440" tIns="45720" rIns="91440" bIns="45720" rtlCol="0" anchor="ctr">
            <a:normAutofit fontScale="90000"/>
          </a:bodyPr>
          <a:lstStyle/>
          <a:p>
            <a:pPr marL="342900" indent="-342900">
              <a:buFont typeface="Arial" panose="020B0604020202020204" pitchFamily="34" charset="0"/>
              <a:buChar char="•"/>
            </a:pPr>
            <a:r>
              <a:rPr lang="en-US" sz="2700" dirty="0">
                <a:latin typeface="Arial" panose="020B0604020202020204" pitchFamily="34" charset="0"/>
                <a:cs typeface="Arial" panose="020B0604020202020204" pitchFamily="34" charset="0"/>
              </a:rPr>
              <a:t>There are approximately 11 million older people over the age of 65.</a:t>
            </a:r>
            <a:br>
              <a:rPr lang="en-US" sz="2700" dirty="0">
                <a:latin typeface="Arial" panose="020B0604020202020204" pitchFamily="34" charset="0"/>
                <a:cs typeface="Arial" panose="020B0604020202020204" pitchFamily="34" charset="0"/>
              </a:rPr>
            </a:br>
            <a:r>
              <a:rPr lang="en-US" sz="2700" dirty="0">
                <a:latin typeface="Arial" panose="020B0604020202020204" pitchFamily="34" charset="0"/>
                <a:cs typeface="Arial" panose="020B0604020202020204" pitchFamily="34" charset="0"/>
              </a:rPr>
              <a:t>that indicates oral health is the essential factor of overall health, wellbeing and quality of life which includes several oral diseases and conditions such as periodontal disease , dental caries , oral cancer , tooth loss ,etc.(Moore and Davies,2015 ) </a:t>
            </a:r>
            <a:br>
              <a:rPr lang="en-US" sz="2700" dirty="0"/>
            </a:br>
            <a:br>
              <a:rPr lang="en-US" sz="2400" dirty="0"/>
            </a:br>
            <a:br>
              <a:rPr lang="en-US" sz="2400" dirty="0"/>
            </a:br>
            <a:endParaRPr lang="en-US" sz="2400" dirty="0"/>
          </a:p>
        </p:txBody>
      </p:sp>
      <p:sp>
        <p:nvSpPr>
          <p:cNvPr id="4" name="TextBox 3">
            <a:extLst>
              <a:ext uri="{FF2B5EF4-FFF2-40B4-BE49-F238E27FC236}">
                <a16:creationId xmlns:a16="http://schemas.microsoft.com/office/drawing/2014/main" id="{34105534-66F8-9A86-9252-986306013DED}"/>
              </a:ext>
            </a:extLst>
          </p:cNvPr>
          <p:cNvSpPr txBox="1"/>
          <p:nvPr/>
        </p:nvSpPr>
        <p:spPr>
          <a:xfrm>
            <a:off x="276001" y="3241449"/>
            <a:ext cx="9885680" cy="2123658"/>
          </a:xfrm>
          <a:prstGeom prst="rect">
            <a:avLst/>
          </a:prstGeom>
          <a:noFill/>
        </p:spPr>
        <p:txBody>
          <a:bodyPr wrap="square" rtlCol="0">
            <a:spAutoFit/>
          </a:bodyPr>
          <a:lstStyle/>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although dental diseases are mainly preventable , majority of adults experience poor oral health.</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(Griffin et al,2012)</a:t>
            </a:r>
          </a:p>
          <a:p>
            <a:br>
              <a:rPr lang="en-US" sz="2000" dirty="0">
                <a:latin typeface="Arial" panose="020B0604020202020204" pitchFamily="34" charset="0"/>
                <a:cs typeface="Arial" panose="020B0604020202020204" pitchFamily="34" charset="0"/>
              </a:rPr>
            </a:br>
            <a:br>
              <a:rPr lang="en-US" sz="2000" b="1" dirty="0">
                <a:latin typeface="Arial" panose="020B0604020202020204" pitchFamily="34" charset="0"/>
                <a:cs typeface="Arial" panose="020B0604020202020204" pitchFamily="34" charset="0"/>
              </a:rPr>
            </a:br>
            <a:endParaRPr lang="en-GB" sz="2000" b="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970D1286-F0DF-F4D0-7647-FBDAE3CBBC46}"/>
              </a:ext>
            </a:extLst>
          </p:cNvPr>
          <p:cNvSpPr txBox="1"/>
          <p:nvPr/>
        </p:nvSpPr>
        <p:spPr>
          <a:xfrm>
            <a:off x="403038" y="409575"/>
            <a:ext cx="5569137" cy="584775"/>
          </a:xfrm>
          <a:prstGeom prst="rect">
            <a:avLst/>
          </a:prstGeom>
          <a:noFill/>
        </p:spPr>
        <p:txBody>
          <a:bodyPr wrap="square" rtlCol="0">
            <a:spAutoFit/>
          </a:bodyPr>
          <a:lstStyle/>
          <a:p>
            <a:r>
              <a:rPr lang="en-GB" sz="3200" b="1" dirty="0"/>
              <a:t>INTRODUCTION:</a:t>
            </a:r>
          </a:p>
        </p:txBody>
      </p:sp>
    </p:spTree>
    <p:extLst>
      <p:ext uri="{BB962C8B-B14F-4D97-AF65-F5344CB8AC3E}">
        <p14:creationId xmlns:p14="http://schemas.microsoft.com/office/powerpoint/2010/main" val="4275596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tack of magazines on table">
            <a:extLst>
              <a:ext uri="{FF2B5EF4-FFF2-40B4-BE49-F238E27FC236}">
                <a16:creationId xmlns:a16="http://schemas.microsoft.com/office/drawing/2014/main" id="{9BED4D95-9241-32BD-96BC-FAD6EB51D4F6}"/>
              </a:ext>
            </a:extLst>
          </p:cNvPr>
          <p:cNvPicPr>
            <a:picLocks noChangeAspect="1"/>
          </p:cNvPicPr>
          <p:nvPr/>
        </p:nvPicPr>
        <p:blipFill rotWithShape="1">
          <a:blip r:embed="rId2">
            <a:alphaModFix/>
          </a:blip>
          <a:srcRect t="13056" b="2675"/>
          <a:stretch/>
        </p:blipFill>
        <p:spPr>
          <a:xfrm>
            <a:off x="20" y="0"/>
            <a:ext cx="12191980" cy="6857990"/>
          </a:xfrm>
          <a:prstGeom prst="rect">
            <a:avLst/>
          </a:prstGeom>
        </p:spPr>
      </p:pic>
      <p:sp>
        <p:nvSpPr>
          <p:cNvPr id="2" name="Title 1">
            <a:extLst>
              <a:ext uri="{FF2B5EF4-FFF2-40B4-BE49-F238E27FC236}">
                <a16:creationId xmlns:a16="http://schemas.microsoft.com/office/drawing/2014/main" id="{2BBAF4CF-E175-753F-97AA-4D7556B6587C}"/>
              </a:ext>
            </a:extLst>
          </p:cNvPr>
          <p:cNvSpPr>
            <a:spLocks noGrp="1"/>
          </p:cNvSpPr>
          <p:nvPr>
            <p:ph type="title"/>
          </p:nvPr>
        </p:nvSpPr>
        <p:spPr>
          <a:xfrm>
            <a:off x="238125" y="180975"/>
            <a:ext cx="10490835" cy="771525"/>
          </a:xfrm>
        </p:spPr>
        <p:txBody>
          <a:bodyPr vert="horz" lIns="91440" tIns="45720" rIns="91440" bIns="45720" rtlCol="0" anchor="b">
            <a:normAutofit/>
          </a:bodyPr>
          <a:lstStyle/>
          <a:p>
            <a:r>
              <a:rPr lang="en-US" dirty="0">
                <a:solidFill>
                  <a:schemeClr val="tx1">
                    <a:lumMod val="95000"/>
                    <a:lumOff val="5000"/>
                  </a:schemeClr>
                </a:solidFill>
              </a:rPr>
              <a:t>PREVALENCE: </a:t>
            </a:r>
          </a:p>
        </p:txBody>
      </p:sp>
      <p:sp>
        <p:nvSpPr>
          <p:cNvPr id="7" name="TextBox 6">
            <a:extLst>
              <a:ext uri="{FF2B5EF4-FFF2-40B4-BE49-F238E27FC236}">
                <a16:creationId xmlns:a16="http://schemas.microsoft.com/office/drawing/2014/main" id="{821E28EA-9A9E-D072-5749-E4619839A86C}"/>
              </a:ext>
            </a:extLst>
          </p:cNvPr>
          <p:cNvSpPr txBox="1"/>
          <p:nvPr/>
        </p:nvSpPr>
        <p:spPr>
          <a:xfrm>
            <a:off x="238125" y="1249323"/>
            <a:ext cx="10972800" cy="5509200"/>
          </a:xfrm>
          <a:prstGeom prst="rect">
            <a:avLst/>
          </a:prstGeom>
          <a:noFill/>
        </p:spPr>
        <p:txBody>
          <a:bodyPr wrap="square" rtlCol="0">
            <a:spAutoFit/>
          </a:bodyPr>
          <a:lstStyle/>
          <a:p>
            <a:r>
              <a:rPr lang="en-US" sz="2800" dirty="0">
                <a:solidFill>
                  <a:schemeClr val="tx1">
                    <a:lumMod val="95000"/>
                    <a:lumOff val="5000"/>
                  </a:schemeClr>
                </a:solidFill>
              </a:rPr>
              <a:t>(Ramsay et al ,2015)</a:t>
            </a:r>
            <a:endParaRPr lang="en-GB" sz="2800" dirty="0"/>
          </a:p>
          <a:p>
            <a:pPr marL="285750" indent="-285750">
              <a:buFont typeface="Arial" panose="020B0604020202020204" pitchFamily="34" charset="0"/>
              <a:buChar char="•"/>
            </a:pPr>
            <a:r>
              <a:rPr lang="en-GB" sz="2400" dirty="0"/>
              <a:t>Among 1660 older aged men, (clinically examined)</a:t>
            </a:r>
          </a:p>
          <a:p>
            <a:r>
              <a:rPr lang="en-GB" sz="2400" dirty="0"/>
              <a:t>    338 were edentulous (20%)</a:t>
            </a:r>
          </a:p>
          <a:p>
            <a:r>
              <a:rPr lang="en-GB" sz="2400" dirty="0"/>
              <a:t>    728 had periodontal disease (43%)</a:t>
            </a:r>
          </a:p>
          <a:p>
            <a:r>
              <a:rPr lang="en-GB" sz="2400" dirty="0"/>
              <a:t>    233 had loss of attachment to gingiva (19%)</a:t>
            </a:r>
          </a:p>
          <a:p>
            <a:r>
              <a:rPr lang="en-GB" sz="2400" dirty="0"/>
              <a:t>Gingival bleeding ratio was 16%.</a:t>
            </a:r>
          </a:p>
          <a:p>
            <a:endParaRPr lang="en-GB" sz="2400" dirty="0"/>
          </a:p>
          <a:p>
            <a:pPr marL="285750" indent="-285750">
              <a:buFont typeface="Arial" panose="020B0604020202020204" pitchFamily="34" charset="0"/>
              <a:buChar char="•"/>
            </a:pPr>
            <a:r>
              <a:rPr lang="en-GB" sz="2400" dirty="0"/>
              <a:t>Subjective measure:</a:t>
            </a:r>
          </a:p>
          <a:p>
            <a:pPr marL="285750" indent="-285750">
              <a:buFont typeface="Wingdings" panose="05000000000000000000" pitchFamily="2" charset="2"/>
              <a:buChar char="Ø"/>
            </a:pPr>
            <a:r>
              <a:rPr lang="en-GB" sz="2400" dirty="0"/>
              <a:t>Among 2147 with questionnaires forms</a:t>
            </a:r>
          </a:p>
          <a:p>
            <a:r>
              <a:rPr lang="en-GB" sz="2400" dirty="0"/>
              <a:t>35% fair/poor health</a:t>
            </a:r>
          </a:p>
          <a:p>
            <a:r>
              <a:rPr lang="en-GB" sz="2400" dirty="0"/>
              <a:t>11% - difficulty in eating due to oral disease</a:t>
            </a:r>
          </a:p>
          <a:p>
            <a:r>
              <a:rPr lang="en-GB" sz="2400" dirty="0"/>
              <a:t>31% - 1 to 2 symptoms of dry mouth</a:t>
            </a:r>
          </a:p>
          <a:p>
            <a:r>
              <a:rPr lang="en-GB" sz="2400" dirty="0"/>
              <a:t>20% - 3 to 5 symptoms of dry mouth</a:t>
            </a:r>
          </a:p>
          <a:p>
            <a:endParaRPr lang="en-GB" dirty="0"/>
          </a:p>
          <a:p>
            <a:r>
              <a:rPr lang="en-GB" dirty="0"/>
              <a:t>     </a:t>
            </a:r>
          </a:p>
        </p:txBody>
      </p:sp>
    </p:spTree>
    <p:extLst>
      <p:ext uri="{BB962C8B-B14F-4D97-AF65-F5344CB8AC3E}">
        <p14:creationId xmlns:p14="http://schemas.microsoft.com/office/powerpoint/2010/main" val="3396162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tack of magazines on table">
            <a:extLst>
              <a:ext uri="{FF2B5EF4-FFF2-40B4-BE49-F238E27FC236}">
                <a16:creationId xmlns:a16="http://schemas.microsoft.com/office/drawing/2014/main" id="{9BED4D95-9241-32BD-96BC-FAD6EB51D4F6}"/>
              </a:ext>
            </a:extLst>
          </p:cNvPr>
          <p:cNvPicPr>
            <a:picLocks noChangeAspect="1"/>
          </p:cNvPicPr>
          <p:nvPr/>
        </p:nvPicPr>
        <p:blipFill rotWithShape="1">
          <a:blip r:embed="rId2">
            <a:alphaModFix/>
          </a:blip>
          <a:srcRect t="13056" b="2675"/>
          <a:stretch/>
        </p:blipFill>
        <p:spPr>
          <a:xfrm>
            <a:off x="20" y="10"/>
            <a:ext cx="12191980" cy="6857990"/>
          </a:xfrm>
          <a:prstGeom prst="rect">
            <a:avLst/>
          </a:prstGeom>
        </p:spPr>
      </p:pic>
      <p:sp>
        <p:nvSpPr>
          <p:cNvPr id="2" name="Title 1">
            <a:extLst>
              <a:ext uri="{FF2B5EF4-FFF2-40B4-BE49-F238E27FC236}">
                <a16:creationId xmlns:a16="http://schemas.microsoft.com/office/drawing/2014/main" id="{2BBAF4CF-E175-753F-97AA-4D7556B6587C}"/>
              </a:ext>
            </a:extLst>
          </p:cNvPr>
          <p:cNvSpPr>
            <a:spLocks noGrp="1"/>
          </p:cNvSpPr>
          <p:nvPr>
            <p:ph type="title"/>
          </p:nvPr>
        </p:nvSpPr>
        <p:spPr>
          <a:xfrm>
            <a:off x="1005654" y="565846"/>
            <a:ext cx="9723306" cy="777179"/>
          </a:xfrm>
        </p:spPr>
        <p:txBody>
          <a:bodyPr vert="horz" lIns="91440" tIns="45720" rIns="91440" bIns="45720" rtlCol="0" anchor="b">
            <a:normAutofit/>
          </a:bodyPr>
          <a:lstStyle/>
          <a:p>
            <a:r>
              <a:rPr lang="en-US" dirty="0">
                <a:solidFill>
                  <a:schemeClr val="tx1">
                    <a:lumMod val="95000"/>
                    <a:lumOff val="5000"/>
                  </a:schemeClr>
                </a:solidFill>
              </a:rPr>
              <a:t>Rationale of study:</a:t>
            </a:r>
            <a:r>
              <a:rPr lang="en-US" dirty="0">
                <a:solidFill>
                  <a:srgbClr val="FFFFFF"/>
                </a:solidFill>
              </a:rPr>
              <a:t>:</a:t>
            </a:r>
          </a:p>
        </p:txBody>
      </p:sp>
      <p:sp>
        <p:nvSpPr>
          <p:cNvPr id="4" name="TextBox 3">
            <a:extLst>
              <a:ext uri="{FF2B5EF4-FFF2-40B4-BE49-F238E27FC236}">
                <a16:creationId xmlns:a16="http://schemas.microsoft.com/office/drawing/2014/main" id="{D06C72B4-DCFB-8D56-42E8-FC115CF26FDF}"/>
              </a:ext>
            </a:extLst>
          </p:cNvPr>
          <p:cNvSpPr txBox="1"/>
          <p:nvPr/>
        </p:nvSpPr>
        <p:spPr>
          <a:xfrm>
            <a:off x="219075" y="1485900"/>
            <a:ext cx="11525250" cy="4678204"/>
          </a:xfrm>
          <a:prstGeom prst="rect">
            <a:avLst/>
          </a:prstGeom>
          <a:noFill/>
        </p:spPr>
        <p:txBody>
          <a:bodyPr wrap="square" rtlCol="0">
            <a:spAutoFit/>
          </a:bodyPr>
          <a:lstStyle/>
          <a:p>
            <a:pPr marL="285750" indent="-285750">
              <a:buFont typeface="Arial" panose="020B0604020202020204" pitchFamily="34" charset="0"/>
              <a:buChar char="•"/>
            </a:pPr>
            <a:r>
              <a:rPr lang="en-GB" sz="2800" dirty="0"/>
              <a:t>Ensuring that individuals of society are healthy and realising their full potential necessitates the avoidance of oral diseases through the promotion of oral health and wellbeing.(Bourgeois et al,2014)</a:t>
            </a:r>
          </a:p>
          <a:p>
            <a:pPr marL="285750" indent="-285750">
              <a:buFont typeface="Arial" panose="020B0604020202020204" pitchFamily="34" charset="0"/>
              <a:buChar char="•"/>
            </a:pPr>
            <a:r>
              <a:rPr lang="en-GB" sz="2800" dirty="0"/>
              <a:t>To focuses on the most common dental comorbidities in the old population , their impact on quality of life , barriers to dental treatment in the elderly and approaches to enhance their dental health.(Janto et al,2022)</a:t>
            </a:r>
          </a:p>
          <a:p>
            <a:pPr marL="285750" indent="-285750">
              <a:buFont typeface="Arial" panose="020B0604020202020204" pitchFamily="34" charset="0"/>
              <a:buChar char="•"/>
            </a:pPr>
            <a:r>
              <a:rPr lang="en-GB" sz="2800" dirty="0"/>
              <a:t>Information regarding to oral health must be provided to both , older individuals as well as their caretaker to access any oral disease or oral pathology.</a:t>
            </a:r>
          </a:p>
          <a:p>
            <a:endParaRPr lang="en-GB" dirty="0"/>
          </a:p>
        </p:txBody>
      </p:sp>
    </p:spTree>
    <p:extLst>
      <p:ext uri="{BB962C8B-B14F-4D97-AF65-F5344CB8AC3E}">
        <p14:creationId xmlns:p14="http://schemas.microsoft.com/office/powerpoint/2010/main" val="194349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tack of magazines on table">
            <a:extLst>
              <a:ext uri="{FF2B5EF4-FFF2-40B4-BE49-F238E27FC236}">
                <a16:creationId xmlns:a16="http://schemas.microsoft.com/office/drawing/2014/main" id="{9BED4D95-9241-32BD-96BC-FAD6EB51D4F6}"/>
              </a:ext>
            </a:extLst>
          </p:cNvPr>
          <p:cNvPicPr>
            <a:picLocks noChangeAspect="1"/>
          </p:cNvPicPr>
          <p:nvPr/>
        </p:nvPicPr>
        <p:blipFill rotWithShape="1">
          <a:blip r:embed="rId2">
            <a:alphaModFix/>
          </a:blip>
          <a:srcRect t="13056" b="2675"/>
          <a:stretch/>
        </p:blipFill>
        <p:spPr>
          <a:xfrm>
            <a:off x="-90478" y="10"/>
            <a:ext cx="12191980" cy="6857990"/>
          </a:xfrm>
          <a:prstGeom prst="rect">
            <a:avLst/>
          </a:prstGeom>
        </p:spPr>
      </p:pic>
      <p:sp>
        <p:nvSpPr>
          <p:cNvPr id="2" name="Title 1">
            <a:extLst>
              <a:ext uri="{FF2B5EF4-FFF2-40B4-BE49-F238E27FC236}">
                <a16:creationId xmlns:a16="http://schemas.microsoft.com/office/drawing/2014/main" id="{2BBAF4CF-E175-753F-97AA-4D7556B6587C}"/>
              </a:ext>
            </a:extLst>
          </p:cNvPr>
          <p:cNvSpPr>
            <a:spLocks noGrp="1"/>
          </p:cNvSpPr>
          <p:nvPr>
            <p:ph type="title"/>
          </p:nvPr>
        </p:nvSpPr>
        <p:spPr>
          <a:xfrm>
            <a:off x="90497" y="0"/>
            <a:ext cx="5823585" cy="939104"/>
          </a:xfrm>
        </p:spPr>
        <p:txBody>
          <a:bodyPr vert="horz" lIns="91440" tIns="45720" rIns="91440" bIns="45720" rtlCol="0" anchor="b">
            <a:normAutofit/>
          </a:bodyPr>
          <a:lstStyle/>
          <a:p>
            <a:r>
              <a:rPr lang="en-US" sz="3200" b="1" dirty="0">
                <a:solidFill>
                  <a:schemeClr val="tx1">
                    <a:lumMod val="95000"/>
                    <a:lumOff val="5000"/>
                  </a:schemeClr>
                </a:solidFill>
                <a:latin typeface="Arial Black" panose="020B0A04020102020204" pitchFamily="34" charset="0"/>
              </a:rPr>
              <a:t>Research question:</a:t>
            </a:r>
          </a:p>
        </p:txBody>
      </p:sp>
      <p:sp>
        <p:nvSpPr>
          <p:cNvPr id="4" name="TextBox 3">
            <a:extLst>
              <a:ext uri="{FF2B5EF4-FFF2-40B4-BE49-F238E27FC236}">
                <a16:creationId xmlns:a16="http://schemas.microsoft.com/office/drawing/2014/main" id="{6750BECD-AF16-1752-F0F6-5F3487B46016}"/>
              </a:ext>
            </a:extLst>
          </p:cNvPr>
          <p:cNvSpPr txBox="1"/>
          <p:nvPr/>
        </p:nvSpPr>
        <p:spPr>
          <a:xfrm>
            <a:off x="90497" y="991605"/>
            <a:ext cx="12011005" cy="2000548"/>
          </a:xfrm>
          <a:prstGeom prst="rect">
            <a:avLst/>
          </a:prstGeom>
          <a:noFill/>
        </p:spPr>
        <p:txBody>
          <a:bodyPr wrap="square" rtlCol="0">
            <a:spAutoFit/>
          </a:bodyPr>
          <a:lstStyle/>
          <a:p>
            <a:pPr marL="285750" indent="-285750">
              <a:buFont typeface="Arial" panose="020B0604020202020204" pitchFamily="34" charset="0"/>
              <a:buChar char="•"/>
            </a:pPr>
            <a:r>
              <a:rPr lang="en-GB" sz="2000" dirty="0"/>
              <a:t>What are the consequences that older people has that affects their oral health and what are the self care measures for the same?</a:t>
            </a:r>
          </a:p>
          <a:p>
            <a:endParaRPr lang="en-GB" sz="2000" dirty="0"/>
          </a:p>
          <a:p>
            <a:r>
              <a:rPr lang="en-GB" sz="2400" b="1" dirty="0"/>
              <a:t>Aim:</a:t>
            </a:r>
          </a:p>
          <a:p>
            <a:pPr marL="285750" indent="-285750">
              <a:buFont typeface="Arial" panose="020B0604020202020204" pitchFamily="34" charset="0"/>
              <a:buChar char="•"/>
            </a:pPr>
            <a:r>
              <a:rPr lang="en-GB" sz="2000" dirty="0"/>
              <a:t>The main of this research is  to identify which are the oral diseases in older people have and how to manage it by self and by clinicians.</a:t>
            </a:r>
          </a:p>
        </p:txBody>
      </p:sp>
      <p:sp>
        <p:nvSpPr>
          <p:cNvPr id="3" name="TextBox 2">
            <a:extLst>
              <a:ext uri="{FF2B5EF4-FFF2-40B4-BE49-F238E27FC236}">
                <a16:creationId xmlns:a16="http://schemas.microsoft.com/office/drawing/2014/main" id="{1DFD560A-1024-0F1F-CA4D-647CCC5757E3}"/>
              </a:ext>
            </a:extLst>
          </p:cNvPr>
          <p:cNvSpPr txBox="1"/>
          <p:nvPr/>
        </p:nvSpPr>
        <p:spPr>
          <a:xfrm>
            <a:off x="90497" y="2971558"/>
            <a:ext cx="11287125" cy="1508105"/>
          </a:xfrm>
          <a:prstGeom prst="rect">
            <a:avLst/>
          </a:prstGeom>
          <a:noFill/>
        </p:spPr>
        <p:txBody>
          <a:bodyPr wrap="square" rtlCol="0">
            <a:spAutoFit/>
          </a:bodyPr>
          <a:lstStyle/>
          <a:p>
            <a:r>
              <a:rPr lang="en-GB" sz="3200" b="1" dirty="0">
                <a:latin typeface="Arial Black" panose="020B0A04020102020204" pitchFamily="34" charset="0"/>
              </a:rPr>
              <a:t>Objectives of study:</a:t>
            </a:r>
            <a:endParaRPr lang="en-GB" sz="3200" dirty="0">
              <a:latin typeface="Arial Black" panose="020B0A04020102020204" pitchFamily="34" charset="0"/>
            </a:endParaRPr>
          </a:p>
          <a:p>
            <a:pPr marL="342900" indent="-342900">
              <a:buFont typeface="+mj-lt"/>
              <a:buAutoNum type="arabicPeriod"/>
            </a:pPr>
            <a:r>
              <a:rPr lang="en-GB" sz="2000" dirty="0"/>
              <a:t>To investigate Systemic conditions that affects oral health.</a:t>
            </a:r>
          </a:p>
          <a:p>
            <a:pPr marL="342900" indent="-342900">
              <a:buFont typeface="+mj-lt"/>
              <a:buAutoNum type="arabicPeriod"/>
            </a:pPr>
            <a:r>
              <a:rPr lang="en-GB" sz="2000" dirty="0"/>
              <a:t>To analyse Most common oral diseases among aged individuals.</a:t>
            </a:r>
          </a:p>
          <a:p>
            <a:pPr marL="342900" indent="-342900">
              <a:buFont typeface="+mj-lt"/>
              <a:buAutoNum type="arabicPeriod"/>
            </a:pPr>
            <a:r>
              <a:rPr lang="en-GB" sz="2000" dirty="0"/>
              <a:t>To provide recommendation on Self management approaches for basic oral condition.</a:t>
            </a:r>
          </a:p>
        </p:txBody>
      </p:sp>
      <p:sp>
        <p:nvSpPr>
          <p:cNvPr id="8" name="TextBox 7">
            <a:extLst>
              <a:ext uri="{FF2B5EF4-FFF2-40B4-BE49-F238E27FC236}">
                <a16:creationId xmlns:a16="http://schemas.microsoft.com/office/drawing/2014/main" id="{C69EBD38-17C8-8875-463E-C3745098CC8E}"/>
              </a:ext>
            </a:extLst>
          </p:cNvPr>
          <p:cNvSpPr txBox="1"/>
          <p:nvPr/>
        </p:nvSpPr>
        <p:spPr>
          <a:xfrm>
            <a:off x="219065" y="4488119"/>
            <a:ext cx="11753850" cy="2092881"/>
          </a:xfrm>
          <a:prstGeom prst="rect">
            <a:avLst/>
          </a:prstGeom>
          <a:noFill/>
        </p:spPr>
        <p:txBody>
          <a:bodyPr wrap="square" rtlCol="0">
            <a:spAutoFit/>
          </a:bodyPr>
          <a:lstStyle/>
          <a:p>
            <a:r>
              <a:rPr lang="en-GB" sz="3200" b="1" dirty="0">
                <a:latin typeface="Arial Black" panose="020B0A04020102020204" pitchFamily="34" charset="0"/>
              </a:rPr>
              <a:t>Research methodology:</a:t>
            </a:r>
          </a:p>
          <a:p>
            <a:r>
              <a:rPr lang="en-GB" sz="2400" dirty="0">
                <a:latin typeface="Avenir Next LT Pro" panose="020B0504020202020204" pitchFamily="34" charset="0"/>
              </a:rPr>
              <a:t>Pragmatic research which includes both qualitative research and quantitative research.(Brannen,2017)</a:t>
            </a:r>
          </a:p>
          <a:p>
            <a:endParaRPr lang="en-GB" sz="3200" b="1" dirty="0">
              <a:latin typeface="Arial Black" panose="020B0A04020102020204" pitchFamily="34" charset="0"/>
            </a:endParaRPr>
          </a:p>
          <a:p>
            <a:endParaRPr lang="en-GB" dirty="0"/>
          </a:p>
        </p:txBody>
      </p:sp>
    </p:spTree>
    <p:extLst>
      <p:ext uri="{BB962C8B-B14F-4D97-AF65-F5344CB8AC3E}">
        <p14:creationId xmlns:p14="http://schemas.microsoft.com/office/powerpoint/2010/main" val="35977111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4" name="Group 13">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5" name="Picture 14">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6" name="Picture 15">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2BBAF4CF-E175-753F-97AA-4D7556B6587C}"/>
              </a:ext>
            </a:extLst>
          </p:cNvPr>
          <p:cNvSpPr>
            <a:spLocks noGrp="1"/>
          </p:cNvSpPr>
          <p:nvPr>
            <p:ph type="title"/>
          </p:nvPr>
        </p:nvSpPr>
        <p:spPr>
          <a:xfrm>
            <a:off x="838200" y="586992"/>
            <a:ext cx="5638800" cy="2461008"/>
          </a:xfrm>
        </p:spPr>
        <p:txBody>
          <a:bodyPr vert="horz" lIns="91440" tIns="45720" rIns="91440" bIns="45720" rtlCol="0" anchor="ctr">
            <a:normAutofit/>
          </a:bodyPr>
          <a:lstStyle/>
          <a:p>
            <a:r>
              <a:rPr lang="en-US"/>
              <a:t>Research design:</a:t>
            </a:r>
            <a:br>
              <a:rPr lang="en-US"/>
            </a:br>
            <a:endParaRPr lang="en-US"/>
          </a:p>
        </p:txBody>
      </p:sp>
      <p:sp>
        <p:nvSpPr>
          <p:cNvPr id="3" name="TextBox 2">
            <a:extLst>
              <a:ext uri="{FF2B5EF4-FFF2-40B4-BE49-F238E27FC236}">
                <a16:creationId xmlns:a16="http://schemas.microsoft.com/office/drawing/2014/main" id="{F3E10918-60A5-E0A8-57B8-50114E51CF3E}"/>
              </a:ext>
            </a:extLst>
          </p:cNvPr>
          <p:cNvSpPr txBox="1"/>
          <p:nvPr/>
        </p:nvSpPr>
        <p:spPr>
          <a:xfrm>
            <a:off x="838200" y="3124200"/>
            <a:ext cx="5638437" cy="3156166"/>
          </a:xfrm>
          <a:prstGeom prst="rect">
            <a:avLst/>
          </a:prstGeom>
        </p:spPr>
        <p:txBody>
          <a:bodyPr vert="horz" lIns="91440" tIns="45720" rIns="91440" bIns="45720" rtlCol="0" anchor="ctr">
            <a:normAutofit/>
          </a:bodyPr>
          <a:lstStyle/>
          <a:p>
            <a:pPr marL="342900" indent="-228600">
              <a:lnSpc>
                <a:spcPct val="110000"/>
              </a:lnSpc>
              <a:spcAft>
                <a:spcPts val="600"/>
              </a:spcAft>
              <a:buClr>
                <a:schemeClr val="accent1"/>
              </a:buClr>
              <a:buFont typeface="Arial" panose="020B0604020202020204" pitchFamily="34" charset="0"/>
              <a:buChar char="•"/>
            </a:pPr>
            <a:r>
              <a:rPr lang="en-US" sz="1700" b="1" dirty="0"/>
              <a:t>Recruitment:</a:t>
            </a:r>
            <a:r>
              <a:rPr lang="en-US" sz="1700" dirty="0"/>
              <a:t>   age- &gt;65 years</a:t>
            </a:r>
          </a:p>
          <a:p>
            <a:pPr indent="-228600">
              <a:lnSpc>
                <a:spcPct val="110000"/>
              </a:lnSpc>
              <a:spcAft>
                <a:spcPts val="600"/>
              </a:spcAft>
              <a:buClr>
                <a:schemeClr val="accent1"/>
              </a:buClr>
              <a:buFont typeface="Arial" panose="020B0604020202020204" pitchFamily="34" charset="0"/>
              <a:buChar char="•"/>
            </a:pPr>
            <a:r>
              <a:rPr lang="en-US" sz="1700" dirty="0"/>
              <a:t>                              area- London borough(Greenford)</a:t>
            </a:r>
          </a:p>
          <a:p>
            <a:pPr indent="-228600">
              <a:lnSpc>
                <a:spcPct val="110000"/>
              </a:lnSpc>
              <a:spcAft>
                <a:spcPts val="600"/>
              </a:spcAft>
              <a:buClr>
                <a:schemeClr val="accent1"/>
              </a:buClr>
              <a:buFont typeface="Arial" panose="020B0604020202020204" pitchFamily="34" charset="0"/>
              <a:buChar char="•"/>
            </a:pPr>
            <a:r>
              <a:rPr lang="en-US" sz="1700" b="1" dirty="0"/>
              <a:t>Sampling method</a:t>
            </a:r>
            <a:r>
              <a:rPr lang="en-US" sz="1700" dirty="0"/>
              <a:t>: non-probability </a:t>
            </a:r>
            <a:r>
              <a:rPr lang="en-US" sz="1700" dirty="0" err="1"/>
              <a:t>sampling,which</a:t>
            </a:r>
            <a:r>
              <a:rPr lang="en-US" sz="1700" dirty="0"/>
              <a:t> is in a non-random way</a:t>
            </a:r>
          </a:p>
          <a:p>
            <a:pPr indent="-228600">
              <a:lnSpc>
                <a:spcPct val="110000"/>
              </a:lnSpc>
              <a:spcAft>
                <a:spcPts val="600"/>
              </a:spcAft>
              <a:buClr>
                <a:schemeClr val="accent1"/>
              </a:buClr>
              <a:buFont typeface="Arial" panose="020B0604020202020204" pitchFamily="34" charset="0"/>
              <a:buChar char="•"/>
            </a:pPr>
            <a:r>
              <a:rPr lang="en-US" sz="1700" b="1" dirty="0"/>
              <a:t>Research methodology- </a:t>
            </a:r>
            <a:r>
              <a:rPr lang="en-US" sz="1700" dirty="0"/>
              <a:t>qualitative and quantitative both method</a:t>
            </a:r>
          </a:p>
          <a:p>
            <a:pPr marL="285750" indent="-228600">
              <a:lnSpc>
                <a:spcPct val="110000"/>
              </a:lnSpc>
              <a:spcAft>
                <a:spcPts val="600"/>
              </a:spcAft>
              <a:buClr>
                <a:schemeClr val="accent1"/>
              </a:buClr>
              <a:buFont typeface="Arial" panose="020B0604020202020204" pitchFamily="34" charset="0"/>
              <a:buChar char="•"/>
            </a:pPr>
            <a:r>
              <a:rPr lang="en-US" sz="1700" b="1" dirty="0"/>
              <a:t>Data collection method</a:t>
            </a:r>
            <a:r>
              <a:rPr lang="en-US" sz="1700" dirty="0"/>
              <a:t>- systemic method ,questionnaires, interviews(</a:t>
            </a:r>
            <a:r>
              <a:rPr lang="en-US" sz="1700" dirty="0" err="1"/>
              <a:t>McCombes</a:t>
            </a:r>
            <a:r>
              <a:rPr lang="en-US" sz="1700" dirty="0"/>
              <a:t> ,2023)</a:t>
            </a:r>
          </a:p>
          <a:p>
            <a:pPr marL="285750" indent="-228600">
              <a:lnSpc>
                <a:spcPct val="110000"/>
              </a:lnSpc>
              <a:spcAft>
                <a:spcPts val="600"/>
              </a:spcAft>
              <a:buClr>
                <a:schemeClr val="accent1"/>
              </a:buClr>
              <a:buFont typeface="Arial" panose="020B0604020202020204" pitchFamily="34" charset="0"/>
              <a:buChar char="•"/>
            </a:pPr>
            <a:r>
              <a:rPr lang="en-US" sz="1700" dirty="0"/>
              <a:t>results</a:t>
            </a:r>
          </a:p>
          <a:p>
            <a:pPr marL="285750" indent="-228600">
              <a:lnSpc>
                <a:spcPct val="110000"/>
              </a:lnSpc>
              <a:spcAft>
                <a:spcPts val="600"/>
              </a:spcAft>
              <a:buClr>
                <a:schemeClr val="accent1"/>
              </a:buClr>
              <a:buFont typeface="Arial" panose="020B0604020202020204" pitchFamily="34" charset="0"/>
              <a:buChar char="•"/>
            </a:pPr>
            <a:endParaRPr lang="en-US" sz="1700" dirty="0"/>
          </a:p>
          <a:p>
            <a:pPr indent="-228600">
              <a:lnSpc>
                <a:spcPct val="110000"/>
              </a:lnSpc>
              <a:spcAft>
                <a:spcPts val="600"/>
              </a:spcAft>
              <a:buClr>
                <a:schemeClr val="accent1"/>
              </a:buClr>
              <a:buFont typeface="Arial" panose="020B0604020202020204" pitchFamily="34" charset="0"/>
              <a:buChar char="•"/>
            </a:pPr>
            <a:endParaRPr lang="en-US" sz="1700" dirty="0"/>
          </a:p>
        </p:txBody>
      </p:sp>
      <p:pic>
        <p:nvPicPr>
          <p:cNvPr id="5" name="Picture 4" descr="Stack of magazines on table">
            <a:extLst>
              <a:ext uri="{FF2B5EF4-FFF2-40B4-BE49-F238E27FC236}">
                <a16:creationId xmlns:a16="http://schemas.microsoft.com/office/drawing/2014/main" id="{9BED4D95-9241-32BD-96BC-FAD6EB51D4F6}"/>
              </a:ext>
            </a:extLst>
          </p:cNvPr>
          <p:cNvPicPr>
            <a:picLocks noChangeAspect="1"/>
          </p:cNvPicPr>
          <p:nvPr/>
        </p:nvPicPr>
        <p:blipFill rotWithShape="1">
          <a:blip r:embed="rId4"/>
          <a:srcRect l="24057" r="24055" b="-2"/>
          <a:stretch/>
        </p:blipFill>
        <p:spPr>
          <a:xfrm>
            <a:off x="6861048" y="1"/>
            <a:ext cx="5330952" cy="6858000"/>
          </a:xfrm>
          <a:prstGeom prst="rect">
            <a:avLst/>
          </a:prstGeom>
        </p:spPr>
      </p:pic>
    </p:spTree>
    <p:extLst>
      <p:ext uri="{BB962C8B-B14F-4D97-AF65-F5344CB8AC3E}">
        <p14:creationId xmlns:p14="http://schemas.microsoft.com/office/powerpoint/2010/main" val="1911793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Stack of magazines on table">
            <a:extLst>
              <a:ext uri="{FF2B5EF4-FFF2-40B4-BE49-F238E27FC236}">
                <a16:creationId xmlns:a16="http://schemas.microsoft.com/office/drawing/2014/main" id="{9BED4D95-9241-32BD-96BC-FAD6EB51D4F6}"/>
              </a:ext>
            </a:extLst>
          </p:cNvPr>
          <p:cNvPicPr>
            <a:picLocks noChangeAspect="1"/>
          </p:cNvPicPr>
          <p:nvPr/>
        </p:nvPicPr>
        <p:blipFill rotWithShape="1">
          <a:blip r:embed="rId2">
            <a:alphaModFix amt="60000"/>
          </a:blip>
          <a:srcRect t="12571" b="3176"/>
          <a:stretch/>
        </p:blipFill>
        <p:spPr>
          <a:xfrm>
            <a:off x="20" y="0"/>
            <a:ext cx="12191980" cy="6857990"/>
          </a:xfrm>
          <a:prstGeom prst="rect">
            <a:avLst/>
          </a:prstGeom>
        </p:spPr>
      </p:pic>
      <p:sp>
        <p:nvSpPr>
          <p:cNvPr id="2" name="Title 1">
            <a:extLst>
              <a:ext uri="{FF2B5EF4-FFF2-40B4-BE49-F238E27FC236}">
                <a16:creationId xmlns:a16="http://schemas.microsoft.com/office/drawing/2014/main" id="{2BBAF4CF-E175-753F-97AA-4D7556B6587C}"/>
              </a:ext>
            </a:extLst>
          </p:cNvPr>
          <p:cNvSpPr>
            <a:spLocks noGrp="1"/>
          </p:cNvSpPr>
          <p:nvPr>
            <p:ph type="title"/>
          </p:nvPr>
        </p:nvSpPr>
        <p:spPr>
          <a:xfrm>
            <a:off x="1198181" y="726066"/>
            <a:ext cx="4795282" cy="5018227"/>
          </a:xfrm>
        </p:spPr>
        <p:txBody>
          <a:bodyPr vert="horz" lIns="91440" tIns="45720" rIns="91440" bIns="45720" rtlCol="0" anchor="ctr">
            <a:normAutofit/>
          </a:bodyPr>
          <a:lstStyle/>
          <a:p>
            <a:r>
              <a:rPr lang="en-US" dirty="0">
                <a:solidFill>
                  <a:srgbClr val="FFFFFF"/>
                </a:solidFill>
              </a:rPr>
              <a:t>Data collection methods:</a:t>
            </a:r>
          </a:p>
        </p:txBody>
      </p:sp>
      <p:sp>
        <p:nvSpPr>
          <p:cNvPr id="4" name="TextBox 3">
            <a:extLst>
              <a:ext uri="{FF2B5EF4-FFF2-40B4-BE49-F238E27FC236}">
                <a16:creationId xmlns:a16="http://schemas.microsoft.com/office/drawing/2014/main" id="{DD771F8A-454D-7A92-2176-C6F2B7CFECE7}"/>
              </a:ext>
            </a:extLst>
          </p:cNvPr>
          <p:cNvSpPr txBox="1"/>
          <p:nvPr/>
        </p:nvSpPr>
        <p:spPr>
          <a:xfrm>
            <a:off x="6195372" y="726538"/>
            <a:ext cx="4977905" cy="5017076"/>
          </a:xfrm>
          <a:prstGeom prst="rect">
            <a:avLst/>
          </a:prstGeom>
        </p:spPr>
        <p:txBody>
          <a:bodyPr vert="horz" lIns="91440" tIns="45720" rIns="91440" bIns="45720" rtlCol="0" anchor="ctr">
            <a:normAutofit/>
          </a:bodyPr>
          <a:lstStyle/>
          <a:p>
            <a:pPr>
              <a:spcAft>
                <a:spcPts val="600"/>
              </a:spcAft>
              <a:buClr>
                <a:schemeClr val="accent1"/>
              </a:buClr>
            </a:pPr>
            <a:r>
              <a:rPr lang="en-US" sz="1600" b="1" dirty="0">
                <a:solidFill>
                  <a:srgbClr val="FFFFFF"/>
                </a:solidFill>
              </a:rPr>
              <a:t>1) Systematic data collection:</a:t>
            </a:r>
          </a:p>
          <a:p>
            <a:pPr indent="-228600">
              <a:spcAft>
                <a:spcPts val="600"/>
              </a:spcAft>
              <a:buClr>
                <a:schemeClr val="accent1"/>
              </a:buClr>
              <a:buFont typeface="Arial" panose="020B0604020202020204" pitchFamily="34" charset="0"/>
              <a:buChar char="•"/>
            </a:pPr>
            <a:r>
              <a:rPr lang="en-US" sz="1500" dirty="0">
                <a:solidFill>
                  <a:srgbClr val="FFFFFF"/>
                </a:solidFill>
              </a:rPr>
              <a:t>    collect data from previous records at dental clinic</a:t>
            </a:r>
          </a:p>
          <a:p>
            <a:pPr>
              <a:spcAft>
                <a:spcPts val="600"/>
              </a:spcAft>
              <a:buClr>
                <a:schemeClr val="accent1"/>
              </a:buClr>
            </a:pPr>
            <a:r>
              <a:rPr lang="en-US" sz="1600" b="1" dirty="0">
                <a:solidFill>
                  <a:srgbClr val="FFFFFF"/>
                </a:solidFill>
              </a:rPr>
              <a:t>2) Questionnaires</a:t>
            </a:r>
            <a:r>
              <a:rPr lang="en-US" sz="1500" dirty="0">
                <a:solidFill>
                  <a:srgbClr val="FFFFFF"/>
                </a:solidFill>
              </a:rPr>
              <a:t>:(Carter and Henderson,2005)</a:t>
            </a:r>
          </a:p>
          <a:p>
            <a:pPr indent="-228600">
              <a:spcAft>
                <a:spcPts val="600"/>
              </a:spcAft>
              <a:buClr>
                <a:schemeClr val="accent1"/>
              </a:buClr>
              <a:buFont typeface="Arial" panose="020B0604020202020204" pitchFamily="34" charset="0"/>
              <a:buChar char="•"/>
            </a:pPr>
            <a:r>
              <a:rPr lang="en-US" sz="1500" dirty="0">
                <a:solidFill>
                  <a:srgbClr val="FFFFFF"/>
                </a:solidFill>
              </a:rPr>
              <a:t>a)what is the main concern regarding oral health?</a:t>
            </a:r>
          </a:p>
          <a:p>
            <a:pPr indent="-228600">
              <a:spcAft>
                <a:spcPts val="600"/>
              </a:spcAft>
              <a:buClr>
                <a:schemeClr val="accent1"/>
              </a:buClr>
              <a:buFont typeface="Arial" panose="020B0604020202020204" pitchFamily="34" charset="0"/>
              <a:buChar char="•"/>
            </a:pPr>
            <a:r>
              <a:rPr lang="en-US" sz="1500" dirty="0">
                <a:solidFill>
                  <a:srgbClr val="FFFFFF"/>
                </a:solidFill>
              </a:rPr>
              <a:t>b)Do you have any systemic conditions i.e. diabetes , hypertension , gastrointestinal problems ,</a:t>
            </a:r>
            <a:r>
              <a:rPr lang="en-US" sz="1500" dirty="0" err="1">
                <a:solidFill>
                  <a:srgbClr val="FFFFFF"/>
                </a:solidFill>
              </a:rPr>
              <a:t>etc</a:t>
            </a:r>
            <a:r>
              <a:rPr lang="en-US" sz="1500" dirty="0">
                <a:solidFill>
                  <a:srgbClr val="FFFFFF"/>
                </a:solidFill>
              </a:rPr>
              <a:t>?</a:t>
            </a:r>
          </a:p>
          <a:p>
            <a:pPr indent="-228600">
              <a:spcAft>
                <a:spcPts val="600"/>
              </a:spcAft>
              <a:buClr>
                <a:schemeClr val="accent1"/>
              </a:buClr>
              <a:buFont typeface="Arial" panose="020B0604020202020204" pitchFamily="34" charset="0"/>
              <a:buChar char="•"/>
            </a:pPr>
            <a:r>
              <a:rPr lang="en-US" sz="1500" dirty="0">
                <a:solidFill>
                  <a:srgbClr val="FFFFFF"/>
                </a:solidFill>
              </a:rPr>
              <a:t>c)What medications you are taking on daily basis?</a:t>
            </a:r>
          </a:p>
          <a:p>
            <a:pPr indent="-228600">
              <a:spcAft>
                <a:spcPts val="600"/>
              </a:spcAft>
              <a:buClr>
                <a:schemeClr val="accent1"/>
              </a:buClr>
              <a:buFont typeface="Arial" panose="020B0604020202020204" pitchFamily="34" charset="0"/>
              <a:buChar char="•"/>
            </a:pPr>
            <a:r>
              <a:rPr lang="en-US" sz="1500" dirty="0">
                <a:solidFill>
                  <a:srgbClr val="FFFFFF"/>
                </a:solidFill>
              </a:rPr>
              <a:t>d)Oral hygiene practice – how many time do you brush your teeth?</a:t>
            </a:r>
          </a:p>
          <a:p>
            <a:pPr indent="-228600">
              <a:spcAft>
                <a:spcPts val="600"/>
              </a:spcAft>
              <a:buClr>
                <a:schemeClr val="accent1"/>
              </a:buClr>
              <a:buFont typeface="Arial" panose="020B0604020202020204" pitchFamily="34" charset="0"/>
              <a:buChar char="•"/>
            </a:pPr>
            <a:r>
              <a:rPr lang="en-US" sz="1500" dirty="0">
                <a:solidFill>
                  <a:srgbClr val="FFFFFF"/>
                </a:solidFill>
              </a:rPr>
              <a:t>                                             -are you using floss or interdental brushes or mouthwash?</a:t>
            </a:r>
          </a:p>
          <a:p>
            <a:pPr indent="-228600">
              <a:spcAft>
                <a:spcPts val="600"/>
              </a:spcAft>
              <a:buClr>
                <a:schemeClr val="accent1"/>
              </a:buClr>
              <a:buFont typeface="Arial" panose="020B0604020202020204" pitchFamily="34" charset="0"/>
              <a:buChar char="•"/>
            </a:pPr>
            <a:r>
              <a:rPr lang="en-US" sz="1500" dirty="0">
                <a:solidFill>
                  <a:srgbClr val="FFFFFF"/>
                </a:solidFill>
              </a:rPr>
              <a:t>                                            -what is the frequency of dental visit?</a:t>
            </a:r>
          </a:p>
          <a:p>
            <a:pPr indent="-228600">
              <a:spcAft>
                <a:spcPts val="600"/>
              </a:spcAft>
              <a:buClr>
                <a:schemeClr val="accent1"/>
              </a:buClr>
              <a:buFont typeface="Arial" panose="020B0604020202020204" pitchFamily="34" charset="0"/>
              <a:buChar char="•"/>
            </a:pPr>
            <a:r>
              <a:rPr lang="en-US" sz="1500" dirty="0">
                <a:solidFill>
                  <a:srgbClr val="FFFFFF"/>
                </a:solidFill>
              </a:rPr>
              <a:t>c)How their physical health affect their oral health?</a:t>
            </a:r>
          </a:p>
        </p:txBody>
      </p:sp>
    </p:spTree>
    <p:extLst>
      <p:ext uri="{BB962C8B-B14F-4D97-AF65-F5344CB8AC3E}">
        <p14:creationId xmlns:p14="http://schemas.microsoft.com/office/powerpoint/2010/main" val="35041727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2" name="Picture 21">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23" name="Rectangle 22">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23">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Stack of magazines on table">
            <a:extLst>
              <a:ext uri="{FF2B5EF4-FFF2-40B4-BE49-F238E27FC236}">
                <a16:creationId xmlns:a16="http://schemas.microsoft.com/office/drawing/2014/main" id="{9BED4D95-9241-32BD-96BC-FAD6EB51D4F6}"/>
              </a:ext>
            </a:extLst>
          </p:cNvPr>
          <p:cNvPicPr>
            <a:picLocks noChangeAspect="1"/>
          </p:cNvPicPr>
          <p:nvPr/>
        </p:nvPicPr>
        <p:blipFill rotWithShape="1">
          <a:blip r:embed="rId3">
            <a:alphaModFix amt="60000"/>
          </a:blip>
          <a:srcRect t="12561" r="-1" b="3164"/>
          <a:stretch/>
        </p:blipFill>
        <p:spPr>
          <a:xfrm>
            <a:off x="3048" y="10"/>
            <a:ext cx="12188952" cy="6856614"/>
          </a:xfrm>
          <a:prstGeom prst="rect">
            <a:avLst/>
          </a:prstGeom>
        </p:spPr>
      </p:pic>
      <p:grpSp>
        <p:nvGrpSpPr>
          <p:cNvPr id="25" name="Group 24">
            <a:extLst>
              <a:ext uri="{FF2B5EF4-FFF2-40B4-BE49-F238E27FC236}">
                <a16:creationId xmlns:a16="http://schemas.microsoft.com/office/drawing/2014/main" id="{B9632603-447F-4389-863D-9820DB9915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6951981" y="0"/>
            <a:ext cx="5236971" cy="6858001"/>
            <a:chOff x="6951981" y="0"/>
            <a:chExt cx="5236971" cy="6858001"/>
          </a:xfrm>
        </p:grpSpPr>
        <p:pic>
          <p:nvPicPr>
            <p:cNvPr id="19" name="Picture 18">
              <a:extLst>
                <a:ext uri="{FF2B5EF4-FFF2-40B4-BE49-F238E27FC236}">
                  <a16:creationId xmlns:a16="http://schemas.microsoft.com/office/drawing/2014/main" id="{354F4BB5-9639-4525-A748-2B2D8FDB107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0000"/>
              <a:extLst>
                <a:ext uri="{28A0092B-C50C-407E-A947-70E740481C1C}">
                  <a14:useLocalDpi xmlns:a14="http://schemas.microsoft.com/office/drawing/2010/main" val="0"/>
                </a:ext>
              </a:extLst>
            </a:blip>
            <a:stretch>
              <a:fillRect/>
            </a:stretch>
          </p:blipFill>
          <p:spPr>
            <a:xfrm flipH="1">
              <a:off x="6951981" y="692703"/>
              <a:ext cx="5236971" cy="6165298"/>
            </a:xfrm>
            <a:prstGeom prst="rect">
              <a:avLst/>
            </a:prstGeom>
          </p:spPr>
        </p:pic>
        <p:pic>
          <p:nvPicPr>
            <p:cNvPr id="20" name="Picture 19">
              <a:extLst>
                <a:ext uri="{FF2B5EF4-FFF2-40B4-BE49-F238E27FC236}">
                  <a16:creationId xmlns:a16="http://schemas.microsoft.com/office/drawing/2014/main" id="{4D9AF55E-83EF-4A42-A236-590299A7B9C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alphaModFix amt="5000"/>
              <a:extLst>
                <a:ext uri="{28A0092B-C50C-407E-A947-70E740481C1C}">
                  <a14:useLocalDpi xmlns:a14="http://schemas.microsoft.com/office/drawing/2010/main" val="0"/>
                </a:ext>
              </a:extLst>
            </a:blip>
            <a:srcRect l="19154" b="19117"/>
            <a:stretch/>
          </p:blipFill>
          <p:spPr>
            <a:xfrm rot="16200000" flipH="1">
              <a:off x="7618603" y="-373126"/>
              <a:ext cx="4197223" cy="4943475"/>
            </a:xfrm>
            <a:prstGeom prst="rect">
              <a:avLst/>
            </a:prstGeom>
          </p:spPr>
        </p:pic>
      </p:grpSp>
      <p:sp>
        <p:nvSpPr>
          <p:cNvPr id="2" name="Title 1">
            <a:extLst>
              <a:ext uri="{FF2B5EF4-FFF2-40B4-BE49-F238E27FC236}">
                <a16:creationId xmlns:a16="http://schemas.microsoft.com/office/drawing/2014/main" id="{2BBAF4CF-E175-753F-97AA-4D7556B6587C}"/>
              </a:ext>
            </a:extLst>
          </p:cNvPr>
          <p:cNvSpPr>
            <a:spLocks noGrp="1"/>
          </p:cNvSpPr>
          <p:nvPr>
            <p:ph type="title"/>
          </p:nvPr>
        </p:nvSpPr>
        <p:spPr>
          <a:xfrm>
            <a:off x="996275" y="744909"/>
            <a:ext cx="10709950" cy="3145855"/>
          </a:xfrm>
        </p:spPr>
        <p:txBody>
          <a:bodyPr vert="horz" lIns="91440" tIns="45720" rIns="91440" bIns="45720" rtlCol="0" anchor="b">
            <a:normAutofit/>
          </a:bodyPr>
          <a:lstStyle/>
          <a:p>
            <a:pPr algn="ctr">
              <a:lnSpc>
                <a:spcPct val="90000"/>
              </a:lnSpc>
            </a:pPr>
            <a:r>
              <a:rPr lang="en-US" sz="3200" dirty="0">
                <a:solidFill>
                  <a:srgbClr val="FFFFFF"/>
                </a:solidFill>
              </a:rPr>
              <a:t>DATA ANALYSIS TECHNIQUE:</a:t>
            </a:r>
            <a:br>
              <a:rPr lang="en-US" sz="3200" dirty="0">
                <a:solidFill>
                  <a:srgbClr val="FFFFFF"/>
                </a:solidFill>
              </a:rPr>
            </a:br>
            <a:br>
              <a:rPr lang="en-US" sz="2900" dirty="0">
                <a:solidFill>
                  <a:srgbClr val="FFFFFF"/>
                </a:solidFill>
              </a:rPr>
            </a:br>
            <a:r>
              <a:rPr lang="en-US" sz="2900" dirty="0">
                <a:solidFill>
                  <a:srgbClr val="FFFFFF"/>
                </a:solidFill>
              </a:rPr>
              <a:t>1)</a:t>
            </a:r>
            <a:r>
              <a:rPr lang="en-US" sz="2900" b="1" dirty="0">
                <a:solidFill>
                  <a:srgbClr val="FFFFFF"/>
                </a:solidFill>
              </a:rPr>
              <a:t>Descriptive analysis</a:t>
            </a:r>
            <a:r>
              <a:rPr lang="en-US" sz="2900" dirty="0">
                <a:solidFill>
                  <a:srgbClr val="FFFFFF"/>
                </a:solidFill>
              </a:rPr>
              <a:t>: </a:t>
            </a:r>
            <a:r>
              <a:rPr lang="en-US" sz="2400" dirty="0">
                <a:solidFill>
                  <a:srgbClr val="FFFFFF"/>
                </a:solidFill>
              </a:rPr>
              <a:t>to </a:t>
            </a:r>
            <a:r>
              <a:rPr lang="en-US" sz="2400" dirty="0" err="1">
                <a:solidFill>
                  <a:srgbClr val="FFFFFF"/>
                </a:solidFill>
              </a:rPr>
              <a:t>analyse</a:t>
            </a:r>
            <a:r>
              <a:rPr lang="en-US" sz="2400" dirty="0">
                <a:solidFill>
                  <a:srgbClr val="FFFFFF"/>
                </a:solidFill>
              </a:rPr>
              <a:t> statistical data (</a:t>
            </a:r>
            <a:r>
              <a:rPr lang="en-US" sz="2400" dirty="0" err="1">
                <a:solidFill>
                  <a:srgbClr val="FFFFFF"/>
                </a:solidFill>
              </a:rPr>
              <a:t>Simanjuntak</a:t>
            </a:r>
            <a:r>
              <a:rPr lang="en-US" sz="2400" dirty="0">
                <a:solidFill>
                  <a:srgbClr val="FFFFFF"/>
                </a:solidFill>
              </a:rPr>
              <a:t> et al,2020)</a:t>
            </a:r>
            <a:br>
              <a:rPr lang="en-US" sz="2400" dirty="0">
                <a:solidFill>
                  <a:srgbClr val="FFFFFF"/>
                </a:solidFill>
              </a:rPr>
            </a:br>
            <a:br>
              <a:rPr lang="en-US" sz="2400" dirty="0">
                <a:solidFill>
                  <a:srgbClr val="FFFFFF"/>
                </a:solidFill>
              </a:rPr>
            </a:br>
            <a:r>
              <a:rPr lang="en-US" sz="2900" dirty="0">
                <a:solidFill>
                  <a:srgbClr val="FFFFFF"/>
                </a:solidFill>
              </a:rPr>
              <a:t>2)</a:t>
            </a:r>
            <a:r>
              <a:rPr lang="en-US" sz="2900" b="1" dirty="0" err="1">
                <a:solidFill>
                  <a:srgbClr val="FFFFFF"/>
                </a:solidFill>
              </a:rPr>
              <a:t>RADaR</a:t>
            </a:r>
            <a:r>
              <a:rPr lang="en-US" sz="2900" b="1" dirty="0">
                <a:solidFill>
                  <a:srgbClr val="FFFFFF"/>
                </a:solidFill>
              </a:rPr>
              <a:t> technique</a:t>
            </a:r>
            <a:r>
              <a:rPr lang="en-US" sz="2900" dirty="0">
                <a:solidFill>
                  <a:srgbClr val="FFFFFF"/>
                </a:solidFill>
              </a:rPr>
              <a:t>(Rigorous and Accelerated Data Reduction )</a:t>
            </a:r>
            <a:br>
              <a:rPr lang="en-US" sz="2900" dirty="0">
                <a:solidFill>
                  <a:srgbClr val="FFFFFF"/>
                </a:solidFill>
              </a:rPr>
            </a:br>
            <a:r>
              <a:rPr lang="en-US" sz="2400" dirty="0">
                <a:solidFill>
                  <a:srgbClr val="FFFFFF"/>
                </a:solidFill>
              </a:rPr>
              <a:t>involves using tables and spreadsheets to produce shorter and more concise data tables.(Watkins,2017)</a:t>
            </a:r>
          </a:p>
        </p:txBody>
      </p:sp>
    </p:spTree>
    <p:extLst>
      <p:ext uri="{BB962C8B-B14F-4D97-AF65-F5344CB8AC3E}">
        <p14:creationId xmlns:p14="http://schemas.microsoft.com/office/powerpoint/2010/main" val="29617896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C2D5331B-6E57-4C50-8FBB-431781288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2BBAF4CF-E175-753F-97AA-4D7556B6587C}"/>
              </a:ext>
            </a:extLst>
          </p:cNvPr>
          <p:cNvSpPr>
            <a:spLocks noGrp="1"/>
          </p:cNvSpPr>
          <p:nvPr>
            <p:ph type="title"/>
          </p:nvPr>
        </p:nvSpPr>
        <p:spPr>
          <a:xfrm>
            <a:off x="6400800" y="461339"/>
            <a:ext cx="5332506" cy="2831136"/>
          </a:xfrm>
        </p:spPr>
        <p:txBody>
          <a:bodyPr vert="horz" lIns="91440" tIns="45720" rIns="91440" bIns="45720" rtlCol="0" anchor="ctr">
            <a:normAutofit/>
          </a:bodyPr>
          <a:lstStyle/>
          <a:p>
            <a:r>
              <a:rPr lang="en-US">
                <a:solidFill>
                  <a:srgbClr val="FFFFFF"/>
                </a:solidFill>
              </a:rPr>
              <a:t>Ethical considerations:  (Bhandari,2021)</a:t>
            </a:r>
          </a:p>
        </p:txBody>
      </p:sp>
      <p:pic>
        <p:nvPicPr>
          <p:cNvPr id="5" name="Picture 4" descr="Stack of magazines on table">
            <a:extLst>
              <a:ext uri="{FF2B5EF4-FFF2-40B4-BE49-F238E27FC236}">
                <a16:creationId xmlns:a16="http://schemas.microsoft.com/office/drawing/2014/main" id="{9BED4D95-9241-32BD-96BC-FAD6EB51D4F6}"/>
              </a:ext>
            </a:extLst>
          </p:cNvPr>
          <p:cNvPicPr>
            <a:picLocks noChangeAspect="1"/>
          </p:cNvPicPr>
          <p:nvPr/>
        </p:nvPicPr>
        <p:blipFill rotWithShape="1">
          <a:blip r:embed="rId2"/>
          <a:srcRect l="37648" r="4089" b="-1"/>
          <a:stretch/>
        </p:blipFill>
        <p:spPr>
          <a:xfrm>
            <a:off x="-1" y="10"/>
            <a:ext cx="5985983" cy="6857990"/>
          </a:xfrm>
          <a:prstGeom prst="rect">
            <a:avLst/>
          </a:prstGeom>
        </p:spPr>
      </p:pic>
      <p:grpSp>
        <p:nvGrpSpPr>
          <p:cNvPr id="16" name="Group 15">
            <a:extLst>
              <a:ext uri="{FF2B5EF4-FFF2-40B4-BE49-F238E27FC236}">
                <a16:creationId xmlns:a16="http://schemas.microsoft.com/office/drawing/2014/main" id="{E4A40E9D-B0FA-4A78-B58C-87A64C4FD5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8727783" y="5080"/>
            <a:ext cx="3464215" cy="4598234"/>
            <a:chOff x="8059620" y="41922"/>
            <a:chExt cx="3997615" cy="6816077"/>
          </a:xfrm>
        </p:grpSpPr>
        <p:pic>
          <p:nvPicPr>
            <p:cNvPr id="17" name="Picture 16">
              <a:extLst>
                <a:ext uri="{FF2B5EF4-FFF2-40B4-BE49-F238E27FC236}">
                  <a16:creationId xmlns:a16="http://schemas.microsoft.com/office/drawing/2014/main" id="{5CEBF341-3BD6-4B3B-9B47-1FCC74EB708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8" name="Picture 17">
              <a:extLst>
                <a:ext uri="{FF2B5EF4-FFF2-40B4-BE49-F238E27FC236}">
                  <a16:creationId xmlns:a16="http://schemas.microsoft.com/office/drawing/2014/main" id="{3078DAA6-6247-4C19-B6CD-81D79702EC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4" name="TextBox 3">
            <a:extLst>
              <a:ext uri="{FF2B5EF4-FFF2-40B4-BE49-F238E27FC236}">
                <a16:creationId xmlns:a16="http://schemas.microsoft.com/office/drawing/2014/main" id="{87A73062-5DA0-EA1A-D763-A7E229DE28AF}"/>
              </a:ext>
            </a:extLst>
          </p:cNvPr>
          <p:cNvSpPr txBox="1"/>
          <p:nvPr/>
        </p:nvSpPr>
        <p:spPr>
          <a:xfrm>
            <a:off x="6400812" y="3429000"/>
            <a:ext cx="5332164" cy="2585613"/>
          </a:xfrm>
          <a:prstGeom prst="rect">
            <a:avLst/>
          </a:prstGeom>
        </p:spPr>
        <p:txBody>
          <a:bodyPr vert="horz" lIns="91440" tIns="45720" rIns="91440" bIns="45720" rtlCol="0">
            <a:normAutofit/>
          </a:bodyPr>
          <a:lstStyle/>
          <a:p>
            <a:pPr marL="114300">
              <a:lnSpc>
                <a:spcPct val="110000"/>
              </a:lnSpc>
              <a:spcAft>
                <a:spcPts val="600"/>
              </a:spcAft>
              <a:buClr>
                <a:schemeClr val="accent1"/>
              </a:buClr>
            </a:pPr>
            <a:r>
              <a:rPr lang="en-US" dirty="0">
                <a:solidFill>
                  <a:srgbClr val="FFFFFF"/>
                </a:solidFill>
              </a:rPr>
              <a:t>    Voluntary participation </a:t>
            </a:r>
          </a:p>
          <a:p>
            <a:pPr marL="342900" indent="-228600">
              <a:lnSpc>
                <a:spcPct val="110000"/>
              </a:lnSpc>
              <a:spcAft>
                <a:spcPts val="600"/>
              </a:spcAft>
              <a:buClr>
                <a:schemeClr val="accent1"/>
              </a:buClr>
              <a:buFont typeface="Arial" panose="020B0604020202020204" pitchFamily="34" charset="0"/>
              <a:buChar char="•"/>
            </a:pPr>
            <a:r>
              <a:rPr lang="en-US" dirty="0">
                <a:solidFill>
                  <a:srgbClr val="FFFFFF"/>
                </a:solidFill>
              </a:rPr>
              <a:t>Informed consent</a:t>
            </a:r>
          </a:p>
          <a:p>
            <a:pPr marL="342900" indent="-228600">
              <a:lnSpc>
                <a:spcPct val="110000"/>
              </a:lnSpc>
              <a:spcAft>
                <a:spcPts val="600"/>
              </a:spcAft>
              <a:buClr>
                <a:schemeClr val="accent1"/>
              </a:buClr>
              <a:buFont typeface="Arial" panose="020B0604020202020204" pitchFamily="34" charset="0"/>
              <a:buChar char="•"/>
            </a:pPr>
            <a:r>
              <a:rPr lang="en-US" dirty="0">
                <a:solidFill>
                  <a:srgbClr val="FFFFFF"/>
                </a:solidFill>
              </a:rPr>
              <a:t>Anonymity</a:t>
            </a:r>
          </a:p>
          <a:p>
            <a:pPr marL="342900" indent="-228600">
              <a:lnSpc>
                <a:spcPct val="110000"/>
              </a:lnSpc>
              <a:spcAft>
                <a:spcPts val="600"/>
              </a:spcAft>
              <a:buClr>
                <a:schemeClr val="accent1"/>
              </a:buClr>
              <a:buFont typeface="Arial" panose="020B0604020202020204" pitchFamily="34" charset="0"/>
              <a:buChar char="•"/>
            </a:pPr>
            <a:r>
              <a:rPr lang="en-US" dirty="0">
                <a:solidFill>
                  <a:srgbClr val="FFFFFF"/>
                </a:solidFill>
              </a:rPr>
              <a:t>Confidentiality</a:t>
            </a:r>
          </a:p>
          <a:p>
            <a:pPr marL="342900" indent="-228600">
              <a:lnSpc>
                <a:spcPct val="110000"/>
              </a:lnSpc>
              <a:spcAft>
                <a:spcPts val="600"/>
              </a:spcAft>
              <a:buClr>
                <a:schemeClr val="accent1"/>
              </a:buClr>
              <a:buFont typeface="Arial" panose="020B0604020202020204" pitchFamily="34" charset="0"/>
              <a:buChar char="•"/>
            </a:pPr>
            <a:r>
              <a:rPr lang="en-US" dirty="0">
                <a:solidFill>
                  <a:srgbClr val="FFFFFF"/>
                </a:solidFill>
              </a:rPr>
              <a:t>Potential for harm</a:t>
            </a:r>
          </a:p>
          <a:p>
            <a:pPr marL="342900" indent="-228600">
              <a:lnSpc>
                <a:spcPct val="110000"/>
              </a:lnSpc>
              <a:spcAft>
                <a:spcPts val="600"/>
              </a:spcAft>
              <a:buClr>
                <a:schemeClr val="accent1"/>
              </a:buClr>
              <a:buFont typeface="Arial" panose="020B0604020202020204" pitchFamily="34" charset="0"/>
              <a:buChar char="•"/>
            </a:pPr>
            <a:r>
              <a:rPr lang="en-US" dirty="0">
                <a:solidFill>
                  <a:srgbClr val="FFFFFF"/>
                </a:solidFill>
              </a:rPr>
              <a:t>Results communication</a:t>
            </a:r>
          </a:p>
        </p:txBody>
      </p:sp>
    </p:spTree>
    <p:extLst>
      <p:ext uri="{BB962C8B-B14F-4D97-AF65-F5344CB8AC3E}">
        <p14:creationId xmlns:p14="http://schemas.microsoft.com/office/powerpoint/2010/main" val="31448707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4" name="Group 13">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5" name="Picture 14">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6" name="Picture 15">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2BBAF4CF-E175-753F-97AA-4D7556B6587C}"/>
              </a:ext>
            </a:extLst>
          </p:cNvPr>
          <p:cNvSpPr>
            <a:spLocks noGrp="1"/>
          </p:cNvSpPr>
          <p:nvPr>
            <p:ph type="title"/>
          </p:nvPr>
        </p:nvSpPr>
        <p:spPr>
          <a:xfrm>
            <a:off x="838200" y="586992"/>
            <a:ext cx="5638800" cy="2461008"/>
          </a:xfrm>
        </p:spPr>
        <p:txBody>
          <a:bodyPr vert="horz" lIns="91440" tIns="45720" rIns="91440" bIns="45720" rtlCol="0" anchor="ctr">
            <a:normAutofit/>
          </a:bodyPr>
          <a:lstStyle/>
          <a:p>
            <a:r>
              <a:rPr lang="en-US"/>
              <a:t>Implication of the study:</a:t>
            </a:r>
          </a:p>
        </p:txBody>
      </p:sp>
      <p:sp>
        <p:nvSpPr>
          <p:cNvPr id="3" name="TextBox 2">
            <a:extLst>
              <a:ext uri="{FF2B5EF4-FFF2-40B4-BE49-F238E27FC236}">
                <a16:creationId xmlns:a16="http://schemas.microsoft.com/office/drawing/2014/main" id="{BC1EBAE5-8829-E73B-8F1C-2D57239344F8}"/>
              </a:ext>
            </a:extLst>
          </p:cNvPr>
          <p:cNvSpPr txBox="1"/>
          <p:nvPr/>
        </p:nvSpPr>
        <p:spPr>
          <a:xfrm>
            <a:off x="838200" y="3124200"/>
            <a:ext cx="5638437" cy="3156166"/>
          </a:xfrm>
          <a:prstGeom prst="rect">
            <a:avLst/>
          </a:prstGeom>
        </p:spPr>
        <p:txBody>
          <a:bodyPr vert="horz" lIns="91440" tIns="45720" rIns="91440" bIns="45720" rtlCol="0" anchor="ctr">
            <a:normAutofit/>
          </a:bodyPr>
          <a:lstStyle/>
          <a:p>
            <a:pPr marL="285750" indent="-228600">
              <a:lnSpc>
                <a:spcPct val="110000"/>
              </a:lnSpc>
              <a:spcAft>
                <a:spcPts val="600"/>
              </a:spcAft>
              <a:buClr>
                <a:schemeClr val="accent1"/>
              </a:buClr>
              <a:buFont typeface="Arial" panose="020B0604020202020204" pitchFamily="34" charset="0"/>
              <a:buChar char="•"/>
            </a:pPr>
            <a:r>
              <a:rPr lang="en-US"/>
              <a:t>This study will shows Co-relation between systemic health and oral health.</a:t>
            </a:r>
          </a:p>
          <a:p>
            <a:pPr marL="285750" indent="-228600">
              <a:lnSpc>
                <a:spcPct val="110000"/>
              </a:lnSpc>
              <a:spcAft>
                <a:spcPts val="600"/>
              </a:spcAft>
              <a:buClr>
                <a:schemeClr val="accent1"/>
              </a:buClr>
              <a:buFont typeface="Arial" panose="020B0604020202020204" pitchFamily="34" charset="0"/>
              <a:buChar char="•"/>
            </a:pPr>
            <a:r>
              <a:rPr lang="en-US"/>
              <a:t>By the end of this research will have Preventive measures of various systemic diseases by improving oral hygiene.</a:t>
            </a:r>
          </a:p>
          <a:p>
            <a:pPr marL="285750" indent="-228600">
              <a:lnSpc>
                <a:spcPct val="110000"/>
              </a:lnSpc>
              <a:spcAft>
                <a:spcPts val="600"/>
              </a:spcAft>
              <a:buClr>
                <a:schemeClr val="accent1"/>
              </a:buClr>
              <a:buFont typeface="Arial" panose="020B0604020202020204" pitchFamily="34" charset="0"/>
              <a:buChar char="•"/>
            </a:pPr>
            <a:r>
              <a:rPr lang="en-US"/>
              <a:t>Exploring how Socio economic burden affects their overall oral health.</a:t>
            </a:r>
          </a:p>
          <a:p>
            <a:pPr marL="285750" indent="-228600">
              <a:lnSpc>
                <a:spcPct val="110000"/>
              </a:lnSpc>
              <a:spcAft>
                <a:spcPts val="600"/>
              </a:spcAft>
              <a:buClr>
                <a:schemeClr val="accent1"/>
              </a:buClr>
              <a:buFont typeface="Arial" panose="020B0604020202020204" pitchFamily="34" charset="0"/>
              <a:buChar char="•"/>
            </a:pPr>
            <a:r>
              <a:rPr lang="en-US"/>
              <a:t>This research will helps to identify Nutrition deficiency that occurs because of oral problems.</a:t>
            </a:r>
          </a:p>
        </p:txBody>
      </p:sp>
      <p:pic>
        <p:nvPicPr>
          <p:cNvPr id="5" name="Picture 4" descr="Stack of magazines on table">
            <a:extLst>
              <a:ext uri="{FF2B5EF4-FFF2-40B4-BE49-F238E27FC236}">
                <a16:creationId xmlns:a16="http://schemas.microsoft.com/office/drawing/2014/main" id="{9BED4D95-9241-32BD-96BC-FAD6EB51D4F6}"/>
              </a:ext>
            </a:extLst>
          </p:cNvPr>
          <p:cNvPicPr>
            <a:picLocks noChangeAspect="1"/>
          </p:cNvPicPr>
          <p:nvPr/>
        </p:nvPicPr>
        <p:blipFill rotWithShape="1">
          <a:blip r:embed="rId4"/>
          <a:srcRect l="24057" r="24055" b="-2"/>
          <a:stretch/>
        </p:blipFill>
        <p:spPr>
          <a:xfrm>
            <a:off x="6861048" y="1"/>
            <a:ext cx="5330952" cy="6858000"/>
          </a:xfrm>
          <a:prstGeom prst="rect">
            <a:avLst/>
          </a:prstGeom>
        </p:spPr>
      </p:pic>
    </p:spTree>
    <p:extLst>
      <p:ext uri="{BB962C8B-B14F-4D97-AF65-F5344CB8AC3E}">
        <p14:creationId xmlns:p14="http://schemas.microsoft.com/office/powerpoint/2010/main" val="3193411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310E06F9-9F12-4D1B-92C0-4B30818D09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7DA29CF3-8B8B-4DDF-A19B-72E0059DD5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0" name="Rectangle 19">
            <a:extLst>
              <a:ext uri="{FF2B5EF4-FFF2-40B4-BE49-F238E27FC236}">
                <a16:creationId xmlns:a16="http://schemas.microsoft.com/office/drawing/2014/main" id="{CDC57656-A01F-4B32-B5C4-D171EDC97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2" name="Group 21">
            <a:extLst>
              <a:ext uri="{FF2B5EF4-FFF2-40B4-BE49-F238E27FC236}">
                <a16:creationId xmlns:a16="http://schemas.microsoft.com/office/drawing/2014/main" id="{1399A986-4315-4769-87D9-700571123AE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3" name="Picture 22">
              <a:extLst>
                <a:ext uri="{FF2B5EF4-FFF2-40B4-BE49-F238E27FC236}">
                  <a16:creationId xmlns:a16="http://schemas.microsoft.com/office/drawing/2014/main" id="{3907B551-E8C6-4AB8-B1D2-5E181722BA3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4" name="Picture 23">
              <a:extLst>
                <a:ext uri="{FF2B5EF4-FFF2-40B4-BE49-F238E27FC236}">
                  <a16:creationId xmlns:a16="http://schemas.microsoft.com/office/drawing/2014/main" id="{54D40FEF-3850-419B-B55D-F8A2468646B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2BBAF4CF-E175-753F-97AA-4D7556B6587C}"/>
              </a:ext>
            </a:extLst>
          </p:cNvPr>
          <p:cNvSpPr>
            <a:spLocks noGrp="1"/>
          </p:cNvSpPr>
          <p:nvPr>
            <p:ph type="title"/>
          </p:nvPr>
        </p:nvSpPr>
        <p:spPr>
          <a:xfrm>
            <a:off x="682314" y="114989"/>
            <a:ext cx="7025108" cy="779091"/>
          </a:xfrm>
        </p:spPr>
        <p:txBody>
          <a:bodyPr vert="horz" lIns="91440" tIns="45720" rIns="91440" bIns="45720" rtlCol="0" anchor="ctr">
            <a:normAutofit/>
          </a:bodyPr>
          <a:lstStyle/>
          <a:p>
            <a:r>
              <a:rPr lang="en-US" dirty="0">
                <a:solidFill>
                  <a:srgbClr val="FFFFFF"/>
                </a:solidFill>
              </a:rPr>
              <a:t>Gantt chart:</a:t>
            </a:r>
          </a:p>
        </p:txBody>
      </p:sp>
      <p:pic>
        <p:nvPicPr>
          <p:cNvPr id="7" name="Picture 6" descr="A graph with orange lines&#10;&#10;Description automatically generated with medium confidence">
            <a:extLst>
              <a:ext uri="{FF2B5EF4-FFF2-40B4-BE49-F238E27FC236}">
                <a16:creationId xmlns:a16="http://schemas.microsoft.com/office/drawing/2014/main" id="{F970B2DF-8992-D0EE-58E1-F3BBADBE6CE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64868" y="1262060"/>
            <a:ext cx="7457106" cy="3736104"/>
          </a:xfrm>
          <a:prstGeom prst="rect">
            <a:avLst/>
          </a:prstGeom>
        </p:spPr>
      </p:pic>
      <p:pic>
        <p:nvPicPr>
          <p:cNvPr id="4" name="Picture 3" descr="A screenshot of a data report&#10;&#10;Description automatically generated">
            <a:extLst>
              <a:ext uri="{FF2B5EF4-FFF2-40B4-BE49-F238E27FC236}">
                <a16:creationId xmlns:a16="http://schemas.microsoft.com/office/drawing/2014/main" id="{DE274776-03BC-65B7-37A2-8C9162AA160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57836" y="1262060"/>
            <a:ext cx="3903984" cy="3702762"/>
          </a:xfrm>
          <a:prstGeom prst="rect">
            <a:avLst/>
          </a:prstGeom>
        </p:spPr>
      </p:pic>
    </p:spTree>
    <p:extLst>
      <p:ext uri="{BB962C8B-B14F-4D97-AF65-F5344CB8AC3E}">
        <p14:creationId xmlns:p14="http://schemas.microsoft.com/office/powerpoint/2010/main" val="4048147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tack of magazines on table">
            <a:extLst>
              <a:ext uri="{FF2B5EF4-FFF2-40B4-BE49-F238E27FC236}">
                <a16:creationId xmlns:a16="http://schemas.microsoft.com/office/drawing/2014/main" id="{9BED4D95-9241-32BD-96BC-FAD6EB51D4F6}"/>
              </a:ext>
            </a:extLst>
          </p:cNvPr>
          <p:cNvPicPr>
            <a:picLocks noChangeAspect="1"/>
          </p:cNvPicPr>
          <p:nvPr/>
        </p:nvPicPr>
        <p:blipFill rotWithShape="1">
          <a:blip r:embed="rId2">
            <a:alphaModFix/>
          </a:blip>
          <a:srcRect t="13056" b="2675"/>
          <a:stretch/>
        </p:blipFill>
        <p:spPr>
          <a:xfrm>
            <a:off x="20" y="10"/>
            <a:ext cx="12191980" cy="6857990"/>
          </a:xfrm>
          <a:prstGeom prst="rect">
            <a:avLst/>
          </a:prstGeom>
        </p:spPr>
      </p:pic>
      <p:sp>
        <p:nvSpPr>
          <p:cNvPr id="3" name="TextBox 2">
            <a:extLst>
              <a:ext uri="{FF2B5EF4-FFF2-40B4-BE49-F238E27FC236}">
                <a16:creationId xmlns:a16="http://schemas.microsoft.com/office/drawing/2014/main" id="{339FC615-DE6C-758A-FF61-39906C4C406D}"/>
              </a:ext>
            </a:extLst>
          </p:cNvPr>
          <p:cNvSpPr txBox="1"/>
          <p:nvPr/>
        </p:nvSpPr>
        <p:spPr>
          <a:xfrm>
            <a:off x="176212" y="0"/>
            <a:ext cx="11839575" cy="6765955"/>
          </a:xfrm>
          <a:prstGeom prst="rect">
            <a:avLst/>
          </a:prstGeom>
          <a:noFill/>
        </p:spPr>
        <p:txBody>
          <a:bodyPr wrap="square" rtlCol="0">
            <a:spAutoFit/>
          </a:bodyPr>
          <a:lstStyle/>
          <a:p>
            <a:pPr>
              <a:lnSpc>
                <a:spcPct val="107000"/>
              </a:lnSpc>
              <a:spcAft>
                <a:spcPts val="800"/>
              </a:spcAft>
            </a:pPr>
            <a:r>
              <a:rPr lang="en-GB" sz="1050" kern="100" dirty="0" err="1">
                <a:effectLst/>
                <a:latin typeface="Calibri" panose="020F0502020204030204" pitchFamily="34" charset="0"/>
                <a:ea typeface="Calibri" panose="020F0502020204030204" pitchFamily="34" charset="0"/>
                <a:cs typeface="Times New Roman" panose="02020603050405020304" pitchFamily="18" charset="0"/>
              </a:rPr>
              <a:t>Auerbacher</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M. et al,2023. Disability and Rehabilitation 45(14),2023</a:t>
            </a:r>
          </a:p>
          <a:p>
            <a:pPr>
              <a:lnSpc>
                <a:spcPct val="107000"/>
              </a:lnSpc>
              <a:spcAft>
                <a:spcPts val="800"/>
              </a:spcAft>
            </a:pP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Bhandari , June 2023</a:t>
            </a:r>
          </a:p>
          <a:p>
            <a:pPr>
              <a:lnSpc>
                <a:spcPct val="107000"/>
              </a:lnSpc>
              <a:spcAft>
                <a:spcPts val="800"/>
              </a:spcAft>
            </a:pP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Bourgeois D, </a:t>
            </a:r>
            <a:r>
              <a:rPr lang="en-GB" sz="1050" kern="100" dirty="0" err="1">
                <a:effectLst/>
                <a:latin typeface="Calibri" panose="020F0502020204030204" pitchFamily="34" charset="0"/>
                <a:ea typeface="Calibri" panose="020F0502020204030204" pitchFamily="34" charset="0"/>
                <a:cs typeface="Times New Roman" panose="02020603050405020304" pitchFamily="18" charset="0"/>
              </a:rPr>
              <a:t>Phantumvanit</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P, Llodra J , Horn V , Monica C. International dental journal 64,1-11,2014</a:t>
            </a:r>
          </a:p>
          <a:p>
            <a:pPr>
              <a:lnSpc>
                <a:spcPct val="107000"/>
              </a:lnSpc>
              <a:spcAft>
                <a:spcPts val="800"/>
              </a:spcAft>
            </a:pP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Brannen J. , 2017</a:t>
            </a:r>
          </a:p>
          <a:p>
            <a:pPr>
              <a:lnSpc>
                <a:spcPct val="107000"/>
              </a:lnSpc>
              <a:spcAft>
                <a:spcPts val="800"/>
              </a:spcAft>
            </a:pPr>
            <a:r>
              <a:rPr lang="en-GB" sz="1050" dirty="0">
                <a:hlinkClick r:id="rId3" tooltip="https://scholar.google.com/scholar?hl=en&amp;as_sdt=0%2C5&amp;q=research+methodology+for+qualitative+and+quantitative+research+&amp;btnG=#d=gs_qabs&amp;t=1700007987931&amp;u=%23p%3DHZOqLgJMnUQJ"/>
              </a:rPr>
              <a:t>https://scholar.google.com/scholar?hl=en&amp;as_sdt=0%2C5&amp;q=research+methodology+for+qualitative+and+quantitative+research+&amp;btnG=#d=gs_qabs&amp;t=1700007987931&amp;u=%23p%3DHZOqLgJMnUQJ</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50" kern="100" dirty="0">
                <a:latin typeface="Calibri" panose="020F0502020204030204" pitchFamily="34" charset="0"/>
                <a:ea typeface="Calibri" panose="020F0502020204030204" pitchFamily="34" charset="0"/>
                <a:cs typeface="Times New Roman" panose="02020603050405020304" pitchFamily="18" charset="0"/>
              </a:rPr>
              <a:t>Carter and Henderson L., 2005 . Handbook of health research </a:t>
            </a:r>
            <a:r>
              <a:rPr lang="en-GB" sz="1050" kern="100" dirty="0" err="1">
                <a:latin typeface="Calibri" panose="020F0502020204030204" pitchFamily="34" charset="0"/>
                <a:ea typeface="Calibri" panose="020F0502020204030204" pitchFamily="34" charset="0"/>
                <a:cs typeface="Times New Roman" panose="02020603050405020304" pitchFamily="18" charset="0"/>
              </a:rPr>
              <a:t>methods:investigation</a:t>
            </a:r>
            <a:r>
              <a:rPr lang="en-GB" sz="1050" kern="100" dirty="0">
                <a:latin typeface="Calibri" panose="020F0502020204030204" pitchFamily="34" charset="0"/>
                <a:ea typeface="Calibri" panose="020F0502020204030204" pitchFamily="34" charset="0"/>
                <a:cs typeface="Times New Roman" panose="02020603050405020304" pitchFamily="18" charset="0"/>
              </a:rPr>
              <a:t> , </a:t>
            </a:r>
            <a:r>
              <a:rPr lang="en-GB" sz="1050" kern="100" dirty="0" err="1">
                <a:latin typeface="Calibri" panose="020F0502020204030204" pitchFamily="34" charset="0"/>
                <a:ea typeface="Calibri" panose="020F0502020204030204" pitchFamily="34" charset="0"/>
                <a:cs typeface="Times New Roman" panose="02020603050405020304" pitchFamily="18" charset="0"/>
              </a:rPr>
              <a:t>measuremebt</a:t>
            </a:r>
            <a:r>
              <a:rPr lang="en-GB" sz="1050" kern="100" dirty="0">
                <a:latin typeface="Calibri" panose="020F0502020204030204" pitchFamily="34" charset="0"/>
                <a:ea typeface="Calibri" panose="020F0502020204030204" pitchFamily="34" charset="0"/>
                <a:cs typeface="Times New Roman" panose="02020603050405020304" pitchFamily="18" charset="0"/>
              </a:rPr>
              <a:t> and analysis 1,215-230,2005</a:t>
            </a:r>
          </a:p>
          <a:p>
            <a:pPr>
              <a:lnSpc>
                <a:spcPct val="107000"/>
              </a:lnSpc>
              <a:spcAft>
                <a:spcPts val="800"/>
              </a:spcAft>
            </a:pPr>
            <a:r>
              <a:rPr lang="en-GB" sz="1050" dirty="0">
                <a:hlinkClick r:id="rId4" tooltip="https://scholar.google.com/scholar?hl=en&amp;as_sdt=0,5&amp;qsp=1&amp;q=qualitative+data+collection+methods&amp;qst=ib#d=gs_qabs&amp;t=1700007529701&amp;u=%23p%3Dm2FMlUmHfbcJ"/>
              </a:rPr>
              <a:t>https://scholar.google.com/scholar?hl=en&amp;as_sdt=0,5&amp;qsp=1&amp;q=qualitative+data+collection+methods&amp;qst=ib#d=gs_qabs&amp;t=1700007529701&amp;u=%23p%3Dm2FMlUmHfbcJ</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50" kern="100" dirty="0" err="1">
                <a:effectLst/>
                <a:latin typeface="Calibri" panose="020F0502020204030204" pitchFamily="34" charset="0"/>
                <a:ea typeface="Calibri" panose="020F0502020204030204" pitchFamily="34" charset="0"/>
                <a:cs typeface="Times New Roman" panose="02020603050405020304" pitchFamily="18" charset="0"/>
              </a:rPr>
              <a:t>Chinnababu</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et al, 2022. Journal of Indian association of public health dentistry, pg-19,20 ,2022</a:t>
            </a:r>
          </a:p>
          <a:p>
            <a:pPr>
              <a:lnSpc>
                <a:spcPct val="107000"/>
              </a:lnSpc>
              <a:spcAft>
                <a:spcPts val="800"/>
              </a:spcAft>
            </a:pP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Cho et al,2012</a:t>
            </a:r>
          </a:p>
          <a:p>
            <a:pPr>
              <a:lnSpc>
                <a:spcPct val="107000"/>
              </a:lnSpc>
              <a:spcAft>
                <a:spcPts val="800"/>
              </a:spcAft>
            </a:pP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Cook et al, February 2023</a:t>
            </a:r>
          </a:p>
          <a:p>
            <a:pPr>
              <a:lnSpc>
                <a:spcPct val="107000"/>
              </a:lnSpc>
              <a:spcAft>
                <a:spcPts val="800"/>
              </a:spcAft>
            </a:pP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Griffin et al, 2012</a:t>
            </a:r>
          </a:p>
          <a:p>
            <a:pPr>
              <a:lnSpc>
                <a:spcPct val="107000"/>
              </a:lnSpc>
              <a:spcAft>
                <a:spcPts val="800"/>
              </a:spcAft>
            </a:pP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Henni S. et al,2023. </a:t>
            </a:r>
            <a:r>
              <a:rPr lang="en-GB" sz="1050" kern="100" dirty="0" err="1">
                <a:effectLst/>
                <a:latin typeface="Calibri" panose="020F0502020204030204" pitchFamily="34" charset="0"/>
                <a:ea typeface="Calibri" panose="020F0502020204030204" pitchFamily="34" charset="0"/>
                <a:cs typeface="Times New Roman" panose="02020603050405020304" pitchFamily="18" charset="0"/>
              </a:rPr>
              <a:t>gerodontology</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40 (2),161-171,2023</a:t>
            </a:r>
          </a:p>
          <a:p>
            <a:pPr>
              <a:lnSpc>
                <a:spcPct val="107000"/>
              </a:lnSpc>
              <a:spcAft>
                <a:spcPts val="800"/>
              </a:spcAft>
            </a:pP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Janto M, </a:t>
            </a:r>
            <a:r>
              <a:rPr lang="en-GB" sz="1050" kern="100" dirty="0" err="1">
                <a:effectLst/>
                <a:latin typeface="Calibri" panose="020F0502020204030204" pitchFamily="34" charset="0"/>
                <a:ea typeface="Calibri" panose="020F0502020204030204" pitchFamily="34" charset="0"/>
                <a:cs typeface="Times New Roman" panose="02020603050405020304" pitchFamily="18" charset="0"/>
              </a:rPr>
              <a:t>Lurcov</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R, </a:t>
            </a:r>
            <a:r>
              <a:rPr lang="en-GB" sz="1050" kern="100" dirty="0" err="1">
                <a:effectLst/>
                <a:latin typeface="Calibri" panose="020F0502020204030204" pitchFamily="34" charset="0"/>
                <a:ea typeface="Calibri" panose="020F0502020204030204" pitchFamily="34" charset="0"/>
                <a:cs typeface="Times New Roman" panose="02020603050405020304" pitchFamily="18" charset="0"/>
              </a:rPr>
              <a:t>Daina</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C, </a:t>
            </a:r>
            <a:r>
              <a:rPr lang="en-GB" sz="1050" kern="100" dirty="0" err="1">
                <a:effectLst/>
                <a:latin typeface="Calibri" panose="020F0502020204030204" pitchFamily="34" charset="0"/>
                <a:ea typeface="Calibri" panose="020F0502020204030204" pitchFamily="34" charset="0"/>
                <a:cs typeface="Times New Roman" panose="02020603050405020304" pitchFamily="18" charset="0"/>
              </a:rPr>
              <a:t>Neculoiu</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D, Venter A  . Journal of personalized medicine 12 (3), 372,2022</a:t>
            </a:r>
          </a:p>
          <a:p>
            <a:pPr>
              <a:lnSpc>
                <a:spcPct val="107000"/>
              </a:lnSpc>
              <a:spcAft>
                <a:spcPts val="800"/>
              </a:spcAft>
            </a:pPr>
            <a:r>
              <a:rPr lang="en-GB" sz="1050" dirty="0">
                <a:hlinkClick r:id="rId5" tooltip="https://www.ncbi.nlm.nih.gov/pmc/articles/PMC8950250/"/>
              </a:rPr>
              <a:t>https://www.ncbi.nlm.nih.gov/pmc/articles/PMC8950250/</a:t>
            </a:r>
            <a:endParaRPr lang="en-GB" sz="1050" dirty="0"/>
          </a:p>
          <a:p>
            <a:pPr>
              <a:lnSpc>
                <a:spcPct val="107000"/>
              </a:lnSpc>
              <a:spcAft>
                <a:spcPts val="800"/>
              </a:spcAft>
            </a:pP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Journal of personalized medicine ,2022</a:t>
            </a:r>
            <a:endParaRPr lang="en-GB" sz="1050" dirty="0"/>
          </a:p>
          <a:p>
            <a:pPr>
              <a:lnSpc>
                <a:spcPct val="107000"/>
              </a:lnSpc>
              <a:spcAft>
                <a:spcPts val="800"/>
              </a:spcAft>
            </a:pPr>
            <a:r>
              <a:rPr lang="en-GB" sz="1050" kern="100" dirty="0" err="1">
                <a:effectLst/>
                <a:latin typeface="Calibri" panose="020F0502020204030204" pitchFamily="34" charset="0"/>
                <a:ea typeface="Calibri" panose="020F0502020204030204" pitchFamily="34" charset="0"/>
                <a:cs typeface="Times New Roman" panose="02020603050405020304" pitchFamily="18" charset="0"/>
              </a:rPr>
              <a:t>Marcenes</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w.et al,2011. NHS east London and the city and </a:t>
            </a:r>
            <a:r>
              <a:rPr lang="en-GB" sz="1050" kern="100" dirty="0" err="1">
                <a:effectLst/>
                <a:latin typeface="Calibri" panose="020F0502020204030204" pitchFamily="34" charset="0"/>
                <a:ea typeface="Calibri" panose="020F0502020204030204" pitchFamily="34" charset="0"/>
                <a:cs typeface="Times New Roman" panose="02020603050405020304" pitchFamily="18" charset="0"/>
              </a:rPr>
              <a:t>barts</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and the London school of medicine and dentistry.</a:t>
            </a:r>
          </a:p>
          <a:p>
            <a:pPr>
              <a:lnSpc>
                <a:spcPct val="107000"/>
              </a:lnSpc>
              <a:spcAft>
                <a:spcPts val="800"/>
              </a:spcAft>
            </a:pPr>
            <a:r>
              <a:rPr lang="en-GB" sz="1050" kern="100" dirty="0" err="1">
                <a:latin typeface="Calibri" panose="020F0502020204030204" pitchFamily="34" charset="0"/>
                <a:ea typeface="Calibri" panose="020F0502020204030204" pitchFamily="34" charset="0"/>
                <a:cs typeface="Times New Roman" panose="02020603050405020304" pitchFamily="18" charset="0"/>
              </a:rPr>
              <a:t>MacEntee</a:t>
            </a:r>
            <a:r>
              <a:rPr lang="en-GB" sz="1050" kern="100" dirty="0">
                <a:latin typeface="Calibri" panose="020F0502020204030204" pitchFamily="34" charset="0"/>
                <a:ea typeface="Calibri" panose="020F0502020204030204" pitchFamily="34" charset="0"/>
                <a:cs typeface="Times New Roman" panose="02020603050405020304" pitchFamily="18" charset="0"/>
              </a:rPr>
              <a:t> </a:t>
            </a:r>
            <a:r>
              <a:rPr lang="en-GB" sz="1050" kern="100" dirty="0" err="1">
                <a:latin typeface="Calibri" panose="020F0502020204030204" pitchFamily="34" charset="0"/>
                <a:ea typeface="Calibri" panose="020F0502020204030204" pitchFamily="34" charset="0"/>
                <a:cs typeface="Times New Roman" panose="02020603050405020304" pitchFamily="18" charset="0"/>
              </a:rPr>
              <a:t>MI.journal</a:t>
            </a:r>
            <a:r>
              <a:rPr lang="en-GB" sz="1050" kern="100" dirty="0">
                <a:latin typeface="Calibri" panose="020F0502020204030204" pitchFamily="34" charset="0"/>
                <a:ea typeface="Calibri" panose="020F0502020204030204" pitchFamily="34" charset="0"/>
                <a:cs typeface="Times New Roman" panose="02020603050405020304" pitchFamily="18" charset="0"/>
              </a:rPr>
              <a:t> of the American dental association,2007</a:t>
            </a:r>
            <a:endParaRPr lang="en-GB" sz="105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McGrath c. , Bedi R,2008. </a:t>
            </a:r>
            <a:r>
              <a:rPr lang="en-GB" sz="1050" kern="100" dirty="0" err="1">
                <a:effectLst/>
                <a:latin typeface="Calibri" panose="020F0502020204030204" pitchFamily="34" charset="0"/>
                <a:ea typeface="Calibri" panose="020F0502020204030204" pitchFamily="34" charset="0"/>
                <a:cs typeface="Times New Roman" panose="02020603050405020304" pitchFamily="18" charset="0"/>
              </a:rPr>
              <a:t>Gerodontology</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50" kern="100" dirty="0" err="1">
                <a:effectLst/>
                <a:latin typeface="Calibri" panose="020F0502020204030204" pitchFamily="34" charset="0"/>
                <a:ea typeface="Calibri" panose="020F0502020204030204" pitchFamily="34" charset="0"/>
                <a:cs typeface="Times New Roman" panose="02020603050405020304" pitchFamily="18" charset="0"/>
              </a:rPr>
              <a:t>volumr</a:t>
            </a: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 15,issue 2,p.93-98</a:t>
            </a:r>
          </a:p>
          <a:p>
            <a:pPr>
              <a:lnSpc>
                <a:spcPct val="107000"/>
              </a:lnSpc>
              <a:spcAft>
                <a:spcPts val="800"/>
              </a:spcAft>
            </a:pPr>
            <a:r>
              <a:rPr lang="en-GB" sz="1050" dirty="0">
                <a:hlinkClick r:id="rId6" tooltip="https://onlinelibrary.wiley.com/doi/abs/10.1111/j.1741-2358.1998.00093.x"/>
              </a:rPr>
              <a:t>https://onlinelibrary.wiley.com/doi/abs/10.1111/j.1741-2358.1998.00093.x</a:t>
            </a:r>
            <a:endParaRPr lang="en-GB" sz="1050" dirty="0"/>
          </a:p>
          <a:p>
            <a:pPr>
              <a:lnSpc>
                <a:spcPct val="107000"/>
              </a:lnSpc>
              <a:spcAft>
                <a:spcPts val="800"/>
              </a:spcAft>
            </a:pPr>
            <a:r>
              <a:rPr lang="en-GB" sz="1050" kern="100" dirty="0" err="1">
                <a:latin typeface="Calibri" panose="020F0502020204030204" pitchFamily="34" charset="0"/>
                <a:ea typeface="Calibri" panose="020F0502020204030204" pitchFamily="34" charset="0"/>
                <a:cs typeface="Times New Roman" panose="02020603050405020304" pitchFamily="18" charset="0"/>
              </a:rPr>
              <a:t>McCombes,s</a:t>
            </a:r>
            <a:r>
              <a:rPr lang="en-GB" sz="1050" kern="100" dirty="0">
                <a:latin typeface="Calibri" panose="020F0502020204030204" pitchFamily="34" charset="0"/>
                <a:ea typeface="Calibri" panose="020F0502020204030204" pitchFamily="34" charset="0"/>
                <a:cs typeface="Times New Roman" panose="02020603050405020304" pitchFamily="18" charset="0"/>
              </a:rPr>
              <a:t>. (2023,march 20)</a:t>
            </a:r>
          </a:p>
          <a:p>
            <a:pPr>
              <a:lnSpc>
                <a:spcPct val="107000"/>
              </a:lnSpc>
              <a:spcAft>
                <a:spcPts val="800"/>
              </a:spcAft>
            </a:pPr>
            <a:r>
              <a:rPr lang="en-GB" sz="1050" kern="100" dirty="0">
                <a:latin typeface="Calibri" panose="020F0502020204030204" pitchFamily="34" charset="0"/>
                <a:ea typeface="Calibri" panose="020F0502020204030204" pitchFamily="34" charset="0"/>
                <a:cs typeface="Times New Roman" panose="02020603050405020304" pitchFamily="18" charset="0"/>
              </a:rPr>
              <a:t>Moghaddam F. et al,2023.PloS one 18(11),2023</a:t>
            </a:r>
          </a:p>
          <a:p>
            <a:pPr>
              <a:lnSpc>
                <a:spcPct val="107000"/>
              </a:lnSpc>
              <a:spcAft>
                <a:spcPts val="800"/>
              </a:spcAft>
            </a:pP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Moore D, Dr Gill Davies</a:t>
            </a:r>
          </a:p>
          <a:p>
            <a:pPr>
              <a:lnSpc>
                <a:spcPct val="107000"/>
              </a:lnSpc>
              <a:spcAft>
                <a:spcPts val="800"/>
              </a:spcAft>
            </a:pP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National institute of dental and craniofacial research, July 5,2015</a:t>
            </a:r>
          </a:p>
          <a:p>
            <a:pPr>
              <a:lnSpc>
                <a:spcPct val="107000"/>
              </a:lnSpc>
              <a:spcAft>
                <a:spcPts val="800"/>
              </a:spcAft>
            </a:pPr>
            <a:r>
              <a:rPr lang="en-GB" sz="1050" kern="100" dirty="0">
                <a:effectLst/>
                <a:latin typeface="Calibri" panose="020F0502020204030204" pitchFamily="34" charset="0"/>
                <a:ea typeface="Calibri" panose="020F0502020204030204" pitchFamily="34" charset="0"/>
                <a:cs typeface="Times New Roman" panose="02020603050405020304" pitchFamily="18" charset="0"/>
              </a:rPr>
              <a:t>National library of medicine</a:t>
            </a:r>
          </a:p>
        </p:txBody>
      </p:sp>
    </p:spTree>
    <p:extLst>
      <p:ext uri="{BB962C8B-B14F-4D97-AF65-F5344CB8AC3E}">
        <p14:creationId xmlns:p14="http://schemas.microsoft.com/office/powerpoint/2010/main" val="22998468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EFE2AE-525A-800F-4128-2119719E30C9}"/>
              </a:ext>
            </a:extLst>
          </p:cNvPr>
          <p:cNvSpPr>
            <a:spLocks noGrp="1"/>
          </p:cNvSpPr>
          <p:nvPr>
            <p:ph idx="1"/>
          </p:nvPr>
        </p:nvSpPr>
        <p:spPr>
          <a:xfrm>
            <a:off x="458694" y="0"/>
            <a:ext cx="11274612" cy="6145213"/>
          </a:xfrm>
        </p:spPr>
        <p:txBody>
          <a:bodyPr>
            <a:normAutofit/>
          </a:bodyPr>
          <a:lstStyle/>
          <a:p>
            <a:pPr marL="0" indent="0">
              <a:lnSpc>
                <a:spcPct val="107000"/>
              </a:lnSpc>
              <a:spcAft>
                <a:spcPts val="800"/>
              </a:spcAft>
              <a:buNone/>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NHS east London and the city and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barts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and the London school of medicine and dentistry.</a:t>
            </a:r>
          </a:p>
          <a:p>
            <a:pPr marL="0" indent="0">
              <a:lnSpc>
                <a:spcPct val="107000"/>
              </a:lnSpc>
              <a:spcAft>
                <a:spcPts val="800"/>
              </a:spcAft>
              <a:buNone/>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Patel et al,2021</a:t>
            </a:r>
          </a:p>
          <a:p>
            <a:pPr marL="0" indent="0">
              <a:lnSpc>
                <a:spcPct val="107000"/>
              </a:lnSpc>
              <a:spcAft>
                <a:spcPts val="800"/>
              </a:spcAft>
              <a:buNone/>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Petersen and Yamamoto , 2005</a:t>
            </a:r>
            <a:r>
              <a:rPr lang="en-GB" sz="1200" kern="100" dirty="0">
                <a:latin typeface="Calibri" panose="020F0502020204030204" pitchFamily="34" charset="0"/>
                <a:ea typeface="Calibri" panose="020F0502020204030204" pitchFamily="34" charset="0"/>
                <a:cs typeface="Times New Roman" panose="02020603050405020304" pitchFamily="18" charset="0"/>
              </a:rPr>
              <a:t>.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Community dentistry and oral epidemiology 33(2),pg.81-92,2005</a:t>
            </a:r>
          </a:p>
          <a:p>
            <a:pPr marL="0" indent="0">
              <a:lnSpc>
                <a:spcPct val="107000"/>
              </a:lnSpc>
              <a:spcAft>
                <a:spcPts val="800"/>
              </a:spcAft>
              <a:buNone/>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Public health England,2015</a:t>
            </a:r>
          </a:p>
          <a:p>
            <a:pPr marL="0" indent="0">
              <a:lnSpc>
                <a:spcPct val="107000"/>
              </a:lnSpc>
              <a:spcAft>
                <a:spcPts val="800"/>
              </a:spcAft>
              <a:buNone/>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Ramsay s. , Whincup P, Watt R,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Papacosta</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 2022</a:t>
            </a:r>
          </a:p>
          <a:p>
            <a:pPr marL="0" indent="0">
              <a:lnSpc>
                <a:spcPct val="107000"/>
              </a:lnSpc>
              <a:spcAft>
                <a:spcPts val="800"/>
              </a:spcAft>
              <a:buNone/>
            </a:pPr>
            <a:r>
              <a:rPr lang="en-GB" sz="1200" dirty="0">
                <a:hlinkClick r:id="rId2" tooltip="https://bmjopen.bmj.com/content/5/12/e009476"/>
              </a:rPr>
              <a:t>https://bmjopen.bmj.com/content/5/12/e009476</a:t>
            </a:r>
            <a:endParaRPr lang="en-GB" sz="1200" dirty="0"/>
          </a:p>
          <a:p>
            <a:pPr marL="0" indent="0">
              <a:lnSpc>
                <a:spcPct val="107000"/>
              </a:lnSpc>
              <a:spcAft>
                <a:spcPts val="800"/>
              </a:spcAft>
              <a:buNone/>
            </a:pPr>
            <a:r>
              <a:rPr lang="en-US" sz="1200" dirty="0" err="1"/>
              <a:t>Simanjuntak</a:t>
            </a:r>
            <a:r>
              <a:rPr lang="en-US" sz="1200" dirty="0"/>
              <a:t> et al,2020)</a:t>
            </a:r>
          </a:p>
          <a:p>
            <a:pPr marL="0" indent="0">
              <a:lnSpc>
                <a:spcPct val="107000"/>
              </a:lnSpc>
              <a:spcAft>
                <a:spcPts val="800"/>
              </a:spcAft>
              <a:buNone/>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Sociology of oral health and healthcare , pg.1093-1108, 2009</a:t>
            </a:r>
          </a:p>
          <a:p>
            <a:pPr marL="0" indent="0">
              <a:lnSpc>
                <a:spcPct val="107000"/>
              </a:lnSpc>
              <a:spcAft>
                <a:spcPts val="800"/>
              </a:spcAft>
              <a:buNone/>
            </a:pPr>
            <a:r>
              <a:rPr lang="en-GB" sz="1200" dirty="0">
                <a:hlinkClick r:id="rId3" tooltip="https://digital.nhs.uk/data-and-information/publications/statistical/adult-dental-health-survey/adult-dental-health-survey-2009-summary-report-and-thematic-series"/>
              </a:rPr>
              <a:t>https://digital.nhs.uk/data-and-information/publications/statistical/adult-dental-health-survey/adult-dental-health-survey-2009-summary-report-and-thematic-series</a:t>
            </a:r>
            <a:endParaRPr lang="en-GB" sz="1200" dirty="0"/>
          </a:p>
          <a:p>
            <a:pPr marL="0" indent="0">
              <a:buNone/>
            </a:pPr>
            <a:r>
              <a:rPr lang="en-GB" sz="1200" dirty="0"/>
              <a:t>Tremblay s. et al,2021 .International journal of qualitative methods 20,2021</a:t>
            </a:r>
          </a:p>
          <a:p>
            <a:pPr marL="0" indent="0">
              <a:buNone/>
            </a:pPr>
            <a:r>
              <a:rPr lang="en-GB" sz="1200" dirty="0">
                <a:hlinkClick r:id="rId4" tooltip="https://scholar.google.com/scholar?hl=en&amp;as_sdt=0%2C5&amp;q=data+analysis+technique&amp;oq=#d=gs_qabs&amp;t=1700006534122&amp;u=%23p%3D6hStQhgghp4J"/>
              </a:rPr>
              <a:t>https://scholar.google.com/scholar?hl=en&amp;as_sdt=0%2C5&amp;q=data+analysis+technique&amp;oq=#d=gs_qabs&amp;t=1700006534122&amp;u=%23p%3D6hStQhgghp4J</a:t>
            </a:r>
            <a:endParaRPr lang="en-GB" sz="1200" dirty="0"/>
          </a:p>
          <a:p>
            <a:pPr marL="0" indent="0">
              <a:buNone/>
            </a:pPr>
            <a:r>
              <a:rPr lang="en-GB" sz="1200" dirty="0"/>
              <a:t>Watkins c.,2017. International journal of qualitative methods 16(1),2017</a:t>
            </a:r>
          </a:p>
          <a:p>
            <a:pPr marL="0" indent="0">
              <a:buNone/>
            </a:pPr>
            <a:r>
              <a:rPr lang="en-GB" sz="1200" dirty="0">
                <a:hlinkClick r:id="rId5" tooltip="https://scholar.google.com/scholar?cites=11422852793441785066&amp;as_sdt=2005&amp;sciodt=0,5&amp;hl=en#d=gs_qabs&amp;t=1700007148220&amp;u=%23p%3D009N3N_IDo0J"/>
              </a:rPr>
              <a:t>https://scholar.google.com/scholar?cites=11422852793441785066&amp;as_sdt=2005&amp;sciodt=0,5&amp;hl=en#d=gs_qabs&amp;t=1700007148220&amp;u=%23p%3D009N3N_IDo0J</a:t>
            </a:r>
            <a:endParaRPr lang="en-GB" sz="1200" dirty="0"/>
          </a:p>
          <a:p>
            <a:pPr marL="0" indent="0">
              <a:buNone/>
            </a:pPr>
            <a:endParaRPr lang="en-GB" sz="1200" dirty="0"/>
          </a:p>
        </p:txBody>
      </p:sp>
    </p:spTree>
    <p:extLst>
      <p:ext uri="{BB962C8B-B14F-4D97-AF65-F5344CB8AC3E}">
        <p14:creationId xmlns:p14="http://schemas.microsoft.com/office/powerpoint/2010/main" val="3208643394"/>
      </p:ext>
    </p:extLst>
  </p:cSld>
  <p:clrMapOvr>
    <a:masterClrMapping/>
  </p:clrMapOvr>
</p:sld>
</file>

<file path=ppt/theme/theme1.xml><?xml version="1.0" encoding="utf-8"?>
<a:theme xmlns:a="http://schemas.openxmlformats.org/drawingml/2006/main" name="DappledVTI">
  <a:themeElements>
    <a:clrScheme name="AnalogousFromLightSeedRightStep">
      <a:dk1>
        <a:srgbClr val="000000"/>
      </a:dk1>
      <a:lt1>
        <a:srgbClr val="FFFFFF"/>
      </a:lt1>
      <a:dk2>
        <a:srgbClr val="243141"/>
      </a:dk2>
      <a:lt2>
        <a:srgbClr val="E2E3E8"/>
      </a:lt2>
      <a:accent1>
        <a:srgbClr val="AAA180"/>
      </a:accent1>
      <a:accent2>
        <a:srgbClr val="9CA671"/>
      </a:accent2>
      <a:accent3>
        <a:srgbClr val="8FA880"/>
      </a:accent3>
      <a:accent4>
        <a:srgbClr val="76AD78"/>
      </a:accent4>
      <a:accent5>
        <a:srgbClr val="81AB94"/>
      </a:accent5>
      <a:accent6>
        <a:srgbClr val="74AAA2"/>
      </a:accent6>
      <a:hlink>
        <a:srgbClr val="6978AE"/>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AB8E67CACA267419C407CF351C4C3A6" ma:contentTypeVersion="3" ma:contentTypeDescription="Create a new document." ma:contentTypeScope="" ma:versionID="09be4540152ec4919a08979306123806">
  <xsd:schema xmlns:xsd="http://www.w3.org/2001/XMLSchema" xmlns:xs="http://www.w3.org/2001/XMLSchema" xmlns:p="http://schemas.microsoft.com/office/2006/metadata/properties" xmlns:ns3="ff61b3c3-502d-4090-a636-5a86155a9d8b" targetNamespace="http://schemas.microsoft.com/office/2006/metadata/properties" ma:root="true" ma:fieldsID="6944831af199b94dc9f50d01a2c9907c" ns3:_="">
    <xsd:import namespace="ff61b3c3-502d-4090-a636-5a86155a9d8b"/>
    <xsd:element name="properties">
      <xsd:complexType>
        <xsd:sequence>
          <xsd:element name="documentManagement">
            <xsd:complexType>
              <xsd:all>
                <xsd:element ref="ns3:MediaServiceMetadata" minOccurs="0"/>
                <xsd:element ref="ns3:MediaServiceFastMetadata"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f61b3c3-502d-4090-a636-5a86155a9d8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AB7654B-BB07-4C0B-9770-AC7382633E9D}">
  <ds:schemaRefs>
    <ds:schemaRef ds:uri="http://schemas.microsoft.com/office/2006/metadata/properties"/>
    <ds:schemaRef ds:uri="http://www.w3.org/2000/xmlns/"/>
  </ds:schemaRefs>
</ds:datastoreItem>
</file>

<file path=customXml/itemProps2.xml><?xml version="1.0" encoding="utf-8"?>
<ds:datastoreItem xmlns:ds="http://schemas.openxmlformats.org/officeDocument/2006/customXml" ds:itemID="{88E28CE0-C126-4294-8D19-EC75AACA5380}">
  <ds:schemaRefs>
    <ds:schemaRef ds:uri="http://schemas.microsoft.com/sharepoint/v3/contenttype/forms"/>
  </ds:schemaRefs>
</ds:datastoreItem>
</file>

<file path=customXml/itemProps3.xml><?xml version="1.0" encoding="utf-8"?>
<ds:datastoreItem xmlns:ds="http://schemas.openxmlformats.org/officeDocument/2006/customXml" ds:itemID="{E3577188-261B-4D73-9AA5-C2050AAC0B43}">
  <ds:schemaRefs>
    <ds:schemaRef ds:uri="http://schemas.microsoft.com/office/2006/metadata/contentType"/>
    <ds:schemaRef ds:uri="http://schemas.microsoft.com/office/2006/metadata/properties/metaAttributes"/>
    <ds:schemaRef ds:uri="http://www.w3.org/2000/xmlns/"/>
    <ds:schemaRef ds:uri="http://www.w3.org/2001/XMLSchema"/>
    <ds:schemaRef ds:uri="ff61b3c3-502d-4090-a636-5a86155a9d8b"/>
  </ds:schemaRefs>
</ds:datastoreItem>
</file>

<file path=docProps/app.xml><?xml version="1.0" encoding="utf-8"?>
<Properties xmlns="http://schemas.openxmlformats.org/officeDocument/2006/extended-properties" xmlns:vt="http://schemas.openxmlformats.org/officeDocument/2006/docPropsVTypes">
  <TotalTime>3277</TotalTime>
  <Words>1378</Words>
  <Application>Microsoft Office PowerPoint</Application>
  <PresentationFormat>Widescreen</PresentationFormat>
  <Paragraphs>124</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DappledVTI</vt:lpstr>
      <vt:lpstr>Name : Priyanka Dhirajlal Vora Student ID: 2237360 Module title/code:Practice based research(LCHS7001) Date:16/11/2023 </vt:lpstr>
      <vt:lpstr>Investigation of oral diseases in older people (above 65 YEARS)</vt:lpstr>
      <vt:lpstr>content</vt:lpstr>
      <vt:lpstr>There are approximately 11 million older people over the age of 65. that indicates oral health is the essential factor of overall health, wellbeing and quality of life which includes several oral diseases and conditions such as periodontal disease , dental caries , oral cancer , tooth loss ,etc.(Moore and Davies,2015 )    </vt:lpstr>
      <vt:lpstr>PREVALENCE: </vt:lpstr>
      <vt:lpstr>Rationale of study::</vt:lpstr>
      <vt:lpstr>Research question:</vt:lpstr>
      <vt:lpstr>Research design: </vt:lpstr>
      <vt:lpstr>Data collection methods:</vt:lpstr>
      <vt:lpstr>DATA ANALYSIS TECHNIQUE:  1)Descriptive analysis: to analyse statistical data (Simanjuntak et al,2020)  2)RADaR technique(Rigorous and Accelerated Data Reduction ) involves using tables and spreadsheets to produce shorter and more concise data tables.(Watkins,2017)</vt:lpstr>
      <vt:lpstr>Ethical considerations:  (Bhandari,2021)</vt:lpstr>
      <vt:lpstr>Implication of the study:</vt:lpstr>
      <vt:lpstr>Gantt chart: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ORAL HEALTH PROBLEMS AND OLD ADULTS (above 65 YEARS)</dc:title>
  <dc:creator>Vishalbhai Gundaniya</dc:creator>
  <cp:lastModifiedBy>Priyanka Vora</cp:lastModifiedBy>
  <cp:revision>3</cp:revision>
  <dcterms:created xsi:type="dcterms:W3CDTF">2023-10-30T15:26:26Z</dcterms:created>
  <dcterms:modified xsi:type="dcterms:W3CDTF">2023-11-15T01:20:17Z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0x010100CAB8E67CACA267419C407CF351C4C3A6</vt:lpwstr>
  </property>
</Properties>
</file>