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8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hompson" userId="c63919ff023e59b0" providerId="LiveId" clId="{76C0244E-711B-44A7-9AF3-F12614D7D809}"/>
    <pc:docChg chg="modSld">
      <pc:chgData name="Paul Thompson" userId="c63919ff023e59b0" providerId="LiveId" clId="{76C0244E-711B-44A7-9AF3-F12614D7D809}" dt="2025-10-16T18:54:10.857" v="0" actId="20577"/>
      <pc:docMkLst>
        <pc:docMk/>
      </pc:docMkLst>
      <pc:sldChg chg="modSp mod">
        <pc:chgData name="Paul Thompson" userId="c63919ff023e59b0" providerId="LiveId" clId="{76C0244E-711B-44A7-9AF3-F12614D7D809}" dt="2025-10-16T18:54:10.857" v="0" actId="20577"/>
        <pc:sldMkLst>
          <pc:docMk/>
          <pc:sldMk cId="457108311" sldId="256"/>
        </pc:sldMkLst>
        <pc:spChg chg="mod">
          <ac:chgData name="Paul Thompson" userId="c63919ff023e59b0" providerId="LiveId" clId="{76C0244E-711B-44A7-9AF3-F12614D7D809}" dt="2025-10-16T18:54:10.857" v="0" actId="20577"/>
          <ac:spMkLst>
            <pc:docMk/>
            <pc:sldMk cId="457108311" sldId="256"/>
            <ac:spMk id="2" creationId="{F3ED9130-85C0-8015-D8D9-AF98921613B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9130-85C0-8015-D8D9-AF98921613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Meicro Ddysgu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B11F8D-FFDC-CD34-65FA-3877A27196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Wendy Thompson</a:t>
            </a:r>
          </a:p>
          <a:p>
            <a:r>
              <a:rPr lang="en-GB"/>
              <a:t>Dydd Gwener yr ail ar bymtheg  (17</a:t>
            </a:r>
            <a:r>
              <a:rPr lang="en-GB" baseline="30000"/>
              <a:t>eg</a:t>
            </a:r>
            <a:r>
              <a:rPr lang="en-GB"/>
              <a:t>) o Hydref 2025</a:t>
            </a:r>
          </a:p>
        </p:txBody>
      </p:sp>
    </p:spTree>
    <p:extLst>
      <p:ext uri="{BB962C8B-B14F-4D97-AF65-F5344CB8AC3E}">
        <p14:creationId xmlns:p14="http://schemas.microsoft.com/office/powerpoint/2010/main" val="457108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endParaRPr lang="cy-GB" b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/>
                        <a:t>Gorchmynion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="0"/>
                        <a:t>Cysyllteiriau – y nes ymlaen, ‘te, wedyn, nesa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="0"/>
                        <a:t>Geirfa athrawes: tria eto, ar ei ben, ardderchog..</a:t>
                      </a:r>
                      <a:endParaRPr lang="cy-GB" b="0" dirty="0"/>
                    </a:p>
                    <a:p>
                      <a:endParaRPr lang="cy-GB" b="1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705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</a:t>
            </a:r>
            <a:r>
              <a:rPr lang="cy-GB"/>
              <a:t> Wendy Thompson</a:t>
            </a:r>
          </a:p>
          <a:p>
            <a:r>
              <a:rPr lang="cy-GB"/>
              <a:t>Teitl </a:t>
            </a:r>
            <a:r>
              <a:rPr lang="cy-GB" dirty="0"/>
              <a:t>y wers: 	</a:t>
            </a:r>
            <a:r>
              <a:rPr lang="cy-GB"/>
              <a:t> Gyda  + fi/ti/fe/hi/ni/chi/nhw</a:t>
            </a:r>
            <a:endParaRPr lang="cy-GB" dirty="0"/>
          </a:p>
          <a:p>
            <a:r>
              <a:rPr lang="cy-GB" dirty="0"/>
              <a:t>Nod y wers:	</a:t>
            </a:r>
            <a:r>
              <a:rPr lang="cy-GB"/>
              <a:t> Meddiant - Gyda + fi/ti/fe/hi/ni/chi/nhw</a:t>
            </a:r>
            <a:endParaRPr lang="cy-GB" dirty="0"/>
          </a:p>
          <a:p>
            <a:r>
              <a:rPr lang="cy-GB" dirty="0"/>
              <a:t>Blwyddyn:	</a:t>
            </a:r>
            <a:r>
              <a:rPr lang="cy-GB"/>
              <a:t> 5 &amp; 6</a:t>
            </a:r>
            <a:endParaRPr lang="cy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3342989"/>
              </p:ext>
            </p:extLst>
          </p:nvPr>
        </p:nvGraphicFramePr>
        <p:xfrm>
          <a:off x="6851177" y="2016694"/>
          <a:ext cx="5131274" cy="47667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480790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/>
                        <a:t>Drilio – yn gyflym, yn araf, yn dawel, yn uchel.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/>
                        <a:t>Pwy sy’n y bag?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/>
                        <a:t>Pwy ydy pwy?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/>
                        <a:t>Pwy ydw i?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183095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/>
                        <a:t>Mae _____ gyda fi/ti/fe/hi/ni/chi/nhw.</a:t>
                      </a:r>
                    </a:p>
                    <a:p>
                      <a:endParaRPr lang="cy-GB"/>
                    </a:p>
                    <a:p>
                      <a:r>
                        <a:rPr lang="cy-GB"/>
                        <a:t>Oes, mae _____ gyda gyda fi/ti/fe/hi/ni/chi/nhw.</a:t>
                      </a:r>
                      <a:endParaRPr lang="cy-GB" dirty="0"/>
                    </a:p>
                    <a:p>
                      <a:endParaRPr lang="cy-GB" dirty="0"/>
                    </a:p>
                    <a:p>
                      <a:r>
                        <a:rPr lang="cy-GB"/>
                        <a:t>Nac oes, does dim____  gyda fi/ti/fe/hi/ni/chi/nhw.</a:t>
                      </a:r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3749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</a:t>
                      </a:r>
                      <a:r>
                        <a:rPr lang="cy-GB" b="1"/>
                        <a:t>Patrymau: </a:t>
                      </a:r>
                      <a:endParaRPr lang="cy-GB" b="1" dirty="0"/>
                    </a:p>
                    <a:p>
                      <a:r>
                        <a:rPr lang="cy-GB" b="1"/>
                        <a:t>Oes ____ gyda fi / ti / fe/ hi?</a:t>
                      </a:r>
                    </a:p>
                    <a:p>
                      <a:r>
                        <a:rPr lang="cy-GB" b="1"/>
                        <a:t>Oes, mae ____ gyda fi / ti / fe / hi.</a:t>
                      </a:r>
                    </a:p>
                    <a:p>
                      <a:r>
                        <a:rPr lang="cy-GB" b="1"/>
                        <a:t>Nac oes, does dim____ gyda fi / ti / fe/ hi. </a:t>
                      </a:r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b="1"/>
                        <a:t>Rhagenwau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b="1"/>
                        <a:t>Y Corff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b="1"/>
                        <a:t>Y Lliwiau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b="1"/>
                        <a:t>Dillad</a:t>
                      </a: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EE2B0-C712-A817-5C6B-AFC644C9A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 iaeth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950A42-376D-E801-9781-28DE3CC4BB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1765" y="1633382"/>
            <a:ext cx="7209145" cy="3581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260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554D9-4347-78B8-7DF3-EE69D570D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Rhagenwau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60EE4-8790-E037-FFB5-466CF9D63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/>
              <a:t>i </a:t>
            </a:r>
          </a:p>
          <a:p>
            <a:pPr marL="0" indent="0">
              <a:buNone/>
            </a:pPr>
            <a:r>
              <a:rPr lang="en-GB" sz="3600"/>
              <a:t>ti </a:t>
            </a:r>
          </a:p>
          <a:p>
            <a:pPr marL="0" indent="0">
              <a:buNone/>
            </a:pPr>
            <a:r>
              <a:rPr lang="en-GB" sz="3600"/>
              <a:t>e </a:t>
            </a:r>
          </a:p>
          <a:p>
            <a:pPr marL="0" indent="0">
              <a:buNone/>
            </a:pPr>
            <a:r>
              <a:rPr lang="en-GB" sz="3600"/>
              <a:t>hi </a:t>
            </a:r>
          </a:p>
          <a:p>
            <a:pPr marL="0" indent="0">
              <a:buNone/>
            </a:pPr>
            <a:r>
              <a:rPr lang="en-GB" sz="3600"/>
              <a:t>ni</a:t>
            </a:r>
          </a:p>
          <a:p>
            <a:pPr marL="0" indent="0">
              <a:buNone/>
            </a:pPr>
            <a:r>
              <a:rPr lang="en-GB" sz="3600"/>
              <a:t>chi</a:t>
            </a:r>
          </a:p>
          <a:p>
            <a:pPr marL="0" indent="0">
              <a:buNone/>
            </a:pPr>
            <a:r>
              <a:rPr lang="en-GB" sz="3600"/>
              <a:t>nhw </a:t>
            </a:r>
          </a:p>
        </p:txBody>
      </p:sp>
    </p:spTree>
    <p:extLst>
      <p:ext uri="{BB962C8B-B14F-4D97-AF65-F5344CB8AC3E}">
        <p14:creationId xmlns:p14="http://schemas.microsoft.com/office/powerpoint/2010/main" val="1854089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632FDD-23B2-590B-DF18-F3C4CEE64C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2226E-8378-DF87-C8DB-3DEB1DBAA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Gyda  __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31B63-220B-DA1B-BFCA-2C5911748B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solidFill>
                  <a:schemeClr val="tx1"/>
                </a:solidFill>
              </a:rPr>
              <a:t>Gyda</a:t>
            </a:r>
            <a:r>
              <a:rPr lang="en-GB" sz="3600">
                <a:solidFill>
                  <a:srgbClr val="FF0000"/>
                </a:solidFill>
              </a:rPr>
              <a:t>  f</a:t>
            </a:r>
            <a:r>
              <a:rPr lang="en-GB" sz="3600"/>
              <a:t>i </a:t>
            </a:r>
          </a:p>
          <a:p>
            <a:pPr marL="0" indent="0">
              <a:buNone/>
            </a:pPr>
            <a:r>
              <a:rPr lang="en-GB" sz="3600"/>
              <a:t>             ti </a:t>
            </a:r>
          </a:p>
          <a:p>
            <a:pPr marL="0" indent="0">
              <a:buNone/>
            </a:pPr>
            <a:r>
              <a:rPr lang="en-GB" sz="3600">
                <a:solidFill>
                  <a:srgbClr val="FF0000"/>
                </a:solidFill>
              </a:rPr>
              <a:t>             f</a:t>
            </a:r>
            <a:r>
              <a:rPr lang="en-GB" sz="3600"/>
              <a:t>e </a:t>
            </a:r>
          </a:p>
          <a:p>
            <a:pPr marL="0" indent="0">
              <a:buNone/>
            </a:pPr>
            <a:r>
              <a:rPr lang="en-GB" sz="3600"/>
              <a:t>             hi </a:t>
            </a:r>
          </a:p>
          <a:p>
            <a:pPr marL="0" indent="0">
              <a:buNone/>
            </a:pPr>
            <a:r>
              <a:rPr lang="en-GB" sz="3600"/>
              <a:t>             ni</a:t>
            </a:r>
          </a:p>
          <a:p>
            <a:pPr marL="0" indent="0">
              <a:buNone/>
            </a:pPr>
            <a:r>
              <a:rPr lang="en-GB" sz="3600"/>
              <a:t>             chi</a:t>
            </a:r>
          </a:p>
          <a:p>
            <a:pPr marL="0" indent="0">
              <a:buNone/>
            </a:pPr>
            <a:r>
              <a:rPr lang="en-GB" sz="3600"/>
              <a:t>            nhw </a:t>
            </a:r>
          </a:p>
        </p:txBody>
      </p:sp>
    </p:spTree>
    <p:extLst>
      <p:ext uri="{BB962C8B-B14F-4D97-AF65-F5344CB8AC3E}">
        <p14:creationId xmlns:p14="http://schemas.microsoft.com/office/powerpoint/2010/main" val="3358551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C7C62-D8A2-575D-9615-F9A483286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Nod y wers Heddiw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82BF7-110D-2D1F-112E-F6797A181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Mae                  _______                    gyda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 </a:t>
            </a:r>
          </a:p>
          <a:p>
            <a:pPr marL="0" indent="0">
              <a:buNone/>
            </a:pPr>
            <a:r>
              <a:rPr lang="en-GB"/>
              <a:t>                                                                            ti 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                                                                            f</a:t>
            </a:r>
            <a:r>
              <a:rPr lang="en-GB"/>
              <a:t>e </a:t>
            </a:r>
          </a:p>
          <a:p>
            <a:pPr marL="0" indent="0">
              <a:buNone/>
            </a:pPr>
            <a:r>
              <a:rPr lang="en-GB"/>
              <a:t>                                                                            hi </a:t>
            </a:r>
          </a:p>
          <a:p>
            <a:pPr marL="0" indent="0">
              <a:buNone/>
            </a:pPr>
            <a:r>
              <a:rPr lang="en-GB"/>
              <a:t>                                                                            ni</a:t>
            </a:r>
          </a:p>
          <a:p>
            <a:pPr marL="0" indent="0">
              <a:buNone/>
            </a:pPr>
            <a:r>
              <a:rPr lang="en-GB"/>
              <a:t>                                                                            chi</a:t>
            </a:r>
          </a:p>
          <a:p>
            <a:pPr marL="0" indent="0">
              <a:buNone/>
            </a:pPr>
            <a:r>
              <a:rPr lang="en-GB"/>
              <a:t>                                                                            nhw 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AE392D-0977-EAAE-3BBC-F9A7D66BF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457" y="3507377"/>
            <a:ext cx="1920406" cy="2331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715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0A2E8-1CFD-6097-447A-007901E8E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/>
              <a:t>Mae __ gyda  hi.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0736ED5-B692-EBD5-647D-68D9CF49EA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37609" y="90273"/>
            <a:ext cx="4503605" cy="44211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1673AB-5F73-FFBA-0D32-D2F57BFBFA98}"/>
              </a:ext>
            </a:extLst>
          </p:cNvPr>
          <p:cNvSpPr txBox="1"/>
          <p:nvPr/>
        </p:nvSpPr>
        <p:spPr>
          <a:xfrm>
            <a:off x="4647414" y="5439266"/>
            <a:ext cx="263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sbectol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AEC07B-7BB4-DD54-D459-E8A716D28E6D}"/>
              </a:ext>
            </a:extLst>
          </p:cNvPr>
          <p:cNvSpPr txBox="1"/>
          <p:nvPr/>
        </p:nvSpPr>
        <p:spPr>
          <a:xfrm>
            <a:off x="8031637" y="5203596"/>
            <a:ext cx="263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gwallt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531D8C-D9EE-5E30-D050-97F7BF759156}"/>
              </a:ext>
            </a:extLst>
          </p:cNvPr>
          <p:cNvSpPr txBox="1"/>
          <p:nvPr/>
        </p:nvSpPr>
        <p:spPr>
          <a:xfrm>
            <a:off x="9954705" y="4185501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llygaid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2522DE-A5B5-00B4-6806-3FDEFD489E46}"/>
              </a:ext>
            </a:extLst>
          </p:cNvPr>
          <p:cNvSpPr txBox="1"/>
          <p:nvPr/>
        </p:nvSpPr>
        <p:spPr>
          <a:xfrm>
            <a:off x="3509371" y="4185501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gwen</a:t>
            </a:r>
          </a:p>
        </p:txBody>
      </p:sp>
    </p:spTree>
    <p:extLst>
      <p:ext uri="{BB962C8B-B14F-4D97-AF65-F5344CB8AC3E}">
        <p14:creationId xmlns:p14="http://schemas.microsoft.com/office/powerpoint/2010/main" val="1051135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96021-60C2-ABAD-9157-FFEC0BCE6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507F5-A003-2B4A-74F1-40AF7404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3377" y="650449"/>
            <a:ext cx="3629319" cy="5074571"/>
          </a:xfrm>
        </p:spPr>
        <p:txBody>
          <a:bodyPr>
            <a:normAutofit/>
          </a:bodyPr>
          <a:lstStyle/>
          <a:p>
            <a:endParaRPr lang="en-GB" sz="320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B2E26C5-E92E-525A-95AD-8AF111E91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874" y="1948221"/>
            <a:ext cx="3172068" cy="31139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BEAE54-0375-6331-C318-21A8B1C5DB65}"/>
              </a:ext>
            </a:extLst>
          </p:cNvPr>
          <p:cNvSpPr txBox="1"/>
          <p:nvPr/>
        </p:nvSpPr>
        <p:spPr>
          <a:xfrm>
            <a:off x="4627861" y="2726069"/>
            <a:ext cx="6721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solidFill>
                  <a:srgbClr val="00B050"/>
                </a:solidFill>
              </a:rPr>
              <a:t>√</a:t>
            </a:r>
            <a:r>
              <a:rPr lang="en-GB"/>
              <a:t>          </a:t>
            </a:r>
            <a:r>
              <a:rPr lang="en-GB" sz="2400"/>
              <a:t>Oes, mae gwallt brown gyda hi .</a:t>
            </a:r>
          </a:p>
          <a:p>
            <a:endParaRPr lang="en-GB" sz="2400"/>
          </a:p>
          <a:p>
            <a:r>
              <a:rPr lang="en-GB" sz="2400" b="1">
                <a:solidFill>
                  <a:srgbClr val="FF0000"/>
                </a:solidFill>
              </a:rPr>
              <a:t>X</a:t>
            </a:r>
            <a:r>
              <a:rPr lang="en-GB" sz="2400"/>
              <a:t>  </a:t>
            </a:r>
            <a:r>
              <a:rPr lang="en-GB"/>
              <a:t>         </a:t>
            </a:r>
            <a:r>
              <a:rPr lang="en-GB" sz="2400"/>
              <a:t>Nac oes, does dim gwallt brown gyda hi.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118446-5B00-3B13-9062-5B027EF30C01}"/>
              </a:ext>
            </a:extLst>
          </p:cNvPr>
          <p:cNvSpPr txBox="1"/>
          <p:nvPr/>
        </p:nvSpPr>
        <p:spPr>
          <a:xfrm>
            <a:off x="4627861" y="1578889"/>
            <a:ext cx="45036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Oes gwallt brown gyda hi?</a:t>
            </a:r>
          </a:p>
        </p:txBody>
      </p:sp>
    </p:spTree>
    <p:extLst>
      <p:ext uri="{BB962C8B-B14F-4D97-AF65-F5344CB8AC3E}">
        <p14:creationId xmlns:p14="http://schemas.microsoft.com/office/powerpoint/2010/main" val="1702275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9EC97-1887-5928-F92D-5729825EA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Gyda hi</a:t>
            </a: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Gyda fe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A794E-8CAF-7210-6546-D56CFD17EB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774470" y="4601518"/>
            <a:ext cx="7315200" cy="139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solidFill>
                  <a:srgbClr val="00B050"/>
                </a:solidFill>
              </a:rPr>
              <a:t>√ </a:t>
            </a:r>
            <a:r>
              <a:rPr lang="en-GB" sz="2400"/>
              <a:t>         Oes, mae ____  gyda fe .</a:t>
            </a:r>
          </a:p>
          <a:p>
            <a:endParaRPr lang="en-GB" sz="2400"/>
          </a:p>
          <a:p>
            <a:r>
              <a:rPr lang="en-GB" sz="2400" b="1">
                <a:solidFill>
                  <a:srgbClr val="FF0000"/>
                </a:solidFill>
              </a:rPr>
              <a:t>X </a:t>
            </a:r>
            <a:r>
              <a:rPr lang="en-GB" sz="2400"/>
              <a:t>          Nac oes, does dim ____ gyda fe. 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70391ECF-AFE3-0568-3D5E-DE7E79DD387F}"/>
              </a:ext>
            </a:extLst>
          </p:cNvPr>
          <p:cNvSpPr txBox="1">
            <a:spLocks/>
          </p:cNvSpPr>
          <p:nvPr/>
        </p:nvSpPr>
        <p:spPr>
          <a:xfrm>
            <a:off x="3977885" y="1642089"/>
            <a:ext cx="7315200" cy="13973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>
                <a:solidFill>
                  <a:srgbClr val="00B050"/>
                </a:solidFill>
              </a:rPr>
              <a:t>√</a:t>
            </a:r>
            <a:r>
              <a:rPr lang="en-GB" sz="2400"/>
              <a:t>          Oes, mae ____ gyda hi .</a:t>
            </a:r>
          </a:p>
          <a:p>
            <a:endParaRPr lang="en-GB" sz="2400"/>
          </a:p>
          <a:p>
            <a:r>
              <a:rPr lang="en-GB" sz="2400" b="1">
                <a:solidFill>
                  <a:srgbClr val="FF0000"/>
                </a:solidFill>
              </a:rPr>
              <a:t>X </a:t>
            </a:r>
            <a:r>
              <a:rPr lang="en-GB" sz="2400"/>
              <a:t>          Nac oes, does dim ____ gyda hi.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74F9BC-B58E-34C3-B4B3-5EA42CB4DC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0" y="4335304"/>
            <a:ext cx="952501" cy="15688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39057B-282A-DC8B-3895-551A8A08C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3671" y="1470570"/>
            <a:ext cx="1158718" cy="1568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0F6740F-94BA-CA77-D2F9-B4E98FD890E2}"/>
              </a:ext>
            </a:extLst>
          </p:cNvPr>
          <p:cNvSpPr txBox="1"/>
          <p:nvPr/>
        </p:nvSpPr>
        <p:spPr>
          <a:xfrm>
            <a:off x="3774470" y="859176"/>
            <a:ext cx="4209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Oes </a:t>
            </a:r>
            <a:r>
              <a:rPr lang="en-GB" sz="2800" b="1" u="sng">
                <a:solidFill>
                  <a:srgbClr val="7030A0"/>
                </a:solidFill>
              </a:rPr>
              <a:t>gwallt golau </a:t>
            </a:r>
            <a:r>
              <a:rPr lang="en-GB" sz="2800" b="1">
                <a:solidFill>
                  <a:srgbClr val="7030A0"/>
                </a:solidFill>
              </a:rPr>
              <a:t>gyda hi?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48C274-9E06-5FDE-7961-19C121571DDB}"/>
              </a:ext>
            </a:extLst>
          </p:cNvPr>
          <p:cNvSpPr txBox="1"/>
          <p:nvPr/>
        </p:nvSpPr>
        <p:spPr>
          <a:xfrm>
            <a:off x="3815926" y="3890557"/>
            <a:ext cx="60991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Oes </a:t>
            </a:r>
            <a:r>
              <a:rPr lang="en-GB" sz="2800" b="1" u="sng">
                <a:solidFill>
                  <a:srgbClr val="7030A0"/>
                </a:solidFill>
              </a:rPr>
              <a:t>gwallt coch </a:t>
            </a:r>
            <a:r>
              <a:rPr lang="en-GB" sz="2800" b="1">
                <a:solidFill>
                  <a:srgbClr val="7030A0"/>
                </a:solidFill>
              </a:rPr>
              <a:t>gyda fe? </a:t>
            </a:r>
          </a:p>
        </p:txBody>
      </p:sp>
    </p:spTree>
    <p:extLst>
      <p:ext uri="{BB962C8B-B14F-4D97-AF65-F5344CB8AC3E}">
        <p14:creationId xmlns:p14="http://schemas.microsoft.com/office/powerpoint/2010/main" val="1767765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257C-46AD-296B-3ED7-8C87CABA9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2700"/>
              <a:t>Partner 1:</a:t>
            </a:r>
            <a:br>
              <a:rPr lang="en-GB"/>
            </a:br>
            <a:r>
              <a:rPr lang="en-GB" sz="2700">
                <a:solidFill>
                  <a:schemeClr val="tx1"/>
                </a:solidFill>
              </a:rPr>
              <a:t>Dewiswch person o’r bag.</a:t>
            </a:r>
            <a:br>
              <a:rPr lang="en-GB" sz="2700">
                <a:solidFill>
                  <a:schemeClr val="tx1"/>
                </a:solidFill>
              </a:rPr>
            </a:br>
            <a:br>
              <a:rPr lang="en-GB" sz="2700">
                <a:solidFill>
                  <a:schemeClr val="tx1"/>
                </a:solidFill>
              </a:rPr>
            </a:br>
            <a:r>
              <a:rPr lang="en-GB" sz="2700">
                <a:solidFill>
                  <a:schemeClr val="tx1"/>
                </a:solidFill>
              </a:rPr>
              <a:t>Peidiwch â dangos.</a:t>
            </a:r>
            <a:br>
              <a:rPr lang="en-GB" sz="2700">
                <a:solidFill>
                  <a:schemeClr val="tx1"/>
                </a:solidFill>
              </a:rPr>
            </a:br>
            <a:br>
              <a:rPr lang="en-GB" sz="2700">
                <a:solidFill>
                  <a:schemeClr val="tx1"/>
                </a:solidFill>
              </a:rPr>
            </a:br>
            <a:r>
              <a:rPr lang="en-GB" sz="2700">
                <a:solidFill>
                  <a:schemeClr val="bg1"/>
                </a:solidFill>
              </a:rPr>
              <a:t>Partner 2:</a:t>
            </a:r>
            <a:br>
              <a:rPr lang="en-GB" sz="2700">
                <a:solidFill>
                  <a:schemeClr val="tx1"/>
                </a:solidFill>
              </a:rPr>
            </a:br>
            <a:r>
              <a:rPr lang="en-GB" sz="2700">
                <a:solidFill>
                  <a:schemeClr val="tx1"/>
                </a:solidFill>
              </a:rPr>
              <a:t>Gofynnwch cwestiwn.</a:t>
            </a:r>
            <a:br>
              <a:rPr lang="en-GB" sz="2700">
                <a:solidFill>
                  <a:schemeClr val="tx1"/>
                </a:solidFill>
              </a:rPr>
            </a:br>
            <a:br>
              <a:rPr lang="en-GB" sz="2700">
                <a:solidFill>
                  <a:schemeClr val="tx1"/>
                </a:solidFill>
              </a:rPr>
            </a:br>
            <a:r>
              <a:rPr lang="en-GB" sz="2700">
                <a:solidFill>
                  <a:schemeClr val="bg1"/>
                </a:solidFill>
              </a:rPr>
              <a:t>Partner 1:</a:t>
            </a:r>
            <a:br>
              <a:rPr lang="en-GB" sz="2700">
                <a:solidFill>
                  <a:schemeClr val="tx1"/>
                </a:solidFill>
              </a:rPr>
            </a:br>
            <a:r>
              <a:rPr lang="en-GB" sz="2700">
                <a:solidFill>
                  <a:schemeClr val="tx1"/>
                </a:solidFill>
              </a:rPr>
              <a:t>Atebwch y chwestiwn.</a:t>
            </a:r>
            <a:br>
              <a:rPr lang="en-GB" sz="2700">
                <a:solidFill>
                  <a:schemeClr val="tx1"/>
                </a:solidFill>
              </a:rPr>
            </a:br>
            <a:r>
              <a:rPr lang="en-GB" sz="2700">
                <a:solidFill>
                  <a:schemeClr val="tx1"/>
                </a:solidFill>
              </a:rPr>
              <a:t>Wedyn, rhowch y bag i bartner 2.</a:t>
            </a:r>
            <a:br>
              <a:rPr lang="en-GB">
                <a:solidFill>
                  <a:schemeClr val="tx1"/>
                </a:solidFill>
              </a:rPr>
            </a:br>
            <a:br>
              <a:rPr lang="en-GB">
                <a:solidFill>
                  <a:schemeClr val="tx1"/>
                </a:solidFill>
              </a:rPr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6F75B5-25B8-D806-D890-075BB141DC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372" y="4838525"/>
            <a:ext cx="1813717" cy="2019475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D94125-B743-193E-5768-5935A151C64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755617" y="488106"/>
            <a:ext cx="7315200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Oes _________  gyda hi? 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7E70635C-787E-6DCD-9E9A-818F5B94A7C1}"/>
              </a:ext>
            </a:extLst>
          </p:cNvPr>
          <p:cNvSpPr txBox="1">
            <a:spLocks/>
          </p:cNvSpPr>
          <p:nvPr/>
        </p:nvSpPr>
        <p:spPr>
          <a:xfrm>
            <a:off x="3780755" y="3562816"/>
            <a:ext cx="7315200" cy="4801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>
                <a:solidFill>
                  <a:srgbClr val="7030A0"/>
                </a:solidFill>
              </a:rPr>
              <a:t>Oes _________  gyda fe? 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3306D667-A998-6A51-9546-9AC49B32AF9D}"/>
              </a:ext>
            </a:extLst>
          </p:cNvPr>
          <p:cNvSpPr txBox="1">
            <a:spLocks/>
          </p:cNvSpPr>
          <p:nvPr/>
        </p:nvSpPr>
        <p:spPr>
          <a:xfrm>
            <a:off x="4165392" y="4441850"/>
            <a:ext cx="7315200" cy="13973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>
                <a:solidFill>
                  <a:srgbClr val="00B050"/>
                </a:solidFill>
              </a:rPr>
              <a:t>√  </a:t>
            </a:r>
            <a:r>
              <a:rPr lang="en-GB" sz="2400"/>
              <a:t>        Oes, mae _____ gyda fe.</a:t>
            </a:r>
          </a:p>
          <a:p>
            <a:endParaRPr lang="en-GB" sz="2400"/>
          </a:p>
          <a:p>
            <a:r>
              <a:rPr lang="en-GB" sz="2400" b="1">
                <a:solidFill>
                  <a:srgbClr val="FF0000"/>
                </a:solidFill>
              </a:rPr>
              <a:t>X</a:t>
            </a:r>
            <a:r>
              <a:rPr lang="en-GB" sz="2400"/>
              <a:t>           Nac oes, does dim _____ gyda fe. 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53D6E123-2E90-3F4D-E1E2-92740F10EB3B}"/>
              </a:ext>
            </a:extLst>
          </p:cNvPr>
          <p:cNvSpPr txBox="1">
            <a:spLocks/>
          </p:cNvSpPr>
          <p:nvPr/>
        </p:nvSpPr>
        <p:spPr>
          <a:xfrm>
            <a:off x="3977885" y="1642089"/>
            <a:ext cx="7315200" cy="13973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>
                <a:solidFill>
                  <a:srgbClr val="00B050"/>
                </a:solidFill>
              </a:rPr>
              <a:t>√ </a:t>
            </a:r>
            <a:r>
              <a:rPr lang="en-GB" sz="2400"/>
              <a:t>         Oes, mae ______ gyda hi .</a:t>
            </a:r>
          </a:p>
          <a:p>
            <a:endParaRPr lang="en-GB" sz="2400"/>
          </a:p>
          <a:p>
            <a:r>
              <a:rPr lang="en-GB" sz="2400" b="1">
                <a:solidFill>
                  <a:srgbClr val="FF0000"/>
                </a:solidFill>
              </a:rPr>
              <a:t>X  </a:t>
            </a:r>
            <a:r>
              <a:rPr lang="en-GB" sz="2400"/>
              <a:t>         Nac oes, does dim ______ gyda hi. </a:t>
            </a:r>
          </a:p>
        </p:txBody>
      </p:sp>
    </p:spTree>
    <p:extLst>
      <p:ext uri="{BB962C8B-B14F-4D97-AF65-F5344CB8AC3E}">
        <p14:creationId xmlns:p14="http://schemas.microsoft.com/office/powerpoint/2010/main" val="98386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3FFFC-2844-7876-F23A-FD628C26D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Pwy ydy pwy?</a:t>
            </a: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2AA3B5-3896-3031-D948-2D83AFE72B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555" y="1927988"/>
            <a:ext cx="3248210" cy="3920595"/>
          </a:xfrm>
          <a:prstGeom prst="rect">
            <a:avLst/>
          </a:prstGeom>
        </p:spPr>
      </p:pic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3820A8A-346D-AD81-29F3-8A7920675669}"/>
              </a:ext>
            </a:extLst>
          </p:cNvPr>
          <p:cNvSpPr txBox="1">
            <a:spLocks/>
          </p:cNvSpPr>
          <p:nvPr/>
        </p:nvSpPr>
        <p:spPr>
          <a:xfrm>
            <a:off x="4242668" y="2093663"/>
            <a:ext cx="5384592" cy="139730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>
                <a:solidFill>
                  <a:srgbClr val="00B050"/>
                </a:solidFill>
              </a:rPr>
              <a:t>√  </a:t>
            </a:r>
            <a:r>
              <a:rPr lang="en-GB" sz="2400"/>
              <a:t>        Oes, mae _____ gyda fi.</a:t>
            </a:r>
          </a:p>
          <a:p>
            <a:endParaRPr lang="en-GB" sz="2400"/>
          </a:p>
          <a:p>
            <a:pPr marL="0" indent="0">
              <a:buNone/>
            </a:pPr>
            <a:r>
              <a:rPr lang="en-GB" sz="2400" b="1">
                <a:solidFill>
                  <a:srgbClr val="FF0000"/>
                </a:solidFill>
              </a:rPr>
              <a:t>X  </a:t>
            </a:r>
            <a:r>
              <a:rPr lang="en-GB" sz="2400"/>
              <a:t>         Nac oes, does dim ____ gyda fi. 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D41D61BE-B840-13BA-E90D-E3F92B2FFC34}"/>
              </a:ext>
            </a:extLst>
          </p:cNvPr>
          <p:cNvSpPr txBox="1">
            <a:spLocks/>
          </p:cNvSpPr>
          <p:nvPr/>
        </p:nvSpPr>
        <p:spPr>
          <a:xfrm>
            <a:off x="4242668" y="883771"/>
            <a:ext cx="7315200" cy="4801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>
                <a:solidFill>
                  <a:srgbClr val="7030A0"/>
                </a:solidFill>
              </a:rPr>
              <a:t>Oes _________  gyda ti? </a:t>
            </a:r>
          </a:p>
        </p:txBody>
      </p:sp>
      <p:sp>
        <p:nvSpPr>
          <p:cNvPr id="3" name="Rectangle: Single Corner Snipped 2">
            <a:extLst>
              <a:ext uri="{FF2B5EF4-FFF2-40B4-BE49-F238E27FC236}">
                <a16:creationId xmlns:a16="http://schemas.microsoft.com/office/drawing/2014/main" id="{FCC3E9A9-E411-1D9D-8C09-2BD961A74262}"/>
              </a:ext>
            </a:extLst>
          </p:cNvPr>
          <p:cNvSpPr/>
          <p:nvPr/>
        </p:nvSpPr>
        <p:spPr>
          <a:xfrm>
            <a:off x="6240544" y="3648173"/>
            <a:ext cx="4826524" cy="2809188"/>
          </a:xfrm>
          <a:prstGeom prst="snip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Partner 1 &amp; 2:</a:t>
            </a:r>
            <a:br>
              <a:rPr lang="en-GB"/>
            </a:br>
            <a:r>
              <a:rPr lang="en-GB">
                <a:solidFill>
                  <a:schemeClr val="tx1"/>
                </a:solidFill>
              </a:rPr>
              <a:t>Dewiswch person.</a:t>
            </a:r>
            <a:br>
              <a:rPr lang="en-GB">
                <a:solidFill>
                  <a:schemeClr val="tx1"/>
                </a:solidFill>
              </a:rPr>
            </a:br>
            <a:r>
              <a:rPr lang="en-GB">
                <a:solidFill>
                  <a:schemeClr val="tx1"/>
                </a:solidFill>
              </a:rPr>
              <a:t>Peidiwch â dangos.</a:t>
            </a:r>
            <a:br>
              <a:rPr lang="en-GB">
                <a:solidFill>
                  <a:schemeClr val="tx1"/>
                </a:solidFill>
              </a:rPr>
            </a:br>
            <a:r>
              <a:rPr lang="en-GB">
                <a:solidFill>
                  <a:schemeClr val="bg1"/>
                </a:solidFill>
              </a:rPr>
              <a:t>Partner  1 &amp; 2:</a:t>
            </a:r>
            <a:br>
              <a:rPr lang="en-GB">
                <a:solidFill>
                  <a:schemeClr val="tx1"/>
                </a:solidFill>
              </a:rPr>
            </a:br>
            <a:r>
              <a:rPr lang="en-GB">
                <a:solidFill>
                  <a:schemeClr val="tx1"/>
                </a:solidFill>
              </a:rPr>
              <a:t>Gofynnwch chwestiwn.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Tro person nesa.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585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491E44-5B57-217A-3850-C14B01EB5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7671" y="150424"/>
            <a:ext cx="5439266" cy="65571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2213F4-B723-F1D6-DD47-7534E43789B0}"/>
              </a:ext>
            </a:extLst>
          </p:cNvPr>
          <p:cNvSpPr txBox="1"/>
          <p:nvPr/>
        </p:nvSpPr>
        <p:spPr>
          <a:xfrm>
            <a:off x="-3142" y="2260076"/>
            <a:ext cx="6099142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600" b="1">
                <a:solidFill>
                  <a:schemeClr val="bg1"/>
                </a:solidFill>
              </a:rPr>
              <a:t>                     </a:t>
            </a:r>
            <a:r>
              <a:rPr lang="en-GB" sz="2400" b="1">
                <a:solidFill>
                  <a:schemeClr val="bg1"/>
                </a:solidFill>
              </a:rPr>
              <a:t>Pwy ydw i?</a:t>
            </a:r>
          </a:p>
          <a:p>
            <a:pPr marL="0" indent="0">
              <a:buNone/>
            </a:pPr>
            <a:endParaRPr lang="en-GB" sz="1600" b="1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600" b="1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00B050"/>
                </a:solidFill>
              </a:rPr>
              <a:t>√  </a:t>
            </a:r>
            <a:r>
              <a:rPr lang="en-GB" sz="1600"/>
              <a:t>        </a:t>
            </a:r>
            <a:r>
              <a:rPr lang="en-GB" sz="1600">
                <a:solidFill>
                  <a:schemeClr val="bg1"/>
                </a:solidFill>
              </a:rPr>
              <a:t>Oes, mae _____ gyda fi.</a:t>
            </a:r>
          </a:p>
          <a:p>
            <a:endParaRPr lang="en-GB" sz="1600"/>
          </a:p>
          <a:p>
            <a:pPr marL="0" indent="0">
              <a:buNone/>
            </a:pPr>
            <a:r>
              <a:rPr lang="en-GB" sz="1600" b="1">
                <a:solidFill>
                  <a:srgbClr val="FF0000"/>
                </a:solidFill>
              </a:rPr>
              <a:t>X  </a:t>
            </a:r>
            <a:r>
              <a:rPr lang="en-GB" sz="1600"/>
              <a:t>         </a:t>
            </a:r>
            <a:r>
              <a:rPr lang="en-GB" sz="1600">
                <a:solidFill>
                  <a:schemeClr val="bg1"/>
                </a:solidFill>
              </a:rPr>
              <a:t>Nac oes, does dim ____ gyda fi</a:t>
            </a:r>
            <a:r>
              <a:rPr lang="en-GB" sz="16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8542134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376</TotalTime>
  <Words>575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Corbel</vt:lpstr>
      <vt:lpstr>Wingdings 2</vt:lpstr>
      <vt:lpstr>Frame</vt:lpstr>
      <vt:lpstr>Meicro Ddysgu</vt:lpstr>
      <vt:lpstr>PowerPoint Presentation</vt:lpstr>
      <vt:lpstr>Mat iaeth</vt:lpstr>
      <vt:lpstr>Rhagenwau</vt:lpstr>
      <vt:lpstr>Gyda  __</vt:lpstr>
      <vt:lpstr>Nod y wers Heddiw  </vt:lpstr>
      <vt:lpstr>Mae __ gyda  hi. </vt:lpstr>
      <vt:lpstr>PowerPoint Presentation</vt:lpstr>
      <vt:lpstr>Gyda hi     Gyda fe</vt:lpstr>
      <vt:lpstr>      Partner 1: Dewiswch person o’r bag.  Peidiwch â dangos.  Partner 2: Gofynnwch cwestiwn.  Partner 1: Atebwch y chwestiwn. Wedyn, rhowch y bag i bartner 2.        </vt:lpstr>
      <vt:lpstr>Pwy ydy pwy?  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Thompson</dc:creator>
  <cp:lastModifiedBy>Paul Thompson</cp:lastModifiedBy>
  <cp:revision>2</cp:revision>
  <dcterms:created xsi:type="dcterms:W3CDTF">2025-10-13T18:06:12Z</dcterms:created>
  <dcterms:modified xsi:type="dcterms:W3CDTF">2025-10-16T18:54:23Z</dcterms:modified>
</cp:coreProperties>
</file>