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2" r:id="rId1"/>
  </p:sldMasterIdLst>
  <p:notesMasterIdLst>
    <p:notesMasterId r:id="rId9"/>
  </p:notesMasterIdLst>
  <p:sldIdLst>
    <p:sldId id="256" r:id="rId2"/>
    <p:sldId id="258" r:id="rId3"/>
    <p:sldId id="261" r:id="rId4"/>
    <p:sldId id="259" r:id="rId5"/>
    <p:sldId id="260" r:id="rId6"/>
    <p:sldId id="257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100" d="100"/>
          <a:sy n="100" d="100"/>
        </p:scale>
        <p:origin x="990" y="1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42B069-F1ED-479D-83EB-6B38648229C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07BBE4-DC1F-4A90-A812-C65925A2A4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14993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AE0E1-3816-42A9-961D-291D02EA5BF3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10EDE-5C78-4D75-B040-5D8213E57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69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AE0E1-3816-42A9-961D-291D02EA5BF3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10EDE-5C78-4D75-B040-5D8213E57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4596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AE0E1-3816-42A9-961D-291D02EA5BF3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10EDE-5C78-4D75-B040-5D8213E57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705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AE0E1-3816-42A9-961D-291D02EA5BF3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10EDE-5C78-4D75-B040-5D8213E57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354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AE0E1-3816-42A9-961D-291D02EA5BF3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10EDE-5C78-4D75-B040-5D8213E57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2468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AE0E1-3816-42A9-961D-291D02EA5BF3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10EDE-5C78-4D75-B040-5D8213E57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6870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AE0E1-3816-42A9-961D-291D02EA5BF3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10EDE-5C78-4D75-B040-5D8213E57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3384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AE0E1-3816-42A9-961D-291D02EA5BF3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10EDE-5C78-4D75-B040-5D8213E57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5670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AE0E1-3816-42A9-961D-291D02EA5BF3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10EDE-5C78-4D75-B040-5D8213E57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0297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AE0E1-3816-42A9-961D-291D02EA5BF3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10EDE-5C78-4D75-B040-5D8213E57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9862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AE0E1-3816-42A9-961D-291D02EA5BF3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10EDE-5C78-4D75-B040-5D8213E57F3A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771729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AE0E1-3816-42A9-961D-291D02EA5BF3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10EDE-5C78-4D75-B040-5D8213E57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2274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AE0E1-3816-42A9-961D-291D02EA5BF3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10EDE-5C78-4D75-B040-5D8213E57F3A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53207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AE0E1-3816-42A9-961D-291D02EA5BF3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10EDE-5C78-4D75-B040-5D8213E57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8178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AE0E1-3816-42A9-961D-291D02EA5BF3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10EDE-5C78-4D75-B040-5D8213E57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2218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AE0E1-3816-42A9-961D-291D02EA5BF3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10EDE-5C78-4D75-B040-5D8213E57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554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1AE0E1-3816-42A9-961D-291D02EA5BF3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9C10EDE-5C78-4D75-B040-5D8213E57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1454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3" r:id="rId1"/>
    <p:sldLayoutId id="2147483834" r:id="rId2"/>
    <p:sldLayoutId id="2147483835" r:id="rId3"/>
    <p:sldLayoutId id="2147483836" r:id="rId4"/>
    <p:sldLayoutId id="2147483837" r:id="rId5"/>
    <p:sldLayoutId id="2147483838" r:id="rId6"/>
    <p:sldLayoutId id="2147483839" r:id="rId7"/>
    <p:sldLayoutId id="2147483840" r:id="rId8"/>
    <p:sldLayoutId id="2147483841" r:id="rId9"/>
    <p:sldLayoutId id="2147483842" r:id="rId10"/>
    <p:sldLayoutId id="2147483843" r:id="rId11"/>
    <p:sldLayoutId id="2147483844" r:id="rId12"/>
    <p:sldLayoutId id="2147483845" r:id="rId13"/>
    <p:sldLayoutId id="2147483846" r:id="rId14"/>
    <p:sldLayoutId id="2147483847" r:id="rId15"/>
    <p:sldLayoutId id="214748384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1284CA7F-B696-4085-84C6-CD668817E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6050278" cy="3400925"/>
          </a:xfrm>
          <a:custGeom>
            <a:avLst/>
            <a:gdLst>
              <a:gd name="connsiteX0" fmla="*/ 0 w 6050278"/>
              <a:gd name="connsiteY0" fmla="*/ 0 h 3400925"/>
              <a:gd name="connsiteX1" fmla="*/ 6050278 w 6050278"/>
              <a:gd name="connsiteY1" fmla="*/ 0 h 3400925"/>
              <a:gd name="connsiteX2" fmla="*/ 6050278 w 6050278"/>
              <a:gd name="connsiteY2" fmla="*/ 1827306 h 3400925"/>
              <a:gd name="connsiteX3" fmla="*/ 3892296 w 6050278"/>
              <a:gd name="connsiteY3" fmla="*/ 1827306 h 3400925"/>
              <a:gd name="connsiteX4" fmla="*/ 3892296 w 6050278"/>
              <a:gd name="connsiteY4" fmla="*/ 3400925 h 3400925"/>
              <a:gd name="connsiteX5" fmla="*/ 0 w 6050278"/>
              <a:gd name="connsiteY5" fmla="*/ 3400925 h 34009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50278" h="3400925">
                <a:moveTo>
                  <a:pt x="0" y="0"/>
                </a:moveTo>
                <a:lnTo>
                  <a:pt x="6050278" y="0"/>
                </a:lnTo>
                <a:lnTo>
                  <a:pt x="6050278" y="1827306"/>
                </a:lnTo>
                <a:lnTo>
                  <a:pt x="3892296" y="1827306"/>
                </a:lnTo>
                <a:lnTo>
                  <a:pt x="3892296" y="3400925"/>
                </a:lnTo>
                <a:lnTo>
                  <a:pt x="0" y="3400925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ED32D35D-79C7-D5FF-2FF6-3CA9707D29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6989" y="643467"/>
            <a:ext cx="2760029" cy="2435726"/>
          </a:xfrm>
          <a:prstGeom prst="rect">
            <a:avLst/>
          </a:prstGeom>
        </p:spPr>
      </p:pic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858A10F4-B847-4777-BC82-782F6FB36E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1722" y="1"/>
            <a:ext cx="6050278" cy="3400925"/>
          </a:xfrm>
          <a:custGeom>
            <a:avLst/>
            <a:gdLst>
              <a:gd name="connsiteX0" fmla="*/ 0 w 6050278"/>
              <a:gd name="connsiteY0" fmla="*/ 0 h 3400925"/>
              <a:gd name="connsiteX1" fmla="*/ 6050278 w 6050278"/>
              <a:gd name="connsiteY1" fmla="*/ 0 h 3400925"/>
              <a:gd name="connsiteX2" fmla="*/ 6050278 w 6050278"/>
              <a:gd name="connsiteY2" fmla="*/ 3400925 h 3400925"/>
              <a:gd name="connsiteX3" fmla="*/ 2157982 w 6050278"/>
              <a:gd name="connsiteY3" fmla="*/ 3400925 h 3400925"/>
              <a:gd name="connsiteX4" fmla="*/ 2157982 w 6050278"/>
              <a:gd name="connsiteY4" fmla="*/ 1827306 h 3400925"/>
              <a:gd name="connsiteX5" fmla="*/ 0 w 6050278"/>
              <a:gd name="connsiteY5" fmla="*/ 1827306 h 34009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50278" h="3400925">
                <a:moveTo>
                  <a:pt x="0" y="0"/>
                </a:moveTo>
                <a:lnTo>
                  <a:pt x="6050278" y="0"/>
                </a:lnTo>
                <a:lnTo>
                  <a:pt x="6050278" y="3400925"/>
                </a:lnTo>
                <a:lnTo>
                  <a:pt x="2157982" y="3400925"/>
                </a:lnTo>
                <a:lnTo>
                  <a:pt x="2157982" y="1827306"/>
                </a:lnTo>
                <a:lnTo>
                  <a:pt x="0" y="1827306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8883B597-C9A1-46EF-AB6B-71DF0B1ED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489159"/>
            <a:ext cx="6050278" cy="3368841"/>
          </a:xfrm>
          <a:custGeom>
            <a:avLst/>
            <a:gdLst>
              <a:gd name="connsiteX0" fmla="*/ 0 w 6050278"/>
              <a:gd name="connsiteY0" fmla="*/ 0 h 3368841"/>
              <a:gd name="connsiteX1" fmla="*/ 3892296 w 6050278"/>
              <a:gd name="connsiteY1" fmla="*/ 0 h 3368841"/>
              <a:gd name="connsiteX2" fmla="*/ 3892296 w 6050278"/>
              <a:gd name="connsiteY2" fmla="*/ 1541535 h 3368841"/>
              <a:gd name="connsiteX3" fmla="*/ 6050278 w 6050278"/>
              <a:gd name="connsiteY3" fmla="*/ 1541535 h 3368841"/>
              <a:gd name="connsiteX4" fmla="*/ 6050278 w 6050278"/>
              <a:gd name="connsiteY4" fmla="*/ 3368841 h 3368841"/>
              <a:gd name="connsiteX5" fmla="*/ 0 w 6050278"/>
              <a:gd name="connsiteY5" fmla="*/ 3368841 h 3368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50278" h="3368841">
                <a:moveTo>
                  <a:pt x="0" y="0"/>
                </a:moveTo>
                <a:lnTo>
                  <a:pt x="3892296" y="0"/>
                </a:lnTo>
                <a:lnTo>
                  <a:pt x="3892296" y="1541535"/>
                </a:lnTo>
                <a:lnTo>
                  <a:pt x="6050278" y="1541535"/>
                </a:lnTo>
                <a:lnTo>
                  <a:pt x="6050278" y="3368841"/>
                </a:lnTo>
                <a:lnTo>
                  <a:pt x="0" y="3368841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185410E-75CE-AD0F-488D-45C7D8FAF2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467" y="3848365"/>
            <a:ext cx="2927072" cy="2356292"/>
          </a:xfrm>
          <a:prstGeom prst="rect">
            <a:avLst/>
          </a:prstGeom>
        </p:spPr>
      </p:pic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A0B38421-369F-445C-9543-5BC17BC090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1722" y="3489159"/>
            <a:ext cx="6050278" cy="3368841"/>
          </a:xfrm>
          <a:custGeom>
            <a:avLst/>
            <a:gdLst>
              <a:gd name="connsiteX0" fmla="*/ 2157982 w 6050278"/>
              <a:gd name="connsiteY0" fmla="*/ 0 h 3368841"/>
              <a:gd name="connsiteX1" fmla="*/ 6050278 w 6050278"/>
              <a:gd name="connsiteY1" fmla="*/ 0 h 3368841"/>
              <a:gd name="connsiteX2" fmla="*/ 6050278 w 6050278"/>
              <a:gd name="connsiteY2" fmla="*/ 3368841 h 3368841"/>
              <a:gd name="connsiteX3" fmla="*/ 0 w 6050278"/>
              <a:gd name="connsiteY3" fmla="*/ 3368841 h 3368841"/>
              <a:gd name="connsiteX4" fmla="*/ 0 w 6050278"/>
              <a:gd name="connsiteY4" fmla="*/ 1541535 h 3368841"/>
              <a:gd name="connsiteX5" fmla="*/ 2157982 w 6050278"/>
              <a:gd name="connsiteY5" fmla="*/ 1541535 h 3368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50278" h="3368841">
                <a:moveTo>
                  <a:pt x="2157982" y="0"/>
                </a:moveTo>
                <a:lnTo>
                  <a:pt x="6050278" y="0"/>
                </a:lnTo>
                <a:lnTo>
                  <a:pt x="6050278" y="3368841"/>
                </a:lnTo>
                <a:lnTo>
                  <a:pt x="0" y="3368841"/>
                </a:lnTo>
                <a:lnTo>
                  <a:pt x="0" y="1541535"/>
                </a:lnTo>
                <a:lnTo>
                  <a:pt x="2157982" y="1541535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FAA9CE81-CAF0-41E3-8E73-CAFA13A0B1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83736" y="1918638"/>
            <a:ext cx="4224528" cy="3020725"/>
          </a:xfrm>
          <a:custGeom>
            <a:avLst/>
            <a:gdLst>
              <a:gd name="connsiteX0" fmla="*/ 0 w 4224528"/>
              <a:gd name="connsiteY0" fmla="*/ 0 h 3020725"/>
              <a:gd name="connsiteX1" fmla="*/ 4224528 w 4224528"/>
              <a:gd name="connsiteY1" fmla="*/ 0 h 3020725"/>
              <a:gd name="connsiteX2" fmla="*/ 4224528 w 4224528"/>
              <a:gd name="connsiteY2" fmla="*/ 3020725 h 3020725"/>
              <a:gd name="connsiteX3" fmla="*/ 0 w 4224528"/>
              <a:gd name="connsiteY3" fmla="*/ 3020725 h 3020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24528" h="3020725">
                <a:moveTo>
                  <a:pt x="0" y="0"/>
                </a:moveTo>
                <a:lnTo>
                  <a:pt x="4224528" y="0"/>
                </a:lnTo>
                <a:lnTo>
                  <a:pt x="4224528" y="3020725"/>
                </a:lnTo>
                <a:lnTo>
                  <a:pt x="0" y="3020725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3B07EFB-E294-EE6F-C753-F331B4CA83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6983" y="1179975"/>
            <a:ext cx="3057568" cy="2377259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C9C979D0-23E6-AA56-0190-52C814159FA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93702" y="631704"/>
            <a:ext cx="2782587" cy="2420851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F66DBD93-72E4-100A-E416-5BFA834F963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21460" y="3814837"/>
            <a:ext cx="2927071" cy="240751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CEC88164-AF92-5F2B-57E6-343AC2C78AFF}"/>
              </a:ext>
            </a:extLst>
          </p:cNvPr>
          <p:cNvSpPr txBox="1"/>
          <p:nvPr/>
        </p:nvSpPr>
        <p:spPr>
          <a:xfrm>
            <a:off x="3723555" y="405322"/>
            <a:ext cx="49244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Networking Setup  , </a:t>
            </a:r>
            <a:r>
              <a:rPr lang="en-GB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ip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config all and ping </a:t>
            </a:r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D2A8A9F1-E96B-32A0-7EEE-72EEFBB2033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941" y="3792812"/>
            <a:ext cx="3060027" cy="2290535"/>
          </a:xfrm>
          <a:prstGeom prst="rect">
            <a:avLst/>
          </a:prstGeom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1DCD1F1C-1B08-8D14-9491-0839371F0468}"/>
              </a:ext>
            </a:extLst>
          </p:cNvPr>
          <p:cNvSpPr txBox="1"/>
          <p:nvPr/>
        </p:nvSpPr>
        <p:spPr>
          <a:xfrm>
            <a:off x="3398752" y="2798094"/>
            <a:ext cx="673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[3]</a:t>
            </a:r>
          </a:p>
        </p:txBody>
      </p:sp>
    </p:spTree>
    <p:extLst>
      <p:ext uri="{BB962C8B-B14F-4D97-AF65-F5344CB8AC3E}">
        <p14:creationId xmlns:p14="http://schemas.microsoft.com/office/powerpoint/2010/main" val="257849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9A074B82-37FB-D03D-E7F5-B140A3D7ED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998" y="3950208"/>
            <a:ext cx="3643999" cy="271976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A41224F-86E3-29D1-4DFD-FD4543305E40}"/>
              </a:ext>
            </a:extLst>
          </p:cNvPr>
          <p:cNvSpPr txBox="1"/>
          <p:nvPr/>
        </p:nvSpPr>
        <p:spPr>
          <a:xfrm>
            <a:off x="3903155" y="74201"/>
            <a:ext cx="567975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Information Gathering Summary – SWANSEA.ACCA Network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0DB6082-2B10-E037-3068-E439AFE5CC47}"/>
              </a:ext>
            </a:extLst>
          </p:cNvPr>
          <p:cNvSpPr txBox="1"/>
          <p:nvPr/>
        </p:nvSpPr>
        <p:spPr>
          <a:xfrm>
            <a:off x="273654" y="1952791"/>
            <a:ext cx="3941064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Network Overview: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-Two‑site Active Directory domain: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Swansea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London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-Connected via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Site‑to‑Site VPN (Persistent)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All systems are domain‑joined under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Swansea.acca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-Assessment performed using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Nmap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OpenVAS/Nessus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and manual inspection</a:t>
            </a:r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019EDA9-BB89-4355-3CA4-FFF6C672D068}"/>
              </a:ext>
            </a:extLst>
          </p:cNvPr>
          <p:cNvSpPr txBox="1"/>
          <p:nvPr/>
        </p:nvSpPr>
        <p:spPr>
          <a:xfrm>
            <a:off x="6096000" y="4139315"/>
            <a:ext cx="4794504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Initial Security Observations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-Multiple critical services exposed (LDAP, SMB, RDP)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-IIS running on Domain Controller increases attack surface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-SSH exposed on London systems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-Windows clients responding to SMB and RDP scans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-Potential for outdated patches or weak configurations (to be confirmed in vulnerability scan)</a:t>
            </a:r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EC3A9AB-82B5-E3EA-1849-01E025C74717}"/>
              </a:ext>
            </a:extLst>
          </p:cNvPr>
          <p:cNvSpPr txBox="1"/>
          <p:nvPr/>
        </p:nvSpPr>
        <p:spPr>
          <a:xfrm>
            <a:off x="739998" y="497845"/>
            <a:ext cx="462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Swansea Network (192.168.1.0/24)</a:t>
            </a:r>
          </a:p>
          <a:p>
            <a:endParaRPr lang="en-GB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F5822B58-1584-8062-EC2A-95B1700467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564" y="881767"/>
            <a:ext cx="4550588" cy="91925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0EB1E33-A90F-1D5B-81B5-100BF467BA82}"/>
              </a:ext>
            </a:extLst>
          </p:cNvPr>
          <p:cNvSpPr txBox="1"/>
          <p:nvPr/>
        </p:nvSpPr>
        <p:spPr>
          <a:xfrm>
            <a:off x="6379845" y="1499518"/>
            <a:ext cx="42268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London Network (192.168.2.0/24)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CB76FB7A-DD77-B2DB-FFC9-1C3227C7F4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2464718"/>
            <a:ext cx="5094732" cy="919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81242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737E48D-0417-F48F-8094-F0751727332A}"/>
              </a:ext>
            </a:extLst>
          </p:cNvPr>
          <p:cNvSpPr txBox="1"/>
          <p:nvPr/>
        </p:nvSpPr>
        <p:spPr>
          <a:xfrm>
            <a:off x="4507992" y="128016"/>
            <a:ext cx="3191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Vulnerability Assessment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6D4BFF4-15D1-B744-A598-DD5CF64D7059}"/>
              </a:ext>
            </a:extLst>
          </p:cNvPr>
          <p:cNvSpPr txBox="1"/>
          <p:nvPr/>
        </p:nvSpPr>
        <p:spPr>
          <a:xfrm>
            <a:off x="3849624" y="361067"/>
            <a:ext cx="4014216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--------------------------------------------------------------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| 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🔴 High Severity     🟠 Medium Severity     🟢 Low Severity 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|                                                                         |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|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1. SMB Signing Off     3. Weak SSH Ciphers    5. ICMP Time   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|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2. RDP no NLA          4. IIS Banner Leak     6. DNS AXFR   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--------------------------------------------------------------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FC7CC86-C95A-8A88-FA60-3B313BB67A3E}"/>
              </a:ext>
            </a:extLst>
          </p:cNvPr>
          <p:cNvSpPr txBox="1"/>
          <p:nvPr/>
        </p:nvSpPr>
        <p:spPr>
          <a:xfrm>
            <a:off x="116586" y="1345941"/>
            <a:ext cx="37330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🔴 </a:t>
            </a:r>
            <a:r>
              <a:rPr lang="en-GB" b="1" dirty="0"/>
              <a:t>High Severity Vulnerabilities</a:t>
            </a:r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2DAD07-FB89-2EF1-15DC-C55C6AFDD87A}"/>
              </a:ext>
            </a:extLst>
          </p:cNvPr>
          <p:cNvSpPr txBox="1"/>
          <p:nvPr/>
        </p:nvSpPr>
        <p:spPr>
          <a:xfrm>
            <a:off x="0" y="1910417"/>
            <a:ext cx="484632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SMB Signing Disabled (S‑DC &amp; Windows 10 Client)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Allows Man‑in‑the‑Middle (MITM) attacks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SMB traffic can be intercepted or modified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Detected through automated scanning (Nessus/OpenVAS)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6DBFB75-26E1-8E09-2A63-46F94B35C79D}"/>
              </a:ext>
            </a:extLst>
          </p:cNvPr>
          <p:cNvSpPr txBox="1"/>
          <p:nvPr/>
        </p:nvSpPr>
        <p:spPr>
          <a:xfrm>
            <a:off x="0" y="3028879"/>
            <a:ext cx="57401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RDP Without Network Level Authentication (S‑DC)</a:t>
            </a:r>
          </a:p>
        </p:txBody>
      </p:sp>
      <p:sp>
        <p:nvSpPr>
          <p:cNvPr id="21" name="Rectangle 5">
            <a:extLst>
              <a:ext uri="{FF2B5EF4-FFF2-40B4-BE49-F238E27FC236}">
                <a16:creationId xmlns:a16="http://schemas.microsoft.com/office/drawing/2014/main" id="{C9026DBB-A1F3-44F3-6ED4-7CD978B088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-73152" y="3459790"/>
            <a:ext cx="5740146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RDP accepts connections before authentication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Increases risk of brute‑force and credential harvesting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Flagged as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Critical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by most vulnerability scanners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8D17214-0006-4E2E-9D52-B515D0DD86FE}"/>
              </a:ext>
            </a:extLst>
          </p:cNvPr>
          <p:cNvSpPr txBox="1"/>
          <p:nvPr/>
        </p:nvSpPr>
        <p:spPr>
          <a:xfrm>
            <a:off x="8183880" y="715010"/>
            <a:ext cx="376732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🟠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Medium Severity Vulnerabilities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35EEA49-CD91-55C8-5692-2166154BACE8}"/>
              </a:ext>
            </a:extLst>
          </p:cNvPr>
          <p:cNvSpPr txBox="1"/>
          <p:nvPr/>
        </p:nvSpPr>
        <p:spPr>
          <a:xfrm>
            <a:off x="7800594" y="1235768"/>
            <a:ext cx="432816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Weak SSH Cipher Suites Enabled (L‑CD &amp; ClientL1)</a:t>
            </a:r>
          </a:p>
        </p:txBody>
      </p:sp>
      <p:sp>
        <p:nvSpPr>
          <p:cNvPr id="26" name="Rectangle 6">
            <a:extLst>
              <a:ext uri="{FF2B5EF4-FFF2-40B4-BE49-F238E27FC236}">
                <a16:creationId xmlns:a16="http://schemas.microsoft.com/office/drawing/2014/main" id="{2EF615B3-9A03-F537-6C69-E3D5E6AE35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82662" y="1648806"/>
            <a:ext cx="4764024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Legacy ciphers and key exchange algorithms still active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Vulnerable to downgrade attacks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Common default configuration on Debian systems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FCBF6E0-702A-46C9-F075-61291AB9E9F9}"/>
              </a:ext>
            </a:extLst>
          </p:cNvPr>
          <p:cNvSpPr txBox="1"/>
          <p:nvPr/>
        </p:nvSpPr>
        <p:spPr>
          <a:xfrm>
            <a:off x="7800594" y="2523509"/>
            <a:ext cx="44028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IIS Server Banner Disclosure (S‑DC)</a:t>
            </a:r>
          </a:p>
        </p:txBody>
      </p:sp>
      <p:sp>
        <p:nvSpPr>
          <p:cNvPr id="29" name="Rectangle 7">
            <a:extLst>
              <a:ext uri="{FF2B5EF4-FFF2-40B4-BE49-F238E27FC236}">
                <a16:creationId xmlns:a16="http://schemas.microsoft.com/office/drawing/2014/main" id="{AF734A18-ED00-C2C1-437F-0F78759150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07402" y="2982712"/>
            <a:ext cx="5114544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IIS reveals detailed version information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Helps attackers identify version‑specific exploits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Categorized as information leakage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5370A66E-2CB1-6EBF-5EE7-9D9C80A776C7}"/>
              </a:ext>
            </a:extLst>
          </p:cNvPr>
          <p:cNvSpPr txBox="1"/>
          <p:nvPr/>
        </p:nvSpPr>
        <p:spPr>
          <a:xfrm>
            <a:off x="4034790" y="4444699"/>
            <a:ext cx="38290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🟢 </a:t>
            </a:r>
            <a:r>
              <a:rPr lang="en-GB" b="1" dirty="0"/>
              <a:t>Low Severity Vulnerabilities</a:t>
            </a:r>
            <a:endParaRPr lang="en-GB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8E42A706-6C91-F60D-6635-2EC9ADF6243A}"/>
              </a:ext>
            </a:extLst>
          </p:cNvPr>
          <p:cNvSpPr txBox="1"/>
          <p:nvPr/>
        </p:nvSpPr>
        <p:spPr>
          <a:xfrm>
            <a:off x="365379" y="4978386"/>
            <a:ext cx="63139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ICMP Timestamp A Enabled (All Hosts)</a:t>
            </a:r>
          </a:p>
        </p:txBody>
      </p:sp>
      <p:sp>
        <p:nvSpPr>
          <p:cNvPr id="36" name="Rectangle 8">
            <a:extLst>
              <a:ext uri="{FF2B5EF4-FFF2-40B4-BE49-F238E27FC236}">
                <a16:creationId xmlns:a16="http://schemas.microsoft.com/office/drawing/2014/main" id="{0EEF1AFF-2B26-E654-82C0-AFB660A3B6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4454" y="5347718"/>
            <a:ext cx="4424934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Reveals system uptime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Useful for reconnaissance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Low impact but recommended to disable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DB7F8C81-9B82-DD0C-638C-88B623C81531}"/>
              </a:ext>
            </a:extLst>
          </p:cNvPr>
          <p:cNvSpPr txBox="1"/>
          <p:nvPr/>
        </p:nvSpPr>
        <p:spPr>
          <a:xfrm>
            <a:off x="6208014" y="4936667"/>
            <a:ext cx="46824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DNS Zone Transfer Not Restricted (S‑DC)</a:t>
            </a:r>
          </a:p>
        </p:txBody>
      </p:sp>
      <p:sp>
        <p:nvSpPr>
          <p:cNvPr id="39" name="Rectangle 9">
            <a:extLst>
              <a:ext uri="{FF2B5EF4-FFF2-40B4-BE49-F238E27FC236}">
                <a16:creationId xmlns:a16="http://schemas.microsoft.com/office/drawing/2014/main" id="{9EFC280F-18C6-75C9-C8DB-0EFC302052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49315" y="5305999"/>
            <a:ext cx="5497068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Allows unauthorized enumeration of DNS records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Helps attackers map internal network structure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Low severity but important to address</a:t>
            </a:r>
          </a:p>
        </p:txBody>
      </p:sp>
    </p:spTree>
    <p:extLst>
      <p:ext uri="{BB962C8B-B14F-4D97-AF65-F5344CB8AC3E}">
        <p14:creationId xmlns:p14="http://schemas.microsoft.com/office/powerpoint/2010/main" val="27127126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75EEF7A-129A-8A59-17D7-F479F4C99E9B}"/>
              </a:ext>
            </a:extLst>
          </p:cNvPr>
          <p:cNvSpPr txBox="1"/>
          <p:nvPr/>
        </p:nvSpPr>
        <p:spPr>
          <a:xfrm>
            <a:off x="3740658" y="39264"/>
            <a:ext cx="5507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Exploitation &amp; Post‑Exploitation – Key Findings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D9FC11A-C254-BCD5-52B1-25AECC46AC76}"/>
              </a:ext>
            </a:extLst>
          </p:cNvPr>
          <p:cNvSpPr txBox="1"/>
          <p:nvPr/>
        </p:nvSpPr>
        <p:spPr>
          <a:xfrm>
            <a:off x="251079" y="379382"/>
            <a:ext cx="470230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Exploitation Attempt – Anonymous FTP Access   (High Severity)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B947BC9-74FC-E695-BCEF-52CED65B36A7}"/>
              </a:ext>
            </a:extLst>
          </p:cNvPr>
          <p:cNvSpPr txBox="1"/>
          <p:nvPr/>
        </p:nvSpPr>
        <p:spPr>
          <a:xfrm>
            <a:off x="0" y="967518"/>
            <a:ext cx="5404104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1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Target: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Windows Server 2022 (192.168.1.1) </a:t>
            </a:r>
          </a:p>
          <a:p>
            <a:pPr>
              <a:buNone/>
            </a:pPr>
            <a:r>
              <a:rPr lang="en-GB" sz="11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Exploitation Summary: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server allowed </a:t>
            </a:r>
            <a:r>
              <a:rPr lang="en-GB" sz="11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anonymous FTP login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without authentication.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Using FTP, it was possible to </a:t>
            </a:r>
            <a:r>
              <a:rPr lang="en-GB" sz="11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list, download, upload, and delete files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confirming full read/write access.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This demonstrated a </a:t>
            </a:r>
            <a:r>
              <a:rPr lang="en-GB" sz="11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complete breakdown of access control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exposing sensitive files. </a:t>
            </a:r>
            <a:r>
              <a:rPr lang="en-GB" sz="11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Post‑Exploitation Outcome: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Verified that an attacker could </a:t>
            </a:r>
            <a:r>
              <a:rPr lang="en-GB" sz="11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modify server data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plant malicious files, or exfiltrate information.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No privilege escalation was required; access was granted immediately.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Documented that disabling anonymous FTP and enforcing authentication would prevent this.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7C3C220-590B-AA9A-68CE-774E55BB5E97}"/>
              </a:ext>
            </a:extLst>
          </p:cNvPr>
          <p:cNvSpPr txBox="1"/>
          <p:nvPr/>
        </p:nvSpPr>
        <p:spPr>
          <a:xfrm>
            <a:off x="8097820" y="478009"/>
            <a:ext cx="340461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Exploitation Attempt – Weak SSH Cipher Acceptance (Low Severity)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38BE1432-A5CC-9F86-9F7C-29C61D62B493}"/>
              </a:ext>
            </a:extLst>
          </p:cNvPr>
          <p:cNvSpPr txBox="1"/>
          <p:nvPr/>
        </p:nvSpPr>
        <p:spPr>
          <a:xfrm>
            <a:off x="6738792" y="967518"/>
            <a:ext cx="4763644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2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Target: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Debian Server (192.168.2.1) </a:t>
            </a:r>
            <a:r>
              <a:rPr lang="en-GB" sz="12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Exploitation Summary: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SSH service accepted </a:t>
            </a:r>
            <a:r>
              <a:rPr lang="en-GB" sz="12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legacy and weak cipher suites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confirmed through Nmap enumeration.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downgrade attempt successfully forced the server to use </a:t>
            </a:r>
            <a:r>
              <a:rPr lang="en-GB" sz="12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older, less secure algorithms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This weakened the confidentiality of SSH sessions. </a:t>
            </a:r>
            <a:r>
              <a:rPr lang="en-GB" sz="12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Post‑Exploitation Outcome: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No direct system compromise occurred, but encryption strength was reduced.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 attacker could potentially capture and decrypt traffic over time.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Documented that disabling weak ciphers in </a:t>
            </a:r>
            <a:r>
              <a:rPr lang="en-GB" sz="12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sshd_config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would mitigate the issue.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8E97B76B-787D-6D71-623E-E8BE780CDA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240" y="3284609"/>
            <a:ext cx="3345987" cy="2806026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24D90598-01C3-531F-5196-6407DA819A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99476" y="3284609"/>
            <a:ext cx="3773424" cy="2250361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BB49B91B-8564-52E5-8169-9F02F59127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7592" y="3429000"/>
            <a:ext cx="3345987" cy="3004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81938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D40AE28-EA18-3953-8780-E4760B123015}"/>
              </a:ext>
            </a:extLst>
          </p:cNvPr>
          <p:cNvSpPr txBox="1"/>
          <p:nvPr/>
        </p:nvSpPr>
        <p:spPr>
          <a:xfrm>
            <a:off x="2734734" y="609600"/>
            <a:ext cx="65392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300" b="1" dirty="0">
                <a:ln w="3175" cmpd="sng">
                  <a:noFill/>
                </a:ln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Exploitation &amp; Post‑Exploitation – Key Findings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851C73ED-4240-DCBC-0AC1-F30E24BC1E6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3697" b="5"/>
          <a:stretch>
            <a:fillRect/>
          </a:stretch>
        </p:blipFill>
        <p:spPr>
          <a:xfrm>
            <a:off x="995549" y="2017776"/>
            <a:ext cx="1192372" cy="1192645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808BEEEC-1B68-AC01-5BF1-E08E2F35FF7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478" r="8" b="18338"/>
          <a:stretch>
            <a:fillRect/>
          </a:stretch>
        </p:blipFill>
        <p:spPr>
          <a:xfrm>
            <a:off x="702133" y="3442100"/>
            <a:ext cx="1779202" cy="118109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94F1DFF-F213-85C5-7FEE-AFEE1B5182D6}"/>
              </a:ext>
            </a:extLst>
          </p:cNvPr>
          <p:cNvSpPr txBox="1"/>
          <p:nvPr/>
        </p:nvSpPr>
        <p:spPr>
          <a:xfrm>
            <a:off x="2734734" y="2160589"/>
            <a:ext cx="6539267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Target:</a:t>
            </a: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Domain Controller (192.168.1.1) </a:t>
            </a:r>
            <a:r>
              <a:rPr lang="en-US" sz="15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Exploitation Summary:</a:t>
            </a:r>
            <a:endParaRPr lang="en-US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SMB enumeration revealed </a:t>
            </a:r>
            <a:r>
              <a:rPr lang="en-US" sz="15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anonymous access to share listings</a:t>
            </a: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(ADMIN$, C$, NETLOGON, SYSVOL).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enum4linux confirmed </a:t>
            </a:r>
            <a:r>
              <a:rPr lang="en-US" sz="15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null session access</a:t>
            </a: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exposing domain name, domain SID, and valid usernames (administrator, guest, </a:t>
            </a:r>
            <a:r>
              <a:rPr lang="en-US" sz="15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krbtgt</a:t>
            </a: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domain </a:t>
            </a:r>
            <a:r>
              <a:rPr lang="en-US" sz="1500">
                <a:solidFill>
                  <a:schemeClr val="tx1">
                    <a:lumMod val="75000"/>
                    <a:lumOff val="25000"/>
                  </a:schemeClr>
                </a:solidFill>
              </a:rPr>
              <a:t>admins).[4]</a:t>
            </a:r>
            <a:endParaRPr lang="en-US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Nmap scripts reported the system as </a:t>
            </a:r>
            <a:r>
              <a:rPr lang="en-US" sz="15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LIKELY VULNERABLE to MS08‑067</a:t>
            </a: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a remote code execution flaw.[1] </a:t>
            </a:r>
            <a:r>
              <a:rPr lang="en-US" sz="15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Post‑Exploitation Outcome:</a:t>
            </a:r>
            <a:endParaRPr lang="en-US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Although file access was denied, the attacker gained </a:t>
            </a:r>
            <a:r>
              <a:rPr lang="en-US" sz="15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critical intelligence</a:t>
            </a: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about domain structure and accounts.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This information could support </a:t>
            </a:r>
            <a:r>
              <a:rPr lang="en-US" sz="15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password spraying, brute force, or targeted exploitation</a:t>
            </a: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Documented that disabling null sessions, enabling SMB signing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B006C6F3-C186-7118-3A50-88498C4D52A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47617" b="-4"/>
          <a:stretch>
            <a:fillRect/>
          </a:stretch>
        </p:blipFill>
        <p:spPr>
          <a:xfrm>
            <a:off x="1148243" y="4860265"/>
            <a:ext cx="886981" cy="1181098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523C8F3C-A88B-ABE2-563E-A98D6151EA10}"/>
              </a:ext>
            </a:extLst>
          </p:cNvPr>
          <p:cNvSpPr txBox="1"/>
          <p:nvPr/>
        </p:nvSpPr>
        <p:spPr>
          <a:xfrm>
            <a:off x="338138" y="816637"/>
            <a:ext cx="257986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Exploitation Attempt   (Medium Severity)</a:t>
            </a:r>
          </a:p>
        </p:txBody>
      </p:sp>
    </p:spTree>
    <p:extLst>
      <p:ext uri="{BB962C8B-B14F-4D97-AF65-F5344CB8AC3E}">
        <p14:creationId xmlns:p14="http://schemas.microsoft.com/office/powerpoint/2010/main" val="3211159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6361282A-70B3-B5F7-7248-EF197B0E5A6F}"/>
              </a:ext>
            </a:extLst>
          </p:cNvPr>
          <p:cNvSpPr txBox="1"/>
          <p:nvPr/>
        </p:nvSpPr>
        <p:spPr>
          <a:xfrm>
            <a:off x="3688937" y="176712"/>
            <a:ext cx="550602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Network Security Measures Implemented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12B01BD-CA76-84AF-3EB5-3551D1CF9413}"/>
              </a:ext>
            </a:extLst>
          </p:cNvPr>
          <p:cNvSpPr txBox="1"/>
          <p:nvPr/>
        </p:nvSpPr>
        <p:spPr>
          <a:xfrm>
            <a:off x="74105" y="932554"/>
            <a:ext cx="584758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i="1" dirty="0">
                <a:solidFill>
                  <a:srgbClr val="FF0000"/>
                </a:solidFill>
              </a:rPr>
              <a:t>Preventive Measures for High Severity Vulnerabilities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8996EF9-C74A-F59F-4B15-A85AAD71DA08}"/>
              </a:ext>
            </a:extLst>
          </p:cNvPr>
          <p:cNvSpPr txBox="1"/>
          <p:nvPr/>
        </p:nvSpPr>
        <p:spPr>
          <a:xfrm>
            <a:off x="-3048" y="1323418"/>
            <a:ext cx="6099048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Anonymous FTP Access (Windows Server 2022)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Disabled </a:t>
            </a:r>
            <a:r>
              <a:rPr lang="en-GB" sz="1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Anonymous FTP Login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on port 21.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Restricted FTP access to </a:t>
            </a:r>
            <a:r>
              <a:rPr lang="en-GB" sz="1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authenticated users only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Removed write permissions for public FTP directories.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Enabled FTPS (FTP over TLS) to encrypt credentials and data.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Disabled unused FTP features and enabled logging for all FTP operations.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5C2F3E8-B51B-2C65-7B63-19024A635CC7}"/>
              </a:ext>
            </a:extLst>
          </p:cNvPr>
          <p:cNvSpPr txBox="1"/>
          <p:nvPr/>
        </p:nvSpPr>
        <p:spPr>
          <a:xfrm>
            <a:off x="-12192" y="3139300"/>
            <a:ext cx="611733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Preventive Measures for Medium Severity Vulnerabilities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55611D4-0F6C-8918-DBCA-228E63AD1DCF}"/>
              </a:ext>
            </a:extLst>
          </p:cNvPr>
          <p:cNvSpPr txBox="1"/>
          <p:nvPr/>
        </p:nvSpPr>
        <p:spPr>
          <a:xfrm>
            <a:off x="169164" y="3530164"/>
            <a:ext cx="6117336" cy="32932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SMB Null Sessions &amp; Information Disclosure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Disabled </a:t>
            </a:r>
            <a:r>
              <a:rPr lang="en-GB" sz="1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Null Session Access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on the Domain Controller.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Enabled </a:t>
            </a:r>
            <a:r>
              <a:rPr lang="en-GB" sz="1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SMB Signing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to prevent MITM attacks.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Disabled </a:t>
            </a:r>
            <a:r>
              <a:rPr lang="en-GB" sz="1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SMBv1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protocol entirely.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Applied Microsoft security patches, including MS08‑067 mitigation.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Restricted SMB share visibility using Access Control Lists (ACLs).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Weak Password Policy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Enabled </a:t>
            </a:r>
            <a:r>
              <a:rPr lang="en-GB" sz="1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Password Complexity Requirements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Set minimum password length to </a:t>
            </a:r>
            <a:r>
              <a:rPr lang="en-GB" sz="16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12 characters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Configured account lockout threshold and lockout duration.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Disabled reversible password encryption.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9AE053A-DE7F-2D0C-D082-51F69AFC6276}"/>
              </a:ext>
            </a:extLst>
          </p:cNvPr>
          <p:cNvSpPr txBox="1"/>
          <p:nvPr/>
        </p:nvSpPr>
        <p:spPr>
          <a:xfrm>
            <a:off x="6972156" y="809443"/>
            <a:ext cx="423838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Preventive Measures for Low Severity Vulnerabilities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7EABABA-A9DA-1C24-A8EA-42485D225459}"/>
              </a:ext>
            </a:extLst>
          </p:cNvPr>
          <p:cNvSpPr txBox="1"/>
          <p:nvPr/>
        </p:nvSpPr>
        <p:spPr>
          <a:xfrm>
            <a:off x="6286500" y="1394218"/>
            <a:ext cx="6121908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Weak SSH Cipher Acceptance (Debian Server)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Disabled deprecated SSH ciphers (e.g.,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diffie‑hellman‑group1‑sha1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aes128‑cbc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Enforced strong key exchange algorithms and modern MACs.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Enabled SSH protocol hardening in </a:t>
            </a:r>
            <a:r>
              <a:rPr lang="en-GB" sz="1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sshd_config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Service Exposure on Windows Client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Disabled unnecessary services (NetBIOS, SMBv1, UPnP).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Applied firewall rules to restrict inbound SMB and RPC traffic.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Enabled Windows Defender Firewall with strict inbound rules.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6FA4FD0-BCC7-46C2-F89E-2B769CE423FC}"/>
              </a:ext>
            </a:extLst>
          </p:cNvPr>
          <p:cNvSpPr txBox="1"/>
          <p:nvPr/>
        </p:nvSpPr>
        <p:spPr>
          <a:xfrm>
            <a:off x="6860952" y="3485227"/>
            <a:ext cx="466801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Network‑Wide Security Enhancements</a:t>
            </a:r>
          </a:p>
        </p:txBody>
      </p:sp>
      <p:sp>
        <p:nvSpPr>
          <p:cNvPr id="22" name="Rectangle 1">
            <a:extLst>
              <a:ext uri="{FF2B5EF4-FFF2-40B4-BE49-F238E27FC236}">
                <a16:creationId xmlns:a16="http://schemas.microsoft.com/office/drawing/2014/main" id="{FF0E9501-397A-4291-9075-535F134928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60605" y="3804731"/>
            <a:ext cx="5369052" cy="2462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Applied OS and service patches across all systems (Windows Server, Debian, Windows Client).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Configured 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firewall rules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to restrict access to critical services (FTP, SMB, SSH).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Implemented 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network segmentation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between 192.168.1.x and 192.168.2.x.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Enabled 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TLS encryption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for web and administrative services.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Deployed 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Wireshark monitoring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on Kali to capture and analyze suspicious traffic.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Enabled logging on all servers (FTP logs, SMB logs, SSH logs, Windows Event Logs).[2]</a:t>
            </a:r>
          </a:p>
        </p:txBody>
      </p:sp>
      <p:sp>
        <p:nvSpPr>
          <p:cNvPr id="23" name="Rectangle 2">
            <a:extLst>
              <a:ext uri="{FF2B5EF4-FFF2-40B4-BE49-F238E27FC236}">
                <a16:creationId xmlns:a16="http://schemas.microsoft.com/office/drawing/2014/main" id="{18D52E77-840D-E0DE-4512-1DA4815768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105" y="-243752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[2]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66534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B92AEE-8F11-FC4C-27AB-1ADA9CA8FC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  <a:br>
              <a:rPr lang="en-GB" dirty="0"/>
            </a:br>
            <a:endParaRPr lang="en-GB" dirty="0"/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FADEE95E-B440-4D50-AF16-F890F2C361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0550" y="1376402"/>
            <a:ext cx="9829800" cy="1107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[1]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NMAP, “Chapter 15. Nmap Reference Guide | Nmap Network Scanning,”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Nmap.org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2020. https://nmap.org/book/man.html#man-description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Rectangle 5">
            <a:extLst>
              <a:ext uri="{FF2B5EF4-FFF2-40B4-BE49-F238E27FC236}">
                <a16:creationId xmlns:a16="http://schemas.microsoft.com/office/drawing/2014/main" id="{9D0D3B53-34D1-F6D5-B3A8-07465377CB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0550" y="2193578"/>
            <a:ext cx="7686675" cy="138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[2]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BetaFred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“Microsoft Security Bulletin MS08-067 - Critical,”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Microsoft.com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Jun. 08, 2023. https://learn.microsoft.com/en-gb/security-updates/securitybulletins/2008/ms08-067 (accessed Mar. 17, 2026).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0E2A9B70-3D13-A30D-FEA1-92B3BA6170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0550" y="3301574"/>
            <a:ext cx="10144125" cy="1107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[3]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Debian.org, “DebianIntroduction - Debian Wiki,”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Debian.org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2023. https://wiki.debian.org/DebianIntroduction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1" name="Rectangle 7">
            <a:extLst>
              <a:ext uri="{FF2B5EF4-FFF2-40B4-BE49-F238E27FC236}">
                <a16:creationId xmlns:a16="http://schemas.microsoft.com/office/drawing/2014/main" id="{821B1B31-24CA-E3C4-BC94-FBF2578EA0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0550" y="4184303"/>
            <a:ext cx="10515600" cy="138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[4]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github.com, “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cddmp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/enum4linux-ng: A next generation version of enum4linux (a Windows/Samba enumeration tool) with additional features like JSON/YAML export. Aimed for security professionals and CTF players.,”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GitHub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Jul. 23, 2024. https://github.com/cddmp/enum4linux-ng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492634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1769</TotalTime>
  <Words>1230</Words>
  <Application>Microsoft Office PowerPoint</Application>
  <PresentationFormat>Widescreen</PresentationFormat>
  <Paragraphs>123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Aptos</vt:lpstr>
      <vt:lpstr>Arial</vt:lpstr>
      <vt:lpstr>Times New Roman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Nicolae Panait (2311205)</dc:creator>
  <cp:lastModifiedBy>Nicolae Panait (2311205)</cp:lastModifiedBy>
  <cp:revision>5</cp:revision>
  <dcterms:created xsi:type="dcterms:W3CDTF">2026-03-15T23:32:49Z</dcterms:created>
  <dcterms:modified xsi:type="dcterms:W3CDTF">2026-03-17T13:51:18Z</dcterms:modified>
</cp:coreProperties>
</file>