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handoutMasterIdLst>
    <p:handoutMasterId r:id="rId15"/>
  </p:handout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817C3EB-C479-4C8A-9C25-F64629BC1D57}">
          <p14:sldIdLst>
            <p14:sldId id="256"/>
            <p14:sldId id="257"/>
            <p14:sldId id="258"/>
            <p14:sldId id="259"/>
            <p14:sldId id="261"/>
            <p14:sldId id="262"/>
            <p14:sldId id="263"/>
            <p14:sldId id="264"/>
            <p14:sldId id="265"/>
            <p14:sldId id="266"/>
            <p14:sldId id="267"/>
            <p14:sldId id="268"/>
            <p14:sldId id="269"/>
          </p14:sldIdLst>
        </p14:section>
        <p14:section name="Untitled Section" id="{F4F65504-7566-4468-A014-0124A9AA6B2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BA7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4" autoAdjust="0"/>
    <p:restoredTop sz="94673" autoAdjust="0"/>
  </p:normalViewPr>
  <p:slideViewPr>
    <p:cSldViewPr snapToGrid="0">
      <p:cViewPr varScale="1">
        <p:scale>
          <a:sx n="105" d="100"/>
          <a:sy n="105" d="100"/>
        </p:scale>
        <p:origin x="192"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4" d="100"/>
          <a:sy n="84" d="100"/>
        </p:scale>
        <p:origin x="316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_rels/data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8.svg"/><Relationship Id="rId6" Type="http://schemas.openxmlformats.org/officeDocument/2006/relationships/image" Target="../media/image11.svg"/><Relationship Id="rId5" Type="http://schemas.openxmlformats.org/officeDocument/2006/relationships/image" Target="../media/image17.sv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8.svg"/><Relationship Id="rId6" Type="http://schemas.openxmlformats.org/officeDocument/2006/relationships/image" Target="../media/image11.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442DD6-FAD2-4346-B445-514AA719C65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F3F97E1-0851-4854-884C-02D08677A489}">
      <dgm:prSet/>
      <dgm:spPr/>
      <dgm:t>
        <a:bodyPr/>
        <a:lstStyle/>
        <a:p>
          <a:r>
            <a:rPr lang="en-GB" b="1"/>
            <a:t>Research Objective 3</a:t>
          </a:r>
          <a:endParaRPr lang="en-US"/>
        </a:p>
      </dgm:t>
    </dgm:pt>
    <dgm:pt modelId="{24855D76-EAEF-45BB-9F81-89649BE02C57}" type="parTrans" cxnId="{B82095E0-2DBD-4784-AC89-A0F79464017C}">
      <dgm:prSet/>
      <dgm:spPr/>
      <dgm:t>
        <a:bodyPr/>
        <a:lstStyle/>
        <a:p>
          <a:endParaRPr lang="en-US"/>
        </a:p>
      </dgm:t>
    </dgm:pt>
    <dgm:pt modelId="{29C6398A-E81C-4712-80D7-DE9F9BBD1186}" type="sibTrans" cxnId="{B82095E0-2DBD-4784-AC89-A0F79464017C}">
      <dgm:prSet/>
      <dgm:spPr/>
      <dgm:t>
        <a:bodyPr/>
        <a:lstStyle/>
        <a:p>
          <a:endParaRPr lang="en-US"/>
        </a:p>
      </dgm:t>
    </dgm:pt>
    <dgm:pt modelId="{8E0A7EE8-BE81-42E5-9BA8-34076FD8149F}">
      <dgm:prSet/>
      <dgm:spPr/>
      <dgm:t>
        <a:bodyPr/>
        <a:lstStyle/>
        <a:p>
          <a:r>
            <a:rPr lang="en-GB" dirty="0">
              <a:solidFill>
                <a:schemeClr val="tx2"/>
              </a:solidFill>
            </a:rPr>
            <a:t>Identify if there are different motivational factors for newer versus longer-serving employees at Amazon CWL1 Swansea.</a:t>
          </a:r>
          <a:endParaRPr lang="en-US" dirty="0">
            <a:solidFill>
              <a:schemeClr val="tx2"/>
            </a:solidFill>
          </a:endParaRPr>
        </a:p>
      </dgm:t>
    </dgm:pt>
    <dgm:pt modelId="{399B192F-10FB-4D43-9C05-89778AE3DA40}" type="parTrans" cxnId="{73EDEBAF-574E-48B3-BDA5-2D64E1EA5DF8}">
      <dgm:prSet/>
      <dgm:spPr/>
      <dgm:t>
        <a:bodyPr/>
        <a:lstStyle/>
        <a:p>
          <a:endParaRPr lang="en-US"/>
        </a:p>
      </dgm:t>
    </dgm:pt>
    <dgm:pt modelId="{D9125BC8-82D6-4A3A-A729-9328A15EDC7C}" type="sibTrans" cxnId="{73EDEBAF-574E-48B3-BDA5-2D64E1EA5DF8}">
      <dgm:prSet/>
      <dgm:spPr/>
      <dgm:t>
        <a:bodyPr/>
        <a:lstStyle/>
        <a:p>
          <a:endParaRPr lang="en-US"/>
        </a:p>
      </dgm:t>
    </dgm:pt>
    <dgm:pt modelId="{D9D39B8D-B09E-4920-88B1-4C3BA730E5A2}">
      <dgm:prSet/>
      <dgm:spPr/>
      <dgm:t>
        <a:bodyPr/>
        <a:lstStyle/>
        <a:p>
          <a:r>
            <a:rPr lang="en-GB" b="1"/>
            <a:t>Research Question 3: </a:t>
          </a:r>
          <a:endParaRPr lang="en-US"/>
        </a:p>
      </dgm:t>
    </dgm:pt>
    <dgm:pt modelId="{B97DADCB-2EBB-451E-9B3D-82647D2A667E}" type="parTrans" cxnId="{26C435A4-B64F-42F6-BB83-B5B3A0EF91F7}">
      <dgm:prSet/>
      <dgm:spPr/>
      <dgm:t>
        <a:bodyPr/>
        <a:lstStyle/>
        <a:p>
          <a:endParaRPr lang="en-US"/>
        </a:p>
      </dgm:t>
    </dgm:pt>
    <dgm:pt modelId="{DCC25FED-8976-496D-9ABD-B0A865DA247F}" type="sibTrans" cxnId="{26C435A4-B64F-42F6-BB83-B5B3A0EF91F7}">
      <dgm:prSet/>
      <dgm:spPr/>
      <dgm:t>
        <a:bodyPr/>
        <a:lstStyle/>
        <a:p>
          <a:endParaRPr lang="en-US"/>
        </a:p>
      </dgm:t>
    </dgm:pt>
    <dgm:pt modelId="{89B0A880-3733-436D-B3E6-84CBF3A85BEA}">
      <dgm:prSet/>
      <dgm:spPr/>
      <dgm:t>
        <a:bodyPr/>
        <a:lstStyle/>
        <a:p>
          <a:r>
            <a:rPr lang="en-GB" dirty="0">
              <a:solidFill>
                <a:schemeClr val="tx2"/>
              </a:solidFill>
            </a:rPr>
            <a:t>Are there differences in motivational factors between employees with shorter and longer lengths of employment?</a:t>
          </a:r>
          <a:endParaRPr lang="en-US" dirty="0">
            <a:solidFill>
              <a:schemeClr val="tx2"/>
            </a:solidFill>
          </a:endParaRPr>
        </a:p>
      </dgm:t>
    </dgm:pt>
    <dgm:pt modelId="{116BD235-733E-406C-B252-79E96699DC77}" type="parTrans" cxnId="{B1E85287-5D04-4C1A-BD63-90FAF26B2648}">
      <dgm:prSet/>
      <dgm:spPr/>
      <dgm:t>
        <a:bodyPr/>
        <a:lstStyle/>
        <a:p>
          <a:endParaRPr lang="en-US"/>
        </a:p>
      </dgm:t>
    </dgm:pt>
    <dgm:pt modelId="{DE2C1E6F-4BB6-4CD7-ADCD-C3BB7CAB75A1}" type="sibTrans" cxnId="{B1E85287-5D04-4C1A-BD63-90FAF26B2648}">
      <dgm:prSet/>
      <dgm:spPr/>
      <dgm:t>
        <a:bodyPr/>
        <a:lstStyle/>
        <a:p>
          <a:endParaRPr lang="en-US"/>
        </a:p>
      </dgm:t>
    </dgm:pt>
    <dgm:pt modelId="{F890B1BB-68D4-4B8F-AB51-ED3D44F8244C}">
      <dgm:prSet/>
      <dgm:spPr/>
      <dgm:t>
        <a:bodyPr/>
        <a:lstStyle/>
        <a:p>
          <a:r>
            <a:rPr lang="en-GB" b="1"/>
            <a:t>Research Objective 4</a:t>
          </a:r>
          <a:endParaRPr lang="en-US"/>
        </a:p>
      </dgm:t>
    </dgm:pt>
    <dgm:pt modelId="{8307D7A7-AC27-4C7B-BA21-40542E2D8261}" type="parTrans" cxnId="{25E6BC5A-6613-406C-86E3-DE984C4C04CA}">
      <dgm:prSet/>
      <dgm:spPr/>
      <dgm:t>
        <a:bodyPr/>
        <a:lstStyle/>
        <a:p>
          <a:endParaRPr lang="en-US"/>
        </a:p>
      </dgm:t>
    </dgm:pt>
    <dgm:pt modelId="{9131A3A5-46E2-4CBF-B683-04C69559BE41}" type="sibTrans" cxnId="{25E6BC5A-6613-406C-86E3-DE984C4C04CA}">
      <dgm:prSet/>
      <dgm:spPr/>
      <dgm:t>
        <a:bodyPr/>
        <a:lstStyle/>
        <a:p>
          <a:endParaRPr lang="en-US"/>
        </a:p>
      </dgm:t>
    </dgm:pt>
    <dgm:pt modelId="{CC202FD0-1EDB-4F75-B1C3-70A01655D995}">
      <dgm:prSet/>
      <dgm:spPr/>
      <dgm:t>
        <a:bodyPr/>
        <a:lstStyle/>
        <a:p>
          <a:r>
            <a:rPr lang="en-GB" dirty="0">
              <a:solidFill>
                <a:schemeClr val="tx2"/>
              </a:solidFill>
            </a:rPr>
            <a:t>To suggest practical strategies to increase motivation and performance at Amazon CWL1 Swansea.</a:t>
          </a:r>
          <a:endParaRPr lang="en-US" dirty="0">
            <a:solidFill>
              <a:schemeClr val="tx2"/>
            </a:solidFill>
          </a:endParaRPr>
        </a:p>
      </dgm:t>
    </dgm:pt>
    <dgm:pt modelId="{372B270D-E153-4432-8DFF-8A7B4311147B}" type="parTrans" cxnId="{53D12C8D-B2A6-4604-BC8A-F058A05B8CEF}">
      <dgm:prSet/>
      <dgm:spPr/>
      <dgm:t>
        <a:bodyPr/>
        <a:lstStyle/>
        <a:p>
          <a:endParaRPr lang="en-US"/>
        </a:p>
      </dgm:t>
    </dgm:pt>
    <dgm:pt modelId="{EA64B46C-8BC4-4BA7-AD23-E6E5C66C634A}" type="sibTrans" cxnId="{53D12C8D-B2A6-4604-BC8A-F058A05B8CEF}">
      <dgm:prSet/>
      <dgm:spPr/>
      <dgm:t>
        <a:bodyPr/>
        <a:lstStyle/>
        <a:p>
          <a:endParaRPr lang="en-US"/>
        </a:p>
      </dgm:t>
    </dgm:pt>
    <dgm:pt modelId="{21DE2BE0-8055-437C-B1AC-F648D8BC5152}">
      <dgm:prSet/>
      <dgm:spPr/>
      <dgm:t>
        <a:bodyPr/>
        <a:lstStyle/>
        <a:p>
          <a:r>
            <a:rPr lang="en-GB" b="1"/>
            <a:t>Research Question 4</a:t>
          </a:r>
          <a:r>
            <a:rPr lang="en-GB"/>
            <a:t>: </a:t>
          </a:r>
          <a:endParaRPr lang="en-US"/>
        </a:p>
      </dgm:t>
    </dgm:pt>
    <dgm:pt modelId="{E8117A50-02E2-4AA5-AA85-29BFFCA442A4}" type="parTrans" cxnId="{ED211CC7-00CE-404B-9768-37EA0626E6A7}">
      <dgm:prSet/>
      <dgm:spPr/>
      <dgm:t>
        <a:bodyPr/>
        <a:lstStyle/>
        <a:p>
          <a:endParaRPr lang="en-US"/>
        </a:p>
      </dgm:t>
    </dgm:pt>
    <dgm:pt modelId="{3C0DA5EE-5498-47F8-A6C3-DDAA19A0290B}" type="sibTrans" cxnId="{ED211CC7-00CE-404B-9768-37EA0626E6A7}">
      <dgm:prSet/>
      <dgm:spPr/>
      <dgm:t>
        <a:bodyPr/>
        <a:lstStyle/>
        <a:p>
          <a:endParaRPr lang="en-US"/>
        </a:p>
      </dgm:t>
    </dgm:pt>
    <dgm:pt modelId="{381B4644-1EC7-4732-A52B-5752317322E0}">
      <dgm:prSet/>
      <dgm:spPr/>
      <dgm:t>
        <a:bodyPr/>
        <a:lstStyle/>
        <a:p>
          <a:r>
            <a:rPr lang="en-GB" dirty="0">
              <a:solidFill>
                <a:schemeClr val="tx2"/>
              </a:solidFill>
            </a:rPr>
            <a:t>What can instructors and managers do to increase the motivation and performance of warehouse employees on night shift with different service length?</a:t>
          </a:r>
          <a:endParaRPr lang="en-US" dirty="0">
            <a:solidFill>
              <a:schemeClr val="tx2"/>
            </a:solidFill>
          </a:endParaRPr>
        </a:p>
      </dgm:t>
    </dgm:pt>
    <dgm:pt modelId="{3A6B8B07-7DE1-4ECF-8EBD-A631BFBA9D33}" type="parTrans" cxnId="{B0677B1A-2FC3-41FD-9A06-925F0ACF7147}">
      <dgm:prSet/>
      <dgm:spPr/>
      <dgm:t>
        <a:bodyPr/>
        <a:lstStyle/>
        <a:p>
          <a:endParaRPr lang="en-US"/>
        </a:p>
      </dgm:t>
    </dgm:pt>
    <dgm:pt modelId="{9F1EA534-1EB1-43EB-B32D-061D5BD69945}" type="sibTrans" cxnId="{B0677B1A-2FC3-41FD-9A06-925F0ACF7147}">
      <dgm:prSet/>
      <dgm:spPr/>
      <dgm:t>
        <a:bodyPr/>
        <a:lstStyle/>
        <a:p>
          <a:endParaRPr lang="en-US"/>
        </a:p>
      </dgm:t>
    </dgm:pt>
    <dgm:pt modelId="{F6679B7B-4593-49AD-9FBC-EC90EB19810B}" type="pres">
      <dgm:prSet presAssocID="{44442DD6-FAD2-4346-B445-514AA719C651}" presName="vert0" presStyleCnt="0">
        <dgm:presLayoutVars>
          <dgm:dir/>
          <dgm:animOne val="branch"/>
          <dgm:animLvl val="lvl"/>
        </dgm:presLayoutVars>
      </dgm:prSet>
      <dgm:spPr/>
    </dgm:pt>
    <dgm:pt modelId="{41BA8BCC-B213-4539-9EE3-75A695384B33}" type="pres">
      <dgm:prSet presAssocID="{7F3F97E1-0851-4854-884C-02D08677A489}" presName="thickLine" presStyleLbl="alignNode1" presStyleIdx="0" presStyleCnt="8"/>
      <dgm:spPr/>
    </dgm:pt>
    <dgm:pt modelId="{95B2AC20-83C1-4613-97AF-2FFE6FB19743}" type="pres">
      <dgm:prSet presAssocID="{7F3F97E1-0851-4854-884C-02D08677A489}" presName="horz1" presStyleCnt="0"/>
      <dgm:spPr/>
    </dgm:pt>
    <dgm:pt modelId="{F57C4D1A-8E42-479E-83E8-52813034624F}" type="pres">
      <dgm:prSet presAssocID="{7F3F97E1-0851-4854-884C-02D08677A489}" presName="tx1" presStyleLbl="revTx" presStyleIdx="0" presStyleCnt="8"/>
      <dgm:spPr/>
    </dgm:pt>
    <dgm:pt modelId="{E9EA6168-E65E-40DA-B0C7-15DCAA8042BA}" type="pres">
      <dgm:prSet presAssocID="{7F3F97E1-0851-4854-884C-02D08677A489}" presName="vert1" presStyleCnt="0"/>
      <dgm:spPr/>
    </dgm:pt>
    <dgm:pt modelId="{E7B20279-4FB2-4BC1-B77A-9D4F4A7CC49F}" type="pres">
      <dgm:prSet presAssocID="{8E0A7EE8-BE81-42E5-9BA8-34076FD8149F}" presName="thickLine" presStyleLbl="alignNode1" presStyleIdx="1" presStyleCnt="8"/>
      <dgm:spPr/>
    </dgm:pt>
    <dgm:pt modelId="{7321B3C4-C630-4EDC-8678-2039F6390096}" type="pres">
      <dgm:prSet presAssocID="{8E0A7EE8-BE81-42E5-9BA8-34076FD8149F}" presName="horz1" presStyleCnt="0"/>
      <dgm:spPr/>
    </dgm:pt>
    <dgm:pt modelId="{73776113-712C-4A09-887C-EF1F497C239F}" type="pres">
      <dgm:prSet presAssocID="{8E0A7EE8-BE81-42E5-9BA8-34076FD8149F}" presName="tx1" presStyleLbl="revTx" presStyleIdx="1" presStyleCnt="8"/>
      <dgm:spPr/>
    </dgm:pt>
    <dgm:pt modelId="{48FDA593-EED1-4DED-B61D-9DC476597509}" type="pres">
      <dgm:prSet presAssocID="{8E0A7EE8-BE81-42E5-9BA8-34076FD8149F}" presName="vert1" presStyleCnt="0"/>
      <dgm:spPr/>
    </dgm:pt>
    <dgm:pt modelId="{41EF61F8-BF68-4A1F-BBC9-B332595DD0A2}" type="pres">
      <dgm:prSet presAssocID="{D9D39B8D-B09E-4920-88B1-4C3BA730E5A2}" presName="thickLine" presStyleLbl="alignNode1" presStyleIdx="2" presStyleCnt="8"/>
      <dgm:spPr/>
    </dgm:pt>
    <dgm:pt modelId="{631AC9AF-7678-409D-A2B0-3DBAE4C3FA4F}" type="pres">
      <dgm:prSet presAssocID="{D9D39B8D-B09E-4920-88B1-4C3BA730E5A2}" presName="horz1" presStyleCnt="0"/>
      <dgm:spPr/>
    </dgm:pt>
    <dgm:pt modelId="{8C2C82B8-0EB0-4BB7-B1C7-C9398CB820D0}" type="pres">
      <dgm:prSet presAssocID="{D9D39B8D-B09E-4920-88B1-4C3BA730E5A2}" presName="tx1" presStyleLbl="revTx" presStyleIdx="2" presStyleCnt="8"/>
      <dgm:spPr/>
    </dgm:pt>
    <dgm:pt modelId="{056C85D6-E429-4B68-A830-986CF15FE7B8}" type="pres">
      <dgm:prSet presAssocID="{D9D39B8D-B09E-4920-88B1-4C3BA730E5A2}" presName="vert1" presStyleCnt="0"/>
      <dgm:spPr/>
    </dgm:pt>
    <dgm:pt modelId="{50E1B234-6AE1-4570-A187-A09681FC80EF}" type="pres">
      <dgm:prSet presAssocID="{89B0A880-3733-436D-B3E6-84CBF3A85BEA}" presName="thickLine" presStyleLbl="alignNode1" presStyleIdx="3" presStyleCnt="8"/>
      <dgm:spPr/>
    </dgm:pt>
    <dgm:pt modelId="{2DBE828D-7805-468D-A3CF-E16CC68AD34C}" type="pres">
      <dgm:prSet presAssocID="{89B0A880-3733-436D-B3E6-84CBF3A85BEA}" presName="horz1" presStyleCnt="0"/>
      <dgm:spPr/>
    </dgm:pt>
    <dgm:pt modelId="{4FCD9358-15DC-4159-9844-0BFAF19786D3}" type="pres">
      <dgm:prSet presAssocID="{89B0A880-3733-436D-B3E6-84CBF3A85BEA}" presName="tx1" presStyleLbl="revTx" presStyleIdx="3" presStyleCnt="8"/>
      <dgm:spPr/>
    </dgm:pt>
    <dgm:pt modelId="{CBC8CB87-FBC2-49B4-B1B1-FD12908A4897}" type="pres">
      <dgm:prSet presAssocID="{89B0A880-3733-436D-B3E6-84CBF3A85BEA}" presName="vert1" presStyleCnt="0"/>
      <dgm:spPr/>
    </dgm:pt>
    <dgm:pt modelId="{91E744F9-906C-4ED8-A1E7-BB6A838E37FF}" type="pres">
      <dgm:prSet presAssocID="{F890B1BB-68D4-4B8F-AB51-ED3D44F8244C}" presName="thickLine" presStyleLbl="alignNode1" presStyleIdx="4" presStyleCnt="8"/>
      <dgm:spPr/>
    </dgm:pt>
    <dgm:pt modelId="{C693D845-5A58-4C3A-B8A0-6E71C478E456}" type="pres">
      <dgm:prSet presAssocID="{F890B1BB-68D4-4B8F-AB51-ED3D44F8244C}" presName="horz1" presStyleCnt="0"/>
      <dgm:spPr/>
    </dgm:pt>
    <dgm:pt modelId="{E54D9F60-7B03-452A-876D-FC05B5EE304A}" type="pres">
      <dgm:prSet presAssocID="{F890B1BB-68D4-4B8F-AB51-ED3D44F8244C}" presName="tx1" presStyleLbl="revTx" presStyleIdx="4" presStyleCnt="8"/>
      <dgm:spPr/>
    </dgm:pt>
    <dgm:pt modelId="{C57CE968-252A-4384-A78C-0972E1856F42}" type="pres">
      <dgm:prSet presAssocID="{F890B1BB-68D4-4B8F-AB51-ED3D44F8244C}" presName="vert1" presStyleCnt="0"/>
      <dgm:spPr/>
    </dgm:pt>
    <dgm:pt modelId="{E172F1FD-C4B4-4345-B4DD-F7A7E6718305}" type="pres">
      <dgm:prSet presAssocID="{CC202FD0-1EDB-4F75-B1C3-70A01655D995}" presName="thickLine" presStyleLbl="alignNode1" presStyleIdx="5" presStyleCnt="8"/>
      <dgm:spPr/>
    </dgm:pt>
    <dgm:pt modelId="{875D2067-EEBC-468A-ACC9-FA2F2EFB50B3}" type="pres">
      <dgm:prSet presAssocID="{CC202FD0-1EDB-4F75-B1C3-70A01655D995}" presName="horz1" presStyleCnt="0"/>
      <dgm:spPr/>
    </dgm:pt>
    <dgm:pt modelId="{F282DF73-0B9F-4E15-8BFC-E37A94F1D99B}" type="pres">
      <dgm:prSet presAssocID="{CC202FD0-1EDB-4F75-B1C3-70A01655D995}" presName="tx1" presStyleLbl="revTx" presStyleIdx="5" presStyleCnt="8"/>
      <dgm:spPr/>
    </dgm:pt>
    <dgm:pt modelId="{6F19AA7F-63FD-44BA-9867-01D436009323}" type="pres">
      <dgm:prSet presAssocID="{CC202FD0-1EDB-4F75-B1C3-70A01655D995}" presName="vert1" presStyleCnt="0"/>
      <dgm:spPr/>
    </dgm:pt>
    <dgm:pt modelId="{8423BAB0-E259-4CED-8703-59FCA593E52D}" type="pres">
      <dgm:prSet presAssocID="{21DE2BE0-8055-437C-B1AC-F648D8BC5152}" presName="thickLine" presStyleLbl="alignNode1" presStyleIdx="6" presStyleCnt="8"/>
      <dgm:spPr/>
    </dgm:pt>
    <dgm:pt modelId="{1B6E2AE3-6744-4C70-9A0D-8E25B091E095}" type="pres">
      <dgm:prSet presAssocID="{21DE2BE0-8055-437C-B1AC-F648D8BC5152}" presName="horz1" presStyleCnt="0"/>
      <dgm:spPr/>
    </dgm:pt>
    <dgm:pt modelId="{02EAF8D4-6C46-4439-9E44-352D82402716}" type="pres">
      <dgm:prSet presAssocID="{21DE2BE0-8055-437C-B1AC-F648D8BC5152}" presName="tx1" presStyleLbl="revTx" presStyleIdx="6" presStyleCnt="8"/>
      <dgm:spPr/>
    </dgm:pt>
    <dgm:pt modelId="{AFF71B5B-75DB-4E99-B583-CD58DA893D8D}" type="pres">
      <dgm:prSet presAssocID="{21DE2BE0-8055-437C-B1AC-F648D8BC5152}" presName="vert1" presStyleCnt="0"/>
      <dgm:spPr/>
    </dgm:pt>
    <dgm:pt modelId="{B2574C11-0FA8-402C-87E3-EE53397C6352}" type="pres">
      <dgm:prSet presAssocID="{381B4644-1EC7-4732-A52B-5752317322E0}" presName="thickLine" presStyleLbl="alignNode1" presStyleIdx="7" presStyleCnt="8"/>
      <dgm:spPr/>
    </dgm:pt>
    <dgm:pt modelId="{7F52A24B-2782-4ACE-8086-7BFB91CCB1FC}" type="pres">
      <dgm:prSet presAssocID="{381B4644-1EC7-4732-A52B-5752317322E0}" presName="horz1" presStyleCnt="0"/>
      <dgm:spPr/>
    </dgm:pt>
    <dgm:pt modelId="{DDED8519-B42E-4428-870D-96667F5A6A31}" type="pres">
      <dgm:prSet presAssocID="{381B4644-1EC7-4732-A52B-5752317322E0}" presName="tx1" presStyleLbl="revTx" presStyleIdx="7" presStyleCnt="8"/>
      <dgm:spPr/>
    </dgm:pt>
    <dgm:pt modelId="{1E036B0B-000B-4896-94C7-7437EB80693A}" type="pres">
      <dgm:prSet presAssocID="{381B4644-1EC7-4732-A52B-5752317322E0}" presName="vert1" presStyleCnt="0"/>
      <dgm:spPr/>
    </dgm:pt>
  </dgm:ptLst>
  <dgm:cxnLst>
    <dgm:cxn modelId="{E120510D-A73A-42A4-815F-8CB84963EE59}" type="presOf" srcId="{7F3F97E1-0851-4854-884C-02D08677A489}" destId="{F57C4D1A-8E42-479E-83E8-52813034624F}" srcOrd="0" destOrd="0" presId="urn:microsoft.com/office/officeart/2008/layout/LinedList"/>
    <dgm:cxn modelId="{B0677B1A-2FC3-41FD-9A06-925F0ACF7147}" srcId="{44442DD6-FAD2-4346-B445-514AA719C651}" destId="{381B4644-1EC7-4732-A52B-5752317322E0}" srcOrd="7" destOrd="0" parTransId="{3A6B8B07-7DE1-4ECF-8EBD-A631BFBA9D33}" sibTransId="{9F1EA534-1EB1-43EB-B32D-061D5BD69945}"/>
    <dgm:cxn modelId="{25E6BC5A-6613-406C-86E3-DE984C4C04CA}" srcId="{44442DD6-FAD2-4346-B445-514AA719C651}" destId="{F890B1BB-68D4-4B8F-AB51-ED3D44F8244C}" srcOrd="4" destOrd="0" parTransId="{8307D7A7-AC27-4C7B-BA21-40542E2D8261}" sibTransId="{9131A3A5-46E2-4CBF-B683-04C69559BE41}"/>
    <dgm:cxn modelId="{BC4E1B7C-C711-4F8F-91CE-8BDEB65FA011}" type="presOf" srcId="{CC202FD0-1EDB-4F75-B1C3-70A01655D995}" destId="{F282DF73-0B9F-4E15-8BFC-E37A94F1D99B}" srcOrd="0" destOrd="0" presId="urn:microsoft.com/office/officeart/2008/layout/LinedList"/>
    <dgm:cxn modelId="{B1E85287-5D04-4C1A-BD63-90FAF26B2648}" srcId="{44442DD6-FAD2-4346-B445-514AA719C651}" destId="{89B0A880-3733-436D-B3E6-84CBF3A85BEA}" srcOrd="3" destOrd="0" parTransId="{116BD235-733E-406C-B252-79E96699DC77}" sibTransId="{DE2C1E6F-4BB6-4CD7-ADCD-C3BB7CAB75A1}"/>
    <dgm:cxn modelId="{53D12C8D-B2A6-4604-BC8A-F058A05B8CEF}" srcId="{44442DD6-FAD2-4346-B445-514AA719C651}" destId="{CC202FD0-1EDB-4F75-B1C3-70A01655D995}" srcOrd="5" destOrd="0" parTransId="{372B270D-E153-4432-8DFF-8A7B4311147B}" sibTransId="{EA64B46C-8BC4-4BA7-AD23-E6E5C66C634A}"/>
    <dgm:cxn modelId="{3EBF9B9C-C892-4785-9D38-E1C3DAD61E87}" type="presOf" srcId="{F890B1BB-68D4-4B8F-AB51-ED3D44F8244C}" destId="{E54D9F60-7B03-452A-876D-FC05B5EE304A}" srcOrd="0" destOrd="0" presId="urn:microsoft.com/office/officeart/2008/layout/LinedList"/>
    <dgm:cxn modelId="{26C435A4-B64F-42F6-BB83-B5B3A0EF91F7}" srcId="{44442DD6-FAD2-4346-B445-514AA719C651}" destId="{D9D39B8D-B09E-4920-88B1-4C3BA730E5A2}" srcOrd="2" destOrd="0" parTransId="{B97DADCB-2EBB-451E-9B3D-82647D2A667E}" sibTransId="{DCC25FED-8976-496D-9ABD-B0A865DA247F}"/>
    <dgm:cxn modelId="{28A185A4-FC2C-4998-A1ED-E29B6BD9EBB9}" type="presOf" srcId="{21DE2BE0-8055-437C-B1AC-F648D8BC5152}" destId="{02EAF8D4-6C46-4439-9E44-352D82402716}" srcOrd="0" destOrd="0" presId="urn:microsoft.com/office/officeart/2008/layout/LinedList"/>
    <dgm:cxn modelId="{73EDEBAF-574E-48B3-BDA5-2D64E1EA5DF8}" srcId="{44442DD6-FAD2-4346-B445-514AA719C651}" destId="{8E0A7EE8-BE81-42E5-9BA8-34076FD8149F}" srcOrd="1" destOrd="0" parTransId="{399B192F-10FB-4D43-9C05-89778AE3DA40}" sibTransId="{D9125BC8-82D6-4A3A-A729-9328A15EDC7C}"/>
    <dgm:cxn modelId="{ED211CC7-00CE-404B-9768-37EA0626E6A7}" srcId="{44442DD6-FAD2-4346-B445-514AA719C651}" destId="{21DE2BE0-8055-437C-B1AC-F648D8BC5152}" srcOrd="6" destOrd="0" parTransId="{E8117A50-02E2-4AA5-AA85-29BFFCA442A4}" sibTransId="{3C0DA5EE-5498-47F8-A6C3-DDAA19A0290B}"/>
    <dgm:cxn modelId="{8FD7F0DC-7C40-41ED-A688-20E9727C80FA}" type="presOf" srcId="{381B4644-1EC7-4732-A52B-5752317322E0}" destId="{DDED8519-B42E-4428-870D-96667F5A6A31}" srcOrd="0" destOrd="0" presId="urn:microsoft.com/office/officeart/2008/layout/LinedList"/>
    <dgm:cxn modelId="{B82095E0-2DBD-4784-AC89-A0F79464017C}" srcId="{44442DD6-FAD2-4346-B445-514AA719C651}" destId="{7F3F97E1-0851-4854-884C-02D08677A489}" srcOrd="0" destOrd="0" parTransId="{24855D76-EAEF-45BB-9F81-89649BE02C57}" sibTransId="{29C6398A-E81C-4712-80D7-DE9F9BBD1186}"/>
    <dgm:cxn modelId="{8EF675F1-E43C-4221-B8D9-6ED2E360D38F}" type="presOf" srcId="{D9D39B8D-B09E-4920-88B1-4C3BA730E5A2}" destId="{8C2C82B8-0EB0-4BB7-B1C7-C9398CB820D0}" srcOrd="0" destOrd="0" presId="urn:microsoft.com/office/officeart/2008/layout/LinedList"/>
    <dgm:cxn modelId="{A75A8FF5-35AC-4C26-8067-78BA01AB43CA}" type="presOf" srcId="{89B0A880-3733-436D-B3E6-84CBF3A85BEA}" destId="{4FCD9358-15DC-4159-9844-0BFAF19786D3}" srcOrd="0" destOrd="0" presId="urn:microsoft.com/office/officeart/2008/layout/LinedList"/>
    <dgm:cxn modelId="{65EFE7FD-3D84-4966-B278-D9FDF1B916C0}" type="presOf" srcId="{44442DD6-FAD2-4346-B445-514AA719C651}" destId="{F6679B7B-4593-49AD-9FBC-EC90EB19810B}" srcOrd="0" destOrd="0" presId="urn:microsoft.com/office/officeart/2008/layout/LinedList"/>
    <dgm:cxn modelId="{566FAEFF-B8D0-4213-A7FB-6A4880F5F500}" type="presOf" srcId="{8E0A7EE8-BE81-42E5-9BA8-34076FD8149F}" destId="{73776113-712C-4A09-887C-EF1F497C239F}" srcOrd="0" destOrd="0" presId="urn:microsoft.com/office/officeart/2008/layout/LinedList"/>
    <dgm:cxn modelId="{DD25F5F9-C124-47A2-8999-911F334BF8E4}" type="presParOf" srcId="{F6679B7B-4593-49AD-9FBC-EC90EB19810B}" destId="{41BA8BCC-B213-4539-9EE3-75A695384B33}" srcOrd="0" destOrd="0" presId="urn:microsoft.com/office/officeart/2008/layout/LinedList"/>
    <dgm:cxn modelId="{D3A75546-24C5-4787-8AE8-E10C4CEC1A46}" type="presParOf" srcId="{F6679B7B-4593-49AD-9FBC-EC90EB19810B}" destId="{95B2AC20-83C1-4613-97AF-2FFE6FB19743}" srcOrd="1" destOrd="0" presId="urn:microsoft.com/office/officeart/2008/layout/LinedList"/>
    <dgm:cxn modelId="{B57A5106-C95D-476F-AF1A-73D162D6794A}" type="presParOf" srcId="{95B2AC20-83C1-4613-97AF-2FFE6FB19743}" destId="{F57C4D1A-8E42-479E-83E8-52813034624F}" srcOrd="0" destOrd="0" presId="urn:microsoft.com/office/officeart/2008/layout/LinedList"/>
    <dgm:cxn modelId="{8C089694-67DE-45DD-A07F-0172E3591D42}" type="presParOf" srcId="{95B2AC20-83C1-4613-97AF-2FFE6FB19743}" destId="{E9EA6168-E65E-40DA-B0C7-15DCAA8042BA}" srcOrd="1" destOrd="0" presId="urn:microsoft.com/office/officeart/2008/layout/LinedList"/>
    <dgm:cxn modelId="{A9423E93-01E9-4A96-AB21-693E1BEE0BB2}" type="presParOf" srcId="{F6679B7B-4593-49AD-9FBC-EC90EB19810B}" destId="{E7B20279-4FB2-4BC1-B77A-9D4F4A7CC49F}" srcOrd="2" destOrd="0" presId="urn:microsoft.com/office/officeart/2008/layout/LinedList"/>
    <dgm:cxn modelId="{85839F55-5CF3-461A-B054-745AECCC8C03}" type="presParOf" srcId="{F6679B7B-4593-49AD-9FBC-EC90EB19810B}" destId="{7321B3C4-C630-4EDC-8678-2039F6390096}" srcOrd="3" destOrd="0" presId="urn:microsoft.com/office/officeart/2008/layout/LinedList"/>
    <dgm:cxn modelId="{26092BD8-8405-4FCC-A0D0-5DF76889EE93}" type="presParOf" srcId="{7321B3C4-C630-4EDC-8678-2039F6390096}" destId="{73776113-712C-4A09-887C-EF1F497C239F}" srcOrd="0" destOrd="0" presId="urn:microsoft.com/office/officeart/2008/layout/LinedList"/>
    <dgm:cxn modelId="{EBB37C9A-9311-4BE0-A5BF-84BF06E99BCE}" type="presParOf" srcId="{7321B3C4-C630-4EDC-8678-2039F6390096}" destId="{48FDA593-EED1-4DED-B61D-9DC476597509}" srcOrd="1" destOrd="0" presId="urn:microsoft.com/office/officeart/2008/layout/LinedList"/>
    <dgm:cxn modelId="{3EB30A79-2E28-483A-B64B-190A7B5AF395}" type="presParOf" srcId="{F6679B7B-4593-49AD-9FBC-EC90EB19810B}" destId="{41EF61F8-BF68-4A1F-BBC9-B332595DD0A2}" srcOrd="4" destOrd="0" presId="urn:microsoft.com/office/officeart/2008/layout/LinedList"/>
    <dgm:cxn modelId="{52F3CE83-A95B-4203-8F76-28C6CD31DA6E}" type="presParOf" srcId="{F6679B7B-4593-49AD-9FBC-EC90EB19810B}" destId="{631AC9AF-7678-409D-A2B0-3DBAE4C3FA4F}" srcOrd="5" destOrd="0" presId="urn:microsoft.com/office/officeart/2008/layout/LinedList"/>
    <dgm:cxn modelId="{40B20677-2A06-4964-94AB-2C981C26F76A}" type="presParOf" srcId="{631AC9AF-7678-409D-A2B0-3DBAE4C3FA4F}" destId="{8C2C82B8-0EB0-4BB7-B1C7-C9398CB820D0}" srcOrd="0" destOrd="0" presId="urn:microsoft.com/office/officeart/2008/layout/LinedList"/>
    <dgm:cxn modelId="{7BD75192-0414-43E4-8C3F-8638D25C68A1}" type="presParOf" srcId="{631AC9AF-7678-409D-A2B0-3DBAE4C3FA4F}" destId="{056C85D6-E429-4B68-A830-986CF15FE7B8}" srcOrd="1" destOrd="0" presId="urn:microsoft.com/office/officeart/2008/layout/LinedList"/>
    <dgm:cxn modelId="{C5408756-A9F8-400F-8C60-7C0A85325533}" type="presParOf" srcId="{F6679B7B-4593-49AD-9FBC-EC90EB19810B}" destId="{50E1B234-6AE1-4570-A187-A09681FC80EF}" srcOrd="6" destOrd="0" presId="urn:microsoft.com/office/officeart/2008/layout/LinedList"/>
    <dgm:cxn modelId="{B2CE4C8E-1CFE-490E-B4E3-E521682A1ED9}" type="presParOf" srcId="{F6679B7B-4593-49AD-9FBC-EC90EB19810B}" destId="{2DBE828D-7805-468D-A3CF-E16CC68AD34C}" srcOrd="7" destOrd="0" presId="urn:microsoft.com/office/officeart/2008/layout/LinedList"/>
    <dgm:cxn modelId="{3F37C64E-F2CC-45BF-8A73-EEB5B3B347D7}" type="presParOf" srcId="{2DBE828D-7805-468D-A3CF-E16CC68AD34C}" destId="{4FCD9358-15DC-4159-9844-0BFAF19786D3}" srcOrd="0" destOrd="0" presId="urn:microsoft.com/office/officeart/2008/layout/LinedList"/>
    <dgm:cxn modelId="{F3C0E2EA-74CF-4E36-AFC9-54A5F30A471E}" type="presParOf" srcId="{2DBE828D-7805-468D-A3CF-E16CC68AD34C}" destId="{CBC8CB87-FBC2-49B4-B1B1-FD12908A4897}" srcOrd="1" destOrd="0" presId="urn:microsoft.com/office/officeart/2008/layout/LinedList"/>
    <dgm:cxn modelId="{36515032-0EED-4745-B3E4-05DE1F1A7C8F}" type="presParOf" srcId="{F6679B7B-4593-49AD-9FBC-EC90EB19810B}" destId="{91E744F9-906C-4ED8-A1E7-BB6A838E37FF}" srcOrd="8" destOrd="0" presId="urn:microsoft.com/office/officeart/2008/layout/LinedList"/>
    <dgm:cxn modelId="{CD3135B8-86B1-455D-A5A1-A3B06A677551}" type="presParOf" srcId="{F6679B7B-4593-49AD-9FBC-EC90EB19810B}" destId="{C693D845-5A58-4C3A-B8A0-6E71C478E456}" srcOrd="9" destOrd="0" presId="urn:microsoft.com/office/officeart/2008/layout/LinedList"/>
    <dgm:cxn modelId="{67070BA0-2B7D-4E54-A978-4B74C4AF46A1}" type="presParOf" srcId="{C693D845-5A58-4C3A-B8A0-6E71C478E456}" destId="{E54D9F60-7B03-452A-876D-FC05B5EE304A}" srcOrd="0" destOrd="0" presId="urn:microsoft.com/office/officeart/2008/layout/LinedList"/>
    <dgm:cxn modelId="{B5756B47-C556-4ECC-B420-CC0F8A59AEAA}" type="presParOf" srcId="{C693D845-5A58-4C3A-B8A0-6E71C478E456}" destId="{C57CE968-252A-4384-A78C-0972E1856F42}" srcOrd="1" destOrd="0" presId="urn:microsoft.com/office/officeart/2008/layout/LinedList"/>
    <dgm:cxn modelId="{3CA61E83-F5C2-45A6-9440-1CCB2838CD35}" type="presParOf" srcId="{F6679B7B-4593-49AD-9FBC-EC90EB19810B}" destId="{E172F1FD-C4B4-4345-B4DD-F7A7E6718305}" srcOrd="10" destOrd="0" presId="urn:microsoft.com/office/officeart/2008/layout/LinedList"/>
    <dgm:cxn modelId="{B968207D-687B-4F06-9C75-A14997203073}" type="presParOf" srcId="{F6679B7B-4593-49AD-9FBC-EC90EB19810B}" destId="{875D2067-EEBC-468A-ACC9-FA2F2EFB50B3}" srcOrd="11" destOrd="0" presId="urn:microsoft.com/office/officeart/2008/layout/LinedList"/>
    <dgm:cxn modelId="{1FCAFE44-7DF0-4E3D-A6F7-3AE5B20368E7}" type="presParOf" srcId="{875D2067-EEBC-468A-ACC9-FA2F2EFB50B3}" destId="{F282DF73-0B9F-4E15-8BFC-E37A94F1D99B}" srcOrd="0" destOrd="0" presId="urn:microsoft.com/office/officeart/2008/layout/LinedList"/>
    <dgm:cxn modelId="{2387E0BE-6B1D-422D-9DF5-0CFB36B116D4}" type="presParOf" srcId="{875D2067-EEBC-468A-ACC9-FA2F2EFB50B3}" destId="{6F19AA7F-63FD-44BA-9867-01D436009323}" srcOrd="1" destOrd="0" presId="urn:microsoft.com/office/officeart/2008/layout/LinedList"/>
    <dgm:cxn modelId="{A6A8B4D0-360B-4FC2-BD73-83A0B474B225}" type="presParOf" srcId="{F6679B7B-4593-49AD-9FBC-EC90EB19810B}" destId="{8423BAB0-E259-4CED-8703-59FCA593E52D}" srcOrd="12" destOrd="0" presId="urn:microsoft.com/office/officeart/2008/layout/LinedList"/>
    <dgm:cxn modelId="{E8006302-BA12-40C6-921A-95A55597AD07}" type="presParOf" srcId="{F6679B7B-4593-49AD-9FBC-EC90EB19810B}" destId="{1B6E2AE3-6744-4C70-9A0D-8E25B091E095}" srcOrd="13" destOrd="0" presId="urn:microsoft.com/office/officeart/2008/layout/LinedList"/>
    <dgm:cxn modelId="{147B88B2-C695-4296-92D3-AA56A24D0A11}" type="presParOf" srcId="{1B6E2AE3-6744-4C70-9A0D-8E25B091E095}" destId="{02EAF8D4-6C46-4439-9E44-352D82402716}" srcOrd="0" destOrd="0" presId="urn:microsoft.com/office/officeart/2008/layout/LinedList"/>
    <dgm:cxn modelId="{CCFBAD10-75D0-4FDD-81E5-00F4C383013D}" type="presParOf" srcId="{1B6E2AE3-6744-4C70-9A0D-8E25B091E095}" destId="{AFF71B5B-75DB-4E99-B583-CD58DA893D8D}" srcOrd="1" destOrd="0" presId="urn:microsoft.com/office/officeart/2008/layout/LinedList"/>
    <dgm:cxn modelId="{262550F5-E07C-4BBF-911E-C4ADC3FB27B2}" type="presParOf" srcId="{F6679B7B-4593-49AD-9FBC-EC90EB19810B}" destId="{B2574C11-0FA8-402C-87E3-EE53397C6352}" srcOrd="14" destOrd="0" presId="urn:microsoft.com/office/officeart/2008/layout/LinedList"/>
    <dgm:cxn modelId="{8413DB25-6585-408E-A330-269AB6AA5B24}" type="presParOf" srcId="{F6679B7B-4593-49AD-9FBC-EC90EB19810B}" destId="{7F52A24B-2782-4ACE-8086-7BFB91CCB1FC}" srcOrd="15" destOrd="0" presId="urn:microsoft.com/office/officeart/2008/layout/LinedList"/>
    <dgm:cxn modelId="{9D493A8D-94D4-4378-ABB6-A01EC8640234}" type="presParOf" srcId="{7F52A24B-2782-4ACE-8086-7BFB91CCB1FC}" destId="{DDED8519-B42E-4428-870D-96667F5A6A31}" srcOrd="0" destOrd="0" presId="urn:microsoft.com/office/officeart/2008/layout/LinedList"/>
    <dgm:cxn modelId="{CE9B4635-1776-436C-92E8-989DEB8F142D}" type="presParOf" srcId="{7F52A24B-2782-4ACE-8086-7BFB91CCB1FC}" destId="{1E036B0B-000B-4896-94C7-7437EB8069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6DE80D-3C8D-435C-A155-A005427ABB4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0255A1-A5A9-4A34-8731-538A67F11BF3}">
      <dgm:prSet/>
      <dgm:spPr/>
      <dgm:t>
        <a:bodyPr/>
        <a:lstStyle/>
        <a:p>
          <a:r>
            <a:rPr lang="en-GB"/>
            <a:t>The </a:t>
          </a:r>
          <a:r>
            <a:rPr lang="en-GB" b="1"/>
            <a:t>questionnaire</a:t>
          </a:r>
          <a:r>
            <a:rPr lang="en-GB"/>
            <a:t> will show general patterns, for example how many employees agree that training, recognition, workload or targets affect their motivation.</a:t>
          </a:r>
          <a:endParaRPr lang="en-US"/>
        </a:p>
      </dgm:t>
    </dgm:pt>
    <dgm:pt modelId="{AA526B60-C2D0-4F40-B4C4-D7B72A396616}" type="parTrans" cxnId="{F9E2F46B-75BC-4397-BD1F-831E605F5B4E}">
      <dgm:prSet/>
      <dgm:spPr/>
      <dgm:t>
        <a:bodyPr/>
        <a:lstStyle/>
        <a:p>
          <a:endParaRPr lang="en-US"/>
        </a:p>
      </dgm:t>
    </dgm:pt>
    <dgm:pt modelId="{850D9683-93C9-4789-9C16-F185214C9160}" type="sibTrans" cxnId="{F9E2F46B-75BC-4397-BD1F-831E605F5B4E}">
      <dgm:prSet/>
      <dgm:spPr/>
      <dgm:t>
        <a:bodyPr/>
        <a:lstStyle/>
        <a:p>
          <a:endParaRPr lang="en-US"/>
        </a:p>
      </dgm:t>
    </dgm:pt>
    <dgm:pt modelId="{0BE833FA-BDEE-47A1-AE28-88BA51CE6E2E}">
      <dgm:prSet/>
      <dgm:spPr/>
      <dgm:t>
        <a:bodyPr/>
        <a:lstStyle/>
        <a:p>
          <a:r>
            <a:rPr lang="en-GB"/>
            <a:t>The </a:t>
          </a:r>
          <a:r>
            <a:rPr lang="en-GB" b="1"/>
            <a:t>interviews</a:t>
          </a:r>
          <a:r>
            <a:rPr lang="en-GB"/>
            <a:t> will explain the reasons behind these answers. Employees can describe their personal experiences, feelings and examples from night shift work.</a:t>
          </a:r>
          <a:endParaRPr lang="en-US"/>
        </a:p>
      </dgm:t>
    </dgm:pt>
    <dgm:pt modelId="{8DA159B1-00D2-4197-A2D5-0D2C3AECF9B1}" type="parTrans" cxnId="{D1779299-3766-4C1C-8D28-93DDC8354338}">
      <dgm:prSet/>
      <dgm:spPr/>
      <dgm:t>
        <a:bodyPr/>
        <a:lstStyle/>
        <a:p>
          <a:endParaRPr lang="en-US"/>
        </a:p>
      </dgm:t>
    </dgm:pt>
    <dgm:pt modelId="{52B1948B-0FDA-4295-ADCF-F209B8B66105}" type="sibTrans" cxnId="{D1779299-3766-4C1C-8D28-93DDC8354338}">
      <dgm:prSet/>
      <dgm:spPr/>
      <dgm:t>
        <a:bodyPr/>
        <a:lstStyle/>
        <a:p>
          <a:endParaRPr lang="en-US"/>
        </a:p>
      </dgm:t>
    </dgm:pt>
    <dgm:pt modelId="{55C4B20F-4E8F-4A46-A854-4488B1EB41F3}" type="pres">
      <dgm:prSet presAssocID="{686DE80D-3C8D-435C-A155-A005427ABB4F}" presName="linear" presStyleCnt="0">
        <dgm:presLayoutVars>
          <dgm:animLvl val="lvl"/>
          <dgm:resizeHandles val="exact"/>
        </dgm:presLayoutVars>
      </dgm:prSet>
      <dgm:spPr/>
    </dgm:pt>
    <dgm:pt modelId="{EC3F8B9E-5EA2-4521-9ED6-8883E810429A}" type="pres">
      <dgm:prSet presAssocID="{8D0255A1-A5A9-4A34-8731-538A67F11BF3}" presName="parentText" presStyleLbl="node1" presStyleIdx="0" presStyleCnt="2">
        <dgm:presLayoutVars>
          <dgm:chMax val="0"/>
          <dgm:bulletEnabled val="1"/>
        </dgm:presLayoutVars>
      </dgm:prSet>
      <dgm:spPr/>
    </dgm:pt>
    <dgm:pt modelId="{7F87B51D-45DE-4EE8-BFDC-67C220FDCC5D}" type="pres">
      <dgm:prSet presAssocID="{850D9683-93C9-4789-9C16-F185214C9160}" presName="spacer" presStyleCnt="0"/>
      <dgm:spPr/>
    </dgm:pt>
    <dgm:pt modelId="{6263E4A2-EED4-40DF-893E-9D592A4A460B}" type="pres">
      <dgm:prSet presAssocID="{0BE833FA-BDEE-47A1-AE28-88BA51CE6E2E}" presName="parentText" presStyleLbl="node1" presStyleIdx="1" presStyleCnt="2">
        <dgm:presLayoutVars>
          <dgm:chMax val="0"/>
          <dgm:bulletEnabled val="1"/>
        </dgm:presLayoutVars>
      </dgm:prSet>
      <dgm:spPr/>
    </dgm:pt>
  </dgm:ptLst>
  <dgm:cxnLst>
    <dgm:cxn modelId="{CAEA320E-0D72-40E9-A5D3-6C1B2B9DBDEB}" type="presOf" srcId="{0BE833FA-BDEE-47A1-AE28-88BA51CE6E2E}" destId="{6263E4A2-EED4-40DF-893E-9D592A4A460B}" srcOrd="0" destOrd="0" presId="urn:microsoft.com/office/officeart/2005/8/layout/vList2"/>
    <dgm:cxn modelId="{F9E2F46B-75BC-4397-BD1F-831E605F5B4E}" srcId="{686DE80D-3C8D-435C-A155-A005427ABB4F}" destId="{8D0255A1-A5A9-4A34-8731-538A67F11BF3}" srcOrd="0" destOrd="0" parTransId="{AA526B60-C2D0-4F40-B4C4-D7B72A396616}" sibTransId="{850D9683-93C9-4789-9C16-F185214C9160}"/>
    <dgm:cxn modelId="{66193190-5161-466E-8BEF-34A22E2DFF6A}" type="presOf" srcId="{8D0255A1-A5A9-4A34-8731-538A67F11BF3}" destId="{EC3F8B9E-5EA2-4521-9ED6-8883E810429A}" srcOrd="0" destOrd="0" presId="urn:microsoft.com/office/officeart/2005/8/layout/vList2"/>
    <dgm:cxn modelId="{D1779299-3766-4C1C-8D28-93DDC8354338}" srcId="{686DE80D-3C8D-435C-A155-A005427ABB4F}" destId="{0BE833FA-BDEE-47A1-AE28-88BA51CE6E2E}" srcOrd="1" destOrd="0" parTransId="{8DA159B1-00D2-4197-A2D5-0D2C3AECF9B1}" sibTransId="{52B1948B-0FDA-4295-ADCF-F209B8B66105}"/>
    <dgm:cxn modelId="{D3EF3ABC-E47B-4026-998E-0B2E9C19FE33}" type="presOf" srcId="{686DE80D-3C8D-435C-A155-A005427ABB4F}" destId="{55C4B20F-4E8F-4A46-A854-4488B1EB41F3}" srcOrd="0" destOrd="0" presId="urn:microsoft.com/office/officeart/2005/8/layout/vList2"/>
    <dgm:cxn modelId="{DA117293-E558-4B7E-91F9-CD7EB2FEB4A9}" type="presParOf" srcId="{55C4B20F-4E8F-4A46-A854-4488B1EB41F3}" destId="{EC3F8B9E-5EA2-4521-9ED6-8883E810429A}" srcOrd="0" destOrd="0" presId="urn:microsoft.com/office/officeart/2005/8/layout/vList2"/>
    <dgm:cxn modelId="{8E67B158-6ECA-449F-93A8-F5312B387416}" type="presParOf" srcId="{55C4B20F-4E8F-4A46-A854-4488B1EB41F3}" destId="{7F87B51D-45DE-4EE8-BFDC-67C220FDCC5D}" srcOrd="1" destOrd="0" presId="urn:microsoft.com/office/officeart/2005/8/layout/vList2"/>
    <dgm:cxn modelId="{976DAADB-EADC-408C-86BD-AA99190B14E3}" type="presParOf" srcId="{55C4B20F-4E8F-4A46-A854-4488B1EB41F3}" destId="{6263E4A2-EED4-40DF-893E-9D592A4A460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8A26E3-097C-4A12-9B50-C1F856C542F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1E59511-D80C-410C-A11D-CC3E5AA485DA}">
      <dgm:prSet/>
      <dgm:spPr/>
      <dgm:t>
        <a:bodyPr/>
        <a:lstStyle/>
        <a:p>
          <a:r>
            <a:rPr lang="en-GB" dirty="0"/>
            <a:t>30 participants for the questionnaire because this is a small-scale research project. Thirty people is realistic and manageable. It also gives enough responses to see basic patterns.</a:t>
          </a:r>
          <a:endParaRPr lang="en-US" dirty="0"/>
        </a:p>
      </dgm:t>
    </dgm:pt>
    <dgm:pt modelId="{9CC5FA8A-A801-49AC-8C13-FE3383327167}" type="parTrans" cxnId="{DBB45A64-7C9C-4D85-AE86-6DBF1DF2CFBD}">
      <dgm:prSet/>
      <dgm:spPr/>
      <dgm:t>
        <a:bodyPr/>
        <a:lstStyle/>
        <a:p>
          <a:endParaRPr lang="en-US"/>
        </a:p>
      </dgm:t>
    </dgm:pt>
    <dgm:pt modelId="{865AB77F-6B26-427F-8AD4-626D291DBA82}" type="sibTrans" cxnId="{DBB45A64-7C9C-4D85-AE86-6DBF1DF2CFBD}">
      <dgm:prSet/>
      <dgm:spPr/>
      <dgm:t>
        <a:bodyPr/>
        <a:lstStyle/>
        <a:p>
          <a:endParaRPr lang="en-US"/>
        </a:p>
      </dgm:t>
    </dgm:pt>
    <dgm:pt modelId="{95F03CA9-99D3-44B2-9F97-0F88D6C65078}">
      <dgm:prSet/>
      <dgm:spPr/>
      <dgm:t>
        <a:bodyPr/>
        <a:lstStyle/>
        <a:p>
          <a:r>
            <a:rPr lang="en-GB" dirty="0"/>
            <a:t>The sample will be formed of15 employees with 3-12 months of service15 longer-serving employees with more than 12 months service. This is a fair comparison, because there are the same number of participants in both groups.</a:t>
          </a:r>
          <a:endParaRPr lang="en-US" dirty="0"/>
        </a:p>
      </dgm:t>
    </dgm:pt>
    <dgm:pt modelId="{C0F054A8-119B-424F-A06A-A0B6F0A4A932}" type="parTrans" cxnId="{BE6DFA31-3873-456E-9F91-25657F5292D3}">
      <dgm:prSet/>
      <dgm:spPr/>
      <dgm:t>
        <a:bodyPr/>
        <a:lstStyle/>
        <a:p>
          <a:endParaRPr lang="en-US"/>
        </a:p>
      </dgm:t>
    </dgm:pt>
    <dgm:pt modelId="{98925427-0DA8-4FEA-A20F-689FABA9345C}" type="sibTrans" cxnId="{BE6DFA31-3873-456E-9F91-25657F5292D3}">
      <dgm:prSet/>
      <dgm:spPr/>
      <dgm:t>
        <a:bodyPr/>
        <a:lstStyle/>
        <a:p>
          <a:endParaRPr lang="en-US"/>
        </a:p>
      </dgm:t>
    </dgm:pt>
    <dgm:pt modelId="{2A678046-E359-4656-AC45-48C6D132C613}" type="pres">
      <dgm:prSet presAssocID="{288A26E3-097C-4A12-9B50-C1F856C542F4}" presName="linear" presStyleCnt="0">
        <dgm:presLayoutVars>
          <dgm:animLvl val="lvl"/>
          <dgm:resizeHandles val="exact"/>
        </dgm:presLayoutVars>
      </dgm:prSet>
      <dgm:spPr/>
    </dgm:pt>
    <dgm:pt modelId="{108ACCC6-146E-4115-A563-C571F153B082}" type="pres">
      <dgm:prSet presAssocID="{D1E59511-D80C-410C-A11D-CC3E5AA485DA}" presName="parentText" presStyleLbl="node1" presStyleIdx="0" presStyleCnt="2">
        <dgm:presLayoutVars>
          <dgm:chMax val="0"/>
          <dgm:bulletEnabled val="1"/>
        </dgm:presLayoutVars>
      </dgm:prSet>
      <dgm:spPr/>
    </dgm:pt>
    <dgm:pt modelId="{D396C220-F7C8-4750-AB2F-90ABA106A6D5}" type="pres">
      <dgm:prSet presAssocID="{865AB77F-6B26-427F-8AD4-626D291DBA82}" presName="spacer" presStyleCnt="0"/>
      <dgm:spPr/>
    </dgm:pt>
    <dgm:pt modelId="{737DDCF4-9F2D-40EF-8A25-7B70B5CF2648}" type="pres">
      <dgm:prSet presAssocID="{95F03CA9-99D3-44B2-9F97-0F88D6C65078}" presName="parentText" presStyleLbl="node1" presStyleIdx="1" presStyleCnt="2">
        <dgm:presLayoutVars>
          <dgm:chMax val="0"/>
          <dgm:bulletEnabled val="1"/>
        </dgm:presLayoutVars>
      </dgm:prSet>
      <dgm:spPr/>
    </dgm:pt>
  </dgm:ptLst>
  <dgm:cxnLst>
    <dgm:cxn modelId="{BE6DFA31-3873-456E-9F91-25657F5292D3}" srcId="{288A26E3-097C-4A12-9B50-C1F856C542F4}" destId="{95F03CA9-99D3-44B2-9F97-0F88D6C65078}" srcOrd="1" destOrd="0" parTransId="{C0F054A8-119B-424F-A06A-A0B6F0A4A932}" sibTransId="{98925427-0DA8-4FEA-A20F-689FABA9345C}"/>
    <dgm:cxn modelId="{26627042-433D-43EF-8F22-52AEC0B0EAA1}" type="presOf" srcId="{95F03CA9-99D3-44B2-9F97-0F88D6C65078}" destId="{737DDCF4-9F2D-40EF-8A25-7B70B5CF2648}" srcOrd="0" destOrd="0" presId="urn:microsoft.com/office/officeart/2005/8/layout/vList2"/>
    <dgm:cxn modelId="{DBB45A64-7C9C-4D85-AE86-6DBF1DF2CFBD}" srcId="{288A26E3-097C-4A12-9B50-C1F856C542F4}" destId="{D1E59511-D80C-410C-A11D-CC3E5AA485DA}" srcOrd="0" destOrd="0" parTransId="{9CC5FA8A-A801-49AC-8C13-FE3383327167}" sibTransId="{865AB77F-6B26-427F-8AD4-626D291DBA82}"/>
    <dgm:cxn modelId="{CC4334BC-8EEE-4AC7-8940-AB8CAFB89D95}" type="presOf" srcId="{288A26E3-097C-4A12-9B50-C1F856C542F4}" destId="{2A678046-E359-4656-AC45-48C6D132C613}" srcOrd="0" destOrd="0" presId="urn:microsoft.com/office/officeart/2005/8/layout/vList2"/>
    <dgm:cxn modelId="{2E5FD9BF-5753-40FE-9675-B840144B268D}" type="presOf" srcId="{D1E59511-D80C-410C-A11D-CC3E5AA485DA}" destId="{108ACCC6-146E-4115-A563-C571F153B082}" srcOrd="0" destOrd="0" presId="urn:microsoft.com/office/officeart/2005/8/layout/vList2"/>
    <dgm:cxn modelId="{409133B4-E724-4B85-B2F5-1387095678CC}" type="presParOf" srcId="{2A678046-E359-4656-AC45-48C6D132C613}" destId="{108ACCC6-146E-4115-A563-C571F153B082}" srcOrd="0" destOrd="0" presId="urn:microsoft.com/office/officeart/2005/8/layout/vList2"/>
    <dgm:cxn modelId="{4A9CA910-08DE-4055-A74F-5DD1003A1895}" type="presParOf" srcId="{2A678046-E359-4656-AC45-48C6D132C613}" destId="{D396C220-F7C8-4750-AB2F-90ABA106A6D5}" srcOrd="1" destOrd="0" presId="urn:microsoft.com/office/officeart/2005/8/layout/vList2"/>
    <dgm:cxn modelId="{B664FBDA-E726-4CEF-8B1F-870D9BC2EB5D}" type="presParOf" srcId="{2A678046-E359-4656-AC45-48C6D132C613}" destId="{737DDCF4-9F2D-40EF-8A25-7B70B5CF264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569920-7DCD-4921-9653-B76B31115A7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DC227C4-699B-4F86-A43A-30CD6772D211}">
      <dgm:prSet custT="1"/>
      <dgm:spPr/>
      <dgm:t>
        <a:bodyPr/>
        <a:lstStyle/>
        <a:p>
          <a:pPr>
            <a:defRPr cap="all"/>
          </a:pPr>
          <a:r>
            <a:rPr lang="en-GB" sz="1400" dirty="0">
              <a:solidFill>
                <a:schemeClr val="tx2"/>
              </a:solidFill>
            </a:rPr>
            <a:t>Interview sample: 6 participants</a:t>
          </a:r>
          <a:br>
            <a:rPr lang="en-GB" sz="1400" dirty="0">
              <a:solidFill>
                <a:schemeClr val="tx2"/>
              </a:solidFill>
            </a:rPr>
          </a:br>
          <a:r>
            <a:rPr lang="en-GB" sz="1400" dirty="0">
              <a:solidFill>
                <a:schemeClr val="tx2"/>
              </a:solidFill>
            </a:rPr>
            <a:t> 6 interview participants because interviews focus on depth, not large numbers. The aim is to understand employees’ experiences in more detail (Guest, Bunce and Johnson, 2006; Patton, 2015).</a:t>
          </a:r>
          <a:endParaRPr lang="en-US" sz="1400" dirty="0">
            <a:solidFill>
              <a:schemeClr val="tx2"/>
            </a:solidFill>
          </a:endParaRPr>
        </a:p>
      </dgm:t>
    </dgm:pt>
    <dgm:pt modelId="{F41D972E-02E5-461F-92EF-9D6A5BE7B9ED}" type="parTrans" cxnId="{87442DE8-8EDC-4B18-AE76-02ACDE9EB874}">
      <dgm:prSet/>
      <dgm:spPr/>
      <dgm:t>
        <a:bodyPr/>
        <a:lstStyle/>
        <a:p>
          <a:endParaRPr lang="en-US"/>
        </a:p>
      </dgm:t>
    </dgm:pt>
    <dgm:pt modelId="{4FC421B1-56F6-41CD-82B7-E786179878E5}" type="sibTrans" cxnId="{87442DE8-8EDC-4B18-AE76-02ACDE9EB874}">
      <dgm:prSet/>
      <dgm:spPr/>
      <dgm:t>
        <a:bodyPr/>
        <a:lstStyle/>
        <a:p>
          <a:endParaRPr lang="en-US"/>
        </a:p>
      </dgm:t>
    </dgm:pt>
    <dgm:pt modelId="{8EF61D02-00BF-4C46-A4E9-4C2BFB50B36A}">
      <dgm:prSet custT="1"/>
      <dgm:spPr/>
      <dgm:t>
        <a:bodyPr/>
        <a:lstStyle/>
        <a:p>
          <a:pPr>
            <a:defRPr cap="all"/>
          </a:pPr>
          <a:r>
            <a:rPr lang="en-GB" sz="1600" dirty="0">
              <a:solidFill>
                <a:schemeClr val="tx2"/>
              </a:solidFill>
            </a:rPr>
            <a:t>The sample will include: 3 newer employees/3 longer-serving employees</a:t>
          </a:r>
          <a:endParaRPr lang="en-US" sz="1600" dirty="0">
            <a:solidFill>
              <a:schemeClr val="tx2"/>
            </a:solidFill>
          </a:endParaRPr>
        </a:p>
      </dgm:t>
    </dgm:pt>
    <dgm:pt modelId="{47FD71E9-EE55-42DF-9039-3E8BFF6A3D62}" type="parTrans" cxnId="{C42C3BC2-36A9-4FB8-A3CB-A6AE67ECDC34}">
      <dgm:prSet/>
      <dgm:spPr/>
      <dgm:t>
        <a:bodyPr/>
        <a:lstStyle/>
        <a:p>
          <a:endParaRPr lang="en-US"/>
        </a:p>
      </dgm:t>
    </dgm:pt>
    <dgm:pt modelId="{70A87576-E382-4B54-B2AD-BFAA7D0C13FE}" type="sibTrans" cxnId="{C42C3BC2-36A9-4FB8-A3CB-A6AE67ECDC34}">
      <dgm:prSet/>
      <dgm:spPr/>
      <dgm:t>
        <a:bodyPr/>
        <a:lstStyle/>
        <a:p>
          <a:endParaRPr lang="en-US"/>
        </a:p>
      </dgm:t>
    </dgm:pt>
    <dgm:pt modelId="{5371BD6F-6156-4128-86C7-CDF83D8F1ACF}">
      <dgm:prSet custT="1"/>
      <dgm:spPr/>
      <dgm:t>
        <a:bodyPr/>
        <a:lstStyle/>
        <a:p>
          <a:pPr>
            <a:defRPr cap="all"/>
          </a:pPr>
          <a:r>
            <a:rPr lang="en-GB" sz="1400" dirty="0">
              <a:solidFill>
                <a:schemeClr val="tx2"/>
              </a:solidFill>
            </a:rPr>
            <a:t>The mixed methods are appropriate for  research because it deals with a real problem in the workplace and I need practical findings that can help instructors and managers to improve motivation and performance (Creswell and Creswell, 2023; Saunders, Lewis and Thornhill, 2023).</a:t>
          </a:r>
          <a:endParaRPr lang="en-US" sz="1400" dirty="0">
            <a:solidFill>
              <a:schemeClr val="tx2"/>
            </a:solidFill>
          </a:endParaRPr>
        </a:p>
      </dgm:t>
    </dgm:pt>
    <dgm:pt modelId="{F7AB0F00-AC9B-49A9-85BB-49D7603FB9F7}" type="parTrans" cxnId="{A44EE794-3108-4E5F-A26B-457FA642F666}">
      <dgm:prSet/>
      <dgm:spPr/>
      <dgm:t>
        <a:bodyPr/>
        <a:lstStyle/>
        <a:p>
          <a:endParaRPr lang="en-US"/>
        </a:p>
      </dgm:t>
    </dgm:pt>
    <dgm:pt modelId="{EE4E03E3-EC27-4CDB-85BD-6FB61EB5DAD4}" type="sibTrans" cxnId="{A44EE794-3108-4E5F-A26B-457FA642F666}">
      <dgm:prSet/>
      <dgm:spPr/>
      <dgm:t>
        <a:bodyPr/>
        <a:lstStyle/>
        <a:p>
          <a:endParaRPr lang="en-US"/>
        </a:p>
      </dgm:t>
    </dgm:pt>
    <dgm:pt modelId="{4A463930-3499-4213-B893-E2C50368AACE}" type="pres">
      <dgm:prSet presAssocID="{15569920-7DCD-4921-9653-B76B31115A72}" presName="root" presStyleCnt="0">
        <dgm:presLayoutVars>
          <dgm:dir/>
          <dgm:resizeHandles val="exact"/>
        </dgm:presLayoutVars>
      </dgm:prSet>
      <dgm:spPr/>
    </dgm:pt>
    <dgm:pt modelId="{2E788989-BFCE-4079-8CD0-8BE7D7FBAF00}" type="pres">
      <dgm:prSet presAssocID="{3DC227C4-699B-4F86-A43A-30CD6772D211}" presName="compNode" presStyleCnt="0"/>
      <dgm:spPr/>
    </dgm:pt>
    <dgm:pt modelId="{049B8EED-2001-4CA4-9932-F77F7BE61719}" type="pres">
      <dgm:prSet presAssocID="{3DC227C4-699B-4F86-A43A-30CD6772D211}" presName="iconBgRect" presStyleLbl="bgShp" presStyleIdx="0" presStyleCnt="3"/>
      <dgm:spPr/>
    </dgm:pt>
    <dgm:pt modelId="{C0813E63-5151-470F-B43E-6242B47F9D09}" type="pres">
      <dgm:prSet presAssocID="{3DC227C4-699B-4F86-A43A-30CD6772D21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6A4B76FA-DBC8-46E8-9D57-0FBD52609279}" type="pres">
      <dgm:prSet presAssocID="{3DC227C4-699B-4F86-A43A-30CD6772D211}" presName="spaceRect" presStyleCnt="0"/>
      <dgm:spPr/>
    </dgm:pt>
    <dgm:pt modelId="{AE0726F9-E1D2-4957-A2E1-969AC19F24B2}" type="pres">
      <dgm:prSet presAssocID="{3DC227C4-699B-4F86-A43A-30CD6772D211}" presName="textRect" presStyleLbl="revTx" presStyleIdx="0" presStyleCnt="3">
        <dgm:presLayoutVars>
          <dgm:chMax val="1"/>
          <dgm:chPref val="1"/>
        </dgm:presLayoutVars>
      </dgm:prSet>
      <dgm:spPr/>
    </dgm:pt>
    <dgm:pt modelId="{86AD4A17-CE35-4597-AA4B-83D13FDC495D}" type="pres">
      <dgm:prSet presAssocID="{4FC421B1-56F6-41CD-82B7-E786179878E5}" presName="sibTrans" presStyleCnt="0"/>
      <dgm:spPr/>
    </dgm:pt>
    <dgm:pt modelId="{A209EB15-97F4-448D-AACA-3A8972BF7AA5}" type="pres">
      <dgm:prSet presAssocID="{8EF61D02-00BF-4C46-A4E9-4C2BFB50B36A}" presName="compNode" presStyleCnt="0"/>
      <dgm:spPr/>
    </dgm:pt>
    <dgm:pt modelId="{5C4DA086-CDAC-4221-AF94-1108A25A1FAA}" type="pres">
      <dgm:prSet presAssocID="{8EF61D02-00BF-4C46-A4E9-4C2BFB50B36A}" presName="iconBgRect" presStyleLbl="bgShp" presStyleIdx="1" presStyleCnt="3"/>
      <dgm:spPr/>
    </dgm:pt>
    <dgm:pt modelId="{A86B1A9A-CEA3-4D17-B3DA-6493790A15CE}" type="pres">
      <dgm:prSet presAssocID="{8EF61D02-00BF-4C46-A4E9-4C2BFB50B36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FD0C9C04-20DF-4CCE-B7AE-5BB10999075E}" type="pres">
      <dgm:prSet presAssocID="{8EF61D02-00BF-4C46-A4E9-4C2BFB50B36A}" presName="spaceRect" presStyleCnt="0"/>
      <dgm:spPr/>
    </dgm:pt>
    <dgm:pt modelId="{AA9A1803-DAD6-4B11-9CD1-AB6D4D220367}" type="pres">
      <dgm:prSet presAssocID="{8EF61D02-00BF-4C46-A4E9-4C2BFB50B36A}" presName="textRect" presStyleLbl="revTx" presStyleIdx="1" presStyleCnt="3">
        <dgm:presLayoutVars>
          <dgm:chMax val="1"/>
          <dgm:chPref val="1"/>
        </dgm:presLayoutVars>
      </dgm:prSet>
      <dgm:spPr/>
    </dgm:pt>
    <dgm:pt modelId="{463617D5-207E-4686-AA21-7A5C59155F4D}" type="pres">
      <dgm:prSet presAssocID="{70A87576-E382-4B54-B2AD-BFAA7D0C13FE}" presName="sibTrans" presStyleCnt="0"/>
      <dgm:spPr/>
    </dgm:pt>
    <dgm:pt modelId="{D269362F-E6E1-4A8B-8EDA-397577D65A34}" type="pres">
      <dgm:prSet presAssocID="{5371BD6F-6156-4128-86C7-CDF83D8F1ACF}" presName="compNode" presStyleCnt="0"/>
      <dgm:spPr/>
    </dgm:pt>
    <dgm:pt modelId="{9CE4D829-5A99-4823-B7CA-33C339F1F752}" type="pres">
      <dgm:prSet presAssocID="{5371BD6F-6156-4128-86C7-CDF83D8F1ACF}" presName="iconBgRect" presStyleLbl="bgShp" presStyleIdx="2" presStyleCnt="3"/>
      <dgm:spPr/>
    </dgm:pt>
    <dgm:pt modelId="{E2E04D4A-E2AC-42F8-AB94-1A7A1F68C4D0}" type="pres">
      <dgm:prSet presAssocID="{5371BD6F-6156-4128-86C7-CDF83D8F1AC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 Bulb and Gear"/>
        </a:ext>
      </dgm:extLst>
    </dgm:pt>
    <dgm:pt modelId="{7459DA17-34FD-46D9-AC67-95C39B5073CF}" type="pres">
      <dgm:prSet presAssocID="{5371BD6F-6156-4128-86C7-CDF83D8F1ACF}" presName="spaceRect" presStyleCnt="0"/>
      <dgm:spPr/>
    </dgm:pt>
    <dgm:pt modelId="{D8CA3581-6330-4C10-9113-29C5E9E57CE8}" type="pres">
      <dgm:prSet presAssocID="{5371BD6F-6156-4128-86C7-CDF83D8F1ACF}" presName="textRect" presStyleLbl="revTx" presStyleIdx="2" presStyleCnt="3">
        <dgm:presLayoutVars>
          <dgm:chMax val="1"/>
          <dgm:chPref val="1"/>
        </dgm:presLayoutVars>
      </dgm:prSet>
      <dgm:spPr/>
    </dgm:pt>
  </dgm:ptLst>
  <dgm:cxnLst>
    <dgm:cxn modelId="{305A9B74-9764-40CA-AC17-B4FB3DCA9EB1}" type="presOf" srcId="{15569920-7DCD-4921-9653-B76B31115A72}" destId="{4A463930-3499-4213-B893-E2C50368AACE}" srcOrd="0" destOrd="0" presId="urn:microsoft.com/office/officeart/2018/5/layout/IconCircleLabelList"/>
    <dgm:cxn modelId="{31E46192-A128-4516-B5CA-7CCEB2689A55}" type="presOf" srcId="{5371BD6F-6156-4128-86C7-CDF83D8F1ACF}" destId="{D8CA3581-6330-4C10-9113-29C5E9E57CE8}" srcOrd="0" destOrd="0" presId="urn:microsoft.com/office/officeart/2018/5/layout/IconCircleLabelList"/>
    <dgm:cxn modelId="{A44EE794-3108-4E5F-A26B-457FA642F666}" srcId="{15569920-7DCD-4921-9653-B76B31115A72}" destId="{5371BD6F-6156-4128-86C7-CDF83D8F1ACF}" srcOrd="2" destOrd="0" parTransId="{F7AB0F00-AC9B-49A9-85BB-49D7603FB9F7}" sibTransId="{EE4E03E3-EC27-4CDB-85BD-6FB61EB5DAD4}"/>
    <dgm:cxn modelId="{62F3859D-26A3-4ECC-9B0A-B273BBA1308B}" type="presOf" srcId="{8EF61D02-00BF-4C46-A4E9-4C2BFB50B36A}" destId="{AA9A1803-DAD6-4B11-9CD1-AB6D4D220367}" srcOrd="0" destOrd="0" presId="urn:microsoft.com/office/officeart/2018/5/layout/IconCircleLabelList"/>
    <dgm:cxn modelId="{C42C3BC2-36A9-4FB8-A3CB-A6AE67ECDC34}" srcId="{15569920-7DCD-4921-9653-B76B31115A72}" destId="{8EF61D02-00BF-4C46-A4E9-4C2BFB50B36A}" srcOrd="1" destOrd="0" parTransId="{47FD71E9-EE55-42DF-9039-3E8BFF6A3D62}" sibTransId="{70A87576-E382-4B54-B2AD-BFAA7D0C13FE}"/>
    <dgm:cxn modelId="{87442DE8-8EDC-4B18-AE76-02ACDE9EB874}" srcId="{15569920-7DCD-4921-9653-B76B31115A72}" destId="{3DC227C4-699B-4F86-A43A-30CD6772D211}" srcOrd="0" destOrd="0" parTransId="{F41D972E-02E5-461F-92EF-9D6A5BE7B9ED}" sibTransId="{4FC421B1-56F6-41CD-82B7-E786179878E5}"/>
    <dgm:cxn modelId="{C2F808F2-D40E-46C0-9F53-5D1B04B0D63A}" type="presOf" srcId="{3DC227C4-699B-4F86-A43A-30CD6772D211}" destId="{AE0726F9-E1D2-4957-A2E1-969AC19F24B2}" srcOrd="0" destOrd="0" presId="urn:microsoft.com/office/officeart/2018/5/layout/IconCircleLabelList"/>
    <dgm:cxn modelId="{EED6198D-8B43-48E7-BEBB-14A8AFA0C0DB}" type="presParOf" srcId="{4A463930-3499-4213-B893-E2C50368AACE}" destId="{2E788989-BFCE-4079-8CD0-8BE7D7FBAF00}" srcOrd="0" destOrd="0" presId="urn:microsoft.com/office/officeart/2018/5/layout/IconCircleLabelList"/>
    <dgm:cxn modelId="{6D64CCF0-FA7C-4522-8343-8EFF8F62E9A4}" type="presParOf" srcId="{2E788989-BFCE-4079-8CD0-8BE7D7FBAF00}" destId="{049B8EED-2001-4CA4-9932-F77F7BE61719}" srcOrd="0" destOrd="0" presId="urn:microsoft.com/office/officeart/2018/5/layout/IconCircleLabelList"/>
    <dgm:cxn modelId="{12C46301-46D4-44B9-9382-3804E075E95D}" type="presParOf" srcId="{2E788989-BFCE-4079-8CD0-8BE7D7FBAF00}" destId="{C0813E63-5151-470F-B43E-6242B47F9D09}" srcOrd="1" destOrd="0" presId="urn:microsoft.com/office/officeart/2018/5/layout/IconCircleLabelList"/>
    <dgm:cxn modelId="{00510B7E-D2B4-4988-A38F-ED50E756C4B6}" type="presParOf" srcId="{2E788989-BFCE-4079-8CD0-8BE7D7FBAF00}" destId="{6A4B76FA-DBC8-46E8-9D57-0FBD52609279}" srcOrd="2" destOrd="0" presId="urn:microsoft.com/office/officeart/2018/5/layout/IconCircleLabelList"/>
    <dgm:cxn modelId="{3966AFC7-44F6-46D1-A7D6-551A7881A90D}" type="presParOf" srcId="{2E788989-BFCE-4079-8CD0-8BE7D7FBAF00}" destId="{AE0726F9-E1D2-4957-A2E1-969AC19F24B2}" srcOrd="3" destOrd="0" presId="urn:microsoft.com/office/officeart/2018/5/layout/IconCircleLabelList"/>
    <dgm:cxn modelId="{93761427-2072-427C-958B-BE954F8D9A6B}" type="presParOf" srcId="{4A463930-3499-4213-B893-E2C50368AACE}" destId="{86AD4A17-CE35-4597-AA4B-83D13FDC495D}" srcOrd="1" destOrd="0" presId="urn:microsoft.com/office/officeart/2018/5/layout/IconCircleLabelList"/>
    <dgm:cxn modelId="{FA682AE3-BFA8-47BD-8E00-8AA1DBEDDD6C}" type="presParOf" srcId="{4A463930-3499-4213-B893-E2C50368AACE}" destId="{A209EB15-97F4-448D-AACA-3A8972BF7AA5}" srcOrd="2" destOrd="0" presId="urn:microsoft.com/office/officeart/2018/5/layout/IconCircleLabelList"/>
    <dgm:cxn modelId="{5A4AE43D-20CB-427D-9D29-B5BB11FA0B0A}" type="presParOf" srcId="{A209EB15-97F4-448D-AACA-3A8972BF7AA5}" destId="{5C4DA086-CDAC-4221-AF94-1108A25A1FAA}" srcOrd="0" destOrd="0" presId="urn:microsoft.com/office/officeart/2018/5/layout/IconCircleLabelList"/>
    <dgm:cxn modelId="{6192107F-E4C3-4A05-9070-2966A969AAFF}" type="presParOf" srcId="{A209EB15-97F4-448D-AACA-3A8972BF7AA5}" destId="{A86B1A9A-CEA3-4D17-B3DA-6493790A15CE}" srcOrd="1" destOrd="0" presId="urn:microsoft.com/office/officeart/2018/5/layout/IconCircleLabelList"/>
    <dgm:cxn modelId="{7D5F5FAC-8A7A-4FE4-BE20-64FBEC2CA083}" type="presParOf" srcId="{A209EB15-97F4-448D-AACA-3A8972BF7AA5}" destId="{FD0C9C04-20DF-4CCE-B7AE-5BB10999075E}" srcOrd="2" destOrd="0" presId="urn:microsoft.com/office/officeart/2018/5/layout/IconCircleLabelList"/>
    <dgm:cxn modelId="{FAF82DD3-0870-44C1-9136-59ECC94D34B7}" type="presParOf" srcId="{A209EB15-97F4-448D-AACA-3A8972BF7AA5}" destId="{AA9A1803-DAD6-4B11-9CD1-AB6D4D220367}" srcOrd="3" destOrd="0" presId="urn:microsoft.com/office/officeart/2018/5/layout/IconCircleLabelList"/>
    <dgm:cxn modelId="{9420797E-C743-4C82-8234-7CF54EB68671}" type="presParOf" srcId="{4A463930-3499-4213-B893-E2C50368AACE}" destId="{463617D5-207E-4686-AA21-7A5C59155F4D}" srcOrd="3" destOrd="0" presId="urn:microsoft.com/office/officeart/2018/5/layout/IconCircleLabelList"/>
    <dgm:cxn modelId="{1387886B-AF02-44B2-9C96-62472973B802}" type="presParOf" srcId="{4A463930-3499-4213-B893-E2C50368AACE}" destId="{D269362F-E6E1-4A8B-8EDA-397577D65A34}" srcOrd="4" destOrd="0" presId="urn:microsoft.com/office/officeart/2018/5/layout/IconCircleLabelList"/>
    <dgm:cxn modelId="{470786BB-C971-45AC-91C2-510BBD928F2F}" type="presParOf" srcId="{D269362F-E6E1-4A8B-8EDA-397577D65A34}" destId="{9CE4D829-5A99-4823-B7CA-33C339F1F752}" srcOrd="0" destOrd="0" presId="urn:microsoft.com/office/officeart/2018/5/layout/IconCircleLabelList"/>
    <dgm:cxn modelId="{BB5FE922-7012-4BC7-87B6-DBDFDA88DBFD}" type="presParOf" srcId="{D269362F-E6E1-4A8B-8EDA-397577D65A34}" destId="{E2E04D4A-E2AC-42F8-AB94-1A7A1F68C4D0}" srcOrd="1" destOrd="0" presId="urn:microsoft.com/office/officeart/2018/5/layout/IconCircleLabelList"/>
    <dgm:cxn modelId="{7D71488E-DF67-4DA3-A66B-AC2B6C6C4533}" type="presParOf" srcId="{D269362F-E6E1-4A8B-8EDA-397577D65A34}" destId="{7459DA17-34FD-46D9-AC67-95C39B5073CF}" srcOrd="2" destOrd="0" presId="urn:microsoft.com/office/officeart/2018/5/layout/IconCircleLabelList"/>
    <dgm:cxn modelId="{A93B425C-9BE6-490E-85A4-B0CB572A0F67}" type="presParOf" srcId="{D269362F-E6E1-4A8B-8EDA-397577D65A34}" destId="{D8CA3581-6330-4C10-9113-29C5E9E57CE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583602-B566-4798-9EC7-4EED28CA199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8B4D8CA-2738-4209-96E3-6FD4968DB471}">
      <dgm:prSet/>
      <dgm:spPr/>
      <dgm:t>
        <a:bodyPr/>
        <a:lstStyle/>
        <a:p>
          <a:r>
            <a:rPr lang="en-GB"/>
            <a:t>Reliability and Validity Reliability: </a:t>
          </a:r>
          <a:endParaRPr lang="en-US"/>
        </a:p>
      </dgm:t>
    </dgm:pt>
    <dgm:pt modelId="{6B0A3C59-6E7C-4B46-B6C4-C6B1C33156B5}" type="parTrans" cxnId="{AD9C0609-8E89-435E-AD14-6173F928F3B4}">
      <dgm:prSet/>
      <dgm:spPr/>
      <dgm:t>
        <a:bodyPr/>
        <a:lstStyle/>
        <a:p>
          <a:endParaRPr lang="en-US"/>
        </a:p>
      </dgm:t>
    </dgm:pt>
    <dgm:pt modelId="{E66FC255-BFAA-4A06-B770-B060EDD9EB3D}" type="sibTrans" cxnId="{AD9C0609-8E89-435E-AD14-6173F928F3B4}">
      <dgm:prSet/>
      <dgm:spPr/>
      <dgm:t>
        <a:bodyPr/>
        <a:lstStyle/>
        <a:p>
          <a:endParaRPr lang="en-US"/>
        </a:p>
      </dgm:t>
    </dgm:pt>
    <dgm:pt modelId="{0F7F4EA1-C79E-4497-A5EF-188240388622}">
      <dgm:prSet/>
      <dgm:spPr/>
      <dgm:t>
        <a:bodyPr/>
        <a:lstStyle/>
        <a:p>
          <a:r>
            <a:rPr lang="en-GB"/>
            <a:t>Using the same questionnaire questions for all participants will make  research more reliable. This means all employees will be asked the same questions in the same format (Saunders, Lewis and Thornhill, 2023).</a:t>
          </a:r>
          <a:endParaRPr lang="en-US"/>
        </a:p>
      </dgm:t>
    </dgm:pt>
    <dgm:pt modelId="{5DF8148A-50AF-4A8C-A73F-616DB679BC63}" type="parTrans" cxnId="{57B98636-5194-4BFA-8A4C-2392E011D2D7}">
      <dgm:prSet/>
      <dgm:spPr/>
      <dgm:t>
        <a:bodyPr/>
        <a:lstStyle/>
        <a:p>
          <a:endParaRPr lang="en-US"/>
        </a:p>
      </dgm:t>
    </dgm:pt>
    <dgm:pt modelId="{98DE9F23-2BC1-4349-877D-FC66296333A9}" type="sibTrans" cxnId="{57B98636-5194-4BFA-8A4C-2392E011D2D7}">
      <dgm:prSet/>
      <dgm:spPr/>
      <dgm:t>
        <a:bodyPr/>
        <a:lstStyle/>
        <a:p>
          <a:endParaRPr lang="en-US"/>
        </a:p>
      </dgm:t>
    </dgm:pt>
    <dgm:pt modelId="{2456E035-CC8F-431A-BF69-D81C25B515BF}">
      <dgm:prSet/>
      <dgm:spPr/>
      <dgm:t>
        <a:bodyPr/>
        <a:lstStyle/>
        <a:p>
          <a:r>
            <a:rPr lang="en-GB"/>
            <a:t>The questionnaire will be based on a 5-point Likert scale so that the answers of new employees can be compared with those who have been with the company for a longer time (Creswell and Creswell, 2023).</a:t>
          </a:r>
          <a:endParaRPr lang="en-US"/>
        </a:p>
      </dgm:t>
    </dgm:pt>
    <dgm:pt modelId="{1338D84F-8932-4CBA-8966-16DE21D37D23}" type="parTrans" cxnId="{DCF9C963-1A34-44DB-AD1F-892CB11CA374}">
      <dgm:prSet/>
      <dgm:spPr/>
      <dgm:t>
        <a:bodyPr/>
        <a:lstStyle/>
        <a:p>
          <a:endParaRPr lang="en-US"/>
        </a:p>
      </dgm:t>
    </dgm:pt>
    <dgm:pt modelId="{A40A0659-15B0-4172-9029-B72178F12FBA}" type="sibTrans" cxnId="{DCF9C963-1A34-44DB-AD1F-892CB11CA374}">
      <dgm:prSet/>
      <dgm:spPr/>
      <dgm:t>
        <a:bodyPr/>
        <a:lstStyle/>
        <a:p>
          <a:endParaRPr lang="en-US"/>
        </a:p>
      </dgm:t>
    </dgm:pt>
    <dgm:pt modelId="{9C08F6FA-CD90-459A-A8E7-AE2D82412D23}">
      <dgm:prSet/>
      <dgm:spPr/>
      <dgm:t>
        <a:bodyPr/>
        <a:lstStyle/>
        <a:p>
          <a:r>
            <a:rPr lang="en-GB"/>
            <a:t>The same primary interview questions for all participants in the interviews. This keeps data collection consistent but allows employees to go into more detail on their answers (Bell, Bryman and Harley, 2022).</a:t>
          </a:r>
          <a:endParaRPr lang="en-US"/>
        </a:p>
      </dgm:t>
    </dgm:pt>
    <dgm:pt modelId="{A01851D5-D99E-48BE-9E03-06FD4E01E93B}" type="parTrans" cxnId="{BD9C143B-9898-4551-A153-47D77B7B1C45}">
      <dgm:prSet/>
      <dgm:spPr/>
      <dgm:t>
        <a:bodyPr/>
        <a:lstStyle/>
        <a:p>
          <a:endParaRPr lang="en-US"/>
        </a:p>
      </dgm:t>
    </dgm:pt>
    <dgm:pt modelId="{CA166CEC-2DE3-42FC-9127-E1F2B5B81464}" type="sibTrans" cxnId="{BD9C143B-9898-4551-A153-47D77B7B1C45}">
      <dgm:prSet/>
      <dgm:spPr/>
      <dgm:t>
        <a:bodyPr/>
        <a:lstStyle/>
        <a:p>
          <a:endParaRPr lang="en-US"/>
        </a:p>
      </dgm:t>
    </dgm:pt>
    <dgm:pt modelId="{B3C7118D-B80C-49F0-9D42-B183C7EBB559}">
      <dgm:prSet/>
      <dgm:spPr/>
      <dgm:t>
        <a:bodyPr/>
        <a:lstStyle/>
        <a:p>
          <a:r>
            <a:rPr lang="en-GB"/>
            <a:t>Validity:</a:t>
          </a:r>
          <a:endParaRPr lang="en-US"/>
        </a:p>
      </dgm:t>
    </dgm:pt>
    <dgm:pt modelId="{0560338C-D89D-4D47-B53E-DDD5B117F66A}" type="parTrans" cxnId="{BDF79A52-BCFA-4348-9B0E-482846C1F447}">
      <dgm:prSet/>
      <dgm:spPr/>
      <dgm:t>
        <a:bodyPr/>
        <a:lstStyle/>
        <a:p>
          <a:endParaRPr lang="en-US"/>
        </a:p>
      </dgm:t>
    </dgm:pt>
    <dgm:pt modelId="{1F202BCB-78E3-4D65-B277-4B9532DCF607}" type="sibTrans" cxnId="{BDF79A52-BCFA-4348-9B0E-482846C1F447}">
      <dgm:prSet/>
      <dgm:spPr/>
      <dgm:t>
        <a:bodyPr/>
        <a:lstStyle/>
        <a:p>
          <a:endParaRPr lang="en-US"/>
        </a:p>
      </dgm:t>
    </dgm:pt>
    <dgm:pt modelId="{F4564449-30C1-43FB-BDAB-52063AB07877}">
      <dgm:prSet/>
      <dgm:spPr/>
      <dgm:t>
        <a:bodyPr/>
        <a:lstStyle/>
        <a:p>
          <a:r>
            <a:rPr lang="en-GB" dirty="0"/>
            <a:t>Research will support validity as the questions are direct related to  research aim, objectives and motivation theories. The questionnaire and interview questions will be based on motivation, productivity, quality of work, coaching, recognition, workload, targets and support.</a:t>
          </a:r>
          <a:endParaRPr lang="en-US" dirty="0"/>
        </a:p>
      </dgm:t>
    </dgm:pt>
    <dgm:pt modelId="{A0937E1E-9F44-46CF-BBF7-F240B5417853}" type="parTrans" cxnId="{5788B3A7-EABE-4511-BAF4-769C0C143CDF}">
      <dgm:prSet/>
      <dgm:spPr/>
      <dgm:t>
        <a:bodyPr/>
        <a:lstStyle/>
        <a:p>
          <a:endParaRPr lang="en-US"/>
        </a:p>
      </dgm:t>
    </dgm:pt>
    <dgm:pt modelId="{8D639E73-FC82-41B3-A64E-DD2444D83E8A}" type="sibTrans" cxnId="{5788B3A7-EABE-4511-BAF4-769C0C143CDF}">
      <dgm:prSet/>
      <dgm:spPr/>
      <dgm:t>
        <a:bodyPr/>
        <a:lstStyle/>
        <a:p>
          <a:endParaRPr lang="en-US"/>
        </a:p>
      </dgm:t>
    </dgm:pt>
    <dgm:pt modelId="{EAA6A06B-9C80-4591-A297-58AAB21845C6}">
      <dgm:prSet/>
      <dgm:spPr/>
      <dgm:t>
        <a:bodyPr/>
        <a:lstStyle/>
        <a:p>
          <a:r>
            <a:rPr lang="en-GB"/>
            <a:t>Using mixed methods increases validity, because the questionnaire shows general patterns, and interviews help to explain the reasons for these patterns (Creswell and Creswell, 2023).</a:t>
          </a:r>
          <a:endParaRPr lang="en-US"/>
        </a:p>
      </dgm:t>
    </dgm:pt>
    <dgm:pt modelId="{8AC4A3AA-67FD-4F7C-A90A-E5916384D442}" type="parTrans" cxnId="{D808B9BA-7F5D-4601-94AA-D86B5FF43B4B}">
      <dgm:prSet/>
      <dgm:spPr/>
      <dgm:t>
        <a:bodyPr/>
        <a:lstStyle/>
        <a:p>
          <a:endParaRPr lang="en-US"/>
        </a:p>
      </dgm:t>
    </dgm:pt>
    <dgm:pt modelId="{A3A5AE5B-FB5E-40A6-8253-27F69276D1DF}" type="sibTrans" cxnId="{D808B9BA-7F5D-4601-94AA-D86B5FF43B4B}">
      <dgm:prSet/>
      <dgm:spPr/>
      <dgm:t>
        <a:bodyPr/>
        <a:lstStyle/>
        <a:p>
          <a:endParaRPr lang="en-US"/>
        </a:p>
      </dgm:t>
    </dgm:pt>
    <dgm:pt modelId="{4CA10BA2-D2E0-4023-8050-AE51FB3C2629}" type="pres">
      <dgm:prSet presAssocID="{58583602-B566-4798-9EC7-4EED28CA199A}" presName="linear" presStyleCnt="0">
        <dgm:presLayoutVars>
          <dgm:animLvl val="lvl"/>
          <dgm:resizeHandles val="exact"/>
        </dgm:presLayoutVars>
      </dgm:prSet>
      <dgm:spPr/>
    </dgm:pt>
    <dgm:pt modelId="{E166C5D6-0F42-4720-84CE-B96864FDD44D}" type="pres">
      <dgm:prSet presAssocID="{38B4D8CA-2738-4209-96E3-6FD4968DB471}" presName="parentText" presStyleLbl="node1" presStyleIdx="0" presStyleCnt="7">
        <dgm:presLayoutVars>
          <dgm:chMax val="0"/>
          <dgm:bulletEnabled val="1"/>
        </dgm:presLayoutVars>
      </dgm:prSet>
      <dgm:spPr/>
    </dgm:pt>
    <dgm:pt modelId="{87716C1F-D8CF-4CB9-A148-6A7B0B621864}" type="pres">
      <dgm:prSet presAssocID="{E66FC255-BFAA-4A06-B770-B060EDD9EB3D}" presName="spacer" presStyleCnt="0"/>
      <dgm:spPr/>
    </dgm:pt>
    <dgm:pt modelId="{7E82DF40-F68C-4766-9FE7-C44E6A6D5B41}" type="pres">
      <dgm:prSet presAssocID="{0F7F4EA1-C79E-4497-A5EF-188240388622}" presName="parentText" presStyleLbl="node1" presStyleIdx="1" presStyleCnt="7">
        <dgm:presLayoutVars>
          <dgm:chMax val="0"/>
          <dgm:bulletEnabled val="1"/>
        </dgm:presLayoutVars>
      </dgm:prSet>
      <dgm:spPr/>
    </dgm:pt>
    <dgm:pt modelId="{C63B200E-E4DB-4589-A0C7-53992ACD0F7D}" type="pres">
      <dgm:prSet presAssocID="{98DE9F23-2BC1-4349-877D-FC66296333A9}" presName="spacer" presStyleCnt="0"/>
      <dgm:spPr/>
    </dgm:pt>
    <dgm:pt modelId="{77E4819D-8C8E-454F-9731-E857BC1961B3}" type="pres">
      <dgm:prSet presAssocID="{2456E035-CC8F-431A-BF69-D81C25B515BF}" presName="parentText" presStyleLbl="node1" presStyleIdx="2" presStyleCnt="7">
        <dgm:presLayoutVars>
          <dgm:chMax val="0"/>
          <dgm:bulletEnabled val="1"/>
        </dgm:presLayoutVars>
      </dgm:prSet>
      <dgm:spPr/>
    </dgm:pt>
    <dgm:pt modelId="{852B4E15-BCCB-47A1-B8A5-439B4B804014}" type="pres">
      <dgm:prSet presAssocID="{A40A0659-15B0-4172-9029-B72178F12FBA}" presName="spacer" presStyleCnt="0"/>
      <dgm:spPr/>
    </dgm:pt>
    <dgm:pt modelId="{50D510B8-7510-45AF-8228-D5520E419C7E}" type="pres">
      <dgm:prSet presAssocID="{9C08F6FA-CD90-459A-A8E7-AE2D82412D23}" presName="parentText" presStyleLbl="node1" presStyleIdx="3" presStyleCnt="7">
        <dgm:presLayoutVars>
          <dgm:chMax val="0"/>
          <dgm:bulletEnabled val="1"/>
        </dgm:presLayoutVars>
      </dgm:prSet>
      <dgm:spPr/>
    </dgm:pt>
    <dgm:pt modelId="{BB04F729-1CB1-4CB4-BC41-BC3A57ED9C06}" type="pres">
      <dgm:prSet presAssocID="{CA166CEC-2DE3-42FC-9127-E1F2B5B81464}" presName="spacer" presStyleCnt="0"/>
      <dgm:spPr/>
    </dgm:pt>
    <dgm:pt modelId="{ED709DED-4126-4DFC-ACC2-BE6816AF05C8}" type="pres">
      <dgm:prSet presAssocID="{B3C7118D-B80C-49F0-9D42-B183C7EBB559}" presName="parentText" presStyleLbl="node1" presStyleIdx="4" presStyleCnt="7">
        <dgm:presLayoutVars>
          <dgm:chMax val="0"/>
          <dgm:bulletEnabled val="1"/>
        </dgm:presLayoutVars>
      </dgm:prSet>
      <dgm:spPr/>
    </dgm:pt>
    <dgm:pt modelId="{8DAA700D-7BE7-4551-8CB6-07B6BF0E0C52}" type="pres">
      <dgm:prSet presAssocID="{1F202BCB-78E3-4D65-B277-4B9532DCF607}" presName="spacer" presStyleCnt="0"/>
      <dgm:spPr/>
    </dgm:pt>
    <dgm:pt modelId="{6038FD30-D26D-4748-83A3-D15BBA178DDC}" type="pres">
      <dgm:prSet presAssocID="{F4564449-30C1-43FB-BDAB-52063AB07877}" presName="parentText" presStyleLbl="node1" presStyleIdx="5" presStyleCnt="7">
        <dgm:presLayoutVars>
          <dgm:chMax val="0"/>
          <dgm:bulletEnabled val="1"/>
        </dgm:presLayoutVars>
      </dgm:prSet>
      <dgm:spPr/>
    </dgm:pt>
    <dgm:pt modelId="{FC95A918-281C-4B50-A1C9-46DAA091DA8F}" type="pres">
      <dgm:prSet presAssocID="{8D639E73-FC82-41B3-A64E-DD2444D83E8A}" presName="spacer" presStyleCnt="0"/>
      <dgm:spPr/>
    </dgm:pt>
    <dgm:pt modelId="{6ED6AB30-D80F-44DA-BF23-512FBA66E558}" type="pres">
      <dgm:prSet presAssocID="{EAA6A06B-9C80-4591-A297-58AAB21845C6}" presName="parentText" presStyleLbl="node1" presStyleIdx="6" presStyleCnt="7">
        <dgm:presLayoutVars>
          <dgm:chMax val="0"/>
          <dgm:bulletEnabled val="1"/>
        </dgm:presLayoutVars>
      </dgm:prSet>
      <dgm:spPr/>
    </dgm:pt>
  </dgm:ptLst>
  <dgm:cxnLst>
    <dgm:cxn modelId="{AFE59904-50D9-4443-B797-06FE18FBD9A0}" type="presOf" srcId="{B3C7118D-B80C-49F0-9D42-B183C7EBB559}" destId="{ED709DED-4126-4DFC-ACC2-BE6816AF05C8}" srcOrd="0" destOrd="0" presId="urn:microsoft.com/office/officeart/2005/8/layout/vList2"/>
    <dgm:cxn modelId="{AD9C0609-8E89-435E-AD14-6173F928F3B4}" srcId="{58583602-B566-4798-9EC7-4EED28CA199A}" destId="{38B4D8CA-2738-4209-96E3-6FD4968DB471}" srcOrd="0" destOrd="0" parTransId="{6B0A3C59-6E7C-4B46-B6C4-C6B1C33156B5}" sibTransId="{E66FC255-BFAA-4A06-B770-B060EDD9EB3D}"/>
    <dgm:cxn modelId="{E8E9A32C-6DFC-4394-9957-AB53CA7C5CF4}" type="presOf" srcId="{38B4D8CA-2738-4209-96E3-6FD4968DB471}" destId="{E166C5D6-0F42-4720-84CE-B96864FDD44D}" srcOrd="0" destOrd="0" presId="urn:microsoft.com/office/officeart/2005/8/layout/vList2"/>
    <dgm:cxn modelId="{57B98636-5194-4BFA-8A4C-2392E011D2D7}" srcId="{58583602-B566-4798-9EC7-4EED28CA199A}" destId="{0F7F4EA1-C79E-4497-A5EF-188240388622}" srcOrd="1" destOrd="0" parTransId="{5DF8148A-50AF-4A8C-A73F-616DB679BC63}" sibTransId="{98DE9F23-2BC1-4349-877D-FC66296333A9}"/>
    <dgm:cxn modelId="{C1ECEA38-DBFC-410F-8236-B49AB10E7260}" type="presOf" srcId="{9C08F6FA-CD90-459A-A8E7-AE2D82412D23}" destId="{50D510B8-7510-45AF-8228-D5520E419C7E}" srcOrd="0" destOrd="0" presId="urn:microsoft.com/office/officeart/2005/8/layout/vList2"/>
    <dgm:cxn modelId="{BD9C143B-9898-4551-A153-47D77B7B1C45}" srcId="{58583602-B566-4798-9EC7-4EED28CA199A}" destId="{9C08F6FA-CD90-459A-A8E7-AE2D82412D23}" srcOrd="3" destOrd="0" parTransId="{A01851D5-D99E-48BE-9E03-06FD4E01E93B}" sibTransId="{CA166CEC-2DE3-42FC-9127-E1F2B5B81464}"/>
    <dgm:cxn modelId="{CB57EE60-3922-492C-B3D7-D71E839802E9}" type="presOf" srcId="{58583602-B566-4798-9EC7-4EED28CA199A}" destId="{4CA10BA2-D2E0-4023-8050-AE51FB3C2629}" srcOrd="0" destOrd="0" presId="urn:microsoft.com/office/officeart/2005/8/layout/vList2"/>
    <dgm:cxn modelId="{DCF9C963-1A34-44DB-AD1F-892CB11CA374}" srcId="{58583602-B566-4798-9EC7-4EED28CA199A}" destId="{2456E035-CC8F-431A-BF69-D81C25B515BF}" srcOrd="2" destOrd="0" parTransId="{1338D84F-8932-4CBA-8966-16DE21D37D23}" sibTransId="{A40A0659-15B0-4172-9029-B72178F12FBA}"/>
    <dgm:cxn modelId="{BDF79A52-BCFA-4348-9B0E-482846C1F447}" srcId="{58583602-B566-4798-9EC7-4EED28CA199A}" destId="{B3C7118D-B80C-49F0-9D42-B183C7EBB559}" srcOrd="4" destOrd="0" parTransId="{0560338C-D89D-4D47-B53E-DDD5B117F66A}" sibTransId="{1F202BCB-78E3-4D65-B277-4B9532DCF607}"/>
    <dgm:cxn modelId="{24985F76-46BB-4646-AED3-F7B21F289B9F}" type="presOf" srcId="{0F7F4EA1-C79E-4497-A5EF-188240388622}" destId="{7E82DF40-F68C-4766-9FE7-C44E6A6D5B41}" srcOrd="0" destOrd="0" presId="urn:microsoft.com/office/officeart/2005/8/layout/vList2"/>
    <dgm:cxn modelId="{24C21658-D99B-4A62-9C21-D78C334E6C9E}" type="presOf" srcId="{EAA6A06B-9C80-4591-A297-58AAB21845C6}" destId="{6ED6AB30-D80F-44DA-BF23-512FBA66E558}" srcOrd="0" destOrd="0" presId="urn:microsoft.com/office/officeart/2005/8/layout/vList2"/>
    <dgm:cxn modelId="{5788B3A7-EABE-4511-BAF4-769C0C143CDF}" srcId="{58583602-B566-4798-9EC7-4EED28CA199A}" destId="{F4564449-30C1-43FB-BDAB-52063AB07877}" srcOrd="5" destOrd="0" parTransId="{A0937E1E-9F44-46CF-BBF7-F240B5417853}" sibTransId="{8D639E73-FC82-41B3-A64E-DD2444D83E8A}"/>
    <dgm:cxn modelId="{D808B9BA-7F5D-4601-94AA-D86B5FF43B4B}" srcId="{58583602-B566-4798-9EC7-4EED28CA199A}" destId="{EAA6A06B-9C80-4591-A297-58AAB21845C6}" srcOrd="6" destOrd="0" parTransId="{8AC4A3AA-67FD-4F7C-A90A-E5916384D442}" sibTransId="{A3A5AE5B-FB5E-40A6-8253-27F69276D1DF}"/>
    <dgm:cxn modelId="{F03BEDD4-0772-4123-A130-6C39EE017716}" type="presOf" srcId="{2456E035-CC8F-431A-BF69-D81C25B515BF}" destId="{77E4819D-8C8E-454F-9731-E857BC1961B3}" srcOrd="0" destOrd="0" presId="urn:microsoft.com/office/officeart/2005/8/layout/vList2"/>
    <dgm:cxn modelId="{F33E34E8-64DA-4B09-85ED-C7071E94229F}" type="presOf" srcId="{F4564449-30C1-43FB-BDAB-52063AB07877}" destId="{6038FD30-D26D-4748-83A3-D15BBA178DDC}" srcOrd="0" destOrd="0" presId="urn:microsoft.com/office/officeart/2005/8/layout/vList2"/>
    <dgm:cxn modelId="{6C353303-5606-4621-9B3C-3ED293699983}" type="presParOf" srcId="{4CA10BA2-D2E0-4023-8050-AE51FB3C2629}" destId="{E166C5D6-0F42-4720-84CE-B96864FDD44D}" srcOrd="0" destOrd="0" presId="urn:microsoft.com/office/officeart/2005/8/layout/vList2"/>
    <dgm:cxn modelId="{98331051-E4D3-45B1-8E34-4423AB16A383}" type="presParOf" srcId="{4CA10BA2-D2E0-4023-8050-AE51FB3C2629}" destId="{87716C1F-D8CF-4CB9-A148-6A7B0B621864}" srcOrd="1" destOrd="0" presId="urn:microsoft.com/office/officeart/2005/8/layout/vList2"/>
    <dgm:cxn modelId="{9C046E01-C5B0-448D-97C2-C6D596B64F49}" type="presParOf" srcId="{4CA10BA2-D2E0-4023-8050-AE51FB3C2629}" destId="{7E82DF40-F68C-4766-9FE7-C44E6A6D5B41}" srcOrd="2" destOrd="0" presId="urn:microsoft.com/office/officeart/2005/8/layout/vList2"/>
    <dgm:cxn modelId="{D5AFE2E8-4E0E-461B-AF76-9CAAC631DCF7}" type="presParOf" srcId="{4CA10BA2-D2E0-4023-8050-AE51FB3C2629}" destId="{C63B200E-E4DB-4589-A0C7-53992ACD0F7D}" srcOrd="3" destOrd="0" presId="urn:microsoft.com/office/officeart/2005/8/layout/vList2"/>
    <dgm:cxn modelId="{C8CA0D94-4B9E-4130-B6DE-1B16CE2A6BB0}" type="presParOf" srcId="{4CA10BA2-D2E0-4023-8050-AE51FB3C2629}" destId="{77E4819D-8C8E-454F-9731-E857BC1961B3}" srcOrd="4" destOrd="0" presId="urn:microsoft.com/office/officeart/2005/8/layout/vList2"/>
    <dgm:cxn modelId="{A223F698-F495-4080-831F-F6446492BA74}" type="presParOf" srcId="{4CA10BA2-D2E0-4023-8050-AE51FB3C2629}" destId="{852B4E15-BCCB-47A1-B8A5-439B4B804014}" srcOrd="5" destOrd="0" presId="urn:microsoft.com/office/officeart/2005/8/layout/vList2"/>
    <dgm:cxn modelId="{AA390C77-A51A-4AED-B95E-58B59178AF0A}" type="presParOf" srcId="{4CA10BA2-D2E0-4023-8050-AE51FB3C2629}" destId="{50D510B8-7510-45AF-8228-D5520E419C7E}" srcOrd="6" destOrd="0" presId="urn:microsoft.com/office/officeart/2005/8/layout/vList2"/>
    <dgm:cxn modelId="{1918D91A-20CD-486D-8CCB-36FA1081D944}" type="presParOf" srcId="{4CA10BA2-D2E0-4023-8050-AE51FB3C2629}" destId="{BB04F729-1CB1-4CB4-BC41-BC3A57ED9C06}" srcOrd="7" destOrd="0" presId="urn:microsoft.com/office/officeart/2005/8/layout/vList2"/>
    <dgm:cxn modelId="{25A472C9-E97B-4ED7-9088-BF915C5CC8D2}" type="presParOf" srcId="{4CA10BA2-D2E0-4023-8050-AE51FB3C2629}" destId="{ED709DED-4126-4DFC-ACC2-BE6816AF05C8}" srcOrd="8" destOrd="0" presId="urn:microsoft.com/office/officeart/2005/8/layout/vList2"/>
    <dgm:cxn modelId="{A52F5E28-B886-4476-A078-D1FB389A4C25}" type="presParOf" srcId="{4CA10BA2-D2E0-4023-8050-AE51FB3C2629}" destId="{8DAA700D-7BE7-4551-8CB6-07B6BF0E0C52}" srcOrd="9" destOrd="0" presId="urn:microsoft.com/office/officeart/2005/8/layout/vList2"/>
    <dgm:cxn modelId="{447A2417-EADB-4C99-95BC-4E1E0123F94E}" type="presParOf" srcId="{4CA10BA2-D2E0-4023-8050-AE51FB3C2629}" destId="{6038FD30-D26D-4748-83A3-D15BBA178DDC}" srcOrd="10" destOrd="0" presId="urn:microsoft.com/office/officeart/2005/8/layout/vList2"/>
    <dgm:cxn modelId="{09FF40A0-C726-457A-8E8E-890FCC342F5F}" type="presParOf" srcId="{4CA10BA2-D2E0-4023-8050-AE51FB3C2629}" destId="{FC95A918-281C-4B50-A1C9-46DAA091DA8F}" srcOrd="11" destOrd="0" presId="urn:microsoft.com/office/officeart/2005/8/layout/vList2"/>
    <dgm:cxn modelId="{F30DB8D5-265F-4207-916F-1521E95E6833}" type="presParOf" srcId="{4CA10BA2-D2E0-4023-8050-AE51FB3C2629}" destId="{6ED6AB30-D80F-44DA-BF23-512FBA66E558}"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2860C1-6A8E-4025-AFAB-250CAB5D2A4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1943959-8A18-40FA-BD96-6BB4CCCDF488}">
      <dgm:prSet/>
      <dgm:spPr/>
      <dgm:t>
        <a:bodyPr/>
        <a:lstStyle/>
        <a:p>
          <a:pPr>
            <a:lnSpc>
              <a:spcPct val="100000"/>
            </a:lnSpc>
          </a:pPr>
          <a:r>
            <a:rPr lang="en-GB"/>
            <a:t>Ethical Considerations</a:t>
          </a:r>
          <a:endParaRPr lang="en-US"/>
        </a:p>
      </dgm:t>
    </dgm:pt>
    <dgm:pt modelId="{66E4FF5B-6ABA-490C-B231-EC11AA5F4458}" type="parTrans" cxnId="{B5C542ED-A137-469D-98D6-8EAF0B24AD70}">
      <dgm:prSet/>
      <dgm:spPr/>
      <dgm:t>
        <a:bodyPr/>
        <a:lstStyle/>
        <a:p>
          <a:endParaRPr lang="en-US"/>
        </a:p>
      </dgm:t>
    </dgm:pt>
    <dgm:pt modelId="{26C83635-43BF-4129-85F9-C936A7AADAC6}" type="sibTrans" cxnId="{B5C542ED-A137-469D-98D6-8EAF0B24AD70}">
      <dgm:prSet/>
      <dgm:spPr/>
      <dgm:t>
        <a:bodyPr/>
        <a:lstStyle/>
        <a:p>
          <a:endParaRPr lang="en-US"/>
        </a:p>
      </dgm:t>
    </dgm:pt>
    <dgm:pt modelId="{6FC3E3F7-9BFD-4CC2-8BFA-41801F07369E}">
      <dgm:prSet/>
      <dgm:spPr/>
      <dgm:t>
        <a:bodyPr/>
        <a:lstStyle/>
        <a:p>
          <a:pPr>
            <a:lnSpc>
              <a:spcPct val="100000"/>
            </a:lnSpc>
          </a:pPr>
          <a:r>
            <a:rPr lang="en-GB" dirty="0"/>
            <a:t>Privacy Consent .Before starting data collection all participants will receive an information sheet describing the purpose of the research, what participation involves and how the data will be used.</a:t>
          </a:r>
          <a:endParaRPr lang="en-US" dirty="0"/>
        </a:p>
      </dgm:t>
    </dgm:pt>
    <dgm:pt modelId="{6476E14A-A0B1-48F8-97A9-2A7AB7588E08}" type="parTrans" cxnId="{CE3D11A7-6BFA-4976-A1D8-89130832AB80}">
      <dgm:prSet/>
      <dgm:spPr/>
      <dgm:t>
        <a:bodyPr/>
        <a:lstStyle/>
        <a:p>
          <a:endParaRPr lang="en-US"/>
        </a:p>
      </dgm:t>
    </dgm:pt>
    <dgm:pt modelId="{2687ECD3-1ED1-4A78-BF3D-825E2A560132}" type="sibTrans" cxnId="{CE3D11A7-6BFA-4976-A1D8-89130832AB80}">
      <dgm:prSet/>
      <dgm:spPr/>
      <dgm:t>
        <a:bodyPr/>
        <a:lstStyle/>
        <a:p>
          <a:endParaRPr lang="en-US"/>
        </a:p>
      </dgm:t>
    </dgm:pt>
    <dgm:pt modelId="{D72A7B9B-F07C-4B76-AC19-C7D4760A793E}">
      <dgm:prSet/>
      <dgm:spPr/>
      <dgm:t>
        <a:bodyPr/>
        <a:lstStyle/>
        <a:p>
          <a:pPr>
            <a:lnSpc>
              <a:spcPct val="100000"/>
            </a:lnSpc>
          </a:pPr>
          <a:r>
            <a:rPr lang="en-GB"/>
            <a:t>Participants will be asked to sign a consent form before completing the questionnaire or before an interview. Participation is voluntary and participants will have the right to withdraw from the study (Bell, Bryman and Harley, 2022).</a:t>
          </a:r>
          <a:endParaRPr lang="en-US"/>
        </a:p>
      </dgm:t>
    </dgm:pt>
    <dgm:pt modelId="{FC4484B3-B79E-4E3E-96D1-46E2518ACA14}" type="parTrans" cxnId="{79B3264C-7F35-4251-8928-9957070A3E15}">
      <dgm:prSet/>
      <dgm:spPr/>
      <dgm:t>
        <a:bodyPr/>
        <a:lstStyle/>
        <a:p>
          <a:endParaRPr lang="en-US"/>
        </a:p>
      </dgm:t>
    </dgm:pt>
    <dgm:pt modelId="{D547D3E8-1260-4D4D-857D-D4436DC9CFB7}" type="sibTrans" cxnId="{79B3264C-7F35-4251-8928-9957070A3E15}">
      <dgm:prSet/>
      <dgm:spPr/>
      <dgm:t>
        <a:bodyPr/>
        <a:lstStyle/>
        <a:p>
          <a:endParaRPr lang="en-US"/>
        </a:p>
      </dgm:t>
    </dgm:pt>
    <dgm:pt modelId="{3A266E6E-5B07-4EF9-B1F6-A8D5A8B79092}">
      <dgm:prSet/>
      <dgm:spPr/>
      <dgm:t>
        <a:bodyPr/>
        <a:lstStyle/>
        <a:p>
          <a:pPr>
            <a:lnSpc>
              <a:spcPct val="100000"/>
            </a:lnSpc>
          </a:pPr>
          <a:r>
            <a:rPr lang="en-GB"/>
            <a:t>Confidentiality and Anonymity </a:t>
          </a:r>
          <a:endParaRPr lang="en-US"/>
        </a:p>
      </dgm:t>
    </dgm:pt>
    <dgm:pt modelId="{B52CC8F8-50A9-430D-A8CE-2D0D07699B77}" type="parTrans" cxnId="{3F0AEE6F-B027-4B7F-904B-A4F3D430B341}">
      <dgm:prSet/>
      <dgm:spPr/>
      <dgm:t>
        <a:bodyPr/>
        <a:lstStyle/>
        <a:p>
          <a:endParaRPr lang="en-US"/>
        </a:p>
      </dgm:t>
    </dgm:pt>
    <dgm:pt modelId="{3E3D346D-D323-4F07-A7C6-837E57322933}" type="sibTrans" cxnId="{3F0AEE6F-B027-4B7F-904B-A4F3D430B341}">
      <dgm:prSet/>
      <dgm:spPr/>
      <dgm:t>
        <a:bodyPr/>
        <a:lstStyle/>
        <a:p>
          <a:endParaRPr lang="en-US"/>
        </a:p>
      </dgm:t>
    </dgm:pt>
    <dgm:pt modelId="{83E97455-534A-4E85-9D83-B4E4A914070A}">
      <dgm:prSet/>
      <dgm:spPr/>
      <dgm:t>
        <a:bodyPr/>
        <a:lstStyle/>
        <a:p>
          <a:pPr>
            <a:lnSpc>
              <a:spcPct val="100000"/>
            </a:lnSpc>
          </a:pPr>
          <a:r>
            <a:rPr lang="en-GB"/>
            <a:t>The research will not collect names, employee numbers or any other personal identification information.</a:t>
          </a:r>
          <a:endParaRPr lang="en-US"/>
        </a:p>
      </dgm:t>
    </dgm:pt>
    <dgm:pt modelId="{6A3AE014-DA36-4BFD-BA1C-804CAB525914}" type="parTrans" cxnId="{148FB8E3-5F8C-4A94-BD66-D3760AF0C86E}">
      <dgm:prSet/>
      <dgm:spPr/>
      <dgm:t>
        <a:bodyPr/>
        <a:lstStyle/>
        <a:p>
          <a:endParaRPr lang="en-US"/>
        </a:p>
      </dgm:t>
    </dgm:pt>
    <dgm:pt modelId="{CB02C845-4417-438A-81CB-E0114F339E87}" type="sibTrans" cxnId="{148FB8E3-5F8C-4A94-BD66-D3760AF0C86E}">
      <dgm:prSet/>
      <dgm:spPr/>
      <dgm:t>
        <a:bodyPr/>
        <a:lstStyle/>
        <a:p>
          <a:endParaRPr lang="en-US"/>
        </a:p>
      </dgm:t>
    </dgm:pt>
    <dgm:pt modelId="{11737867-990C-4835-A7BC-9CD335E3775B}">
      <dgm:prSet/>
      <dgm:spPr/>
      <dgm:t>
        <a:bodyPr/>
        <a:lstStyle/>
        <a:p>
          <a:pPr>
            <a:lnSpc>
              <a:spcPct val="100000"/>
            </a:lnSpc>
          </a:pPr>
          <a:r>
            <a:rPr lang="en-GB"/>
            <a:t>The questionnaire and interview data will be anonymised and used for academic purposes only. This is important as the participants will be discussing workplace motivation, productivity and quality of work (Saunders, Lewis and Thornhill, 2023).</a:t>
          </a:r>
          <a:endParaRPr lang="en-US"/>
        </a:p>
      </dgm:t>
    </dgm:pt>
    <dgm:pt modelId="{9988A6EC-8D48-447C-946F-E208EADAEE8C}" type="parTrans" cxnId="{30F914BB-4A91-4E10-A0DB-51DB515D7AB1}">
      <dgm:prSet/>
      <dgm:spPr/>
      <dgm:t>
        <a:bodyPr/>
        <a:lstStyle/>
        <a:p>
          <a:endParaRPr lang="en-US"/>
        </a:p>
      </dgm:t>
    </dgm:pt>
    <dgm:pt modelId="{1C45CB8C-50B4-438A-BFEA-DF6EAE4A9711}" type="sibTrans" cxnId="{30F914BB-4A91-4E10-A0DB-51DB515D7AB1}">
      <dgm:prSet/>
      <dgm:spPr/>
      <dgm:t>
        <a:bodyPr/>
        <a:lstStyle/>
        <a:p>
          <a:endParaRPr lang="en-US"/>
        </a:p>
      </dgm:t>
    </dgm:pt>
    <dgm:pt modelId="{AC5102E6-C31A-46FE-9B64-AE847E268EF2}" type="pres">
      <dgm:prSet presAssocID="{B82860C1-6A8E-4025-AFAB-250CAB5D2A44}" presName="root" presStyleCnt="0">
        <dgm:presLayoutVars>
          <dgm:dir/>
          <dgm:resizeHandles val="exact"/>
        </dgm:presLayoutVars>
      </dgm:prSet>
      <dgm:spPr/>
    </dgm:pt>
    <dgm:pt modelId="{49812767-2DFD-4E24-B3D8-A7810DBFEEDB}" type="pres">
      <dgm:prSet presAssocID="{F1943959-8A18-40FA-BD96-6BB4CCCDF488}" presName="compNode" presStyleCnt="0"/>
      <dgm:spPr/>
    </dgm:pt>
    <dgm:pt modelId="{F8B36E05-3796-4660-9310-D35514041B85}" type="pres">
      <dgm:prSet presAssocID="{F1943959-8A18-40FA-BD96-6BB4CCCDF488}" presName="bgRect" presStyleLbl="bgShp" presStyleIdx="0" presStyleCnt="6"/>
      <dgm:spPr/>
    </dgm:pt>
    <dgm:pt modelId="{68379EC5-55FC-4D89-BC46-579BF734C948}" type="pres">
      <dgm:prSet presAssocID="{F1943959-8A18-40FA-BD96-6BB4CCCDF48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ales of Justice"/>
        </a:ext>
      </dgm:extLst>
    </dgm:pt>
    <dgm:pt modelId="{C9B357AD-7699-4436-978D-588E9BFD3112}" type="pres">
      <dgm:prSet presAssocID="{F1943959-8A18-40FA-BD96-6BB4CCCDF488}" presName="spaceRect" presStyleCnt="0"/>
      <dgm:spPr/>
    </dgm:pt>
    <dgm:pt modelId="{DEF5B907-3B5B-48C8-BBE5-3B901E0E77EA}" type="pres">
      <dgm:prSet presAssocID="{F1943959-8A18-40FA-BD96-6BB4CCCDF488}" presName="parTx" presStyleLbl="revTx" presStyleIdx="0" presStyleCnt="6">
        <dgm:presLayoutVars>
          <dgm:chMax val="0"/>
          <dgm:chPref val="0"/>
        </dgm:presLayoutVars>
      </dgm:prSet>
      <dgm:spPr/>
    </dgm:pt>
    <dgm:pt modelId="{5AB02480-FEFA-4928-A4EC-ABD3999F6873}" type="pres">
      <dgm:prSet presAssocID="{26C83635-43BF-4129-85F9-C936A7AADAC6}" presName="sibTrans" presStyleCnt="0"/>
      <dgm:spPr/>
    </dgm:pt>
    <dgm:pt modelId="{2624F2E7-BE3B-4C1A-B08D-7FB66F86384F}" type="pres">
      <dgm:prSet presAssocID="{6FC3E3F7-9BFD-4CC2-8BFA-41801F07369E}" presName="compNode" presStyleCnt="0"/>
      <dgm:spPr/>
    </dgm:pt>
    <dgm:pt modelId="{748AB6AB-B8C0-494D-A4D7-A5CE459CDB6E}" type="pres">
      <dgm:prSet presAssocID="{6FC3E3F7-9BFD-4CC2-8BFA-41801F07369E}" presName="bgRect" presStyleLbl="bgShp" presStyleIdx="1" presStyleCnt="6"/>
      <dgm:spPr/>
    </dgm:pt>
    <dgm:pt modelId="{DAB63C3B-E488-4729-B329-A9C55BF29649}" type="pres">
      <dgm:prSet presAssocID="{6FC3E3F7-9BFD-4CC2-8BFA-41801F07369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8C8433AB-0695-4AC5-B038-C3E0B9BF9DDC}" type="pres">
      <dgm:prSet presAssocID="{6FC3E3F7-9BFD-4CC2-8BFA-41801F07369E}" presName="spaceRect" presStyleCnt="0"/>
      <dgm:spPr/>
    </dgm:pt>
    <dgm:pt modelId="{0296754C-3950-4150-A2C7-EDA9F92B1F93}" type="pres">
      <dgm:prSet presAssocID="{6FC3E3F7-9BFD-4CC2-8BFA-41801F07369E}" presName="parTx" presStyleLbl="revTx" presStyleIdx="1" presStyleCnt="6">
        <dgm:presLayoutVars>
          <dgm:chMax val="0"/>
          <dgm:chPref val="0"/>
        </dgm:presLayoutVars>
      </dgm:prSet>
      <dgm:spPr/>
    </dgm:pt>
    <dgm:pt modelId="{0546B753-50B8-490D-AC5B-3BA510607F37}" type="pres">
      <dgm:prSet presAssocID="{2687ECD3-1ED1-4A78-BF3D-825E2A560132}" presName="sibTrans" presStyleCnt="0"/>
      <dgm:spPr/>
    </dgm:pt>
    <dgm:pt modelId="{301973C3-B13F-4D00-B387-4C4BF153FA8B}" type="pres">
      <dgm:prSet presAssocID="{D72A7B9B-F07C-4B76-AC19-C7D4760A793E}" presName="compNode" presStyleCnt="0"/>
      <dgm:spPr/>
    </dgm:pt>
    <dgm:pt modelId="{03D72FBA-1781-4FCD-B02C-A46A473B81FD}" type="pres">
      <dgm:prSet presAssocID="{D72A7B9B-F07C-4B76-AC19-C7D4760A793E}" presName="bgRect" presStyleLbl="bgShp" presStyleIdx="2" presStyleCnt="6"/>
      <dgm:spPr/>
    </dgm:pt>
    <dgm:pt modelId="{D8D5DA4F-11DC-4172-9C07-DF76C0AF627B}" type="pres">
      <dgm:prSet presAssocID="{D72A7B9B-F07C-4B76-AC19-C7D4760A793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resentation with Checklist"/>
        </a:ext>
      </dgm:extLst>
    </dgm:pt>
    <dgm:pt modelId="{411088B3-2F97-4636-A79A-88D02CCEF79B}" type="pres">
      <dgm:prSet presAssocID="{D72A7B9B-F07C-4B76-AC19-C7D4760A793E}" presName="spaceRect" presStyleCnt="0"/>
      <dgm:spPr/>
    </dgm:pt>
    <dgm:pt modelId="{2A3192F4-F738-4E63-8CF9-49A7F6A1F2E6}" type="pres">
      <dgm:prSet presAssocID="{D72A7B9B-F07C-4B76-AC19-C7D4760A793E}" presName="parTx" presStyleLbl="revTx" presStyleIdx="2" presStyleCnt="6">
        <dgm:presLayoutVars>
          <dgm:chMax val="0"/>
          <dgm:chPref val="0"/>
        </dgm:presLayoutVars>
      </dgm:prSet>
      <dgm:spPr/>
    </dgm:pt>
    <dgm:pt modelId="{F172E7C4-3AFE-44D1-B900-C896483D0DF3}" type="pres">
      <dgm:prSet presAssocID="{D547D3E8-1260-4D4D-857D-D4436DC9CFB7}" presName="sibTrans" presStyleCnt="0"/>
      <dgm:spPr/>
    </dgm:pt>
    <dgm:pt modelId="{3719FD33-CF77-4C7A-BFD3-01CA93960435}" type="pres">
      <dgm:prSet presAssocID="{3A266E6E-5B07-4EF9-B1F6-A8D5A8B79092}" presName="compNode" presStyleCnt="0"/>
      <dgm:spPr/>
    </dgm:pt>
    <dgm:pt modelId="{51F90C55-3541-4917-BE0F-11709EF0043E}" type="pres">
      <dgm:prSet presAssocID="{3A266E6E-5B07-4EF9-B1F6-A8D5A8B79092}" presName="bgRect" presStyleLbl="bgShp" presStyleIdx="3" presStyleCnt="6"/>
      <dgm:spPr/>
    </dgm:pt>
    <dgm:pt modelId="{72A0824C-FA34-44E1-96B1-57D0F4E37A49}" type="pres">
      <dgm:prSet presAssocID="{3A266E6E-5B07-4EF9-B1F6-A8D5A8B7909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ck"/>
        </a:ext>
      </dgm:extLst>
    </dgm:pt>
    <dgm:pt modelId="{36D19B11-EBC3-48FB-8940-6F5D069898EC}" type="pres">
      <dgm:prSet presAssocID="{3A266E6E-5B07-4EF9-B1F6-A8D5A8B79092}" presName="spaceRect" presStyleCnt="0"/>
      <dgm:spPr/>
    </dgm:pt>
    <dgm:pt modelId="{C037DBC0-E4E8-41D4-AFEC-4E96DF3C4BF9}" type="pres">
      <dgm:prSet presAssocID="{3A266E6E-5B07-4EF9-B1F6-A8D5A8B79092}" presName="parTx" presStyleLbl="revTx" presStyleIdx="3" presStyleCnt="6">
        <dgm:presLayoutVars>
          <dgm:chMax val="0"/>
          <dgm:chPref val="0"/>
        </dgm:presLayoutVars>
      </dgm:prSet>
      <dgm:spPr/>
    </dgm:pt>
    <dgm:pt modelId="{4372307B-D5EE-41A0-9F1A-EEA6FF854571}" type="pres">
      <dgm:prSet presAssocID="{3E3D346D-D323-4F07-A7C6-837E57322933}" presName="sibTrans" presStyleCnt="0"/>
      <dgm:spPr/>
    </dgm:pt>
    <dgm:pt modelId="{E19BECFF-3736-4192-B9C5-CDB6A8D98382}" type="pres">
      <dgm:prSet presAssocID="{83E97455-534A-4E85-9D83-B4E4A914070A}" presName="compNode" presStyleCnt="0"/>
      <dgm:spPr/>
    </dgm:pt>
    <dgm:pt modelId="{438FA0D7-B8ED-42E9-BB05-5026EF8133BC}" type="pres">
      <dgm:prSet presAssocID="{83E97455-534A-4E85-9D83-B4E4A914070A}" presName="bgRect" presStyleLbl="bgShp" presStyleIdx="4" presStyleCnt="6"/>
      <dgm:spPr/>
    </dgm:pt>
    <dgm:pt modelId="{044FE024-98F1-4F8A-97D8-BE70DEA66821}" type="pres">
      <dgm:prSet presAssocID="{83E97455-534A-4E85-9D83-B4E4A914070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Employee Badge"/>
        </a:ext>
      </dgm:extLst>
    </dgm:pt>
    <dgm:pt modelId="{7300CFF7-16EE-4290-83CD-092593F445AA}" type="pres">
      <dgm:prSet presAssocID="{83E97455-534A-4E85-9D83-B4E4A914070A}" presName="spaceRect" presStyleCnt="0"/>
      <dgm:spPr/>
    </dgm:pt>
    <dgm:pt modelId="{13BC3024-5C42-41EA-8FDA-27D162234A9D}" type="pres">
      <dgm:prSet presAssocID="{83E97455-534A-4E85-9D83-B4E4A914070A}" presName="parTx" presStyleLbl="revTx" presStyleIdx="4" presStyleCnt="6">
        <dgm:presLayoutVars>
          <dgm:chMax val="0"/>
          <dgm:chPref val="0"/>
        </dgm:presLayoutVars>
      </dgm:prSet>
      <dgm:spPr/>
    </dgm:pt>
    <dgm:pt modelId="{B6977572-F19F-4F1A-B3CB-CD494ABA6652}" type="pres">
      <dgm:prSet presAssocID="{CB02C845-4417-438A-81CB-E0114F339E87}" presName="sibTrans" presStyleCnt="0"/>
      <dgm:spPr/>
    </dgm:pt>
    <dgm:pt modelId="{C6251E59-80A6-4596-94A2-412266A40B9E}" type="pres">
      <dgm:prSet presAssocID="{11737867-990C-4835-A7BC-9CD335E3775B}" presName="compNode" presStyleCnt="0"/>
      <dgm:spPr/>
    </dgm:pt>
    <dgm:pt modelId="{6E098749-6DEC-4C7A-B932-BA3EB0EA3AB9}" type="pres">
      <dgm:prSet presAssocID="{11737867-990C-4835-A7BC-9CD335E3775B}" presName="bgRect" presStyleLbl="bgShp" presStyleIdx="5" presStyleCnt="6"/>
      <dgm:spPr/>
    </dgm:pt>
    <dgm:pt modelId="{E2AAA20B-590F-4037-936D-CFEC80957B0E}" type="pres">
      <dgm:prSet presAssocID="{11737867-990C-4835-A7BC-9CD335E3775B}"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ard Room"/>
        </a:ext>
      </dgm:extLst>
    </dgm:pt>
    <dgm:pt modelId="{33F3C05E-68EE-45B6-8CB4-ABAD7DFD974E}" type="pres">
      <dgm:prSet presAssocID="{11737867-990C-4835-A7BC-9CD335E3775B}" presName="spaceRect" presStyleCnt="0"/>
      <dgm:spPr/>
    </dgm:pt>
    <dgm:pt modelId="{420A4C35-4CBC-4E68-9C38-35F953152DAB}" type="pres">
      <dgm:prSet presAssocID="{11737867-990C-4835-A7BC-9CD335E3775B}" presName="parTx" presStyleLbl="revTx" presStyleIdx="5" presStyleCnt="6">
        <dgm:presLayoutVars>
          <dgm:chMax val="0"/>
          <dgm:chPref val="0"/>
        </dgm:presLayoutVars>
      </dgm:prSet>
      <dgm:spPr/>
    </dgm:pt>
  </dgm:ptLst>
  <dgm:cxnLst>
    <dgm:cxn modelId="{FAA3F326-8D50-43A9-A5EA-016B68612A21}" type="presOf" srcId="{6FC3E3F7-9BFD-4CC2-8BFA-41801F07369E}" destId="{0296754C-3950-4150-A2C7-EDA9F92B1F93}" srcOrd="0" destOrd="0" presId="urn:microsoft.com/office/officeart/2018/2/layout/IconVerticalSolidList"/>
    <dgm:cxn modelId="{79B3264C-7F35-4251-8928-9957070A3E15}" srcId="{B82860C1-6A8E-4025-AFAB-250CAB5D2A44}" destId="{D72A7B9B-F07C-4B76-AC19-C7D4760A793E}" srcOrd="2" destOrd="0" parTransId="{FC4484B3-B79E-4E3E-96D1-46E2518ACA14}" sibTransId="{D547D3E8-1260-4D4D-857D-D4436DC9CFB7}"/>
    <dgm:cxn modelId="{3F0AEE6F-B027-4B7F-904B-A4F3D430B341}" srcId="{B82860C1-6A8E-4025-AFAB-250CAB5D2A44}" destId="{3A266E6E-5B07-4EF9-B1F6-A8D5A8B79092}" srcOrd="3" destOrd="0" parTransId="{B52CC8F8-50A9-430D-A8CE-2D0D07699B77}" sibTransId="{3E3D346D-D323-4F07-A7C6-837E57322933}"/>
    <dgm:cxn modelId="{4DCD2A59-204F-4312-8B04-087FA847B8B4}" type="presOf" srcId="{B82860C1-6A8E-4025-AFAB-250CAB5D2A44}" destId="{AC5102E6-C31A-46FE-9B64-AE847E268EF2}" srcOrd="0" destOrd="0" presId="urn:microsoft.com/office/officeart/2018/2/layout/IconVerticalSolidList"/>
    <dgm:cxn modelId="{30ECDC93-5495-4A76-9933-E7911994B862}" type="presOf" srcId="{3A266E6E-5B07-4EF9-B1F6-A8D5A8B79092}" destId="{C037DBC0-E4E8-41D4-AFEC-4E96DF3C4BF9}" srcOrd="0" destOrd="0" presId="urn:microsoft.com/office/officeart/2018/2/layout/IconVerticalSolidList"/>
    <dgm:cxn modelId="{CE3D11A7-6BFA-4976-A1D8-89130832AB80}" srcId="{B82860C1-6A8E-4025-AFAB-250CAB5D2A44}" destId="{6FC3E3F7-9BFD-4CC2-8BFA-41801F07369E}" srcOrd="1" destOrd="0" parTransId="{6476E14A-A0B1-48F8-97A9-2A7AB7588E08}" sibTransId="{2687ECD3-1ED1-4A78-BF3D-825E2A560132}"/>
    <dgm:cxn modelId="{223125AE-F9B1-4D18-81D7-59A055EA7C2B}" type="presOf" srcId="{D72A7B9B-F07C-4B76-AC19-C7D4760A793E}" destId="{2A3192F4-F738-4E63-8CF9-49A7F6A1F2E6}" srcOrd="0" destOrd="0" presId="urn:microsoft.com/office/officeart/2018/2/layout/IconVerticalSolidList"/>
    <dgm:cxn modelId="{30F914BB-4A91-4E10-A0DB-51DB515D7AB1}" srcId="{B82860C1-6A8E-4025-AFAB-250CAB5D2A44}" destId="{11737867-990C-4835-A7BC-9CD335E3775B}" srcOrd="5" destOrd="0" parTransId="{9988A6EC-8D48-447C-946F-E208EADAEE8C}" sibTransId="{1C45CB8C-50B4-438A-BFEA-DF6EAE4A9711}"/>
    <dgm:cxn modelId="{C86494BB-C3DD-4DC2-85D4-11F57F7E2882}" type="presOf" srcId="{11737867-990C-4835-A7BC-9CD335E3775B}" destId="{420A4C35-4CBC-4E68-9C38-35F953152DAB}" srcOrd="0" destOrd="0" presId="urn:microsoft.com/office/officeart/2018/2/layout/IconVerticalSolidList"/>
    <dgm:cxn modelId="{2B8752DB-F439-462B-83C5-F04680AAC011}" type="presOf" srcId="{83E97455-534A-4E85-9D83-B4E4A914070A}" destId="{13BC3024-5C42-41EA-8FDA-27D162234A9D}" srcOrd="0" destOrd="0" presId="urn:microsoft.com/office/officeart/2018/2/layout/IconVerticalSolidList"/>
    <dgm:cxn modelId="{148FB8E3-5F8C-4A94-BD66-D3760AF0C86E}" srcId="{B82860C1-6A8E-4025-AFAB-250CAB5D2A44}" destId="{83E97455-534A-4E85-9D83-B4E4A914070A}" srcOrd="4" destOrd="0" parTransId="{6A3AE014-DA36-4BFD-BA1C-804CAB525914}" sibTransId="{CB02C845-4417-438A-81CB-E0114F339E87}"/>
    <dgm:cxn modelId="{B5C542ED-A137-469D-98D6-8EAF0B24AD70}" srcId="{B82860C1-6A8E-4025-AFAB-250CAB5D2A44}" destId="{F1943959-8A18-40FA-BD96-6BB4CCCDF488}" srcOrd="0" destOrd="0" parTransId="{66E4FF5B-6ABA-490C-B231-EC11AA5F4458}" sibTransId="{26C83635-43BF-4129-85F9-C936A7AADAC6}"/>
    <dgm:cxn modelId="{B1E70AF5-FD4A-4557-9E8B-96B2B863AC68}" type="presOf" srcId="{F1943959-8A18-40FA-BD96-6BB4CCCDF488}" destId="{DEF5B907-3B5B-48C8-BBE5-3B901E0E77EA}" srcOrd="0" destOrd="0" presId="urn:microsoft.com/office/officeart/2018/2/layout/IconVerticalSolidList"/>
    <dgm:cxn modelId="{1ABBE621-D729-419D-A2EE-4D5139040213}" type="presParOf" srcId="{AC5102E6-C31A-46FE-9B64-AE847E268EF2}" destId="{49812767-2DFD-4E24-B3D8-A7810DBFEEDB}" srcOrd="0" destOrd="0" presId="urn:microsoft.com/office/officeart/2018/2/layout/IconVerticalSolidList"/>
    <dgm:cxn modelId="{31A6C81F-32FE-47B5-B60C-840DAAAAA1F1}" type="presParOf" srcId="{49812767-2DFD-4E24-B3D8-A7810DBFEEDB}" destId="{F8B36E05-3796-4660-9310-D35514041B85}" srcOrd="0" destOrd="0" presId="urn:microsoft.com/office/officeart/2018/2/layout/IconVerticalSolidList"/>
    <dgm:cxn modelId="{6328E8E4-195F-4B9F-B537-76EFC9DDCFDD}" type="presParOf" srcId="{49812767-2DFD-4E24-B3D8-A7810DBFEEDB}" destId="{68379EC5-55FC-4D89-BC46-579BF734C948}" srcOrd="1" destOrd="0" presId="urn:microsoft.com/office/officeart/2018/2/layout/IconVerticalSolidList"/>
    <dgm:cxn modelId="{37321554-4028-43B4-AF6B-220B6E608C49}" type="presParOf" srcId="{49812767-2DFD-4E24-B3D8-A7810DBFEEDB}" destId="{C9B357AD-7699-4436-978D-588E9BFD3112}" srcOrd="2" destOrd="0" presId="urn:microsoft.com/office/officeart/2018/2/layout/IconVerticalSolidList"/>
    <dgm:cxn modelId="{72E25F15-91AC-47C4-8DD9-2166C8B9DF9F}" type="presParOf" srcId="{49812767-2DFD-4E24-B3D8-A7810DBFEEDB}" destId="{DEF5B907-3B5B-48C8-BBE5-3B901E0E77EA}" srcOrd="3" destOrd="0" presId="urn:microsoft.com/office/officeart/2018/2/layout/IconVerticalSolidList"/>
    <dgm:cxn modelId="{BF0DA117-C30D-4E04-91EB-A2D83FAA95D0}" type="presParOf" srcId="{AC5102E6-C31A-46FE-9B64-AE847E268EF2}" destId="{5AB02480-FEFA-4928-A4EC-ABD3999F6873}" srcOrd="1" destOrd="0" presId="urn:microsoft.com/office/officeart/2018/2/layout/IconVerticalSolidList"/>
    <dgm:cxn modelId="{9FF8017E-D2E2-4B10-9094-D1E2414EA4D6}" type="presParOf" srcId="{AC5102E6-C31A-46FE-9B64-AE847E268EF2}" destId="{2624F2E7-BE3B-4C1A-B08D-7FB66F86384F}" srcOrd="2" destOrd="0" presId="urn:microsoft.com/office/officeart/2018/2/layout/IconVerticalSolidList"/>
    <dgm:cxn modelId="{1D147CAE-D7E1-454D-B699-00BDFD710A8C}" type="presParOf" srcId="{2624F2E7-BE3B-4C1A-B08D-7FB66F86384F}" destId="{748AB6AB-B8C0-494D-A4D7-A5CE459CDB6E}" srcOrd="0" destOrd="0" presId="urn:microsoft.com/office/officeart/2018/2/layout/IconVerticalSolidList"/>
    <dgm:cxn modelId="{537A8981-304F-465E-9E3B-2FCB2F391FED}" type="presParOf" srcId="{2624F2E7-BE3B-4C1A-B08D-7FB66F86384F}" destId="{DAB63C3B-E488-4729-B329-A9C55BF29649}" srcOrd="1" destOrd="0" presId="urn:microsoft.com/office/officeart/2018/2/layout/IconVerticalSolidList"/>
    <dgm:cxn modelId="{3098D809-A582-4674-8089-48605C14596F}" type="presParOf" srcId="{2624F2E7-BE3B-4C1A-B08D-7FB66F86384F}" destId="{8C8433AB-0695-4AC5-B038-C3E0B9BF9DDC}" srcOrd="2" destOrd="0" presId="urn:microsoft.com/office/officeart/2018/2/layout/IconVerticalSolidList"/>
    <dgm:cxn modelId="{4FB86C6E-3FC9-4257-AAF3-38291557D763}" type="presParOf" srcId="{2624F2E7-BE3B-4C1A-B08D-7FB66F86384F}" destId="{0296754C-3950-4150-A2C7-EDA9F92B1F93}" srcOrd="3" destOrd="0" presId="urn:microsoft.com/office/officeart/2018/2/layout/IconVerticalSolidList"/>
    <dgm:cxn modelId="{9AEC421C-BAD7-49A6-8472-F01082598CE0}" type="presParOf" srcId="{AC5102E6-C31A-46FE-9B64-AE847E268EF2}" destId="{0546B753-50B8-490D-AC5B-3BA510607F37}" srcOrd="3" destOrd="0" presId="urn:microsoft.com/office/officeart/2018/2/layout/IconVerticalSolidList"/>
    <dgm:cxn modelId="{86BFE7FC-66BB-4402-9400-FBA4F6066043}" type="presParOf" srcId="{AC5102E6-C31A-46FE-9B64-AE847E268EF2}" destId="{301973C3-B13F-4D00-B387-4C4BF153FA8B}" srcOrd="4" destOrd="0" presId="urn:microsoft.com/office/officeart/2018/2/layout/IconVerticalSolidList"/>
    <dgm:cxn modelId="{88840E11-88A9-4E52-AA81-44B16166307F}" type="presParOf" srcId="{301973C3-B13F-4D00-B387-4C4BF153FA8B}" destId="{03D72FBA-1781-4FCD-B02C-A46A473B81FD}" srcOrd="0" destOrd="0" presId="urn:microsoft.com/office/officeart/2018/2/layout/IconVerticalSolidList"/>
    <dgm:cxn modelId="{0CF3A40B-4830-465B-9A08-935A464FE63D}" type="presParOf" srcId="{301973C3-B13F-4D00-B387-4C4BF153FA8B}" destId="{D8D5DA4F-11DC-4172-9C07-DF76C0AF627B}" srcOrd="1" destOrd="0" presId="urn:microsoft.com/office/officeart/2018/2/layout/IconVerticalSolidList"/>
    <dgm:cxn modelId="{43CF83D9-B45E-4D0A-9DDE-456EB4CF44A8}" type="presParOf" srcId="{301973C3-B13F-4D00-B387-4C4BF153FA8B}" destId="{411088B3-2F97-4636-A79A-88D02CCEF79B}" srcOrd="2" destOrd="0" presId="urn:microsoft.com/office/officeart/2018/2/layout/IconVerticalSolidList"/>
    <dgm:cxn modelId="{D86006CA-2A21-4545-8209-0384188379DF}" type="presParOf" srcId="{301973C3-B13F-4D00-B387-4C4BF153FA8B}" destId="{2A3192F4-F738-4E63-8CF9-49A7F6A1F2E6}" srcOrd="3" destOrd="0" presId="urn:microsoft.com/office/officeart/2018/2/layout/IconVerticalSolidList"/>
    <dgm:cxn modelId="{968EBFC6-C20A-4A85-AD64-E34FCF754DFF}" type="presParOf" srcId="{AC5102E6-C31A-46FE-9B64-AE847E268EF2}" destId="{F172E7C4-3AFE-44D1-B900-C896483D0DF3}" srcOrd="5" destOrd="0" presId="urn:microsoft.com/office/officeart/2018/2/layout/IconVerticalSolidList"/>
    <dgm:cxn modelId="{F8E0A38B-3E4B-4B7C-B0B9-85120A30DE43}" type="presParOf" srcId="{AC5102E6-C31A-46FE-9B64-AE847E268EF2}" destId="{3719FD33-CF77-4C7A-BFD3-01CA93960435}" srcOrd="6" destOrd="0" presId="urn:microsoft.com/office/officeart/2018/2/layout/IconVerticalSolidList"/>
    <dgm:cxn modelId="{D145C15A-54A4-4BF0-87D7-F5506E2350D7}" type="presParOf" srcId="{3719FD33-CF77-4C7A-BFD3-01CA93960435}" destId="{51F90C55-3541-4917-BE0F-11709EF0043E}" srcOrd="0" destOrd="0" presId="urn:microsoft.com/office/officeart/2018/2/layout/IconVerticalSolidList"/>
    <dgm:cxn modelId="{CA09303F-EB30-4421-9455-5F5AED8CB469}" type="presParOf" srcId="{3719FD33-CF77-4C7A-BFD3-01CA93960435}" destId="{72A0824C-FA34-44E1-96B1-57D0F4E37A49}" srcOrd="1" destOrd="0" presId="urn:microsoft.com/office/officeart/2018/2/layout/IconVerticalSolidList"/>
    <dgm:cxn modelId="{A86F4874-1463-4FEE-94D8-2653566D3B59}" type="presParOf" srcId="{3719FD33-CF77-4C7A-BFD3-01CA93960435}" destId="{36D19B11-EBC3-48FB-8940-6F5D069898EC}" srcOrd="2" destOrd="0" presId="urn:microsoft.com/office/officeart/2018/2/layout/IconVerticalSolidList"/>
    <dgm:cxn modelId="{D5E27A36-FD16-46A3-8719-242D147E2375}" type="presParOf" srcId="{3719FD33-CF77-4C7A-BFD3-01CA93960435}" destId="{C037DBC0-E4E8-41D4-AFEC-4E96DF3C4BF9}" srcOrd="3" destOrd="0" presId="urn:microsoft.com/office/officeart/2018/2/layout/IconVerticalSolidList"/>
    <dgm:cxn modelId="{EDC6F2CA-532B-4093-BC1F-792EE101F9A9}" type="presParOf" srcId="{AC5102E6-C31A-46FE-9B64-AE847E268EF2}" destId="{4372307B-D5EE-41A0-9F1A-EEA6FF854571}" srcOrd="7" destOrd="0" presId="urn:microsoft.com/office/officeart/2018/2/layout/IconVerticalSolidList"/>
    <dgm:cxn modelId="{FBE64F50-144D-4DBC-A58D-38A5B4B3028D}" type="presParOf" srcId="{AC5102E6-C31A-46FE-9B64-AE847E268EF2}" destId="{E19BECFF-3736-4192-B9C5-CDB6A8D98382}" srcOrd="8" destOrd="0" presId="urn:microsoft.com/office/officeart/2018/2/layout/IconVerticalSolidList"/>
    <dgm:cxn modelId="{3BD41497-7E84-4B05-9CB0-0707E29AD437}" type="presParOf" srcId="{E19BECFF-3736-4192-B9C5-CDB6A8D98382}" destId="{438FA0D7-B8ED-42E9-BB05-5026EF8133BC}" srcOrd="0" destOrd="0" presId="urn:microsoft.com/office/officeart/2018/2/layout/IconVerticalSolidList"/>
    <dgm:cxn modelId="{8B0F7C45-A4E6-4BAB-B502-7CB25008EFFD}" type="presParOf" srcId="{E19BECFF-3736-4192-B9C5-CDB6A8D98382}" destId="{044FE024-98F1-4F8A-97D8-BE70DEA66821}" srcOrd="1" destOrd="0" presId="urn:microsoft.com/office/officeart/2018/2/layout/IconVerticalSolidList"/>
    <dgm:cxn modelId="{AE7640AA-B9B1-4973-B8E4-792150388D92}" type="presParOf" srcId="{E19BECFF-3736-4192-B9C5-CDB6A8D98382}" destId="{7300CFF7-16EE-4290-83CD-092593F445AA}" srcOrd="2" destOrd="0" presId="urn:microsoft.com/office/officeart/2018/2/layout/IconVerticalSolidList"/>
    <dgm:cxn modelId="{42592E3C-3C05-4BCD-9752-F9948D62469B}" type="presParOf" srcId="{E19BECFF-3736-4192-B9C5-CDB6A8D98382}" destId="{13BC3024-5C42-41EA-8FDA-27D162234A9D}" srcOrd="3" destOrd="0" presId="urn:microsoft.com/office/officeart/2018/2/layout/IconVerticalSolidList"/>
    <dgm:cxn modelId="{AE972457-12F9-4C68-BC2E-9DE20EFC8680}" type="presParOf" srcId="{AC5102E6-C31A-46FE-9B64-AE847E268EF2}" destId="{B6977572-F19F-4F1A-B3CB-CD494ABA6652}" srcOrd="9" destOrd="0" presId="urn:microsoft.com/office/officeart/2018/2/layout/IconVerticalSolidList"/>
    <dgm:cxn modelId="{7C910BB7-B66E-4ACB-B989-A09297A986A2}" type="presParOf" srcId="{AC5102E6-C31A-46FE-9B64-AE847E268EF2}" destId="{C6251E59-80A6-4596-94A2-412266A40B9E}" srcOrd="10" destOrd="0" presId="urn:microsoft.com/office/officeart/2018/2/layout/IconVerticalSolidList"/>
    <dgm:cxn modelId="{D8C99322-C16B-4131-9E76-B1BB48200961}" type="presParOf" srcId="{C6251E59-80A6-4596-94A2-412266A40B9E}" destId="{6E098749-6DEC-4C7A-B932-BA3EB0EA3AB9}" srcOrd="0" destOrd="0" presId="urn:microsoft.com/office/officeart/2018/2/layout/IconVerticalSolidList"/>
    <dgm:cxn modelId="{300DCB7F-7705-465F-B0FE-111AD1BB274F}" type="presParOf" srcId="{C6251E59-80A6-4596-94A2-412266A40B9E}" destId="{E2AAA20B-590F-4037-936D-CFEC80957B0E}" srcOrd="1" destOrd="0" presId="urn:microsoft.com/office/officeart/2018/2/layout/IconVerticalSolidList"/>
    <dgm:cxn modelId="{79E2C1A5-FE3A-40E8-BF25-E1FC77F729E4}" type="presParOf" srcId="{C6251E59-80A6-4596-94A2-412266A40B9E}" destId="{33F3C05E-68EE-45B6-8CB4-ABAD7DFD974E}" srcOrd="2" destOrd="0" presId="urn:microsoft.com/office/officeart/2018/2/layout/IconVerticalSolidList"/>
    <dgm:cxn modelId="{96B7F237-FC36-4331-9CA6-75A8AC11A7F2}" type="presParOf" srcId="{C6251E59-80A6-4596-94A2-412266A40B9E}" destId="{420A4C35-4CBC-4E68-9C38-35F953152DA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0A0C774-95D4-41C3-B5AB-BAF6B0219C7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CB91863-328E-4AD6-BFE4-8AED6E35FBBB}">
      <dgm:prSet/>
      <dgm:spPr/>
      <dgm:t>
        <a:bodyPr/>
        <a:lstStyle/>
        <a:p>
          <a:pPr>
            <a:lnSpc>
              <a:spcPct val="100000"/>
            </a:lnSpc>
          </a:pPr>
          <a:r>
            <a:rPr lang="en-GB"/>
            <a:t>Ethical Considerations </a:t>
          </a:r>
          <a:endParaRPr lang="en-US"/>
        </a:p>
      </dgm:t>
    </dgm:pt>
    <dgm:pt modelId="{022D185B-6A78-41B3-8CF4-855A595082A2}" type="parTrans" cxnId="{4D711CB5-1111-4060-BA45-5A9CB617D181}">
      <dgm:prSet/>
      <dgm:spPr/>
      <dgm:t>
        <a:bodyPr/>
        <a:lstStyle/>
        <a:p>
          <a:endParaRPr lang="en-US"/>
        </a:p>
      </dgm:t>
    </dgm:pt>
    <dgm:pt modelId="{3C6A5B96-A4BA-4F06-9C77-82D44541CD4B}" type="sibTrans" cxnId="{4D711CB5-1111-4060-BA45-5A9CB617D181}">
      <dgm:prSet/>
      <dgm:spPr/>
      <dgm:t>
        <a:bodyPr/>
        <a:lstStyle/>
        <a:p>
          <a:endParaRPr lang="en-US"/>
        </a:p>
      </dgm:t>
    </dgm:pt>
    <dgm:pt modelId="{D7304831-A8B0-4110-BE65-9524B1AB2E53}">
      <dgm:prSet/>
      <dgm:spPr/>
      <dgm:t>
        <a:bodyPr/>
        <a:lstStyle/>
        <a:p>
          <a:pPr>
            <a:lnSpc>
              <a:spcPct val="100000"/>
            </a:lnSpc>
          </a:pPr>
          <a:r>
            <a:rPr lang="en-GB" dirty="0"/>
            <a:t>University Guidelines and Protection against injury</a:t>
          </a:r>
          <a:endParaRPr lang="en-US" dirty="0"/>
        </a:p>
      </dgm:t>
    </dgm:pt>
    <dgm:pt modelId="{686235AE-0CCD-4FB3-AC6B-BCE36A3A2853}" type="parTrans" cxnId="{CA429800-C570-4EA1-A1AC-840FB162DE7D}">
      <dgm:prSet/>
      <dgm:spPr/>
      <dgm:t>
        <a:bodyPr/>
        <a:lstStyle/>
        <a:p>
          <a:endParaRPr lang="en-US"/>
        </a:p>
      </dgm:t>
    </dgm:pt>
    <dgm:pt modelId="{ADCF0BF1-8879-4D97-8379-0524F212C68F}" type="sibTrans" cxnId="{CA429800-C570-4EA1-A1AC-840FB162DE7D}">
      <dgm:prSet/>
      <dgm:spPr/>
      <dgm:t>
        <a:bodyPr/>
        <a:lstStyle/>
        <a:p>
          <a:endParaRPr lang="en-US"/>
        </a:p>
      </dgm:t>
    </dgm:pt>
    <dgm:pt modelId="{CE458E7E-AC06-4A24-A68C-B07495673629}">
      <dgm:prSet/>
      <dgm:spPr/>
      <dgm:t>
        <a:bodyPr/>
        <a:lstStyle/>
        <a:p>
          <a:pPr>
            <a:lnSpc>
              <a:spcPct val="100000"/>
            </a:lnSpc>
          </a:pPr>
          <a:r>
            <a:rPr lang="en-GB"/>
            <a:t>This research will not include questions that may cause stress, embarrassment or pressure. Participants will not be forced to answer any question they do not want to answer.</a:t>
          </a:r>
          <a:endParaRPr lang="en-US"/>
        </a:p>
      </dgm:t>
    </dgm:pt>
    <dgm:pt modelId="{8DDB59AE-2227-4B2F-8E62-9EFD09C979D2}" type="parTrans" cxnId="{DD941B83-67AC-4B1E-8314-28FD3CE11A1D}">
      <dgm:prSet/>
      <dgm:spPr/>
      <dgm:t>
        <a:bodyPr/>
        <a:lstStyle/>
        <a:p>
          <a:endParaRPr lang="en-US"/>
        </a:p>
      </dgm:t>
    </dgm:pt>
    <dgm:pt modelId="{C52F7072-512A-423E-BBB0-3F2C675D146D}" type="sibTrans" cxnId="{DD941B83-67AC-4B1E-8314-28FD3CE11A1D}">
      <dgm:prSet/>
      <dgm:spPr/>
      <dgm:t>
        <a:bodyPr/>
        <a:lstStyle/>
        <a:p>
          <a:endParaRPr lang="en-US"/>
        </a:p>
      </dgm:t>
    </dgm:pt>
    <dgm:pt modelId="{F0A9857E-1A33-4DFB-8B40-008310A276E7}">
      <dgm:prSet/>
      <dgm:spPr/>
      <dgm:t>
        <a:bodyPr/>
        <a:lstStyle/>
        <a:p>
          <a:pPr>
            <a:lnSpc>
              <a:spcPct val="100000"/>
            </a:lnSpc>
          </a:pPr>
          <a:r>
            <a:rPr lang="en-GB"/>
            <a:t>The research is about the workplace so answers will be kept private so that people are not feeling at risk when sharing honest opinions.</a:t>
          </a:r>
          <a:endParaRPr lang="en-US"/>
        </a:p>
      </dgm:t>
    </dgm:pt>
    <dgm:pt modelId="{58416487-4AE1-4F2F-A222-E8151BEB7E5C}" type="parTrans" cxnId="{90F6A420-C1EB-4BBE-802F-174242E4FB31}">
      <dgm:prSet/>
      <dgm:spPr/>
      <dgm:t>
        <a:bodyPr/>
        <a:lstStyle/>
        <a:p>
          <a:endParaRPr lang="en-US"/>
        </a:p>
      </dgm:t>
    </dgm:pt>
    <dgm:pt modelId="{8F5B7DEB-986B-41C8-B7F7-9DE5D59971CD}" type="sibTrans" cxnId="{90F6A420-C1EB-4BBE-802F-174242E4FB31}">
      <dgm:prSet/>
      <dgm:spPr/>
      <dgm:t>
        <a:bodyPr/>
        <a:lstStyle/>
        <a:p>
          <a:endParaRPr lang="en-US"/>
        </a:p>
      </dgm:t>
    </dgm:pt>
    <dgm:pt modelId="{B312E22A-34C5-434F-805D-4D4ADB137EA9}">
      <dgm:prSet/>
      <dgm:spPr/>
      <dgm:t>
        <a:bodyPr/>
        <a:lstStyle/>
        <a:p>
          <a:pPr>
            <a:lnSpc>
              <a:spcPct val="100000"/>
            </a:lnSpc>
          </a:pPr>
          <a:r>
            <a:rPr lang="en-GB" dirty="0"/>
            <a:t>Ethical approval will be obtained from the university prior to data collection. The research will be conducted according to university ethical guidelines for research involving human participants.</a:t>
          </a:r>
          <a:endParaRPr lang="en-US" dirty="0"/>
        </a:p>
      </dgm:t>
    </dgm:pt>
    <dgm:pt modelId="{60F20B85-39EA-4D08-9281-F3D4C8B460F1}" type="parTrans" cxnId="{77CF3EB9-324D-413D-B0DF-24492AFE63D2}">
      <dgm:prSet/>
      <dgm:spPr/>
      <dgm:t>
        <a:bodyPr/>
        <a:lstStyle/>
        <a:p>
          <a:endParaRPr lang="en-US"/>
        </a:p>
      </dgm:t>
    </dgm:pt>
    <dgm:pt modelId="{AAE01184-0EB5-477B-9685-07482B60E737}" type="sibTrans" cxnId="{77CF3EB9-324D-413D-B0DF-24492AFE63D2}">
      <dgm:prSet/>
      <dgm:spPr/>
      <dgm:t>
        <a:bodyPr/>
        <a:lstStyle/>
        <a:p>
          <a:endParaRPr lang="en-US"/>
        </a:p>
      </dgm:t>
    </dgm:pt>
    <dgm:pt modelId="{A5C968B8-0D66-4BAA-BECE-83F9AD9CF90C}">
      <dgm:prSet/>
      <dgm:spPr/>
      <dgm:t>
        <a:bodyPr/>
        <a:lstStyle/>
        <a:p>
          <a:pPr>
            <a:lnSpc>
              <a:spcPct val="100000"/>
            </a:lnSpc>
          </a:pPr>
          <a:r>
            <a:rPr lang="en-GB"/>
            <a:t>Data will be securely stored and used only for the purpose of this academic research. This assists in protecting the privacy of respondents and is consistent with good research practice (Saunders, Lewis and Thornhill, 2023; Bell, Bryman and Harley, 2022).</a:t>
          </a:r>
          <a:endParaRPr lang="en-US"/>
        </a:p>
      </dgm:t>
    </dgm:pt>
    <dgm:pt modelId="{1F9F1A8C-B222-48C3-A26C-9341A90E04C0}" type="parTrans" cxnId="{29950DCB-E25E-4BF9-BAA6-3E4EBF150233}">
      <dgm:prSet/>
      <dgm:spPr/>
      <dgm:t>
        <a:bodyPr/>
        <a:lstStyle/>
        <a:p>
          <a:endParaRPr lang="en-US"/>
        </a:p>
      </dgm:t>
    </dgm:pt>
    <dgm:pt modelId="{47A66156-6F1C-4A79-AE76-B5D863D02931}" type="sibTrans" cxnId="{29950DCB-E25E-4BF9-BAA6-3E4EBF150233}">
      <dgm:prSet/>
      <dgm:spPr/>
      <dgm:t>
        <a:bodyPr/>
        <a:lstStyle/>
        <a:p>
          <a:endParaRPr lang="en-US"/>
        </a:p>
      </dgm:t>
    </dgm:pt>
    <dgm:pt modelId="{963BBB45-1418-407B-AC44-0D7B77591621}" type="pres">
      <dgm:prSet presAssocID="{50A0C774-95D4-41C3-B5AB-BAF6B0219C79}" presName="root" presStyleCnt="0">
        <dgm:presLayoutVars>
          <dgm:dir/>
          <dgm:resizeHandles val="exact"/>
        </dgm:presLayoutVars>
      </dgm:prSet>
      <dgm:spPr/>
    </dgm:pt>
    <dgm:pt modelId="{68557ABC-CD55-4D0B-9546-0A8F45459DB9}" type="pres">
      <dgm:prSet presAssocID="{6CB91863-328E-4AD6-BFE4-8AED6E35FBBB}" presName="compNode" presStyleCnt="0"/>
      <dgm:spPr/>
    </dgm:pt>
    <dgm:pt modelId="{357FA37A-DF6D-4D47-A024-2B8A4B326258}" type="pres">
      <dgm:prSet presAssocID="{6CB91863-328E-4AD6-BFE4-8AED6E35FBBB}" presName="bgRect" presStyleLbl="bgShp" presStyleIdx="0" presStyleCnt="6"/>
      <dgm:spPr/>
    </dgm:pt>
    <dgm:pt modelId="{01A69D51-4ED0-43B8-83E9-F734EC7D8EFD}" type="pres">
      <dgm:prSet presAssocID="{6CB91863-328E-4AD6-BFE4-8AED6E35FBB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ales of Justice"/>
        </a:ext>
      </dgm:extLst>
    </dgm:pt>
    <dgm:pt modelId="{331EA8CD-6452-47E9-9D56-326BC4DCAC46}" type="pres">
      <dgm:prSet presAssocID="{6CB91863-328E-4AD6-BFE4-8AED6E35FBBB}" presName="spaceRect" presStyleCnt="0"/>
      <dgm:spPr/>
    </dgm:pt>
    <dgm:pt modelId="{5A05FEFF-AF67-4F6B-ACF3-1A4FFC8B6F8F}" type="pres">
      <dgm:prSet presAssocID="{6CB91863-328E-4AD6-BFE4-8AED6E35FBBB}" presName="parTx" presStyleLbl="revTx" presStyleIdx="0" presStyleCnt="6">
        <dgm:presLayoutVars>
          <dgm:chMax val="0"/>
          <dgm:chPref val="0"/>
        </dgm:presLayoutVars>
      </dgm:prSet>
      <dgm:spPr/>
    </dgm:pt>
    <dgm:pt modelId="{346FAB8A-CC6E-4168-BAE8-EE33A089A8EE}" type="pres">
      <dgm:prSet presAssocID="{3C6A5B96-A4BA-4F06-9C77-82D44541CD4B}" presName="sibTrans" presStyleCnt="0"/>
      <dgm:spPr/>
    </dgm:pt>
    <dgm:pt modelId="{215C50B1-8053-4F49-A96A-4819234E2996}" type="pres">
      <dgm:prSet presAssocID="{D7304831-A8B0-4110-BE65-9524B1AB2E53}" presName="compNode" presStyleCnt="0"/>
      <dgm:spPr/>
    </dgm:pt>
    <dgm:pt modelId="{1BDC8557-B622-47D8-8F6C-3E0F7D5AE0C3}" type="pres">
      <dgm:prSet presAssocID="{D7304831-A8B0-4110-BE65-9524B1AB2E53}" presName="bgRect" presStyleLbl="bgShp" presStyleIdx="1" presStyleCnt="6"/>
      <dgm:spPr/>
    </dgm:pt>
    <dgm:pt modelId="{39F0215F-CA09-41E5-96EC-946CCC8EF372}" type="pres">
      <dgm:prSet presAssocID="{D7304831-A8B0-4110-BE65-9524B1AB2E5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976714F7-CED9-4B3E-AA71-EFAA266F471E}" type="pres">
      <dgm:prSet presAssocID="{D7304831-A8B0-4110-BE65-9524B1AB2E53}" presName="spaceRect" presStyleCnt="0"/>
      <dgm:spPr/>
    </dgm:pt>
    <dgm:pt modelId="{644263E1-154A-4F46-B5BB-A28F8F27F049}" type="pres">
      <dgm:prSet presAssocID="{D7304831-A8B0-4110-BE65-9524B1AB2E53}" presName="parTx" presStyleLbl="revTx" presStyleIdx="1" presStyleCnt="6">
        <dgm:presLayoutVars>
          <dgm:chMax val="0"/>
          <dgm:chPref val="0"/>
        </dgm:presLayoutVars>
      </dgm:prSet>
      <dgm:spPr/>
    </dgm:pt>
    <dgm:pt modelId="{CFA0FBB9-3B94-454F-8FC0-AC96918D46F6}" type="pres">
      <dgm:prSet presAssocID="{ADCF0BF1-8879-4D97-8379-0524F212C68F}" presName="sibTrans" presStyleCnt="0"/>
      <dgm:spPr/>
    </dgm:pt>
    <dgm:pt modelId="{D6FF986C-C238-4C53-A9D9-7549158E724C}" type="pres">
      <dgm:prSet presAssocID="{CE458E7E-AC06-4A24-A68C-B07495673629}" presName="compNode" presStyleCnt="0"/>
      <dgm:spPr/>
    </dgm:pt>
    <dgm:pt modelId="{56B6978B-FF84-4AA5-B9BF-9D250DCA3733}" type="pres">
      <dgm:prSet presAssocID="{CE458E7E-AC06-4A24-A68C-B07495673629}" presName="bgRect" presStyleLbl="bgShp" presStyleIdx="2" presStyleCnt="6"/>
      <dgm:spPr/>
    </dgm:pt>
    <dgm:pt modelId="{D4987D59-D051-4CB8-8664-E320C12EC814}" type="pres">
      <dgm:prSet presAssocID="{CE458E7E-AC06-4A24-A68C-B07495673629}"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Questions"/>
        </a:ext>
      </dgm:extLst>
    </dgm:pt>
    <dgm:pt modelId="{074F5684-5745-480D-94AF-09050B9D8406}" type="pres">
      <dgm:prSet presAssocID="{CE458E7E-AC06-4A24-A68C-B07495673629}" presName="spaceRect" presStyleCnt="0"/>
      <dgm:spPr/>
    </dgm:pt>
    <dgm:pt modelId="{08EB1231-49B2-4384-9DD8-8D717F6990F0}" type="pres">
      <dgm:prSet presAssocID="{CE458E7E-AC06-4A24-A68C-B07495673629}" presName="parTx" presStyleLbl="revTx" presStyleIdx="2" presStyleCnt="6">
        <dgm:presLayoutVars>
          <dgm:chMax val="0"/>
          <dgm:chPref val="0"/>
        </dgm:presLayoutVars>
      </dgm:prSet>
      <dgm:spPr/>
    </dgm:pt>
    <dgm:pt modelId="{186086C9-EF22-4D0B-9151-4C7AAFB99AFE}" type="pres">
      <dgm:prSet presAssocID="{C52F7072-512A-423E-BBB0-3F2C675D146D}" presName="sibTrans" presStyleCnt="0"/>
      <dgm:spPr/>
    </dgm:pt>
    <dgm:pt modelId="{E4B66A4D-7167-48B5-8E22-CFC77FF5A6DD}" type="pres">
      <dgm:prSet presAssocID="{F0A9857E-1A33-4DFB-8B40-008310A276E7}" presName="compNode" presStyleCnt="0"/>
      <dgm:spPr/>
    </dgm:pt>
    <dgm:pt modelId="{F2537A60-19D4-4134-A1CB-642AA43EBF6F}" type="pres">
      <dgm:prSet presAssocID="{F0A9857E-1A33-4DFB-8B40-008310A276E7}" presName="bgRect" presStyleLbl="bgShp" presStyleIdx="3" presStyleCnt="6"/>
      <dgm:spPr/>
    </dgm:pt>
    <dgm:pt modelId="{D4392555-BA2A-4241-8F40-970D2ABD743D}" type="pres">
      <dgm:prSet presAssocID="{F0A9857E-1A33-4DFB-8B40-008310A276E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F76B6BD3-FA43-40B0-BDD4-CDA7D9964EBC}" type="pres">
      <dgm:prSet presAssocID="{F0A9857E-1A33-4DFB-8B40-008310A276E7}" presName="spaceRect" presStyleCnt="0"/>
      <dgm:spPr/>
    </dgm:pt>
    <dgm:pt modelId="{BA49F644-CDB6-453E-B81B-2749A3E7033C}" type="pres">
      <dgm:prSet presAssocID="{F0A9857E-1A33-4DFB-8B40-008310A276E7}" presName="parTx" presStyleLbl="revTx" presStyleIdx="3" presStyleCnt="6">
        <dgm:presLayoutVars>
          <dgm:chMax val="0"/>
          <dgm:chPref val="0"/>
        </dgm:presLayoutVars>
      </dgm:prSet>
      <dgm:spPr/>
    </dgm:pt>
    <dgm:pt modelId="{56F4EA8D-5F12-4D12-BB69-E22454F56EA8}" type="pres">
      <dgm:prSet presAssocID="{8F5B7DEB-986B-41C8-B7F7-9DE5D59971CD}" presName="sibTrans" presStyleCnt="0"/>
      <dgm:spPr/>
    </dgm:pt>
    <dgm:pt modelId="{9C1A1738-A047-4171-AE80-659BC880492D}" type="pres">
      <dgm:prSet presAssocID="{B312E22A-34C5-434F-805D-4D4ADB137EA9}" presName="compNode" presStyleCnt="0"/>
      <dgm:spPr/>
    </dgm:pt>
    <dgm:pt modelId="{155ADB71-4475-4FB6-8906-682A93453A80}" type="pres">
      <dgm:prSet presAssocID="{B312E22A-34C5-434F-805D-4D4ADB137EA9}" presName="bgRect" presStyleLbl="bgShp" presStyleIdx="4" presStyleCnt="6"/>
      <dgm:spPr/>
    </dgm:pt>
    <dgm:pt modelId="{011DA04F-D99C-40BE-B75D-C2DD01C28700}" type="pres">
      <dgm:prSet presAssocID="{B312E22A-34C5-434F-805D-4D4ADB137EA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ooks"/>
        </a:ext>
      </dgm:extLst>
    </dgm:pt>
    <dgm:pt modelId="{50BC2387-9CCF-4A9C-A8A6-F44C7CE0ADE3}" type="pres">
      <dgm:prSet presAssocID="{B312E22A-34C5-434F-805D-4D4ADB137EA9}" presName="spaceRect" presStyleCnt="0"/>
      <dgm:spPr/>
    </dgm:pt>
    <dgm:pt modelId="{B95EBFF4-C038-4FD1-BC06-6875BB52E3FA}" type="pres">
      <dgm:prSet presAssocID="{B312E22A-34C5-434F-805D-4D4ADB137EA9}" presName="parTx" presStyleLbl="revTx" presStyleIdx="4" presStyleCnt="6">
        <dgm:presLayoutVars>
          <dgm:chMax val="0"/>
          <dgm:chPref val="0"/>
        </dgm:presLayoutVars>
      </dgm:prSet>
      <dgm:spPr/>
    </dgm:pt>
    <dgm:pt modelId="{4669824B-9D50-4716-ABB1-4743C8BD7400}" type="pres">
      <dgm:prSet presAssocID="{AAE01184-0EB5-477B-9685-07482B60E737}" presName="sibTrans" presStyleCnt="0"/>
      <dgm:spPr/>
    </dgm:pt>
    <dgm:pt modelId="{43CD6D53-9D80-4DAD-BF8B-543F3A5AD05F}" type="pres">
      <dgm:prSet presAssocID="{A5C968B8-0D66-4BAA-BECE-83F9AD9CF90C}" presName="compNode" presStyleCnt="0"/>
      <dgm:spPr/>
    </dgm:pt>
    <dgm:pt modelId="{EA002A88-F17B-4C92-B5F5-CF330A0E1943}" type="pres">
      <dgm:prSet presAssocID="{A5C968B8-0D66-4BAA-BECE-83F9AD9CF90C}" presName="bgRect" presStyleLbl="bgShp" presStyleIdx="5" presStyleCnt="6"/>
      <dgm:spPr/>
    </dgm:pt>
    <dgm:pt modelId="{CAE2E729-F224-4234-BFCB-9D71282EE931}" type="pres">
      <dgm:prSet presAssocID="{A5C968B8-0D66-4BAA-BECE-83F9AD9CF90C}"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68C35461-747F-442C-B7F3-EE5E31635816}" type="pres">
      <dgm:prSet presAssocID="{A5C968B8-0D66-4BAA-BECE-83F9AD9CF90C}" presName="spaceRect" presStyleCnt="0"/>
      <dgm:spPr/>
    </dgm:pt>
    <dgm:pt modelId="{02374ADE-01F5-4C51-82A2-115A342E9B0A}" type="pres">
      <dgm:prSet presAssocID="{A5C968B8-0D66-4BAA-BECE-83F9AD9CF90C}" presName="parTx" presStyleLbl="revTx" presStyleIdx="5" presStyleCnt="6">
        <dgm:presLayoutVars>
          <dgm:chMax val="0"/>
          <dgm:chPref val="0"/>
        </dgm:presLayoutVars>
      </dgm:prSet>
      <dgm:spPr/>
    </dgm:pt>
  </dgm:ptLst>
  <dgm:cxnLst>
    <dgm:cxn modelId="{CA429800-C570-4EA1-A1AC-840FB162DE7D}" srcId="{50A0C774-95D4-41C3-B5AB-BAF6B0219C79}" destId="{D7304831-A8B0-4110-BE65-9524B1AB2E53}" srcOrd="1" destOrd="0" parTransId="{686235AE-0CCD-4FB3-AC6B-BCE36A3A2853}" sibTransId="{ADCF0BF1-8879-4D97-8379-0524F212C68F}"/>
    <dgm:cxn modelId="{7EDDF218-3DA2-47A3-8D7D-6EF6B39ED4BA}" type="presOf" srcId="{B312E22A-34C5-434F-805D-4D4ADB137EA9}" destId="{B95EBFF4-C038-4FD1-BC06-6875BB52E3FA}" srcOrd="0" destOrd="0" presId="urn:microsoft.com/office/officeart/2018/2/layout/IconVerticalSolidList"/>
    <dgm:cxn modelId="{90F6A420-C1EB-4BBE-802F-174242E4FB31}" srcId="{50A0C774-95D4-41C3-B5AB-BAF6B0219C79}" destId="{F0A9857E-1A33-4DFB-8B40-008310A276E7}" srcOrd="3" destOrd="0" parTransId="{58416487-4AE1-4F2F-A222-E8151BEB7E5C}" sibTransId="{8F5B7DEB-986B-41C8-B7F7-9DE5D59971CD}"/>
    <dgm:cxn modelId="{0748372B-451D-4487-9268-72637677F07F}" type="presOf" srcId="{F0A9857E-1A33-4DFB-8B40-008310A276E7}" destId="{BA49F644-CDB6-453E-B81B-2749A3E7033C}" srcOrd="0" destOrd="0" presId="urn:microsoft.com/office/officeart/2018/2/layout/IconVerticalSolidList"/>
    <dgm:cxn modelId="{DD941B83-67AC-4B1E-8314-28FD3CE11A1D}" srcId="{50A0C774-95D4-41C3-B5AB-BAF6B0219C79}" destId="{CE458E7E-AC06-4A24-A68C-B07495673629}" srcOrd="2" destOrd="0" parTransId="{8DDB59AE-2227-4B2F-8E62-9EFD09C979D2}" sibTransId="{C52F7072-512A-423E-BBB0-3F2C675D146D}"/>
    <dgm:cxn modelId="{98B57CA7-8076-46AA-A639-C719CCDB0BC2}" type="presOf" srcId="{A5C968B8-0D66-4BAA-BECE-83F9AD9CF90C}" destId="{02374ADE-01F5-4C51-82A2-115A342E9B0A}" srcOrd="0" destOrd="0" presId="urn:microsoft.com/office/officeart/2018/2/layout/IconVerticalSolidList"/>
    <dgm:cxn modelId="{4D711CB5-1111-4060-BA45-5A9CB617D181}" srcId="{50A0C774-95D4-41C3-B5AB-BAF6B0219C79}" destId="{6CB91863-328E-4AD6-BFE4-8AED6E35FBBB}" srcOrd="0" destOrd="0" parTransId="{022D185B-6A78-41B3-8CF4-855A595082A2}" sibTransId="{3C6A5B96-A4BA-4F06-9C77-82D44541CD4B}"/>
    <dgm:cxn modelId="{77CF3EB9-324D-413D-B0DF-24492AFE63D2}" srcId="{50A0C774-95D4-41C3-B5AB-BAF6B0219C79}" destId="{B312E22A-34C5-434F-805D-4D4ADB137EA9}" srcOrd="4" destOrd="0" parTransId="{60F20B85-39EA-4D08-9281-F3D4C8B460F1}" sibTransId="{AAE01184-0EB5-477B-9685-07482B60E737}"/>
    <dgm:cxn modelId="{7183E9C7-454E-4500-9E1E-608F71E10C63}" type="presOf" srcId="{50A0C774-95D4-41C3-B5AB-BAF6B0219C79}" destId="{963BBB45-1418-407B-AC44-0D7B77591621}" srcOrd="0" destOrd="0" presId="urn:microsoft.com/office/officeart/2018/2/layout/IconVerticalSolidList"/>
    <dgm:cxn modelId="{29950DCB-E25E-4BF9-BAA6-3E4EBF150233}" srcId="{50A0C774-95D4-41C3-B5AB-BAF6B0219C79}" destId="{A5C968B8-0D66-4BAA-BECE-83F9AD9CF90C}" srcOrd="5" destOrd="0" parTransId="{1F9F1A8C-B222-48C3-A26C-9341A90E04C0}" sibTransId="{47A66156-6F1C-4A79-AE76-B5D863D02931}"/>
    <dgm:cxn modelId="{095980D5-56DE-45FD-BCEE-BB4F18D766BC}" type="presOf" srcId="{D7304831-A8B0-4110-BE65-9524B1AB2E53}" destId="{644263E1-154A-4F46-B5BB-A28F8F27F049}" srcOrd="0" destOrd="0" presId="urn:microsoft.com/office/officeart/2018/2/layout/IconVerticalSolidList"/>
    <dgm:cxn modelId="{C59006F8-B2C9-4EDC-9D5A-9721CD9FBBD2}" type="presOf" srcId="{6CB91863-328E-4AD6-BFE4-8AED6E35FBBB}" destId="{5A05FEFF-AF67-4F6B-ACF3-1A4FFC8B6F8F}" srcOrd="0" destOrd="0" presId="urn:microsoft.com/office/officeart/2018/2/layout/IconVerticalSolidList"/>
    <dgm:cxn modelId="{568E69FA-335E-4E27-AE48-2FFA6A781071}" type="presOf" srcId="{CE458E7E-AC06-4A24-A68C-B07495673629}" destId="{08EB1231-49B2-4384-9DD8-8D717F6990F0}" srcOrd="0" destOrd="0" presId="urn:microsoft.com/office/officeart/2018/2/layout/IconVerticalSolidList"/>
    <dgm:cxn modelId="{B6C0FEF7-47EA-4041-8F24-C6340B19635F}" type="presParOf" srcId="{963BBB45-1418-407B-AC44-0D7B77591621}" destId="{68557ABC-CD55-4D0B-9546-0A8F45459DB9}" srcOrd="0" destOrd="0" presId="urn:microsoft.com/office/officeart/2018/2/layout/IconVerticalSolidList"/>
    <dgm:cxn modelId="{26CD4448-6958-4321-B728-5809FB5C6E66}" type="presParOf" srcId="{68557ABC-CD55-4D0B-9546-0A8F45459DB9}" destId="{357FA37A-DF6D-4D47-A024-2B8A4B326258}" srcOrd="0" destOrd="0" presId="urn:microsoft.com/office/officeart/2018/2/layout/IconVerticalSolidList"/>
    <dgm:cxn modelId="{DC91ACBF-79FE-4445-BA99-A8C3059B74E4}" type="presParOf" srcId="{68557ABC-CD55-4D0B-9546-0A8F45459DB9}" destId="{01A69D51-4ED0-43B8-83E9-F734EC7D8EFD}" srcOrd="1" destOrd="0" presId="urn:microsoft.com/office/officeart/2018/2/layout/IconVerticalSolidList"/>
    <dgm:cxn modelId="{F28A018A-6C66-4606-B1D0-91ED08EE20AE}" type="presParOf" srcId="{68557ABC-CD55-4D0B-9546-0A8F45459DB9}" destId="{331EA8CD-6452-47E9-9D56-326BC4DCAC46}" srcOrd="2" destOrd="0" presId="urn:microsoft.com/office/officeart/2018/2/layout/IconVerticalSolidList"/>
    <dgm:cxn modelId="{C3CD1D4E-A3E2-4AB9-9F34-2F265E4A1182}" type="presParOf" srcId="{68557ABC-CD55-4D0B-9546-0A8F45459DB9}" destId="{5A05FEFF-AF67-4F6B-ACF3-1A4FFC8B6F8F}" srcOrd="3" destOrd="0" presId="urn:microsoft.com/office/officeart/2018/2/layout/IconVerticalSolidList"/>
    <dgm:cxn modelId="{ED3E59AF-1C23-4D53-A3F3-2C99668808E8}" type="presParOf" srcId="{963BBB45-1418-407B-AC44-0D7B77591621}" destId="{346FAB8A-CC6E-4168-BAE8-EE33A089A8EE}" srcOrd="1" destOrd="0" presId="urn:microsoft.com/office/officeart/2018/2/layout/IconVerticalSolidList"/>
    <dgm:cxn modelId="{1EF8DC3D-0EE4-4636-A01F-104C9E4D8D3F}" type="presParOf" srcId="{963BBB45-1418-407B-AC44-0D7B77591621}" destId="{215C50B1-8053-4F49-A96A-4819234E2996}" srcOrd="2" destOrd="0" presId="urn:microsoft.com/office/officeart/2018/2/layout/IconVerticalSolidList"/>
    <dgm:cxn modelId="{BD1DA3C7-3C9A-4DB8-900B-8A7DEC9205B2}" type="presParOf" srcId="{215C50B1-8053-4F49-A96A-4819234E2996}" destId="{1BDC8557-B622-47D8-8F6C-3E0F7D5AE0C3}" srcOrd="0" destOrd="0" presId="urn:microsoft.com/office/officeart/2018/2/layout/IconVerticalSolidList"/>
    <dgm:cxn modelId="{AA871060-18E1-4B2D-8B63-12FABD2AF2CA}" type="presParOf" srcId="{215C50B1-8053-4F49-A96A-4819234E2996}" destId="{39F0215F-CA09-41E5-96EC-946CCC8EF372}" srcOrd="1" destOrd="0" presId="urn:microsoft.com/office/officeart/2018/2/layout/IconVerticalSolidList"/>
    <dgm:cxn modelId="{7CD5F7DA-FFBC-4AF5-B746-B52C0EEA2194}" type="presParOf" srcId="{215C50B1-8053-4F49-A96A-4819234E2996}" destId="{976714F7-CED9-4B3E-AA71-EFAA266F471E}" srcOrd="2" destOrd="0" presId="urn:microsoft.com/office/officeart/2018/2/layout/IconVerticalSolidList"/>
    <dgm:cxn modelId="{1D5A4A1D-7475-4838-9D32-0F4E998AD4B0}" type="presParOf" srcId="{215C50B1-8053-4F49-A96A-4819234E2996}" destId="{644263E1-154A-4F46-B5BB-A28F8F27F049}" srcOrd="3" destOrd="0" presId="urn:microsoft.com/office/officeart/2018/2/layout/IconVerticalSolidList"/>
    <dgm:cxn modelId="{7488E22C-CC26-45D9-A5AD-A307E13D5E3E}" type="presParOf" srcId="{963BBB45-1418-407B-AC44-0D7B77591621}" destId="{CFA0FBB9-3B94-454F-8FC0-AC96918D46F6}" srcOrd="3" destOrd="0" presId="urn:microsoft.com/office/officeart/2018/2/layout/IconVerticalSolidList"/>
    <dgm:cxn modelId="{7BC7F0EB-DF78-426F-AAF3-7B92527C170D}" type="presParOf" srcId="{963BBB45-1418-407B-AC44-0D7B77591621}" destId="{D6FF986C-C238-4C53-A9D9-7549158E724C}" srcOrd="4" destOrd="0" presId="urn:microsoft.com/office/officeart/2018/2/layout/IconVerticalSolidList"/>
    <dgm:cxn modelId="{7867174B-095A-4E67-8020-797BDF66BDC9}" type="presParOf" srcId="{D6FF986C-C238-4C53-A9D9-7549158E724C}" destId="{56B6978B-FF84-4AA5-B9BF-9D250DCA3733}" srcOrd="0" destOrd="0" presId="urn:microsoft.com/office/officeart/2018/2/layout/IconVerticalSolidList"/>
    <dgm:cxn modelId="{7958767C-DEF6-4996-8FEA-3916E0D3E70F}" type="presParOf" srcId="{D6FF986C-C238-4C53-A9D9-7549158E724C}" destId="{D4987D59-D051-4CB8-8664-E320C12EC814}" srcOrd="1" destOrd="0" presId="urn:microsoft.com/office/officeart/2018/2/layout/IconVerticalSolidList"/>
    <dgm:cxn modelId="{0014E905-CBB6-4F47-99C0-EC626B94867A}" type="presParOf" srcId="{D6FF986C-C238-4C53-A9D9-7549158E724C}" destId="{074F5684-5745-480D-94AF-09050B9D8406}" srcOrd="2" destOrd="0" presId="urn:microsoft.com/office/officeart/2018/2/layout/IconVerticalSolidList"/>
    <dgm:cxn modelId="{9C826790-55B5-4D78-AEBA-9744EB1483A8}" type="presParOf" srcId="{D6FF986C-C238-4C53-A9D9-7549158E724C}" destId="{08EB1231-49B2-4384-9DD8-8D717F6990F0}" srcOrd="3" destOrd="0" presId="urn:microsoft.com/office/officeart/2018/2/layout/IconVerticalSolidList"/>
    <dgm:cxn modelId="{42755149-BA33-4396-9164-B8DA20793B87}" type="presParOf" srcId="{963BBB45-1418-407B-AC44-0D7B77591621}" destId="{186086C9-EF22-4D0B-9151-4C7AAFB99AFE}" srcOrd="5" destOrd="0" presId="urn:microsoft.com/office/officeart/2018/2/layout/IconVerticalSolidList"/>
    <dgm:cxn modelId="{817FA516-86E3-42BE-A790-C2B7CF19BBF8}" type="presParOf" srcId="{963BBB45-1418-407B-AC44-0D7B77591621}" destId="{E4B66A4D-7167-48B5-8E22-CFC77FF5A6DD}" srcOrd="6" destOrd="0" presId="urn:microsoft.com/office/officeart/2018/2/layout/IconVerticalSolidList"/>
    <dgm:cxn modelId="{E2145A58-035A-4BBA-BE52-1A35E3807C44}" type="presParOf" srcId="{E4B66A4D-7167-48B5-8E22-CFC77FF5A6DD}" destId="{F2537A60-19D4-4134-A1CB-642AA43EBF6F}" srcOrd="0" destOrd="0" presId="urn:microsoft.com/office/officeart/2018/2/layout/IconVerticalSolidList"/>
    <dgm:cxn modelId="{7377C8D9-9E2D-4EBF-ADD6-69904C5D8AFC}" type="presParOf" srcId="{E4B66A4D-7167-48B5-8E22-CFC77FF5A6DD}" destId="{D4392555-BA2A-4241-8F40-970D2ABD743D}" srcOrd="1" destOrd="0" presId="urn:microsoft.com/office/officeart/2018/2/layout/IconVerticalSolidList"/>
    <dgm:cxn modelId="{BDD889E7-6BDB-4949-A951-B6B69DE7ACC5}" type="presParOf" srcId="{E4B66A4D-7167-48B5-8E22-CFC77FF5A6DD}" destId="{F76B6BD3-FA43-40B0-BDD4-CDA7D9964EBC}" srcOrd="2" destOrd="0" presId="urn:microsoft.com/office/officeart/2018/2/layout/IconVerticalSolidList"/>
    <dgm:cxn modelId="{1F93CFF8-D1B2-4D42-9CE3-C86F3A9AD532}" type="presParOf" srcId="{E4B66A4D-7167-48B5-8E22-CFC77FF5A6DD}" destId="{BA49F644-CDB6-453E-B81B-2749A3E7033C}" srcOrd="3" destOrd="0" presId="urn:microsoft.com/office/officeart/2018/2/layout/IconVerticalSolidList"/>
    <dgm:cxn modelId="{35847936-BBA1-4DAC-96BE-2C3A9F3660E5}" type="presParOf" srcId="{963BBB45-1418-407B-AC44-0D7B77591621}" destId="{56F4EA8D-5F12-4D12-BB69-E22454F56EA8}" srcOrd="7" destOrd="0" presId="urn:microsoft.com/office/officeart/2018/2/layout/IconVerticalSolidList"/>
    <dgm:cxn modelId="{C9A0CD49-6BB3-4E82-93B2-FE7852815D36}" type="presParOf" srcId="{963BBB45-1418-407B-AC44-0D7B77591621}" destId="{9C1A1738-A047-4171-AE80-659BC880492D}" srcOrd="8" destOrd="0" presId="urn:microsoft.com/office/officeart/2018/2/layout/IconVerticalSolidList"/>
    <dgm:cxn modelId="{80571AA4-16B5-4082-AB00-617E74125A43}" type="presParOf" srcId="{9C1A1738-A047-4171-AE80-659BC880492D}" destId="{155ADB71-4475-4FB6-8906-682A93453A80}" srcOrd="0" destOrd="0" presId="urn:microsoft.com/office/officeart/2018/2/layout/IconVerticalSolidList"/>
    <dgm:cxn modelId="{AAF2F113-2D6F-4DE6-BC2E-9A0888D17BD0}" type="presParOf" srcId="{9C1A1738-A047-4171-AE80-659BC880492D}" destId="{011DA04F-D99C-40BE-B75D-C2DD01C28700}" srcOrd="1" destOrd="0" presId="urn:microsoft.com/office/officeart/2018/2/layout/IconVerticalSolidList"/>
    <dgm:cxn modelId="{A3486241-9316-4D62-B21D-5DE478DF2B72}" type="presParOf" srcId="{9C1A1738-A047-4171-AE80-659BC880492D}" destId="{50BC2387-9CCF-4A9C-A8A6-F44C7CE0ADE3}" srcOrd="2" destOrd="0" presId="urn:microsoft.com/office/officeart/2018/2/layout/IconVerticalSolidList"/>
    <dgm:cxn modelId="{87AA9FF7-F564-4527-9FC7-FDB5F9B1AA54}" type="presParOf" srcId="{9C1A1738-A047-4171-AE80-659BC880492D}" destId="{B95EBFF4-C038-4FD1-BC06-6875BB52E3FA}" srcOrd="3" destOrd="0" presId="urn:microsoft.com/office/officeart/2018/2/layout/IconVerticalSolidList"/>
    <dgm:cxn modelId="{A36BC12E-862B-40FB-A1C5-6E85B53638D5}" type="presParOf" srcId="{963BBB45-1418-407B-AC44-0D7B77591621}" destId="{4669824B-9D50-4716-ABB1-4743C8BD7400}" srcOrd="9" destOrd="0" presId="urn:microsoft.com/office/officeart/2018/2/layout/IconVerticalSolidList"/>
    <dgm:cxn modelId="{0899B925-3BF1-44F3-BC33-A2BCBE35477B}" type="presParOf" srcId="{963BBB45-1418-407B-AC44-0D7B77591621}" destId="{43CD6D53-9D80-4DAD-BF8B-543F3A5AD05F}" srcOrd="10" destOrd="0" presId="urn:microsoft.com/office/officeart/2018/2/layout/IconVerticalSolidList"/>
    <dgm:cxn modelId="{E412292A-07A2-4016-8366-475202B02A9C}" type="presParOf" srcId="{43CD6D53-9D80-4DAD-BF8B-543F3A5AD05F}" destId="{EA002A88-F17B-4C92-B5F5-CF330A0E1943}" srcOrd="0" destOrd="0" presId="urn:microsoft.com/office/officeart/2018/2/layout/IconVerticalSolidList"/>
    <dgm:cxn modelId="{47502232-98A4-47C4-8FB6-2AB3F50775F6}" type="presParOf" srcId="{43CD6D53-9D80-4DAD-BF8B-543F3A5AD05F}" destId="{CAE2E729-F224-4234-BFCB-9D71282EE931}" srcOrd="1" destOrd="0" presId="urn:microsoft.com/office/officeart/2018/2/layout/IconVerticalSolidList"/>
    <dgm:cxn modelId="{A5EEDF89-8927-439B-8AA2-24DB379F1FC9}" type="presParOf" srcId="{43CD6D53-9D80-4DAD-BF8B-543F3A5AD05F}" destId="{68C35461-747F-442C-B7F3-EE5E31635816}" srcOrd="2" destOrd="0" presId="urn:microsoft.com/office/officeart/2018/2/layout/IconVerticalSolidList"/>
    <dgm:cxn modelId="{912047C6-6F8F-47C7-86C9-AAC6EF449485}" type="presParOf" srcId="{43CD6D53-9D80-4DAD-BF8B-543F3A5AD05F}" destId="{02374ADE-01F5-4C51-82A2-115A342E9B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BA8BCC-B213-4539-9EE3-75A695384B33}">
      <dsp:nvSpPr>
        <dsp:cNvPr id="0" name=""/>
        <dsp:cNvSpPr/>
      </dsp:nvSpPr>
      <dsp:spPr>
        <a:xfrm>
          <a:off x="0" y="0"/>
          <a:ext cx="972026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7C4D1A-8E42-479E-83E8-52813034624F}">
      <dsp:nvSpPr>
        <dsp:cNvPr id="0" name=""/>
        <dsp:cNvSpPr/>
      </dsp:nvSpPr>
      <dsp:spPr>
        <a:xfrm>
          <a:off x="0" y="0"/>
          <a:ext cx="9720262" cy="75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Research Objective 3</a:t>
          </a:r>
          <a:endParaRPr lang="en-US" sz="2300" kern="1200"/>
        </a:p>
      </dsp:txBody>
      <dsp:txXfrm>
        <a:off x="0" y="0"/>
        <a:ext cx="9720262" cy="752111"/>
      </dsp:txXfrm>
    </dsp:sp>
    <dsp:sp modelId="{E7B20279-4FB2-4BC1-B77A-9D4F4A7CC49F}">
      <dsp:nvSpPr>
        <dsp:cNvPr id="0" name=""/>
        <dsp:cNvSpPr/>
      </dsp:nvSpPr>
      <dsp:spPr>
        <a:xfrm>
          <a:off x="0" y="752111"/>
          <a:ext cx="9720262"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776113-712C-4A09-887C-EF1F497C239F}">
      <dsp:nvSpPr>
        <dsp:cNvPr id="0" name=""/>
        <dsp:cNvSpPr/>
      </dsp:nvSpPr>
      <dsp:spPr>
        <a:xfrm>
          <a:off x="0" y="752111"/>
          <a:ext cx="9720262" cy="75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solidFill>
                <a:schemeClr val="tx2"/>
              </a:solidFill>
            </a:rPr>
            <a:t>Identify if there are different motivational factors for newer versus longer-serving employees at Amazon CWL1 Swansea.</a:t>
          </a:r>
          <a:endParaRPr lang="en-US" sz="2300" kern="1200" dirty="0">
            <a:solidFill>
              <a:schemeClr val="tx2"/>
            </a:solidFill>
          </a:endParaRPr>
        </a:p>
      </dsp:txBody>
      <dsp:txXfrm>
        <a:off x="0" y="752111"/>
        <a:ext cx="9720262" cy="752111"/>
      </dsp:txXfrm>
    </dsp:sp>
    <dsp:sp modelId="{41EF61F8-BF68-4A1F-BBC9-B332595DD0A2}">
      <dsp:nvSpPr>
        <dsp:cNvPr id="0" name=""/>
        <dsp:cNvSpPr/>
      </dsp:nvSpPr>
      <dsp:spPr>
        <a:xfrm>
          <a:off x="0" y="1504223"/>
          <a:ext cx="9720262"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2C82B8-0EB0-4BB7-B1C7-C9398CB820D0}">
      <dsp:nvSpPr>
        <dsp:cNvPr id="0" name=""/>
        <dsp:cNvSpPr/>
      </dsp:nvSpPr>
      <dsp:spPr>
        <a:xfrm>
          <a:off x="0" y="1504223"/>
          <a:ext cx="9720262" cy="75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Research Question 3: </a:t>
          </a:r>
          <a:endParaRPr lang="en-US" sz="2300" kern="1200"/>
        </a:p>
      </dsp:txBody>
      <dsp:txXfrm>
        <a:off x="0" y="1504223"/>
        <a:ext cx="9720262" cy="752111"/>
      </dsp:txXfrm>
    </dsp:sp>
    <dsp:sp modelId="{50E1B234-6AE1-4570-A187-A09681FC80EF}">
      <dsp:nvSpPr>
        <dsp:cNvPr id="0" name=""/>
        <dsp:cNvSpPr/>
      </dsp:nvSpPr>
      <dsp:spPr>
        <a:xfrm>
          <a:off x="0" y="2256335"/>
          <a:ext cx="9720262"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CD9358-15DC-4159-9844-0BFAF19786D3}">
      <dsp:nvSpPr>
        <dsp:cNvPr id="0" name=""/>
        <dsp:cNvSpPr/>
      </dsp:nvSpPr>
      <dsp:spPr>
        <a:xfrm>
          <a:off x="0" y="2256335"/>
          <a:ext cx="9720262" cy="75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solidFill>
                <a:schemeClr val="tx2"/>
              </a:solidFill>
            </a:rPr>
            <a:t>Are there differences in motivational factors between employees with shorter and longer lengths of employment?</a:t>
          </a:r>
          <a:endParaRPr lang="en-US" sz="2300" kern="1200" dirty="0">
            <a:solidFill>
              <a:schemeClr val="tx2"/>
            </a:solidFill>
          </a:endParaRPr>
        </a:p>
      </dsp:txBody>
      <dsp:txXfrm>
        <a:off x="0" y="2256335"/>
        <a:ext cx="9720262" cy="752111"/>
      </dsp:txXfrm>
    </dsp:sp>
    <dsp:sp modelId="{91E744F9-906C-4ED8-A1E7-BB6A838E37FF}">
      <dsp:nvSpPr>
        <dsp:cNvPr id="0" name=""/>
        <dsp:cNvSpPr/>
      </dsp:nvSpPr>
      <dsp:spPr>
        <a:xfrm>
          <a:off x="0" y="3008447"/>
          <a:ext cx="9720262"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4D9F60-7B03-452A-876D-FC05B5EE304A}">
      <dsp:nvSpPr>
        <dsp:cNvPr id="0" name=""/>
        <dsp:cNvSpPr/>
      </dsp:nvSpPr>
      <dsp:spPr>
        <a:xfrm>
          <a:off x="0" y="3008447"/>
          <a:ext cx="9720262" cy="75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Research Objective 4</a:t>
          </a:r>
          <a:endParaRPr lang="en-US" sz="2300" kern="1200"/>
        </a:p>
      </dsp:txBody>
      <dsp:txXfrm>
        <a:off x="0" y="3008447"/>
        <a:ext cx="9720262" cy="752111"/>
      </dsp:txXfrm>
    </dsp:sp>
    <dsp:sp modelId="{E172F1FD-C4B4-4345-B4DD-F7A7E6718305}">
      <dsp:nvSpPr>
        <dsp:cNvPr id="0" name=""/>
        <dsp:cNvSpPr/>
      </dsp:nvSpPr>
      <dsp:spPr>
        <a:xfrm>
          <a:off x="0" y="3760559"/>
          <a:ext cx="972026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82DF73-0B9F-4E15-8BFC-E37A94F1D99B}">
      <dsp:nvSpPr>
        <dsp:cNvPr id="0" name=""/>
        <dsp:cNvSpPr/>
      </dsp:nvSpPr>
      <dsp:spPr>
        <a:xfrm>
          <a:off x="0" y="3760559"/>
          <a:ext cx="9720262" cy="75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solidFill>
                <a:schemeClr val="tx2"/>
              </a:solidFill>
            </a:rPr>
            <a:t>To suggest practical strategies to increase motivation and performance at Amazon CWL1 Swansea.</a:t>
          </a:r>
          <a:endParaRPr lang="en-US" sz="2300" kern="1200" dirty="0">
            <a:solidFill>
              <a:schemeClr val="tx2"/>
            </a:solidFill>
          </a:endParaRPr>
        </a:p>
      </dsp:txBody>
      <dsp:txXfrm>
        <a:off x="0" y="3760559"/>
        <a:ext cx="9720262" cy="752111"/>
      </dsp:txXfrm>
    </dsp:sp>
    <dsp:sp modelId="{8423BAB0-E259-4CED-8703-59FCA593E52D}">
      <dsp:nvSpPr>
        <dsp:cNvPr id="0" name=""/>
        <dsp:cNvSpPr/>
      </dsp:nvSpPr>
      <dsp:spPr>
        <a:xfrm>
          <a:off x="0" y="4512671"/>
          <a:ext cx="9720262"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EAF8D4-6C46-4439-9E44-352D82402716}">
      <dsp:nvSpPr>
        <dsp:cNvPr id="0" name=""/>
        <dsp:cNvSpPr/>
      </dsp:nvSpPr>
      <dsp:spPr>
        <a:xfrm>
          <a:off x="0" y="4512671"/>
          <a:ext cx="9720262" cy="75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Research Question 4</a:t>
          </a:r>
          <a:r>
            <a:rPr lang="en-GB" sz="2300" kern="1200"/>
            <a:t>: </a:t>
          </a:r>
          <a:endParaRPr lang="en-US" sz="2300" kern="1200"/>
        </a:p>
      </dsp:txBody>
      <dsp:txXfrm>
        <a:off x="0" y="4512671"/>
        <a:ext cx="9720262" cy="752111"/>
      </dsp:txXfrm>
    </dsp:sp>
    <dsp:sp modelId="{B2574C11-0FA8-402C-87E3-EE53397C6352}">
      <dsp:nvSpPr>
        <dsp:cNvPr id="0" name=""/>
        <dsp:cNvSpPr/>
      </dsp:nvSpPr>
      <dsp:spPr>
        <a:xfrm>
          <a:off x="0" y="5264783"/>
          <a:ext cx="9720262"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D8519-B42E-4428-870D-96667F5A6A31}">
      <dsp:nvSpPr>
        <dsp:cNvPr id="0" name=""/>
        <dsp:cNvSpPr/>
      </dsp:nvSpPr>
      <dsp:spPr>
        <a:xfrm>
          <a:off x="0" y="5264783"/>
          <a:ext cx="9720262" cy="75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solidFill>
                <a:schemeClr val="tx2"/>
              </a:solidFill>
            </a:rPr>
            <a:t>What can instructors and managers do to increase the motivation and performance of warehouse employees on night shift with different service length?</a:t>
          </a:r>
          <a:endParaRPr lang="en-US" sz="2300" kern="1200" dirty="0">
            <a:solidFill>
              <a:schemeClr val="tx2"/>
            </a:solidFill>
          </a:endParaRPr>
        </a:p>
      </dsp:txBody>
      <dsp:txXfrm>
        <a:off x="0" y="5264783"/>
        <a:ext cx="9720262" cy="7521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F8B9E-5EA2-4521-9ED6-8883E810429A}">
      <dsp:nvSpPr>
        <dsp:cNvPr id="0" name=""/>
        <dsp:cNvSpPr/>
      </dsp:nvSpPr>
      <dsp:spPr>
        <a:xfrm>
          <a:off x="0" y="111624"/>
          <a:ext cx="5641974" cy="230724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t>
          </a:r>
          <a:r>
            <a:rPr lang="en-GB" sz="2900" b="1" kern="1200"/>
            <a:t>questionnaire</a:t>
          </a:r>
          <a:r>
            <a:rPr lang="en-GB" sz="2900" kern="1200"/>
            <a:t> will show general patterns, for example how many employees agree that training, recognition, workload or targets affect their motivation.</a:t>
          </a:r>
          <a:endParaRPr lang="en-US" sz="2900" kern="1200"/>
        </a:p>
      </dsp:txBody>
      <dsp:txXfrm>
        <a:off x="112630" y="224254"/>
        <a:ext cx="5416714" cy="2081980"/>
      </dsp:txXfrm>
    </dsp:sp>
    <dsp:sp modelId="{6263E4A2-EED4-40DF-893E-9D592A4A460B}">
      <dsp:nvSpPr>
        <dsp:cNvPr id="0" name=""/>
        <dsp:cNvSpPr/>
      </dsp:nvSpPr>
      <dsp:spPr>
        <a:xfrm>
          <a:off x="0" y="2502385"/>
          <a:ext cx="5641974" cy="230724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t>
          </a:r>
          <a:r>
            <a:rPr lang="en-GB" sz="2900" b="1" kern="1200"/>
            <a:t>interviews</a:t>
          </a:r>
          <a:r>
            <a:rPr lang="en-GB" sz="2900" kern="1200"/>
            <a:t> will explain the reasons behind these answers. Employees can describe their personal experiences, feelings and examples from night shift work.</a:t>
          </a:r>
          <a:endParaRPr lang="en-US" sz="2900" kern="1200"/>
        </a:p>
      </dsp:txBody>
      <dsp:txXfrm>
        <a:off x="112630" y="2615015"/>
        <a:ext cx="5416714" cy="20819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ACCC6-146E-4115-A563-C571F153B082}">
      <dsp:nvSpPr>
        <dsp:cNvPr id="0" name=""/>
        <dsp:cNvSpPr/>
      </dsp:nvSpPr>
      <dsp:spPr>
        <a:xfrm>
          <a:off x="0" y="218275"/>
          <a:ext cx="5641974" cy="220778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30 participants for the questionnaire because this is a small-scale research project. Thirty people is realistic and manageable. It also gives enough responses to see basic patterns.</a:t>
          </a:r>
          <a:endParaRPr lang="en-US" sz="2400" kern="1200" dirty="0"/>
        </a:p>
      </dsp:txBody>
      <dsp:txXfrm>
        <a:off x="107775" y="326050"/>
        <a:ext cx="5426424" cy="1992239"/>
      </dsp:txXfrm>
    </dsp:sp>
    <dsp:sp modelId="{737DDCF4-9F2D-40EF-8A25-7B70B5CF2648}">
      <dsp:nvSpPr>
        <dsp:cNvPr id="0" name=""/>
        <dsp:cNvSpPr/>
      </dsp:nvSpPr>
      <dsp:spPr>
        <a:xfrm>
          <a:off x="0" y="2495184"/>
          <a:ext cx="5641974" cy="2207789"/>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sample will be formed of15 employees with 3-12 months of service15 longer-serving employees with more than 12 months service. This is a fair comparison, because there are the same number of participants in both groups.</a:t>
          </a:r>
          <a:endParaRPr lang="en-US" sz="2400" kern="1200" dirty="0"/>
        </a:p>
      </dsp:txBody>
      <dsp:txXfrm>
        <a:off x="107775" y="2602959"/>
        <a:ext cx="5426424" cy="19922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B8EED-2001-4CA4-9932-F77F7BE61719}">
      <dsp:nvSpPr>
        <dsp:cNvPr id="0" name=""/>
        <dsp:cNvSpPr/>
      </dsp:nvSpPr>
      <dsp:spPr>
        <a:xfrm>
          <a:off x="614381" y="193100"/>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13E63-5151-470F-B43E-6242B47F9D09}">
      <dsp:nvSpPr>
        <dsp:cNvPr id="0" name=""/>
        <dsp:cNvSpPr/>
      </dsp:nvSpPr>
      <dsp:spPr>
        <a:xfrm>
          <a:off x="987318" y="566038"/>
          <a:ext cx="1004062" cy="10040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0726F9-E1D2-4957-A2E1-969AC19F24B2}">
      <dsp:nvSpPr>
        <dsp:cNvPr id="0" name=""/>
        <dsp:cNvSpPr/>
      </dsp:nvSpPr>
      <dsp:spPr>
        <a:xfrm>
          <a:off x="54974" y="2488100"/>
          <a:ext cx="2868750" cy="1743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solidFill>
                <a:schemeClr val="tx2"/>
              </a:solidFill>
            </a:rPr>
            <a:t>Interview sample: 6 participants</a:t>
          </a:r>
          <a:br>
            <a:rPr lang="en-GB" sz="1400" kern="1200" dirty="0">
              <a:solidFill>
                <a:schemeClr val="tx2"/>
              </a:solidFill>
            </a:rPr>
          </a:br>
          <a:r>
            <a:rPr lang="en-GB" sz="1400" kern="1200" dirty="0">
              <a:solidFill>
                <a:schemeClr val="tx2"/>
              </a:solidFill>
            </a:rPr>
            <a:t> 6 interview participants because interviews focus on depth, not large numbers. The aim is to understand employees’ experiences in more detail (Guest, Bunce and Johnson, 2006; Patton, 2015).</a:t>
          </a:r>
          <a:endParaRPr lang="en-US" sz="1400" kern="1200" dirty="0">
            <a:solidFill>
              <a:schemeClr val="tx2"/>
            </a:solidFill>
          </a:endParaRPr>
        </a:p>
      </dsp:txBody>
      <dsp:txXfrm>
        <a:off x="54974" y="2488100"/>
        <a:ext cx="2868750" cy="1743859"/>
      </dsp:txXfrm>
    </dsp:sp>
    <dsp:sp modelId="{5C4DA086-CDAC-4221-AF94-1108A25A1FAA}">
      <dsp:nvSpPr>
        <dsp:cNvPr id="0" name=""/>
        <dsp:cNvSpPr/>
      </dsp:nvSpPr>
      <dsp:spPr>
        <a:xfrm>
          <a:off x="3985162" y="193100"/>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6B1A9A-CEA3-4D17-B3DA-6493790A15CE}">
      <dsp:nvSpPr>
        <dsp:cNvPr id="0" name=""/>
        <dsp:cNvSpPr/>
      </dsp:nvSpPr>
      <dsp:spPr>
        <a:xfrm>
          <a:off x="4358099" y="566038"/>
          <a:ext cx="1004062" cy="10040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9A1803-DAD6-4B11-9CD1-AB6D4D220367}">
      <dsp:nvSpPr>
        <dsp:cNvPr id="0" name=""/>
        <dsp:cNvSpPr/>
      </dsp:nvSpPr>
      <dsp:spPr>
        <a:xfrm>
          <a:off x="3425756" y="2488100"/>
          <a:ext cx="2868750" cy="1743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solidFill>
                <a:schemeClr val="tx2"/>
              </a:solidFill>
            </a:rPr>
            <a:t>The sample will include: 3 newer employees/3 longer-serving employees</a:t>
          </a:r>
          <a:endParaRPr lang="en-US" sz="1600" kern="1200" dirty="0">
            <a:solidFill>
              <a:schemeClr val="tx2"/>
            </a:solidFill>
          </a:endParaRPr>
        </a:p>
      </dsp:txBody>
      <dsp:txXfrm>
        <a:off x="3425756" y="2488100"/>
        <a:ext cx="2868750" cy="1743859"/>
      </dsp:txXfrm>
    </dsp:sp>
    <dsp:sp modelId="{9CE4D829-5A99-4823-B7CA-33C339F1F752}">
      <dsp:nvSpPr>
        <dsp:cNvPr id="0" name=""/>
        <dsp:cNvSpPr/>
      </dsp:nvSpPr>
      <dsp:spPr>
        <a:xfrm>
          <a:off x="7355943" y="193100"/>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04D4A-E2AC-42F8-AB94-1A7A1F68C4D0}">
      <dsp:nvSpPr>
        <dsp:cNvPr id="0" name=""/>
        <dsp:cNvSpPr/>
      </dsp:nvSpPr>
      <dsp:spPr>
        <a:xfrm>
          <a:off x="7728881" y="566038"/>
          <a:ext cx="1004062" cy="10040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CA3581-6330-4C10-9113-29C5E9E57CE8}">
      <dsp:nvSpPr>
        <dsp:cNvPr id="0" name=""/>
        <dsp:cNvSpPr/>
      </dsp:nvSpPr>
      <dsp:spPr>
        <a:xfrm>
          <a:off x="6796537" y="2488100"/>
          <a:ext cx="2868750" cy="1743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solidFill>
                <a:schemeClr val="tx2"/>
              </a:solidFill>
            </a:rPr>
            <a:t>The mixed methods are appropriate for  research because it deals with a real problem in the workplace and I need practical findings that can help instructors and managers to improve motivation and performance (Creswell and Creswell, 2023; Saunders, Lewis and Thornhill, 2023).</a:t>
          </a:r>
          <a:endParaRPr lang="en-US" sz="1400" kern="1200" dirty="0">
            <a:solidFill>
              <a:schemeClr val="tx2"/>
            </a:solidFill>
          </a:endParaRPr>
        </a:p>
      </dsp:txBody>
      <dsp:txXfrm>
        <a:off x="6796537" y="2488100"/>
        <a:ext cx="2868750" cy="17438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6C5D6-0F42-4720-84CE-B96864FDD44D}">
      <dsp:nvSpPr>
        <dsp:cNvPr id="0" name=""/>
        <dsp:cNvSpPr/>
      </dsp:nvSpPr>
      <dsp:spPr>
        <a:xfrm>
          <a:off x="0" y="161747"/>
          <a:ext cx="9720072" cy="7999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Reliability and Validity Reliability: </a:t>
          </a:r>
          <a:endParaRPr lang="en-US" sz="1600" kern="1200"/>
        </a:p>
      </dsp:txBody>
      <dsp:txXfrm>
        <a:off x="39050" y="200797"/>
        <a:ext cx="9641972" cy="721850"/>
      </dsp:txXfrm>
    </dsp:sp>
    <dsp:sp modelId="{7E82DF40-F68C-4766-9FE7-C44E6A6D5B41}">
      <dsp:nvSpPr>
        <dsp:cNvPr id="0" name=""/>
        <dsp:cNvSpPr/>
      </dsp:nvSpPr>
      <dsp:spPr>
        <a:xfrm>
          <a:off x="0" y="1007778"/>
          <a:ext cx="9720072" cy="7999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Using the same questionnaire questions for all participants will make  research more reliable. This means all employees will be asked the same questions in the same format (Saunders, Lewis and Thornhill, 2023).</a:t>
          </a:r>
          <a:endParaRPr lang="en-US" sz="1600" kern="1200"/>
        </a:p>
      </dsp:txBody>
      <dsp:txXfrm>
        <a:off x="39050" y="1046828"/>
        <a:ext cx="9641972" cy="721850"/>
      </dsp:txXfrm>
    </dsp:sp>
    <dsp:sp modelId="{77E4819D-8C8E-454F-9731-E857BC1961B3}">
      <dsp:nvSpPr>
        <dsp:cNvPr id="0" name=""/>
        <dsp:cNvSpPr/>
      </dsp:nvSpPr>
      <dsp:spPr>
        <a:xfrm>
          <a:off x="0" y="1853809"/>
          <a:ext cx="9720072" cy="7999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questionnaire will be based on a 5-point Likert scale so that the answers of new employees can be compared with those who have been with the company for a longer time (Creswell and Creswell, 2023).</a:t>
          </a:r>
          <a:endParaRPr lang="en-US" sz="1600" kern="1200"/>
        </a:p>
      </dsp:txBody>
      <dsp:txXfrm>
        <a:off x="39050" y="1892859"/>
        <a:ext cx="9641972" cy="721850"/>
      </dsp:txXfrm>
    </dsp:sp>
    <dsp:sp modelId="{50D510B8-7510-45AF-8228-D5520E419C7E}">
      <dsp:nvSpPr>
        <dsp:cNvPr id="0" name=""/>
        <dsp:cNvSpPr/>
      </dsp:nvSpPr>
      <dsp:spPr>
        <a:xfrm>
          <a:off x="0" y="2699840"/>
          <a:ext cx="9720072" cy="7999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same primary interview questions for all participants in the interviews. This keeps data collection consistent but allows employees to go into more detail on their answers (Bell, Bryman and Harley, 2022).</a:t>
          </a:r>
          <a:endParaRPr lang="en-US" sz="1600" kern="1200"/>
        </a:p>
      </dsp:txBody>
      <dsp:txXfrm>
        <a:off x="39050" y="2738890"/>
        <a:ext cx="9641972" cy="721850"/>
      </dsp:txXfrm>
    </dsp:sp>
    <dsp:sp modelId="{ED709DED-4126-4DFC-ACC2-BE6816AF05C8}">
      <dsp:nvSpPr>
        <dsp:cNvPr id="0" name=""/>
        <dsp:cNvSpPr/>
      </dsp:nvSpPr>
      <dsp:spPr>
        <a:xfrm>
          <a:off x="0" y="3545871"/>
          <a:ext cx="9720072" cy="7999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Validity:</a:t>
          </a:r>
          <a:endParaRPr lang="en-US" sz="1600" kern="1200"/>
        </a:p>
      </dsp:txBody>
      <dsp:txXfrm>
        <a:off x="39050" y="3584921"/>
        <a:ext cx="9641972" cy="721850"/>
      </dsp:txXfrm>
    </dsp:sp>
    <dsp:sp modelId="{6038FD30-D26D-4748-83A3-D15BBA178DDC}">
      <dsp:nvSpPr>
        <dsp:cNvPr id="0" name=""/>
        <dsp:cNvSpPr/>
      </dsp:nvSpPr>
      <dsp:spPr>
        <a:xfrm>
          <a:off x="0" y="4391902"/>
          <a:ext cx="9720072" cy="7999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Research will support validity as the questions are direct related to  research aim, objectives and motivation theories. The questionnaire and interview questions will be based on motivation, productivity, quality of work, coaching, recognition, workload, targets and support.</a:t>
          </a:r>
          <a:endParaRPr lang="en-US" sz="1600" kern="1200" dirty="0"/>
        </a:p>
      </dsp:txBody>
      <dsp:txXfrm>
        <a:off x="39050" y="4430952"/>
        <a:ext cx="9641972" cy="721850"/>
      </dsp:txXfrm>
    </dsp:sp>
    <dsp:sp modelId="{6ED6AB30-D80F-44DA-BF23-512FBA66E558}">
      <dsp:nvSpPr>
        <dsp:cNvPr id="0" name=""/>
        <dsp:cNvSpPr/>
      </dsp:nvSpPr>
      <dsp:spPr>
        <a:xfrm>
          <a:off x="0" y="5237933"/>
          <a:ext cx="9720072" cy="7999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Using mixed methods increases validity, because the questionnaire shows general patterns, and interviews help to explain the reasons for these patterns (Creswell and Creswell, 2023).</a:t>
          </a:r>
          <a:endParaRPr lang="en-US" sz="1600" kern="1200"/>
        </a:p>
      </dsp:txBody>
      <dsp:txXfrm>
        <a:off x="39050" y="5276983"/>
        <a:ext cx="9641972" cy="7218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36E05-3796-4660-9310-D35514041B85}">
      <dsp:nvSpPr>
        <dsp:cNvPr id="0" name=""/>
        <dsp:cNvSpPr/>
      </dsp:nvSpPr>
      <dsp:spPr>
        <a:xfrm>
          <a:off x="0" y="1915"/>
          <a:ext cx="9720072" cy="816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379EC5-55FC-4D89-BC46-579BF734C948}">
      <dsp:nvSpPr>
        <dsp:cNvPr id="0" name=""/>
        <dsp:cNvSpPr/>
      </dsp:nvSpPr>
      <dsp:spPr>
        <a:xfrm>
          <a:off x="246857" y="185528"/>
          <a:ext cx="448832" cy="4488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F5B907-3B5B-48C8-BBE5-3B901E0E77EA}">
      <dsp:nvSpPr>
        <dsp:cNvPr id="0" name=""/>
        <dsp:cNvSpPr/>
      </dsp:nvSpPr>
      <dsp:spPr>
        <a:xfrm>
          <a:off x="942547" y="1915"/>
          <a:ext cx="8777525" cy="816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66" tIns="86366" rIns="86366" bIns="86366" numCol="1" spcCol="1270" anchor="ctr" anchorCtr="0">
          <a:noAutofit/>
        </a:bodyPr>
        <a:lstStyle/>
        <a:p>
          <a:pPr marL="0" lvl="0" indent="0" algn="l" defTabSz="666750">
            <a:lnSpc>
              <a:spcPct val="100000"/>
            </a:lnSpc>
            <a:spcBef>
              <a:spcPct val="0"/>
            </a:spcBef>
            <a:spcAft>
              <a:spcPct val="35000"/>
            </a:spcAft>
            <a:buNone/>
          </a:pPr>
          <a:r>
            <a:rPr lang="en-GB" sz="1500" kern="1200"/>
            <a:t>Ethical Considerations</a:t>
          </a:r>
          <a:endParaRPr lang="en-US" sz="1500" kern="1200"/>
        </a:p>
      </dsp:txBody>
      <dsp:txXfrm>
        <a:off x="942547" y="1915"/>
        <a:ext cx="8777525" cy="816058"/>
      </dsp:txXfrm>
    </dsp:sp>
    <dsp:sp modelId="{748AB6AB-B8C0-494D-A4D7-A5CE459CDB6E}">
      <dsp:nvSpPr>
        <dsp:cNvPr id="0" name=""/>
        <dsp:cNvSpPr/>
      </dsp:nvSpPr>
      <dsp:spPr>
        <a:xfrm>
          <a:off x="0" y="1021988"/>
          <a:ext cx="9720072" cy="816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63C3B-E488-4729-B329-A9C55BF29649}">
      <dsp:nvSpPr>
        <dsp:cNvPr id="0" name=""/>
        <dsp:cNvSpPr/>
      </dsp:nvSpPr>
      <dsp:spPr>
        <a:xfrm>
          <a:off x="246857" y="1205601"/>
          <a:ext cx="448832" cy="4488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96754C-3950-4150-A2C7-EDA9F92B1F93}">
      <dsp:nvSpPr>
        <dsp:cNvPr id="0" name=""/>
        <dsp:cNvSpPr/>
      </dsp:nvSpPr>
      <dsp:spPr>
        <a:xfrm>
          <a:off x="942547" y="1021988"/>
          <a:ext cx="8777525" cy="816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66" tIns="86366" rIns="86366" bIns="86366" numCol="1" spcCol="1270" anchor="ctr" anchorCtr="0">
          <a:noAutofit/>
        </a:bodyPr>
        <a:lstStyle/>
        <a:p>
          <a:pPr marL="0" lvl="0" indent="0" algn="l" defTabSz="666750">
            <a:lnSpc>
              <a:spcPct val="100000"/>
            </a:lnSpc>
            <a:spcBef>
              <a:spcPct val="0"/>
            </a:spcBef>
            <a:spcAft>
              <a:spcPct val="35000"/>
            </a:spcAft>
            <a:buNone/>
          </a:pPr>
          <a:r>
            <a:rPr lang="en-GB" sz="1500" kern="1200" dirty="0"/>
            <a:t>Privacy Consent .Before starting data collection all participants will receive an information sheet describing the purpose of the research, what participation involves and how the data will be used.</a:t>
          </a:r>
          <a:endParaRPr lang="en-US" sz="1500" kern="1200" dirty="0"/>
        </a:p>
      </dsp:txBody>
      <dsp:txXfrm>
        <a:off x="942547" y="1021988"/>
        <a:ext cx="8777525" cy="816058"/>
      </dsp:txXfrm>
    </dsp:sp>
    <dsp:sp modelId="{03D72FBA-1781-4FCD-B02C-A46A473B81FD}">
      <dsp:nvSpPr>
        <dsp:cNvPr id="0" name=""/>
        <dsp:cNvSpPr/>
      </dsp:nvSpPr>
      <dsp:spPr>
        <a:xfrm>
          <a:off x="0" y="2042061"/>
          <a:ext cx="9720072" cy="816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5DA4F-11DC-4172-9C07-DF76C0AF627B}">
      <dsp:nvSpPr>
        <dsp:cNvPr id="0" name=""/>
        <dsp:cNvSpPr/>
      </dsp:nvSpPr>
      <dsp:spPr>
        <a:xfrm>
          <a:off x="246857" y="2225674"/>
          <a:ext cx="448832" cy="4488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3192F4-F738-4E63-8CF9-49A7F6A1F2E6}">
      <dsp:nvSpPr>
        <dsp:cNvPr id="0" name=""/>
        <dsp:cNvSpPr/>
      </dsp:nvSpPr>
      <dsp:spPr>
        <a:xfrm>
          <a:off x="942547" y="2042061"/>
          <a:ext cx="8777525" cy="816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66" tIns="86366" rIns="86366" bIns="86366" numCol="1" spcCol="1270" anchor="ctr" anchorCtr="0">
          <a:noAutofit/>
        </a:bodyPr>
        <a:lstStyle/>
        <a:p>
          <a:pPr marL="0" lvl="0" indent="0" algn="l" defTabSz="666750">
            <a:lnSpc>
              <a:spcPct val="100000"/>
            </a:lnSpc>
            <a:spcBef>
              <a:spcPct val="0"/>
            </a:spcBef>
            <a:spcAft>
              <a:spcPct val="35000"/>
            </a:spcAft>
            <a:buNone/>
          </a:pPr>
          <a:r>
            <a:rPr lang="en-GB" sz="1500" kern="1200"/>
            <a:t>Participants will be asked to sign a consent form before completing the questionnaire or before an interview. Participation is voluntary and participants will have the right to withdraw from the study (Bell, Bryman and Harley, 2022).</a:t>
          </a:r>
          <a:endParaRPr lang="en-US" sz="1500" kern="1200"/>
        </a:p>
      </dsp:txBody>
      <dsp:txXfrm>
        <a:off x="942547" y="2042061"/>
        <a:ext cx="8777525" cy="816058"/>
      </dsp:txXfrm>
    </dsp:sp>
    <dsp:sp modelId="{51F90C55-3541-4917-BE0F-11709EF0043E}">
      <dsp:nvSpPr>
        <dsp:cNvPr id="0" name=""/>
        <dsp:cNvSpPr/>
      </dsp:nvSpPr>
      <dsp:spPr>
        <a:xfrm>
          <a:off x="0" y="3062134"/>
          <a:ext cx="9720072" cy="816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0824C-FA34-44E1-96B1-57D0F4E37A49}">
      <dsp:nvSpPr>
        <dsp:cNvPr id="0" name=""/>
        <dsp:cNvSpPr/>
      </dsp:nvSpPr>
      <dsp:spPr>
        <a:xfrm>
          <a:off x="246857" y="3245747"/>
          <a:ext cx="448832" cy="4488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37DBC0-E4E8-41D4-AFEC-4E96DF3C4BF9}">
      <dsp:nvSpPr>
        <dsp:cNvPr id="0" name=""/>
        <dsp:cNvSpPr/>
      </dsp:nvSpPr>
      <dsp:spPr>
        <a:xfrm>
          <a:off x="942547" y="3062134"/>
          <a:ext cx="8777525" cy="816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66" tIns="86366" rIns="86366" bIns="86366" numCol="1" spcCol="1270" anchor="ctr" anchorCtr="0">
          <a:noAutofit/>
        </a:bodyPr>
        <a:lstStyle/>
        <a:p>
          <a:pPr marL="0" lvl="0" indent="0" algn="l" defTabSz="666750">
            <a:lnSpc>
              <a:spcPct val="100000"/>
            </a:lnSpc>
            <a:spcBef>
              <a:spcPct val="0"/>
            </a:spcBef>
            <a:spcAft>
              <a:spcPct val="35000"/>
            </a:spcAft>
            <a:buNone/>
          </a:pPr>
          <a:r>
            <a:rPr lang="en-GB" sz="1500" kern="1200"/>
            <a:t>Confidentiality and Anonymity </a:t>
          </a:r>
          <a:endParaRPr lang="en-US" sz="1500" kern="1200"/>
        </a:p>
      </dsp:txBody>
      <dsp:txXfrm>
        <a:off x="942547" y="3062134"/>
        <a:ext cx="8777525" cy="816058"/>
      </dsp:txXfrm>
    </dsp:sp>
    <dsp:sp modelId="{438FA0D7-B8ED-42E9-BB05-5026EF8133BC}">
      <dsp:nvSpPr>
        <dsp:cNvPr id="0" name=""/>
        <dsp:cNvSpPr/>
      </dsp:nvSpPr>
      <dsp:spPr>
        <a:xfrm>
          <a:off x="0" y="4082207"/>
          <a:ext cx="9720072" cy="816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FE024-98F1-4F8A-97D8-BE70DEA66821}">
      <dsp:nvSpPr>
        <dsp:cNvPr id="0" name=""/>
        <dsp:cNvSpPr/>
      </dsp:nvSpPr>
      <dsp:spPr>
        <a:xfrm>
          <a:off x="246857" y="4265820"/>
          <a:ext cx="448832" cy="4488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C3024-5C42-41EA-8FDA-27D162234A9D}">
      <dsp:nvSpPr>
        <dsp:cNvPr id="0" name=""/>
        <dsp:cNvSpPr/>
      </dsp:nvSpPr>
      <dsp:spPr>
        <a:xfrm>
          <a:off x="942547" y="4082207"/>
          <a:ext cx="8777525" cy="816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66" tIns="86366" rIns="86366" bIns="86366" numCol="1" spcCol="1270" anchor="ctr" anchorCtr="0">
          <a:noAutofit/>
        </a:bodyPr>
        <a:lstStyle/>
        <a:p>
          <a:pPr marL="0" lvl="0" indent="0" algn="l" defTabSz="666750">
            <a:lnSpc>
              <a:spcPct val="100000"/>
            </a:lnSpc>
            <a:spcBef>
              <a:spcPct val="0"/>
            </a:spcBef>
            <a:spcAft>
              <a:spcPct val="35000"/>
            </a:spcAft>
            <a:buNone/>
          </a:pPr>
          <a:r>
            <a:rPr lang="en-GB" sz="1500" kern="1200"/>
            <a:t>The research will not collect names, employee numbers or any other personal identification information.</a:t>
          </a:r>
          <a:endParaRPr lang="en-US" sz="1500" kern="1200"/>
        </a:p>
      </dsp:txBody>
      <dsp:txXfrm>
        <a:off x="942547" y="4082207"/>
        <a:ext cx="8777525" cy="816058"/>
      </dsp:txXfrm>
    </dsp:sp>
    <dsp:sp modelId="{6E098749-6DEC-4C7A-B932-BA3EB0EA3AB9}">
      <dsp:nvSpPr>
        <dsp:cNvPr id="0" name=""/>
        <dsp:cNvSpPr/>
      </dsp:nvSpPr>
      <dsp:spPr>
        <a:xfrm>
          <a:off x="0" y="5102280"/>
          <a:ext cx="9720072" cy="816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AAA20B-590F-4037-936D-CFEC80957B0E}">
      <dsp:nvSpPr>
        <dsp:cNvPr id="0" name=""/>
        <dsp:cNvSpPr/>
      </dsp:nvSpPr>
      <dsp:spPr>
        <a:xfrm>
          <a:off x="246857" y="5285893"/>
          <a:ext cx="448832" cy="4488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0A4C35-4CBC-4E68-9C38-35F953152DAB}">
      <dsp:nvSpPr>
        <dsp:cNvPr id="0" name=""/>
        <dsp:cNvSpPr/>
      </dsp:nvSpPr>
      <dsp:spPr>
        <a:xfrm>
          <a:off x="942547" y="5102280"/>
          <a:ext cx="8777525" cy="816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66" tIns="86366" rIns="86366" bIns="86366" numCol="1" spcCol="1270" anchor="ctr" anchorCtr="0">
          <a:noAutofit/>
        </a:bodyPr>
        <a:lstStyle/>
        <a:p>
          <a:pPr marL="0" lvl="0" indent="0" algn="l" defTabSz="666750">
            <a:lnSpc>
              <a:spcPct val="100000"/>
            </a:lnSpc>
            <a:spcBef>
              <a:spcPct val="0"/>
            </a:spcBef>
            <a:spcAft>
              <a:spcPct val="35000"/>
            </a:spcAft>
            <a:buNone/>
          </a:pPr>
          <a:r>
            <a:rPr lang="en-GB" sz="1500" kern="1200"/>
            <a:t>The questionnaire and interview data will be anonymised and used for academic purposes only. This is important as the participants will be discussing workplace motivation, productivity and quality of work (Saunders, Lewis and Thornhill, 2023).</a:t>
          </a:r>
          <a:endParaRPr lang="en-US" sz="1500" kern="1200"/>
        </a:p>
      </dsp:txBody>
      <dsp:txXfrm>
        <a:off x="942547" y="5102280"/>
        <a:ext cx="8777525" cy="8160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FA37A-DF6D-4D47-A024-2B8A4B326258}">
      <dsp:nvSpPr>
        <dsp:cNvPr id="0" name=""/>
        <dsp:cNvSpPr/>
      </dsp:nvSpPr>
      <dsp:spPr>
        <a:xfrm>
          <a:off x="0" y="1911"/>
          <a:ext cx="9720072" cy="8147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A69D51-4ED0-43B8-83E9-F734EC7D8EFD}">
      <dsp:nvSpPr>
        <dsp:cNvPr id="0" name=""/>
        <dsp:cNvSpPr/>
      </dsp:nvSpPr>
      <dsp:spPr>
        <a:xfrm>
          <a:off x="246452" y="185223"/>
          <a:ext cx="448094" cy="4480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05FEFF-AF67-4F6B-ACF3-1A4FFC8B6F8F}">
      <dsp:nvSpPr>
        <dsp:cNvPr id="0" name=""/>
        <dsp:cNvSpPr/>
      </dsp:nvSpPr>
      <dsp:spPr>
        <a:xfrm>
          <a:off x="940998" y="1911"/>
          <a:ext cx="8779074" cy="814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24" tIns="86224" rIns="86224" bIns="86224" numCol="1" spcCol="1270" anchor="ctr" anchorCtr="0">
          <a:noAutofit/>
        </a:bodyPr>
        <a:lstStyle/>
        <a:p>
          <a:pPr marL="0" lvl="0" indent="0" algn="l" defTabSz="666750">
            <a:lnSpc>
              <a:spcPct val="100000"/>
            </a:lnSpc>
            <a:spcBef>
              <a:spcPct val="0"/>
            </a:spcBef>
            <a:spcAft>
              <a:spcPct val="35000"/>
            </a:spcAft>
            <a:buNone/>
          </a:pPr>
          <a:r>
            <a:rPr lang="en-GB" sz="1500" kern="1200"/>
            <a:t>Ethical Considerations </a:t>
          </a:r>
          <a:endParaRPr lang="en-US" sz="1500" kern="1200"/>
        </a:p>
      </dsp:txBody>
      <dsp:txXfrm>
        <a:off x="940998" y="1911"/>
        <a:ext cx="8779074" cy="814717"/>
      </dsp:txXfrm>
    </dsp:sp>
    <dsp:sp modelId="{1BDC8557-B622-47D8-8F6C-3E0F7D5AE0C3}">
      <dsp:nvSpPr>
        <dsp:cNvPr id="0" name=""/>
        <dsp:cNvSpPr/>
      </dsp:nvSpPr>
      <dsp:spPr>
        <a:xfrm>
          <a:off x="0" y="1020308"/>
          <a:ext cx="9720072" cy="8147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F0215F-CA09-41E5-96EC-946CCC8EF372}">
      <dsp:nvSpPr>
        <dsp:cNvPr id="0" name=""/>
        <dsp:cNvSpPr/>
      </dsp:nvSpPr>
      <dsp:spPr>
        <a:xfrm>
          <a:off x="246452" y="1203620"/>
          <a:ext cx="448094" cy="4480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4263E1-154A-4F46-B5BB-A28F8F27F049}">
      <dsp:nvSpPr>
        <dsp:cNvPr id="0" name=""/>
        <dsp:cNvSpPr/>
      </dsp:nvSpPr>
      <dsp:spPr>
        <a:xfrm>
          <a:off x="940998" y="1020308"/>
          <a:ext cx="8779074" cy="814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24" tIns="86224" rIns="86224" bIns="86224" numCol="1" spcCol="1270" anchor="ctr" anchorCtr="0">
          <a:noAutofit/>
        </a:bodyPr>
        <a:lstStyle/>
        <a:p>
          <a:pPr marL="0" lvl="0" indent="0" algn="l" defTabSz="666750">
            <a:lnSpc>
              <a:spcPct val="100000"/>
            </a:lnSpc>
            <a:spcBef>
              <a:spcPct val="0"/>
            </a:spcBef>
            <a:spcAft>
              <a:spcPct val="35000"/>
            </a:spcAft>
            <a:buNone/>
          </a:pPr>
          <a:r>
            <a:rPr lang="en-GB" sz="1500" kern="1200" dirty="0"/>
            <a:t>University Guidelines and Protection against injury</a:t>
          </a:r>
          <a:endParaRPr lang="en-US" sz="1500" kern="1200" dirty="0"/>
        </a:p>
      </dsp:txBody>
      <dsp:txXfrm>
        <a:off x="940998" y="1020308"/>
        <a:ext cx="8779074" cy="814717"/>
      </dsp:txXfrm>
    </dsp:sp>
    <dsp:sp modelId="{56B6978B-FF84-4AA5-B9BF-9D250DCA3733}">
      <dsp:nvSpPr>
        <dsp:cNvPr id="0" name=""/>
        <dsp:cNvSpPr/>
      </dsp:nvSpPr>
      <dsp:spPr>
        <a:xfrm>
          <a:off x="0" y="2038705"/>
          <a:ext cx="9720072" cy="8147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987D59-D051-4CB8-8664-E320C12EC814}">
      <dsp:nvSpPr>
        <dsp:cNvPr id="0" name=""/>
        <dsp:cNvSpPr/>
      </dsp:nvSpPr>
      <dsp:spPr>
        <a:xfrm>
          <a:off x="246452" y="2222017"/>
          <a:ext cx="448094" cy="4480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EB1231-49B2-4384-9DD8-8D717F6990F0}">
      <dsp:nvSpPr>
        <dsp:cNvPr id="0" name=""/>
        <dsp:cNvSpPr/>
      </dsp:nvSpPr>
      <dsp:spPr>
        <a:xfrm>
          <a:off x="940998" y="2038705"/>
          <a:ext cx="8779074" cy="814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24" tIns="86224" rIns="86224" bIns="86224" numCol="1" spcCol="1270" anchor="ctr" anchorCtr="0">
          <a:noAutofit/>
        </a:bodyPr>
        <a:lstStyle/>
        <a:p>
          <a:pPr marL="0" lvl="0" indent="0" algn="l" defTabSz="666750">
            <a:lnSpc>
              <a:spcPct val="100000"/>
            </a:lnSpc>
            <a:spcBef>
              <a:spcPct val="0"/>
            </a:spcBef>
            <a:spcAft>
              <a:spcPct val="35000"/>
            </a:spcAft>
            <a:buNone/>
          </a:pPr>
          <a:r>
            <a:rPr lang="en-GB" sz="1500" kern="1200"/>
            <a:t>This research will not include questions that may cause stress, embarrassment or pressure. Participants will not be forced to answer any question they do not want to answer.</a:t>
          </a:r>
          <a:endParaRPr lang="en-US" sz="1500" kern="1200"/>
        </a:p>
      </dsp:txBody>
      <dsp:txXfrm>
        <a:off x="940998" y="2038705"/>
        <a:ext cx="8779074" cy="814717"/>
      </dsp:txXfrm>
    </dsp:sp>
    <dsp:sp modelId="{F2537A60-19D4-4134-A1CB-642AA43EBF6F}">
      <dsp:nvSpPr>
        <dsp:cNvPr id="0" name=""/>
        <dsp:cNvSpPr/>
      </dsp:nvSpPr>
      <dsp:spPr>
        <a:xfrm>
          <a:off x="0" y="3057102"/>
          <a:ext cx="9720072" cy="8147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92555-BA2A-4241-8F40-970D2ABD743D}">
      <dsp:nvSpPr>
        <dsp:cNvPr id="0" name=""/>
        <dsp:cNvSpPr/>
      </dsp:nvSpPr>
      <dsp:spPr>
        <a:xfrm>
          <a:off x="246452" y="3240414"/>
          <a:ext cx="448094" cy="4480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49F644-CDB6-453E-B81B-2749A3E7033C}">
      <dsp:nvSpPr>
        <dsp:cNvPr id="0" name=""/>
        <dsp:cNvSpPr/>
      </dsp:nvSpPr>
      <dsp:spPr>
        <a:xfrm>
          <a:off x="940998" y="3057102"/>
          <a:ext cx="8779074" cy="814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24" tIns="86224" rIns="86224" bIns="86224" numCol="1" spcCol="1270" anchor="ctr" anchorCtr="0">
          <a:noAutofit/>
        </a:bodyPr>
        <a:lstStyle/>
        <a:p>
          <a:pPr marL="0" lvl="0" indent="0" algn="l" defTabSz="666750">
            <a:lnSpc>
              <a:spcPct val="100000"/>
            </a:lnSpc>
            <a:spcBef>
              <a:spcPct val="0"/>
            </a:spcBef>
            <a:spcAft>
              <a:spcPct val="35000"/>
            </a:spcAft>
            <a:buNone/>
          </a:pPr>
          <a:r>
            <a:rPr lang="en-GB" sz="1500" kern="1200"/>
            <a:t>The research is about the workplace so answers will be kept private so that people are not feeling at risk when sharing honest opinions.</a:t>
          </a:r>
          <a:endParaRPr lang="en-US" sz="1500" kern="1200"/>
        </a:p>
      </dsp:txBody>
      <dsp:txXfrm>
        <a:off x="940998" y="3057102"/>
        <a:ext cx="8779074" cy="814717"/>
      </dsp:txXfrm>
    </dsp:sp>
    <dsp:sp modelId="{155ADB71-4475-4FB6-8906-682A93453A80}">
      <dsp:nvSpPr>
        <dsp:cNvPr id="0" name=""/>
        <dsp:cNvSpPr/>
      </dsp:nvSpPr>
      <dsp:spPr>
        <a:xfrm>
          <a:off x="0" y="4075499"/>
          <a:ext cx="9720072" cy="8147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1DA04F-D99C-40BE-B75D-C2DD01C28700}">
      <dsp:nvSpPr>
        <dsp:cNvPr id="0" name=""/>
        <dsp:cNvSpPr/>
      </dsp:nvSpPr>
      <dsp:spPr>
        <a:xfrm>
          <a:off x="246452" y="4258811"/>
          <a:ext cx="448094" cy="4480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5EBFF4-C038-4FD1-BC06-6875BB52E3FA}">
      <dsp:nvSpPr>
        <dsp:cNvPr id="0" name=""/>
        <dsp:cNvSpPr/>
      </dsp:nvSpPr>
      <dsp:spPr>
        <a:xfrm>
          <a:off x="940998" y="4075499"/>
          <a:ext cx="8779074" cy="814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24" tIns="86224" rIns="86224" bIns="86224" numCol="1" spcCol="1270" anchor="ctr" anchorCtr="0">
          <a:noAutofit/>
        </a:bodyPr>
        <a:lstStyle/>
        <a:p>
          <a:pPr marL="0" lvl="0" indent="0" algn="l" defTabSz="666750">
            <a:lnSpc>
              <a:spcPct val="100000"/>
            </a:lnSpc>
            <a:spcBef>
              <a:spcPct val="0"/>
            </a:spcBef>
            <a:spcAft>
              <a:spcPct val="35000"/>
            </a:spcAft>
            <a:buNone/>
          </a:pPr>
          <a:r>
            <a:rPr lang="en-GB" sz="1500" kern="1200" dirty="0"/>
            <a:t>Ethical approval will be obtained from the university prior to data collection. The research will be conducted according to university ethical guidelines for research involving human participants.</a:t>
          </a:r>
          <a:endParaRPr lang="en-US" sz="1500" kern="1200" dirty="0"/>
        </a:p>
      </dsp:txBody>
      <dsp:txXfrm>
        <a:off x="940998" y="4075499"/>
        <a:ext cx="8779074" cy="814717"/>
      </dsp:txXfrm>
    </dsp:sp>
    <dsp:sp modelId="{EA002A88-F17B-4C92-B5F5-CF330A0E1943}">
      <dsp:nvSpPr>
        <dsp:cNvPr id="0" name=""/>
        <dsp:cNvSpPr/>
      </dsp:nvSpPr>
      <dsp:spPr>
        <a:xfrm>
          <a:off x="0" y="5093896"/>
          <a:ext cx="9720072" cy="8147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2E729-F224-4234-BFCB-9D71282EE931}">
      <dsp:nvSpPr>
        <dsp:cNvPr id="0" name=""/>
        <dsp:cNvSpPr/>
      </dsp:nvSpPr>
      <dsp:spPr>
        <a:xfrm>
          <a:off x="246452" y="5277207"/>
          <a:ext cx="448094" cy="4480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374ADE-01F5-4C51-82A2-115A342E9B0A}">
      <dsp:nvSpPr>
        <dsp:cNvPr id="0" name=""/>
        <dsp:cNvSpPr/>
      </dsp:nvSpPr>
      <dsp:spPr>
        <a:xfrm>
          <a:off x="940998" y="5093896"/>
          <a:ext cx="8779074" cy="814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24" tIns="86224" rIns="86224" bIns="86224" numCol="1" spcCol="1270" anchor="ctr" anchorCtr="0">
          <a:noAutofit/>
        </a:bodyPr>
        <a:lstStyle/>
        <a:p>
          <a:pPr marL="0" lvl="0" indent="0" algn="l" defTabSz="666750">
            <a:lnSpc>
              <a:spcPct val="100000"/>
            </a:lnSpc>
            <a:spcBef>
              <a:spcPct val="0"/>
            </a:spcBef>
            <a:spcAft>
              <a:spcPct val="35000"/>
            </a:spcAft>
            <a:buNone/>
          </a:pPr>
          <a:r>
            <a:rPr lang="en-GB" sz="1500" kern="1200"/>
            <a:t>Data will be securely stored and used only for the purpose of this academic research. This assists in protecting the privacy of respondents and is consistent with good research practice (Saunders, Lewis and Thornhill, 2023; Bell, Bryman and Harley, 2022).</a:t>
          </a:r>
          <a:endParaRPr lang="en-US" sz="1500" kern="1200"/>
        </a:p>
      </dsp:txBody>
      <dsp:txXfrm>
        <a:off x="940998" y="5093896"/>
        <a:ext cx="8779074" cy="8147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D8844A6-ECD1-B9FD-E4F5-DB76759B6D3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1F173E8-26B1-9B2D-51DC-4B59860E01B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A23C633-94CA-446B-ABD9-3507B00B7EF2}" type="datetimeFigureOut">
              <a:rPr lang="en-GB" smtClean="0"/>
              <a:t>20/06/2026</a:t>
            </a:fld>
            <a:endParaRPr lang="en-GB"/>
          </a:p>
        </p:txBody>
      </p:sp>
      <p:sp>
        <p:nvSpPr>
          <p:cNvPr id="4" name="Footer Placeholder 3">
            <a:extLst>
              <a:ext uri="{FF2B5EF4-FFF2-40B4-BE49-F238E27FC236}">
                <a16:creationId xmlns:a16="http://schemas.microsoft.com/office/drawing/2014/main" id="{388875F9-2C7D-83E0-1274-A605B7ADC1A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4F23B49-042B-7463-8ADD-7C405EA692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A64FAAB-4BAC-4817-8096-52EE3433E3CF}" type="slidenum">
              <a:rPr lang="en-GB" smtClean="0"/>
              <a:t>‹#›</a:t>
            </a:fld>
            <a:endParaRPr lang="en-GB"/>
          </a:p>
        </p:txBody>
      </p:sp>
    </p:spTree>
    <p:extLst>
      <p:ext uri="{BB962C8B-B14F-4D97-AF65-F5344CB8AC3E}">
        <p14:creationId xmlns:p14="http://schemas.microsoft.com/office/powerpoint/2010/main" val="77231913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1A6662E-FAF4-44BC-88B5-85A7CBFB6D30}" type="datetime1">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9913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6/20/2026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72802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1133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77762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6/20/2026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73181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6/20/2026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07565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048FA-06AB-4884-A69B-986B96E68A24}" type="datetime1">
              <a:rPr lang="en-US" smtClean="0"/>
              <a:t>6/20/2026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4431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00744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3089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76933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161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E0CF6C-748E-4B7A-BC8B-3011EF78ED13}" type="datetime1">
              <a:rPr lang="en-US" smtClean="0"/>
              <a:pPr/>
              <a:t>6/20/2026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3B850FF-6169-4056-8077-06FFA93A5366}"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866065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77/1525822X05279903" TargetMode="External"/><Relationship Id="rId2" Type="http://schemas.openxmlformats.org/officeDocument/2006/relationships/hyperlink" Target="https://www.academia.edu/34093564/MOTIVATION_IN_THE_WORKPLACE_TO_IMPROVE_THE_EMPLOYEE_PERFORMANCE_VINAY_CHAITANYA_GANT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D15A7B2-A4EB-9B61-A073-8FAD167FA907}"/>
              </a:ext>
            </a:extLst>
          </p:cNvPr>
          <p:cNvPicPr>
            <a:picLocks noChangeAspect="1"/>
          </p:cNvPicPr>
          <p:nvPr/>
        </p:nvPicPr>
        <p:blipFill>
          <a:blip r:embed="rId2">
            <a:alphaModFix amt="45000"/>
          </a:blip>
          <a:srcRect t="2049" r="-1" b="6090"/>
          <a:stretch>
            <a:fillRect/>
          </a:stretch>
        </p:blipFill>
        <p:spPr>
          <a:xfrm>
            <a:off x="20" y="-1"/>
            <a:ext cx="12188932" cy="6858000"/>
          </a:xfrm>
          <a:prstGeom prst="rect">
            <a:avLst/>
          </a:prstGeom>
        </p:spPr>
      </p:pic>
      <p:sp>
        <p:nvSpPr>
          <p:cNvPr id="2" name="Title 1">
            <a:extLst>
              <a:ext uri="{FF2B5EF4-FFF2-40B4-BE49-F238E27FC236}">
                <a16:creationId xmlns:a16="http://schemas.microsoft.com/office/drawing/2014/main" id="{780BF35F-FD47-76EC-5D38-B4A1161BF233}"/>
              </a:ext>
            </a:extLst>
          </p:cNvPr>
          <p:cNvSpPr>
            <a:spLocks noGrp="1"/>
          </p:cNvSpPr>
          <p:nvPr>
            <p:ph type="ctrTitle"/>
          </p:nvPr>
        </p:nvSpPr>
        <p:spPr>
          <a:xfrm>
            <a:off x="643467" y="643467"/>
            <a:ext cx="7164674" cy="5571066"/>
          </a:xfrm>
        </p:spPr>
        <p:txBody>
          <a:bodyPr>
            <a:normAutofit/>
          </a:bodyPr>
          <a:lstStyle/>
          <a:p>
            <a:r>
              <a:rPr lang="en-GB" sz="6600" dirty="0">
                <a:solidFill>
                  <a:schemeClr val="tx1"/>
                </a:solidFill>
              </a:rPr>
              <a:t>PIOTR CZUBINSKI(2237463)</a:t>
            </a:r>
          </a:p>
        </p:txBody>
      </p:sp>
      <p:sp>
        <p:nvSpPr>
          <p:cNvPr id="3" name="Subtitle 2">
            <a:extLst>
              <a:ext uri="{FF2B5EF4-FFF2-40B4-BE49-F238E27FC236}">
                <a16:creationId xmlns:a16="http://schemas.microsoft.com/office/drawing/2014/main" id="{FD08C2A7-4CDF-58EC-4CBA-63006D774B59}"/>
              </a:ext>
            </a:extLst>
          </p:cNvPr>
          <p:cNvSpPr>
            <a:spLocks noGrp="1"/>
          </p:cNvSpPr>
          <p:nvPr>
            <p:ph type="subTitle" idx="1"/>
          </p:nvPr>
        </p:nvSpPr>
        <p:spPr>
          <a:xfrm>
            <a:off x="8451608" y="643467"/>
            <a:ext cx="3096926" cy="5571066"/>
          </a:xfrm>
        </p:spPr>
        <p:txBody>
          <a:bodyPr>
            <a:normAutofit/>
          </a:bodyPr>
          <a:lstStyle/>
          <a:p>
            <a:r>
              <a:rPr kumimoji="0" lang="en-GB" sz="2000" b="1" i="0" u="none" strike="noStrike" kern="1200" cap="all" spc="600" normalizeH="0" baseline="0" noProof="0" dirty="0">
                <a:ln>
                  <a:noFill/>
                </a:ln>
                <a:solidFill>
                  <a:schemeClr val="tx1"/>
                </a:solidFill>
                <a:effectLst/>
                <a:uLnTx/>
                <a:uFillTx/>
                <a:latin typeface="Calibri" panose="020F0502020204030204" pitchFamily="34" charset="0"/>
                <a:ea typeface="Calibri" panose="020F0502020204030204" pitchFamily="34" charset="0"/>
                <a:cs typeface="Times New Roman" panose="02020603050405020304" pitchFamily="18" charset="0"/>
              </a:rPr>
              <a:t>The impact of motivation on employee performance among night shift warehouse workers with different lengths of service at Amazon FC Swansea, Wales</a:t>
            </a:r>
            <a:endParaRPr lang="en-GB" sz="2000" dirty="0">
              <a:solidFill>
                <a:schemeClr val="tx1"/>
              </a:solidFill>
            </a:endParaRP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E3ECDF1-7E91-C914-D8D9-FE27F181AF80}"/>
              </a:ext>
            </a:extLst>
          </p:cNvPr>
          <p:cNvSpPr txBox="1"/>
          <p:nvPr/>
        </p:nvSpPr>
        <p:spPr>
          <a:xfrm>
            <a:off x="1046988" y="333756"/>
            <a:ext cx="5500116" cy="646331"/>
          </a:xfrm>
          <a:prstGeom prst="rect">
            <a:avLst/>
          </a:prstGeom>
          <a:noFill/>
        </p:spPr>
        <p:txBody>
          <a:bodyPr wrap="square" rtlCol="0">
            <a:spAutoFit/>
          </a:bodyPr>
          <a:lstStyle/>
          <a:p>
            <a:r>
              <a:rPr lang="en-GB"/>
              <a:t>Module:	Developing a Research Proposal</a:t>
            </a:r>
          </a:p>
          <a:p>
            <a:endParaRPr lang="en-GB" dirty="0"/>
          </a:p>
        </p:txBody>
      </p:sp>
    </p:spTree>
    <p:extLst>
      <p:ext uri="{BB962C8B-B14F-4D97-AF65-F5344CB8AC3E}">
        <p14:creationId xmlns:p14="http://schemas.microsoft.com/office/powerpoint/2010/main" val="15805645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9043FD-822C-0213-D33F-B58109B8D1F5}"/>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8CF7905-56DB-4950-ABDD-540F2F837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A0E0D8E-B442-45FE-887A-5103CCD2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731BF-406D-ABDE-BB09-68E54A13A1BA}"/>
              </a:ext>
            </a:extLst>
          </p:cNvPr>
          <p:cNvSpPr>
            <a:spLocks noGrp="1"/>
          </p:cNvSpPr>
          <p:nvPr>
            <p:ph type="ctrTitle"/>
          </p:nvPr>
        </p:nvSpPr>
        <p:spPr>
          <a:xfrm>
            <a:off x="634276" y="640080"/>
            <a:ext cx="6265288" cy="3034857"/>
          </a:xfrm>
        </p:spPr>
        <p:txBody>
          <a:bodyPr vert="horz" lIns="91440" tIns="45720" rIns="91440" bIns="45720" rtlCol="0" anchor="b">
            <a:normAutofit/>
          </a:bodyPr>
          <a:lstStyle/>
          <a:p>
            <a:r>
              <a:rPr kumimoji="0" lang="en-US" i="0" u="none" strike="noStrike" cap="all" spc="0" normalizeH="0" baseline="0" noProof="0">
                <a:ln>
                  <a:noFill/>
                </a:ln>
                <a:solidFill>
                  <a:srgbClr val="FFFFFF"/>
                </a:solidFill>
                <a:effectLst/>
                <a:uLnTx/>
                <a:uFillTx/>
                <a:latin typeface="Arial" panose="020B0604020202020204" pitchFamily="34" charset="0"/>
                <a:cs typeface="Arial" panose="020B0604020202020204" pitchFamily="34" charset="0"/>
              </a:rPr>
              <a:t>Background, problem statement and aim</a:t>
            </a:r>
            <a:endParaRPr lang="en-US">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F17F446-FF9D-36F5-75F4-12EC00DFA12D}"/>
              </a:ext>
            </a:extLst>
          </p:cNvPr>
          <p:cNvSpPr>
            <a:spLocks noGrp="1"/>
          </p:cNvSpPr>
          <p:nvPr>
            <p:ph type="subTitle" idx="1"/>
          </p:nvPr>
        </p:nvSpPr>
        <p:spPr>
          <a:xfrm>
            <a:off x="638921" y="3849539"/>
            <a:ext cx="6186752" cy="2359417"/>
          </a:xfrm>
        </p:spPr>
        <p:txBody>
          <a:bodyPr vert="horz" lIns="91440" tIns="45720" rIns="91440" bIns="45720" rtlCol="0" anchor="t">
            <a:normAutofit/>
          </a:bodyPr>
          <a:lstStyle/>
          <a:p>
            <a:pPr indent="-228600" algn="r">
              <a:lnSpc>
                <a:spcPct val="90000"/>
              </a:lnSpc>
              <a:buFont typeface="Arial" panose="020B0604020202020204" pitchFamily="34" charset="0"/>
              <a:buChar char="•"/>
            </a:pPr>
            <a:r>
              <a:rPr lang="en-US" sz="1400" b="1" dirty="0">
                <a:solidFill>
                  <a:srgbClr val="FFFFFF"/>
                </a:solidFill>
                <a:latin typeface="Arial" panose="020B0604020202020204" pitchFamily="34" charset="0"/>
                <a:cs typeface="Arial" panose="020B0604020202020204" pitchFamily="34" charset="0"/>
              </a:rPr>
              <a:t>Workplace background</a:t>
            </a:r>
            <a:endParaRPr lang="en-US" sz="1400" dirty="0">
              <a:solidFill>
                <a:srgbClr val="FFFFFF"/>
              </a:solidFill>
              <a:latin typeface="Arial" panose="020B0604020202020204" pitchFamily="34" charset="0"/>
              <a:cs typeface="Arial" panose="020B0604020202020204" pitchFamily="34" charset="0"/>
            </a:endParaRPr>
          </a:p>
          <a:p>
            <a:pPr algn="r">
              <a:lnSpc>
                <a:spcPct val="90000"/>
              </a:lnSpc>
            </a:pPr>
            <a:r>
              <a:rPr lang="en-US" sz="1400" dirty="0">
                <a:solidFill>
                  <a:srgbClr val="FFFFFF"/>
                </a:solidFill>
                <a:latin typeface="Arial" panose="020B0604020202020204" pitchFamily="34" charset="0"/>
                <a:cs typeface="Arial" panose="020B0604020202020204" pitchFamily="34" charset="0"/>
              </a:rPr>
              <a:t>Warehouse work during the night shift can be hard, repetitive, and focused on meeting goals. Motivation  have an effect on quality, productivity and morale (Ganta,2014).</a:t>
            </a:r>
          </a:p>
          <a:p>
            <a:pPr lvl="0" indent="-228600" algn="r">
              <a:lnSpc>
                <a:spcPct val="90000"/>
              </a:lnSpc>
              <a:spcBef>
                <a:spcPts val="0"/>
              </a:spcBef>
              <a:buFont typeface="Arial" panose="020B0604020202020204" pitchFamily="34" charset="0"/>
              <a:buChar char="•"/>
              <a:defRPr/>
            </a:pPr>
            <a:r>
              <a:rPr lang="en-US" sz="1400" b="1" dirty="0">
                <a:solidFill>
                  <a:srgbClr val="FFFFFF"/>
                </a:solidFill>
                <a:latin typeface="Arial" panose="020B0604020202020204" pitchFamily="34" charset="0"/>
                <a:cs typeface="Arial" panose="020B0604020202020204" pitchFamily="34" charset="0"/>
              </a:rPr>
              <a:t>Problem statement</a:t>
            </a:r>
          </a:p>
          <a:p>
            <a:pPr lvl="0" algn="r">
              <a:lnSpc>
                <a:spcPct val="90000"/>
              </a:lnSpc>
              <a:spcBef>
                <a:spcPts val="0"/>
              </a:spcBef>
              <a:defRPr/>
            </a:pPr>
            <a:r>
              <a:rPr lang="en-US" sz="1400" dirty="0">
                <a:solidFill>
                  <a:srgbClr val="FFFFFF"/>
                </a:solidFill>
                <a:latin typeface="Arial" panose="020B0604020202020204" pitchFamily="34" charset="0"/>
                <a:cs typeface="Arial" panose="020B0604020202020204" pitchFamily="34" charset="0"/>
              </a:rPr>
              <a:t>Instructors and managers use the same support for all workers, but newer and longer-serving employees may need different motivation methods</a:t>
            </a:r>
          </a:p>
          <a:p>
            <a:pPr lvl="0" indent="-228600" algn="r">
              <a:lnSpc>
                <a:spcPct val="90000"/>
              </a:lnSpc>
              <a:spcBef>
                <a:spcPts val="0"/>
              </a:spcBef>
              <a:buFont typeface="Arial" panose="020B0604020202020204" pitchFamily="34" charset="0"/>
              <a:buChar char="•"/>
              <a:defRPr/>
            </a:pPr>
            <a:r>
              <a:rPr lang="en-US" sz="1400" b="1" dirty="0">
                <a:solidFill>
                  <a:srgbClr val="FFFFFF"/>
                </a:solidFill>
                <a:latin typeface="Arial" panose="020B0604020202020204" pitchFamily="34" charset="0"/>
                <a:cs typeface="Arial" panose="020B0604020202020204" pitchFamily="34" charset="0"/>
              </a:rPr>
              <a:t>Research aim</a:t>
            </a:r>
          </a:p>
          <a:p>
            <a:pPr lvl="0" algn="r">
              <a:lnSpc>
                <a:spcPct val="90000"/>
              </a:lnSpc>
              <a:spcBef>
                <a:spcPts val="0"/>
              </a:spcBef>
              <a:defRPr/>
            </a:pPr>
            <a:r>
              <a:rPr lang="en-US" sz="1400" dirty="0">
                <a:solidFill>
                  <a:srgbClr val="FFFFFF"/>
                </a:solidFill>
                <a:latin typeface="Arial" panose="020B0604020202020204" pitchFamily="34" charset="0"/>
                <a:cs typeface="Arial" panose="020B0604020202020204" pitchFamily="34" charset="0"/>
              </a:rPr>
              <a:t>To investigate the effect of motivation on the performance of employees of night shift workers with different employment tenure at Amazon FC Swansea</a:t>
            </a:r>
          </a:p>
        </p:txBody>
      </p:sp>
      <p:pic>
        <p:nvPicPr>
          <p:cNvPr id="5" name="Picture 4" descr="Szkolenia">
            <a:extLst>
              <a:ext uri="{FF2B5EF4-FFF2-40B4-BE49-F238E27FC236}">
                <a16:creationId xmlns:a16="http://schemas.microsoft.com/office/drawing/2014/main" id="{9E269A64-203D-DB97-9E5D-7CE6905DB5A2}"/>
              </a:ext>
            </a:extLst>
          </p:cNvPr>
          <p:cNvPicPr>
            <a:picLocks noChangeAspect="1"/>
          </p:cNvPicPr>
          <p:nvPr/>
        </p:nvPicPr>
        <p:blipFill>
          <a:blip r:embed="rId2"/>
          <a:stretch>
            <a:fillRect/>
          </a:stretch>
        </p:blipFill>
        <p:spPr>
          <a:xfrm>
            <a:off x="7964823" y="772171"/>
            <a:ext cx="3739271" cy="2495963"/>
          </a:xfrm>
          <a:prstGeom prst="rect">
            <a:avLst/>
          </a:prstGeom>
        </p:spPr>
      </p:pic>
      <p:cxnSp>
        <p:nvCxnSpPr>
          <p:cNvPr id="14" name="Straight Connector 13">
            <a:extLst>
              <a:ext uri="{FF2B5EF4-FFF2-40B4-BE49-F238E27FC236}">
                <a16:creationId xmlns:a16="http://schemas.microsoft.com/office/drawing/2014/main" id="{2B5BB601-08A7-443A-BDC2-A0C7DA6694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59436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C191775-E2C5-D5BC-BBC1-A55B49A93CB8}"/>
              </a:ext>
            </a:extLst>
          </p:cNvPr>
          <p:cNvPicPr>
            <a:picLocks noChangeAspect="1"/>
          </p:cNvPicPr>
          <p:nvPr/>
        </p:nvPicPr>
        <p:blipFill>
          <a:blip r:embed="rId3"/>
          <a:srcRect l="3175" r="15053" b="2"/>
          <a:stretch>
            <a:fillRect/>
          </a:stretch>
        </p:blipFill>
        <p:spPr bwMode="invGray">
          <a:xfrm>
            <a:off x="7988388" y="3589867"/>
            <a:ext cx="3694015" cy="2766887"/>
          </a:xfrm>
          <a:prstGeom prst="rect">
            <a:avLst/>
          </a:prstGeom>
        </p:spPr>
      </p:pic>
    </p:spTree>
    <p:extLst>
      <p:ext uri="{BB962C8B-B14F-4D97-AF65-F5344CB8AC3E}">
        <p14:creationId xmlns:p14="http://schemas.microsoft.com/office/powerpoint/2010/main" val="2630359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3353-7834-870C-B9D9-C678F5AC58DC}"/>
              </a:ext>
            </a:extLst>
          </p:cNvPr>
          <p:cNvSpPr>
            <a:spLocks noGrp="1"/>
          </p:cNvSpPr>
          <p:nvPr>
            <p:ph type="title"/>
          </p:nvPr>
        </p:nvSpPr>
        <p:spPr>
          <a:xfrm>
            <a:off x="1024128" y="585216"/>
            <a:ext cx="6066818" cy="1499616"/>
          </a:xfrm>
        </p:spPr>
        <p:txBody>
          <a:bodyPr>
            <a:normAutofit/>
          </a:bodyPr>
          <a:lstStyle/>
          <a:p>
            <a:r>
              <a:rPr lang="en-GB" sz="1600">
                <a:latin typeface="Arial" panose="020B0604020202020204" pitchFamily="34" charset="0"/>
                <a:cs typeface="Arial" panose="020B0604020202020204" pitchFamily="34" charset="0"/>
              </a:rPr>
              <a:t>The purpose of this research is to examine the impact of motivation on employee performance among different years of employment of night shift workers at Amazon FC Swansea, Wales</a:t>
            </a:r>
            <a:r>
              <a:rPr lang="en-GB" sz="1600"/>
              <a:t>.</a:t>
            </a:r>
            <a:br>
              <a:rPr lang="en-GB" sz="1600"/>
            </a:br>
            <a:endParaRPr lang="en-GB" sz="1600"/>
          </a:p>
        </p:txBody>
      </p:sp>
      <p:sp>
        <p:nvSpPr>
          <p:cNvPr id="3" name="Content Placeholder 2">
            <a:extLst>
              <a:ext uri="{FF2B5EF4-FFF2-40B4-BE49-F238E27FC236}">
                <a16:creationId xmlns:a16="http://schemas.microsoft.com/office/drawing/2014/main" id="{CB31F3D4-125D-ADC9-B2B8-7C4F4B20D037}"/>
              </a:ext>
            </a:extLst>
          </p:cNvPr>
          <p:cNvSpPr>
            <a:spLocks noGrp="1"/>
          </p:cNvSpPr>
          <p:nvPr>
            <p:ph idx="1"/>
          </p:nvPr>
        </p:nvSpPr>
        <p:spPr>
          <a:xfrm>
            <a:off x="1024128" y="2286000"/>
            <a:ext cx="6066818" cy="4023360"/>
          </a:xfrm>
        </p:spPr>
        <p:txBody>
          <a:bodyPr>
            <a:normAutofit/>
          </a:bodyPr>
          <a:lstStyle/>
          <a:p>
            <a:r>
              <a:rPr lang="en-GB" sz="1700" b="1" dirty="0"/>
              <a:t>Research Objective 1 </a:t>
            </a:r>
            <a:endParaRPr lang="en-GB" sz="1700" dirty="0"/>
          </a:p>
          <a:p>
            <a:r>
              <a:rPr lang="en-GB" sz="1700" dirty="0"/>
              <a:t>To identify the key factors influencing night shift warehouse workers' motivation at Amazon FC Swansea.</a:t>
            </a:r>
          </a:p>
          <a:p>
            <a:r>
              <a:rPr lang="en-GB" sz="1700" b="1" dirty="0"/>
              <a:t>Research Question 1: </a:t>
            </a:r>
            <a:endParaRPr lang="en-GB" sz="1700" dirty="0"/>
          </a:p>
          <a:p>
            <a:r>
              <a:rPr lang="en-GB" sz="1700" dirty="0"/>
              <a:t>What motivates warehouse workers the most on night shift?</a:t>
            </a:r>
          </a:p>
          <a:p>
            <a:r>
              <a:rPr lang="en-GB" sz="1700" b="1" dirty="0"/>
              <a:t>Research Objective 2 </a:t>
            </a:r>
            <a:endParaRPr lang="en-GB" sz="1700" dirty="0"/>
          </a:p>
          <a:p>
            <a:r>
              <a:rPr lang="en-GB" sz="1700" dirty="0"/>
              <a:t>To investigate the impact of motivation on observed employee performance, such as productivity and work quality. </a:t>
            </a:r>
          </a:p>
          <a:p>
            <a:r>
              <a:rPr lang="en-GB" sz="1700" b="1" dirty="0"/>
              <a:t>Research Question 2: </a:t>
            </a:r>
            <a:endParaRPr lang="en-GB" sz="1700" dirty="0"/>
          </a:p>
          <a:p>
            <a:r>
              <a:rPr lang="en-GB" sz="1700" dirty="0"/>
              <a:t>How does motivation impact the productivity and quality of work of night shift warehouse employees?</a:t>
            </a:r>
          </a:p>
          <a:p>
            <a:endParaRPr lang="en-GB" sz="1700" dirty="0"/>
          </a:p>
        </p:txBody>
      </p:sp>
      <p:pic>
        <p:nvPicPr>
          <p:cNvPr id="5" name="Picture 4" descr="Boxes On Rack In Warehouse">
            <a:extLst>
              <a:ext uri="{FF2B5EF4-FFF2-40B4-BE49-F238E27FC236}">
                <a16:creationId xmlns:a16="http://schemas.microsoft.com/office/drawing/2014/main" id="{657AF1F0-744C-BCD1-371B-4FEA778088CD}"/>
              </a:ext>
            </a:extLst>
          </p:cNvPr>
          <p:cNvPicPr>
            <a:picLocks noChangeAspect="1"/>
          </p:cNvPicPr>
          <p:nvPr/>
        </p:nvPicPr>
        <p:blipFill>
          <a:blip r:embed="rId2"/>
          <a:srcRect l="32117" r="22723" b="-1"/>
          <a:stretch>
            <a:fillRect/>
          </a:stretch>
        </p:blipFill>
        <p:spPr>
          <a:xfrm>
            <a:off x="7552266" y="10"/>
            <a:ext cx="4639733" cy="6857990"/>
          </a:xfrm>
          <a:prstGeom prst="rect">
            <a:avLst/>
          </a:prstGeom>
        </p:spPr>
      </p:pic>
    </p:spTree>
    <p:extLst>
      <p:ext uri="{BB962C8B-B14F-4D97-AF65-F5344CB8AC3E}">
        <p14:creationId xmlns:p14="http://schemas.microsoft.com/office/powerpoint/2010/main" val="124325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6E728D99-9A77-D3E9-F7EB-CD60718314F9}"/>
              </a:ext>
            </a:extLst>
          </p:cNvPr>
          <p:cNvGraphicFramePr>
            <a:graphicFrameLocks noGrp="1"/>
          </p:cNvGraphicFramePr>
          <p:nvPr>
            <p:ph idx="1"/>
            <p:extLst>
              <p:ext uri="{D42A27DB-BD31-4B8C-83A1-F6EECF244321}">
                <p14:modId xmlns:p14="http://schemas.microsoft.com/office/powerpoint/2010/main" val="1481596788"/>
              </p:ext>
            </p:extLst>
          </p:nvPr>
        </p:nvGraphicFramePr>
        <p:xfrm>
          <a:off x="1023938" y="291830"/>
          <a:ext cx="9720262" cy="6016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5346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3BA0C-0E3A-A719-8D31-398509DD2637}"/>
              </a:ext>
            </a:extLst>
          </p:cNvPr>
          <p:cNvSpPr>
            <a:spLocks noGrp="1"/>
          </p:cNvSpPr>
          <p:nvPr>
            <p:ph type="title"/>
          </p:nvPr>
        </p:nvSpPr>
        <p:spPr>
          <a:xfrm>
            <a:off x="643468" y="643467"/>
            <a:ext cx="3415612" cy="5571066"/>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kumimoji="0" lang="en-US" sz="3900" b="1" i="0" u="none" strike="noStrike" kern="1200" cap="none" spc="0" normalizeH="0" baseline="0" noProof="0">
                <a:ln>
                  <a:noFill/>
                </a:ln>
                <a:solidFill>
                  <a:srgbClr val="FFFFFF"/>
                </a:solidFill>
                <a:effectLst/>
                <a:uLnTx/>
                <a:uFillTx/>
                <a:latin typeface="Aptos"/>
                <a:ea typeface="+mn-ea"/>
                <a:cs typeface="+mn-cs"/>
              </a:rPr>
              <a:t>Mixed methods = questionnaire + semi-structured interviews</a:t>
            </a:r>
            <a:endParaRPr kumimoji="0" lang="en-US" sz="3900" b="0" i="0" u="none" strike="noStrike" kern="1200" cap="none" spc="0" normalizeH="0" baseline="0" noProof="0">
              <a:ln>
                <a:noFill/>
              </a:ln>
              <a:solidFill>
                <a:srgbClr val="FFFFFF"/>
              </a:solidFill>
              <a:effectLst/>
              <a:uLnTx/>
              <a:uFillTx/>
              <a:latin typeface="Aptos"/>
              <a:ea typeface="+mn-ea"/>
              <a:cs typeface="+mn-cs"/>
            </a:endParaRPr>
          </a:p>
        </p:txBody>
      </p:sp>
      <p:graphicFrame>
        <p:nvGraphicFramePr>
          <p:cNvPr id="5" name="Content Placeholder 2">
            <a:extLst>
              <a:ext uri="{FF2B5EF4-FFF2-40B4-BE49-F238E27FC236}">
                <a16:creationId xmlns:a16="http://schemas.microsoft.com/office/drawing/2014/main" id="{80B30764-5B4E-8B20-3014-27699863CCB9}"/>
              </a:ext>
            </a:extLst>
          </p:cNvPr>
          <p:cNvGraphicFramePr>
            <a:graphicFrameLocks noGrp="1"/>
          </p:cNvGraphicFramePr>
          <p:nvPr>
            <p:ph idx="1"/>
            <p:extLst>
              <p:ext uri="{D42A27DB-BD31-4B8C-83A1-F6EECF244321}">
                <p14:modId xmlns:p14="http://schemas.microsoft.com/office/powerpoint/2010/main" val="4083405010"/>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7300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4CF6B-4B08-545E-DC77-AC565F7CA4A3}"/>
              </a:ext>
            </a:extLst>
          </p:cNvPr>
          <p:cNvSpPr>
            <a:spLocks noGrp="1"/>
          </p:cNvSpPr>
          <p:nvPr>
            <p:ph type="title"/>
          </p:nvPr>
        </p:nvSpPr>
        <p:spPr>
          <a:xfrm>
            <a:off x="643468" y="643467"/>
            <a:ext cx="3415612" cy="5571066"/>
          </a:xfrm>
        </p:spPr>
        <p:txBody>
          <a:bodyPr>
            <a:normAutofit/>
          </a:bodyPr>
          <a:lstStyle/>
          <a:p>
            <a:r>
              <a:rPr lang="en-GB" sz="2000" dirty="0">
                <a:solidFill>
                  <a:srgbClr val="FFFFFF"/>
                </a:solidFill>
                <a:latin typeface="Abadi" panose="020B0604020104020204" pitchFamily="34" charset="0"/>
              </a:rPr>
              <a:t>Quantitative Method: Questionnaire Survey</a:t>
            </a:r>
            <a:br>
              <a:rPr lang="en-GB" sz="2000" dirty="0">
                <a:solidFill>
                  <a:srgbClr val="FFFFFF"/>
                </a:solidFill>
                <a:latin typeface="Abadi" panose="020B0604020104020204" pitchFamily="34" charset="0"/>
              </a:rPr>
            </a:br>
            <a:r>
              <a:rPr lang="en-GB" sz="2000" dirty="0">
                <a:solidFill>
                  <a:srgbClr val="FFFFFF"/>
                </a:solidFill>
                <a:latin typeface="Abadi" panose="020B0604020104020204" pitchFamily="34" charset="0"/>
              </a:rPr>
              <a:t>A questionnaire will be used to collect numerical data from 30-night shift warehouse employees at Amazon CWL1.</a:t>
            </a:r>
            <a:br>
              <a:rPr lang="en-GB" sz="2000" dirty="0">
                <a:solidFill>
                  <a:srgbClr val="FFFFFF"/>
                </a:solidFill>
                <a:latin typeface="Abadi" panose="020B0604020104020204" pitchFamily="34" charset="0"/>
              </a:rPr>
            </a:br>
            <a:r>
              <a:rPr lang="en-GB" sz="2000" dirty="0">
                <a:solidFill>
                  <a:srgbClr val="FFFFFF"/>
                </a:solidFill>
                <a:latin typeface="Abadi" panose="020B0604020104020204" pitchFamily="34" charset="0"/>
              </a:rPr>
              <a:t>The questionnaire will include closed questions using a 5-point Likert scale, for example: strongly agree, agree, neutral, disagree and strongly disagree. Quota sampling.</a:t>
            </a:r>
          </a:p>
        </p:txBody>
      </p:sp>
      <p:graphicFrame>
        <p:nvGraphicFramePr>
          <p:cNvPr id="23" name="Content Placeholder 2">
            <a:extLst>
              <a:ext uri="{FF2B5EF4-FFF2-40B4-BE49-F238E27FC236}">
                <a16:creationId xmlns:a16="http://schemas.microsoft.com/office/drawing/2014/main" id="{429D26D6-66E5-C6C9-D005-91C7E50F0AA5}"/>
              </a:ext>
            </a:extLst>
          </p:cNvPr>
          <p:cNvGraphicFramePr>
            <a:graphicFrameLocks noGrp="1"/>
          </p:cNvGraphicFramePr>
          <p:nvPr>
            <p:ph idx="1"/>
            <p:extLst>
              <p:ext uri="{D42A27DB-BD31-4B8C-83A1-F6EECF244321}">
                <p14:modId xmlns:p14="http://schemas.microsoft.com/office/powerpoint/2010/main" val="1724644505"/>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8388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5E678-5D3B-CFEE-80ED-CE74B0593A4C}"/>
              </a:ext>
            </a:extLst>
          </p:cNvPr>
          <p:cNvSpPr>
            <a:spLocks noGrp="1"/>
          </p:cNvSpPr>
          <p:nvPr>
            <p:ph type="title"/>
          </p:nvPr>
        </p:nvSpPr>
        <p:spPr>
          <a:xfrm>
            <a:off x="1024128" y="585216"/>
            <a:ext cx="9720072" cy="1499616"/>
          </a:xfrm>
        </p:spPr>
        <p:txBody>
          <a:bodyPr>
            <a:normAutofit/>
          </a:bodyPr>
          <a:lstStyle/>
          <a:p>
            <a:r>
              <a:rPr lang="en-GB" sz="2000" dirty="0">
                <a:solidFill>
                  <a:schemeClr val="tx2"/>
                </a:solidFill>
                <a:latin typeface="Abadi" panose="020B0604020104020204" pitchFamily="34" charset="0"/>
              </a:rPr>
              <a:t>Qualitative Method: Semi-structured interviews will be conducted with 6 employees to gain more in-depth opinions and personal experiences. This will help to explain why employees are motivated or demotivated in their work</a:t>
            </a:r>
            <a:r>
              <a:rPr lang="en-GB" sz="2000" dirty="0">
                <a:latin typeface="Abadi" panose="020B0604020104020204" pitchFamily="34" charset="0"/>
              </a:rPr>
              <a:t>.</a:t>
            </a:r>
          </a:p>
        </p:txBody>
      </p:sp>
      <p:graphicFrame>
        <p:nvGraphicFramePr>
          <p:cNvPr id="5" name="Content Placeholder 2">
            <a:extLst>
              <a:ext uri="{FF2B5EF4-FFF2-40B4-BE49-F238E27FC236}">
                <a16:creationId xmlns:a16="http://schemas.microsoft.com/office/drawing/2014/main" id="{48C7979F-7DE8-6CEB-EF3A-6F77A7F10CEB}"/>
              </a:ext>
            </a:extLst>
          </p:cNvPr>
          <p:cNvGraphicFramePr>
            <a:graphicFrameLocks noGrp="1"/>
          </p:cNvGraphicFramePr>
          <p:nvPr>
            <p:ph idx="1"/>
            <p:extLst>
              <p:ext uri="{D42A27DB-BD31-4B8C-83A1-F6EECF244321}">
                <p14:modId xmlns:p14="http://schemas.microsoft.com/office/powerpoint/2010/main" val="4046708214"/>
              </p:ext>
            </p:extLst>
          </p:nvPr>
        </p:nvGraphicFramePr>
        <p:xfrm>
          <a:off x="1023938" y="1883664"/>
          <a:ext cx="9720262" cy="4425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5279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9659F0C-5A70-6F44-7317-6743C76AD35A}"/>
              </a:ext>
            </a:extLst>
          </p:cNvPr>
          <p:cNvGraphicFramePr>
            <a:graphicFrameLocks noGrp="1"/>
          </p:cNvGraphicFramePr>
          <p:nvPr>
            <p:ph idx="1"/>
            <p:extLst>
              <p:ext uri="{D42A27DB-BD31-4B8C-83A1-F6EECF244321}">
                <p14:modId xmlns:p14="http://schemas.microsoft.com/office/powerpoint/2010/main" val="788995554"/>
              </p:ext>
            </p:extLst>
          </p:nvPr>
        </p:nvGraphicFramePr>
        <p:xfrm>
          <a:off x="1024128" y="109728"/>
          <a:ext cx="9720073" cy="6199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5111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DD3E795-D66C-3530-9DCC-0861F283DF6E}"/>
              </a:ext>
            </a:extLst>
          </p:cNvPr>
          <p:cNvGraphicFramePr>
            <a:graphicFrameLocks noGrp="1"/>
          </p:cNvGraphicFramePr>
          <p:nvPr>
            <p:ph idx="1"/>
            <p:extLst>
              <p:ext uri="{D42A27DB-BD31-4B8C-83A1-F6EECF244321}">
                <p14:modId xmlns:p14="http://schemas.microsoft.com/office/powerpoint/2010/main" val="4219135274"/>
              </p:ext>
            </p:extLst>
          </p:nvPr>
        </p:nvGraphicFramePr>
        <p:xfrm>
          <a:off x="1024128" y="389106"/>
          <a:ext cx="9720073" cy="5920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8785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816C8C36-98A1-4598-C25B-E31303374522}"/>
              </a:ext>
            </a:extLst>
          </p:cNvPr>
          <p:cNvGraphicFramePr>
            <a:graphicFrameLocks noGrp="1"/>
          </p:cNvGraphicFramePr>
          <p:nvPr>
            <p:ph idx="1"/>
            <p:extLst>
              <p:ext uri="{D42A27DB-BD31-4B8C-83A1-F6EECF244321}">
                <p14:modId xmlns:p14="http://schemas.microsoft.com/office/powerpoint/2010/main" val="2219460949"/>
              </p:ext>
            </p:extLst>
          </p:nvPr>
        </p:nvGraphicFramePr>
        <p:xfrm>
          <a:off x="1024128" y="398834"/>
          <a:ext cx="9720073" cy="5910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843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0A538C-7CD2-C2D0-312A-E6E700D1B17A}"/>
              </a:ext>
            </a:extLst>
          </p:cNvPr>
          <p:cNvSpPr>
            <a:spLocks noGrp="1"/>
          </p:cNvSpPr>
          <p:nvPr>
            <p:ph idx="1"/>
          </p:nvPr>
        </p:nvSpPr>
        <p:spPr>
          <a:xfrm>
            <a:off x="1024128" y="554477"/>
            <a:ext cx="6066818" cy="5754883"/>
          </a:xfrm>
        </p:spPr>
        <p:txBody>
          <a:bodyPr>
            <a:normAutofit/>
          </a:bodyPr>
          <a:lstStyle/>
          <a:p>
            <a:r>
              <a:rPr lang="en-GB" sz="1800" dirty="0">
                <a:solidFill>
                  <a:schemeClr val="tx2"/>
                </a:solidFill>
                <a:latin typeface="Abadi" panose="020B0604020104020204" pitchFamily="34" charset="0"/>
              </a:rPr>
              <a:t>Limitations and recommendations:</a:t>
            </a:r>
          </a:p>
          <a:p>
            <a:r>
              <a:rPr lang="en-GB" sz="1800" dirty="0">
                <a:solidFill>
                  <a:schemeClr val="tx2"/>
                </a:solidFill>
                <a:latin typeface="Abadi" panose="020B0604020104020204" pitchFamily="34" charset="0"/>
              </a:rPr>
              <a:t>Limitations Small sample size: This research includes 30 questionnaire participants and 6 interview participants. This is appropriate for a small  project, but the findings cannot be generalised to all Amazon warehouses or all warehouse workers (Saunders, Lewis and Thornhill, 2023).</a:t>
            </a:r>
          </a:p>
          <a:p>
            <a:r>
              <a:rPr lang="en-GB" sz="1800" dirty="0">
                <a:solidFill>
                  <a:schemeClr val="tx2"/>
                </a:solidFill>
                <a:latin typeface="Abadi" panose="020B0604020104020204" pitchFamily="34" charset="0"/>
              </a:rPr>
              <a:t>Access problems: The research is restricted to the current night shift employees at Amazon CWL1. Access to participants may be limited by work schedules, shift patterns and employee availability.</a:t>
            </a:r>
          </a:p>
          <a:p>
            <a:r>
              <a:rPr lang="en-GB" sz="1800" dirty="0">
                <a:solidFill>
                  <a:schemeClr val="tx2"/>
                </a:solidFill>
                <a:latin typeface="Abadi" panose="020B0604020104020204" pitchFamily="34" charset="0"/>
              </a:rPr>
              <a:t>Further research could investigate a larger sample across different shifts, departments or Amazon locations. In this way, the results would be stronger and more representative.</a:t>
            </a:r>
          </a:p>
          <a:p>
            <a:r>
              <a:rPr lang="en-GB" sz="1800" dirty="0">
                <a:solidFill>
                  <a:schemeClr val="tx2"/>
                </a:solidFill>
                <a:latin typeface="Abadi" panose="020B0604020104020204" pitchFamily="34" charset="0"/>
              </a:rPr>
              <a:t>Another improvement would be to compare employee opinion with workplace performance and management views using different methods, e.g., observation or manager interviews.</a:t>
            </a:r>
          </a:p>
        </p:txBody>
      </p:sp>
      <p:pic>
        <p:nvPicPr>
          <p:cNvPr id="5" name="Picture 4" descr="Boxes On Rack In Warehouse">
            <a:extLst>
              <a:ext uri="{FF2B5EF4-FFF2-40B4-BE49-F238E27FC236}">
                <a16:creationId xmlns:a16="http://schemas.microsoft.com/office/drawing/2014/main" id="{CA6A38E4-A3B3-DDDC-AC70-77E7D9E9930B}"/>
              </a:ext>
            </a:extLst>
          </p:cNvPr>
          <p:cNvPicPr>
            <a:picLocks noChangeAspect="1"/>
          </p:cNvPicPr>
          <p:nvPr/>
        </p:nvPicPr>
        <p:blipFill>
          <a:blip r:embed="rId2"/>
          <a:srcRect l="32117" r="22723" b="-1"/>
          <a:stretch>
            <a:fillRect/>
          </a:stretch>
        </p:blipFill>
        <p:spPr>
          <a:xfrm>
            <a:off x="7552266" y="10"/>
            <a:ext cx="4639733" cy="6857990"/>
          </a:xfrm>
          <a:prstGeom prst="rect">
            <a:avLst/>
          </a:prstGeom>
        </p:spPr>
      </p:pic>
    </p:spTree>
    <p:extLst>
      <p:ext uri="{BB962C8B-B14F-4D97-AF65-F5344CB8AC3E}">
        <p14:creationId xmlns:p14="http://schemas.microsoft.com/office/powerpoint/2010/main" val="2202746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4F40-9136-402F-40C1-5364B19926D3}"/>
              </a:ext>
            </a:extLst>
          </p:cNvPr>
          <p:cNvSpPr>
            <a:spLocks noGrp="1"/>
          </p:cNvSpPr>
          <p:nvPr>
            <p:ph type="title"/>
          </p:nvPr>
        </p:nvSpPr>
        <p:spPr>
          <a:xfrm>
            <a:off x="1024128" y="283464"/>
            <a:ext cx="9518904" cy="960120"/>
          </a:xfrm>
        </p:spPr>
        <p:txBody>
          <a:bodyPr>
            <a:normAutofit fontScale="90000"/>
          </a:bodyPr>
          <a:lstStyle/>
          <a:p>
            <a:pPr marL="0" marR="0" lvl="0" indent="0" defTabSz="914400" rtl="0" eaLnBrk="1" fontAlgn="auto" latinLnBrk="0" hangingPunct="1">
              <a:lnSpc>
                <a:spcPct val="100000"/>
              </a:lnSpc>
              <a:spcBef>
                <a:spcPts val="0"/>
              </a:spcBef>
              <a:spcAft>
                <a:spcPts val="0"/>
              </a:spcAft>
              <a:tabLst/>
              <a:defRPr/>
            </a:pPr>
            <a:r>
              <a:rPr kumimoji="0" lang="en-US" sz="2500" b="1" i="0" u="none" strike="noStrike" kern="1200" cap="none" spc="0" normalizeH="0" baseline="0" noProof="0" dirty="0">
                <a:ln>
                  <a:noFill/>
                </a:ln>
                <a:solidFill>
                  <a:srgbClr val="17324D"/>
                </a:solidFill>
                <a:effectLst/>
                <a:uLnTx/>
                <a:uFillTx/>
                <a:latin typeface="Aptos Display" pitchFamily="34" charset="0"/>
                <a:ea typeface="Aptos Display" pitchFamily="34" charset="-122"/>
                <a:cs typeface="Aptos Display" pitchFamily="34" charset="-120"/>
              </a:rPr>
              <a:t>Conclusion</a:t>
            </a:r>
            <a:br>
              <a:rPr kumimoji="0" lang="en-US" sz="2500" b="0" i="0" u="none" strike="noStrike" kern="1200" cap="none" spc="0" normalizeH="0" baseline="0" noProof="0" dirty="0">
                <a:ln>
                  <a:noFill/>
                </a:ln>
                <a:solidFill>
                  <a:prstClr val="black"/>
                </a:solidFill>
                <a:effectLst/>
                <a:uLnTx/>
                <a:uFillTx/>
                <a:latin typeface="Aptos"/>
                <a:ea typeface="+mn-ea"/>
                <a:cs typeface="+mn-cs"/>
              </a:rPr>
            </a:br>
            <a:endParaRPr lang="en-GB" dirty="0"/>
          </a:p>
        </p:txBody>
      </p:sp>
      <p:sp>
        <p:nvSpPr>
          <p:cNvPr id="3" name="Content Placeholder 2">
            <a:extLst>
              <a:ext uri="{FF2B5EF4-FFF2-40B4-BE49-F238E27FC236}">
                <a16:creationId xmlns:a16="http://schemas.microsoft.com/office/drawing/2014/main" id="{E3B202A6-C1EA-E932-B3ED-43CE5177331A}"/>
              </a:ext>
            </a:extLst>
          </p:cNvPr>
          <p:cNvSpPr>
            <a:spLocks noGrp="1"/>
          </p:cNvSpPr>
          <p:nvPr>
            <p:ph idx="1"/>
          </p:nvPr>
        </p:nvSpPr>
        <p:spPr>
          <a:xfrm>
            <a:off x="1024128" y="896112"/>
            <a:ext cx="9720073" cy="5413248"/>
          </a:xfrm>
        </p:spPr>
        <p:txBody>
          <a:bodyPr>
            <a:normAutofit lnSpcReduction="10000"/>
          </a:bodyPr>
          <a:lstStyle/>
          <a:p>
            <a:r>
              <a:rPr lang="en-US" sz="2400" b="1" dirty="0">
                <a:solidFill>
                  <a:schemeClr val="tx2"/>
                </a:solidFill>
              </a:rPr>
              <a:t>Key message</a:t>
            </a:r>
            <a:endParaRPr lang="en-US" sz="2400" dirty="0">
              <a:solidFill>
                <a:schemeClr val="tx2"/>
              </a:solidFill>
            </a:endParaRPr>
          </a:p>
          <a:p>
            <a:r>
              <a:rPr lang="en-US" sz="2400" b="1" dirty="0">
                <a:solidFill>
                  <a:schemeClr val="tx2"/>
                </a:solidFill>
              </a:rPr>
              <a:t>This proposal investigates a real workplace problem: how motivation affects night shift warehouse performance and whether support should differ by length of service.</a:t>
            </a:r>
            <a:endParaRPr lang="en-US" sz="2400" dirty="0">
              <a:solidFill>
                <a:schemeClr val="tx2"/>
              </a:solidFill>
            </a:endParaRPr>
          </a:p>
          <a:p>
            <a:pPr>
              <a:buFont typeface="Wingdings" panose="05000000000000000000" pitchFamily="2" charset="2"/>
              <a:buChar char="§"/>
            </a:pPr>
            <a:r>
              <a:rPr lang="en-GB" dirty="0">
                <a:solidFill>
                  <a:schemeClr val="tx2"/>
                </a:solidFill>
              </a:rPr>
              <a:t>The study will apply mixed methods approach that includes a questionnaire survey and semi-structured interviews. This is appropriate since the questionnaire will provide general patterns and the interviews will provide more detailed explanations.</a:t>
            </a:r>
          </a:p>
          <a:p>
            <a:pPr>
              <a:buFont typeface="Wingdings" panose="05000000000000000000" pitchFamily="2" charset="2"/>
              <a:buChar char="§"/>
            </a:pPr>
            <a:r>
              <a:rPr lang="en-GB" dirty="0">
                <a:solidFill>
                  <a:schemeClr val="tx2"/>
                </a:solidFill>
              </a:rPr>
              <a:t>The research will stick to key ethical principles including informed consent, confidentiality, anonymity, protection from harm and ethical approval from the university.</a:t>
            </a:r>
          </a:p>
          <a:p>
            <a:pPr>
              <a:buFont typeface="Wingdings" panose="05000000000000000000" pitchFamily="2" charset="2"/>
              <a:buChar char="§"/>
            </a:pPr>
            <a:r>
              <a:rPr lang="en-GB" dirty="0">
                <a:solidFill>
                  <a:schemeClr val="tx2"/>
                </a:solidFill>
              </a:rPr>
              <a:t>Key limitations are the small sample size and limited access to participants. As such, the findings cannot be generalised to all Amazon warehouses or to all warehouse employees.</a:t>
            </a:r>
          </a:p>
          <a:p>
            <a:pPr>
              <a:buFont typeface="Wingdings" panose="05000000000000000000" pitchFamily="2" charset="2"/>
              <a:buChar char="§"/>
            </a:pPr>
            <a:r>
              <a:rPr lang="en-GB" dirty="0">
                <a:solidFill>
                  <a:schemeClr val="tx2"/>
                </a:solidFill>
              </a:rPr>
              <a:t>However, the research can still provide useful insights and practical recommendations to instructors and managers to improve motivation, productivity and quality of work.</a:t>
            </a:r>
          </a:p>
        </p:txBody>
      </p:sp>
    </p:spTree>
    <p:extLst>
      <p:ext uri="{BB962C8B-B14F-4D97-AF65-F5344CB8AC3E}">
        <p14:creationId xmlns:p14="http://schemas.microsoft.com/office/powerpoint/2010/main" val="1289135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71478-18E5-0EA0-4E4F-80147F01C43B}"/>
              </a:ext>
            </a:extLst>
          </p:cNvPr>
          <p:cNvSpPr>
            <a:spLocks noGrp="1"/>
          </p:cNvSpPr>
          <p:nvPr>
            <p:ph type="title"/>
          </p:nvPr>
        </p:nvSpPr>
        <p:spPr/>
        <p:txBody>
          <a:bodyPr/>
          <a:lstStyle/>
          <a:p>
            <a:r>
              <a:rPr lang="en-GB" dirty="0">
                <a:solidFill>
                  <a:schemeClr val="tx2"/>
                </a:solidFill>
              </a:rPr>
              <a:t>References:</a:t>
            </a:r>
          </a:p>
        </p:txBody>
      </p:sp>
      <p:sp>
        <p:nvSpPr>
          <p:cNvPr id="3" name="Content Placeholder 2">
            <a:extLst>
              <a:ext uri="{FF2B5EF4-FFF2-40B4-BE49-F238E27FC236}">
                <a16:creationId xmlns:a16="http://schemas.microsoft.com/office/drawing/2014/main" id="{E18EA478-3215-620E-5498-762ACE8871D6}"/>
              </a:ext>
            </a:extLst>
          </p:cNvPr>
          <p:cNvSpPr>
            <a:spLocks noGrp="1"/>
          </p:cNvSpPr>
          <p:nvPr>
            <p:ph idx="1"/>
          </p:nvPr>
        </p:nvSpPr>
        <p:spPr/>
        <p:txBody>
          <a:bodyPr>
            <a:normAutofit fontScale="92500"/>
          </a:bodyPr>
          <a:lstStyle/>
          <a:p>
            <a:pPr>
              <a:buFont typeface="Arial" panose="020B0604020202020204" pitchFamily="34" charset="0"/>
              <a:buChar char="•"/>
            </a:pPr>
            <a:r>
              <a:rPr lang="en-GB" sz="1600" dirty="0">
                <a:latin typeface="Abadi" panose="020B0604020104020204" pitchFamily="34" charset="0"/>
              </a:rPr>
              <a:t>Bell, E., Bryman, A. and Harley, B. (2022) </a:t>
            </a:r>
            <a:r>
              <a:rPr lang="en-GB" sz="1600" i="1" dirty="0">
                <a:latin typeface="Abadi" panose="020B0604020104020204" pitchFamily="34" charset="0"/>
              </a:rPr>
              <a:t>Business Research Methods</a:t>
            </a:r>
            <a:r>
              <a:rPr lang="en-GB" sz="1600" dirty="0">
                <a:latin typeface="Abadi" panose="020B0604020104020204" pitchFamily="34" charset="0"/>
              </a:rPr>
              <a:t>. 6th </a:t>
            </a:r>
            <a:r>
              <a:rPr lang="en-GB" sz="1600" dirty="0" err="1">
                <a:latin typeface="Abadi" panose="020B0604020104020204" pitchFamily="34" charset="0"/>
              </a:rPr>
              <a:t>edn</a:t>
            </a:r>
            <a:r>
              <a:rPr lang="en-GB" sz="1600" dirty="0">
                <a:latin typeface="Abadi" panose="020B0604020104020204" pitchFamily="34" charset="0"/>
              </a:rPr>
              <a:t>. Oxford: Oxford University Press.</a:t>
            </a:r>
          </a:p>
          <a:p>
            <a:pPr>
              <a:buFont typeface="Arial" panose="020B0604020202020204" pitchFamily="34" charset="0"/>
              <a:buChar char="•"/>
            </a:pPr>
            <a:r>
              <a:rPr lang="en-GB" sz="1600" dirty="0">
                <a:latin typeface="Abadi" panose="020B0604020104020204" pitchFamily="34" charset="0"/>
              </a:rPr>
              <a:t>Creswell, J.W. and Creswell, J.D. (2023) </a:t>
            </a:r>
            <a:r>
              <a:rPr lang="en-GB" sz="1600" i="1" dirty="0">
                <a:latin typeface="Abadi" panose="020B0604020104020204" pitchFamily="34" charset="0"/>
              </a:rPr>
              <a:t>Research Design: Qualitative, Quantitative and Mixed Methods Approaches</a:t>
            </a:r>
            <a:r>
              <a:rPr lang="en-GB" sz="1600" dirty="0">
                <a:latin typeface="Abadi" panose="020B0604020104020204" pitchFamily="34" charset="0"/>
              </a:rPr>
              <a:t>. 6th </a:t>
            </a:r>
            <a:r>
              <a:rPr lang="en-GB" sz="1600" dirty="0" err="1">
                <a:latin typeface="Abadi" panose="020B0604020104020204" pitchFamily="34" charset="0"/>
              </a:rPr>
              <a:t>edn</a:t>
            </a:r>
            <a:r>
              <a:rPr lang="en-GB" sz="1600" dirty="0">
                <a:latin typeface="Abadi" panose="020B0604020104020204" pitchFamily="34" charset="0"/>
              </a:rPr>
              <a:t>. London: SAGE</a:t>
            </a:r>
          </a:p>
          <a:p>
            <a:pPr>
              <a:buFont typeface="Arial" panose="020B0604020202020204" pitchFamily="34" charset="0"/>
              <a:buChar char="•"/>
            </a:pPr>
            <a:r>
              <a:rPr lang="en-GB" sz="1600" dirty="0">
                <a:latin typeface="Abadi" panose="020B0604020104020204" pitchFamily="34" charset="0"/>
              </a:rPr>
              <a:t>Ganta, V.C. (2014) ‘Motivation in the workplace to improve the employee performance’, </a:t>
            </a:r>
            <a:r>
              <a:rPr lang="en-GB" sz="1600" i="1" dirty="0">
                <a:latin typeface="Abadi" panose="020B0604020104020204" pitchFamily="34" charset="0"/>
              </a:rPr>
              <a:t>International Journal of Engineering Technology, Management and Applied Sciences</a:t>
            </a:r>
            <a:r>
              <a:rPr lang="en-GB" sz="1600" dirty="0">
                <a:latin typeface="Abadi" panose="020B0604020104020204" pitchFamily="34" charset="0"/>
              </a:rPr>
              <a:t>, 2(6), Available at: </a:t>
            </a:r>
            <a:r>
              <a:rPr lang="en-GB" sz="1600" dirty="0">
                <a:latin typeface="Abadi" panose="020B0604020104020204" pitchFamily="34" charset="0"/>
                <a:hlinkClick r:id="rId2"/>
              </a:rPr>
              <a:t>https://www.academia.edu/34093564/MOTIVATION_IN_THE_WORKPLACE_TO_IMPROVE_THE_EMPLOYEE_PERFORMANCE_VINAY_CHAITANYA_GANTA</a:t>
            </a:r>
            <a:r>
              <a:rPr lang="en-GB" sz="1600" dirty="0">
                <a:latin typeface="Abadi" panose="020B0604020104020204" pitchFamily="34" charset="0"/>
              </a:rPr>
              <a:t>  (Accessed: 12 June 2026).</a:t>
            </a:r>
          </a:p>
          <a:p>
            <a:pPr>
              <a:buFont typeface="Arial" panose="020B0604020202020204" pitchFamily="34" charset="0"/>
              <a:buChar char="•"/>
            </a:pPr>
            <a:r>
              <a:rPr lang="en-GB" sz="1600" dirty="0">
                <a:effectLst/>
                <a:latin typeface="Abadi" panose="020B0604020104020204" pitchFamily="34" charset="0"/>
                <a:ea typeface="Times New Roman" panose="02020603050405020304" pitchFamily="18" charset="0"/>
              </a:rPr>
              <a:t>Guest, G., Bunce, A. and Johnson, L. (2006) ‘How many interviews are enough? An experiment with data saturation and variability’, </a:t>
            </a:r>
            <a:r>
              <a:rPr lang="en-GB" sz="1600" i="1" dirty="0">
                <a:effectLst/>
                <a:latin typeface="Abadi" panose="020B0604020104020204" pitchFamily="34" charset="0"/>
                <a:ea typeface="Times New Roman" panose="02020603050405020304" pitchFamily="18" charset="0"/>
              </a:rPr>
              <a:t>Field Methods</a:t>
            </a:r>
            <a:r>
              <a:rPr lang="en-GB" sz="1600" dirty="0">
                <a:effectLst/>
                <a:latin typeface="Abadi" panose="020B0604020104020204" pitchFamily="34" charset="0"/>
                <a:ea typeface="Times New Roman" panose="02020603050405020304" pitchFamily="18" charset="0"/>
              </a:rPr>
              <a:t>, 18(1), pp. 59–82.</a:t>
            </a:r>
            <a:r>
              <a:rPr lang="en-GB" sz="1600" dirty="0">
                <a:solidFill>
                  <a:srgbClr val="000000"/>
                </a:solidFill>
                <a:effectLst/>
                <a:latin typeface="Abadi" panose="020B0604020104020204" pitchFamily="34" charset="0"/>
                <a:ea typeface="Calibri" panose="020F0502020204030204" pitchFamily="34" charset="0"/>
              </a:rPr>
              <a:t>  </a:t>
            </a:r>
            <a:r>
              <a:rPr lang="en-GB" sz="1600" dirty="0">
                <a:effectLst/>
                <a:latin typeface="Abadi" panose="020B0604020104020204" pitchFamily="34" charset="0"/>
                <a:ea typeface="Times New Roman" panose="02020603050405020304" pitchFamily="18" charset="0"/>
              </a:rPr>
              <a:t>Available at: https: DOI:</a:t>
            </a:r>
            <a:r>
              <a:rPr lang="en-GB" sz="1600" u="none" strike="noStrike" dirty="0">
                <a:solidFill>
                  <a:srgbClr val="0563C1"/>
                </a:solidFill>
                <a:effectLst/>
                <a:latin typeface="Abadi" panose="020B0604020104020204" pitchFamily="34" charset="0"/>
                <a:ea typeface="Times New Roman" panose="02020603050405020304" pitchFamily="18" charset="0"/>
                <a:hlinkClick r:id="rId3"/>
              </a:rPr>
              <a:t>10.1177/1525822X05279903</a:t>
            </a:r>
            <a:endParaRPr lang="en-GB" sz="1600" dirty="0">
              <a:effectLst/>
              <a:latin typeface="Abadi" panose="020B0604020104020204" pitchFamily="34" charset="0"/>
              <a:ea typeface="Times New Roman" panose="02020603050405020304" pitchFamily="18" charset="0"/>
            </a:endParaRPr>
          </a:p>
          <a:p>
            <a:pPr>
              <a:buFont typeface="Arial" panose="020B0604020202020204" pitchFamily="34" charset="0"/>
              <a:buChar char="•"/>
            </a:pPr>
            <a:r>
              <a:rPr lang="en-GB" sz="1600" dirty="0">
                <a:effectLst/>
                <a:latin typeface="Abadi" panose="020B0604020104020204" pitchFamily="34" charset="0"/>
                <a:ea typeface="Times New Roman" panose="02020603050405020304" pitchFamily="18" charset="0"/>
              </a:rPr>
              <a:t>Patton, M.Q. (2015) </a:t>
            </a:r>
            <a:r>
              <a:rPr lang="en-GB" sz="1600" i="1" dirty="0">
                <a:effectLst/>
                <a:latin typeface="Abadi" panose="020B0604020104020204" pitchFamily="34" charset="0"/>
                <a:ea typeface="Times New Roman" panose="02020603050405020304" pitchFamily="18" charset="0"/>
              </a:rPr>
              <a:t>Qualitative Research and Evaluation Methods</a:t>
            </a:r>
            <a:r>
              <a:rPr lang="en-GB" sz="1600" dirty="0">
                <a:effectLst/>
                <a:latin typeface="Abadi" panose="020B0604020104020204" pitchFamily="34" charset="0"/>
                <a:ea typeface="Times New Roman" panose="02020603050405020304" pitchFamily="18" charset="0"/>
              </a:rPr>
              <a:t>. 4th </a:t>
            </a:r>
            <a:r>
              <a:rPr lang="en-GB" sz="1600" dirty="0" err="1">
                <a:effectLst/>
                <a:latin typeface="Abadi" panose="020B0604020104020204" pitchFamily="34" charset="0"/>
                <a:ea typeface="Times New Roman" panose="02020603050405020304" pitchFamily="18" charset="0"/>
              </a:rPr>
              <a:t>edn</a:t>
            </a:r>
            <a:r>
              <a:rPr lang="en-GB" sz="1600" dirty="0">
                <a:effectLst/>
                <a:latin typeface="Abadi" panose="020B0604020104020204" pitchFamily="34" charset="0"/>
                <a:ea typeface="Times New Roman" panose="02020603050405020304" pitchFamily="18" charset="0"/>
              </a:rPr>
              <a:t>. Thousand Oaks, CA: SAGE.</a:t>
            </a:r>
          </a:p>
          <a:p>
            <a:pPr>
              <a:buFont typeface="Arial" panose="020B0604020202020204" pitchFamily="34" charset="0"/>
              <a:buChar char="•"/>
            </a:pPr>
            <a:endParaRPr lang="en-GB" sz="1600" dirty="0">
              <a:latin typeface="Abadi" panose="020B0604020104020204" pitchFamily="34" charset="0"/>
            </a:endParaRPr>
          </a:p>
          <a:p>
            <a:pPr>
              <a:buFont typeface="Arial" panose="020B0604020202020204" pitchFamily="34" charset="0"/>
              <a:buChar char="•"/>
            </a:pPr>
            <a:r>
              <a:rPr lang="en-GB" sz="1600" dirty="0">
                <a:latin typeface="Abadi" panose="020B0604020104020204" pitchFamily="34" charset="0"/>
              </a:rPr>
              <a:t>Saunders, M.N.K., Lewis, P. and Thornhill, A. (2023) </a:t>
            </a:r>
            <a:r>
              <a:rPr lang="en-GB" sz="1600" i="1" dirty="0">
                <a:latin typeface="Abadi" panose="020B0604020104020204" pitchFamily="34" charset="0"/>
              </a:rPr>
              <a:t>Research Methods for Business Students</a:t>
            </a:r>
            <a:r>
              <a:rPr lang="en-GB" sz="1600" dirty="0">
                <a:latin typeface="Abadi" panose="020B0604020104020204" pitchFamily="34" charset="0"/>
              </a:rPr>
              <a:t>. 9th </a:t>
            </a:r>
            <a:r>
              <a:rPr lang="en-GB" sz="1600" dirty="0" err="1">
                <a:latin typeface="Abadi" panose="020B0604020104020204" pitchFamily="34" charset="0"/>
              </a:rPr>
              <a:t>edn</a:t>
            </a:r>
            <a:r>
              <a:rPr lang="en-GB" sz="1600" dirty="0">
                <a:latin typeface="Abadi" panose="020B0604020104020204" pitchFamily="34" charset="0"/>
              </a:rPr>
              <a:t>. Harlow: Pearson.</a:t>
            </a:r>
          </a:p>
          <a:p>
            <a:endParaRPr lang="en-GB" dirty="0"/>
          </a:p>
        </p:txBody>
      </p:sp>
    </p:spTree>
    <p:extLst>
      <p:ext uri="{BB962C8B-B14F-4D97-AF65-F5344CB8AC3E}">
        <p14:creationId xmlns:p14="http://schemas.microsoft.com/office/powerpoint/2010/main" val="36119274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TM02900720[[fn=Integral]]</Template>
  <TotalTime>1378</TotalTime>
  <Words>1640</Words>
  <Application>Microsoft Office PowerPoint</Application>
  <PresentationFormat>Widescreen</PresentationFormat>
  <Paragraphs>76</Paragraphs>
  <Slides>13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Abadi</vt:lpstr>
      <vt:lpstr>Aptos</vt:lpstr>
      <vt:lpstr>Aptos Display</vt:lpstr>
      <vt:lpstr>Arial</vt:lpstr>
      <vt:lpstr>Calibri</vt:lpstr>
      <vt:lpstr>Tw Cen MT</vt:lpstr>
      <vt:lpstr>Tw Cen MT Condensed</vt:lpstr>
      <vt:lpstr>Wingdings</vt:lpstr>
      <vt:lpstr>Wingdings 3</vt:lpstr>
      <vt:lpstr>Integral</vt:lpstr>
      <vt:lpstr>PIOTR CZUBINSKI(2237463)</vt:lpstr>
      <vt:lpstr>Background, problem statement and aim</vt:lpstr>
      <vt:lpstr>The purpose of this research is to examine the impact of motivation on employee performance among different years of employment of night shift workers at Amazon FC Swansea, Wales. </vt:lpstr>
      <vt:lpstr>PowerPoint Presentation</vt:lpstr>
      <vt:lpstr>Mixed methods = questionnaire + semi-structured interviews</vt:lpstr>
      <vt:lpstr>Quantitative Method: Questionnaire Survey A questionnaire will be used to collect numerical data from 30-night shift warehouse employees at Amazon CWL1. The questionnaire will include closed questions using a 5-point Likert scale, for example: strongly agree, agree, neutral, disagree and strongly disagree. Quota sampling.</vt:lpstr>
      <vt:lpstr>Qualitative Method: Semi-structured interviews will be conducted with 6 employees to gain more in-depth opinions and personal experiences. This will help to explain why employees are motivated or demotivated in their work.</vt:lpstr>
      <vt:lpstr>PowerPoint Presentation</vt:lpstr>
      <vt:lpstr>PowerPoint Presentation</vt:lpstr>
      <vt:lpstr>PowerPoint Presentation</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Piotr Czubinski</dc:creator>
  <cp:lastModifiedBy>Piotr Czubinski</cp:lastModifiedBy>
  <cp:revision>1</cp:revision>
  <dcterms:created xsi:type="dcterms:W3CDTF">2026-06-20T14:04:57Z</dcterms:created>
  <dcterms:modified xsi:type="dcterms:W3CDTF">2026-06-21T13:03:52Z</dcterms:modified>
</cp:coreProperties>
</file>