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8" r:id="rId7"/>
    <p:sldId id="267" r:id="rId8"/>
    <p:sldId id="269" r:id="rId9"/>
    <p:sldId id="270" r:id="rId10"/>
    <p:sldId id="271" r:id="rId11"/>
    <p:sldId id="272" r:id="rId12"/>
    <p:sldId id="273" r:id="rId13"/>
    <p:sldId id="274" r:id="rId14"/>
    <p:sldId id="275" r:id="rId15"/>
    <p:sldId id="276" r:id="rId16"/>
    <p:sldId id="277" r:id="rId17"/>
    <p:sldId id="278" r:id="rId18"/>
    <p:sldId id="279" r:id="rId19"/>
    <p:sldId id="280" r:id="rId20"/>
    <p:sldId id="281" r:id="rId21"/>
    <p:sldId id="28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46" d="100"/>
          <a:sy n="46" d="100"/>
        </p:scale>
        <p:origin x="75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56998E6-FA28-4494-9A48-9F02D5F70830}" type="datetimeFigureOut">
              <a:rPr lang="en-GB" smtClean="0"/>
              <a:t>28/04/2026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0DE9E4-5E40-4346-9CAF-1CDD865D14E6}" type="slidenum">
              <a:rPr lang="en-GB" smtClean="0"/>
              <a:t>‹#›</a:t>
            </a:fld>
            <a:endParaRPr lang="en-GB"/>
          </a:p>
        </p:txBody>
      </p:sp>
    </p:spTree>
    <p:extLst>
      <p:ext uri="{BB962C8B-B14F-4D97-AF65-F5344CB8AC3E}">
        <p14:creationId xmlns:p14="http://schemas.microsoft.com/office/powerpoint/2010/main" val="3145106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56998E6-FA28-4494-9A48-9F02D5F70830}" type="datetimeFigureOut">
              <a:rPr lang="en-GB" smtClean="0"/>
              <a:t>28/04/2026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0DE9E4-5E40-4346-9CAF-1CDD865D14E6}" type="slidenum">
              <a:rPr lang="en-GB" smtClean="0"/>
              <a:t>‹#›</a:t>
            </a:fld>
            <a:endParaRPr lang="en-GB"/>
          </a:p>
        </p:txBody>
      </p:sp>
    </p:spTree>
    <p:extLst>
      <p:ext uri="{BB962C8B-B14F-4D97-AF65-F5344CB8AC3E}">
        <p14:creationId xmlns:p14="http://schemas.microsoft.com/office/powerpoint/2010/main" val="4166735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56998E6-FA28-4494-9A48-9F02D5F70830}" type="datetimeFigureOut">
              <a:rPr lang="en-GB" smtClean="0"/>
              <a:t>28/04/2026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0DE9E4-5E40-4346-9CAF-1CDD865D14E6}" type="slidenum">
              <a:rPr lang="en-GB" smtClean="0"/>
              <a:t>‹#›</a:t>
            </a:fld>
            <a:endParaRPr lang="en-GB"/>
          </a:p>
        </p:txBody>
      </p:sp>
    </p:spTree>
    <p:extLst>
      <p:ext uri="{BB962C8B-B14F-4D97-AF65-F5344CB8AC3E}">
        <p14:creationId xmlns:p14="http://schemas.microsoft.com/office/powerpoint/2010/main" val="3571035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56998E6-FA28-4494-9A48-9F02D5F70830}" type="datetimeFigureOut">
              <a:rPr lang="en-GB" smtClean="0"/>
              <a:t>28/04/2026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DE9E4-5E40-4346-9CAF-1CDD865D14E6}" type="slidenum">
              <a:rPr lang="en-GB" smtClean="0"/>
              <a:t>‹#›</a:t>
            </a:fld>
            <a:endParaRPr lang="en-GB"/>
          </a:p>
        </p:txBody>
      </p:sp>
    </p:spTree>
    <p:extLst>
      <p:ext uri="{BB962C8B-B14F-4D97-AF65-F5344CB8AC3E}">
        <p14:creationId xmlns:p14="http://schemas.microsoft.com/office/powerpoint/2010/main" val="30351997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56998E6-FA28-4494-9A48-9F02D5F70830}" type="datetimeFigureOut">
              <a:rPr lang="en-GB" smtClean="0"/>
              <a:t>28/04/2026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0DE9E4-5E40-4346-9CAF-1CDD865D14E6}" type="slidenum">
              <a:rPr lang="en-GB" smtClean="0"/>
              <a:t>‹#›</a:t>
            </a:fld>
            <a:endParaRPr lang="en-GB"/>
          </a:p>
        </p:txBody>
      </p:sp>
    </p:spTree>
    <p:extLst>
      <p:ext uri="{BB962C8B-B14F-4D97-AF65-F5344CB8AC3E}">
        <p14:creationId xmlns:p14="http://schemas.microsoft.com/office/powerpoint/2010/main" val="3912701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56998E6-FA28-4494-9A48-9F02D5F70830}" type="datetimeFigureOut">
              <a:rPr lang="en-GB" smtClean="0"/>
              <a:t>28/04/2026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0DE9E4-5E40-4346-9CAF-1CDD865D14E6}" type="slidenum">
              <a:rPr lang="en-GB" smtClean="0"/>
              <a:t>‹#›</a:t>
            </a:fld>
            <a:endParaRPr lang="en-GB"/>
          </a:p>
        </p:txBody>
      </p:sp>
    </p:spTree>
    <p:extLst>
      <p:ext uri="{BB962C8B-B14F-4D97-AF65-F5344CB8AC3E}">
        <p14:creationId xmlns:p14="http://schemas.microsoft.com/office/powerpoint/2010/main" val="203628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6998E6-FA28-4494-9A48-9F02D5F70830}" type="datetimeFigureOut">
              <a:rPr lang="en-GB" smtClean="0"/>
              <a:t>28/04/2026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0DE9E4-5E40-4346-9CAF-1CDD865D14E6}" type="slidenum">
              <a:rPr lang="en-GB" smtClean="0"/>
              <a:t>‹#›</a:t>
            </a:fld>
            <a:endParaRPr lang="en-GB"/>
          </a:p>
        </p:txBody>
      </p:sp>
    </p:spTree>
    <p:extLst>
      <p:ext uri="{BB962C8B-B14F-4D97-AF65-F5344CB8AC3E}">
        <p14:creationId xmlns:p14="http://schemas.microsoft.com/office/powerpoint/2010/main" val="1329495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56998E6-FA28-4494-9A48-9F02D5F70830}" type="datetimeFigureOut">
              <a:rPr lang="en-GB" smtClean="0"/>
              <a:t>28/04/2026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DE9E4-5E40-4346-9CAF-1CDD865D14E6}" type="slidenum">
              <a:rPr lang="en-GB" smtClean="0"/>
              <a:t>‹#›</a:t>
            </a:fld>
            <a:endParaRPr lang="en-GB"/>
          </a:p>
        </p:txBody>
      </p:sp>
    </p:spTree>
    <p:extLst>
      <p:ext uri="{BB962C8B-B14F-4D97-AF65-F5344CB8AC3E}">
        <p14:creationId xmlns:p14="http://schemas.microsoft.com/office/powerpoint/2010/main" val="296106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56998E6-FA28-4494-9A48-9F02D5F70830}" type="datetimeFigureOut">
              <a:rPr lang="en-GB" smtClean="0"/>
              <a:t>28/04/2026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DE9E4-5E40-4346-9CAF-1CDD865D14E6}" type="slidenum">
              <a:rPr lang="en-GB" smtClean="0"/>
              <a:t>‹#›</a:t>
            </a:fld>
            <a:endParaRPr lang="en-GB"/>
          </a:p>
        </p:txBody>
      </p:sp>
    </p:spTree>
    <p:extLst>
      <p:ext uri="{BB962C8B-B14F-4D97-AF65-F5344CB8AC3E}">
        <p14:creationId xmlns:p14="http://schemas.microsoft.com/office/powerpoint/2010/main" val="1684663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56998E6-FA28-4494-9A48-9F02D5F70830}" type="datetimeFigureOut">
              <a:rPr lang="en-GB" smtClean="0"/>
              <a:t>28/04/2026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DE9E4-5E40-4346-9CAF-1CDD865D14E6}" type="slidenum">
              <a:rPr lang="en-GB" smtClean="0"/>
              <a:t>‹#›</a:t>
            </a:fld>
            <a:endParaRPr lang="en-GB"/>
          </a:p>
        </p:txBody>
      </p:sp>
    </p:spTree>
    <p:extLst>
      <p:ext uri="{BB962C8B-B14F-4D97-AF65-F5344CB8AC3E}">
        <p14:creationId xmlns:p14="http://schemas.microsoft.com/office/powerpoint/2010/main" val="1986994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56998E6-FA28-4494-9A48-9F02D5F70830}" type="datetimeFigureOut">
              <a:rPr lang="en-GB" smtClean="0"/>
              <a:t>28/04/2026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DE9E4-5E40-4346-9CAF-1CDD865D14E6}" type="slidenum">
              <a:rPr lang="en-GB" smtClean="0"/>
              <a:t>‹#›</a:t>
            </a:fld>
            <a:endParaRPr lang="en-GB"/>
          </a:p>
        </p:txBody>
      </p:sp>
    </p:spTree>
    <p:extLst>
      <p:ext uri="{BB962C8B-B14F-4D97-AF65-F5344CB8AC3E}">
        <p14:creationId xmlns:p14="http://schemas.microsoft.com/office/powerpoint/2010/main" val="23564860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56998E6-FA28-4494-9A48-9F02D5F70830}" type="datetimeFigureOut">
              <a:rPr lang="en-GB" smtClean="0"/>
              <a:t>28/04/2026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DE9E4-5E40-4346-9CAF-1CDD865D14E6}"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06821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56998E6-FA28-4494-9A48-9F02D5F70830}" type="datetimeFigureOut">
              <a:rPr lang="en-GB" smtClean="0"/>
              <a:t>28/04/2026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DE9E4-5E40-4346-9CAF-1CDD865D14E6}" type="slidenum">
              <a:rPr lang="en-GB" smtClean="0"/>
              <a:t>‹#›</a:t>
            </a:fld>
            <a:endParaRPr lang="en-GB"/>
          </a:p>
        </p:txBody>
      </p:sp>
    </p:spTree>
    <p:extLst>
      <p:ext uri="{BB962C8B-B14F-4D97-AF65-F5344CB8AC3E}">
        <p14:creationId xmlns:p14="http://schemas.microsoft.com/office/powerpoint/2010/main" val="912916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E56998E6-FA28-4494-9A48-9F02D5F70830}" type="datetimeFigureOut">
              <a:rPr lang="en-GB" smtClean="0"/>
              <a:t>28/04/2026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0DE9E4-5E40-4346-9CAF-1CDD865D14E6}" type="slidenum">
              <a:rPr lang="en-GB" smtClean="0"/>
              <a:t>‹#›</a:t>
            </a:fld>
            <a:endParaRPr lang="en-GB"/>
          </a:p>
        </p:txBody>
      </p:sp>
    </p:spTree>
    <p:extLst>
      <p:ext uri="{BB962C8B-B14F-4D97-AF65-F5344CB8AC3E}">
        <p14:creationId xmlns:p14="http://schemas.microsoft.com/office/powerpoint/2010/main" val="23065034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E56998E6-FA28-4494-9A48-9F02D5F70830}" type="datetimeFigureOut">
              <a:rPr lang="en-GB" smtClean="0"/>
              <a:t>28/04/2026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0DE9E4-5E40-4346-9CAF-1CDD865D14E6}" type="slidenum">
              <a:rPr lang="en-GB" smtClean="0"/>
              <a:t>‹#›</a:t>
            </a:fld>
            <a:endParaRPr lang="en-GB"/>
          </a:p>
        </p:txBody>
      </p:sp>
    </p:spTree>
    <p:extLst>
      <p:ext uri="{BB962C8B-B14F-4D97-AF65-F5344CB8AC3E}">
        <p14:creationId xmlns:p14="http://schemas.microsoft.com/office/powerpoint/2010/main" val="27190778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56998E6-FA28-4494-9A48-9F02D5F70830}" type="datetimeFigureOut">
              <a:rPr lang="en-GB" smtClean="0"/>
              <a:t>28/04/2026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0DE9E4-5E40-4346-9CAF-1CDD865D14E6}" type="slidenum">
              <a:rPr lang="en-GB" smtClean="0"/>
              <a:t>‹#›</a:t>
            </a:fld>
            <a:endParaRPr lang="en-GB"/>
          </a:p>
        </p:txBody>
      </p:sp>
    </p:spTree>
    <p:extLst>
      <p:ext uri="{BB962C8B-B14F-4D97-AF65-F5344CB8AC3E}">
        <p14:creationId xmlns:p14="http://schemas.microsoft.com/office/powerpoint/2010/main" val="19147830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56998E6-FA28-4494-9A48-9F02D5F70830}" type="datetimeFigureOut">
              <a:rPr lang="en-GB" smtClean="0"/>
              <a:t>28/04/2026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0DE9E4-5E40-4346-9CAF-1CDD865D14E6}" type="slidenum">
              <a:rPr lang="en-GB" smtClean="0"/>
              <a:t>‹#›</a:t>
            </a:fld>
            <a:endParaRPr lang="en-GB"/>
          </a:p>
        </p:txBody>
      </p:sp>
    </p:spTree>
    <p:extLst>
      <p:ext uri="{BB962C8B-B14F-4D97-AF65-F5344CB8AC3E}">
        <p14:creationId xmlns:p14="http://schemas.microsoft.com/office/powerpoint/2010/main" val="1881866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E56998E6-FA28-4494-9A48-9F02D5F70830}" type="datetimeFigureOut">
              <a:rPr lang="en-GB" smtClean="0"/>
              <a:t>28/04/2026</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0DE9E4-5E40-4346-9CAF-1CDD865D14E6}" type="slidenum">
              <a:rPr lang="en-GB" smtClean="0"/>
              <a:t>‹#›</a:t>
            </a:fld>
            <a:endParaRPr lang="en-GB"/>
          </a:p>
        </p:txBody>
      </p:sp>
    </p:spTree>
    <p:extLst>
      <p:ext uri="{BB962C8B-B14F-4D97-AF65-F5344CB8AC3E}">
        <p14:creationId xmlns:p14="http://schemas.microsoft.com/office/powerpoint/2010/main" val="31013807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094A5-CE60-7032-ED24-A5D9E91A5AE2}"/>
              </a:ext>
            </a:extLst>
          </p:cNvPr>
          <p:cNvSpPr>
            <a:spLocks noGrp="1"/>
          </p:cNvSpPr>
          <p:nvPr>
            <p:ph type="title"/>
          </p:nvPr>
        </p:nvSpPr>
        <p:spPr/>
        <p:txBody>
          <a:bodyPr>
            <a:normAutofit fontScale="90000"/>
          </a:bodyPr>
          <a:lstStyle/>
          <a:p>
            <a:pPr algn="ctr"/>
            <a:r>
              <a:rPr lang="en-GB" sz="5400" dirty="0">
                <a:latin typeface="Algerian" panose="04020705040A02060702" pitchFamily="82" charset="0"/>
              </a:rPr>
              <a:t>Presentation topic:</a:t>
            </a:r>
            <a:br>
              <a:rPr lang="en-GB" sz="5400" dirty="0">
                <a:latin typeface="Algerian" panose="04020705040A02060702" pitchFamily="82" charset="0"/>
              </a:rPr>
            </a:br>
            <a:r>
              <a:rPr lang="en-GB" sz="2700" dirty="0">
                <a:latin typeface="+mn-lt"/>
              </a:rPr>
              <a:t/>
            </a:r>
            <a:br>
              <a:rPr lang="en-GB" sz="2700" dirty="0">
                <a:latin typeface="+mn-lt"/>
              </a:rPr>
            </a:br>
            <a:r>
              <a:rPr lang="en-GB" sz="2700" dirty="0">
                <a:latin typeface="+mn-lt"/>
              </a:rPr>
              <a:t>Implementation of a Centralized Network Security Architecture using Check Point Gaia OS</a:t>
            </a:r>
          </a:p>
        </p:txBody>
      </p:sp>
      <p:sp>
        <p:nvSpPr>
          <p:cNvPr id="3" name="Content Placeholder 2">
            <a:extLst>
              <a:ext uri="{FF2B5EF4-FFF2-40B4-BE49-F238E27FC236}">
                <a16:creationId xmlns:a16="http://schemas.microsoft.com/office/drawing/2014/main" id="{FC13B1D0-C5BA-A57E-CFAD-3F47DB7CF03B}"/>
              </a:ext>
            </a:extLst>
          </p:cNvPr>
          <p:cNvSpPr>
            <a:spLocks noGrp="1"/>
          </p:cNvSpPr>
          <p:nvPr>
            <p:ph sz="half" idx="1"/>
          </p:nvPr>
        </p:nvSpPr>
        <p:spPr>
          <a:xfrm>
            <a:off x="629653" y="2506662"/>
            <a:ext cx="5181600" cy="4351338"/>
          </a:xfrm>
        </p:spPr>
        <p:txBody>
          <a:bodyPr>
            <a:normAutofit/>
          </a:bodyPr>
          <a:lstStyle/>
          <a:p>
            <a:r>
              <a:rPr lang="en-GB" sz="3200" b="1" dirty="0">
                <a:solidFill>
                  <a:schemeClr val="accent4"/>
                </a:solidFill>
              </a:rPr>
              <a:t>Submitted by:</a:t>
            </a:r>
          </a:p>
          <a:p>
            <a:pPr marL="0" indent="0">
              <a:buNone/>
            </a:pPr>
            <a:endParaRPr lang="en-GB" dirty="0"/>
          </a:p>
          <a:p>
            <a:r>
              <a:rPr lang="en-GB" dirty="0"/>
              <a:t>Name: Md Riad Hossain</a:t>
            </a:r>
          </a:p>
          <a:p>
            <a:r>
              <a:rPr lang="en-GB" dirty="0"/>
              <a:t>Student ID: 2434324</a:t>
            </a:r>
          </a:p>
          <a:p>
            <a:r>
              <a:rPr lang="en-GB" dirty="0"/>
              <a:t>Subject :  Enterprise Network Security (ACCA7032)</a:t>
            </a:r>
          </a:p>
        </p:txBody>
      </p:sp>
      <p:sp>
        <p:nvSpPr>
          <p:cNvPr id="4" name="Content Placeholder 3">
            <a:extLst>
              <a:ext uri="{FF2B5EF4-FFF2-40B4-BE49-F238E27FC236}">
                <a16:creationId xmlns:a16="http://schemas.microsoft.com/office/drawing/2014/main" id="{104C860A-A980-96D7-B074-67FA6E9C2DDE}"/>
              </a:ext>
            </a:extLst>
          </p:cNvPr>
          <p:cNvSpPr>
            <a:spLocks noGrp="1"/>
          </p:cNvSpPr>
          <p:nvPr>
            <p:ph sz="half" idx="2"/>
          </p:nvPr>
        </p:nvSpPr>
        <p:spPr>
          <a:xfrm>
            <a:off x="6096000" y="2506662"/>
            <a:ext cx="5181600" cy="4351338"/>
          </a:xfrm>
        </p:spPr>
        <p:txBody>
          <a:bodyPr>
            <a:normAutofit/>
          </a:bodyPr>
          <a:lstStyle/>
          <a:p>
            <a:r>
              <a:rPr lang="en-GB" sz="3200" b="1" dirty="0">
                <a:solidFill>
                  <a:schemeClr val="accent6"/>
                </a:solidFill>
              </a:rPr>
              <a:t>Submitted to:</a:t>
            </a:r>
          </a:p>
          <a:p>
            <a:pPr marL="0" indent="0">
              <a:buNone/>
            </a:pPr>
            <a:endParaRPr lang="en-GB" dirty="0"/>
          </a:p>
          <a:p>
            <a:r>
              <a:rPr lang="en-GB" dirty="0"/>
              <a:t>Name : Alireza</a:t>
            </a:r>
          </a:p>
          <a:p>
            <a:r>
              <a:rPr lang="en-GB" dirty="0"/>
              <a:t>Lecturer : Enterprise Network Security </a:t>
            </a:r>
            <a:r>
              <a:rPr lang="en-GB"/>
              <a:t>(</a:t>
            </a:r>
            <a:r>
              <a:rPr lang="en-GB" smtClean="0"/>
              <a:t>London campus</a:t>
            </a:r>
            <a:r>
              <a:rPr lang="en-GB" dirty="0"/>
              <a:t>)</a:t>
            </a:r>
          </a:p>
          <a:p>
            <a:r>
              <a:rPr lang="en-GB" dirty="0"/>
              <a:t>Module code: ACCA7032</a:t>
            </a:r>
          </a:p>
        </p:txBody>
      </p:sp>
    </p:spTree>
    <p:extLst>
      <p:ext uri="{BB962C8B-B14F-4D97-AF65-F5344CB8AC3E}">
        <p14:creationId xmlns:p14="http://schemas.microsoft.com/office/powerpoint/2010/main" val="25415876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901BF-741A-59A4-2731-030ADB44F41C}"/>
              </a:ext>
            </a:extLst>
          </p:cNvPr>
          <p:cNvSpPr>
            <a:spLocks noGrp="1"/>
          </p:cNvSpPr>
          <p:nvPr>
            <p:ph type="title"/>
          </p:nvPr>
        </p:nvSpPr>
        <p:spPr>
          <a:xfrm>
            <a:off x="913795" y="848139"/>
            <a:ext cx="10353762" cy="970450"/>
          </a:xfrm>
        </p:spPr>
        <p:txBody>
          <a:bodyPr>
            <a:normAutofit/>
          </a:bodyPr>
          <a:lstStyle/>
          <a:p>
            <a:pPr algn="ctr"/>
            <a:r>
              <a:rPr lang="en-GB" sz="4800" b="1" dirty="0">
                <a:latin typeface="Algerian" panose="04020705040A02060702" pitchFamily="82" charset="0"/>
              </a:rPr>
              <a:t>Introduction</a:t>
            </a:r>
          </a:p>
        </p:txBody>
      </p:sp>
      <p:sp>
        <p:nvSpPr>
          <p:cNvPr id="3" name="Content Placeholder 2">
            <a:extLst>
              <a:ext uri="{FF2B5EF4-FFF2-40B4-BE49-F238E27FC236}">
                <a16:creationId xmlns:a16="http://schemas.microsoft.com/office/drawing/2014/main" id="{D07D8BE0-896C-9CD0-F548-07EA5F1E4C4B}"/>
              </a:ext>
            </a:extLst>
          </p:cNvPr>
          <p:cNvSpPr>
            <a:spLocks noGrp="1"/>
          </p:cNvSpPr>
          <p:nvPr>
            <p:ph idx="1"/>
          </p:nvPr>
        </p:nvSpPr>
        <p:spPr>
          <a:xfrm>
            <a:off x="913795" y="2620344"/>
            <a:ext cx="10353762" cy="4058751"/>
          </a:xfrm>
        </p:spPr>
        <p:txBody>
          <a:bodyPr/>
          <a:lstStyle/>
          <a:p>
            <a:r>
              <a:rPr lang="en-GB" dirty="0"/>
              <a:t>Modern enterprise networks face increasing cyber threats, requiring strong and centralized security </a:t>
            </a:r>
            <a:r>
              <a:rPr lang="en-GB" dirty="0" err="1"/>
              <a:t>solutions.This</a:t>
            </a:r>
            <a:r>
              <a:rPr lang="en-GB" dirty="0"/>
              <a:t> project demonstrates how a Check Point-based architecture can secure a network using centralized management, firewall enforcement, and advanced protection </a:t>
            </a:r>
            <a:r>
              <a:rPr lang="en-GB" dirty="0" err="1"/>
              <a:t>features.The</a:t>
            </a:r>
            <a:r>
              <a:rPr lang="en-GB" dirty="0"/>
              <a:t> implementation follows key principles such as least privilege and layered security to ensure controlled access and effective threat prevention.</a:t>
            </a:r>
          </a:p>
        </p:txBody>
      </p:sp>
    </p:spTree>
    <p:extLst>
      <p:ext uri="{BB962C8B-B14F-4D97-AF65-F5344CB8AC3E}">
        <p14:creationId xmlns:p14="http://schemas.microsoft.com/office/powerpoint/2010/main" val="3918245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ED2B9-CF09-9B89-B1F3-BC9D70246192}"/>
              </a:ext>
            </a:extLst>
          </p:cNvPr>
          <p:cNvSpPr>
            <a:spLocks noGrp="1"/>
          </p:cNvSpPr>
          <p:nvPr>
            <p:ph type="title"/>
          </p:nvPr>
        </p:nvSpPr>
        <p:spPr>
          <a:xfrm>
            <a:off x="112295" y="365125"/>
            <a:ext cx="12079705" cy="1325563"/>
          </a:xfrm>
        </p:spPr>
        <p:txBody>
          <a:bodyPr/>
          <a:lstStyle/>
          <a:p>
            <a:r>
              <a:rPr lang="en-GB" b="1" dirty="0">
                <a:latin typeface="Algerian" panose="04020705040A02060702" pitchFamily="82" charset="0"/>
              </a:rPr>
              <a:t>Security Management &amp; Infrastructure </a:t>
            </a:r>
          </a:p>
        </p:txBody>
      </p:sp>
      <p:sp>
        <p:nvSpPr>
          <p:cNvPr id="3" name="Content Placeholder 2">
            <a:extLst>
              <a:ext uri="{FF2B5EF4-FFF2-40B4-BE49-F238E27FC236}">
                <a16:creationId xmlns:a16="http://schemas.microsoft.com/office/drawing/2014/main" id="{29AC48E8-5F95-1DAC-0DBF-84C1AC55FB24}"/>
              </a:ext>
            </a:extLst>
          </p:cNvPr>
          <p:cNvSpPr>
            <a:spLocks noGrp="1"/>
          </p:cNvSpPr>
          <p:nvPr>
            <p:ph idx="1"/>
          </p:nvPr>
        </p:nvSpPr>
        <p:spPr/>
        <p:txBody>
          <a:bodyPr/>
          <a:lstStyle/>
          <a:p>
            <a:r>
              <a:rPr lang="en-GB" dirty="0"/>
              <a:t>Security Management and Infrastructure focus on how the network is centrally controlled and monitored. In this implementation, a centralized Security Management Server is used along with </a:t>
            </a:r>
            <a:r>
              <a:rPr lang="en-GB" dirty="0" err="1"/>
              <a:t>SmartConsole</a:t>
            </a:r>
            <a:r>
              <a:rPr lang="en-GB" dirty="0"/>
              <a:t> to manage and monitor the network, while the Security Gateway applies the configured policies to control traffic.</a:t>
            </a:r>
          </a:p>
        </p:txBody>
      </p:sp>
    </p:spTree>
    <p:extLst>
      <p:ext uri="{BB962C8B-B14F-4D97-AF65-F5344CB8AC3E}">
        <p14:creationId xmlns:p14="http://schemas.microsoft.com/office/powerpoint/2010/main" val="4147379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DDC69-A1C1-B9C6-4925-3B6A29DAD37A}"/>
              </a:ext>
            </a:extLst>
          </p:cNvPr>
          <p:cNvSpPr>
            <a:spLocks noGrp="1"/>
          </p:cNvSpPr>
          <p:nvPr>
            <p:ph type="title"/>
          </p:nvPr>
        </p:nvSpPr>
        <p:spPr/>
        <p:txBody>
          <a:bodyPr/>
          <a:lstStyle/>
          <a:p>
            <a:r>
              <a:rPr lang="en-GB" dirty="0">
                <a:latin typeface="Algerian" panose="04020705040A02060702" pitchFamily="82" charset="0"/>
              </a:rPr>
              <a:t>Centralized Management Setup</a:t>
            </a:r>
          </a:p>
        </p:txBody>
      </p:sp>
      <p:sp>
        <p:nvSpPr>
          <p:cNvPr id="3" name="Content Placeholder 2">
            <a:extLst>
              <a:ext uri="{FF2B5EF4-FFF2-40B4-BE49-F238E27FC236}">
                <a16:creationId xmlns:a16="http://schemas.microsoft.com/office/drawing/2014/main" id="{D8BEC840-5FC1-4C0F-4BF4-E3BD38B0CB05}"/>
              </a:ext>
            </a:extLst>
          </p:cNvPr>
          <p:cNvSpPr>
            <a:spLocks noGrp="1"/>
          </p:cNvSpPr>
          <p:nvPr>
            <p:ph idx="1"/>
          </p:nvPr>
        </p:nvSpPr>
        <p:spPr/>
        <p:txBody>
          <a:bodyPr/>
          <a:lstStyle/>
          <a:p>
            <a:r>
              <a:rPr lang="en-GB" dirty="0"/>
              <a:t>The enterprise network was secured by deploying a Check Point Security Management Server (SMS) using Gaia OS. Centralized administration was performed through </a:t>
            </a:r>
            <a:r>
              <a:rPr lang="en-GB" dirty="0" err="1"/>
              <a:t>SmartConsole</a:t>
            </a:r>
            <a:r>
              <a:rPr lang="en-GB" dirty="0"/>
              <a:t> installed on the management workstation, allowing full control over security policies and monitoring. </a:t>
            </a:r>
            <a:r>
              <a:rPr lang="en-GB" dirty="0" smtClean="0"/>
              <a:t>There are figure below shows the initial phase which is connecting the server. </a:t>
            </a:r>
            <a:endParaRPr lang="en-GB" dirty="0"/>
          </a:p>
        </p:txBody>
      </p:sp>
    </p:spTree>
    <p:extLst>
      <p:ext uri="{BB962C8B-B14F-4D97-AF65-F5344CB8AC3E}">
        <p14:creationId xmlns:p14="http://schemas.microsoft.com/office/powerpoint/2010/main" val="654992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CE0C0F8-8CF5-348E-1312-779F0ABC3126}"/>
              </a:ext>
            </a:extLst>
          </p:cNvPr>
          <p:cNvPicPr>
            <a:picLocks noChangeAspect="1"/>
          </p:cNvPicPr>
          <p:nvPr/>
        </p:nvPicPr>
        <p:blipFill>
          <a:blip r:embed="rId2">
            <a:extLst>
              <a:ext uri="{28A0092B-C50C-407E-A947-70E740481C1C}">
                <a14:useLocalDpi xmlns:a14="http://schemas.microsoft.com/office/drawing/2010/main" val="0"/>
              </a:ext>
            </a:extLst>
          </a:blip>
          <a:srcRect t="25014"/>
          <a:stretch>
            <a:fillRect/>
          </a:stretch>
        </p:blipFill>
        <p:spPr>
          <a:xfrm>
            <a:off x="20" y="1282"/>
            <a:ext cx="12191980" cy="6856718"/>
          </a:xfrm>
          <a:prstGeom prst="rect">
            <a:avLst/>
          </a:prstGeom>
        </p:spPr>
      </p:pic>
    </p:spTree>
    <p:extLst>
      <p:ext uri="{BB962C8B-B14F-4D97-AF65-F5344CB8AC3E}">
        <p14:creationId xmlns:p14="http://schemas.microsoft.com/office/powerpoint/2010/main" val="2867225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AC28B-FFEF-CF86-A093-81322BBD072C}"/>
              </a:ext>
            </a:extLst>
          </p:cNvPr>
          <p:cNvSpPr>
            <a:spLocks noGrp="1"/>
          </p:cNvSpPr>
          <p:nvPr>
            <p:ph type="title"/>
          </p:nvPr>
        </p:nvSpPr>
        <p:spPr>
          <a:xfrm>
            <a:off x="0" y="1206612"/>
            <a:ext cx="3549649" cy="1616203"/>
          </a:xfrm>
        </p:spPr>
        <p:txBody>
          <a:bodyPr vert="horz" lIns="91440" tIns="45720" rIns="91440" bIns="45720" rtlCol="0" anchor="b">
            <a:normAutofit/>
          </a:bodyPr>
          <a:lstStyle/>
          <a:p>
            <a:r>
              <a:rPr lang="en-US" sz="3200" dirty="0"/>
              <a:t>.</a:t>
            </a:r>
          </a:p>
        </p:txBody>
      </p:sp>
      <p:sp>
        <p:nvSpPr>
          <p:cNvPr id="3" name="Content Placeholder 2">
            <a:extLst>
              <a:ext uri="{FF2B5EF4-FFF2-40B4-BE49-F238E27FC236}">
                <a16:creationId xmlns:a16="http://schemas.microsoft.com/office/drawing/2014/main" id="{ED0B8C52-5147-CAF4-2439-6E341ADD7452}"/>
              </a:ext>
            </a:extLst>
          </p:cNvPr>
          <p:cNvSpPr>
            <a:spLocks noGrp="1"/>
          </p:cNvSpPr>
          <p:nvPr>
            <p:ph sz="half" idx="1"/>
          </p:nvPr>
        </p:nvSpPr>
        <p:spPr>
          <a:xfrm>
            <a:off x="0" y="877413"/>
            <a:ext cx="3753853" cy="5980587"/>
          </a:xfrm>
        </p:spPr>
        <p:txBody>
          <a:bodyPr vert="horz" lIns="91440" tIns="45720" rIns="91440" bIns="45720" rtlCol="0" anchor="t">
            <a:normAutofit/>
          </a:bodyPr>
          <a:lstStyle/>
          <a:p>
            <a:r>
              <a:rPr lang="en-GB" sz="2000" dirty="0" smtClean="0"/>
              <a:t>That’s what I was talked about it </a:t>
            </a:r>
            <a:r>
              <a:rPr lang="en-GB" sz="2000" dirty="0"/>
              <a:t>shows the </a:t>
            </a:r>
            <a:r>
              <a:rPr lang="en-GB" sz="2000" dirty="0" err="1"/>
              <a:t>SmartConsole</a:t>
            </a:r>
            <a:r>
              <a:rPr lang="en-GB" sz="2000" dirty="0"/>
              <a:t> login stage. Here, I connect to the Security Management Server using its IP address 10.1.1.101. This is the first step in centralized management, where administrators securely access and control the entire firewall infrastructure from a single interface. This confirms that the management workstation is able to communicate with the SMS, which is essential for deploying and managing security policies.</a:t>
            </a:r>
          </a:p>
          <a:p>
            <a:endParaRPr lang="en-US" sz="2000" dirty="0"/>
          </a:p>
        </p:txBody>
      </p:sp>
      <p:pic>
        <p:nvPicPr>
          <p:cNvPr id="5" name="Content Placeholder 4">
            <a:extLst>
              <a:ext uri="{FF2B5EF4-FFF2-40B4-BE49-F238E27FC236}">
                <a16:creationId xmlns:a16="http://schemas.microsoft.com/office/drawing/2014/main" id="{3B663FE3-0B20-BF6B-1451-846CA474805E}"/>
              </a:ext>
            </a:extLst>
          </p:cNvPr>
          <p:cNvPicPr>
            <a:picLocks noGrp="1" noChangeAspect="1"/>
          </p:cNvPicPr>
          <p:nvPr>
            <p:ph sz="half" idx="2"/>
          </p:nvPr>
        </p:nvPicPr>
        <p:blipFill>
          <a:blip r:embed="rId2"/>
          <a:srcRect l="12786" r="17809" b="1"/>
          <a:stretch>
            <a:fillRect/>
          </a:stretch>
        </p:blipFill>
        <p:spPr>
          <a:xfrm>
            <a:off x="3900050" y="877412"/>
            <a:ext cx="7411821" cy="5980587"/>
          </a:xfrm>
          <a:prstGeom prst="rect">
            <a:avLst/>
          </a:prstGeom>
        </p:spPr>
      </p:pic>
    </p:spTree>
    <p:extLst>
      <p:ext uri="{BB962C8B-B14F-4D97-AF65-F5344CB8AC3E}">
        <p14:creationId xmlns:p14="http://schemas.microsoft.com/office/powerpoint/2010/main" val="2808850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5E104-9519-E596-C9FF-DD021CC73BAE}"/>
              </a:ext>
            </a:extLst>
          </p:cNvPr>
          <p:cNvSpPr>
            <a:spLocks noGrp="1"/>
          </p:cNvSpPr>
          <p:nvPr>
            <p:ph type="title"/>
          </p:nvPr>
        </p:nvSpPr>
        <p:spPr>
          <a:xfrm>
            <a:off x="709863" y="131094"/>
            <a:ext cx="10515600" cy="1325563"/>
          </a:xfrm>
        </p:spPr>
        <p:txBody>
          <a:bodyPr/>
          <a:lstStyle/>
          <a:p>
            <a:r>
              <a:rPr lang="en-GB" b="1" dirty="0">
                <a:latin typeface="Algerian" panose="04020705040A02060702" pitchFamily="82" charset="0"/>
              </a:rPr>
              <a:t>User Access Control</a:t>
            </a:r>
          </a:p>
        </p:txBody>
      </p:sp>
      <p:sp>
        <p:nvSpPr>
          <p:cNvPr id="3" name="Content Placeholder 2">
            <a:extLst>
              <a:ext uri="{FF2B5EF4-FFF2-40B4-BE49-F238E27FC236}">
                <a16:creationId xmlns:a16="http://schemas.microsoft.com/office/drawing/2014/main" id="{CAF69DE7-3A6D-D9A9-B23A-37DF2C9D730C}"/>
              </a:ext>
            </a:extLst>
          </p:cNvPr>
          <p:cNvSpPr>
            <a:spLocks noGrp="1"/>
          </p:cNvSpPr>
          <p:nvPr>
            <p:ph sz="half" idx="1"/>
          </p:nvPr>
        </p:nvSpPr>
        <p:spPr>
          <a:xfrm>
            <a:off x="0" y="2073358"/>
            <a:ext cx="3304674" cy="4351338"/>
          </a:xfrm>
        </p:spPr>
        <p:txBody>
          <a:bodyPr>
            <a:normAutofit fontScale="92500" lnSpcReduction="10000"/>
          </a:bodyPr>
          <a:lstStyle/>
          <a:p>
            <a:r>
              <a:rPr lang="en-US" sz="1800" dirty="0" smtClean="0">
                <a:effectLst/>
                <a:latin typeface="Calibri" panose="020F0502020204030204" pitchFamily="34" charset="0"/>
                <a:ea typeface="Calibri" panose="020F0502020204030204" pitchFamily="34" charset="0"/>
                <a:cs typeface="Vrinda" panose="020B0502040204020203" pitchFamily="34" charset="0"/>
              </a:rPr>
              <a:t>Well after get into it there will be here is the administrator </a:t>
            </a:r>
            <a:r>
              <a:rPr lang="en-US" sz="1800" dirty="0">
                <a:effectLst/>
                <a:latin typeface="Calibri" panose="020F0502020204030204" pitchFamily="34" charset="0"/>
                <a:ea typeface="Calibri" panose="020F0502020204030204" pitchFamily="34" charset="0"/>
                <a:cs typeface="Vrinda" panose="020B0502040204020203" pitchFamily="34" charset="0"/>
              </a:rPr>
              <a:t>management section in </a:t>
            </a:r>
            <a:r>
              <a:rPr lang="en-US" sz="1800" dirty="0" err="1">
                <a:effectLst/>
                <a:latin typeface="Calibri" panose="020F0502020204030204" pitchFamily="34" charset="0"/>
                <a:ea typeface="Calibri" panose="020F0502020204030204" pitchFamily="34" charset="0"/>
                <a:cs typeface="Vrinda" panose="020B0502040204020203" pitchFamily="34" charset="0"/>
              </a:rPr>
              <a:t>SmartConsole</a:t>
            </a:r>
            <a:r>
              <a:rPr lang="en-US" sz="1800" dirty="0">
                <a:effectLst/>
                <a:latin typeface="Calibri" panose="020F0502020204030204" pitchFamily="34" charset="0"/>
                <a:ea typeface="Calibri" panose="020F0502020204030204" pitchFamily="34" charset="0"/>
                <a:cs typeface="Vrinda" panose="020B0502040204020203" pitchFamily="34" charset="0"/>
              </a:rPr>
              <a:t>. Here, I configured user accounts to control access to the Security Management Server. The account shown is assigned a Super User profile, which provides full administrative privileges. An expiration date is also configured, which helps enforce security policies by limiting long-term access. This setup ensures accountability, as all administrative actions can be traced back to a specific user</a:t>
            </a:r>
            <a:endParaRPr lang="en-GB" dirty="0"/>
          </a:p>
        </p:txBody>
      </p:sp>
      <p:sp>
        <p:nvSpPr>
          <p:cNvPr id="4" name="Content Placeholder 3">
            <a:extLst>
              <a:ext uri="{FF2B5EF4-FFF2-40B4-BE49-F238E27FC236}">
                <a16:creationId xmlns:a16="http://schemas.microsoft.com/office/drawing/2014/main" id="{FBA8A22F-CA66-8AC6-0E2A-E7401042F65F}"/>
              </a:ext>
            </a:extLst>
          </p:cNvPr>
          <p:cNvSpPr>
            <a:spLocks noGrp="1"/>
          </p:cNvSpPr>
          <p:nvPr>
            <p:ph sz="half" idx="2"/>
          </p:nvPr>
        </p:nvSpPr>
        <p:spPr/>
        <p:txBody>
          <a:bodyPr>
            <a:normAutofit fontScale="92500" lnSpcReduction="10000"/>
          </a:bodyPr>
          <a:lstStyle/>
          <a:p>
            <a:endParaRPr lang="en-GB"/>
          </a:p>
        </p:txBody>
      </p:sp>
      <p:pic>
        <p:nvPicPr>
          <p:cNvPr id="5" name="Picture 4">
            <a:extLst>
              <a:ext uri="{FF2B5EF4-FFF2-40B4-BE49-F238E27FC236}">
                <a16:creationId xmlns:a16="http://schemas.microsoft.com/office/drawing/2014/main" id="{9EF3385E-3CCD-5198-B4DC-CBFD5AD035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04674" y="1690688"/>
            <a:ext cx="8430126" cy="5167312"/>
          </a:xfrm>
          <a:prstGeom prst="rect">
            <a:avLst/>
          </a:prstGeom>
        </p:spPr>
      </p:pic>
    </p:spTree>
    <p:extLst>
      <p:ext uri="{BB962C8B-B14F-4D97-AF65-F5344CB8AC3E}">
        <p14:creationId xmlns:p14="http://schemas.microsoft.com/office/powerpoint/2010/main" val="30258158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AB682-FE87-1736-EC98-624B7DF28083}"/>
              </a:ext>
            </a:extLst>
          </p:cNvPr>
          <p:cNvSpPr>
            <a:spLocks noGrp="1"/>
          </p:cNvSpPr>
          <p:nvPr>
            <p:ph type="title"/>
          </p:nvPr>
        </p:nvSpPr>
        <p:spPr>
          <a:xfrm>
            <a:off x="914313" y="172278"/>
            <a:ext cx="10353762" cy="970450"/>
          </a:xfrm>
        </p:spPr>
        <p:txBody>
          <a:bodyPr/>
          <a:lstStyle/>
          <a:p>
            <a:r>
              <a:rPr lang="en-GB" b="1" dirty="0">
                <a:latin typeface="Algerian" panose="04020705040A02060702" pitchFamily="82" charset="0"/>
              </a:rPr>
              <a:t>Licensing and Compliance</a:t>
            </a:r>
          </a:p>
        </p:txBody>
      </p:sp>
      <p:sp>
        <p:nvSpPr>
          <p:cNvPr id="3" name="Content Placeholder 2">
            <a:extLst>
              <a:ext uri="{FF2B5EF4-FFF2-40B4-BE49-F238E27FC236}">
                <a16:creationId xmlns:a16="http://schemas.microsoft.com/office/drawing/2014/main" id="{DBA4A100-9B74-74E8-2778-1D370FEA171C}"/>
              </a:ext>
            </a:extLst>
          </p:cNvPr>
          <p:cNvSpPr>
            <a:spLocks noGrp="1"/>
          </p:cNvSpPr>
          <p:nvPr>
            <p:ph sz="half" idx="1"/>
          </p:nvPr>
        </p:nvSpPr>
        <p:spPr>
          <a:xfrm>
            <a:off x="0" y="1825624"/>
            <a:ext cx="4426226" cy="5032375"/>
          </a:xfrm>
        </p:spPr>
        <p:txBody>
          <a:bodyPr>
            <a:normAutofit/>
          </a:bodyPr>
          <a:lstStyle/>
          <a:p>
            <a:r>
              <a:rPr lang="en-GB" dirty="0" smtClean="0"/>
              <a:t>To </a:t>
            </a:r>
            <a:r>
              <a:rPr lang="en-GB" dirty="0"/>
              <a:t>ensure that all security features were fully operational Licensing was </a:t>
            </a:r>
            <a:r>
              <a:rPr lang="en-GB" dirty="0" smtClean="0"/>
              <a:t>came into the </a:t>
            </a:r>
            <a:r>
              <a:rPr lang="en-GB" dirty="0" err="1" smtClean="0"/>
              <a:t>picture.which</a:t>
            </a:r>
            <a:r>
              <a:rPr lang="en-GB" dirty="0" smtClean="0"/>
              <a:t> </a:t>
            </a:r>
            <a:r>
              <a:rPr lang="en-GB" dirty="0"/>
              <a:t>demonstrates the </a:t>
            </a:r>
            <a:r>
              <a:rPr lang="en-GB" dirty="0" err="1"/>
              <a:t>SmartUpdate</a:t>
            </a:r>
            <a:r>
              <a:rPr lang="en-GB" dirty="0"/>
              <a:t> interface used for license and contract </a:t>
            </a:r>
            <a:r>
              <a:rPr lang="en-GB" dirty="0" smtClean="0"/>
              <a:t>management. Here</a:t>
            </a:r>
            <a:r>
              <a:rPr lang="en-GB" dirty="0"/>
              <a:t>, we can see that the Security Management Server and gateway components have active licenses under a trial period. The contracts are successfully attached, which ensures that all security blades and features are operational. This step is essential to verify compliance </a:t>
            </a:r>
            <a:r>
              <a:rPr lang="en-GB" dirty="0" err="1"/>
              <a:t>andenable</a:t>
            </a:r>
            <a:r>
              <a:rPr lang="en-GB" dirty="0"/>
              <a:t> full </a:t>
            </a:r>
          </a:p>
        </p:txBody>
      </p:sp>
      <p:pic>
        <p:nvPicPr>
          <p:cNvPr id="5" name="Content Placeholder 4">
            <a:extLst>
              <a:ext uri="{FF2B5EF4-FFF2-40B4-BE49-F238E27FC236}">
                <a16:creationId xmlns:a16="http://schemas.microsoft.com/office/drawing/2014/main" id="{28DDBCCE-9A2D-8284-1448-E7EAE90A76B6}"/>
              </a:ext>
            </a:extLst>
          </p:cNvPr>
          <p:cNvPicPr>
            <a:picLocks noGrp="1" noChangeAspect="1"/>
          </p:cNvPicPr>
          <p:nvPr>
            <p:ph sz="half" idx="2"/>
          </p:nvPr>
        </p:nvPicPr>
        <p:blipFill>
          <a:blip r:embed="rId2"/>
          <a:stretch>
            <a:fillRect/>
          </a:stretch>
        </p:blipFill>
        <p:spPr>
          <a:xfrm>
            <a:off x="4426226" y="1142728"/>
            <a:ext cx="7765774" cy="5715271"/>
          </a:xfrm>
          <a:prstGeom prst="rect">
            <a:avLst/>
          </a:prstGeom>
        </p:spPr>
      </p:pic>
    </p:spTree>
    <p:extLst>
      <p:ext uri="{BB962C8B-B14F-4D97-AF65-F5344CB8AC3E}">
        <p14:creationId xmlns:p14="http://schemas.microsoft.com/office/powerpoint/2010/main" val="27261152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F9047-5CC7-99F4-E4AF-5A3E1C9B4E26}"/>
              </a:ext>
            </a:extLst>
          </p:cNvPr>
          <p:cNvSpPr>
            <a:spLocks noGrp="1"/>
          </p:cNvSpPr>
          <p:nvPr>
            <p:ph type="title"/>
          </p:nvPr>
        </p:nvSpPr>
        <p:spPr>
          <a:xfrm>
            <a:off x="-132140" y="-1408251"/>
            <a:ext cx="3455821" cy="1616203"/>
          </a:xfrm>
        </p:spPr>
        <p:txBody>
          <a:bodyPr vert="horz" lIns="91440" tIns="45720" rIns="91440" bIns="45720" rtlCol="0" anchor="b">
            <a:normAutofit/>
          </a:bodyPr>
          <a:lstStyle/>
          <a:p>
            <a:r>
              <a:rPr lang="en-US" sz="3200" dirty="0"/>
              <a:t>.</a:t>
            </a:r>
          </a:p>
        </p:txBody>
      </p:sp>
      <p:sp>
        <p:nvSpPr>
          <p:cNvPr id="3" name="Content Placeholder 2">
            <a:extLst>
              <a:ext uri="{FF2B5EF4-FFF2-40B4-BE49-F238E27FC236}">
                <a16:creationId xmlns:a16="http://schemas.microsoft.com/office/drawing/2014/main" id="{AB51288C-E9DF-97FD-4618-A296FC73B72F}"/>
              </a:ext>
            </a:extLst>
          </p:cNvPr>
          <p:cNvSpPr>
            <a:spLocks noGrp="1"/>
          </p:cNvSpPr>
          <p:nvPr>
            <p:ph sz="half" idx="1"/>
          </p:nvPr>
        </p:nvSpPr>
        <p:spPr>
          <a:xfrm>
            <a:off x="128337" y="818147"/>
            <a:ext cx="4204177" cy="6039853"/>
          </a:xfrm>
        </p:spPr>
        <p:txBody>
          <a:bodyPr vert="horz" lIns="91440" tIns="45720" rIns="91440" bIns="45720" rtlCol="0" anchor="t">
            <a:normAutofit/>
          </a:bodyPr>
          <a:lstStyle/>
          <a:p>
            <a:r>
              <a:rPr lang="en-US" dirty="0" smtClean="0"/>
              <a:t>This is a </a:t>
            </a:r>
            <a:r>
              <a:rPr lang="en-US" dirty="0"/>
              <a:t>more detailed view of the license information. It highlights the expiration dates of the installed licenses and confirms that all required contracts are active. Monitoring license validity is important to ensure uninterrupted security services and avoid system limitations </a:t>
            </a:r>
            <a:r>
              <a:rPr lang="en-US" dirty="0" smtClean="0"/>
              <a:t>.due </a:t>
            </a:r>
            <a:r>
              <a:rPr lang="en-US" dirty="0"/>
              <a:t>to expired licenses</a:t>
            </a:r>
          </a:p>
        </p:txBody>
      </p:sp>
      <p:pic>
        <p:nvPicPr>
          <p:cNvPr id="5" name="Content Placeholder 4">
            <a:extLst>
              <a:ext uri="{FF2B5EF4-FFF2-40B4-BE49-F238E27FC236}">
                <a16:creationId xmlns:a16="http://schemas.microsoft.com/office/drawing/2014/main" id="{A73EBF24-80F3-4ED8-DF46-A7FA35997458}"/>
              </a:ext>
            </a:extLst>
          </p:cNvPr>
          <p:cNvPicPr>
            <a:picLocks noGrp="1" noChangeAspect="1"/>
          </p:cNvPicPr>
          <p:nvPr>
            <p:ph sz="half" idx="2"/>
          </p:nvPr>
        </p:nvPicPr>
        <p:blipFill>
          <a:blip r:embed="rId2"/>
          <a:srcRect l="16028" r="6268"/>
          <a:stretch>
            <a:fillRect/>
          </a:stretch>
        </p:blipFill>
        <p:spPr>
          <a:xfrm>
            <a:off x="5086726" y="10"/>
            <a:ext cx="7105273" cy="6857990"/>
          </a:xfrm>
          <a:prstGeom prst="rect">
            <a:avLst/>
          </a:prstGeom>
        </p:spPr>
      </p:pic>
    </p:spTree>
    <p:extLst>
      <p:ext uri="{BB962C8B-B14F-4D97-AF65-F5344CB8AC3E}">
        <p14:creationId xmlns:p14="http://schemas.microsoft.com/office/powerpoint/2010/main" val="12044470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9EDB2-23C7-1BE1-A3AE-762F0E2F5D02}"/>
              </a:ext>
            </a:extLst>
          </p:cNvPr>
          <p:cNvSpPr>
            <a:spLocks noGrp="1"/>
          </p:cNvSpPr>
          <p:nvPr>
            <p:ph type="title"/>
          </p:nvPr>
        </p:nvSpPr>
        <p:spPr/>
        <p:txBody>
          <a:bodyPr>
            <a:normAutofit fontScale="90000"/>
          </a:bodyPr>
          <a:lstStyle/>
          <a:p>
            <a:r>
              <a:rPr lang="en-GB" dirty="0">
                <a:latin typeface="Algerian" panose="04020705040A02060702" pitchFamily="82" charset="0"/>
              </a:rPr>
              <a:t>Firewall Policy &amp; Traffic Enforcement </a:t>
            </a:r>
          </a:p>
        </p:txBody>
      </p:sp>
      <p:sp>
        <p:nvSpPr>
          <p:cNvPr id="3" name="Content Placeholder 2">
            <a:extLst>
              <a:ext uri="{FF2B5EF4-FFF2-40B4-BE49-F238E27FC236}">
                <a16:creationId xmlns:a16="http://schemas.microsoft.com/office/drawing/2014/main" id="{FC5BBCAF-4D53-CE95-9525-21FACB844640}"/>
              </a:ext>
            </a:extLst>
          </p:cNvPr>
          <p:cNvSpPr>
            <a:spLocks noGrp="1"/>
          </p:cNvSpPr>
          <p:nvPr>
            <p:ph sz="half" idx="1"/>
          </p:nvPr>
        </p:nvSpPr>
        <p:spPr>
          <a:xfrm>
            <a:off x="838200" y="2707940"/>
            <a:ext cx="11353800" cy="4351338"/>
          </a:xfrm>
        </p:spPr>
        <p:txBody>
          <a:bodyPr>
            <a:normAutofit/>
          </a:bodyPr>
          <a:lstStyle/>
          <a:p>
            <a:r>
              <a:rPr lang="en-GB" dirty="0"/>
              <a:t>A firewall enforces security policies by inspecting incoming and outgoing traffic and deciding whether to allow or block it based on defined rules. This helps protect the network from unauthorized access and potential threats.</a:t>
            </a:r>
          </a:p>
          <a:p>
            <a:r>
              <a:rPr lang="en-GB" dirty="0"/>
              <a:t>In this project, the firewall is used to enforce a least privilege policy, meaning only necessary traffic is allowed while all other traffic is denied by default.</a:t>
            </a:r>
          </a:p>
          <a:p>
            <a:endParaRPr lang="en-GB" dirty="0"/>
          </a:p>
        </p:txBody>
      </p:sp>
      <p:sp>
        <p:nvSpPr>
          <p:cNvPr id="4" name="Content Placeholder 3">
            <a:extLst>
              <a:ext uri="{FF2B5EF4-FFF2-40B4-BE49-F238E27FC236}">
                <a16:creationId xmlns:a16="http://schemas.microsoft.com/office/drawing/2014/main" id="{01041C6C-0478-E76E-07D1-F27A2217F312}"/>
              </a:ext>
            </a:extLst>
          </p:cNvPr>
          <p:cNvSpPr>
            <a:spLocks noGrp="1"/>
          </p:cNvSpPr>
          <p:nvPr>
            <p:ph sz="half" idx="2"/>
          </p:nvPr>
        </p:nvSpPr>
        <p:spPr>
          <a:xfrm>
            <a:off x="-340895" y="-337177"/>
            <a:ext cx="5181600" cy="4351338"/>
          </a:xfrm>
        </p:spPr>
        <p:txBody>
          <a:bodyPr>
            <a:normAutofit/>
          </a:bodyPr>
          <a:lstStyle/>
          <a:p>
            <a:r>
              <a:rPr lang="en-GB" dirty="0"/>
              <a:t>.</a:t>
            </a:r>
          </a:p>
        </p:txBody>
      </p:sp>
    </p:spTree>
    <p:extLst>
      <p:ext uri="{BB962C8B-B14F-4D97-AF65-F5344CB8AC3E}">
        <p14:creationId xmlns:p14="http://schemas.microsoft.com/office/powerpoint/2010/main" val="16080868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80009-DDF5-30A5-AE46-B04C4A6653B5}"/>
              </a:ext>
            </a:extLst>
          </p:cNvPr>
          <p:cNvSpPr>
            <a:spLocks noGrp="1"/>
          </p:cNvSpPr>
          <p:nvPr>
            <p:ph type="title"/>
          </p:nvPr>
        </p:nvSpPr>
        <p:spPr>
          <a:xfrm>
            <a:off x="914313" y="132521"/>
            <a:ext cx="10353762" cy="970450"/>
          </a:xfrm>
        </p:spPr>
        <p:txBody>
          <a:bodyPr/>
          <a:lstStyle/>
          <a:p>
            <a:r>
              <a:rPr lang="en-GB" dirty="0">
                <a:latin typeface="Algerian" panose="04020705040A02060702" pitchFamily="82" charset="0"/>
              </a:rPr>
              <a:t>Security Policy Design</a:t>
            </a:r>
          </a:p>
        </p:txBody>
      </p:sp>
      <p:sp>
        <p:nvSpPr>
          <p:cNvPr id="3" name="Content Placeholder 2">
            <a:extLst>
              <a:ext uri="{FF2B5EF4-FFF2-40B4-BE49-F238E27FC236}">
                <a16:creationId xmlns:a16="http://schemas.microsoft.com/office/drawing/2014/main" id="{C1275FB6-4146-F562-B4D1-A07584CFFF83}"/>
              </a:ext>
            </a:extLst>
          </p:cNvPr>
          <p:cNvSpPr>
            <a:spLocks noGrp="1"/>
          </p:cNvSpPr>
          <p:nvPr>
            <p:ph sz="half" idx="1"/>
          </p:nvPr>
        </p:nvSpPr>
        <p:spPr>
          <a:xfrm>
            <a:off x="1" y="1102971"/>
            <a:ext cx="4081669" cy="5562872"/>
          </a:xfrm>
        </p:spPr>
        <p:txBody>
          <a:bodyPr>
            <a:normAutofit/>
          </a:bodyPr>
          <a:lstStyle/>
          <a:p>
            <a:r>
              <a:rPr lang="en-GB" dirty="0"/>
              <a:t>A firewall policy was implemented based on the principle of least privilege.</a:t>
            </a:r>
            <a:br>
              <a:rPr lang="en-GB" dirty="0"/>
            </a:br>
            <a:r>
              <a:rPr lang="en-GB" dirty="0"/>
              <a:t>This Figure further highlights the process of creating a new host object in </a:t>
            </a:r>
            <a:r>
              <a:rPr lang="en-GB" dirty="0" err="1"/>
              <a:t>SmartConsole</a:t>
            </a:r>
            <a:r>
              <a:rPr lang="en-GB" dirty="0"/>
              <a:t>. In Check Point, all devices such as gateways and management servers must be defined as objects before they can be used in policies. Here, I am assigning an IP address and name to represent a specific machine in the network. This step is essential because firewall rules rely on these objects to control and monitor traffic accurately</a:t>
            </a:r>
          </a:p>
        </p:txBody>
      </p:sp>
      <p:pic>
        <p:nvPicPr>
          <p:cNvPr id="5" name="Content Placeholder 4">
            <a:extLst>
              <a:ext uri="{FF2B5EF4-FFF2-40B4-BE49-F238E27FC236}">
                <a16:creationId xmlns:a16="http://schemas.microsoft.com/office/drawing/2014/main" id="{56F68341-FB5C-542C-A8A0-BA100D71D38B}"/>
              </a:ext>
            </a:extLst>
          </p:cNvPr>
          <p:cNvPicPr>
            <a:picLocks noGrp="1" noChangeAspect="1"/>
          </p:cNvPicPr>
          <p:nvPr>
            <p:ph sz="half" idx="2"/>
          </p:nvPr>
        </p:nvPicPr>
        <p:blipFill>
          <a:blip r:embed="rId2"/>
          <a:stretch>
            <a:fillRect/>
          </a:stretch>
        </p:blipFill>
        <p:spPr>
          <a:xfrm>
            <a:off x="4081670" y="1102970"/>
            <a:ext cx="8100717" cy="5755029"/>
          </a:xfrm>
          <a:prstGeom prst="rect">
            <a:avLst/>
          </a:prstGeom>
        </p:spPr>
      </p:pic>
    </p:spTree>
    <p:extLst>
      <p:ext uri="{BB962C8B-B14F-4D97-AF65-F5344CB8AC3E}">
        <p14:creationId xmlns:p14="http://schemas.microsoft.com/office/powerpoint/2010/main" val="32585910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BD80D-8BD5-A442-EF2E-B4833FC64263}"/>
              </a:ext>
            </a:extLst>
          </p:cNvPr>
          <p:cNvSpPr>
            <a:spLocks noGrp="1"/>
          </p:cNvSpPr>
          <p:nvPr>
            <p:ph type="title"/>
          </p:nvPr>
        </p:nvSpPr>
        <p:spPr/>
        <p:txBody>
          <a:bodyPr/>
          <a:lstStyle/>
          <a:p>
            <a:r>
              <a:rPr lang="en-GB" dirty="0"/>
              <a:t>.</a:t>
            </a:r>
          </a:p>
        </p:txBody>
      </p:sp>
      <p:sp>
        <p:nvSpPr>
          <p:cNvPr id="3" name="Content Placeholder 2">
            <a:extLst>
              <a:ext uri="{FF2B5EF4-FFF2-40B4-BE49-F238E27FC236}">
                <a16:creationId xmlns:a16="http://schemas.microsoft.com/office/drawing/2014/main" id="{F91957C1-B9B4-6CFB-6AA7-D851136893FF}"/>
              </a:ext>
            </a:extLst>
          </p:cNvPr>
          <p:cNvSpPr>
            <a:spLocks noGrp="1"/>
          </p:cNvSpPr>
          <p:nvPr>
            <p:ph sz="half" idx="1"/>
          </p:nvPr>
        </p:nvSpPr>
        <p:spPr>
          <a:xfrm>
            <a:off x="0" y="144380"/>
            <a:ext cx="5181600" cy="6713620"/>
          </a:xfrm>
        </p:spPr>
        <p:txBody>
          <a:bodyPr>
            <a:normAutofit/>
          </a:bodyPr>
          <a:lstStyle/>
          <a:p>
            <a:r>
              <a:rPr lang="en-GB" dirty="0" smtClean="0"/>
              <a:t>This Figure  </a:t>
            </a:r>
            <a:r>
              <a:rPr lang="en-GB" dirty="0"/>
              <a:t>depicts the configuration of the security gateway in </a:t>
            </a:r>
            <a:r>
              <a:rPr lang="en-GB" dirty="0" err="1"/>
              <a:t>SmartConsole</a:t>
            </a:r>
            <a:r>
              <a:rPr lang="en-GB" dirty="0"/>
              <a:t>.</a:t>
            </a:r>
          </a:p>
          <a:p>
            <a:r>
              <a:rPr lang="en-GB" dirty="0"/>
              <a:t>The gateway, labelled A-GW, is assigned the IP address 10.1.1.1 and is running on Gaia OS version R81.20. The Firewall blade is enabled, which allows the gateway to enforce access control policies. Additionally, the Secure Internal Communication, or SIC, is currently uninitialized, indicating that trust between the management server and the gateway still needs to be established before policy installation.</a:t>
            </a:r>
          </a:p>
          <a:p>
            <a:endParaRPr lang="en-GB" dirty="0"/>
          </a:p>
        </p:txBody>
      </p:sp>
      <p:pic>
        <p:nvPicPr>
          <p:cNvPr id="5" name="Content Placeholder 4">
            <a:extLst>
              <a:ext uri="{FF2B5EF4-FFF2-40B4-BE49-F238E27FC236}">
                <a16:creationId xmlns:a16="http://schemas.microsoft.com/office/drawing/2014/main" id="{F66E27F8-B698-DBDB-D8E5-63AF1F730DBF}"/>
              </a:ext>
            </a:extLst>
          </p:cNvPr>
          <p:cNvPicPr>
            <a:picLocks noGrp="1" noChangeAspect="1"/>
          </p:cNvPicPr>
          <p:nvPr>
            <p:ph sz="half" idx="2"/>
          </p:nvPr>
        </p:nvPicPr>
        <p:blipFill>
          <a:blip r:embed="rId2"/>
          <a:stretch>
            <a:fillRect/>
          </a:stretch>
        </p:blipFill>
        <p:spPr>
          <a:xfrm>
            <a:off x="5181599" y="365126"/>
            <a:ext cx="7234989" cy="6348494"/>
          </a:xfrm>
          <a:prstGeom prst="rect">
            <a:avLst/>
          </a:prstGeom>
        </p:spPr>
      </p:pic>
    </p:spTree>
    <p:extLst>
      <p:ext uri="{BB962C8B-B14F-4D97-AF65-F5344CB8AC3E}">
        <p14:creationId xmlns:p14="http://schemas.microsoft.com/office/powerpoint/2010/main" val="27602950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DC9C4-C03A-6B3D-F541-8837DC532217}"/>
              </a:ext>
            </a:extLst>
          </p:cNvPr>
          <p:cNvSpPr>
            <a:spLocks noGrp="1"/>
          </p:cNvSpPr>
          <p:nvPr>
            <p:ph type="title"/>
          </p:nvPr>
        </p:nvSpPr>
        <p:spPr>
          <a:xfrm>
            <a:off x="-156411" y="-662782"/>
            <a:ext cx="10515600" cy="1325563"/>
          </a:xfrm>
        </p:spPr>
        <p:txBody>
          <a:bodyPr/>
          <a:lstStyle/>
          <a:p>
            <a:r>
              <a:rPr lang="en-GB" dirty="0"/>
              <a:t>.</a:t>
            </a:r>
          </a:p>
        </p:txBody>
      </p:sp>
      <p:sp>
        <p:nvSpPr>
          <p:cNvPr id="3" name="Content Placeholder 2">
            <a:extLst>
              <a:ext uri="{FF2B5EF4-FFF2-40B4-BE49-F238E27FC236}">
                <a16:creationId xmlns:a16="http://schemas.microsoft.com/office/drawing/2014/main" id="{648D02D0-1752-9A14-4976-A8DD7AA0C3D3}"/>
              </a:ext>
            </a:extLst>
          </p:cNvPr>
          <p:cNvSpPr>
            <a:spLocks noGrp="1"/>
          </p:cNvSpPr>
          <p:nvPr>
            <p:ph sz="half" idx="1"/>
          </p:nvPr>
        </p:nvSpPr>
        <p:spPr>
          <a:xfrm>
            <a:off x="0" y="786062"/>
            <a:ext cx="5325979" cy="6071937"/>
          </a:xfrm>
        </p:spPr>
        <p:txBody>
          <a:bodyPr>
            <a:normAutofit/>
          </a:bodyPr>
          <a:lstStyle/>
          <a:p>
            <a:r>
              <a:rPr lang="en-GB" dirty="0" smtClean="0"/>
              <a:t>Therefore the </a:t>
            </a:r>
            <a:r>
              <a:rPr lang="en-GB" dirty="0"/>
              <a:t>administrator account configuration within </a:t>
            </a:r>
            <a:r>
              <a:rPr lang="en-GB" dirty="0" err="1"/>
              <a:t>SmartConsole</a:t>
            </a:r>
            <a:r>
              <a:rPr lang="en-GB" dirty="0"/>
              <a:t>.</a:t>
            </a:r>
          </a:p>
          <a:p>
            <a:r>
              <a:rPr lang="en-GB" dirty="0"/>
              <a:t>The user is assigned a Super User profile, providing full administrative privileges.</a:t>
            </a:r>
          </a:p>
          <a:p>
            <a:r>
              <a:rPr lang="en-GB" dirty="0"/>
              <a:t>An expiration date has been configured to enforce access control policies and reduce long-term security risks.</a:t>
            </a:r>
          </a:p>
          <a:p>
            <a:r>
              <a:rPr lang="en-GB" dirty="0"/>
              <a:t>The authentication method used is a Check Point password, ensuring secure access to the system.</a:t>
            </a:r>
          </a:p>
          <a:p>
            <a:r>
              <a:rPr lang="en-GB" dirty="0"/>
              <a:t>This setup supports accountability by allowing all administrative actions to be traced back to a specific </a:t>
            </a:r>
            <a:r>
              <a:rPr lang="en-GB" dirty="0" err="1"/>
              <a:t>userAlthough</a:t>
            </a:r>
            <a:r>
              <a:rPr lang="en-GB" dirty="0"/>
              <a:t> only ICMP configuration is visually shown, additional rules such as HTTP, HTTPS, DNS, SSH, and Telnet blocking were implemented</a:t>
            </a:r>
          </a:p>
          <a:p>
            <a:endParaRPr lang="en-GB" dirty="0"/>
          </a:p>
        </p:txBody>
      </p:sp>
      <p:pic>
        <p:nvPicPr>
          <p:cNvPr id="5" name="Content Placeholder 4">
            <a:extLst>
              <a:ext uri="{FF2B5EF4-FFF2-40B4-BE49-F238E27FC236}">
                <a16:creationId xmlns:a16="http://schemas.microsoft.com/office/drawing/2014/main" id="{925D782B-2868-4095-A4BA-4209FB3759A6}"/>
              </a:ext>
            </a:extLst>
          </p:cNvPr>
          <p:cNvPicPr>
            <a:picLocks noGrp="1" noChangeAspect="1"/>
          </p:cNvPicPr>
          <p:nvPr>
            <p:ph sz="half" idx="2"/>
          </p:nvPr>
        </p:nvPicPr>
        <p:blipFill>
          <a:blip r:embed="rId2"/>
          <a:stretch>
            <a:fillRect/>
          </a:stretch>
        </p:blipFill>
        <p:spPr>
          <a:xfrm>
            <a:off x="5502442" y="786062"/>
            <a:ext cx="6689558" cy="6071937"/>
          </a:xfrm>
          <a:prstGeom prst="rect">
            <a:avLst/>
          </a:prstGeom>
        </p:spPr>
      </p:pic>
    </p:spTree>
    <p:extLst>
      <p:ext uri="{BB962C8B-B14F-4D97-AF65-F5344CB8AC3E}">
        <p14:creationId xmlns:p14="http://schemas.microsoft.com/office/powerpoint/2010/main" val="29084003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F30F8-EE5C-E05B-95BB-472F48130BBD}"/>
              </a:ext>
            </a:extLst>
          </p:cNvPr>
          <p:cNvSpPr>
            <a:spLocks noGrp="1"/>
          </p:cNvSpPr>
          <p:nvPr>
            <p:ph type="title"/>
          </p:nvPr>
        </p:nvSpPr>
        <p:spPr/>
        <p:txBody>
          <a:bodyPr/>
          <a:lstStyle/>
          <a:p>
            <a:r>
              <a:rPr lang="en-GB" dirty="0">
                <a:latin typeface="Algerian" panose="04020705040A02060702" pitchFamily="82" charset="0"/>
              </a:rPr>
              <a:t>Justification of Configuration</a:t>
            </a:r>
          </a:p>
        </p:txBody>
      </p:sp>
      <p:sp>
        <p:nvSpPr>
          <p:cNvPr id="3" name="Content Placeholder 2">
            <a:extLst>
              <a:ext uri="{FF2B5EF4-FFF2-40B4-BE49-F238E27FC236}">
                <a16:creationId xmlns:a16="http://schemas.microsoft.com/office/drawing/2014/main" id="{6CF640DB-1314-AE14-2AFC-5E6A3FA443B7}"/>
              </a:ext>
            </a:extLst>
          </p:cNvPr>
          <p:cNvSpPr>
            <a:spLocks noGrp="1"/>
          </p:cNvSpPr>
          <p:nvPr>
            <p:ph idx="1"/>
          </p:nvPr>
        </p:nvSpPr>
        <p:spPr>
          <a:xfrm>
            <a:off x="581527" y="2614946"/>
            <a:ext cx="10515600" cy="4351338"/>
          </a:xfrm>
        </p:spPr>
        <p:txBody>
          <a:bodyPr/>
          <a:lstStyle/>
          <a:p>
            <a:r>
              <a:rPr lang="en-GB" dirty="0"/>
              <a:t>The firewall configuration reflects real-world enterprise practices by enforcing least privilege and secure communication. The </a:t>
            </a:r>
            <a:r>
              <a:rPr lang="en-GB" dirty="0" err="1"/>
              <a:t>cleanup</a:t>
            </a:r>
            <a:r>
              <a:rPr lang="en-GB" dirty="0"/>
              <a:t> rule ensures that any traffic not explicitly permitted is automatically denied, strengthening the security posture.</a:t>
            </a:r>
          </a:p>
          <a:p>
            <a:endParaRPr lang="en-GB" dirty="0"/>
          </a:p>
        </p:txBody>
      </p:sp>
    </p:spTree>
    <p:extLst>
      <p:ext uri="{BB962C8B-B14F-4D97-AF65-F5344CB8AC3E}">
        <p14:creationId xmlns:p14="http://schemas.microsoft.com/office/powerpoint/2010/main" val="8390063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2033A-7C06-F159-D801-021EA45F22A7}"/>
              </a:ext>
            </a:extLst>
          </p:cNvPr>
          <p:cNvSpPr>
            <a:spLocks noGrp="1"/>
          </p:cNvSpPr>
          <p:nvPr>
            <p:ph type="title"/>
          </p:nvPr>
        </p:nvSpPr>
        <p:spPr>
          <a:xfrm>
            <a:off x="914313" y="0"/>
            <a:ext cx="10353762" cy="970450"/>
          </a:xfrm>
        </p:spPr>
        <p:txBody>
          <a:bodyPr/>
          <a:lstStyle/>
          <a:p>
            <a:r>
              <a:rPr lang="en-GB" dirty="0">
                <a:latin typeface="Algerian" panose="04020705040A02060702" pitchFamily="82" charset="0"/>
              </a:rPr>
              <a:t>Gaia Appliance Enhancements</a:t>
            </a:r>
          </a:p>
        </p:txBody>
      </p:sp>
      <p:sp>
        <p:nvSpPr>
          <p:cNvPr id="3" name="Content Placeholder 2">
            <a:extLst>
              <a:ext uri="{FF2B5EF4-FFF2-40B4-BE49-F238E27FC236}">
                <a16:creationId xmlns:a16="http://schemas.microsoft.com/office/drawing/2014/main" id="{0D54714F-874D-EA83-52A4-B75CE099D21D}"/>
              </a:ext>
            </a:extLst>
          </p:cNvPr>
          <p:cNvSpPr>
            <a:spLocks noGrp="1"/>
          </p:cNvSpPr>
          <p:nvPr>
            <p:ph sz="half" idx="1"/>
          </p:nvPr>
        </p:nvSpPr>
        <p:spPr>
          <a:xfrm>
            <a:off x="144380" y="1099930"/>
            <a:ext cx="4931203" cy="5758069"/>
          </a:xfrm>
        </p:spPr>
        <p:txBody>
          <a:bodyPr>
            <a:normAutofit fontScale="92500" lnSpcReduction="20000"/>
          </a:bodyPr>
          <a:lstStyle/>
          <a:p>
            <a:r>
              <a:rPr lang="en-GB" dirty="0"/>
              <a:t>Additional security features were enabled on the Security Gateway. This screenshot shows the configuration of the main security policy package in Check Point </a:t>
            </a:r>
            <a:r>
              <a:rPr lang="en-GB" dirty="0" err="1"/>
              <a:t>SmartConsole</a:t>
            </a:r>
            <a:r>
              <a:rPr lang="en-GB" dirty="0"/>
              <a:t>. Here, I am defining the types of protections that will be applied across the network. I have enabled both Access Control and Threat Prevention, which together form the core of a Next-Generation Firewall.</a:t>
            </a:r>
          </a:p>
          <a:p>
            <a:r>
              <a:rPr lang="en-GB" dirty="0"/>
              <a:t>Access Control is responsible for enforcing firewall rules, such as allowing or blocking specific traffic based on defined conditions. Threat Prevention adds advanced security by detecting and blocking malicious activities such as malware or intrusion attempts. Additionally, HTTPS Inspection is included to allow visibility into encrypted traffic, which is important because many modern threats are hidden within HTTPS. This configuration ensures a layered security approach, combining traffic control with deep inspection</a:t>
            </a:r>
          </a:p>
        </p:txBody>
      </p:sp>
      <p:pic>
        <p:nvPicPr>
          <p:cNvPr id="5" name="Content Placeholder 4">
            <a:extLst>
              <a:ext uri="{FF2B5EF4-FFF2-40B4-BE49-F238E27FC236}">
                <a16:creationId xmlns:a16="http://schemas.microsoft.com/office/drawing/2014/main" id="{EA414777-5812-9944-A174-184D9306F2DC}"/>
              </a:ext>
            </a:extLst>
          </p:cNvPr>
          <p:cNvPicPr>
            <a:picLocks noGrp="1" noChangeAspect="1"/>
          </p:cNvPicPr>
          <p:nvPr>
            <p:ph sz="half" idx="2"/>
          </p:nvPr>
        </p:nvPicPr>
        <p:blipFill>
          <a:blip r:embed="rId2"/>
          <a:stretch>
            <a:fillRect/>
          </a:stretch>
        </p:blipFill>
        <p:spPr>
          <a:xfrm>
            <a:off x="5075583" y="1099930"/>
            <a:ext cx="7137912" cy="5758069"/>
          </a:xfrm>
          <a:prstGeom prst="rect">
            <a:avLst/>
          </a:prstGeom>
        </p:spPr>
      </p:pic>
    </p:spTree>
    <p:extLst>
      <p:ext uri="{BB962C8B-B14F-4D97-AF65-F5344CB8AC3E}">
        <p14:creationId xmlns:p14="http://schemas.microsoft.com/office/powerpoint/2010/main" val="11530233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4DEEC-4EAF-ECA9-BFF1-90F8E7EEF46E}"/>
              </a:ext>
            </a:extLst>
          </p:cNvPr>
          <p:cNvSpPr>
            <a:spLocks noGrp="1"/>
          </p:cNvSpPr>
          <p:nvPr>
            <p:ph type="title"/>
          </p:nvPr>
        </p:nvSpPr>
        <p:spPr/>
        <p:txBody>
          <a:bodyPr/>
          <a:lstStyle/>
          <a:p>
            <a:r>
              <a:rPr lang="en-GB" dirty="0">
                <a:latin typeface="Algerian" panose="04020705040A02060702" pitchFamily="82" charset="0"/>
              </a:rPr>
              <a:t>Troubleshooting &amp; Verification</a:t>
            </a:r>
          </a:p>
        </p:txBody>
      </p:sp>
      <p:sp>
        <p:nvSpPr>
          <p:cNvPr id="3" name="Content Placeholder 2">
            <a:extLst>
              <a:ext uri="{FF2B5EF4-FFF2-40B4-BE49-F238E27FC236}">
                <a16:creationId xmlns:a16="http://schemas.microsoft.com/office/drawing/2014/main" id="{4F29D100-B565-BD3B-D6CE-D4FBBA3933F0}"/>
              </a:ext>
            </a:extLst>
          </p:cNvPr>
          <p:cNvSpPr>
            <a:spLocks noGrp="1"/>
          </p:cNvSpPr>
          <p:nvPr>
            <p:ph idx="1"/>
          </p:nvPr>
        </p:nvSpPr>
        <p:spPr>
          <a:xfrm>
            <a:off x="838200" y="1825624"/>
            <a:ext cx="10515600" cy="5032375"/>
          </a:xfrm>
        </p:spPr>
        <p:txBody>
          <a:bodyPr>
            <a:normAutofit/>
          </a:bodyPr>
          <a:lstStyle/>
          <a:p>
            <a:r>
              <a:rPr lang="en-GB" dirty="0"/>
              <a:t>Troubleshooting and verification are essential to ensure that the configured security system is working correctly and securely. During implementation, issues such as failed policy installation or communication errors (e.g., SIC not established) can prevent the firewall from enforcing rules.</a:t>
            </a:r>
          </a:p>
          <a:p>
            <a:r>
              <a:rPr lang="en-GB" dirty="0"/>
              <a:t>By performing troubleshooting, these issues are identified and resolved, while verification confirms that:</a:t>
            </a:r>
          </a:p>
          <a:p>
            <a:pPr marL="0" indent="0">
              <a:buNone/>
            </a:pPr>
            <a:r>
              <a:rPr lang="en-GB" dirty="0"/>
              <a:t>   •	The gateway is properly connected to the management server </a:t>
            </a:r>
          </a:p>
          <a:p>
            <a:pPr marL="0" indent="0">
              <a:buNone/>
            </a:pPr>
            <a:r>
              <a:rPr lang="en-GB" dirty="0"/>
              <a:t>   •	Security policies are successfully installed </a:t>
            </a:r>
          </a:p>
          <a:p>
            <a:pPr marL="0" indent="0">
              <a:buNone/>
            </a:pPr>
            <a:r>
              <a:rPr lang="en-GB" dirty="0"/>
              <a:t>   •	Firewall protections are actively enforced </a:t>
            </a:r>
          </a:p>
          <a:p>
            <a:pPr marL="0" indent="0">
              <a:buNone/>
            </a:pPr>
            <a:r>
              <a:rPr lang="en-GB" dirty="0"/>
              <a:t> Without this step, the system may appear configured but would not actually protect the network in real operation</a:t>
            </a:r>
          </a:p>
          <a:p>
            <a:endParaRPr lang="en-GB" dirty="0"/>
          </a:p>
        </p:txBody>
      </p:sp>
    </p:spTree>
    <p:extLst>
      <p:ext uri="{BB962C8B-B14F-4D97-AF65-F5344CB8AC3E}">
        <p14:creationId xmlns:p14="http://schemas.microsoft.com/office/powerpoint/2010/main" val="6076441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66D3B-7E85-B330-1216-C0130454036A}"/>
              </a:ext>
            </a:extLst>
          </p:cNvPr>
          <p:cNvSpPr>
            <a:spLocks noGrp="1"/>
          </p:cNvSpPr>
          <p:nvPr>
            <p:ph type="title"/>
          </p:nvPr>
        </p:nvSpPr>
        <p:spPr>
          <a:xfrm>
            <a:off x="874038" y="0"/>
            <a:ext cx="10353762" cy="970450"/>
          </a:xfrm>
        </p:spPr>
        <p:txBody>
          <a:bodyPr/>
          <a:lstStyle/>
          <a:p>
            <a:r>
              <a:rPr lang="en-GB" dirty="0">
                <a:latin typeface="Algerian" panose="04020705040A02060702" pitchFamily="82" charset="0"/>
              </a:rPr>
              <a:t>Policy Installation</a:t>
            </a:r>
          </a:p>
        </p:txBody>
      </p:sp>
      <p:sp>
        <p:nvSpPr>
          <p:cNvPr id="3" name="Content Placeholder 2">
            <a:extLst>
              <a:ext uri="{FF2B5EF4-FFF2-40B4-BE49-F238E27FC236}">
                <a16:creationId xmlns:a16="http://schemas.microsoft.com/office/drawing/2014/main" id="{A3D17153-469E-F677-A07C-2042355017F6}"/>
              </a:ext>
            </a:extLst>
          </p:cNvPr>
          <p:cNvSpPr>
            <a:spLocks noGrp="1"/>
          </p:cNvSpPr>
          <p:nvPr>
            <p:ph sz="half" idx="1"/>
          </p:nvPr>
        </p:nvSpPr>
        <p:spPr>
          <a:xfrm>
            <a:off x="1" y="1205948"/>
            <a:ext cx="4439478" cy="5499651"/>
          </a:xfrm>
        </p:spPr>
        <p:txBody>
          <a:bodyPr>
            <a:normAutofit/>
          </a:bodyPr>
          <a:lstStyle/>
          <a:p>
            <a:r>
              <a:rPr lang="en-GB" dirty="0"/>
              <a:t>During configuration, a policy installation issue was encountered. This screenshot shows the publish stage in </a:t>
            </a:r>
            <a:r>
              <a:rPr lang="en-GB" dirty="0" err="1"/>
              <a:t>SmartConsole</a:t>
            </a:r>
            <a:r>
              <a:rPr lang="en-GB" dirty="0"/>
              <a:t>.</a:t>
            </a:r>
          </a:p>
          <a:p>
            <a:r>
              <a:rPr lang="en-GB" dirty="0"/>
              <a:t>Before installing any policy, all configuration changes must be published. Here, I assigned a session name and confirmed the changes. Publishing ensures that all configurations are saved on the management server and are ready to be deployed to the gateway.</a:t>
            </a:r>
          </a:p>
        </p:txBody>
      </p:sp>
      <p:pic>
        <p:nvPicPr>
          <p:cNvPr id="5" name="Content Placeholder 4">
            <a:extLst>
              <a:ext uri="{FF2B5EF4-FFF2-40B4-BE49-F238E27FC236}">
                <a16:creationId xmlns:a16="http://schemas.microsoft.com/office/drawing/2014/main" id="{2E5086E9-DA63-F766-E1CF-EE152F5D87A0}"/>
              </a:ext>
            </a:extLst>
          </p:cNvPr>
          <p:cNvPicPr>
            <a:picLocks noGrp="1" noChangeAspect="1"/>
          </p:cNvPicPr>
          <p:nvPr>
            <p:ph sz="half" idx="2"/>
          </p:nvPr>
        </p:nvPicPr>
        <p:blipFill>
          <a:blip r:embed="rId2"/>
          <a:stretch>
            <a:fillRect/>
          </a:stretch>
        </p:blipFill>
        <p:spPr>
          <a:xfrm>
            <a:off x="4355994" y="1205948"/>
            <a:ext cx="7836006" cy="5652051"/>
          </a:xfrm>
          <a:prstGeom prst="rect">
            <a:avLst/>
          </a:prstGeom>
        </p:spPr>
      </p:pic>
    </p:spTree>
    <p:extLst>
      <p:ext uri="{BB962C8B-B14F-4D97-AF65-F5344CB8AC3E}">
        <p14:creationId xmlns:p14="http://schemas.microsoft.com/office/powerpoint/2010/main" val="42847161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F2DF8-0C1D-6918-6378-401187716953}"/>
              </a:ext>
            </a:extLst>
          </p:cNvPr>
          <p:cNvSpPr>
            <a:spLocks noGrp="1"/>
          </p:cNvSpPr>
          <p:nvPr>
            <p:ph type="title"/>
          </p:nvPr>
        </p:nvSpPr>
        <p:spPr>
          <a:xfrm>
            <a:off x="-208548" y="-791661"/>
            <a:ext cx="10515600" cy="1325563"/>
          </a:xfrm>
        </p:spPr>
        <p:txBody>
          <a:bodyPr/>
          <a:lstStyle/>
          <a:p>
            <a:r>
              <a:rPr lang="en-GB" dirty="0"/>
              <a:t>.</a:t>
            </a:r>
          </a:p>
        </p:txBody>
      </p:sp>
      <p:sp>
        <p:nvSpPr>
          <p:cNvPr id="3" name="Content Placeholder 2">
            <a:extLst>
              <a:ext uri="{FF2B5EF4-FFF2-40B4-BE49-F238E27FC236}">
                <a16:creationId xmlns:a16="http://schemas.microsoft.com/office/drawing/2014/main" id="{F68A1035-47B4-D7DB-521C-E520868AAB6F}"/>
              </a:ext>
            </a:extLst>
          </p:cNvPr>
          <p:cNvSpPr>
            <a:spLocks noGrp="1"/>
          </p:cNvSpPr>
          <p:nvPr>
            <p:ph sz="half" idx="1"/>
          </p:nvPr>
        </p:nvSpPr>
        <p:spPr>
          <a:xfrm>
            <a:off x="0" y="533902"/>
            <a:ext cx="4636168" cy="6324097"/>
          </a:xfrm>
        </p:spPr>
        <p:txBody>
          <a:bodyPr>
            <a:normAutofit/>
          </a:bodyPr>
          <a:lstStyle/>
          <a:p>
            <a:r>
              <a:rPr lang="en-GB" dirty="0"/>
              <a:t>Here shows the gateway status and confirms that it is active and functioning correctly. The green indicator means the gateway is successfully connected to the management server. It also shows that the Firewall blade is enabled and running on Gaia OS. This verification step ensures that the system is ready to enforce the configured security policies.</a:t>
            </a:r>
          </a:p>
        </p:txBody>
      </p:sp>
      <p:pic>
        <p:nvPicPr>
          <p:cNvPr id="5" name="Content Placeholder 4">
            <a:extLst>
              <a:ext uri="{FF2B5EF4-FFF2-40B4-BE49-F238E27FC236}">
                <a16:creationId xmlns:a16="http://schemas.microsoft.com/office/drawing/2014/main" id="{D29CBFFE-03BF-CF57-4B01-0AA988DC3DFB}"/>
              </a:ext>
            </a:extLst>
          </p:cNvPr>
          <p:cNvPicPr>
            <a:picLocks noGrp="1" noChangeAspect="1"/>
          </p:cNvPicPr>
          <p:nvPr>
            <p:ph sz="half" idx="2"/>
          </p:nvPr>
        </p:nvPicPr>
        <p:blipFill>
          <a:blip r:embed="rId2"/>
          <a:stretch>
            <a:fillRect/>
          </a:stretch>
        </p:blipFill>
        <p:spPr>
          <a:xfrm>
            <a:off x="4636168" y="0"/>
            <a:ext cx="7555832" cy="6857999"/>
          </a:xfrm>
          <a:prstGeom prst="rect">
            <a:avLst/>
          </a:prstGeom>
        </p:spPr>
      </p:pic>
    </p:spTree>
    <p:extLst>
      <p:ext uri="{BB962C8B-B14F-4D97-AF65-F5344CB8AC3E}">
        <p14:creationId xmlns:p14="http://schemas.microsoft.com/office/powerpoint/2010/main" val="26075687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E6C14-C459-2297-F6D2-D386F82AEEB3}"/>
              </a:ext>
            </a:extLst>
          </p:cNvPr>
          <p:cNvSpPr>
            <a:spLocks noGrp="1"/>
          </p:cNvSpPr>
          <p:nvPr>
            <p:ph type="title"/>
          </p:nvPr>
        </p:nvSpPr>
        <p:spPr>
          <a:xfrm>
            <a:off x="-112294" y="-828257"/>
            <a:ext cx="10515600" cy="1325563"/>
          </a:xfrm>
        </p:spPr>
        <p:txBody>
          <a:bodyPr/>
          <a:lstStyle/>
          <a:p>
            <a:r>
              <a:rPr lang="en-GB" dirty="0"/>
              <a:t>.</a:t>
            </a:r>
          </a:p>
        </p:txBody>
      </p:sp>
      <p:sp>
        <p:nvSpPr>
          <p:cNvPr id="3" name="Content Placeholder 2">
            <a:extLst>
              <a:ext uri="{FF2B5EF4-FFF2-40B4-BE49-F238E27FC236}">
                <a16:creationId xmlns:a16="http://schemas.microsoft.com/office/drawing/2014/main" id="{1469A9B6-D414-B2CE-B3C4-5B799E6777A4}"/>
              </a:ext>
            </a:extLst>
          </p:cNvPr>
          <p:cNvSpPr>
            <a:spLocks noGrp="1"/>
          </p:cNvSpPr>
          <p:nvPr>
            <p:ph sz="half" idx="1"/>
          </p:nvPr>
        </p:nvSpPr>
        <p:spPr>
          <a:xfrm>
            <a:off x="-112294" y="770022"/>
            <a:ext cx="4668252" cy="6087978"/>
          </a:xfrm>
        </p:spPr>
        <p:txBody>
          <a:bodyPr>
            <a:normAutofit/>
          </a:bodyPr>
          <a:lstStyle/>
          <a:p>
            <a:r>
              <a:rPr lang="en-GB" dirty="0"/>
              <a:t>the policy installation attempt on the gateway. As we can see at the bottom, the installation failed. This failure occurred due to an issue with secure communication between the management server and the gateway, specifically the SIC was not initialized. This step is important because it demonstrates that the system was not fully operational at this stage, which required troubleshooting before successful deployment.</a:t>
            </a:r>
          </a:p>
        </p:txBody>
      </p:sp>
      <p:pic>
        <p:nvPicPr>
          <p:cNvPr id="5" name="Content Placeholder 4">
            <a:extLst>
              <a:ext uri="{FF2B5EF4-FFF2-40B4-BE49-F238E27FC236}">
                <a16:creationId xmlns:a16="http://schemas.microsoft.com/office/drawing/2014/main" id="{1FC549D8-6E55-00E9-E8D3-B05FB82EFAE2}"/>
              </a:ext>
            </a:extLst>
          </p:cNvPr>
          <p:cNvPicPr>
            <a:picLocks noGrp="1" noChangeAspect="1"/>
          </p:cNvPicPr>
          <p:nvPr>
            <p:ph sz="half" idx="2"/>
          </p:nvPr>
        </p:nvPicPr>
        <p:blipFill>
          <a:blip r:embed="rId2"/>
          <a:stretch>
            <a:fillRect/>
          </a:stretch>
        </p:blipFill>
        <p:spPr>
          <a:xfrm>
            <a:off x="4555959" y="0"/>
            <a:ext cx="7475620" cy="6858000"/>
          </a:xfrm>
          <a:prstGeom prst="rect">
            <a:avLst/>
          </a:prstGeom>
        </p:spPr>
      </p:pic>
    </p:spTree>
    <p:extLst>
      <p:ext uri="{BB962C8B-B14F-4D97-AF65-F5344CB8AC3E}">
        <p14:creationId xmlns:p14="http://schemas.microsoft.com/office/powerpoint/2010/main" val="13636786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B5D95-D867-9578-56C3-BAB55A5D3668}"/>
              </a:ext>
            </a:extLst>
          </p:cNvPr>
          <p:cNvSpPr>
            <a:spLocks noGrp="1"/>
          </p:cNvSpPr>
          <p:nvPr>
            <p:ph type="title"/>
          </p:nvPr>
        </p:nvSpPr>
        <p:spPr/>
        <p:txBody>
          <a:bodyPr/>
          <a:lstStyle/>
          <a:p>
            <a:pPr algn="ctr"/>
            <a:r>
              <a:rPr lang="en-GB" b="1" dirty="0">
                <a:latin typeface="Algerian" panose="04020705040A02060702" pitchFamily="82" charset="0"/>
              </a:rPr>
              <a:t>Conclusion</a:t>
            </a:r>
          </a:p>
        </p:txBody>
      </p:sp>
      <p:sp>
        <p:nvSpPr>
          <p:cNvPr id="3" name="Content Placeholder 2">
            <a:extLst>
              <a:ext uri="{FF2B5EF4-FFF2-40B4-BE49-F238E27FC236}">
                <a16:creationId xmlns:a16="http://schemas.microsoft.com/office/drawing/2014/main" id="{2CD5F688-C03D-E5AA-4240-0122AC5BC7E4}"/>
              </a:ext>
            </a:extLst>
          </p:cNvPr>
          <p:cNvSpPr>
            <a:spLocks noGrp="1"/>
          </p:cNvSpPr>
          <p:nvPr>
            <p:ph idx="1"/>
          </p:nvPr>
        </p:nvSpPr>
        <p:spPr/>
        <p:txBody>
          <a:bodyPr/>
          <a:lstStyle/>
          <a:p>
            <a:r>
              <a:rPr lang="en-GB" dirty="0"/>
              <a:t>The enterprise network was successfully secured using a centralized security architecture based on Check Point technologies. The implementation demonstrates effective use of firewall policies, access control, and threat prevention mechanisms.</a:t>
            </a:r>
          </a:p>
          <a:p>
            <a:r>
              <a:rPr lang="en-GB" dirty="0"/>
              <a:t>The troubleshooting process ensured that communication between system components was properly established, enabling successful policy deployment.</a:t>
            </a:r>
          </a:p>
          <a:p>
            <a:r>
              <a:rPr lang="en-GB" dirty="0"/>
              <a:t>Overall, the solution aligns with industry best practices by combining centralized management, controlled access, and layered security, making the network resilient against modern threats.</a:t>
            </a:r>
          </a:p>
          <a:p>
            <a:endParaRPr lang="en-GB" dirty="0"/>
          </a:p>
        </p:txBody>
      </p:sp>
    </p:spTree>
    <p:extLst>
      <p:ext uri="{BB962C8B-B14F-4D97-AF65-F5344CB8AC3E}">
        <p14:creationId xmlns:p14="http://schemas.microsoft.com/office/powerpoint/2010/main" val="41301923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519A3-6BE6-F70E-1879-6D82CB0D22CE}"/>
              </a:ext>
            </a:extLst>
          </p:cNvPr>
          <p:cNvSpPr>
            <a:spLocks noGrp="1"/>
          </p:cNvSpPr>
          <p:nvPr>
            <p:ph type="title"/>
          </p:nvPr>
        </p:nvSpPr>
        <p:spPr>
          <a:xfrm>
            <a:off x="1255295" y="5354220"/>
            <a:ext cx="10515600" cy="1325563"/>
          </a:xfrm>
        </p:spPr>
        <p:txBody>
          <a:bodyPr>
            <a:normAutofit/>
          </a:bodyPr>
          <a:lstStyle/>
          <a:p>
            <a:pPr algn="ctr"/>
            <a:r>
              <a:rPr lang="en-GB" sz="7200" dirty="0">
                <a:highlight>
                  <a:srgbClr val="008000"/>
                </a:highlight>
                <a:latin typeface="Algerian" panose="04020705040A02060702" pitchFamily="82" charset="0"/>
              </a:rPr>
              <a:t>Thank you sir</a:t>
            </a:r>
          </a:p>
        </p:txBody>
      </p:sp>
      <p:pic>
        <p:nvPicPr>
          <p:cNvPr id="4" name="Content Placeholder 3">
            <a:extLst>
              <a:ext uri="{FF2B5EF4-FFF2-40B4-BE49-F238E27FC236}">
                <a16:creationId xmlns:a16="http://schemas.microsoft.com/office/drawing/2014/main" id="{C5229323-343B-8807-810A-8C336086FA05}"/>
              </a:ext>
            </a:extLst>
          </p:cNvPr>
          <p:cNvPicPr>
            <a:picLocks noGrp="1" noChangeAspect="1"/>
          </p:cNvPicPr>
          <p:nvPr>
            <p:ph idx="1"/>
          </p:nvPr>
        </p:nvPicPr>
        <p:blipFill>
          <a:blip r:embed="rId2"/>
          <a:stretch>
            <a:fillRect/>
          </a:stretch>
        </p:blipFill>
        <p:spPr>
          <a:xfrm>
            <a:off x="1820277" y="593558"/>
            <a:ext cx="8551445" cy="4455193"/>
          </a:xfrm>
          <a:prstGeom prst="rect">
            <a:avLst/>
          </a:prstGeom>
        </p:spPr>
      </p:pic>
    </p:spTree>
    <p:extLst>
      <p:ext uri="{BB962C8B-B14F-4D97-AF65-F5344CB8AC3E}">
        <p14:creationId xmlns:p14="http://schemas.microsoft.com/office/powerpoint/2010/main" val="17591626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emplate>Slate</Template>
  <TotalTime>91</TotalTime>
  <Words>1295</Words>
  <Application>Microsoft Office PowerPoint</Application>
  <PresentationFormat>Widescreen</PresentationFormat>
  <Paragraphs>64</Paragraphs>
  <Slides>21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Algerian</vt:lpstr>
      <vt:lpstr>Calibri</vt:lpstr>
      <vt:lpstr>Calisto MT</vt:lpstr>
      <vt:lpstr>Trebuchet MS</vt:lpstr>
      <vt:lpstr>Vrinda</vt:lpstr>
      <vt:lpstr>Wingdings 2</vt:lpstr>
      <vt:lpstr>Slate</vt:lpstr>
      <vt:lpstr>Presentation topic:  Implementation of a Centralized Network Security Architecture using Check Point Gaia OS</vt:lpstr>
      <vt:lpstr>Introduction</vt:lpstr>
      <vt:lpstr>Security Management &amp; Infrastructure </vt:lpstr>
      <vt:lpstr>Centralized Management Setup</vt:lpstr>
      <vt:lpstr>PowerPoint Presentation</vt:lpstr>
      <vt:lpstr>.</vt:lpstr>
      <vt:lpstr>User Access Control</vt:lpstr>
      <vt:lpstr>Licensing and Compliance</vt:lpstr>
      <vt:lpstr>.</vt:lpstr>
      <vt:lpstr>Firewall Policy &amp; Traffic Enforcement </vt:lpstr>
      <vt:lpstr>Security Policy Design</vt:lpstr>
      <vt:lpstr>.</vt:lpstr>
      <vt:lpstr>.</vt:lpstr>
      <vt:lpstr>Justification of Configuration</vt:lpstr>
      <vt:lpstr>Gaia Appliance Enhancements</vt:lpstr>
      <vt:lpstr>Troubleshooting &amp; Verification</vt:lpstr>
      <vt:lpstr>Policy Installation</vt:lpstr>
      <vt:lpstr>.</vt:lpstr>
      <vt:lpstr>.</vt:lpstr>
      <vt:lpstr>Conclusion</vt:lpstr>
      <vt:lpstr>Thank you sir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topic:</dc:title>
  <dc:creator>Tejas Pankajkumar Mehta (2437947)</dc:creator>
  <cp:lastModifiedBy>Md Riad Hossain (2434324)</cp:lastModifiedBy>
  <cp:revision>6</cp:revision>
  <dcterms:created xsi:type="dcterms:W3CDTF">2026-04-27T15:15:24Z</dcterms:created>
  <dcterms:modified xsi:type="dcterms:W3CDTF">2026-04-28T03:41:37Z</dcterms:modified>
</cp:coreProperties>
</file>