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9" r:id="rId24"/>
    <p:sldId id="278" r:id="rId25"/>
    <p:sldId id="280" r:id="rId26"/>
    <p:sldId id="281" r:id="rId27"/>
    <p:sldId id="282" r:id="rId28"/>
    <p:sldId id="283" r:id="rId29"/>
    <p:sldId id="28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1" autoAdjust="0"/>
    <p:restoredTop sz="94660"/>
  </p:normalViewPr>
  <p:slideViewPr>
    <p:cSldViewPr snapToGrid="0">
      <p:cViewPr>
        <p:scale>
          <a:sx n="40" d="100"/>
          <a:sy n="40" d="100"/>
        </p:scale>
        <p:origin x="60" y="10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1/25/2021</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81075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1/25/2021</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23839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1/25/2021</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678721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1/25/2021</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85961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1/25/2021</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43212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1/25/2021</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188252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1/25/2021</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618519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1/25/2021</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60810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1/25/2021</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68525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1/25/2021</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47806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1/25/2021</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894916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1/25/2021</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600605458"/>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76FC4F7-7AAA-4D39-A324-66F944CEEB8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409"/>
          <a:stretch/>
        </p:blipFill>
        <p:spPr>
          <a:xfrm>
            <a:off x="20" y="10"/>
            <a:ext cx="12207220" cy="6857990"/>
          </a:xfrm>
          <a:prstGeom prst="rect">
            <a:avLst/>
          </a:prstGeom>
        </p:spPr>
      </p:pic>
      <p:sp>
        <p:nvSpPr>
          <p:cNvPr id="11" name="Freeform: Shape 10">
            <a:extLst>
              <a:ext uri="{FF2B5EF4-FFF2-40B4-BE49-F238E27FC236}">
                <a16:creationId xmlns:a16="http://schemas.microsoft.com/office/drawing/2014/main" id="{15A93C08-5026-4474-A6D5-87A03C135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78823" cy="6028256"/>
          </a:xfrm>
          <a:custGeom>
            <a:avLst/>
            <a:gdLst>
              <a:gd name="connsiteX0" fmla="*/ 0 w 5578823"/>
              <a:gd name="connsiteY0" fmla="*/ 0 h 6028256"/>
              <a:gd name="connsiteX1" fmla="*/ 3897606 w 5578823"/>
              <a:gd name="connsiteY1" fmla="*/ 0 h 6028256"/>
              <a:gd name="connsiteX2" fmla="*/ 4274232 w 5578823"/>
              <a:gd name="connsiteY2" fmla="*/ 360545 h 6028256"/>
              <a:gd name="connsiteX3" fmla="*/ 4673934 w 5578823"/>
              <a:gd name="connsiteY3" fmla="*/ 738354 h 6028256"/>
              <a:gd name="connsiteX4" fmla="*/ 5421862 w 5578823"/>
              <a:gd name="connsiteY4" fmla="*/ 1773839 h 6028256"/>
              <a:gd name="connsiteX5" fmla="*/ 5469198 w 5578823"/>
              <a:gd name="connsiteY5" fmla="*/ 3329255 h 6028256"/>
              <a:gd name="connsiteX6" fmla="*/ 4741546 w 5578823"/>
              <a:gd name="connsiteY6" fmla="*/ 4877588 h 6028256"/>
              <a:gd name="connsiteX7" fmla="*/ 1325600 w 5578823"/>
              <a:gd name="connsiteY7" fmla="*/ 5980388 h 6028256"/>
              <a:gd name="connsiteX8" fmla="*/ 137593 w 5578823"/>
              <a:gd name="connsiteY8" fmla="*/ 5804042 h 6028256"/>
              <a:gd name="connsiteX9" fmla="*/ 0 w 5578823"/>
              <a:gd name="connsiteY9" fmla="*/ 5760161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2" name="Title 1">
            <a:extLst>
              <a:ext uri="{FF2B5EF4-FFF2-40B4-BE49-F238E27FC236}">
                <a16:creationId xmlns:a16="http://schemas.microsoft.com/office/drawing/2014/main" id="{FACDA003-9FC7-4D9C-B60F-396C8064D1F0}"/>
              </a:ext>
            </a:extLst>
          </p:cNvPr>
          <p:cNvSpPr>
            <a:spLocks noGrp="1"/>
          </p:cNvSpPr>
          <p:nvPr>
            <p:ph type="ctrTitle"/>
          </p:nvPr>
        </p:nvSpPr>
        <p:spPr>
          <a:xfrm>
            <a:off x="761999" y="867878"/>
            <a:ext cx="4127635" cy="2828223"/>
          </a:xfrm>
        </p:spPr>
        <p:txBody>
          <a:bodyPr>
            <a:normAutofit/>
          </a:bodyPr>
          <a:lstStyle/>
          <a:p>
            <a:pPr algn="l"/>
            <a:r>
              <a:rPr lang="en-GB" sz="3700" dirty="0"/>
              <a:t>External Factor</a:t>
            </a:r>
            <a:br>
              <a:rPr lang="en-GB" sz="3700" dirty="0"/>
            </a:br>
            <a:r>
              <a:rPr lang="en-GB" sz="3700" dirty="0"/>
              <a:t>The Influence of Parenting on Children’s School Life. </a:t>
            </a:r>
          </a:p>
        </p:txBody>
      </p:sp>
      <p:sp>
        <p:nvSpPr>
          <p:cNvPr id="3" name="Subtitle 2">
            <a:extLst>
              <a:ext uri="{FF2B5EF4-FFF2-40B4-BE49-F238E27FC236}">
                <a16:creationId xmlns:a16="http://schemas.microsoft.com/office/drawing/2014/main" id="{8587EF51-33AA-464E-A1CE-94047FF69AA9}"/>
              </a:ext>
            </a:extLst>
          </p:cNvPr>
          <p:cNvSpPr>
            <a:spLocks noGrp="1"/>
          </p:cNvSpPr>
          <p:nvPr>
            <p:ph type="subTitle" idx="1"/>
          </p:nvPr>
        </p:nvSpPr>
        <p:spPr>
          <a:xfrm>
            <a:off x="841508" y="4077893"/>
            <a:ext cx="4048126" cy="972152"/>
          </a:xfrm>
        </p:spPr>
        <p:txBody>
          <a:bodyPr>
            <a:noAutofit/>
          </a:bodyPr>
          <a:lstStyle/>
          <a:p>
            <a:pPr algn="l">
              <a:lnSpc>
                <a:spcPct val="115000"/>
              </a:lnSpc>
            </a:pPr>
            <a:r>
              <a:rPr lang="en-GB" b="1" dirty="0">
                <a:latin typeface="+mj-lt"/>
              </a:rPr>
              <a:t>SJIE 4004</a:t>
            </a:r>
          </a:p>
          <a:p>
            <a:pPr algn="l">
              <a:lnSpc>
                <a:spcPct val="115000"/>
              </a:lnSpc>
            </a:pPr>
            <a:endParaRPr lang="en-GB" b="1" dirty="0">
              <a:latin typeface="+mj-lt"/>
            </a:endParaRPr>
          </a:p>
          <a:p>
            <a:pPr algn="l">
              <a:lnSpc>
                <a:spcPct val="115000"/>
              </a:lnSpc>
            </a:pPr>
            <a:r>
              <a:rPr lang="en-GB" b="1" dirty="0">
                <a:latin typeface="+mj-lt"/>
              </a:rPr>
              <a:t>Lianne Bowen</a:t>
            </a:r>
          </a:p>
        </p:txBody>
      </p:sp>
    </p:spTree>
    <p:extLst>
      <p:ext uri="{BB962C8B-B14F-4D97-AF65-F5344CB8AC3E}">
        <p14:creationId xmlns:p14="http://schemas.microsoft.com/office/powerpoint/2010/main" val="372176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8E3C8-2F68-4831-8A7D-42783568188F}"/>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1C5940E-7A92-4DEB-9D5C-4CF736421D77}"/>
              </a:ext>
            </a:extLst>
          </p:cNvPr>
          <p:cNvSpPr>
            <a:spLocks noGrp="1"/>
          </p:cNvSpPr>
          <p:nvPr>
            <p:ph idx="1"/>
          </p:nvPr>
        </p:nvSpPr>
        <p:spPr/>
        <p:txBody>
          <a:bodyPr>
            <a:normAutofit lnSpcReduction="10000"/>
          </a:bodyPr>
          <a:lstStyle/>
          <a:p>
            <a:pPr marL="0" lvl="1" indent="0">
              <a:lnSpc>
                <a:spcPct val="90000"/>
              </a:lnSpc>
              <a:buNone/>
            </a:pPr>
            <a:r>
              <a:rPr lang="en-US" altLang="en-US" dirty="0"/>
              <a:t>There are many things that society today deems important: money, social class, religion; all of these things can affect a child’s learning environment, depending on where they place their motivation. </a:t>
            </a:r>
          </a:p>
          <a:p>
            <a:pPr marL="0" lvl="1" indent="0">
              <a:lnSpc>
                <a:spcPct val="90000"/>
              </a:lnSpc>
              <a:buNone/>
            </a:pPr>
            <a:endParaRPr lang="en-US" altLang="en-US" sz="1000" dirty="0"/>
          </a:p>
          <a:p>
            <a:pPr marL="0" lvl="1" indent="0">
              <a:lnSpc>
                <a:spcPct val="90000"/>
              </a:lnSpc>
              <a:buNone/>
            </a:pPr>
            <a:r>
              <a:rPr lang="en-US" altLang="en-US" dirty="0"/>
              <a:t>However, the most effective source of motivation for a learning child is their family, mainly their parents. </a:t>
            </a:r>
          </a:p>
          <a:p>
            <a:pPr marL="0" lvl="1" indent="0">
              <a:lnSpc>
                <a:spcPct val="90000"/>
              </a:lnSpc>
              <a:buNone/>
            </a:pPr>
            <a:endParaRPr lang="en-US" altLang="en-US" sz="1000" dirty="0"/>
          </a:p>
          <a:p>
            <a:pPr marL="0" lvl="1" indent="0">
              <a:lnSpc>
                <a:spcPct val="90000"/>
              </a:lnSpc>
              <a:buNone/>
            </a:pPr>
            <a:r>
              <a:rPr lang="en-US" altLang="en-US" dirty="0"/>
              <a:t>Parental motivation and involvement in schools has been proven to be a significant precursor to student achievement. </a:t>
            </a:r>
          </a:p>
          <a:p>
            <a:pPr marL="0" lvl="1" indent="0">
              <a:lnSpc>
                <a:spcPct val="90000"/>
              </a:lnSpc>
              <a:buNone/>
            </a:pPr>
            <a:endParaRPr lang="en-US" altLang="en-US" sz="1000" dirty="0"/>
          </a:p>
          <a:p>
            <a:pPr marL="0" lvl="1" indent="0">
              <a:lnSpc>
                <a:spcPct val="90000"/>
              </a:lnSpc>
              <a:buNone/>
            </a:pPr>
            <a:r>
              <a:rPr lang="en-US" altLang="en-US" dirty="0"/>
              <a:t>Involved parents also stimulate better attitudes in their children, more confidence, and increased effort.</a:t>
            </a:r>
          </a:p>
          <a:p>
            <a:endParaRPr lang="en-GB" dirty="0"/>
          </a:p>
        </p:txBody>
      </p:sp>
    </p:spTree>
    <p:extLst>
      <p:ext uri="{BB962C8B-B14F-4D97-AF65-F5344CB8AC3E}">
        <p14:creationId xmlns:p14="http://schemas.microsoft.com/office/powerpoint/2010/main" val="1025249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7FD0-3773-4140-A4CF-C2FDA9869B12}"/>
              </a:ext>
            </a:extLst>
          </p:cNvPr>
          <p:cNvSpPr>
            <a:spLocks noGrp="1"/>
          </p:cNvSpPr>
          <p:nvPr>
            <p:ph type="title"/>
          </p:nvPr>
        </p:nvSpPr>
        <p:spPr>
          <a:xfrm>
            <a:off x="762000" y="442403"/>
            <a:ext cx="10668000" cy="1524000"/>
          </a:xfrm>
        </p:spPr>
        <p:txBody>
          <a:bodyPr/>
          <a:lstStyle/>
          <a:p>
            <a:r>
              <a:rPr lang="en-GB" dirty="0"/>
              <a:t>The Benefits for Children are:</a:t>
            </a:r>
          </a:p>
        </p:txBody>
      </p:sp>
      <p:sp>
        <p:nvSpPr>
          <p:cNvPr id="3" name="Content Placeholder 2">
            <a:extLst>
              <a:ext uri="{FF2B5EF4-FFF2-40B4-BE49-F238E27FC236}">
                <a16:creationId xmlns:a16="http://schemas.microsoft.com/office/drawing/2014/main" id="{B40B57A7-C09E-4E43-836B-6EAF7A52ABD5}"/>
              </a:ext>
            </a:extLst>
          </p:cNvPr>
          <p:cNvSpPr>
            <a:spLocks noGrp="1"/>
          </p:cNvSpPr>
          <p:nvPr>
            <p:ph idx="1"/>
          </p:nvPr>
        </p:nvSpPr>
        <p:spPr>
          <a:xfrm>
            <a:off x="762000" y="1966403"/>
            <a:ext cx="10668000" cy="3818083"/>
          </a:xfrm>
        </p:spPr>
        <p:txBody>
          <a:bodyPr>
            <a:normAutofit fontScale="70000" lnSpcReduction="20000"/>
          </a:bodyPr>
          <a:lstStyle/>
          <a:p>
            <a:pPr marL="357188" indent="-357188">
              <a:buFont typeface="Wingdings" pitchFamily="2" charset="2"/>
              <a:buChar char="Ø"/>
              <a:defRPr/>
            </a:pPr>
            <a:r>
              <a:rPr lang="en-GB" dirty="0"/>
              <a:t>It is easier for children to learn when they get encouragement at home</a:t>
            </a:r>
          </a:p>
          <a:p>
            <a:pPr marL="357188" indent="-357188">
              <a:buFont typeface="Wingdings" pitchFamily="2" charset="2"/>
              <a:buChar char="Ø"/>
              <a:defRPr/>
            </a:pPr>
            <a:endParaRPr lang="en-GB" sz="1050" dirty="0"/>
          </a:p>
          <a:p>
            <a:pPr marL="357188" indent="-357188">
              <a:buFont typeface="Wingdings" pitchFamily="2" charset="2"/>
              <a:buChar char="Ø"/>
              <a:defRPr/>
            </a:pPr>
            <a:r>
              <a:rPr lang="en-GB" dirty="0"/>
              <a:t>They will do better and achieve more when their parents are involved</a:t>
            </a:r>
          </a:p>
          <a:p>
            <a:pPr marL="357188" indent="-357188">
              <a:buFont typeface="Wingdings" pitchFamily="2" charset="2"/>
              <a:buChar char="Ø"/>
              <a:defRPr/>
            </a:pPr>
            <a:endParaRPr lang="en-GB" sz="1050" dirty="0"/>
          </a:p>
          <a:p>
            <a:pPr marL="357188" indent="-357188">
              <a:buFont typeface="Wingdings" pitchFamily="2" charset="2"/>
              <a:buChar char="Ø"/>
              <a:defRPr/>
            </a:pPr>
            <a:r>
              <a:rPr lang="en-GB" dirty="0"/>
              <a:t>Children get access to more activities in and out of school when there are more adults to help</a:t>
            </a:r>
          </a:p>
          <a:p>
            <a:pPr marL="357188" indent="-357188">
              <a:buFont typeface="Wingdings" pitchFamily="2" charset="2"/>
              <a:buChar char="Ø"/>
              <a:defRPr/>
            </a:pPr>
            <a:endParaRPr lang="en-GB" sz="1050" dirty="0"/>
          </a:p>
          <a:p>
            <a:pPr marL="357188" indent="-357188">
              <a:buFont typeface="Wingdings" pitchFamily="2" charset="2"/>
              <a:buChar char="Ø"/>
              <a:defRPr/>
            </a:pPr>
            <a:r>
              <a:rPr lang="en-GB" dirty="0"/>
              <a:t>Their concerns can be sorted out quicker when their parents have a positive relationship with school staff</a:t>
            </a:r>
          </a:p>
          <a:p>
            <a:pPr marL="357188" indent="-357188">
              <a:buFont typeface="Wingdings" pitchFamily="2" charset="2"/>
              <a:buChar char="Ø"/>
              <a:defRPr/>
            </a:pPr>
            <a:endParaRPr lang="en-GB" sz="1050" dirty="0"/>
          </a:p>
          <a:p>
            <a:pPr marL="357188" indent="-357188">
              <a:buFont typeface="Wingdings" pitchFamily="2" charset="2"/>
              <a:buChar char="Ø"/>
              <a:defRPr/>
            </a:pPr>
            <a:r>
              <a:rPr lang="en-GB" dirty="0"/>
              <a:t>They are happy when their parents are enjoying events in the school</a:t>
            </a:r>
          </a:p>
          <a:p>
            <a:endParaRPr lang="en-GB" dirty="0"/>
          </a:p>
        </p:txBody>
      </p:sp>
    </p:spTree>
    <p:extLst>
      <p:ext uri="{BB962C8B-B14F-4D97-AF65-F5344CB8AC3E}">
        <p14:creationId xmlns:p14="http://schemas.microsoft.com/office/powerpoint/2010/main" val="2103578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FD7CA-DDF5-43A1-9EF8-47F8B1296C2C}"/>
              </a:ext>
            </a:extLst>
          </p:cNvPr>
          <p:cNvSpPr>
            <a:spLocks noGrp="1"/>
          </p:cNvSpPr>
          <p:nvPr>
            <p:ph type="title"/>
          </p:nvPr>
        </p:nvSpPr>
        <p:spPr>
          <a:xfrm>
            <a:off x="762000" y="348532"/>
            <a:ext cx="10668000" cy="1524000"/>
          </a:xfrm>
        </p:spPr>
        <p:txBody>
          <a:bodyPr/>
          <a:lstStyle/>
          <a:p>
            <a:r>
              <a:rPr lang="en-GB" dirty="0"/>
              <a:t>The Benefits for Staff are:</a:t>
            </a:r>
          </a:p>
        </p:txBody>
      </p:sp>
      <p:sp>
        <p:nvSpPr>
          <p:cNvPr id="3" name="Content Placeholder 2">
            <a:extLst>
              <a:ext uri="{FF2B5EF4-FFF2-40B4-BE49-F238E27FC236}">
                <a16:creationId xmlns:a16="http://schemas.microsoft.com/office/drawing/2014/main" id="{F1AE9BFC-5A37-45A6-8CD0-78F459649F19}"/>
              </a:ext>
            </a:extLst>
          </p:cNvPr>
          <p:cNvSpPr>
            <a:spLocks noGrp="1"/>
          </p:cNvSpPr>
          <p:nvPr>
            <p:ph idx="1"/>
          </p:nvPr>
        </p:nvSpPr>
        <p:spPr/>
        <p:txBody>
          <a:bodyPr>
            <a:normAutofit fontScale="70000" lnSpcReduction="20000"/>
          </a:bodyPr>
          <a:lstStyle/>
          <a:p>
            <a:pPr marL="357188" indent="-357188">
              <a:buFont typeface="Wingdings" pitchFamily="2" charset="2"/>
              <a:buChar char="Ø"/>
              <a:defRPr/>
            </a:pPr>
            <a:r>
              <a:rPr lang="en-GB" dirty="0"/>
              <a:t>Parents bring skills which complement teachers’ skills and expertise</a:t>
            </a:r>
          </a:p>
          <a:p>
            <a:pPr marL="357188" indent="-357188">
              <a:buNone/>
              <a:defRPr/>
            </a:pPr>
            <a:endParaRPr lang="en-GB" sz="900" dirty="0"/>
          </a:p>
          <a:p>
            <a:pPr marL="357188" indent="-357188">
              <a:buFont typeface="Wingdings" pitchFamily="2" charset="2"/>
              <a:buChar char="Ø"/>
              <a:defRPr/>
            </a:pPr>
            <a:r>
              <a:rPr lang="en-GB" dirty="0"/>
              <a:t>Parents contribute their time, so together parents and staff are able to do more activities with pupils than staff can do on their own</a:t>
            </a:r>
          </a:p>
          <a:p>
            <a:pPr marL="357188" indent="-357188">
              <a:buNone/>
              <a:defRPr/>
            </a:pPr>
            <a:endParaRPr lang="en-GB" sz="900" dirty="0"/>
          </a:p>
          <a:p>
            <a:pPr marL="357188" indent="-357188">
              <a:buFont typeface="Wingdings" pitchFamily="2" charset="2"/>
              <a:buChar char="Ø"/>
              <a:defRPr/>
            </a:pPr>
            <a:r>
              <a:rPr lang="en-GB" dirty="0"/>
              <a:t>Pupils' attainment and behaviour improve</a:t>
            </a:r>
          </a:p>
          <a:p>
            <a:pPr marL="357188" indent="-357188">
              <a:buFont typeface="Wingdings" pitchFamily="2" charset="2"/>
              <a:buChar char="Ø"/>
              <a:defRPr/>
            </a:pPr>
            <a:endParaRPr lang="en-GB" sz="900" dirty="0"/>
          </a:p>
          <a:p>
            <a:pPr marL="357188" indent="-357188">
              <a:buFont typeface="Wingdings" pitchFamily="2" charset="2"/>
              <a:buChar char="Ø"/>
              <a:defRPr/>
            </a:pPr>
            <a:r>
              <a:rPr lang="en-GB" dirty="0"/>
              <a:t>Parents have ideas about how the school can best support the children</a:t>
            </a:r>
          </a:p>
          <a:p>
            <a:pPr marL="357188" indent="-357188">
              <a:buFont typeface="Wingdings" pitchFamily="2" charset="2"/>
              <a:buChar char="Ø"/>
              <a:defRPr/>
            </a:pPr>
            <a:endParaRPr lang="en-GB" sz="900" dirty="0"/>
          </a:p>
          <a:p>
            <a:pPr marL="357188" indent="-357188">
              <a:buFont typeface="Wingdings" pitchFamily="2" charset="2"/>
              <a:buChar char="Ø"/>
              <a:defRPr/>
            </a:pPr>
            <a:r>
              <a:rPr lang="en-GB" dirty="0"/>
              <a:t>Staff have people with whom they can talk over ideas and get help when developing plans for the school</a:t>
            </a:r>
          </a:p>
          <a:p>
            <a:endParaRPr lang="en-GB" dirty="0"/>
          </a:p>
        </p:txBody>
      </p:sp>
    </p:spTree>
    <p:extLst>
      <p:ext uri="{BB962C8B-B14F-4D97-AF65-F5344CB8AC3E}">
        <p14:creationId xmlns:p14="http://schemas.microsoft.com/office/powerpoint/2010/main" val="2285968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B0417-A401-42A0-ABDB-C96B4E31FA7B}"/>
              </a:ext>
            </a:extLst>
          </p:cNvPr>
          <p:cNvSpPr>
            <a:spLocks noGrp="1"/>
          </p:cNvSpPr>
          <p:nvPr>
            <p:ph type="title"/>
          </p:nvPr>
        </p:nvSpPr>
        <p:spPr/>
        <p:txBody>
          <a:bodyPr/>
          <a:lstStyle/>
          <a:p>
            <a:r>
              <a:rPr lang="en-GB" dirty="0"/>
              <a:t>The Benefits for Staff are:</a:t>
            </a:r>
          </a:p>
        </p:txBody>
      </p:sp>
      <p:sp>
        <p:nvSpPr>
          <p:cNvPr id="3" name="Content Placeholder 2">
            <a:extLst>
              <a:ext uri="{FF2B5EF4-FFF2-40B4-BE49-F238E27FC236}">
                <a16:creationId xmlns:a16="http://schemas.microsoft.com/office/drawing/2014/main" id="{80876A92-2AF9-4564-BE2E-7E2159FC796D}"/>
              </a:ext>
            </a:extLst>
          </p:cNvPr>
          <p:cNvSpPr>
            <a:spLocks noGrp="1"/>
          </p:cNvSpPr>
          <p:nvPr>
            <p:ph idx="1"/>
          </p:nvPr>
        </p:nvSpPr>
        <p:spPr/>
        <p:txBody>
          <a:bodyPr>
            <a:normAutofit fontScale="70000" lnSpcReduction="20000"/>
          </a:bodyPr>
          <a:lstStyle/>
          <a:p>
            <a:pPr marL="0" indent="0">
              <a:buNone/>
            </a:pPr>
            <a:r>
              <a:rPr lang="en-GB" altLang="en-US" dirty="0"/>
              <a:t>Parental involvement in early intervention programmes has been found to equate with</a:t>
            </a:r>
          </a:p>
          <a:p>
            <a:pPr marL="0" indent="0">
              <a:buNone/>
            </a:pPr>
            <a:r>
              <a:rPr lang="en-GB" altLang="en-US" dirty="0"/>
              <a:t>better outcomes for the child. </a:t>
            </a:r>
          </a:p>
          <a:p>
            <a:pPr marL="0" indent="0">
              <a:buNone/>
            </a:pPr>
            <a:endParaRPr lang="en-GB" altLang="en-US" sz="1600" dirty="0"/>
          </a:p>
          <a:p>
            <a:pPr marL="0" indent="0">
              <a:buNone/>
            </a:pPr>
            <a:r>
              <a:rPr lang="en-GB" altLang="en-US" dirty="0"/>
              <a:t>Most effective interventions involve parents in (pre-school) children’s cognitive development. </a:t>
            </a:r>
          </a:p>
          <a:p>
            <a:pPr marL="0" indent="0">
              <a:buNone/>
            </a:pPr>
            <a:endParaRPr lang="en-GB" altLang="en-US" sz="1600" dirty="0"/>
          </a:p>
          <a:p>
            <a:pPr marL="0" indent="0">
              <a:buNone/>
            </a:pPr>
            <a:r>
              <a:rPr lang="en-GB" altLang="en-US" dirty="0"/>
              <a:t>Play and fun and scope for physical activity seem to produce most effective outcomes. </a:t>
            </a:r>
          </a:p>
          <a:p>
            <a:pPr marL="0" indent="0">
              <a:buNone/>
            </a:pPr>
            <a:endParaRPr lang="en-GB" altLang="en-US" sz="1600" dirty="0"/>
          </a:p>
          <a:p>
            <a:pPr marL="0" indent="0">
              <a:buNone/>
            </a:pPr>
            <a:r>
              <a:rPr lang="en-GB" altLang="en-US" dirty="0"/>
              <a:t>Parents’ self-esteem is very important in determining long term outcomes for both themselves and their children.</a:t>
            </a:r>
          </a:p>
          <a:p>
            <a:endParaRPr lang="en-GB" dirty="0"/>
          </a:p>
        </p:txBody>
      </p:sp>
    </p:spTree>
    <p:extLst>
      <p:ext uri="{BB962C8B-B14F-4D97-AF65-F5344CB8AC3E}">
        <p14:creationId xmlns:p14="http://schemas.microsoft.com/office/powerpoint/2010/main" val="1404154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70480-8C34-4ACE-A0EE-FD76F258D73A}"/>
              </a:ext>
            </a:extLst>
          </p:cNvPr>
          <p:cNvSpPr>
            <a:spLocks noGrp="1"/>
          </p:cNvSpPr>
          <p:nvPr>
            <p:ph type="title"/>
          </p:nvPr>
        </p:nvSpPr>
        <p:spPr>
          <a:xfrm>
            <a:off x="762000" y="462196"/>
            <a:ext cx="10668000" cy="1524000"/>
          </a:xfrm>
        </p:spPr>
        <p:txBody>
          <a:bodyPr/>
          <a:lstStyle/>
          <a:p>
            <a:r>
              <a:rPr lang="en-GB" dirty="0"/>
              <a:t>Feinstein &amp; Symons (1999)</a:t>
            </a:r>
          </a:p>
        </p:txBody>
      </p:sp>
      <p:sp>
        <p:nvSpPr>
          <p:cNvPr id="3" name="Content Placeholder 2">
            <a:extLst>
              <a:ext uri="{FF2B5EF4-FFF2-40B4-BE49-F238E27FC236}">
                <a16:creationId xmlns:a16="http://schemas.microsoft.com/office/drawing/2014/main" id="{6F5ACB8B-5A5A-462D-9EA8-AD0AECFA325F}"/>
              </a:ext>
            </a:extLst>
          </p:cNvPr>
          <p:cNvSpPr>
            <a:spLocks noGrp="1"/>
          </p:cNvSpPr>
          <p:nvPr>
            <p:ph idx="1"/>
          </p:nvPr>
        </p:nvSpPr>
        <p:spPr/>
        <p:txBody>
          <a:bodyPr>
            <a:normAutofit fontScale="77500" lnSpcReduction="20000"/>
          </a:bodyPr>
          <a:lstStyle/>
          <a:p>
            <a:r>
              <a:rPr lang="en-GB" altLang="en-US" dirty="0"/>
              <a:t>Parental involvement has significant effects on achievement into adolescence. </a:t>
            </a:r>
          </a:p>
          <a:p>
            <a:endParaRPr lang="en-GB" altLang="en-US" sz="1400" dirty="0"/>
          </a:p>
          <a:p>
            <a:r>
              <a:rPr lang="en-GB" altLang="en-US" dirty="0"/>
              <a:t>It examined the impact of certain inputs (parental involvement, peer group influences, schooling inputs) on achievement.</a:t>
            </a:r>
          </a:p>
          <a:p>
            <a:endParaRPr lang="en-GB" altLang="en-US" sz="1400" dirty="0"/>
          </a:p>
          <a:p>
            <a:r>
              <a:rPr lang="en-GB" altLang="en-US" dirty="0"/>
              <a:t>Using attainment in reading and maths it discovered that: parental involvement in a child’s schooling was a more powerful force than other family background indicators such as social class, family size and level of parental education</a:t>
            </a:r>
          </a:p>
          <a:p>
            <a:endParaRPr lang="en-GB" dirty="0"/>
          </a:p>
        </p:txBody>
      </p:sp>
    </p:spTree>
    <p:extLst>
      <p:ext uri="{BB962C8B-B14F-4D97-AF65-F5344CB8AC3E}">
        <p14:creationId xmlns:p14="http://schemas.microsoft.com/office/powerpoint/2010/main" val="145375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B519D-DDF0-44F2-927F-B9A5BC859C7D}"/>
              </a:ext>
            </a:extLst>
          </p:cNvPr>
          <p:cNvSpPr>
            <a:spLocks noGrp="1"/>
          </p:cNvSpPr>
          <p:nvPr>
            <p:ph type="title"/>
          </p:nvPr>
        </p:nvSpPr>
        <p:spPr/>
        <p:txBody>
          <a:bodyPr/>
          <a:lstStyle/>
          <a:p>
            <a:r>
              <a:rPr lang="en-GB" dirty="0"/>
              <a:t>Feinstein &amp; Symons (1999)</a:t>
            </a:r>
          </a:p>
        </p:txBody>
      </p:sp>
      <p:sp>
        <p:nvSpPr>
          <p:cNvPr id="3" name="Content Placeholder 2">
            <a:extLst>
              <a:ext uri="{FF2B5EF4-FFF2-40B4-BE49-F238E27FC236}">
                <a16:creationId xmlns:a16="http://schemas.microsoft.com/office/drawing/2014/main" id="{92F5F0A1-36D8-4332-A379-4475C7D0ACEE}"/>
              </a:ext>
            </a:extLst>
          </p:cNvPr>
          <p:cNvSpPr>
            <a:spLocks noGrp="1"/>
          </p:cNvSpPr>
          <p:nvPr>
            <p:ph idx="1"/>
          </p:nvPr>
        </p:nvSpPr>
        <p:spPr/>
        <p:txBody>
          <a:bodyPr>
            <a:normAutofit fontScale="85000" lnSpcReduction="20000"/>
          </a:bodyPr>
          <a:lstStyle/>
          <a:p>
            <a:r>
              <a:rPr lang="en-GB" altLang="en-US" dirty="0"/>
              <a:t>the involvement of parents in secondary education has an effect on continued development</a:t>
            </a:r>
          </a:p>
          <a:p>
            <a:endParaRPr lang="en-GB" altLang="en-US" dirty="0"/>
          </a:p>
          <a:p>
            <a:r>
              <a:rPr lang="en-GB" altLang="en-US" dirty="0"/>
              <a:t>very high parental interest is associated	with better exam results, than for children whose parents show no interest</a:t>
            </a:r>
          </a:p>
          <a:p>
            <a:endParaRPr lang="en-GB" altLang="en-US" dirty="0"/>
          </a:p>
          <a:p>
            <a:r>
              <a:rPr lang="en-GB" altLang="en-US" dirty="0"/>
              <a:t>children with very interested parents progressed 15-17% more in mathematics and reading between ages 11-16.</a:t>
            </a:r>
          </a:p>
          <a:p>
            <a:endParaRPr lang="en-GB" dirty="0"/>
          </a:p>
        </p:txBody>
      </p:sp>
    </p:spTree>
    <p:extLst>
      <p:ext uri="{BB962C8B-B14F-4D97-AF65-F5344CB8AC3E}">
        <p14:creationId xmlns:p14="http://schemas.microsoft.com/office/powerpoint/2010/main" val="2914257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3A274-9279-44E0-AE39-A388933E10CC}"/>
              </a:ext>
            </a:extLst>
          </p:cNvPr>
          <p:cNvSpPr>
            <a:spLocks noGrp="1"/>
          </p:cNvSpPr>
          <p:nvPr>
            <p:ph type="title"/>
          </p:nvPr>
        </p:nvSpPr>
        <p:spPr/>
        <p:txBody>
          <a:bodyPr/>
          <a:lstStyle/>
          <a:p>
            <a:r>
              <a:rPr lang="en-GB" dirty="0"/>
              <a:t>What are the benefits?</a:t>
            </a:r>
          </a:p>
        </p:txBody>
      </p:sp>
      <p:sp>
        <p:nvSpPr>
          <p:cNvPr id="3" name="Content Placeholder 2">
            <a:extLst>
              <a:ext uri="{FF2B5EF4-FFF2-40B4-BE49-F238E27FC236}">
                <a16:creationId xmlns:a16="http://schemas.microsoft.com/office/drawing/2014/main" id="{9E506167-3CF1-47D6-AAA0-21F92351267C}"/>
              </a:ext>
            </a:extLst>
          </p:cNvPr>
          <p:cNvSpPr>
            <a:spLocks noGrp="1"/>
          </p:cNvSpPr>
          <p:nvPr>
            <p:ph idx="1"/>
          </p:nvPr>
        </p:nvSpPr>
        <p:spPr/>
        <p:txBody>
          <a:bodyPr>
            <a:normAutofit fontScale="77500" lnSpcReduction="20000"/>
          </a:bodyPr>
          <a:lstStyle/>
          <a:p>
            <a:pPr marL="382588" indent="-382588" defTabSz="1019175"/>
            <a:r>
              <a:rPr lang="en-US" altLang="en-US" dirty="0"/>
              <a:t>More positive attitudes toward school;</a:t>
            </a:r>
          </a:p>
          <a:p>
            <a:pPr marL="382588" indent="-382588" defTabSz="1019175"/>
            <a:endParaRPr lang="en-US" altLang="en-US" dirty="0"/>
          </a:p>
          <a:p>
            <a:pPr marL="382588" indent="-382588" defTabSz="1019175"/>
            <a:r>
              <a:rPr lang="en-US" altLang="en-US" dirty="0"/>
              <a:t>Higher achievement, better attendance, and more homework completed consistently;</a:t>
            </a:r>
          </a:p>
          <a:p>
            <a:pPr marL="382588" indent="-382588" defTabSz="1019175"/>
            <a:endParaRPr lang="en-US" altLang="en-US" dirty="0"/>
          </a:p>
          <a:p>
            <a:pPr marL="382588" indent="-382588" defTabSz="1019175"/>
            <a:r>
              <a:rPr lang="en-US" altLang="en-US" dirty="0"/>
              <a:t>Higher graduation rates and enrollment rates in post-secondary education;</a:t>
            </a:r>
          </a:p>
          <a:p>
            <a:pPr marL="382588" indent="-382588" defTabSz="1019175"/>
            <a:endParaRPr lang="en-US" altLang="en-US" dirty="0"/>
          </a:p>
          <a:p>
            <a:pPr marL="382588" indent="-382588" defTabSz="1019175"/>
            <a:r>
              <a:rPr lang="en-US" altLang="en-US" dirty="0"/>
              <a:t>Better schools to attend.</a:t>
            </a:r>
          </a:p>
          <a:p>
            <a:endParaRPr lang="en-GB" dirty="0"/>
          </a:p>
        </p:txBody>
      </p:sp>
    </p:spTree>
    <p:extLst>
      <p:ext uri="{BB962C8B-B14F-4D97-AF65-F5344CB8AC3E}">
        <p14:creationId xmlns:p14="http://schemas.microsoft.com/office/powerpoint/2010/main" val="779629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DF87F-C014-48A9-BB17-35089B48DE84}"/>
              </a:ext>
            </a:extLst>
          </p:cNvPr>
          <p:cNvSpPr>
            <a:spLocks noGrp="1"/>
          </p:cNvSpPr>
          <p:nvPr>
            <p:ph type="title"/>
          </p:nvPr>
        </p:nvSpPr>
        <p:spPr>
          <a:xfrm>
            <a:off x="813758" y="359434"/>
            <a:ext cx="10668000" cy="1524000"/>
          </a:xfrm>
        </p:spPr>
        <p:txBody>
          <a:bodyPr/>
          <a:lstStyle/>
          <a:p>
            <a:r>
              <a:rPr lang="en-GB" dirty="0"/>
              <a:t>Benefits for Parents</a:t>
            </a:r>
          </a:p>
        </p:txBody>
      </p:sp>
      <p:sp>
        <p:nvSpPr>
          <p:cNvPr id="3" name="Content Placeholder 2">
            <a:extLst>
              <a:ext uri="{FF2B5EF4-FFF2-40B4-BE49-F238E27FC236}">
                <a16:creationId xmlns:a16="http://schemas.microsoft.com/office/drawing/2014/main" id="{41DE805A-1FFC-4E8E-9715-AD48B6DFC61D}"/>
              </a:ext>
            </a:extLst>
          </p:cNvPr>
          <p:cNvSpPr>
            <a:spLocks noGrp="1"/>
          </p:cNvSpPr>
          <p:nvPr>
            <p:ph idx="1"/>
          </p:nvPr>
        </p:nvSpPr>
        <p:spPr/>
        <p:txBody>
          <a:bodyPr>
            <a:normAutofit fontScale="92500" lnSpcReduction="20000"/>
          </a:bodyPr>
          <a:lstStyle/>
          <a:p>
            <a:pPr marL="382588" indent="-382588" defTabSz="1019175">
              <a:lnSpc>
                <a:spcPct val="90000"/>
              </a:lnSpc>
            </a:pPr>
            <a:r>
              <a:rPr lang="en-US" altLang="en-US" dirty="0"/>
              <a:t>Greater knowledge of education programs and how schools work;</a:t>
            </a:r>
          </a:p>
          <a:p>
            <a:pPr marL="382588" indent="-382588" defTabSz="1019175">
              <a:lnSpc>
                <a:spcPct val="90000"/>
              </a:lnSpc>
            </a:pPr>
            <a:endParaRPr lang="en-US" altLang="en-US" dirty="0"/>
          </a:p>
          <a:p>
            <a:pPr marL="382588" indent="-382588" defTabSz="1019175">
              <a:lnSpc>
                <a:spcPct val="90000"/>
              </a:lnSpc>
            </a:pPr>
            <a:r>
              <a:rPr lang="en-US" altLang="en-US" dirty="0"/>
              <a:t>Knowledge of how to be more supportive of children;</a:t>
            </a:r>
          </a:p>
          <a:p>
            <a:pPr marL="382588" indent="-382588" defTabSz="1019175">
              <a:lnSpc>
                <a:spcPct val="90000"/>
              </a:lnSpc>
            </a:pPr>
            <a:endParaRPr lang="en-US" altLang="en-US" dirty="0"/>
          </a:p>
          <a:p>
            <a:pPr marL="382588" indent="-382588" defTabSz="1019175">
              <a:lnSpc>
                <a:spcPct val="90000"/>
              </a:lnSpc>
            </a:pPr>
            <a:r>
              <a:rPr lang="en-US" altLang="en-US" dirty="0"/>
              <a:t>Greater confidence about ways to help children learn;</a:t>
            </a:r>
          </a:p>
          <a:p>
            <a:pPr marL="382588" indent="-382588" defTabSz="1019175">
              <a:lnSpc>
                <a:spcPct val="90000"/>
              </a:lnSpc>
            </a:pPr>
            <a:endParaRPr lang="en-US" altLang="en-US" dirty="0"/>
          </a:p>
          <a:p>
            <a:pPr marL="382588" indent="-382588" defTabSz="1019175">
              <a:lnSpc>
                <a:spcPct val="90000"/>
              </a:lnSpc>
            </a:pPr>
            <a:r>
              <a:rPr lang="en-US" altLang="en-US" dirty="0"/>
              <a:t>More positive view of teachers; and,</a:t>
            </a:r>
          </a:p>
          <a:p>
            <a:pPr marL="382588" indent="-382588" defTabSz="1019175">
              <a:lnSpc>
                <a:spcPct val="90000"/>
              </a:lnSpc>
            </a:pPr>
            <a:endParaRPr lang="en-US" altLang="en-US" dirty="0"/>
          </a:p>
          <a:p>
            <a:pPr marL="382588" indent="-382588" defTabSz="1019175">
              <a:lnSpc>
                <a:spcPct val="90000"/>
              </a:lnSpc>
            </a:pPr>
            <a:r>
              <a:rPr lang="en-US" altLang="en-US" dirty="0"/>
              <a:t>Greater empowerment.</a:t>
            </a:r>
          </a:p>
          <a:p>
            <a:endParaRPr lang="en-GB" dirty="0"/>
          </a:p>
        </p:txBody>
      </p:sp>
    </p:spTree>
    <p:extLst>
      <p:ext uri="{BB962C8B-B14F-4D97-AF65-F5344CB8AC3E}">
        <p14:creationId xmlns:p14="http://schemas.microsoft.com/office/powerpoint/2010/main" val="41741265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DF09F-D9E6-4A43-A841-F989A4FE2540}"/>
              </a:ext>
            </a:extLst>
          </p:cNvPr>
          <p:cNvSpPr>
            <a:spLocks noGrp="1"/>
          </p:cNvSpPr>
          <p:nvPr>
            <p:ph type="title"/>
          </p:nvPr>
        </p:nvSpPr>
        <p:spPr/>
        <p:txBody>
          <a:bodyPr/>
          <a:lstStyle/>
          <a:p>
            <a:r>
              <a:rPr lang="en-GB" dirty="0"/>
              <a:t>Benefits for Staff</a:t>
            </a:r>
          </a:p>
        </p:txBody>
      </p:sp>
      <p:sp>
        <p:nvSpPr>
          <p:cNvPr id="3" name="Content Placeholder 2">
            <a:extLst>
              <a:ext uri="{FF2B5EF4-FFF2-40B4-BE49-F238E27FC236}">
                <a16:creationId xmlns:a16="http://schemas.microsoft.com/office/drawing/2014/main" id="{20108683-1D77-4EA1-86B9-ABFE5FBA1F9A}"/>
              </a:ext>
            </a:extLst>
          </p:cNvPr>
          <p:cNvSpPr>
            <a:spLocks noGrp="1"/>
          </p:cNvSpPr>
          <p:nvPr>
            <p:ph idx="1"/>
          </p:nvPr>
        </p:nvSpPr>
        <p:spPr/>
        <p:txBody>
          <a:bodyPr>
            <a:normAutofit lnSpcReduction="10000"/>
          </a:bodyPr>
          <a:lstStyle/>
          <a:p>
            <a:pPr marL="382588" indent="-382588" defTabSz="1019175">
              <a:lnSpc>
                <a:spcPct val="80000"/>
              </a:lnSpc>
            </a:pPr>
            <a:r>
              <a:rPr lang="en-US" altLang="en-US" dirty="0"/>
              <a:t>Greater teaching effectiveness;</a:t>
            </a:r>
          </a:p>
          <a:p>
            <a:pPr marL="382588" indent="-382588" defTabSz="1019175">
              <a:lnSpc>
                <a:spcPct val="80000"/>
              </a:lnSpc>
            </a:pPr>
            <a:endParaRPr lang="en-US" altLang="en-US" dirty="0"/>
          </a:p>
          <a:p>
            <a:pPr marL="382588" indent="-382588" defTabSz="1019175">
              <a:lnSpc>
                <a:spcPct val="80000"/>
              </a:lnSpc>
            </a:pPr>
            <a:r>
              <a:rPr lang="en-US" altLang="en-US" dirty="0"/>
              <a:t>Higher expectations of students;</a:t>
            </a:r>
          </a:p>
          <a:p>
            <a:pPr marL="382588" indent="-382588" defTabSz="1019175">
              <a:lnSpc>
                <a:spcPct val="80000"/>
              </a:lnSpc>
            </a:pPr>
            <a:endParaRPr lang="en-US" altLang="en-US" dirty="0"/>
          </a:p>
          <a:p>
            <a:pPr marL="382588" indent="-382588" defTabSz="1019175">
              <a:lnSpc>
                <a:spcPct val="80000"/>
              </a:lnSpc>
            </a:pPr>
            <a:r>
              <a:rPr lang="en-US" altLang="en-US" dirty="0"/>
              <a:t>Increased ability to understand family views and cultures;</a:t>
            </a:r>
          </a:p>
          <a:p>
            <a:pPr marL="382588" indent="-382588" defTabSz="1019175">
              <a:lnSpc>
                <a:spcPct val="80000"/>
              </a:lnSpc>
            </a:pPr>
            <a:endParaRPr lang="en-US" altLang="en-US" dirty="0"/>
          </a:p>
          <a:p>
            <a:pPr marL="382588" indent="-382588" defTabSz="1019175">
              <a:lnSpc>
                <a:spcPct val="80000"/>
              </a:lnSpc>
            </a:pPr>
            <a:r>
              <a:rPr lang="en-US" altLang="en-US" dirty="0"/>
              <a:t>Greater appreciation of parent volunteers; and,</a:t>
            </a:r>
          </a:p>
          <a:p>
            <a:pPr marL="382588" indent="-382588" defTabSz="1019175">
              <a:lnSpc>
                <a:spcPct val="80000"/>
              </a:lnSpc>
            </a:pPr>
            <a:endParaRPr lang="en-US" altLang="en-US" dirty="0"/>
          </a:p>
          <a:p>
            <a:pPr marL="382588" indent="-382588" defTabSz="1019175">
              <a:lnSpc>
                <a:spcPct val="80000"/>
              </a:lnSpc>
            </a:pPr>
            <a:r>
              <a:rPr lang="en-US" altLang="en-US" dirty="0"/>
              <a:t>Improved morale.</a:t>
            </a:r>
          </a:p>
          <a:p>
            <a:endParaRPr lang="en-GB" dirty="0"/>
          </a:p>
        </p:txBody>
      </p:sp>
    </p:spTree>
    <p:extLst>
      <p:ext uri="{BB962C8B-B14F-4D97-AF65-F5344CB8AC3E}">
        <p14:creationId xmlns:p14="http://schemas.microsoft.com/office/powerpoint/2010/main" val="3860787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F4FBF-EAB6-45AB-9997-F9EDE03B5F5B}"/>
              </a:ext>
            </a:extLst>
          </p:cNvPr>
          <p:cNvSpPr>
            <a:spLocks noGrp="1"/>
          </p:cNvSpPr>
          <p:nvPr>
            <p:ph type="title"/>
          </p:nvPr>
        </p:nvSpPr>
        <p:spPr/>
        <p:txBody>
          <a:bodyPr/>
          <a:lstStyle/>
          <a:p>
            <a:r>
              <a:rPr lang="en-GB" dirty="0"/>
              <a:t>Benefits for Communities</a:t>
            </a:r>
          </a:p>
        </p:txBody>
      </p:sp>
      <p:sp>
        <p:nvSpPr>
          <p:cNvPr id="3" name="Content Placeholder 2">
            <a:extLst>
              <a:ext uri="{FF2B5EF4-FFF2-40B4-BE49-F238E27FC236}">
                <a16:creationId xmlns:a16="http://schemas.microsoft.com/office/drawing/2014/main" id="{B923B636-424F-4508-A7EA-EDCFB0B24A65}"/>
              </a:ext>
            </a:extLst>
          </p:cNvPr>
          <p:cNvSpPr>
            <a:spLocks noGrp="1"/>
          </p:cNvSpPr>
          <p:nvPr>
            <p:ph idx="1"/>
          </p:nvPr>
        </p:nvSpPr>
        <p:spPr/>
        <p:txBody>
          <a:bodyPr/>
          <a:lstStyle/>
          <a:p>
            <a:pPr marL="382588" indent="-382588" defTabSz="1019175"/>
            <a:r>
              <a:rPr lang="en-US" altLang="en-US" dirty="0"/>
              <a:t>Greater strength;</a:t>
            </a:r>
          </a:p>
          <a:p>
            <a:pPr marL="382588" indent="-382588" defTabSz="1019175"/>
            <a:endParaRPr lang="en-US" altLang="en-US" dirty="0"/>
          </a:p>
          <a:p>
            <a:pPr marL="382588" indent="-382588" defTabSz="1019175"/>
            <a:r>
              <a:rPr lang="en-US" altLang="en-US" dirty="0"/>
              <a:t>Greater impact of services through comprehensive, integrated approach;</a:t>
            </a:r>
          </a:p>
          <a:p>
            <a:pPr marL="382588" indent="-382588" defTabSz="1019175"/>
            <a:endParaRPr lang="en-US" altLang="en-US" dirty="0"/>
          </a:p>
          <a:p>
            <a:pPr marL="382588" indent="-382588" defTabSz="1019175"/>
            <a:r>
              <a:rPr lang="en-US" altLang="en-US" dirty="0"/>
              <a:t>Increased access to services for families.</a:t>
            </a:r>
          </a:p>
          <a:p>
            <a:endParaRPr lang="en-GB" dirty="0"/>
          </a:p>
        </p:txBody>
      </p:sp>
    </p:spTree>
    <p:extLst>
      <p:ext uri="{BB962C8B-B14F-4D97-AF65-F5344CB8AC3E}">
        <p14:creationId xmlns:p14="http://schemas.microsoft.com/office/powerpoint/2010/main" val="3336838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33BE8-6465-4805-B13F-80B429A70A46}"/>
              </a:ext>
            </a:extLst>
          </p:cNvPr>
          <p:cNvSpPr>
            <a:spLocks noGrp="1"/>
          </p:cNvSpPr>
          <p:nvPr>
            <p:ph type="title"/>
          </p:nvPr>
        </p:nvSpPr>
        <p:spPr/>
        <p:txBody>
          <a:bodyPr/>
          <a:lstStyle/>
          <a:p>
            <a:r>
              <a:rPr lang="en-GB" dirty="0"/>
              <a:t>Research on Involvement</a:t>
            </a:r>
          </a:p>
        </p:txBody>
      </p:sp>
      <p:sp>
        <p:nvSpPr>
          <p:cNvPr id="3" name="Content Placeholder 2">
            <a:extLst>
              <a:ext uri="{FF2B5EF4-FFF2-40B4-BE49-F238E27FC236}">
                <a16:creationId xmlns:a16="http://schemas.microsoft.com/office/drawing/2014/main" id="{16EBC408-53B4-42B7-AFC9-115ACC5AC60E}"/>
              </a:ext>
            </a:extLst>
          </p:cNvPr>
          <p:cNvSpPr>
            <a:spLocks noGrp="1"/>
          </p:cNvSpPr>
          <p:nvPr>
            <p:ph idx="1"/>
          </p:nvPr>
        </p:nvSpPr>
        <p:spPr/>
        <p:txBody>
          <a:bodyPr>
            <a:normAutofit fontScale="92500" lnSpcReduction="10000"/>
          </a:bodyPr>
          <a:lstStyle/>
          <a:p>
            <a:pPr marL="382588" indent="-382588" defTabSz="1019175">
              <a:lnSpc>
                <a:spcPct val="90000"/>
              </a:lnSpc>
            </a:pPr>
            <a:r>
              <a:rPr lang="en-US" altLang="en-US" dirty="0"/>
              <a:t>Parent/family involvement will differ for ethnic and cultural groups.  These differences should be considered when planning parent/ family involvement programs.</a:t>
            </a:r>
          </a:p>
          <a:p>
            <a:pPr marL="382588" indent="-382588" defTabSz="1019175">
              <a:lnSpc>
                <a:spcPct val="90000"/>
              </a:lnSpc>
            </a:pPr>
            <a:endParaRPr lang="en-US" altLang="en-US" dirty="0"/>
          </a:p>
          <a:p>
            <a:pPr marL="382588" indent="-382588" defTabSz="1019175">
              <a:lnSpc>
                <a:spcPct val="90000"/>
              </a:lnSpc>
            </a:pPr>
            <a:r>
              <a:rPr lang="en-US" altLang="en-US" dirty="0"/>
              <a:t>Improved student outcomes have been documented in math and reading when families are involved.</a:t>
            </a:r>
          </a:p>
          <a:p>
            <a:pPr marL="382588" indent="-382588" defTabSz="1019175">
              <a:lnSpc>
                <a:spcPct val="90000"/>
              </a:lnSpc>
            </a:pPr>
            <a:endParaRPr lang="en-US" altLang="en-US" dirty="0"/>
          </a:p>
          <a:p>
            <a:pPr marL="382588" indent="-382588" defTabSz="1019175">
              <a:lnSpc>
                <a:spcPct val="90000"/>
              </a:lnSpc>
            </a:pPr>
            <a:r>
              <a:rPr lang="en-US" altLang="en-US" dirty="0"/>
              <a:t>The most promising opportunity for student achievement occurs when families, schools, and community organizations work together.</a:t>
            </a:r>
          </a:p>
          <a:p>
            <a:endParaRPr lang="en-GB" dirty="0"/>
          </a:p>
        </p:txBody>
      </p:sp>
    </p:spTree>
    <p:extLst>
      <p:ext uri="{BB962C8B-B14F-4D97-AF65-F5344CB8AC3E}">
        <p14:creationId xmlns:p14="http://schemas.microsoft.com/office/powerpoint/2010/main" val="11348931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F912C5F-99AF-415D-BC62-D97444BF23B2}"/>
              </a:ext>
            </a:extLst>
          </p:cNvPr>
          <p:cNvSpPr/>
          <p:nvPr/>
        </p:nvSpPr>
        <p:spPr>
          <a:xfrm>
            <a:off x="846221" y="723644"/>
            <a:ext cx="11345779" cy="5410712"/>
          </a:xfrm>
          <a:prstGeom prst="rect">
            <a:avLst/>
          </a:prstGeom>
        </p:spPr>
        <p:txBody>
          <a:bodyPr wrap="square">
            <a:spAutoFit/>
          </a:bodyPr>
          <a:lstStyle/>
          <a:p>
            <a:pPr marL="457200" indent="-457200" defTabSz="1019175">
              <a:lnSpc>
                <a:spcPct val="90000"/>
              </a:lnSpc>
              <a:buFont typeface="Arial" panose="020B0604020202020204" pitchFamily="34" charset="0"/>
              <a:buChar char="•"/>
            </a:pPr>
            <a:r>
              <a:rPr lang="en-US" altLang="en-US" sz="3200" dirty="0"/>
              <a:t>Schools that have been the most successful in involving families look beyond traditional definitions to a broader view that considers parents/families as full partners in the education of their children.</a:t>
            </a:r>
          </a:p>
          <a:p>
            <a:pPr marL="457200" indent="-457200" defTabSz="1019175">
              <a:lnSpc>
                <a:spcPct val="90000"/>
              </a:lnSpc>
              <a:buFont typeface="Arial" panose="020B0604020202020204" pitchFamily="34" charset="0"/>
              <a:buChar char="•"/>
            </a:pPr>
            <a:endParaRPr lang="en-US" altLang="en-US" sz="3200" dirty="0"/>
          </a:p>
          <a:p>
            <a:pPr marL="457200" indent="-457200" defTabSz="1019175">
              <a:lnSpc>
                <a:spcPct val="90000"/>
              </a:lnSpc>
              <a:buFont typeface="Arial" panose="020B0604020202020204" pitchFamily="34" charset="0"/>
              <a:buChar char="•"/>
            </a:pPr>
            <a:r>
              <a:rPr lang="en-US" altLang="en-US" sz="3200" dirty="0"/>
              <a:t>These schools view children’s learning as a shared responsibility among everyone involved in the child’s education.</a:t>
            </a:r>
          </a:p>
          <a:p>
            <a:pPr marL="457200" indent="-457200" defTabSz="1019175">
              <a:lnSpc>
                <a:spcPct val="90000"/>
              </a:lnSpc>
              <a:buFont typeface="Arial" panose="020B0604020202020204" pitchFamily="34" charset="0"/>
              <a:buChar char="•"/>
            </a:pPr>
            <a:endParaRPr lang="en-US" altLang="en-US" sz="3200" dirty="0"/>
          </a:p>
          <a:p>
            <a:pPr marL="457200" indent="-457200" defTabSz="1019175">
              <a:lnSpc>
                <a:spcPct val="90000"/>
              </a:lnSpc>
              <a:buFont typeface="Arial" panose="020B0604020202020204" pitchFamily="34" charset="0"/>
              <a:buChar char="•"/>
            </a:pPr>
            <a:r>
              <a:rPr lang="en-US" altLang="en-US" sz="3200" dirty="0"/>
              <a:t>The parent is the central contributor to a child’s education.  Schools can either ignore this fact or recognize the potential of the parent.</a:t>
            </a:r>
          </a:p>
        </p:txBody>
      </p:sp>
    </p:spTree>
    <p:extLst>
      <p:ext uri="{BB962C8B-B14F-4D97-AF65-F5344CB8AC3E}">
        <p14:creationId xmlns:p14="http://schemas.microsoft.com/office/powerpoint/2010/main" val="882567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C03CA62-294E-4D0C-9156-AF1A44C0EA7D}"/>
              </a:ext>
            </a:extLst>
          </p:cNvPr>
          <p:cNvSpPr/>
          <p:nvPr/>
        </p:nvSpPr>
        <p:spPr>
          <a:xfrm>
            <a:off x="806116" y="670296"/>
            <a:ext cx="11057021" cy="5517408"/>
          </a:xfrm>
          <a:prstGeom prst="rect">
            <a:avLst/>
          </a:prstGeom>
        </p:spPr>
        <p:txBody>
          <a:bodyPr wrap="square">
            <a:spAutoFit/>
          </a:bodyPr>
          <a:lstStyle/>
          <a:p>
            <a:pPr marL="382588" lvl="0" indent="-382588" defTabSz="1019175" fontAlgn="base">
              <a:lnSpc>
                <a:spcPct val="90000"/>
              </a:lnSpc>
              <a:spcBef>
                <a:spcPts val="400"/>
              </a:spcBef>
              <a:spcAft>
                <a:spcPct val="0"/>
              </a:spcAft>
              <a:buClr>
                <a:srgbClr val="53548A"/>
              </a:buClr>
              <a:buSzPct val="68000"/>
              <a:buFont typeface="Wingdings 3" panose="05040102010807070707" pitchFamily="18" charset="2"/>
              <a:buChar char=""/>
            </a:pPr>
            <a:r>
              <a:rPr lang="en-US" altLang="en-US" sz="3200" dirty="0">
                <a:latin typeface="Lucida Sans Unicode"/>
              </a:rPr>
              <a:t>Parent involvement must be a legitimate element of education.  It deserves equal emphasis with elements such as program improvement and evaluation.</a:t>
            </a:r>
          </a:p>
          <a:p>
            <a:pPr marL="382588" lvl="0" indent="-382588" defTabSz="1019175" fontAlgn="base">
              <a:spcBef>
                <a:spcPts val="400"/>
              </a:spcBef>
              <a:spcAft>
                <a:spcPct val="0"/>
              </a:spcAft>
              <a:buClr>
                <a:srgbClr val="53548A"/>
              </a:buClr>
              <a:buSzPct val="68000"/>
              <a:buFont typeface="Wingdings 3" panose="05040102010807070707" pitchFamily="18" charset="2"/>
              <a:buChar char=""/>
            </a:pPr>
            <a:endParaRPr lang="en-US" altLang="en-US" sz="3200" dirty="0">
              <a:latin typeface="Lucida Sans Unicode"/>
            </a:endParaRPr>
          </a:p>
          <a:p>
            <a:pPr marL="382588" lvl="0" indent="-382588" defTabSz="1019175" fontAlgn="base">
              <a:spcBef>
                <a:spcPts val="400"/>
              </a:spcBef>
              <a:spcAft>
                <a:spcPct val="0"/>
              </a:spcAft>
              <a:buClr>
                <a:srgbClr val="53548A"/>
              </a:buClr>
              <a:buSzPct val="68000"/>
              <a:buFont typeface="Wingdings 3" panose="05040102010807070707" pitchFamily="18" charset="2"/>
              <a:buChar char=""/>
            </a:pPr>
            <a:r>
              <a:rPr lang="en-US" altLang="en-US" sz="3200" dirty="0">
                <a:latin typeface="Lucida Sans Unicode"/>
              </a:rPr>
              <a:t>Parent involvement is a process, not a program of activities.  It requires ongoing energy and effort.</a:t>
            </a:r>
          </a:p>
          <a:p>
            <a:pPr marL="382588" lvl="0" indent="-382588" defTabSz="1019175" fontAlgn="base">
              <a:spcBef>
                <a:spcPts val="400"/>
              </a:spcBef>
              <a:spcAft>
                <a:spcPct val="0"/>
              </a:spcAft>
              <a:buClr>
                <a:srgbClr val="53548A"/>
              </a:buClr>
              <a:buSzPct val="68000"/>
              <a:buFont typeface="Wingdings 3" panose="05040102010807070707" pitchFamily="18" charset="2"/>
              <a:buChar char=""/>
            </a:pPr>
            <a:endParaRPr lang="en-US" altLang="en-US" sz="3200" dirty="0">
              <a:latin typeface="Lucida Sans Unicode"/>
            </a:endParaRPr>
          </a:p>
          <a:p>
            <a:pPr marL="382588" lvl="0" indent="-382588" defTabSz="1019175" fontAlgn="base">
              <a:spcBef>
                <a:spcPts val="400"/>
              </a:spcBef>
              <a:spcAft>
                <a:spcPct val="0"/>
              </a:spcAft>
              <a:buClr>
                <a:srgbClr val="53548A"/>
              </a:buClr>
              <a:buSzPct val="68000"/>
              <a:buFont typeface="Wingdings 3" panose="05040102010807070707" pitchFamily="18" charset="2"/>
              <a:buChar char=""/>
            </a:pPr>
            <a:r>
              <a:rPr lang="en-US" altLang="en-US" sz="3200" dirty="0">
                <a:latin typeface="Lucida Sans Unicode"/>
              </a:rPr>
              <a:t>Parent involvement requires a vision, policy, and framework.  A consensus of understanding is important.</a:t>
            </a:r>
          </a:p>
        </p:txBody>
      </p:sp>
    </p:spTree>
    <p:extLst>
      <p:ext uri="{BB962C8B-B14F-4D97-AF65-F5344CB8AC3E}">
        <p14:creationId xmlns:p14="http://schemas.microsoft.com/office/powerpoint/2010/main" val="9602572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2ED2E0-1D64-497C-BAE1-6413BA8A99F4}"/>
              </a:ext>
            </a:extLst>
          </p:cNvPr>
          <p:cNvSpPr/>
          <p:nvPr/>
        </p:nvSpPr>
        <p:spPr>
          <a:xfrm>
            <a:off x="1179095" y="1246275"/>
            <a:ext cx="10395285" cy="4031873"/>
          </a:xfrm>
          <a:prstGeom prst="rect">
            <a:avLst/>
          </a:prstGeom>
        </p:spPr>
        <p:txBody>
          <a:bodyPr wrap="square">
            <a:spAutoFit/>
          </a:bodyPr>
          <a:lstStyle/>
          <a:p>
            <a:pPr marL="457200" indent="-457200" defTabSz="1019175">
              <a:buFont typeface="Arial" panose="020B0604020202020204" pitchFamily="34" charset="0"/>
              <a:buChar char="•"/>
            </a:pPr>
            <a:r>
              <a:rPr lang="en-US" altLang="en-US" sz="3200" dirty="0"/>
              <a:t>Parents’ interaction with their own children is the cornerstone of parent involvement.  A program must recognize the value, diversity, and difficulty of this role.</a:t>
            </a:r>
          </a:p>
          <a:p>
            <a:pPr marL="457200" indent="-457200" defTabSz="1019175">
              <a:buFont typeface="Arial" panose="020B0604020202020204" pitchFamily="34" charset="0"/>
              <a:buChar char="•"/>
            </a:pPr>
            <a:endParaRPr lang="en-US" altLang="en-US" sz="3200" dirty="0"/>
          </a:p>
          <a:p>
            <a:pPr marL="457200" indent="-457200" defTabSz="1019175">
              <a:buFont typeface="Arial" panose="020B0604020202020204" pitchFamily="34" charset="0"/>
              <a:buChar char="•"/>
            </a:pPr>
            <a:r>
              <a:rPr lang="en-US" altLang="en-US" sz="3200" dirty="0"/>
              <a:t>Most  barriers to parent involvement are found within school practices.  They are not found with parents.</a:t>
            </a:r>
          </a:p>
        </p:txBody>
      </p:sp>
    </p:spTree>
    <p:extLst>
      <p:ext uri="{BB962C8B-B14F-4D97-AF65-F5344CB8AC3E}">
        <p14:creationId xmlns:p14="http://schemas.microsoft.com/office/powerpoint/2010/main" val="1300547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33EF0-BACE-494C-85E3-DE16F849F14E}"/>
              </a:ext>
            </a:extLst>
          </p:cNvPr>
          <p:cNvSpPr>
            <a:spLocks noGrp="1"/>
          </p:cNvSpPr>
          <p:nvPr>
            <p:ph type="title"/>
          </p:nvPr>
        </p:nvSpPr>
        <p:spPr/>
        <p:txBody>
          <a:bodyPr/>
          <a:lstStyle/>
          <a:p>
            <a:r>
              <a:rPr lang="en-GB" dirty="0"/>
              <a:t>What is a Family?</a:t>
            </a:r>
          </a:p>
        </p:txBody>
      </p:sp>
      <p:sp>
        <p:nvSpPr>
          <p:cNvPr id="3" name="Content Placeholder 2">
            <a:extLst>
              <a:ext uri="{FF2B5EF4-FFF2-40B4-BE49-F238E27FC236}">
                <a16:creationId xmlns:a16="http://schemas.microsoft.com/office/drawing/2014/main" id="{697E6606-E237-426C-8CB0-D69426A4E01D}"/>
              </a:ext>
            </a:extLst>
          </p:cNvPr>
          <p:cNvSpPr>
            <a:spLocks noGrp="1"/>
          </p:cNvSpPr>
          <p:nvPr>
            <p:ph idx="1"/>
          </p:nvPr>
        </p:nvSpPr>
        <p:spPr/>
        <p:txBody>
          <a:bodyPr>
            <a:normAutofit fontScale="92500" lnSpcReduction="20000"/>
          </a:bodyPr>
          <a:lstStyle/>
          <a:p>
            <a:pPr marL="382588" indent="-382588" defTabSz="1019175">
              <a:lnSpc>
                <a:spcPct val="90000"/>
              </a:lnSpc>
            </a:pPr>
            <a:r>
              <a:rPr lang="en-US" altLang="en-US" dirty="0"/>
              <a:t>Traditional?</a:t>
            </a:r>
          </a:p>
          <a:p>
            <a:pPr marL="382588" indent="-382588" defTabSz="1019175">
              <a:lnSpc>
                <a:spcPct val="90000"/>
              </a:lnSpc>
            </a:pPr>
            <a:r>
              <a:rPr lang="en-US" altLang="en-US" dirty="0"/>
              <a:t>Blended?</a:t>
            </a:r>
          </a:p>
          <a:p>
            <a:pPr marL="382588" indent="-382588" defTabSz="1019175">
              <a:lnSpc>
                <a:spcPct val="90000"/>
              </a:lnSpc>
            </a:pPr>
            <a:r>
              <a:rPr lang="en-US" altLang="en-US" dirty="0"/>
              <a:t>Extended?</a:t>
            </a:r>
          </a:p>
          <a:p>
            <a:pPr marL="382588" indent="-382588" defTabSz="1019175">
              <a:lnSpc>
                <a:spcPct val="90000"/>
              </a:lnSpc>
            </a:pPr>
            <a:r>
              <a:rPr lang="en-US" altLang="en-US" dirty="0"/>
              <a:t>Multi-generational?</a:t>
            </a:r>
          </a:p>
          <a:p>
            <a:pPr marL="382588" indent="-382588" defTabSz="1019175">
              <a:lnSpc>
                <a:spcPct val="90000"/>
              </a:lnSpc>
            </a:pPr>
            <a:r>
              <a:rPr lang="en-US" altLang="en-US" dirty="0"/>
              <a:t>Migrant?</a:t>
            </a:r>
          </a:p>
          <a:p>
            <a:pPr marL="382588" indent="-382588" defTabSz="1019175">
              <a:lnSpc>
                <a:spcPct val="90000"/>
              </a:lnSpc>
            </a:pPr>
            <a:r>
              <a:rPr lang="en-US" altLang="en-US" dirty="0"/>
              <a:t>Minority?</a:t>
            </a:r>
          </a:p>
          <a:p>
            <a:pPr marL="382588" indent="-382588" defTabSz="1019175">
              <a:lnSpc>
                <a:spcPct val="90000"/>
              </a:lnSpc>
            </a:pPr>
            <a:r>
              <a:rPr lang="en-US" altLang="en-US" dirty="0"/>
              <a:t>Single-parent?</a:t>
            </a:r>
          </a:p>
          <a:p>
            <a:pPr marL="382588" indent="-382588" defTabSz="1019175">
              <a:lnSpc>
                <a:spcPct val="90000"/>
              </a:lnSpc>
            </a:pPr>
            <a:r>
              <a:rPr lang="en-US" altLang="en-US" dirty="0"/>
              <a:t>Divorced?</a:t>
            </a:r>
          </a:p>
          <a:p>
            <a:pPr marL="382588" indent="-382588" defTabSz="1019175">
              <a:lnSpc>
                <a:spcPct val="90000"/>
              </a:lnSpc>
            </a:pPr>
            <a:r>
              <a:rPr lang="en-US" altLang="en-US" dirty="0"/>
              <a:t>Other?</a:t>
            </a:r>
          </a:p>
          <a:p>
            <a:endParaRPr lang="en-GB" dirty="0"/>
          </a:p>
        </p:txBody>
      </p:sp>
    </p:spTree>
    <p:extLst>
      <p:ext uri="{BB962C8B-B14F-4D97-AF65-F5344CB8AC3E}">
        <p14:creationId xmlns:p14="http://schemas.microsoft.com/office/powerpoint/2010/main" val="13997904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37B9C-1E19-4CC0-A4A3-0B9D4ADF0CE4}"/>
              </a:ext>
            </a:extLst>
          </p:cNvPr>
          <p:cNvSpPr>
            <a:spLocks noGrp="1"/>
          </p:cNvSpPr>
          <p:nvPr>
            <p:ph type="title"/>
          </p:nvPr>
        </p:nvSpPr>
        <p:spPr/>
        <p:txBody>
          <a:bodyPr/>
          <a:lstStyle/>
          <a:p>
            <a:r>
              <a:rPr lang="en-GB" dirty="0"/>
              <a:t>A Personal Definition</a:t>
            </a:r>
          </a:p>
        </p:txBody>
      </p:sp>
      <p:sp>
        <p:nvSpPr>
          <p:cNvPr id="3" name="Content Placeholder 2">
            <a:extLst>
              <a:ext uri="{FF2B5EF4-FFF2-40B4-BE49-F238E27FC236}">
                <a16:creationId xmlns:a16="http://schemas.microsoft.com/office/drawing/2014/main" id="{DFF4EB43-DFA4-471D-96D8-E788C406548B}"/>
              </a:ext>
            </a:extLst>
          </p:cNvPr>
          <p:cNvSpPr>
            <a:spLocks noGrp="1"/>
          </p:cNvSpPr>
          <p:nvPr>
            <p:ph idx="1"/>
          </p:nvPr>
        </p:nvSpPr>
        <p:spPr/>
        <p:txBody>
          <a:bodyPr/>
          <a:lstStyle/>
          <a:p>
            <a:r>
              <a:rPr lang="en-US" altLang="en-US" dirty="0"/>
              <a:t>For the purpose of today’s conversation, “Parent” or “Family” refers to anyone actively involved in raising and educating a child.</a:t>
            </a:r>
          </a:p>
        </p:txBody>
      </p:sp>
    </p:spTree>
    <p:extLst>
      <p:ext uri="{BB962C8B-B14F-4D97-AF65-F5344CB8AC3E}">
        <p14:creationId xmlns:p14="http://schemas.microsoft.com/office/powerpoint/2010/main" val="10395790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C8E82-0620-468B-B543-26E6B9638CBC}"/>
              </a:ext>
            </a:extLst>
          </p:cNvPr>
          <p:cNvSpPr>
            <a:spLocks noGrp="1"/>
          </p:cNvSpPr>
          <p:nvPr>
            <p:ph type="title"/>
          </p:nvPr>
        </p:nvSpPr>
        <p:spPr/>
        <p:txBody>
          <a:bodyPr/>
          <a:lstStyle/>
          <a:p>
            <a:r>
              <a:rPr lang="en-GB" dirty="0"/>
              <a:t>Factors in Involvement</a:t>
            </a:r>
          </a:p>
        </p:txBody>
      </p:sp>
      <p:sp>
        <p:nvSpPr>
          <p:cNvPr id="3" name="Content Placeholder 2">
            <a:extLst>
              <a:ext uri="{FF2B5EF4-FFF2-40B4-BE49-F238E27FC236}">
                <a16:creationId xmlns:a16="http://schemas.microsoft.com/office/drawing/2014/main" id="{354CE6F5-4814-4923-B8C1-5D94CD04C2E7}"/>
              </a:ext>
            </a:extLst>
          </p:cNvPr>
          <p:cNvSpPr>
            <a:spLocks noGrp="1"/>
          </p:cNvSpPr>
          <p:nvPr>
            <p:ph idx="1"/>
          </p:nvPr>
        </p:nvSpPr>
        <p:spPr/>
        <p:txBody>
          <a:bodyPr>
            <a:normAutofit fontScale="92500" lnSpcReduction="10000"/>
          </a:bodyPr>
          <a:lstStyle/>
          <a:p>
            <a:pPr marL="382588" indent="-382588" defTabSz="1019175">
              <a:lnSpc>
                <a:spcPct val="90000"/>
              </a:lnSpc>
              <a:defRPr/>
            </a:pPr>
            <a:r>
              <a:rPr lang="en-US" dirty="0"/>
              <a:t>Parents are a child’s first teachers.</a:t>
            </a:r>
          </a:p>
          <a:p>
            <a:pPr marL="382588" indent="-382588" defTabSz="1019175">
              <a:lnSpc>
                <a:spcPct val="90000"/>
              </a:lnSpc>
              <a:defRPr/>
            </a:pPr>
            <a:endParaRPr lang="en-US" dirty="0"/>
          </a:p>
          <a:p>
            <a:pPr marL="382588" indent="-382588" defTabSz="1019175">
              <a:lnSpc>
                <a:spcPct val="90000"/>
              </a:lnSpc>
              <a:defRPr/>
            </a:pPr>
            <a:r>
              <a:rPr lang="en-US" dirty="0"/>
              <a:t>The family has changed dramatically over the last 50 years.</a:t>
            </a:r>
          </a:p>
          <a:p>
            <a:pPr marL="382588" indent="-382588" defTabSz="1019175">
              <a:lnSpc>
                <a:spcPct val="90000"/>
              </a:lnSpc>
              <a:defRPr/>
            </a:pPr>
            <a:endParaRPr lang="en-US" dirty="0"/>
          </a:p>
          <a:p>
            <a:pPr marL="382588" indent="-382588" defTabSz="1019175">
              <a:lnSpc>
                <a:spcPct val="90000"/>
              </a:lnSpc>
              <a:defRPr/>
            </a:pPr>
            <a:r>
              <a:rPr lang="en-US" dirty="0"/>
              <a:t>Schools aren’t always knowledgeable in how to encourage involvement.</a:t>
            </a:r>
          </a:p>
          <a:p>
            <a:pPr marL="382588" indent="-382588" defTabSz="1019175">
              <a:lnSpc>
                <a:spcPct val="90000"/>
              </a:lnSpc>
              <a:defRPr/>
            </a:pPr>
            <a:endParaRPr lang="en-US" dirty="0"/>
          </a:p>
          <a:p>
            <a:pPr marL="382588" indent="-382588" defTabSz="1019175">
              <a:lnSpc>
                <a:spcPct val="90000"/>
              </a:lnSpc>
              <a:defRPr/>
            </a:pPr>
            <a:r>
              <a:rPr lang="en-US" dirty="0"/>
              <a:t>Parents don’t always recognize the importance of becoming involved or know where to begin.</a:t>
            </a:r>
          </a:p>
          <a:p>
            <a:endParaRPr lang="en-GB" dirty="0"/>
          </a:p>
        </p:txBody>
      </p:sp>
    </p:spTree>
    <p:extLst>
      <p:ext uri="{BB962C8B-B14F-4D97-AF65-F5344CB8AC3E}">
        <p14:creationId xmlns:p14="http://schemas.microsoft.com/office/powerpoint/2010/main" val="29030514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F907A-4801-4675-A0CC-2C41A57136F7}"/>
              </a:ext>
            </a:extLst>
          </p:cNvPr>
          <p:cNvSpPr>
            <a:spLocks noGrp="1"/>
          </p:cNvSpPr>
          <p:nvPr>
            <p:ph type="title"/>
          </p:nvPr>
        </p:nvSpPr>
        <p:spPr/>
        <p:txBody>
          <a:bodyPr/>
          <a:lstStyle/>
          <a:p>
            <a:r>
              <a:rPr lang="en-GB" dirty="0"/>
              <a:t>Ten Truths of Parent Involvement</a:t>
            </a:r>
          </a:p>
        </p:txBody>
      </p:sp>
      <p:sp>
        <p:nvSpPr>
          <p:cNvPr id="3" name="Content Placeholder 2">
            <a:extLst>
              <a:ext uri="{FF2B5EF4-FFF2-40B4-BE49-F238E27FC236}">
                <a16:creationId xmlns:a16="http://schemas.microsoft.com/office/drawing/2014/main" id="{647E4337-1610-4CA5-BA33-78BE4D80D9B9}"/>
              </a:ext>
            </a:extLst>
          </p:cNvPr>
          <p:cNvSpPr>
            <a:spLocks noGrp="1"/>
          </p:cNvSpPr>
          <p:nvPr>
            <p:ph idx="1"/>
          </p:nvPr>
        </p:nvSpPr>
        <p:spPr/>
        <p:txBody>
          <a:bodyPr/>
          <a:lstStyle/>
          <a:p>
            <a:pPr marL="382588" indent="-382588" defTabSz="1019175">
              <a:lnSpc>
                <a:spcPct val="90000"/>
              </a:lnSpc>
              <a:defRPr/>
            </a:pPr>
            <a:r>
              <a:rPr lang="en-US" dirty="0"/>
              <a:t>All parents have hopes and goals for their children.  They differ in how they support their children’s efforts to achieve those goals.</a:t>
            </a:r>
          </a:p>
          <a:p>
            <a:pPr marL="382588" indent="-382588" defTabSz="1019175">
              <a:lnSpc>
                <a:spcPct val="90000"/>
              </a:lnSpc>
              <a:defRPr/>
            </a:pPr>
            <a:endParaRPr lang="en-US" dirty="0"/>
          </a:p>
          <a:p>
            <a:pPr marL="382588" indent="-382588" defTabSz="1019175">
              <a:lnSpc>
                <a:spcPct val="90000"/>
              </a:lnSpc>
              <a:defRPr/>
            </a:pPr>
            <a:r>
              <a:rPr lang="en-US" dirty="0"/>
              <a:t>The home is one of several areas that simultaneously influence a child.  The school must work with people in the other areas for the child’s benefit.</a:t>
            </a:r>
          </a:p>
          <a:p>
            <a:endParaRPr lang="en-GB" dirty="0"/>
          </a:p>
        </p:txBody>
      </p:sp>
    </p:spTree>
    <p:extLst>
      <p:ext uri="{BB962C8B-B14F-4D97-AF65-F5344CB8AC3E}">
        <p14:creationId xmlns:p14="http://schemas.microsoft.com/office/powerpoint/2010/main" val="35368170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5B7E174-3B7E-43E9-979E-776DDD3317C9}"/>
              </a:ext>
            </a:extLst>
          </p:cNvPr>
          <p:cNvSpPr/>
          <p:nvPr/>
        </p:nvSpPr>
        <p:spPr>
          <a:xfrm>
            <a:off x="846221" y="1483269"/>
            <a:ext cx="10571747" cy="3194721"/>
          </a:xfrm>
          <a:prstGeom prst="rect">
            <a:avLst/>
          </a:prstGeom>
        </p:spPr>
        <p:txBody>
          <a:bodyPr wrap="square">
            <a:spAutoFit/>
          </a:bodyPr>
          <a:lstStyle/>
          <a:p>
            <a:pPr marL="382588" indent="-382588" defTabSz="1019175">
              <a:lnSpc>
                <a:spcPct val="90000"/>
              </a:lnSpc>
              <a:buFont typeface="Arial" panose="020B0604020202020204" pitchFamily="34" charset="0"/>
              <a:buChar char="•"/>
              <a:defRPr/>
            </a:pPr>
            <a:r>
              <a:rPr lang="en-US" sz="3200" dirty="0"/>
              <a:t>The parent is the central contributor to a child’s education.  Schools can either ignore this fact or recognize the potential of the parent.</a:t>
            </a:r>
          </a:p>
          <a:p>
            <a:pPr marL="382588" indent="-382588" defTabSz="1019175">
              <a:lnSpc>
                <a:spcPct val="90000"/>
              </a:lnSpc>
              <a:buFont typeface="Arial" panose="020B0604020202020204" pitchFamily="34" charset="0"/>
              <a:buChar char="•"/>
              <a:defRPr/>
            </a:pPr>
            <a:endParaRPr lang="en-US" sz="3200" dirty="0"/>
          </a:p>
          <a:p>
            <a:pPr marL="382588" indent="-382588" defTabSz="1019175">
              <a:lnSpc>
                <a:spcPct val="90000"/>
              </a:lnSpc>
              <a:buFont typeface="Arial" panose="020B0604020202020204" pitchFamily="34" charset="0"/>
              <a:buChar char="•"/>
              <a:defRPr/>
            </a:pPr>
            <a:r>
              <a:rPr lang="en-US" sz="3200" dirty="0"/>
              <a:t>Parent involvement must be a legitimate element of education.  It deserves equal emphasis with elements such as program improvement and evaluation.</a:t>
            </a:r>
          </a:p>
        </p:txBody>
      </p:sp>
    </p:spTree>
    <p:extLst>
      <p:ext uri="{BB962C8B-B14F-4D97-AF65-F5344CB8AC3E}">
        <p14:creationId xmlns:p14="http://schemas.microsoft.com/office/powerpoint/2010/main" val="18361903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3468D5B-4B2A-4EF8-B78F-D630D715CC63}"/>
              </a:ext>
            </a:extLst>
          </p:cNvPr>
          <p:cNvSpPr/>
          <p:nvPr/>
        </p:nvSpPr>
        <p:spPr>
          <a:xfrm>
            <a:off x="1167064" y="1905506"/>
            <a:ext cx="10443410" cy="3046988"/>
          </a:xfrm>
          <a:prstGeom prst="rect">
            <a:avLst/>
          </a:prstGeom>
        </p:spPr>
        <p:txBody>
          <a:bodyPr wrap="square">
            <a:spAutoFit/>
          </a:bodyPr>
          <a:lstStyle/>
          <a:p>
            <a:pPr marL="457200" indent="-457200" defTabSz="1019175">
              <a:buFont typeface="Arial" panose="020B0604020202020204" pitchFamily="34" charset="0"/>
              <a:buChar char="•"/>
              <a:defRPr/>
            </a:pPr>
            <a:r>
              <a:rPr lang="en-US" sz="3200" dirty="0"/>
              <a:t>Parent involvement is a process, not a program of activities.  It requires ongoing energy and effort.</a:t>
            </a:r>
          </a:p>
          <a:p>
            <a:pPr marL="457200" indent="-457200" defTabSz="1019175">
              <a:buFont typeface="Arial" panose="020B0604020202020204" pitchFamily="34" charset="0"/>
              <a:buChar char="•"/>
              <a:defRPr/>
            </a:pPr>
            <a:endParaRPr lang="en-US" sz="3200" dirty="0"/>
          </a:p>
          <a:p>
            <a:pPr marL="457200" indent="-457200" defTabSz="1019175">
              <a:buFont typeface="Arial" panose="020B0604020202020204" pitchFamily="34" charset="0"/>
              <a:buChar char="•"/>
              <a:defRPr/>
            </a:pPr>
            <a:r>
              <a:rPr lang="en-US" sz="3200" dirty="0"/>
              <a:t>Parent involvement requires a vision, policy, and framework.  A consensus of understanding is important.</a:t>
            </a:r>
          </a:p>
        </p:txBody>
      </p:sp>
    </p:spTree>
    <p:extLst>
      <p:ext uri="{BB962C8B-B14F-4D97-AF65-F5344CB8AC3E}">
        <p14:creationId xmlns:p14="http://schemas.microsoft.com/office/powerpoint/2010/main" val="8109384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C6C8134-99FB-4E05-BD46-2C1EF0F88FBA}"/>
              </a:ext>
            </a:extLst>
          </p:cNvPr>
          <p:cNvSpPr/>
          <p:nvPr/>
        </p:nvSpPr>
        <p:spPr>
          <a:xfrm>
            <a:off x="1022684" y="1081893"/>
            <a:ext cx="10804358" cy="4081117"/>
          </a:xfrm>
          <a:prstGeom prst="rect">
            <a:avLst/>
          </a:prstGeom>
        </p:spPr>
        <p:txBody>
          <a:bodyPr wrap="square">
            <a:spAutoFit/>
          </a:bodyPr>
          <a:lstStyle/>
          <a:p>
            <a:pPr marL="457200" indent="-457200" defTabSz="1019175">
              <a:lnSpc>
                <a:spcPct val="90000"/>
              </a:lnSpc>
              <a:buFont typeface="Arial" panose="020B0604020202020204" pitchFamily="34" charset="0"/>
              <a:buChar char="•"/>
              <a:defRPr/>
            </a:pPr>
            <a:r>
              <a:rPr lang="en-US" sz="3200" dirty="0"/>
              <a:t>Any parent can be “hard to reach.”  Parents must be identified and approached individually; they are not defined by gender, ethnicity, family situation, education, or income.</a:t>
            </a:r>
          </a:p>
          <a:p>
            <a:pPr marL="457200" indent="-457200" defTabSz="1019175">
              <a:lnSpc>
                <a:spcPct val="90000"/>
              </a:lnSpc>
              <a:buFont typeface="Arial" panose="020B0604020202020204" pitchFamily="34" charset="0"/>
              <a:buChar char="•"/>
              <a:defRPr/>
            </a:pPr>
            <a:endParaRPr lang="en-US" sz="3200" dirty="0"/>
          </a:p>
          <a:p>
            <a:pPr marL="382588" indent="-382588" defTabSz="1019175">
              <a:lnSpc>
                <a:spcPct val="90000"/>
              </a:lnSpc>
              <a:buFont typeface="Arial" panose="020B0604020202020204" pitchFamily="34" charset="0"/>
              <a:buChar char="•"/>
              <a:defRPr/>
            </a:pPr>
            <a:r>
              <a:rPr lang="en-US" sz="3200" dirty="0"/>
              <a:t>Successful parent involvement nurtures relationships and partnerships.  It strengthens </a:t>
            </a:r>
            <a:r>
              <a:rPr lang="en-US" sz="3200"/>
              <a:t>bonds between </a:t>
            </a:r>
            <a:r>
              <a:rPr lang="en-US" sz="3200" dirty="0"/>
              <a:t>home and school, parent and teacher, parent and school, school and community.</a:t>
            </a:r>
          </a:p>
        </p:txBody>
      </p:sp>
    </p:spTree>
    <p:extLst>
      <p:ext uri="{BB962C8B-B14F-4D97-AF65-F5344CB8AC3E}">
        <p14:creationId xmlns:p14="http://schemas.microsoft.com/office/powerpoint/2010/main" val="6814964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BEE70-6EEF-49A7-8DA6-D63720C3B35D}"/>
              </a:ext>
            </a:extLst>
          </p:cNvPr>
          <p:cNvSpPr>
            <a:spLocks noGrp="1"/>
          </p:cNvSpPr>
          <p:nvPr>
            <p:ph type="title"/>
          </p:nvPr>
        </p:nvSpPr>
        <p:spPr/>
        <p:txBody>
          <a:bodyPr/>
          <a:lstStyle/>
          <a:p>
            <a:r>
              <a:rPr lang="en-GB" dirty="0"/>
              <a:t>Barriers to Involvement</a:t>
            </a:r>
          </a:p>
        </p:txBody>
      </p:sp>
      <p:sp>
        <p:nvSpPr>
          <p:cNvPr id="3" name="Content Placeholder 2">
            <a:extLst>
              <a:ext uri="{FF2B5EF4-FFF2-40B4-BE49-F238E27FC236}">
                <a16:creationId xmlns:a16="http://schemas.microsoft.com/office/drawing/2014/main" id="{03CD25ED-A515-4241-A51D-063D0553FBFC}"/>
              </a:ext>
            </a:extLst>
          </p:cNvPr>
          <p:cNvSpPr>
            <a:spLocks noGrp="1"/>
          </p:cNvSpPr>
          <p:nvPr>
            <p:ph idx="1"/>
          </p:nvPr>
        </p:nvSpPr>
        <p:spPr/>
        <p:txBody>
          <a:bodyPr>
            <a:normAutofit fontScale="77500" lnSpcReduction="20000"/>
          </a:bodyPr>
          <a:lstStyle/>
          <a:p>
            <a:pPr marL="382588" indent="-382588" defTabSz="1019175"/>
            <a:r>
              <a:rPr lang="en-US" altLang="en-US" dirty="0"/>
              <a:t>Lack of a school environment that supports parent/family involvement;</a:t>
            </a:r>
          </a:p>
          <a:p>
            <a:pPr marL="382588" indent="-382588" defTabSz="1019175"/>
            <a:endParaRPr lang="en-US" altLang="en-US" dirty="0"/>
          </a:p>
          <a:p>
            <a:pPr marL="382588" indent="-382588" defTabSz="1019175"/>
            <a:r>
              <a:rPr lang="en-US" altLang="en-US" dirty="0"/>
              <a:t>School practices that do not accommodate the diversity of family needs;</a:t>
            </a:r>
          </a:p>
          <a:p>
            <a:pPr marL="382588" indent="-382588" defTabSz="1019175"/>
            <a:endParaRPr lang="en-US" altLang="en-US" dirty="0"/>
          </a:p>
          <a:p>
            <a:pPr marL="382588" indent="-382588" defTabSz="1019175"/>
            <a:r>
              <a:rPr lang="en-US" altLang="en-US" dirty="0"/>
              <a:t>Childcare constraints;</a:t>
            </a:r>
          </a:p>
          <a:p>
            <a:pPr marL="382588" indent="-382588" defTabSz="1019175"/>
            <a:endParaRPr lang="en-US" altLang="en-US" dirty="0"/>
          </a:p>
          <a:p>
            <a:pPr marL="382588" indent="-382588" defTabSz="1019175"/>
            <a:r>
              <a:rPr lang="en-US" altLang="en-US" dirty="0"/>
              <a:t>Families’ past negative experiences with schools and/or feelings of uncertainty about “treading on school territory.”</a:t>
            </a:r>
          </a:p>
          <a:p>
            <a:endParaRPr lang="en-GB" dirty="0"/>
          </a:p>
        </p:txBody>
      </p:sp>
    </p:spTree>
    <p:extLst>
      <p:ext uri="{BB962C8B-B14F-4D97-AF65-F5344CB8AC3E}">
        <p14:creationId xmlns:p14="http://schemas.microsoft.com/office/powerpoint/2010/main" val="15243396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F742CA-E87A-4F64-BCAB-22C0193D0057}"/>
              </a:ext>
            </a:extLst>
          </p:cNvPr>
          <p:cNvSpPr/>
          <p:nvPr/>
        </p:nvSpPr>
        <p:spPr>
          <a:xfrm>
            <a:off x="1143000" y="1456963"/>
            <a:ext cx="10287000" cy="3046988"/>
          </a:xfrm>
          <a:prstGeom prst="rect">
            <a:avLst/>
          </a:prstGeom>
        </p:spPr>
        <p:txBody>
          <a:bodyPr wrap="square">
            <a:spAutoFit/>
          </a:bodyPr>
          <a:lstStyle/>
          <a:p>
            <a:pPr marL="457200" indent="-457200" defTabSz="1019175">
              <a:buFont typeface="Arial" panose="020B0604020202020204" pitchFamily="34" charset="0"/>
              <a:buChar char="•"/>
            </a:pPr>
            <a:r>
              <a:rPr lang="en-US" altLang="en-US" sz="3200" dirty="0"/>
              <a:t>Cultural differences (language barriers, attitudes toward professionals, lack of knowledge of the education system);</a:t>
            </a:r>
          </a:p>
          <a:p>
            <a:pPr marL="457200" indent="-457200" defTabSz="1019175">
              <a:buFont typeface="Arial" panose="020B0604020202020204" pitchFamily="34" charset="0"/>
              <a:buChar char="•"/>
            </a:pPr>
            <a:endParaRPr lang="en-US" altLang="en-US" sz="3200" dirty="0"/>
          </a:p>
          <a:p>
            <a:pPr marL="457200" indent="-457200" defTabSz="1019175">
              <a:buFont typeface="Arial" panose="020B0604020202020204" pitchFamily="34" charset="0"/>
              <a:buChar char="•"/>
            </a:pPr>
            <a:r>
              <a:rPr lang="en-US" altLang="en-US" sz="3200" dirty="0"/>
              <a:t>Primacy of basic needs (food, clothing, and shelter take precedence over educational needs);</a:t>
            </a:r>
          </a:p>
        </p:txBody>
      </p:sp>
    </p:spTree>
    <p:extLst>
      <p:ext uri="{BB962C8B-B14F-4D97-AF65-F5344CB8AC3E}">
        <p14:creationId xmlns:p14="http://schemas.microsoft.com/office/powerpoint/2010/main" val="35528943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3AD78C6-F3DB-4EA7-870B-65B6D791C37E}"/>
              </a:ext>
            </a:extLst>
          </p:cNvPr>
          <p:cNvSpPr/>
          <p:nvPr/>
        </p:nvSpPr>
        <p:spPr>
          <a:xfrm>
            <a:off x="1022684" y="1504816"/>
            <a:ext cx="10744200" cy="4031873"/>
          </a:xfrm>
          <a:prstGeom prst="rect">
            <a:avLst/>
          </a:prstGeom>
        </p:spPr>
        <p:txBody>
          <a:bodyPr wrap="square">
            <a:spAutoFit/>
          </a:bodyPr>
          <a:lstStyle/>
          <a:p>
            <a:pPr marL="382588" indent="-382588" defTabSz="1019175">
              <a:buFont typeface="Arial" panose="020B0604020202020204" pitchFamily="34" charset="0"/>
              <a:buChar char="•"/>
            </a:pPr>
            <a:r>
              <a:rPr lang="en-US" altLang="en-US" sz="3200" dirty="0"/>
              <a:t>Feelings of inadequacy associated with difference in income or education;</a:t>
            </a:r>
          </a:p>
          <a:p>
            <a:pPr marL="382588" indent="-382588" defTabSz="1019175">
              <a:buFont typeface="Arial" panose="020B0604020202020204" pitchFamily="34" charset="0"/>
              <a:buChar char="•"/>
            </a:pPr>
            <a:endParaRPr lang="en-US" altLang="en-US" sz="3200" dirty="0"/>
          </a:p>
          <a:p>
            <a:pPr marL="382588" indent="-382588" defTabSz="1019175">
              <a:buFont typeface="Arial" panose="020B0604020202020204" pitchFamily="34" charset="0"/>
              <a:buChar char="•"/>
            </a:pPr>
            <a:r>
              <a:rPr lang="en-US" altLang="en-US" sz="3200" dirty="0"/>
              <a:t>Safety, especially in inner-city school </a:t>
            </a:r>
            <a:r>
              <a:rPr lang="en-US" altLang="en-US" sz="3200" dirty="0" err="1"/>
              <a:t>neighbourhoods</a:t>
            </a:r>
            <a:r>
              <a:rPr lang="en-US" altLang="en-US" sz="3200" dirty="0"/>
              <a:t>;</a:t>
            </a:r>
          </a:p>
          <a:p>
            <a:pPr marL="382588" indent="-382588" defTabSz="1019175">
              <a:buFont typeface="Arial" panose="020B0604020202020204" pitchFamily="34" charset="0"/>
              <a:buChar char="•"/>
            </a:pPr>
            <a:endParaRPr lang="en-US" altLang="en-US" sz="3200" dirty="0"/>
          </a:p>
          <a:p>
            <a:pPr marL="382588" indent="-382588" defTabSz="1019175">
              <a:buFont typeface="Arial" panose="020B0604020202020204" pitchFamily="34" charset="0"/>
              <a:buChar char="•"/>
            </a:pPr>
            <a:r>
              <a:rPr lang="en-US" altLang="en-US" sz="3200" dirty="0"/>
              <a:t>Uncertainty about what to do; and,</a:t>
            </a:r>
          </a:p>
          <a:p>
            <a:pPr marL="382588" indent="-382588" defTabSz="1019175">
              <a:buFont typeface="Arial" panose="020B0604020202020204" pitchFamily="34" charset="0"/>
              <a:buChar char="•"/>
            </a:pPr>
            <a:endParaRPr lang="en-US" altLang="en-US" sz="3200" dirty="0"/>
          </a:p>
          <a:p>
            <a:pPr marL="382588" indent="-382588" defTabSz="1019175">
              <a:buFont typeface="Arial" panose="020B0604020202020204" pitchFamily="34" charset="0"/>
              <a:buChar char="•"/>
            </a:pPr>
            <a:r>
              <a:rPr lang="en-US" altLang="en-US" sz="3200" dirty="0"/>
              <a:t>Lack of time.</a:t>
            </a:r>
          </a:p>
        </p:txBody>
      </p:sp>
    </p:spTree>
    <p:extLst>
      <p:ext uri="{BB962C8B-B14F-4D97-AF65-F5344CB8AC3E}">
        <p14:creationId xmlns:p14="http://schemas.microsoft.com/office/powerpoint/2010/main" val="38057591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98253-F4D4-44B9-8DCA-CF9F41EFCD58}"/>
              </a:ext>
            </a:extLst>
          </p:cNvPr>
          <p:cNvSpPr>
            <a:spLocks noGrp="1"/>
          </p:cNvSpPr>
          <p:nvPr>
            <p:ph type="title"/>
          </p:nvPr>
        </p:nvSpPr>
        <p:spPr>
          <a:xfrm>
            <a:off x="762000" y="376989"/>
            <a:ext cx="10668000" cy="1524000"/>
          </a:xfrm>
        </p:spPr>
        <p:txBody>
          <a:bodyPr/>
          <a:lstStyle/>
          <a:p>
            <a:r>
              <a:rPr lang="en-GB" dirty="0"/>
              <a:t>Parent Participation</a:t>
            </a:r>
          </a:p>
        </p:txBody>
      </p:sp>
      <p:sp>
        <p:nvSpPr>
          <p:cNvPr id="3" name="Content Placeholder 2">
            <a:extLst>
              <a:ext uri="{FF2B5EF4-FFF2-40B4-BE49-F238E27FC236}">
                <a16:creationId xmlns:a16="http://schemas.microsoft.com/office/drawing/2014/main" id="{1B1F7A34-F176-4247-AD74-22053E17A7C3}"/>
              </a:ext>
            </a:extLst>
          </p:cNvPr>
          <p:cNvSpPr>
            <a:spLocks noGrp="1"/>
          </p:cNvSpPr>
          <p:nvPr>
            <p:ph idx="1"/>
          </p:nvPr>
        </p:nvSpPr>
        <p:spPr>
          <a:xfrm>
            <a:off x="762000" y="1985212"/>
            <a:ext cx="10668000" cy="4118872"/>
          </a:xfrm>
        </p:spPr>
        <p:txBody>
          <a:bodyPr>
            <a:normAutofit fontScale="85000" lnSpcReduction="20000"/>
          </a:bodyPr>
          <a:lstStyle/>
          <a:p>
            <a:pPr>
              <a:lnSpc>
                <a:spcPct val="80000"/>
              </a:lnSpc>
            </a:pPr>
            <a:r>
              <a:rPr lang="en-GB" altLang="en-US" dirty="0"/>
              <a:t>Despite these advantages, it is not always easy for parents to find time and energy to become involved or to coordinate with schedules for school events. </a:t>
            </a:r>
          </a:p>
          <a:p>
            <a:pPr>
              <a:lnSpc>
                <a:spcPct val="80000"/>
              </a:lnSpc>
            </a:pPr>
            <a:endParaRPr lang="en-GB" altLang="en-US" dirty="0"/>
          </a:p>
          <a:p>
            <a:pPr>
              <a:lnSpc>
                <a:spcPct val="80000"/>
              </a:lnSpc>
            </a:pPr>
            <a:r>
              <a:rPr lang="en-GB" altLang="en-US" dirty="0"/>
              <a:t>For some parents, a visit to school is perceived as an uncomfortable experience, perhaps because of their own  school days. </a:t>
            </a:r>
          </a:p>
          <a:p>
            <a:pPr>
              <a:lnSpc>
                <a:spcPct val="80000"/>
              </a:lnSpc>
            </a:pPr>
            <a:endParaRPr lang="en-GB" altLang="en-US" dirty="0"/>
          </a:p>
          <a:p>
            <a:pPr>
              <a:lnSpc>
                <a:spcPct val="80000"/>
              </a:lnSpc>
            </a:pPr>
            <a:r>
              <a:rPr lang="en-GB" altLang="en-US" dirty="0"/>
              <a:t>Others may have their hands full with a job and other children. The availability and cost of babysitters are other factors. </a:t>
            </a:r>
          </a:p>
          <a:p>
            <a:pPr>
              <a:lnSpc>
                <a:spcPct val="80000"/>
              </a:lnSpc>
            </a:pPr>
            <a:endParaRPr lang="en-GB" altLang="en-US" dirty="0"/>
          </a:p>
          <a:p>
            <a:pPr>
              <a:lnSpc>
                <a:spcPct val="80000"/>
              </a:lnSpc>
            </a:pPr>
            <a:r>
              <a:rPr lang="en-GB" altLang="en-US" dirty="0"/>
              <a:t>Recently, teachers have begun to make special efforts to increase communication with parents and encourage involvement in children's learning experiences – but there is still a long way to go!</a:t>
            </a:r>
          </a:p>
          <a:p>
            <a:endParaRPr lang="en-GB" dirty="0"/>
          </a:p>
        </p:txBody>
      </p:sp>
    </p:spTree>
    <p:extLst>
      <p:ext uri="{BB962C8B-B14F-4D97-AF65-F5344CB8AC3E}">
        <p14:creationId xmlns:p14="http://schemas.microsoft.com/office/powerpoint/2010/main" val="15901733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67C40-0801-48A9-A7EE-A89236604A21}"/>
              </a:ext>
            </a:extLst>
          </p:cNvPr>
          <p:cNvSpPr>
            <a:spLocks noGrp="1"/>
          </p:cNvSpPr>
          <p:nvPr>
            <p:ph type="title"/>
          </p:nvPr>
        </p:nvSpPr>
        <p:spPr/>
        <p:txBody>
          <a:bodyPr/>
          <a:lstStyle/>
          <a:p>
            <a:r>
              <a:rPr lang="en-GB" dirty="0"/>
              <a:t>Difficulties in Involving Parents</a:t>
            </a:r>
          </a:p>
        </p:txBody>
      </p:sp>
      <p:sp>
        <p:nvSpPr>
          <p:cNvPr id="3" name="Content Placeholder 2">
            <a:extLst>
              <a:ext uri="{FF2B5EF4-FFF2-40B4-BE49-F238E27FC236}">
                <a16:creationId xmlns:a16="http://schemas.microsoft.com/office/drawing/2014/main" id="{57B2214A-3A10-429B-8F22-E8CBF3C5BECE}"/>
              </a:ext>
            </a:extLst>
          </p:cNvPr>
          <p:cNvSpPr>
            <a:spLocks noGrp="1"/>
          </p:cNvSpPr>
          <p:nvPr>
            <p:ph idx="1"/>
          </p:nvPr>
        </p:nvSpPr>
        <p:spPr/>
        <p:txBody>
          <a:bodyPr/>
          <a:lstStyle/>
          <a:p>
            <a:pPr>
              <a:lnSpc>
                <a:spcPct val="90000"/>
              </a:lnSpc>
            </a:pPr>
            <a:r>
              <a:rPr lang="en-GB" altLang="en-US" dirty="0"/>
              <a:t>Teachers also become frustrated when they get little response from parents</a:t>
            </a:r>
          </a:p>
          <a:p>
            <a:pPr>
              <a:lnSpc>
                <a:spcPct val="90000"/>
              </a:lnSpc>
            </a:pPr>
            <a:endParaRPr lang="en-GB" altLang="en-US" dirty="0"/>
          </a:p>
          <a:p>
            <a:pPr>
              <a:lnSpc>
                <a:spcPct val="90000"/>
              </a:lnSpc>
            </a:pPr>
            <a:r>
              <a:rPr lang="en-GB" altLang="en-US" dirty="0"/>
              <a:t>Teachers complain that parents do not come to parents evenings or school events, check homework, or answer notes. </a:t>
            </a:r>
          </a:p>
          <a:p>
            <a:pPr>
              <a:lnSpc>
                <a:spcPct val="90000"/>
              </a:lnSpc>
            </a:pPr>
            <a:endParaRPr lang="en-GB" altLang="en-US" dirty="0"/>
          </a:p>
          <a:p>
            <a:pPr>
              <a:lnSpc>
                <a:spcPct val="90000"/>
              </a:lnSpc>
            </a:pPr>
            <a:r>
              <a:rPr lang="en-GB" altLang="en-US" dirty="0"/>
              <a:t>This leads some teachers to conclude that parents do not care about their children's education. </a:t>
            </a:r>
          </a:p>
          <a:p>
            <a:endParaRPr lang="en-GB" dirty="0"/>
          </a:p>
        </p:txBody>
      </p:sp>
    </p:spTree>
    <p:extLst>
      <p:ext uri="{BB962C8B-B14F-4D97-AF65-F5344CB8AC3E}">
        <p14:creationId xmlns:p14="http://schemas.microsoft.com/office/powerpoint/2010/main" val="126110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E2BDCDE-99F7-4F74-A7A1-3ED7850DA77F}"/>
              </a:ext>
            </a:extLst>
          </p:cNvPr>
          <p:cNvSpPr/>
          <p:nvPr/>
        </p:nvSpPr>
        <p:spPr>
          <a:xfrm>
            <a:off x="1229750" y="1159343"/>
            <a:ext cx="10362028" cy="4081117"/>
          </a:xfrm>
          <a:prstGeom prst="rect">
            <a:avLst/>
          </a:prstGeom>
        </p:spPr>
        <p:txBody>
          <a:bodyPr wrap="square">
            <a:spAutoFit/>
          </a:bodyPr>
          <a:lstStyle/>
          <a:p>
            <a:pPr marL="457200" indent="-457200">
              <a:lnSpc>
                <a:spcPct val="90000"/>
              </a:lnSpc>
              <a:buFont typeface="Arial" panose="020B0604020202020204" pitchFamily="34" charset="0"/>
              <a:buChar char="•"/>
            </a:pPr>
            <a:r>
              <a:rPr lang="en-GB" altLang="en-US" sz="3200" dirty="0"/>
              <a:t>While it is true that the emotional problems of a few parents may be so great as to prevent them from becoming involved with their children's education, most parents do interpersonal skills (Epstein, 1990care a great deal. </a:t>
            </a:r>
          </a:p>
          <a:p>
            <a:pPr marL="457200" indent="-457200">
              <a:lnSpc>
                <a:spcPct val="90000"/>
              </a:lnSpc>
              <a:buFont typeface="Arial" panose="020B0604020202020204" pitchFamily="34" charset="0"/>
              <a:buChar char="•"/>
            </a:pPr>
            <a:endParaRPr lang="en-GB" altLang="en-US" sz="3200" dirty="0"/>
          </a:p>
          <a:p>
            <a:pPr marL="457200" indent="-457200">
              <a:lnSpc>
                <a:spcPct val="90000"/>
              </a:lnSpc>
              <a:buFont typeface="Arial" panose="020B0604020202020204" pitchFamily="34" charset="0"/>
              <a:buChar char="•"/>
            </a:pPr>
            <a:r>
              <a:rPr lang="en-GB" altLang="en-US" sz="3200" dirty="0"/>
              <a:t>Teachers may also feel uneasy in communicating with parents, for they have not been trained in appropriate )</a:t>
            </a:r>
          </a:p>
        </p:txBody>
      </p:sp>
    </p:spTree>
    <p:extLst>
      <p:ext uri="{BB962C8B-B14F-4D97-AF65-F5344CB8AC3E}">
        <p14:creationId xmlns:p14="http://schemas.microsoft.com/office/powerpoint/2010/main" val="34475078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DDEBC6B-730A-4C5D-B4D3-3C093C58BF5A}"/>
              </a:ext>
            </a:extLst>
          </p:cNvPr>
          <p:cNvSpPr/>
          <p:nvPr/>
        </p:nvSpPr>
        <p:spPr>
          <a:xfrm>
            <a:off x="928468" y="920621"/>
            <a:ext cx="10663311" cy="5016758"/>
          </a:xfrm>
          <a:prstGeom prst="rect">
            <a:avLst/>
          </a:prstGeom>
        </p:spPr>
        <p:txBody>
          <a:bodyPr wrap="square">
            <a:spAutoFit/>
          </a:bodyPr>
          <a:lstStyle/>
          <a:p>
            <a:pPr marL="457200" indent="-457200">
              <a:buFont typeface="Arial" panose="020B0604020202020204" pitchFamily="34" charset="0"/>
              <a:buChar char="•"/>
            </a:pPr>
            <a:r>
              <a:rPr lang="en-GB" altLang="en-US" sz="3200" dirty="0"/>
              <a:t>Some parents who are uninvolved in school may not understand the importance of parent involvement or may think they do not have the skills to be able to help. </a:t>
            </a:r>
          </a:p>
          <a:p>
            <a:pPr marL="457200" indent="-457200">
              <a:buFont typeface="Arial" panose="020B0604020202020204" pitchFamily="34" charset="0"/>
              <a:buChar char="•"/>
            </a:pPr>
            <a:endParaRPr lang="en-GB" altLang="en-US" sz="3200" dirty="0"/>
          </a:p>
          <a:p>
            <a:pPr marL="457200" indent="-457200">
              <a:buFont typeface="Arial" panose="020B0604020202020204" pitchFamily="34" charset="0"/>
              <a:buChar char="•"/>
            </a:pPr>
            <a:r>
              <a:rPr lang="en-GB" altLang="en-US" sz="3200" dirty="0"/>
              <a:t>Even parents who are confident and willing to help may hesitate to become involved for fear of overstepping their bounds. It is the responsibility of teachers and administrators to encourage such parents to become involved. </a:t>
            </a:r>
          </a:p>
        </p:txBody>
      </p:sp>
    </p:spTree>
    <p:extLst>
      <p:ext uri="{BB962C8B-B14F-4D97-AF65-F5344CB8AC3E}">
        <p14:creationId xmlns:p14="http://schemas.microsoft.com/office/powerpoint/2010/main" val="3321055733"/>
      </p:ext>
    </p:extLst>
  </p:cSld>
  <p:clrMapOvr>
    <a:masterClrMapping/>
  </p:clrMapOvr>
</p:sld>
</file>

<file path=ppt/theme/theme1.xml><?xml version="1.0" encoding="utf-8"?>
<a:theme xmlns:a="http://schemas.openxmlformats.org/drawingml/2006/main" name="PebbleVTI">
  <a:themeElements>
    <a:clrScheme name="AnalogousFromRegularSeed_2SEEDS">
      <a:dk1>
        <a:srgbClr val="000000"/>
      </a:dk1>
      <a:lt1>
        <a:srgbClr val="FFFFFF"/>
      </a:lt1>
      <a:dk2>
        <a:srgbClr val="312E1C"/>
      </a:dk2>
      <a:lt2>
        <a:srgbClr val="F3F2F0"/>
      </a:lt2>
      <a:accent1>
        <a:srgbClr val="1761D5"/>
      </a:accent1>
      <a:accent2>
        <a:srgbClr val="25B1D3"/>
      </a:accent2>
      <a:accent3>
        <a:srgbClr val="433FE9"/>
      </a:accent3>
      <a:accent4>
        <a:srgbClr val="D54017"/>
      </a:accent4>
      <a:accent5>
        <a:srgbClr val="E49F29"/>
      </a:accent5>
      <a:accent6>
        <a:srgbClr val="ABB213"/>
      </a:accent6>
      <a:hlink>
        <a:srgbClr val="B0823A"/>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otalTime>4371</TotalTime>
  <Words>1550</Words>
  <Application>Microsoft Office PowerPoint</Application>
  <PresentationFormat>Widescreen</PresentationFormat>
  <Paragraphs>177</Paragraphs>
  <Slides>29</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Avenir Next LT Pro</vt:lpstr>
      <vt:lpstr>Avenir Next LT Pro Light</vt:lpstr>
      <vt:lpstr>Lucida Sans Unicode</vt:lpstr>
      <vt:lpstr>Sitka Subheading</vt:lpstr>
      <vt:lpstr>Wingdings</vt:lpstr>
      <vt:lpstr>Wingdings 3</vt:lpstr>
      <vt:lpstr>PebbleVTI</vt:lpstr>
      <vt:lpstr>External Factor The Influence of Parenting on Children’s School Life. </vt:lpstr>
      <vt:lpstr>Introduction</vt:lpstr>
      <vt:lpstr>The Benefits for Children are:</vt:lpstr>
      <vt:lpstr>The Benefits for Staff are:</vt:lpstr>
      <vt:lpstr>The Benefits for Staff are:</vt:lpstr>
      <vt:lpstr>Feinstein &amp; Symons (1999)</vt:lpstr>
      <vt:lpstr>Feinstein &amp; Symons (1999)</vt:lpstr>
      <vt:lpstr>What are the benefits?</vt:lpstr>
      <vt:lpstr>Benefits for Parents</vt:lpstr>
      <vt:lpstr>Benefits for Staff</vt:lpstr>
      <vt:lpstr>Benefits for Communities</vt:lpstr>
      <vt:lpstr>Research on Involvement</vt:lpstr>
      <vt:lpstr>PowerPoint Presentation</vt:lpstr>
      <vt:lpstr>PowerPoint Presentation</vt:lpstr>
      <vt:lpstr>PowerPoint Presentation</vt:lpstr>
      <vt:lpstr>What is a Family?</vt:lpstr>
      <vt:lpstr>A Personal Definition</vt:lpstr>
      <vt:lpstr>Factors in Involvement</vt:lpstr>
      <vt:lpstr>Ten Truths of Parent Involvement</vt:lpstr>
      <vt:lpstr>PowerPoint Presentation</vt:lpstr>
      <vt:lpstr>PowerPoint Presentation</vt:lpstr>
      <vt:lpstr>PowerPoint Presentation</vt:lpstr>
      <vt:lpstr>Barriers to Involvement</vt:lpstr>
      <vt:lpstr>PowerPoint Presentation</vt:lpstr>
      <vt:lpstr>PowerPoint Presentation</vt:lpstr>
      <vt:lpstr>Parent Participation</vt:lpstr>
      <vt:lpstr>Difficulties in Involving Parents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External Factor The Influence of Parenting on Children’s School Life.</dc:title>
  <dc:creator>Lianne Bowen</dc:creator>
  <cp:lastModifiedBy>Lianne Bowen</cp:lastModifiedBy>
  <cp:revision>8</cp:revision>
  <dcterms:created xsi:type="dcterms:W3CDTF">2021-01-22T10:08:18Z</dcterms:created>
  <dcterms:modified xsi:type="dcterms:W3CDTF">2021-01-25T15:21:45Z</dcterms:modified>
</cp:coreProperties>
</file>