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1.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9" r:id="rId12"/>
    <p:sldId id="266" r:id="rId13"/>
    <p:sldId id="270" r:id="rId14"/>
    <p:sldId id="271" r:id="rId15"/>
    <p:sldId id="267"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eem Ullah" initials="A" lastIdx="1" clrIdx="0">
    <p:extLst>
      <p:ext uri="{19B8F6BF-5375-455C-9EA6-DF929625EA0E}">
        <p15:presenceInfo xmlns:p15="http://schemas.microsoft.com/office/powerpoint/2012/main" userId="Aleem Ulla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79755" autoAdjust="0"/>
  </p:normalViewPr>
  <p:slideViewPr>
    <p:cSldViewPr>
      <p:cViewPr varScale="1">
        <p:scale>
          <a:sx n="88" d="100"/>
          <a:sy n="88" d="100"/>
        </p:scale>
        <p:origin x="2320" y="19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r>
              <a:rPr lang="en-US" dirty="0"/>
              <a:t>Stress Types</a:t>
            </a:r>
          </a:p>
          <a:p>
            <a:pPr>
              <a:defRPr/>
            </a:pPr>
            <a:endParaRPr lang="en-US" dirty="0"/>
          </a:p>
        </c:rich>
      </c:tx>
      <c:overlay val="0"/>
    </c:title>
    <c:autoTitleDeleted val="0"/>
    <c:plotArea>
      <c:layout>
        <c:manualLayout>
          <c:layoutTarget val="inner"/>
          <c:xMode val="edge"/>
          <c:yMode val="edge"/>
          <c:x val="7.0911708953047575E-2"/>
          <c:y val="0.14409684745544771"/>
          <c:w val="0.8741539078448527"/>
          <c:h val="0.65484870291692643"/>
        </c:manualLayout>
      </c:layout>
      <c:lineChart>
        <c:grouping val="standard"/>
        <c:varyColors val="0"/>
        <c:ser>
          <c:idx val="0"/>
          <c:order val="0"/>
          <c:tx>
            <c:strRef>
              <c:f>Sheet1!$B$1</c:f>
              <c:strCache>
                <c:ptCount val="1"/>
                <c:pt idx="0">
                  <c:v>Series 1</c:v>
                </c:pt>
              </c:strCache>
            </c:strRef>
          </c:tx>
          <c:marker>
            <c:symbol val="none"/>
          </c:marker>
          <c:cat>
            <c:strRef>
              <c:f>Sheet1!$A$2:$A$7</c:f>
              <c:strCache>
                <c:ptCount val="6"/>
                <c:pt idx="0">
                  <c:v>Workplace Stress</c:v>
                </c:pt>
                <c:pt idx="1">
                  <c:v>Financial Constrains </c:v>
                </c:pt>
                <c:pt idx="2">
                  <c:v>Family Problems</c:v>
                </c:pt>
                <c:pt idx="3">
                  <c:v>Health Concers</c:v>
                </c:pt>
                <c:pt idx="4">
                  <c:v>Personal Relations</c:v>
                </c:pt>
                <c:pt idx="5">
                  <c:v>Others</c:v>
                </c:pt>
              </c:strCache>
            </c:strRef>
          </c:cat>
          <c:val>
            <c:numRef>
              <c:f>Sheet1!$B$2:$B$7</c:f>
              <c:numCache>
                <c:formatCode>0%</c:formatCode>
                <c:ptCount val="6"/>
                <c:pt idx="0">
                  <c:v>0.79</c:v>
                </c:pt>
                <c:pt idx="1">
                  <c:v>0.6000000000000002</c:v>
                </c:pt>
                <c:pt idx="2">
                  <c:v>0.48000000000000009</c:v>
                </c:pt>
                <c:pt idx="3">
                  <c:v>0.45</c:v>
                </c:pt>
                <c:pt idx="4">
                  <c:v>0.35000000000000009</c:v>
                </c:pt>
                <c:pt idx="5">
                  <c:v>8.0000000000000029E-2</c:v>
                </c:pt>
              </c:numCache>
            </c:numRef>
          </c:val>
          <c:smooth val="0"/>
          <c:extLst>
            <c:ext xmlns:c16="http://schemas.microsoft.com/office/drawing/2014/chart" uri="{C3380CC4-5D6E-409C-BE32-E72D297353CC}">
              <c16:uniqueId val="{00000000-C687-4980-9EE7-5327F5CC36D1}"/>
            </c:ext>
          </c:extLst>
        </c:ser>
        <c:dLbls>
          <c:showLegendKey val="0"/>
          <c:showVal val="0"/>
          <c:showCatName val="0"/>
          <c:showSerName val="0"/>
          <c:showPercent val="0"/>
          <c:showBubbleSize val="0"/>
        </c:dLbls>
        <c:smooth val="0"/>
        <c:axId val="66480384"/>
        <c:axId val="66490368"/>
      </c:lineChart>
      <c:catAx>
        <c:axId val="66480384"/>
        <c:scaling>
          <c:orientation val="minMax"/>
        </c:scaling>
        <c:delete val="0"/>
        <c:axPos val="b"/>
        <c:numFmt formatCode="General" sourceLinked="0"/>
        <c:majorTickMark val="out"/>
        <c:minorTickMark val="none"/>
        <c:tickLblPos val="nextTo"/>
        <c:crossAx val="66490368"/>
        <c:crosses val="autoZero"/>
        <c:auto val="1"/>
        <c:lblAlgn val="ctr"/>
        <c:lblOffset val="100"/>
        <c:noMultiLvlLbl val="0"/>
      </c:catAx>
      <c:valAx>
        <c:axId val="66490368"/>
        <c:scaling>
          <c:orientation val="minMax"/>
        </c:scaling>
        <c:delete val="0"/>
        <c:axPos val="l"/>
        <c:majorGridlines/>
        <c:numFmt formatCode="0%" sourceLinked="1"/>
        <c:majorTickMark val="out"/>
        <c:minorTickMark val="none"/>
        <c:tickLblPos val="nextTo"/>
        <c:crossAx val="6648038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445590-B590-4E17-B256-F3A1BBF0FDF3}" type="doc">
      <dgm:prSet loTypeId="urn:microsoft.com/office/officeart/2005/8/layout/radial5" loCatId="cycle" qsTypeId="urn:microsoft.com/office/officeart/2005/8/quickstyle/3d2#1" qsCatId="3D" csTypeId="urn:microsoft.com/office/officeart/2005/8/colors/accent1_2" csCatId="accent1" phldr="1"/>
      <dgm:spPr/>
      <dgm:t>
        <a:bodyPr/>
        <a:lstStyle/>
        <a:p>
          <a:endParaRPr lang="en-US"/>
        </a:p>
      </dgm:t>
    </dgm:pt>
    <dgm:pt modelId="{E4F04F09-4D46-4165-AA34-40295437CCDC}">
      <dgm:prSet phldrT="[Text]"/>
      <dgm:spPr/>
      <dgm:t>
        <a:bodyPr/>
        <a:lstStyle/>
        <a:p>
          <a:r>
            <a:rPr lang="en-US" dirty="0"/>
            <a:t>PESTLE</a:t>
          </a:r>
        </a:p>
      </dgm:t>
    </dgm:pt>
    <dgm:pt modelId="{FF2C0D7B-A654-45E6-A246-144970EA3DF1}" type="parTrans" cxnId="{F351B7AA-0A6A-4BF8-AFDD-4F6F4D189A52}">
      <dgm:prSet/>
      <dgm:spPr/>
      <dgm:t>
        <a:bodyPr/>
        <a:lstStyle/>
        <a:p>
          <a:endParaRPr lang="en-US"/>
        </a:p>
      </dgm:t>
    </dgm:pt>
    <dgm:pt modelId="{CB7935EB-30A7-47B8-8A1C-8934A83D48F8}" type="sibTrans" cxnId="{F351B7AA-0A6A-4BF8-AFDD-4F6F4D189A52}">
      <dgm:prSet/>
      <dgm:spPr/>
      <dgm:t>
        <a:bodyPr/>
        <a:lstStyle/>
        <a:p>
          <a:endParaRPr lang="en-US"/>
        </a:p>
      </dgm:t>
    </dgm:pt>
    <dgm:pt modelId="{DF2EE54B-C0FB-49FF-B5C3-6E9917DC6524}">
      <dgm:prSet phldrT="[Text]"/>
      <dgm:spPr/>
      <dgm:t>
        <a:bodyPr/>
        <a:lstStyle/>
        <a:p>
          <a:r>
            <a:rPr lang="en-US" dirty="0"/>
            <a:t>Less tax revenues</a:t>
          </a:r>
        </a:p>
        <a:p>
          <a:r>
            <a:rPr lang="en-US" dirty="0"/>
            <a:t>Reduction in further exposure</a:t>
          </a:r>
        </a:p>
      </dgm:t>
    </dgm:pt>
    <dgm:pt modelId="{1FA52B13-7205-41EA-A09B-8B92DD479A94}" type="parTrans" cxnId="{E474AFAF-3A27-4452-BF64-124E3995560E}">
      <dgm:prSet/>
      <dgm:spPr/>
      <dgm:t>
        <a:bodyPr/>
        <a:lstStyle/>
        <a:p>
          <a:endParaRPr lang="en-US" dirty="0"/>
        </a:p>
      </dgm:t>
    </dgm:pt>
    <dgm:pt modelId="{D399871F-D0D1-45B2-BA16-CA35BD8496CC}" type="sibTrans" cxnId="{E474AFAF-3A27-4452-BF64-124E3995560E}">
      <dgm:prSet/>
      <dgm:spPr/>
      <dgm:t>
        <a:bodyPr/>
        <a:lstStyle/>
        <a:p>
          <a:endParaRPr lang="en-US"/>
        </a:p>
      </dgm:t>
    </dgm:pt>
    <dgm:pt modelId="{00952389-7D5F-4CE2-9CCF-65E6DEDFFE64}">
      <dgm:prSet phldrT="[Text]"/>
      <dgm:spPr/>
      <dgm:t>
        <a:bodyPr/>
        <a:lstStyle/>
        <a:p>
          <a:r>
            <a:rPr lang="en-US" dirty="0"/>
            <a:t>Poor growth of organization</a:t>
          </a:r>
        </a:p>
        <a:p>
          <a:r>
            <a:rPr lang="en-US" dirty="0"/>
            <a:t>Financial problems</a:t>
          </a:r>
        </a:p>
      </dgm:t>
    </dgm:pt>
    <dgm:pt modelId="{09408E1B-D64A-4E0B-9677-AE44D023A14B}" type="parTrans" cxnId="{CA61DE39-29F0-4D46-A5FE-F47CDD05E911}">
      <dgm:prSet/>
      <dgm:spPr/>
      <dgm:t>
        <a:bodyPr/>
        <a:lstStyle/>
        <a:p>
          <a:endParaRPr lang="en-US" dirty="0"/>
        </a:p>
      </dgm:t>
    </dgm:pt>
    <dgm:pt modelId="{3015B79F-362D-4B1C-8C97-BBFEB8D734DB}" type="sibTrans" cxnId="{CA61DE39-29F0-4D46-A5FE-F47CDD05E911}">
      <dgm:prSet/>
      <dgm:spPr/>
      <dgm:t>
        <a:bodyPr/>
        <a:lstStyle/>
        <a:p>
          <a:endParaRPr lang="en-US"/>
        </a:p>
      </dgm:t>
    </dgm:pt>
    <dgm:pt modelId="{0B81CE2F-EC1E-4189-80F9-64A1C81AE17E}">
      <dgm:prSet phldrT="[Text]"/>
      <dgm:spPr/>
      <dgm:t>
        <a:bodyPr/>
        <a:lstStyle/>
        <a:p>
          <a:r>
            <a:rPr lang="en-US" dirty="0"/>
            <a:t>Social balance of organization</a:t>
          </a:r>
        </a:p>
        <a:p>
          <a:r>
            <a:rPr lang="en-US" dirty="0"/>
            <a:t>Poor long term commitment</a:t>
          </a:r>
        </a:p>
      </dgm:t>
    </dgm:pt>
    <dgm:pt modelId="{CA0EC8F0-19BB-4EBD-8E3E-D6774ED59444}" type="parTrans" cxnId="{5FAD382C-6963-45EE-A1C4-5D473705A0A9}">
      <dgm:prSet/>
      <dgm:spPr/>
      <dgm:t>
        <a:bodyPr/>
        <a:lstStyle/>
        <a:p>
          <a:endParaRPr lang="en-US" dirty="0"/>
        </a:p>
      </dgm:t>
    </dgm:pt>
    <dgm:pt modelId="{0F93F586-AB32-4B9B-9F47-6CE15405E1C9}" type="sibTrans" cxnId="{5FAD382C-6963-45EE-A1C4-5D473705A0A9}">
      <dgm:prSet/>
      <dgm:spPr/>
      <dgm:t>
        <a:bodyPr/>
        <a:lstStyle/>
        <a:p>
          <a:endParaRPr lang="en-US"/>
        </a:p>
      </dgm:t>
    </dgm:pt>
    <dgm:pt modelId="{1326C68B-AAAC-4BD1-8887-2459E277358C}">
      <dgm:prSet phldrT="[Text]"/>
      <dgm:spPr/>
      <dgm:t>
        <a:bodyPr/>
        <a:lstStyle/>
        <a:p>
          <a:r>
            <a:rPr lang="en-US" dirty="0"/>
            <a:t>Technological changes</a:t>
          </a:r>
        </a:p>
        <a:p>
          <a:r>
            <a:rPr lang="en-US" dirty="0"/>
            <a:t>Less likely to adapt them</a:t>
          </a:r>
        </a:p>
      </dgm:t>
    </dgm:pt>
    <dgm:pt modelId="{8268E99D-1ED8-4834-B891-A754ED1227D1}" type="parTrans" cxnId="{C34B6C77-ACA3-4C64-9E83-419ADBA361DF}">
      <dgm:prSet/>
      <dgm:spPr/>
      <dgm:t>
        <a:bodyPr/>
        <a:lstStyle/>
        <a:p>
          <a:endParaRPr lang="en-US" dirty="0"/>
        </a:p>
      </dgm:t>
    </dgm:pt>
    <dgm:pt modelId="{970E39D2-F263-4655-8D57-D291DE09A5BB}" type="sibTrans" cxnId="{C34B6C77-ACA3-4C64-9E83-419ADBA361DF}">
      <dgm:prSet/>
      <dgm:spPr/>
      <dgm:t>
        <a:bodyPr/>
        <a:lstStyle/>
        <a:p>
          <a:endParaRPr lang="en-US"/>
        </a:p>
      </dgm:t>
    </dgm:pt>
    <dgm:pt modelId="{40313D12-B4F8-4070-A702-BCF34BD95E6E}">
      <dgm:prSet phldrT="[Text]"/>
      <dgm:spPr/>
      <dgm:t>
        <a:bodyPr/>
        <a:lstStyle/>
        <a:p>
          <a:r>
            <a:rPr lang="en-US" dirty="0"/>
            <a:t>Environmental concerns both indoor and outdoor</a:t>
          </a:r>
        </a:p>
      </dgm:t>
    </dgm:pt>
    <dgm:pt modelId="{1D7C6255-DC2E-4641-BF01-73701A99586E}" type="parTrans" cxnId="{7777CDB5-796E-4BC8-B047-ED9E989EBF3A}">
      <dgm:prSet/>
      <dgm:spPr/>
      <dgm:t>
        <a:bodyPr/>
        <a:lstStyle/>
        <a:p>
          <a:endParaRPr lang="en-US" dirty="0"/>
        </a:p>
      </dgm:t>
    </dgm:pt>
    <dgm:pt modelId="{B0B7252B-9821-4C5F-A3B3-10E52FF92DDA}" type="sibTrans" cxnId="{7777CDB5-796E-4BC8-B047-ED9E989EBF3A}">
      <dgm:prSet/>
      <dgm:spPr/>
      <dgm:t>
        <a:bodyPr/>
        <a:lstStyle/>
        <a:p>
          <a:endParaRPr lang="en-US"/>
        </a:p>
      </dgm:t>
    </dgm:pt>
    <dgm:pt modelId="{C7B142F2-F2C8-4EB5-8100-B771487B7980}">
      <dgm:prSet phldrT="[Text]"/>
      <dgm:spPr/>
      <dgm:t>
        <a:bodyPr/>
        <a:lstStyle/>
        <a:p>
          <a:endParaRPr lang="en-US" dirty="0"/>
        </a:p>
      </dgm:t>
    </dgm:pt>
    <dgm:pt modelId="{927BD983-944B-4872-8CAF-024723D68F7E}" type="parTrans" cxnId="{C7E818FB-E099-408A-81A6-2EFA6C6AEAC1}">
      <dgm:prSet/>
      <dgm:spPr/>
      <dgm:t>
        <a:bodyPr/>
        <a:lstStyle/>
        <a:p>
          <a:endParaRPr lang="en-US"/>
        </a:p>
      </dgm:t>
    </dgm:pt>
    <dgm:pt modelId="{3612B060-41D4-4B69-A8AC-DE3F8A49371B}" type="sibTrans" cxnId="{C7E818FB-E099-408A-81A6-2EFA6C6AEAC1}">
      <dgm:prSet/>
      <dgm:spPr/>
      <dgm:t>
        <a:bodyPr/>
        <a:lstStyle/>
        <a:p>
          <a:endParaRPr lang="en-US"/>
        </a:p>
      </dgm:t>
    </dgm:pt>
    <dgm:pt modelId="{F49FCCDB-31DC-4759-97E9-3C88EF02948C}">
      <dgm:prSet phldrT="[Text]"/>
      <dgm:spPr/>
      <dgm:t>
        <a:bodyPr/>
        <a:lstStyle/>
        <a:p>
          <a:r>
            <a:rPr lang="en-US" dirty="0"/>
            <a:t>Legal codes and ethics</a:t>
          </a:r>
        </a:p>
        <a:p>
          <a:r>
            <a:rPr lang="en-US" dirty="0"/>
            <a:t>Policies defined by law</a:t>
          </a:r>
        </a:p>
      </dgm:t>
    </dgm:pt>
    <dgm:pt modelId="{D34E957E-3E3D-445D-BB89-7078ACF2EFF6}" type="parTrans" cxnId="{F625058B-3F33-4E39-A425-9C8AB92CF1A7}">
      <dgm:prSet/>
      <dgm:spPr/>
      <dgm:t>
        <a:bodyPr/>
        <a:lstStyle/>
        <a:p>
          <a:endParaRPr lang="en-US" dirty="0"/>
        </a:p>
      </dgm:t>
    </dgm:pt>
    <dgm:pt modelId="{8ED9DA43-48B8-437B-9078-80E0F089D3D2}" type="sibTrans" cxnId="{F625058B-3F33-4E39-A425-9C8AB92CF1A7}">
      <dgm:prSet/>
      <dgm:spPr/>
      <dgm:t>
        <a:bodyPr/>
        <a:lstStyle/>
        <a:p>
          <a:endParaRPr lang="en-US"/>
        </a:p>
      </dgm:t>
    </dgm:pt>
    <dgm:pt modelId="{18F138A4-52E2-48F3-ACEF-C4D4330930A7}" type="pres">
      <dgm:prSet presAssocID="{75445590-B590-4E17-B256-F3A1BBF0FDF3}" presName="Name0" presStyleCnt="0">
        <dgm:presLayoutVars>
          <dgm:chMax val="1"/>
          <dgm:dir/>
          <dgm:animLvl val="ctr"/>
          <dgm:resizeHandles val="exact"/>
        </dgm:presLayoutVars>
      </dgm:prSet>
      <dgm:spPr/>
    </dgm:pt>
    <dgm:pt modelId="{E01CB78B-404A-493E-8852-3E08D6C86942}" type="pres">
      <dgm:prSet presAssocID="{E4F04F09-4D46-4165-AA34-40295437CCDC}" presName="centerShape" presStyleLbl="node0" presStyleIdx="0" presStyleCnt="1"/>
      <dgm:spPr/>
    </dgm:pt>
    <dgm:pt modelId="{721EC2C3-7367-493C-A926-CEEEE8CB4C2D}" type="pres">
      <dgm:prSet presAssocID="{1FA52B13-7205-41EA-A09B-8B92DD479A94}" presName="parTrans" presStyleLbl="sibTrans2D1" presStyleIdx="0" presStyleCnt="6"/>
      <dgm:spPr/>
    </dgm:pt>
    <dgm:pt modelId="{5D4FE88C-63D0-41E0-B420-D6B415C9FF80}" type="pres">
      <dgm:prSet presAssocID="{1FA52B13-7205-41EA-A09B-8B92DD479A94}" presName="connectorText" presStyleLbl="sibTrans2D1" presStyleIdx="0" presStyleCnt="6"/>
      <dgm:spPr/>
    </dgm:pt>
    <dgm:pt modelId="{435A2C13-5A2C-4256-B8FD-07301CAF0A43}" type="pres">
      <dgm:prSet presAssocID="{DF2EE54B-C0FB-49FF-B5C3-6E9917DC6524}" presName="node" presStyleLbl="node1" presStyleIdx="0" presStyleCnt="6">
        <dgm:presLayoutVars>
          <dgm:bulletEnabled val="1"/>
        </dgm:presLayoutVars>
      </dgm:prSet>
      <dgm:spPr/>
    </dgm:pt>
    <dgm:pt modelId="{703619E1-5871-4D05-B1E6-7E178CB6320F}" type="pres">
      <dgm:prSet presAssocID="{09408E1B-D64A-4E0B-9677-AE44D023A14B}" presName="parTrans" presStyleLbl="sibTrans2D1" presStyleIdx="1" presStyleCnt="6"/>
      <dgm:spPr/>
    </dgm:pt>
    <dgm:pt modelId="{E26B981A-156E-458F-B887-6EC95A18D41A}" type="pres">
      <dgm:prSet presAssocID="{09408E1B-D64A-4E0B-9677-AE44D023A14B}" presName="connectorText" presStyleLbl="sibTrans2D1" presStyleIdx="1" presStyleCnt="6"/>
      <dgm:spPr/>
    </dgm:pt>
    <dgm:pt modelId="{AD1A7BE7-30C8-4950-AD4C-DBD9C31E9AD9}" type="pres">
      <dgm:prSet presAssocID="{00952389-7D5F-4CE2-9CCF-65E6DEDFFE64}" presName="node" presStyleLbl="node1" presStyleIdx="1" presStyleCnt="6">
        <dgm:presLayoutVars>
          <dgm:bulletEnabled val="1"/>
        </dgm:presLayoutVars>
      </dgm:prSet>
      <dgm:spPr/>
    </dgm:pt>
    <dgm:pt modelId="{52BED5A0-779A-41FE-A66B-B66A642AA2C1}" type="pres">
      <dgm:prSet presAssocID="{CA0EC8F0-19BB-4EBD-8E3E-D6774ED59444}" presName="parTrans" presStyleLbl="sibTrans2D1" presStyleIdx="2" presStyleCnt="6"/>
      <dgm:spPr/>
    </dgm:pt>
    <dgm:pt modelId="{04A51969-FC03-4E7B-B7AE-ACF9B5520393}" type="pres">
      <dgm:prSet presAssocID="{CA0EC8F0-19BB-4EBD-8E3E-D6774ED59444}" presName="connectorText" presStyleLbl="sibTrans2D1" presStyleIdx="2" presStyleCnt="6"/>
      <dgm:spPr/>
    </dgm:pt>
    <dgm:pt modelId="{7ED702DC-86F0-40D5-B81C-FB17A5AB904B}" type="pres">
      <dgm:prSet presAssocID="{0B81CE2F-EC1E-4189-80F9-64A1C81AE17E}" presName="node" presStyleLbl="node1" presStyleIdx="2" presStyleCnt="6">
        <dgm:presLayoutVars>
          <dgm:bulletEnabled val="1"/>
        </dgm:presLayoutVars>
      </dgm:prSet>
      <dgm:spPr/>
    </dgm:pt>
    <dgm:pt modelId="{2AC782F1-D560-4A6C-80BA-4F0F8B99411A}" type="pres">
      <dgm:prSet presAssocID="{8268E99D-1ED8-4834-B891-A754ED1227D1}" presName="parTrans" presStyleLbl="sibTrans2D1" presStyleIdx="3" presStyleCnt="6"/>
      <dgm:spPr/>
    </dgm:pt>
    <dgm:pt modelId="{23D21784-77C5-49D0-9708-27D519E61709}" type="pres">
      <dgm:prSet presAssocID="{8268E99D-1ED8-4834-B891-A754ED1227D1}" presName="connectorText" presStyleLbl="sibTrans2D1" presStyleIdx="3" presStyleCnt="6"/>
      <dgm:spPr/>
    </dgm:pt>
    <dgm:pt modelId="{D6926DA1-DBCE-48D0-A14E-7A2781A81E98}" type="pres">
      <dgm:prSet presAssocID="{1326C68B-AAAC-4BD1-8887-2459E277358C}" presName="node" presStyleLbl="node1" presStyleIdx="3" presStyleCnt="6">
        <dgm:presLayoutVars>
          <dgm:bulletEnabled val="1"/>
        </dgm:presLayoutVars>
      </dgm:prSet>
      <dgm:spPr/>
    </dgm:pt>
    <dgm:pt modelId="{ACBB2247-B00E-44D7-91A3-0EABB4731BDE}" type="pres">
      <dgm:prSet presAssocID="{D34E957E-3E3D-445D-BB89-7078ACF2EFF6}" presName="parTrans" presStyleLbl="sibTrans2D1" presStyleIdx="4" presStyleCnt="6"/>
      <dgm:spPr/>
    </dgm:pt>
    <dgm:pt modelId="{DF452985-C07E-4B2C-9B32-3C721708BE76}" type="pres">
      <dgm:prSet presAssocID="{D34E957E-3E3D-445D-BB89-7078ACF2EFF6}" presName="connectorText" presStyleLbl="sibTrans2D1" presStyleIdx="4" presStyleCnt="6"/>
      <dgm:spPr/>
    </dgm:pt>
    <dgm:pt modelId="{917F9506-25F8-4F39-86F1-158A987E2764}" type="pres">
      <dgm:prSet presAssocID="{F49FCCDB-31DC-4759-97E9-3C88EF02948C}" presName="node" presStyleLbl="node1" presStyleIdx="4" presStyleCnt="6">
        <dgm:presLayoutVars>
          <dgm:bulletEnabled val="1"/>
        </dgm:presLayoutVars>
      </dgm:prSet>
      <dgm:spPr/>
    </dgm:pt>
    <dgm:pt modelId="{1CD7FD28-8E21-4A2A-B5A6-CA2D21F6E128}" type="pres">
      <dgm:prSet presAssocID="{1D7C6255-DC2E-4641-BF01-73701A99586E}" presName="parTrans" presStyleLbl="sibTrans2D1" presStyleIdx="5" presStyleCnt="6"/>
      <dgm:spPr/>
    </dgm:pt>
    <dgm:pt modelId="{279BA884-D7ED-4457-AB03-CD6DF76C04C7}" type="pres">
      <dgm:prSet presAssocID="{1D7C6255-DC2E-4641-BF01-73701A99586E}" presName="connectorText" presStyleLbl="sibTrans2D1" presStyleIdx="5" presStyleCnt="6"/>
      <dgm:spPr/>
    </dgm:pt>
    <dgm:pt modelId="{F2995DBD-11EB-4170-B2EE-4C6E25E2E2DD}" type="pres">
      <dgm:prSet presAssocID="{40313D12-B4F8-4070-A702-BCF34BD95E6E}" presName="node" presStyleLbl="node1" presStyleIdx="5" presStyleCnt="6">
        <dgm:presLayoutVars>
          <dgm:bulletEnabled val="1"/>
        </dgm:presLayoutVars>
      </dgm:prSet>
      <dgm:spPr/>
    </dgm:pt>
  </dgm:ptLst>
  <dgm:cxnLst>
    <dgm:cxn modelId="{61CE4F0D-B286-47EE-8184-D4D30E9AC66E}" type="presOf" srcId="{CA0EC8F0-19BB-4EBD-8E3E-D6774ED59444}" destId="{52BED5A0-779A-41FE-A66B-B66A642AA2C1}" srcOrd="0" destOrd="0" presId="urn:microsoft.com/office/officeart/2005/8/layout/radial5"/>
    <dgm:cxn modelId="{8CA8D813-8E49-478C-BF15-764BE8328A05}" type="presOf" srcId="{75445590-B590-4E17-B256-F3A1BBF0FDF3}" destId="{18F138A4-52E2-48F3-ACEF-C4D4330930A7}" srcOrd="0" destOrd="0" presId="urn:microsoft.com/office/officeart/2005/8/layout/radial5"/>
    <dgm:cxn modelId="{63201016-189F-4F49-ACEF-AF8B72D0002F}" type="presOf" srcId="{8268E99D-1ED8-4834-B891-A754ED1227D1}" destId="{2AC782F1-D560-4A6C-80BA-4F0F8B99411A}" srcOrd="0" destOrd="0" presId="urn:microsoft.com/office/officeart/2005/8/layout/radial5"/>
    <dgm:cxn modelId="{2091DA19-B4DB-48C0-946B-AD767326EBE4}" type="presOf" srcId="{1D7C6255-DC2E-4641-BF01-73701A99586E}" destId="{1CD7FD28-8E21-4A2A-B5A6-CA2D21F6E128}" srcOrd="0" destOrd="0" presId="urn:microsoft.com/office/officeart/2005/8/layout/radial5"/>
    <dgm:cxn modelId="{0F794F1E-2819-459B-A983-B6C266AE2922}" type="presOf" srcId="{0B81CE2F-EC1E-4189-80F9-64A1C81AE17E}" destId="{7ED702DC-86F0-40D5-B81C-FB17A5AB904B}" srcOrd="0" destOrd="0" presId="urn:microsoft.com/office/officeart/2005/8/layout/radial5"/>
    <dgm:cxn modelId="{FCF37D21-D090-4B66-9D56-5B5DB71836BE}" type="presOf" srcId="{E4F04F09-4D46-4165-AA34-40295437CCDC}" destId="{E01CB78B-404A-493E-8852-3E08D6C86942}" srcOrd="0" destOrd="0" presId="urn:microsoft.com/office/officeart/2005/8/layout/radial5"/>
    <dgm:cxn modelId="{95F8202B-8E2C-4D5B-BF2A-D6C067845BF9}" type="presOf" srcId="{DF2EE54B-C0FB-49FF-B5C3-6E9917DC6524}" destId="{435A2C13-5A2C-4256-B8FD-07301CAF0A43}" srcOrd="0" destOrd="0" presId="urn:microsoft.com/office/officeart/2005/8/layout/radial5"/>
    <dgm:cxn modelId="{5FAD382C-6963-45EE-A1C4-5D473705A0A9}" srcId="{E4F04F09-4D46-4165-AA34-40295437CCDC}" destId="{0B81CE2F-EC1E-4189-80F9-64A1C81AE17E}" srcOrd="2" destOrd="0" parTransId="{CA0EC8F0-19BB-4EBD-8E3E-D6774ED59444}" sibTransId="{0F93F586-AB32-4B9B-9F47-6CE15405E1C9}"/>
    <dgm:cxn modelId="{5A7C6D32-8540-47BB-9EBE-E4573F6F637B}" type="presOf" srcId="{D34E957E-3E3D-445D-BB89-7078ACF2EFF6}" destId="{ACBB2247-B00E-44D7-91A3-0EABB4731BDE}" srcOrd="0" destOrd="0" presId="urn:microsoft.com/office/officeart/2005/8/layout/radial5"/>
    <dgm:cxn modelId="{CA61DE39-29F0-4D46-A5FE-F47CDD05E911}" srcId="{E4F04F09-4D46-4165-AA34-40295437CCDC}" destId="{00952389-7D5F-4CE2-9CCF-65E6DEDFFE64}" srcOrd="1" destOrd="0" parTransId="{09408E1B-D64A-4E0B-9677-AE44D023A14B}" sibTransId="{3015B79F-362D-4B1C-8C97-BBFEB8D734DB}"/>
    <dgm:cxn modelId="{6A281743-EB06-496C-B90D-D4E44979290E}" type="presOf" srcId="{CA0EC8F0-19BB-4EBD-8E3E-D6774ED59444}" destId="{04A51969-FC03-4E7B-B7AE-ACF9B5520393}" srcOrd="1" destOrd="0" presId="urn:microsoft.com/office/officeart/2005/8/layout/radial5"/>
    <dgm:cxn modelId="{EE9CCB5A-8DA3-4192-A4BE-730AD6B067AC}" type="presOf" srcId="{00952389-7D5F-4CE2-9CCF-65E6DEDFFE64}" destId="{AD1A7BE7-30C8-4950-AD4C-DBD9C31E9AD9}" srcOrd="0" destOrd="0" presId="urn:microsoft.com/office/officeart/2005/8/layout/radial5"/>
    <dgm:cxn modelId="{24DB785D-7DC0-4FE7-9784-F5DC280C1312}" type="presOf" srcId="{D34E957E-3E3D-445D-BB89-7078ACF2EFF6}" destId="{DF452985-C07E-4B2C-9B32-3C721708BE76}" srcOrd="1" destOrd="0" presId="urn:microsoft.com/office/officeart/2005/8/layout/radial5"/>
    <dgm:cxn modelId="{C34B6C77-ACA3-4C64-9E83-419ADBA361DF}" srcId="{E4F04F09-4D46-4165-AA34-40295437CCDC}" destId="{1326C68B-AAAC-4BD1-8887-2459E277358C}" srcOrd="3" destOrd="0" parTransId="{8268E99D-1ED8-4834-B891-A754ED1227D1}" sibTransId="{970E39D2-F263-4655-8D57-D291DE09A5BB}"/>
    <dgm:cxn modelId="{F625058B-3F33-4E39-A425-9C8AB92CF1A7}" srcId="{E4F04F09-4D46-4165-AA34-40295437CCDC}" destId="{F49FCCDB-31DC-4759-97E9-3C88EF02948C}" srcOrd="4" destOrd="0" parTransId="{D34E957E-3E3D-445D-BB89-7078ACF2EFF6}" sibTransId="{8ED9DA43-48B8-437B-9078-80E0F089D3D2}"/>
    <dgm:cxn modelId="{48D47099-182C-4412-9C84-E409755B3A3F}" type="presOf" srcId="{40313D12-B4F8-4070-A702-BCF34BD95E6E}" destId="{F2995DBD-11EB-4170-B2EE-4C6E25E2E2DD}" srcOrd="0" destOrd="0" presId="urn:microsoft.com/office/officeart/2005/8/layout/radial5"/>
    <dgm:cxn modelId="{7CF2479C-8786-48D5-BF80-35B1CFF00CE2}" type="presOf" srcId="{1FA52B13-7205-41EA-A09B-8B92DD479A94}" destId="{721EC2C3-7367-493C-A926-CEEEE8CB4C2D}" srcOrd="0" destOrd="0" presId="urn:microsoft.com/office/officeart/2005/8/layout/radial5"/>
    <dgm:cxn modelId="{F351B7AA-0A6A-4BF8-AFDD-4F6F4D189A52}" srcId="{75445590-B590-4E17-B256-F3A1BBF0FDF3}" destId="{E4F04F09-4D46-4165-AA34-40295437CCDC}" srcOrd="0" destOrd="0" parTransId="{FF2C0D7B-A654-45E6-A246-144970EA3DF1}" sibTransId="{CB7935EB-30A7-47B8-8A1C-8934A83D48F8}"/>
    <dgm:cxn modelId="{E474AFAF-3A27-4452-BF64-124E3995560E}" srcId="{E4F04F09-4D46-4165-AA34-40295437CCDC}" destId="{DF2EE54B-C0FB-49FF-B5C3-6E9917DC6524}" srcOrd="0" destOrd="0" parTransId="{1FA52B13-7205-41EA-A09B-8B92DD479A94}" sibTransId="{D399871F-D0D1-45B2-BA16-CA35BD8496CC}"/>
    <dgm:cxn modelId="{F03B59B2-D893-4766-B3A0-A2CE5F3023A8}" type="presOf" srcId="{F49FCCDB-31DC-4759-97E9-3C88EF02948C}" destId="{917F9506-25F8-4F39-86F1-158A987E2764}" srcOrd="0" destOrd="0" presId="urn:microsoft.com/office/officeart/2005/8/layout/radial5"/>
    <dgm:cxn modelId="{7777CDB5-796E-4BC8-B047-ED9E989EBF3A}" srcId="{E4F04F09-4D46-4165-AA34-40295437CCDC}" destId="{40313D12-B4F8-4070-A702-BCF34BD95E6E}" srcOrd="5" destOrd="0" parTransId="{1D7C6255-DC2E-4641-BF01-73701A99586E}" sibTransId="{B0B7252B-9821-4C5F-A3B3-10E52FF92DDA}"/>
    <dgm:cxn modelId="{5B63C9C9-F824-4218-9B52-FB6398F53383}" type="presOf" srcId="{1326C68B-AAAC-4BD1-8887-2459E277358C}" destId="{D6926DA1-DBCE-48D0-A14E-7A2781A81E98}" srcOrd="0" destOrd="0" presId="urn:microsoft.com/office/officeart/2005/8/layout/radial5"/>
    <dgm:cxn modelId="{19B3EAC9-0F95-4996-9F2D-CED3E04F355F}" type="presOf" srcId="{09408E1B-D64A-4E0B-9677-AE44D023A14B}" destId="{703619E1-5871-4D05-B1E6-7E178CB6320F}" srcOrd="0" destOrd="0" presId="urn:microsoft.com/office/officeart/2005/8/layout/radial5"/>
    <dgm:cxn modelId="{7F173ACC-5FF2-4085-8854-F58DA0D603F4}" type="presOf" srcId="{1D7C6255-DC2E-4641-BF01-73701A99586E}" destId="{279BA884-D7ED-4457-AB03-CD6DF76C04C7}" srcOrd="1" destOrd="0" presId="urn:microsoft.com/office/officeart/2005/8/layout/radial5"/>
    <dgm:cxn modelId="{8F2A80CE-B2E5-45AE-AEBA-72E59857940D}" type="presOf" srcId="{1FA52B13-7205-41EA-A09B-8B92DD479A94}" destId="{5D4FE88C-63D0-41E0-B420-D6B415C9FF80}" srcOrd="1" destOrd="0" presId="urn:microsoft.com/office/officeart/2005/8/layout/radial5"/>
    <dgm:cxn modelId="{50E587D0-78A0-4230-9C76-B8CCFB1EA046}" type="presOf" srcId="{8268E99D-1ED8-4834-B891-A754ED1227D1}" destId="{23D21784-77C5-49D0-9708-27D519E61709}" srcOrd="1" destOrd="0" presId="urn:microsoft.com/office/officeart/2005/8/layout/radial5"/>
    <dgm:cxn modelId="{ABC605EA-5CCB-4064-96DD-89E4AC4F0455}" type="presOf" srcId="{09408E1B-D64A-4E0B-9677-AE44D023A14B}" destId="{E26B981A-156E-458F-B887-6EC95A18D41A}" srcOrd="1" destOrd="0" presId="urn:microsoft.com/office/officeart/2005/8/layout/radial5"/>
    <dgm:cxn modelId="{C7E818FB-E099-408A-81A6-2EFA6C6AEAC1}" srcId="{75445590-B590-4E17-B256-F3A1BBF0FDF3}" destId="{C7B142F2-F2C8-4EB5-8100-B771487B7980}" srcOrd="1" destOrd="0" parTransId="{927BD983-944B-4872-8CAF-024723D68F7E}" sibTransId="{3612B060-41D4-4B69-A8AC-DE3F8A49371B}"/>
    <dgm:cxn modelId="{18C91133-CA52-413B-9096-2A3B98213384}" type="presParOf" srcId="{18F138A4-52E2-48F3-ACEF-C4D4330930A7}" destId="{E01CB78B-404A-493E-8852-3E08D6C86942}" srcOrd="0" destOrd="0" presId="urn:microsoft.com/office/officeart/2005/8/layout/radial5"/>
    <dgm:cxn modelId="{038D4EF8-6A47-47E3-9B87-DA9594AC046F}" type="presParOf" srcId="{18F138A4-52E2-48F3-ACEF-C4D4330930A7}" destId="{721EC2C3-7367-493C-A926-CEEEE8CB4C2D}" srcOrd="1" destOrd="0" presId="urn:microsoft.com/office/officeart/2005/8/layout/radial5"/>
    <dgm:cxn modelId="{4F4B78FD-65A9-4B89-B1E7-F3F697FC5C74}" type="presParOf" srcId="{721EC2C3-7367-493C-A926-CEEEE8CB4C2D}" destId="{5D4FE88C-63D0-41E0-B420-D6B415C9FF80}" srcOrd="0" destOrd="0" presId="urn:microsoft.com/office/officeart/2005/8/layout/radial5"/>
    <dgm:cxn modelId="{B9544862-E058-4A1D-A2B5-AB82C9222873}" type="presParOf" srcId="{18F138A4-52E2-48F3-ACEF-C4D4330930A7}" destId="{435A2C13-5A2C-4256-B8FD-07301CAF0A43}" srcOrd="2" destOrd="0" presId="urn:microsoft.com/office/officeart/2005/8/layout/radial5"/>
    <dgm:cxn modelId="{2D474D95-B86F-4188-A90E-B998E9D2DA89}" type="presParOf" srcId="{18F138A4-52E2-48F3-ACEF-C4D4330930A7}" destId="{703619E1-5871-4D05-B1E6-7E178CB6320F}" srcOrd="3" destOrd="0" presId="urn:microsoft.com/office/officeart/2005/8/layout/radial5"/>
    <dgm:cxn modelId="{07756638-912D-44D1-9B9D-8EF96349E7A8}" type="presParOf" srcId="{703619E1-5871-4D05-B1E6-7E178CB6320F}" destId="{E26B981A-156E-458F-B887-6EC95A18D41A}" srcOrd="0" destOrd="0" presId="urn:microsoft.com/office/officeart/2005/8/layout/radial5"/>
    <dgm:cxn modelId="{F8C28D09-B0C7-4544-BCCC-9D4BF8777093}" type="presParOf" srcId="{18F138A4-52E2-48F3-ACEF-C4D4330930A7}" destId="{AD1A7BE7-30C8-4950-AD4C-DBD9C31E9AD9}" srcOrd="4" destOrd="0" presId="urn:microsoft.com/office/officeart/2005/8/layout/radial5"/>
    <dgm:cxn modelId="{E229AA55-20CD-4140-9D79-73AF25315538}" type="presParOf" srcId="{18F138A4-52E2-48F3-ACEF-C4D4330930A7}" destId="{52BED5A0-779A-41FE-A66B-B66A642AA2C1}" srcOrd="5" destOrd="0" presId="urn:microsoft.com/office/officeart/2005/8/layout/radial5"/>
    <dgm:cxn modelId="{AC756FC7-633F-4CD0-B608-412480B918D9}" type="presParOf" srcId="{52BED5A0-779A-41FE-A66B-B66A642AA2C1}" destId="{04A51969-FC03-4E7B-B7AE-ACF9B5520393}" srcOrd="0" destOrd="0" presId="urn:microsoft.com/office/officeart/2005/8/layout/radial5"/>
    <dgm:cxn modelId="{997F3A06-993B-4CDE-AA3F-3FE8FC86C4C1}" type="presParOf" srcId="{18F138A4-52E2-48F3-ACEF-C4D4330930A7}" destId="{7ED702DC-86F0-40D5-B81C-FB17A5AB904B}" srcOrd="6" destOrd="0" presId="urn:microsoft.com/office/officeart/2005/8/layout/radial5"/>
    <dgm:cxn modelId="{AA9D6925-C3D7-4BE0-AC3E-2B225EEB392E}" type="presParOf" srcId="{18F138A4-52E2-48F3-ACEF-C4D4330930A7}" destId="{2AC782F1-D560-4A6C-80BA-4F0F8B99411A}" srcOrd="7" destOrd="0" presId="urn:microsoft.com/office/officeart/2005/8/layout/radial5"/>
    <dgm:cxn modelId="{76CC1036-85DF-45A7-BB87-4ABB03560209}" type="presParOf" srcId="{2AC782F1-D560-4A6C-80BA-4F0F8B99411A}" destId="{23D21784-77C5-49D0-9708-27D519E61709}" srcOrd="0" destOrd="0" presId="urn:microsoft.com/office/officeart/2005/8/layout/radial5"/>
    <dgm:cxn modelId="{7E2A93C8-B3F2-4B48-97D2-BC507CCBD1A2}" type="presParOf" srcId="{18F138A4-52E2-48F3-ACEF-C4D4330930A7}" destId="{D6926DA1-DBCE-48D0-A14E-7A2781A81E98}" srcOrd="8" destOrd="0" presId="urn:microsoft.com/office/officeart/2005/8/layout/radial5"/>
    <dgm:cxn modelId="{25DC66B8-DF98-450C-9905-8848C0C3A89F}" type="presParOf" srcId="{18F138A4-52E2-48F3-ACEF-C4D4330930A7}" destId="{ACBB2247-B00E-44D7-91A3-0EABB4731BDE}" srcOrd="9" destOrd="0" presId="urn:microsoft.com/office/officeart/2005/8/layout/radial5"/>
    <dgm:cxn modelId="{B3E92628-18D3-4407-BA74-F6840ACE6A5E}" type="presParOf" srcId="{ACBB2247-B00E-44D7-91A3-0EABB4731BDE}" destId="{DF452985-C07E-4B2C-9B32-3C721708BE76}" srcOrd="0" destOrd="0" presId="urn:microsoft.com/office/officeart/2005/8/layout/radial5"/>
    <dgm:cxn modelId="{1BC0FE10-BCC8-4F89-94AC-E6C6214DBBE6}" type="presParOf" srcId="{18F138A4-52E2-48F3-ACEF-C4D4330930A7}" destId="{917F9506-25F8-4F39-86F1-158A987E2764}" srcOrd="10" destOrd="0" presId="urn:microsoft.com/office/officeart/2005/8/layout/radial5"/>
    <dgm:cxn modelId="{782B7D16-F881-4959-86CE-A4253B12CE78}" type="presParOf" srcId="{18F138A4-52E2-48F3-ACEF-C4D4330930A7}" destId="{1CD7FD28-8E21-4A2A-B5A6-CA2D21F6E128}" srcOrd="11" destOrd="0" presId="urn:microsoft.com/office/officeart/2005/8/layout/radial5"/>
    <dgm:cxn modelId="{BB8B4BCC-76B5-40E0-957F-9186EED733AC}" type="presParOf" srcId="{1CD7FD28-8E21-4A2A-B5A6-CA2D21F6E128}" destId="{279BA884-D7ED-4457-AB03-CD6DF76C04C7}" srcOrd="0" destOrd="0" presId="urn:microsoft.com/office/officeart/2005/8/layout/radial5"/>
    <dgm:cxn modelId="{00E23F76-F63B-4D51-B2BD-D023052156FB}" type="presParOf" srcId="{18F138A4-52E2-48F3-ACEF-C4D4330930A7}" destId="{F2995DBD-11EB-4170-B2EE-4C6E25E2E2DD}" srcOrd="12"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1CB78B-404A-493E-8852-3E08D6C86942}">
      <dsp:nvSpPr>
        <dsp:cNvPr id="0" name=""/>
        <dsp:cNvSpPr/>
      </dsp:nvSpPr>
      <dsp:spPr>
        <a:xfrm>
          <a:off x="3413596" y="1965796"/>
          <a:ext cx="1402407" cy="1402407"/>
        </a:xfrm>
        <a:prstGeom prst="ellipse">
          <a:avLst/>
        </a:prstGeom>
        <a:gradFill rotWithShape="0">
          <a:gsLst>
            <a:gs pos="0">
              <a:schemeClr val="accent1">
                <a:hueOff val="0"/>
                <a:satOff val="0"/>
                <a:lumOff val="0"/>
                <a:alphaOff val="0"/>
                <a:tint val="98000"/>
                <a:shade val="25000"/>
                <a:satMod val="250000"/>
              </a:schemeClr>
            </a:gs>
            <a:gs pos="68000">
              <a:schemeClr val="accent1">
                <a:hueOff val="0"/>
                <a:satOff val="0"/>
                <a:lumOff val="0"/>
                <a:alphaOff val="0"/>
                <a:tint val="86000"/>
                <a:satMod val="115000"/>
              </a:schemeClr>
            </a:gs>
            <a:gs pos="100000">
              <a:schemeClr val="accen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dirty="0"/>
            <a:t>PESTLE</a:t>
          </a:r>
        </a:p>
      </dsp:txBody>
      <dsp:txXfrm>
        <a:off x="3618974" y="2171174"/>
        <a:ext cx="991651" cy="991651"/>
      </dsp:txXfrm>
    </dsp:sp>
    <dsp:sp modelId="{721EC2C3-7367-493C-A926-CEEEE8CB4C2D}">
      <dsp:nvSpPr>
        <dsp:cNvPr id="0" name=""/>
        <dsp:cNvSpPr/>
      </dsp:nvSpPr>
      <dsp:spPr>
        <a:xfrm rot="16200000">
          <a:off x="3966377" y="1455746"/>
          <a:ext cx="296844" cy="476818"/>
        </a:xfrm>
        <a:prstGeom prst="rightArrow">
          <a:avLst>
            <a:gd name="adj1" fmla="val 60000"/>
            <a:gd name="adj2" fmla="val 50000"/>
          </a:avLst>
        </a:prstGeom>
        <a:solidFill>
          <a:schemeClr val="accent1">
            <a:tint val="60000"/>
            <a:hueOff val="0"/>
            <a:satOff val="0"/>
            <a:lumOff val="0"/>
            <a:alphaOff val="0"/>
          </a:schemeClr>
        </a:solidFill>
        <a:ln>
          <a:noFill/>
        </a:ln>
        <a:effectLst>
          <a:outerShdw blurRad="57150" dist="38100" dir="5400000" algn="ctr" rotWithShape="0">
            <a:schemeClr val="accent1">
              <a:tint val="60000"/>
              <a:hueOff val="0"/>
              <a:satOff val="0"/>
              <a:lumOff val="0"/>
              <a:alphaOff val="0"/>
              <a:shade val="9000"/>
              <a:satMod val="105000"/>
              <a:alpha val="48000"/>
            </a:scheme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dirty="0"/>
        </a:p>
      </dsp:txBody>
      <dsp:txXfrm>
        <a:off x="4010904" y="1595637"/>
        <a:ext cx="207791" cy="286090"/>
      </dsp:txXfrm>
    </dsp:sp>
    <dsp:sp modelId="{435A2C13-5A2C-4256-B8FD-07301CAF0A43}">
      <dsp:nvSpPr>
        <dsp:cNvPr id="0" name=""/>
        <dsp:cNvSpPr/>
      </dsp:nvSpPr>
      <dsp:spPr>
        <a:xfrm>
          <a:off x="3413596" y="3305"/>
          <a:ext cx="1402407" cy="1402407"/>
        </a:xfrm>
        <a:prstGeom prst="ellipse">
          <a:avLst/>
        </a:prstGeom>
        <a:gradFill rotWithShape="0">
          <a:gsLst>
            <a:gs pos="0">
              <a:schemeClr val="accent1">
                <a:hueOff val="0"/>
                <a:satOff val="0"/>
                <a:lumOff val="0"/>
                <a:alphaOff val="0"/>
                <a:tint val="98000"/>
                <a:shade val="25000"/>
                <a:satMod val="250000"/>
              </a:schemeClr>
            </a:gs>
            <a:gs pos="68000">
              <a:schemeClr val="accent1">
                <a:hueOff val="0"/>
                <a:satOff val="0"/>
                <a:lumOff val="0"/>
                <a:alphaOff val="0"/>
                <a:tint val="86000"/>
                <a:satMod val="115000"/>
              </a:schemeClr>
            </a:gs>
            <a:gs pos="100000">
              <a:schemeClr val="accen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Less tax revenues</a:t>
          </a:r>
        </a:p>
        <a:p>
          <a:pPr marL="0" lvl="0" indent="0" algn="ctr" defTabSz="488950">
            <a:lnSpc>
              <a:spcPct val="90000"/>
            </a:lnSpc>
            <a:spcBef>
              <a:spcPct val="0"/>
            </a:spcBef>
            <a:spcAft>
              <a:spcPct val="35000"/>
            </a:spcAft>
            <a:buNone/>
          </a:pPr>
          <a:r>
            <a:rPr lang="en-US" sz="1100" kern="1200" dirty="0"/>
            <a:t>Reduction in further exposure</a:t>
          </a:r>
        </a:p>
      </dsp:txBody>
      <dsp:txXfrm>
        <a:off x="3618974" y="208683"/>
        <a:ext cx="991651" cy="991651"/>
      </dsp:txXfrm>
    </dsp:sp>
    <dsp:sp modelId="{703619E1-5871-4D05-B1E6-7E178CB6320F}">
      <dsp:nvSpPr>
        <dsp:cNvPr id="0" name=""/>
        <dsp:cNvSpPr/>
      </dsp:nvSpPr>
      <dsp:spPr>
        <a:xfrm rot="19800000">
          <a:off x="4808885" y="1942168"/>
          <a:ext cx="296844" cy="476818"/>
        </a:xfrm>
        <a:prstGeom prst="rightArrow">
          <a:avLst>
            <a:gd name="adj1" fmla="val 60000"/>
            <a:gd name="adj2" fmla="val 50000"/>
          </a:avLst>
        </a:prstGeom>
        <a:solidFill>
          <a:schemeClr val="accent1">
            <a:tint val="60000"/>
            <a:hueOff val="0"/>
            <a:satOff val="0"/>
            <a:lumOff val="0"/>
            <a:alphaOff val="0"/>
          </a:schemeClr>
        </a:solidFill>
        <a:ln>
          <a:noFill/>
        </a:ln>
        <a:effectLst>
          <a:outerShdw blurRad="57150" dist="38100" dir="5400000" algn="ctr" rotWithShape="0">
            <a:schemeClr val="accent1">
              <a:tint val="60000"/>
              <a:hueOff val="0"/>
              <a:satOff val="0"/>
              <a:lumOff val="0"/>
              <a:alphaOff val="0"/>
              <a:shade val="9000"/>
              <a:satMod val="105000"/>
              <a:alpha val="48000"/>
            </a:scheme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dirty="0"/>
        </a:p>
      </dsp:txBody>
      <dsp:txXfrm>
        <a:off x="4814850" y="2059795"/>
        <a:ext cx="207791" cy="286090"/>
      </dsp:txXfrm>
    </dsp:sp>
    <dsp:sp modelId="{AD1A7BE7-30C8-4950-AD4C-DBD9C31E9AD9}">
      <dsp:nvSpPr>
        <dsp:cNvPr id="0" name=""/>
        <dsp:cNvSpPr/>
      </dsp:nvSpPr>
      <dsp:spPr>
        <a:xfrm>
          <a:off x="5113163" y="984550"/>
          <a:ext cx="1402407" cy="1402407"/>
        </a:xfrm>
        <a:prstGeom prst="ellipse">
          <a:avLst/>
        </a:prstGeom>
        <a:gradFill rotWithShape="0">
          <a:gsLst>
            <a:gs pos="0">
              <a:schemeClr val="accent1">
                <a:hueOff val="0"/>
                <a:satOff val="0"/>
                <a:lumOff val="0"/>
                <a:alphaOff val="0"/>
                <a:tint val="98000"/>
                <a:shade val="25000"/>
                <a:satMod val="250000"/>
              </a:schemeClr>
            </a:gs>
            <a:gs pos="68000">
              <a:schemeClr val="accent1">
                <a:hueOff val="0"/>
                <a:satOff val="0"/>
                <a:lumOff val="0"/>
                <a:alphaOff val="0"/>
                <a:tint val="86000"/>
                <a:satMod val="115000"/>
              </a:schemeClr>
            </a:gs>
            <a:gs pos="100000">
              <a:schemeClr val="accen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Poor growth of organization</a:t>
          </a:r>
        </a:p>
        <a:p>
          <a:pPr marL="0" lvl="0" indent="0" algn="ctr" defTabSz="488950">
            <a:lnSpc>
              <a:spcPct val="90000"/>
            </a:lnSpc>
            <a:spcBef>
              <a:spcPct val="0"/>
            </a:spcBef>
            <a:spcAft>
              <a:spcPct val="35000"/>
            </a:spcAft>
            <a:buNone/>
          </a:pPr>
          <a:r>
            <a:rPr lang="en-US" sz="1100" kern="1200" dirty="0"/>
            <a:t>Financial problems</a:t>
          </a:r>
        </a:p>
      </dsp:txBody>
      <dsp:txXfrm>
        <a:off x="5318541" y="1189928"/>
        <a:ext cx="991651" cy="991651"/>
      </dsp:txXfrm>
    </dsp:sp>
    <dsp:sp modelId="{52BED5A0-779A-41FE-A66B-B66A642AA2C1}">
      <dsp:nvSpPr>
        <dsp:cNvPr id="0" name=""/>
        <dsp:cNvSpPr/>
      </dsp:nvSpPr>
      <dsp:spPr>
        <a:xfrm rot="1800000">
          <a:off x="4808885" y="2915012"/>
          <a:ext cx="296844" cy="476818"/>
        </a:xfrm>
        <a:prstGeom prst="rightArrow">
          <a:avLst>
            <a:gd name="adj1" fmla="val 60000"/>
            <a:gd name="adj2" fmla="val 50000"/>
          </a:avLst>
        </a:prstGeom>
        <a:solidFill>
          <a:schemeClr val="accent1">
            <a:tint val="60000"/>
            <a:hueOff val="0"/>
            <a:satOff val="0"/>
            <a:lumOff val="0"/>
            <a:alphaOff val="0"/>
          </a:schemeClr>
        </a:solidFill>
        <a:ln>
          <a:noFill/>
        </a:ln>
        <a:effectLst>
          <a:outerShdw blurRad="57150" dist="38100" dir="5400000" algn="ctr" rotWithShape="0">
            <a:schemeClr val="accent1">
              <a:tint val="60000"/>
              <a:hueOff val="0"/>
              <a:satOff val="0"/>
              <a:lumOff val="0"/>
              <a:alphaOff val="0"/>
              <a:shade val="9000"/>
              <a:satMod val="105000"/>
              <a:alpha val="48000"/>
            </a:scheme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dirty="0"/>
        </a:p>
      </dsp:txBody>
      <dsp:txXfrm>
        <a:off x="4814850" y="2988113"/>
        <a:ext cx="207791" cy="286090"/>
      </dsp:txXfrm>
    </dsp:sp>
    <dsp:sp modelId="{7ED702DC-86F0-40D5-B81C-FB17A5AB904B}">
      <dsp:nvSpPr>
        <dsp:cNvPr id="0" name=""/>
        <dsp:cNvSpPr/>
      </dsp:nvSpPr>
      <dsp:spPr>
        <a:xfrm>
          <a:off x="5113163" y="2947041"/>
          <a:ext cx="1402407" cy="1402407"/>
        </a:xfrm>
        <a:prstGeom prst="ellipse">
          <a:avLst/>
        </a:prstGeom>
        <a:gradFill rotWithShape="0">
          <a:gsLst>
            <a:gs pos="0">
              <a:schemeClr val="accent1">
                <a:hueOff val="0"/>
                <a:satOff val="0"/>
                <a:lumOff val="0"/>
                <a:alphaOff val="0"/>
                <a:tint val="98000"/>
                <a:shade val="25000"/>
                <a:satMod val="250000"/>
              </a:schemeClr>
            </a:gs>
            <a:gs pos="68000">
              <a:schemeClr val="accent1">
                <a:hueOff val="0"/>
                <a:satOff val="0"/>
                <a:lumOff val="0"/>
                <a:alphaOff val="0"/>
                <a:tint val="86000"/>
                <a:satMod val="115000"/>
              </a:schemeClr>
            </a:gs>
            <a:gs pos="100000">
              <a:schemeClr val="accen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Social balance of organization</a:t>
          </a:r>
        </a:p>
        <a:p>
          <a:pPr marL="0" lvl="0" indent="0" algn="ctr" defTabSz="488950">
            <a:lnSpc>
              <a:spcPct val="90000"/>
            </a:lnSpc>
            <a:spcBef>
              <a:spcPct val="0"/>
            </a:spcBef>
            <a:spcAft>
              <a:spcPct val="35000"/>
            </a:spcAft>
            <a:buNone/>
          </a:pPr>
          <a:r>
            <a:rPr lang="en-US" sz="1100" kern="1200" dirty="0"/>
            <a:t>Poor long term commitment</a:t>
          </a:r>
        </a:p>
      </dsp:txBody>
      <dsp:txXfrm>
        <a:off x="5318541" y="3152419"/>
        <a:ext cx="991651" cy="991651"/>
      </dsp:txXfrm>
    </dsp:sp>
    <dsp:sp modelId="{2AC782F1-D560-4A6C-80BA-4F0F8B99411A}">
      <dsp:nvSpPr>
        <dsp:cNvPr id="0" name=""/>
        <dsp:cNvSpPr/>
      </dsp:nvSpPr>
      <dsp:spPr>
        <a:xfrm rot="5400000">
          <a:off x="3966377" y="3401434"/>
          <a:ext cx="296844" cy="476818"/>
        </a:xfrm>
        <a:prstGeom prst="rightArrow">
          <a:avLst>
            <a:gd name="adj1" fmla="val 60000"/>
            <a:gd name="adj2" fmla="val 50000"/>
          </a:avLst>
        </a:prstGeom>
        <a:solidFill>
          <a:schemeClr val="accent1">
            <a:tint val="60000"/>
            <a:hueOff val="0"/>
            <a:satOff val="0"/>
            <a:lumOff val="0"/>
            <a:alphaOff val="0"/>
          </a:schemeClr>
        </a:solidFill>
        <a:ln>
          <a:noFill/>
        </a:ln>
        <a:effectLst>
          <a:outerShdw blurRad="57150" dist="38100" dir="5400000" algn="ctr" rotWithShape="0">
            <a:schemeClr val="accent1">
              <a:tint val="60000"/>
              <a:hueOff val="0"/>
              <a:satOff val="0"/>
              <a:lumOff val="0"/>
              <a:alphaOff val="0"/>
              <a:shade val="9000"/>
              <a:satMod val="105000"/>
              <a:alpha val="48000"/>
            </a:scheme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dirty="0"/>
        </a:p>
      </dsp:txBody>
      <dsp:txXfrm>
        <a:off x="4010904" y="3452272"/>
        <a:ext cx="207791" cy="286090"/>
      </dsp:txXfrm>
    </dsp:sp>
    <dsp:sp modelId="{D6926DA1-DBCE-48D0-A14E-7A2781A81E98}">
      <dsp:nvSpPr>
        <dsp:cNvPr id="0" name=""/>
        <dsp:cNvSpPr/>
      </dsp:nvSpPr>
      <dsp:spPr>
        <a:xfrm>
          <a:off x="3413596" y="3928287"/>
          <a:ext cx="1402407" cy="1402407"/>
        </a:xfrm>
        <a:prstGeom prst="ellipse">
          <a:avLst/>
        </a:prstGeom>
        <a:gradFill rotWithShape="0">
          <a:gsLst>
            <a:gs pos="0">
              <a:schemeClr val="accent1">
                <a:hueOff val="0"/>
                <a:satOff val="0"/>
                <a:lumOff val="0"/>
                <a:alphaOff val="0"/>
                <a:tint val="98000"/>
                <a:shade val="25000"/>
                <a:satMod val="250000"/>
              </a:schemeClr>
            </a:gs>
            <a:gs pos="68000">
              <a:schemeClr val="accent1">
                <a:hueOff val="0"/>
                <a:satOff val="0"/>
                <a:lumOff val="0"/>
                <a:alphaOff val="0"/>
                <a:tint val="86000"/>
                <a:satMod val="115000"/>
              </a:schemeClr>
            </a:gs>
            <a:gs pos="100000">
              <a:schemeClr val="accen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Technological changes</a:t>
          </a:r>
        </a:p>
        <a:p>
          <a:pPr marL="0" lvl="0" indent="0" algn="ctr" defTabSz="488950">
            <a:lnSpc>
              <a:spcPct val="90000"/>
            </a:lnSpc>
            <a:spcBef>
              <a:spcPct val="0"/>
            </a:spcBef>
            <a:spcAft>
              <a:spcPct val="35000"/>
            </a:spcAft>
            <a:buNone/>
          </a:pPr>
          <a:r>
            <a:rPr lang="en-US" sz="1100" kern="1200" dirty="0"/>
            <a:t>Less likely to adapt them</a:t>
          </a:r>
        </a:p>
      </dsp:txBody>
      <dsp:txXfrm>
        <a:off x="3618974" y="4133665"/>
        <a:ext cx="991651" cy="991651"/>
      </dsp:txXfrm>
    </dsp:sp>
    <dsp:sp modelId="{ACBB2247-B00E-44D7-91A3-0EABB4731BDE}">
      <dsp:nvSpPr>
        <dsp:cNvPr id="0" name=""/>
        <dsp:cNvSpPr/>
      </dsp:nvSpPr>
      <dsp:spPr>
        <a:xfrm rot="9000000">
          <a:off x="3123870" y="2915012"/>
          <a:ext cx="296844" cy="476818"/>
        </a:xfrm>
        <a:prstGeom prst="rightArrow">
          <a:avLst>
            <a:gd name="adj1" fmla="val 60000"/>
            <a:gd name="adj2" fmla="val 50000"/>
          </a:avLst>
        </a:prstGeom>
        <a:solidFill>
          <a:schemeClr val="accent1">
            <a:tint val="60000"/>
            <a:hueOff val="0"/>
            <a:satOff val="0"/>
            <a:lumOff val="0"/>
            <a:alphaOff val="0"/>
          </a:schemeClr>
        </a:solidFill>
        <a:ln>
          <a:noFill/>
        </a:ln>
        <a:effectLst>
          <a:outerShdw blurRad="57150" dist="38100" dir="5400000" algn="ctr" rotWithShape="0">
            <a:schemeClr val="accent1">
              <a:tint val="60000"/>
              <a:hueOff val="0"/>
              <a:satOff val="0"/>
              <a:lumOff val="0"/>
              <a:alphaOff val="0"/>
              <a:shade val="9000"/>
              <a:satMod val="105000"/>
              <a:alpha val="48000"/>
            </a:scheme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dirty="0"/>
        </a:p>
      </dsp:txBody>
      <dsp:txXfrm rot="10800000">
        <a:off x="3206958" y="2988113"/>
        <a:ext cx="207791" cy="286090"/>
      </dsp:txXfrm>
    </dsp:sp>
    <dsp:sp modelId="{917F9506-25F8-4F39-86F1-158A987E2764}">
      <dsp:nvSpPr>
        <dsp:cNvPr id="0" name=""/>
        <dsp:cNvSpPr/>
      </dsp:nvSpPr>
      <dsp:spPr>
        <a:xfrm>
          <a:off x="1714029" y="2947041"/>
          <a:ext cx="1402407" cy="1402407"/>
        </a:xfrm>
        <a:prstGeom prst="ellipse">
          <a:avLst/>
        </a:prstGeom>
        <a:gradFill rotWithShape="0">
          <a:gsLst>
            <a:gs pos="0">
              <a:schemeClr val="accent1">
                <a:hueOff val="0"/>
                <a:satOff val="0"/>
                <a:lumOff val="0"/>
                <a:alphaOff val="0"/>
                <a:tint val="98000"/>
                <a:shade val="25000"/>
                <a:satMod val="250000"/>
              </a:schemeClr>
            </a:gs>
            <a:gs pos="68000">
              <a:schemeClr val="accent1">
                <a:hueOff val="0"/>
                <a:satOff val="0"/>
                <a:lumOff val="0"/>
                <a:alphaOff val="0"/>
                <a:tint val="86000"/>
                <a:satMod val="115000"/>
              </a:schemeClr>
            </a:gs>
            <a:gs pos="100000">
              <a:schemeClr val="accen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Legal codes and ethics</a:t>
          </a:r>
        </a:p>
        <a:p>
          <a:pPr marL="0" lvl="0" indent="0" algn="ctr" defTabSz="488950">
            <a:lnSpc>
              <a:spcPct val="90000"/>
            </a:lnSpc>
            <a:spcBef>
              <a:spcPct val="0"/>
            </a:spcBef>
            <a:spcAft>
              <a:spcPct val="35000"/>
            </a:spcAft>
            <a:buNone/>
          </a:pPr>
          <a:r>
            <a:rPr lang="en-US" sz="1100" kern="1200" dirty="0"/>
            <a:t>Policies defined by law</a:t>
          </a:r>
        </a:p>
      </dsp:txBody>
      <dsp:txXfrm>
        <a:off x="1919407" y="3152419"/>
        <a:ext cx="991651" cy="991651"/>
      </dsp:txXfrm>
    </dsp:sp>
    <dsp:sp modelId="{1CD7FD28-8E21-4A2A-B5A6-CA2D21F6E128}">
      <dsp:nvSpPr>
        <dsp:cNvPr id="0" name=""/>
        <dsp:cNvSpPr/>
      </dsp:nvSpPr>
      <dsp:spPr>
        <a:xfrm rot="12600000">
          <a:off x="3123870" y="1942168"/>
          <a:ext cx="296844" cy="476818"/>
        </a:xfrm>
        <a:prstGeom prst="rightArrow">
          <a:avLst>
            <a:gd name="adj1" fmla="val 60000"/>
            <a:gd name="adj2" fmla="val 50000"/>
          </a:avLst>
        </a:prstGeom>
        <a:solidFill>
          <a:schemeClr val="accent1">
            <a:tint val="60000"/>
            <a:hueOff val="0"/>
            <a:satOff val="0"/>
            <a:lumOff val="0"/>
            <a:alphaOff val="0"/>
          </a:schemeClr>
        </a:solidFill>
        <a:ln>
          <a:noFill/>
        </a:ln>
        <a:effectLst>
          <a:outerShdw blurRad="57150" dist="38100" dir="5400000" algn="ctr" rotWithShape="0">
            <a:schemeClr val="accent1">
              <a:tint val="60000"/>
              <a:hueOff val="0"/>
              <a:satOff val="0"/>
              <a:lumOff val="0"/>
              <a:alphaOff val="0"/>
              <a:shade val="9000"/>
              <a:satMod val="105000"/>
              <a:alpha val="48000"/>
            </a:scheme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dirty="0"/>
        </a:p>
      </dsp:txBody>
      <dsp:txXfrm rot="10800000">
        <a:off x="3206958" y="2059795"/>
        <a:ext cx="207791" cy="286090"/>
      </dsp:txXfrm>
    </dsp:sp>
    <dsp:sp modelId="{F2995DBD-11EB-4170-B2EE-4C6E25E2E2DD}">
      <dsp:nvSpPr>
        <dsp:cNvPr id="0" name=""/>
        <dsp:cNvSpPr/>
      </dsp:nvSpPr>
      <dsp:spPr>
        <a:xfrm>
          <a:off x="1714029" y="984550"/>
          <a:ext cx="1402407" cy="1402407"/>
        </a:xfrm>
        <a:prstGeom prst="ellipse">
          <a:avLst/>
        </a:prstGeom>
        <a:gradFill rotWithShape="0">
          <a:gsLst>
            <a:gs pos="0">
              <a:schemeClr val="accent1">
                <a:hueOff val="0"/>
                <a:satOff val="0"/>
                <a:lumOff val="0"/>
                <a:alphaOff val="0"/>
                <a:tint val="98000"/>
                <a:shade val="25000"/>
                <a:satMod val="250000"/>
              </a:schemeClr>
            </a:gs>
            <a:gs pos="68000">
              <a:schemeClr val="accent1">
                <a:hueOff val="0"/>
                <a:satOff val="0"/>
                <a:lumOff val="0"/>
                <a:alphaOff val="0"/>
                <a:tint val="86000"/>
                <a:satMod val="115000"/>
              </a:schemeClr>
            </a:gs>
            <a:gs pos="100000">
              <a:schemeClr val="accen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Environmental concerns both indoor and outdoor</a:t>
          </a:r>
        </a:p>
      </dsp:txBody>
      <dsp:txXfrm>
        <a:off x="1919407" y="1189928"/>
        <a:ext cx="991651" cy="991651"/>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30C785E-8A04-480E-B5BD-EB02A8BBCB0F}" type="datetimeFigureOut">
              <a:rPr lang="en-US" smtClean="0"/>
              <a:pPr/>
              <a:t>11/16/21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2F30A5-D450-42BA-B1DB-26488F2DA486}"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nSpc>
                <a:spcPct val="150000"/>
              </a:lnSpc>
            </a:pPr>
            <a:r>
              <a:rPr lang="en-US" sz="1800" dirty="0">
                <a:solidFill>
                  <a:srgbClr val="0E101A"/>
                </a:solidFill>
                <a:effectLst/>
                <a:latin typeface="Arial" panose="020B0604020202020204" pitchFamily="34" charset="0"/>
                <a:ea typeface="Times New Roman" panose="02020603050405020304" pitchFamily="18" charset="0"/>
              </a:rPr>
              <a:t>In this ever-growing world where people are facing serious physical illnesses, stress is growing rapidly in people of all ages. Out of this work-related stress is taking up 80% of the employed sector in the UK (</a:t>
            </a:r>
            <a:r>
              <a:rPr lang="en-US" sz="1800" dirty="0" err="1">
                <a:solidFill>
                  <a:srgbClr val="0E101A"/>
                </a:solidFill>
                <a:effectLst/>
                <a:latin typeface="Arial" panose="020B0604020202020204" pitchFamily="34" charset="0"/>
                <a:ea typeface="Times New Roman" panose="02020603050405020304" pitchFamily="18" charset="0"/>
              </a:rPr>
              <a:t>Perkbox</a:t>
            </a:r>
            <a:r>
              <a:rPr lang="en-US" sz="1800" dirty="0">
                <a:solidFill>
                  <a:srgbClr val="0E101A"/>
                </a:solidFill>
                <a:effectLst/>
                <a:latin typeface="Arial" panose="020B0604020202020204" pitchFamily="34" charset="0"/>
                <a:ea typeface="Times New Roman" panose="02020603050405020304" pitchFamily="18" charset="0"/>
              </a:rPr>
              <a:t>, 2020). These are some alarming numbers that are affecting working people from all ages groups and mental illness has become a common problem for the country. Last year there was a hike in these numbers because a great majority of people lost their jobs and the financial constraints, they are facing are a big reason behind it. Stress affects a person to work efficiently. This mental illness has caused people to spend a large sum of their savings on treatment, last year around 5.5 million people were admitted due to stress problems and spend millions of pounds for their treatment (</a:t>
            </a:r>
            <a:r>
              <a:rPr lang="en-US" sz="1800" dirty="0" err="1">
                <a:solidFill>
                  <a:srgbClr val="0E101A"/>
                </a:solidFill>
                <a:effectLst/>
                <a:latin typeface="Arial" panose="020B0604020202020204" pitchFamily="34" charset="0"/>
                <a:ea typeface="Times New Roman" panose="02020603050405020304" pitchFamily="18" charset="0"/>
              </a:rPr>
              <a:t>Mohd</a:t>
            </a:r>
            <a:r>
              <a:rPr lang="en-US" sz="1800" dirty="0">
                <a:solidFill>
                  <a:srgbClr val="0E101A"/>
                </a:solidFill>
                <a:effectLst/>
                <a:latin typeface="Arial" panose="020B0604020202020204" pitchFamily="34" charset="0"/>
                <a:ea typeface="Times New Roman" panose="02020603050405020304" pitchFamily="18" charset="0"/>
              </a:rPr>
              <a:t> Razali, 2008). The statistics show that mental illness is a growing disease and is affecting every age group and it can drastically affect the proper functioning of the body and could be a cause of brain disorders, heart problems, and blood pressure issues. In every work environment, employees are facing stress and there are numerous problems associated with it which is causing them to perform less than their actual potential. </a:t>
            </a:r>
            <a:endParaRPr lang="en-PK"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E92F30A5-D450-42BA-B1DB-26488F2DA486}" type="slidenum">
              <a:rPr lang="en-US" smtClean="0"/>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nSpc>
                <a:spcPct val="150000"/>
              </a:lnSpc>
            </a:pPr>
            <a:r>
              <a:rPr lang="en-US" sz="1800" dirty="0">
                <a:solidFill>
                  <a:srgbClr val="0E101A"/>
                </a:solidFill>
                <a:effectLst/>
                <a:latin typeface="Arial" panose="020B0604020202020204" pitchFamily="34" charset="0"/>
                <a:ea typeface="Times New Roman" panose="02020603050405020304" pitchFamily="18" charset="0"/>
              </a:rPr>
              <a:t>In every work environment, statistical data shows that people are not happy about what they do and there are quite a few reasons like they don't like their job and it's been seen that they are always striving hard to get to a better place. These problems are the real backbone of the stress people are facing in the work environment. The policies and certain practices in the work environment demotivates people to work efficiently. Many companies fail to think in favor of their employees, and few don't bother about the health (mental and physical) of their employees. The unnecessary burden on employees is a leading cause of stress. </a:t>
            </a:r>
            <a:endParaRPr lang="en-PK" sz="1800" dirty="0">
              <a:effectLst/>
              <a:latin typeface="Times New Roman" panose="02020603050405020304" pitchFamily="18" charset="0"/>
              <a:ea typeface="Times New Roman" panose="02020603050405020304" pitchFamily="18" charset="0"/>
            </a:endParaRPr>
          </a:p>
          <a:p>
            <a:pPr>
              <a:lnSpc>
                <a:spcPct val="150000"/>
              </a:lnSpc>
            </a:pPr>
            <a:r>
              <a:rPr lang="en-US" sz="1800" b="1" dirty="0" err="1">
                <a:solidFill>
                  <a:srgbClr val="0E101A"/>
                </a:solidFill>
                <a:effectLst/>
                <a:latin typeface="Arial" panose="020B0604020202020204" pitchFamily="34" charset="0"/>
                <a:ea typeface="Times New Roman" panose="02020603050405020304" pitchFamily="18" charset="0"/>
              </a:rPr>
              <a:t>Ravalier</a:t>
            </a:r>
            <a:r>
              <a:rPr lang="en-US" sz="1800" b="1" dirty="0">
                <a:solidFill>
                  <a:srgbClr val="0E101A"/>
                </a:solidFill>
                <a:effectLst/>
                <a:latin typeface="Arial" panose="020B0604020202020204" pitchFamily="34" charset="0"/>
                <a:ea typeface="Times New Roman" panose="02020603050405020304" pitchFamily="18" charset="0"/>
              </a:rPr>
              <a:t>, (2018)</a:t>
            </a:r>
            <a:r>
              <a:rPr lang="en-US" sz="1800" dirty="0">
                <a:solidFill>
                  <a:srgbClr val="0E101A"/>
                </a:solidFill>
                <a:effectLst/>
                <a:latin typeface="Arial" panose="020B0604020202020204" pitchFamily="34" charset="0"/>
                <a:ea typeface="Times New Roman" panose="02020603050405020304" pitchFamily="18" charset="0"/>
              </a:rPr>
              <a:t> has noted that adverse work conditions lead to stress in employees and the situation gets more complicated when there is a low level of controls set by an organization and the managerial staff fails to compensate their employees and the support system between the hierarchy is not as it should be. The blame culture and extended work hours due to poor management skills of the chain are tiring for employees and these issues are building blocks for other kinds of stress that they face outside the office.</a:t>
            </a:r>
            <a:endParaRPr lang="en-PK"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E92F30A5-D450-42BA-B1DB-26488F2DA486}" type="slidenum">
              <a:rPr lang="en-US" smtClean="0"/>
              <a:pPr/>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nSpc>
                <a:spcPct val="150000"/>
              </a:lnSpc>
            </a:pPr>
            <a:r>
              <a:rPr lang="en-US" sz="1800" dirty="0">
                <a:solidFill>
                  <a:srgbClr val="0E101A"/>
                </a:solidFill>
                <a:effectLst/>
                <a:latin typeface="Arial" panose="020B0604020202020204" pitchFamily="34" charset="0"/>
                <a:ea typeface="Times New Roman" panose="02020603050405020304" pitchFamily="18" charset="0"/>
              </a:rPr>
              <a:t>Managerial staff is just like the pillars of an organization and if these pillars are not lifted properly then the whole burden falls at the shoulders of employees. Office policies should be strong enough to support their employees and are should be in favor so that they're mentally relaxed because of it. If the policies and system of any organization fail to compensate their employees then their efficiency starts to decrease gradually up to a point where they became a threat to the organization and their mistakes become too hefty to solve. Surveying different organizations, we've seen that people don't accept their mistakes and pass the blame down the chain. If the management and managerial support are not helpful for the employees then one cannot expect good results from the outcomes.</a:t>
            </a:r>
            <a:endParaRPr lang="en-PK" sz="1800" dirty="0">
              <a:effectLst/>
              <a:latin typeface="Times New Roman" panose="02020603050405020304" pitchFamily="18" charset="0"/>
              <a:ea typeface="Times New Roman" panose="02020603050405020304" pitchFamily="18" charset="0"/>
            </a:endParaRPr>
          </a:p>
          <a:p>
            <a:pPr>
              <a:lnSpc>
                <a:spcPct val="150000"/>
              </a:lnSpc>
            </a:pPr>
            <a:r>
              <a:rPr lang="en-US" sz="1800" b="1" dirty="0" err="1">
                <a:solidFill>
                  <a:srgbClr val="0E101A"/>
                </a:solidFill>
                <a:effectLst/>
                <a:latin typeface="Arial" panose="020B0604020202020204" pitchFamily="34" charset="0"/>
                <a:ea typeface="Times New Roman" panose="02020603050405020304" pitchFamily="18" charset="0"/>
              </a:rPr>
              <a:t>Bhui</a:t>
            </a:r>
            <a:r>
              <a:rPr lang="en-US" sz="1800" b="1" dirty="0">
                <a:solidFill>
                  <a:srgbClr val="0E101A"/>
                </a:solidFill>
                <a:effectLst/>
                <a:latin typeface="Arial" panose="020B0604020202020204" pitchFamily="34" charset="0"/>
                <a:ea typeface="Times New Roman" panose="02020603050405020304" pitchFamily="18" charset="0"/>
              </a:rPr>
              <a:t> et al., (2016)</a:t>
            </a:r>
            <a:r>
              <a:rPr lang="en-US" sz="1800" dirty="0">
                <a:solidFill>
                  <a:srgbClr val="0E101A"/>
                </a:solidFill>
                <a:effectLst/>
                <a:latin typeface="Arial" panose="020B0604020202020204" pitchFamily="34" charset="0"/>
                <a:ea typeface="Times New Roman" panose="02020603050405020304" pitchFamily="18" charset="0"/>
              </a:rPr>
              <a:t> states that an organization is as good as its employees. Certain practices like unrealistic demands, lack of support, teamwork, low decision-making techniques, transparency issues, and poor communication impact the working capabilities of its employees which in turn affect the health of the organization. Not only just the environment, but people are also suffering from issues that keep on affecting their credibility and their workforce capabilities. </a:t>
            </a:r>
            <a:endParaRPr lang="en-PK"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E92F30A5-D450-42BA-B1DB-26488F2DA486}"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nSpc>
                <a:spcPct val="150000"/>
              </a:lnSpc>
            </a:pPr>
            <a:r>
              <a:rPr lang="en-US" sz="1800" dirty="0">
                <a:solidFill>
                  <a:srgbClr val="0E101A"/>
                </a:solidFill>
                <a:effectLst/>
                <a:latin typeface="Arial" panose="020B0604020202020204" pitchFamily="34" charset="0"/>
                <a:ea typeface="Times New Roman" panose="02020603050405020304" pitchFamily="18" charset="0"/>
              </a:rPr>
              <a:t>It has been noted that workplace stress is a significant type of stress, but different other types are also unavoidable and lead to poor performance of employees towards their job. According to data collected in 2020 it has been noted that work stress is at the top of the chart but other types like financial constraints, family problems, health problems, personal relations also affect a large group of people. If we observe from a broader perspective, these are secondary types of stress, and they serve as a backbone to our major problem. Like if an employee is having trouble in the workplace and he's continuously facing difficulties coping up with his work then it can lead to financial stress like losing his job, over time can lead to relationship problems, family stress, and also health problems. Thus, if we correct the root cause of stress then we can easily eliminate the further conditions of stress. Different surveys are conducted, and they all prove this point that workplace stress is the leading cause of stress among people and employees are choking up between other types of stress. An organization should keep a proper check and assist their employees in such a way that they create a friendly environment where they can share their problems otherwise it can lead to unwanted outcomes.</a:t>
            </a:r>
            <a:endParaRPr lang="en-PK"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E92F30A5-D450-42BA-B1DB-26488F2DA486}" type="slidenum">
              <a:rPr lang="en-US" smtClean="0"/>
              <a:pPr/>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nSpc>
                <a:spcPct val="150000"/>
              </a:lnSpc>
            </a:pPr>
            <a:r>
              <a:rPr lang="en-US" sz="1800" dirty="0">
                <a:solidFill>
                  <a:srgbClr val="0E101A"/>
                </a:solidFill>
                <a:effectLst/>
                <a:latin typeface="Arial" panose="020B0604020202020204" pitchFamily="34" charset="0"/>
                <a:ea typeface="Times New Roman" panose="02020603050405020304" pitchFamily="18" charset="0"/>
              </a:rPr>
              <a:t>The term psychology refers to the brain capabilities of a human being. In an ideal scenario, an employee can provide the best possible result and help its organization achieve its desired goals. Not every employee can work within the given policies and its human nature that a few terms and conditions might not be ideal for everyone and they may have some reservations that are affecting their work efficiency. Few organizations gather data from different surveys conducted within their organization to seek answers for poor performance and they devise certain policies that help improve the quality of work and reduce stress in the workplace.</a:t>
            </a:r>
            <a:endParaRPr lang="en-PK" sz="1800" dirty="0">
              <a:effectLst/>
              <a:latin typeface="Times New Roman" panose="02020603050405020304" pitchFamily="18" charset="0"/>
              <a:ea typeface="Times New Roman" panose="02020603050405020304" pitchFamily="18" charset="0"/>
            </a:endParaRPr>
          </a:p>
          <a:p>
            <a:pPr>
              <a:lnSpc>
                <a:spcPct val="150000"/>
              </a:lnSpc>
            </a:pPr>
            <a:r>
              <a:rPr lang="en-US" sz="1800" b="1" dirty="0">
                <a:solidFill>
                  <a:srgbClr val="0E101A"/>
                </a:solidFill>
                <a:effectLst/>
                <a:latin typeface="Arial" panose="020B0604020202020204" pitchFamily="34" charset="0"/>
                <a:ea typeface="Times New Roman" panose="02020603050405020304" pitchFamily="18" charset="0"/>
              </a:rPr>
              <a:t>Lazarus, (2020)</a:t>
            </a:r>
            <a:r>
              <a:rPr lang="en-US" sz="1800" dirty="0">
                <a:solidFill>
                  <a:srgbClr val="0E101A"/>
                </a:solidFill>
                <a:effectLst/>
                <a:latin typeface="Arial" panose="020B0604020202020204" pitchFamily="34" charset="0"/>
                <a:ea typeface="Times New Roman" panose="02020603050405020304" pitchFamily="18" charset="0"/>
              </a:rPr>
              <a:t> stated to gain sufficient information from surveys and alter or modify the work conditions in such a way that employees can cope up with them and help them reduce psychological pressure. Then further work on employees that are still finding it difficult to cope up with these implementations. The last task is to build individual and group relations of the employees and try to modify these relations in such a way that like-minded people work in groups and these implementations might reduce the stress from employees and they strive to become a valuable member of the organization (Ajayi, Jones and </a:t>
            </a:r>
            <a:r>
              <a:rPr lang="en-US" sz="1800" dirty="0" err="1">
                <a:solidFill>
                  <a:srgbClr val="0E101A"/>
                </a:solidFill>
                <a:effectLst/>
                <a:latin typeface="Arial" panose="020B0604020202020204" pitchFamily="34" charset="0"/>
                <a:ea typeface="Times New Roman" panose="02020603050405020304" pitchFamily="18" charset="0"/>
              </a:rPr>
              <a:t>Unuigbe</a:t>
            </a:r>
            <a:r>
              <a:rPr lang="en-US" sz="1800" dirty="0">
                <a:solidFill>
                  <a:srgbClr val="0E101A"/>
                </a:solidFill>
                <a:effectLst/>
                <a:latin typeface="Arial" panose="020B0604020202020204" pitchFamily="34" charset="0"/>
                <a:ea typeface="Times New Roman" panose="02020603050405020304" pitchFamily="18" charset="0"/>
              </a:rPr>
              <a:t>, 2019).</a:t>
            </a:r>
            <a:endParaRPr lang="en-PK"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E92F30A5-D450-42BA-B1DB-26488F2DA486}" type="slidenum">
              <a:rPr lang="en-US" smtClean="0"/>
              <a:pPr/>
              <a:t>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nSpc>
                <a:spcPct val="150000"/>
              </a:lnSpc>
            </a:pPr>
            <a:r>
              <a:rPr lang="en-US" sz="1800" b="1" dirty="0" err="1">
                <a:solidFill>
                  <a:srgbClr val="0E101A"/>
                </a:solidFill>
                <a:effectLst/>
                <a:latin typeface="Arial" panose="020B0604020202020204" pitchFamily="34" charset="0"/>
                <a:ea typeface="Times New Roman" panose="02020603050405020304" pitchFamily="18" charset="0"/>
              </a:rPr>
              <a:t>Dr.Parasakthi</a:t>
            </a:r>
            <a:r>
              <a:rPr lang="en-US" sz="1800" b="1" dirty="0">
                <a:solidFill>
                  <a:srgbClr val="0E101A"/>
                </a:solidFill>
                <a:effectLst/>
                <a:latin typeface="Arial" panose="020B0604020202020204" pitchFamily="34" charset="0"/>
                <a:ea typeface="Times New Roman" panose="02020603050405020304" pitchFamily="18" charset="0"/>
              </a:rPr>
              <a:t>, (2019) </a:t>
            </a:r>
            <a:r>
              <a:rPr lang="en-US" sz="1800" dirty="0">
                <a:solidFill>
                  <a:srgbClr val="0E101A"/>
                </a:solidFill>
                <a:effectLst/>
                <a:latin typeface="Arial" panose="020B0604020202020204" pitchFamily="34" charset="0"/>
                <a:ea typeface="Times New Roman" panose="02020603050405020304" pitchFamily="18" charset="0"/>
              </a:rPr>
              <a:t>depicted that</a:t>
            </a:r>
            <a:r>
              <a:rPr lang="en-US" sz="1800" b="1" dirty="0">
                <a:solidFill>
                  <a:srgbClr val="0E101A"/>
                </a:solidFill>
                <a:effectLst/>
                <a:latin typeface="Arial" panose="020B0604020202020204" pitchFamily="34" charset="0"/>
                <a:ea typeface="Times New Roman" panose="02020603050405020304" pitchFamily="18" charset="0"/>
              </a:rPr>
              <a:t> </a:t>
            </a:r>
            <a:r>
              <a:rPr lang="en-US" sz="1800" dirty="0">
                <a:solidFill>
                  <a:srgbClr val="0E101A"/>
                </a:solidFill>
                <a:effectLst/>
                <a:latin typeface="Arial" panose="020B0604020202020204" pitchFamily="34" charset="0"/>
                <a:ea typeface="Times New Roman" panose="02020603050405020304" pitchFamily="18" charset="0"/>
              </a:rPr>
              <a:t>some things are unavoidable due to certain reasons and stress is one of them. It has been termed as "invisible" because it can affect that employee, the people related to him, and his organization and softens the pillars of an organization. If any organization is facing these issues in several employees and the quality of work, they are doing then it's an alarming situation for the organization and they have to take actions to avoid spreading further and affecting the organization in the long term. Ignoring it is the worst thing you can do. People experience stress in their day to day lives like a student experience it in coping up with their academic demands, people on job and business may suffer from the stress of managing their work and have to work hard keeping in their mind off of being replaced or fear of losing their job or promotion. Some sort of stress is proven to be beneficial for work performance as it enhances and polishes the skills of the employee. But breaching that line can affect the capabilities of employees and could lead to physiological and social disorders from which one may find difficult to recover and unusually affects the organization.</a:t>
            </a:r>
            <a:endParaRPr lang="en-PK"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E92F30A5-D450-42BA-B1DB-26488F2DA486}" type="slidenum">
              <a:rPr lang="en-US" smtClean="0"/>
              <a:pPr/>
              <a:t>7</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nSpc>
                <a:spcPct val="150000"/>
              </a:lnSpc>
            </a:pPr>
            <a:r>
              <a:rPr lang="en-US" sz="1800" dirty="0">
                <a:solidFill>
                  <a:srgbClr val="0E101A"/>
                </a:solidFill>
                <a:effectLst/>
                <a:latin typeface="Arial" panose="020B0604020202020204" pitchFamily="34" charset="0"/>
                <a:ea typeface="Times New Roman" panose="02020603050405020304" pitchFamily="18" charset="0"/>
              </a:rPr>
              <a:t>Pestle stands for political, economic, social, technological, legal, and environmental factors that the society. In our assigned topic of stress in the UK the factors of pestle analysis can be explained in a wide category.</a:t>
            </a:r>
            <a:endParaRPr lang="en-PK" sz="1800" dirty="0">
              <a:effectLst/>
              <a:latin typeface="Times New Roman" panose="02020603050405020304" pitchFamily="18" charset="0"/>
              <a:ea typeface="Times New Roman" panose="02020603050405020304" pitchFamily="18" charset="0"/>
            </a:endParaRPr>
          </a:p>
          <a:p>
            <a:pPr>
              <a:lnSpc>
                <a:spcPct val="150000"/>
              </a:lnSpc>
            </a:pPr>
            <a:r>
              <a:rPr lang="en-US" sz="1800" dirty="0">
                <a:solidFill>
                  <a:srgbClr val="0E101A"/>
                </a:solidFill>
                <a:effectLst/>
                <a:latin typeface="Arial" panose="020B0604020202020204" pitchFamily="34" charset="0"/>
                <a:ea typeface="Times New Roman" panose="02020603050405020304" pitchFamily="18" charset="0"/>
              </a:rPr>
              <a:t>Political factors or point of view means how a government is getting the benefit out of a certain business. In our scenario, stress has some adverse effects from the political point of view. Like if employees of an organization aren't performing to their full potential due to stress and that organization is facing difficulty in achieving its goals then it would generate less revenue for the government in the form of taxation and from a broader perspective, fewer industries will be willing to invest in future. From an economic point of view stress can lead to poor performance of employees which in turn hurdles the growth of an organization and restricts new opportunities it might have scored. Due to inflation the company will soon fail to pay off its debts and could face financial problems.</a:t>
            </a:r>
            <a:endParaRPr lang="en-PK" sz="1800" dirty="0">
              <a:effectLst/>
              <a:latin typeface="Times New Roman" panose="02020603050405020304" pitchFamily="18" charset="0"/>
              <a:ea typeface="Times New Roman" panose="02020603050405020304" pitchFamily="18" charset="0"/>
            </a:endParaRPr>
          </a:p>
          <a:p>
            <a:pPr>
              <a:lnSpc>
                <a:spcPct val="150000"/>
              </a:lnSpc>
            </a:pPr>
            <a:r>
              <a:rPr lang="en-US" sz="1800" dirty="0">
                <a:solidFill>
                  <a:srgbClr val="0E101A"/>
                </a:solidFill>
                <a:effectLst/>
                <a:latin typeface="Arial" panose="020B0604020202020204" pitchFamily="34" charset="0"/>
                <a:ea typeface="Times New Roman" panose="02020603050405020304" pitchFamily="18" charset="0"/>
              </a:rPr>
              <a:t>Stress can also affect the social balance of organizations as people cannot work in long term in groups which causes certain barriers for a business to work in the long run. </a:t>
            </a:r>
            <a:endParaRPr lang="en-PK"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E92F30A5-D450-42BA-B1DB-26488F2DA486}" type="slidenum">
              <a:rPr lang="en-US" smtClean="0"/>
              <a:pPr/>
              <a:t>8</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nSpc>
                <a:spcPct val="150000"/>
              </a:lnSpc>
            </a:pPr>
            <a:r>
              <a:rPr lang="en-US" sz="1800" b="1" dirty="0">
                <a:solidFill>
                  <a:srgbClr val="0E101A"/>
                </a:solidFill>
                <a:effectLst/>
                <a:latin typeface="Arial" panose="020B0604020202020204" pitchFamily="34" charset="0"/>
                <a:ea typeface="Times New Roman" panose="02020603050405020304" pitchFamily="18" charset="0"/>
              </a:rPr>
              <a:t>Yin et al., (2018)</a:t>
            </a:r>
            <a:r>
              <a:rPr lang="en-US" sz="1800" dirty="0">
                <a:solidFill>
                  <a:srgbClr val="0E101A"/>
                </a:solidFill>
                <a:effectLst/>
                <a:latin typeface="Arial" panose="020B0604020202020204" pitchFamily="34" charset="0"/>
                <a:ea typeface="Times New Roman" panose="02020603050405020304" pitchFamily="18" charset="0"/>
              </a:rPr>
              <a:t> highlighted that Technological advancement can take a business to the next level. Employees need to be of a certain caliber to cope up with these advancements, it has been seen in quite a few businesses that employees fail to change along with technology because of poor management policies as they fail to corporate and assist their overloaded employees and satisfy their work problems. Every business must follow some legal code and ethics that are defined by law. Such policies and implementation could be difficult for employees to adapt and if proper guidance is not provided then the stress of not coping up with these regulations might be a problem for an organization. </a:t>
            </a:r>
            <a:endParaRPr lang="en-PK" sz="1800" dirty="0">
              <a:effectLst/>
              <a:latin typeface="Times New Roman" panose="02020603050405020304" pitchFamily="18" charset="0"/>
              <a:ea typeface="Times New Roman" panose="02020603050405020304" pitchFamily="18" charset="0"/>
            </a:endParaRPr>
          </a:p>
          <a:p>
            <a:pPr>
              <a:lnSpc>
                <a:spcPct val="150000"/>
              </a:lnSpc>
            </a:pPr>
            <a:r>
              <a:rPr lang="en-US" sz="1800" b="1" dirty="0">
                <a:solidFill>
                  <a:srgbClr val="0E101A"/>
                </a:solidFill>
                <a:effectLst/>
                <a:latin typeface="Arial" panose="020B0604020202020204" pitchFamily="34" charset="0"/>
                <a:ea typeface="Times New Roman" panose="02020603050405020304" pitchFamily="18" charset="0"/>
              </a:rPr>
              <a:t>Thach et al., (2020)</a:t>
            </a:r>
            <a:r>
              <a:rPr lang="en-US" sz="1800" dirty="0">
                <a:solidFill>
                  <a:srgbClr val="0E101A"/>
                </a:solidFill>
                <a:effectLst/>
                <a:latin typeface="Arial" panose="020B0604020202020204" pitchFamily="34" charset="0"/>
                <a:ea typeface="Times New Roman" panose="02020603050405020304" pitchFamily="18" charset="0"/>
              </a:rPr>
              <a:t> A well-established business realizes that how important it is to have a comfortable environment for the </a:t>
            </a:r>
            <a:r>
              <a:rPr lang="en-US" sz="1800" b="0" dirty="0">
                <a:solidFill>
                  <a:srgbClr val="0E101A"/>
                </a:solidFill>
                <a:effectLst/>
                <a:latin typeface="Arial" panose="020B0604020202020204" pitchFamily="34" charset="0"/>
                <a:ea typeface="Times New Roman" panose="02020603050405020304" pitchFamily="18" charset="0"/>
              </a:rPr>
              <a:t>effectiveness</a:t>
            </a:r>
            <a:r>
              <a:rPr lang="en-US" sz="1800" dirty="0">
                <a:solidFill>
                  <a:srgbClr val="0E101A"/>
                </a:solidFill>
                <a:effectLst/>
                <a:latin typeface="Arial" panose="020B0604020202020204" pitchFamily="34" charset="0"/>
                <a:ea typeface="Times New Roman" panose="02020603050405020304" pitchFamily="18" charset="0"/>
              </a:rPr>
              <a:t> of employees' work. If the given environment is not suitable or has problems like noise, office timings, location of the office, indoor facilities, etc. Then these can lead to both physical and psychological stress between employees. Every business must have a continuous check on these issues. All these factors are interlinked with each other and also linked to our topic and stress can affect each factor damaging the credibility and future goal of any business.</a:t>
            </a:r>
            <a:endParaRPr lang="en-PK"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E92F30A5-D450-42BA-B1DB-26488F2DA486}" type="slidenum">
              <a:rPr lang="en-US" smtClean="0"/>
              <a:pPr/>
              <a:t>9</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nSpc>
                <a:spcPct val="150000"/>
              </a:lnSpc>
            </a:pPr>
            <a:r>
              <a:rPr lang="en-US" sz="1800" dirty="0">
                <a:solidFill>
                  <a:srgbClr val="0E101A"/>
                </a:solidFill>
                <a:effectLst/>
                <a:latin typeface="Arial" panose="020B0604020202020204" pitchFamily="34" charset="0"/>
                <a:ea typeface="Times New Roman" panose="02020603050405020304" pitchFamily="18" charset="0"/>
              </a:rPr>
              <a:t>Stress is generally termed as a deviation of the normal functioning of the body and affecting the optimum functioning of the body. As we've mentioned the detailed reasons behind the growth of stress in a workplace, it would be incomplete to devise some solution to eradicate these issues. It is another theory that stress up to a certain extent could be beneficial because it strives a man to push his limits but pushing too hard can also lead to breaking.</a:t>
            </a:r>
            <a:endParaRPr lang="en-PK" sz="1800" dirty="0">
              <a:effectLst/>
              <a:latin typeface="Times New Roman" panose="02020603050405020304" pitchFamily="18" charset="0"/>
              <a:ea typeface="Times New Roman" panose="02020603050405020304" pitchFamily="18" charset="0"/>
            </a:endParaRPr>
          </a:p>
          <a:p>
            <a:pPr>
              <a:lnSpc>
                <a:spcPct val="150000"/>
              </a:lnSpc>
            </a:pPr>
            <a:r>
              <a:rPr lang="en-US" sz="1800" b="1" dirty="0" err="1">
                <a:solidFill>
                  <a:srgbClr val="0E101A"/>
                </a:solidFill>
                <a:effectLst/>
                <a:latin typeface="Arial" panose="020B0604020202020204" pitchFamily="34" charset="0"/>
                <a:ea typeface="Times New Roman" panose="02020603050405020304" pitchFamily="18" charset="0"/>
              </a:rPr>
              <a:t>Panigrahi</a:t>
            </a:r>
            <a:r>
              <a:rPr lang="en-US" sz="1800" b="1" dirty="0">
                <a:solidFill>
                  <a:srgbClr val="0E101A"/>
                </a:solidFill>
                <a:effectLst/>
                <a:latin typeface="Arial" panose="020B0604020202020204" pitchFamily="34" charset="0"/>
                <a:ea typeface="Times New Roman" panose="02020603050405020304" pitchFamily="18" charset="0"/>
              </a:rPr>
              <a:t>, (2017)</a:t>
            </a:r>
            <a:r>
              <a:rPr lang="en-US" sz="1800" dirty="0">
                <a:solidFill>
                  <a:srgbClr val="0E101A"/>
                </a:solidFill>
                <a:effectLst/>
                <a:latin typeface="Arial" panose="020B0604020202020204" pitchFamily="34" charset="0"/>
                <a:ea typeface="Times New Roman" panose="02020603050405020304" pitchFamily="18" charset="0"/>
              </a:rPr>
              <a:t> observed that managing stress is the ultimate goal for everyone and they need to find ways by themselves by engaging in certain activities like dancing, music, sports, </a:t>
            </a:r>
            <a:r>
              <a:rPr lang="en-US" sz="1800" dirty="0" err="1">
                <a:solidFill>
                  <a:srgbClr val="0E101A"/>
                </a:solidFill>
                <a:effectLst/>
                <a:latin typeface="Arial" panose="020B0604020202020204" pitchFamily="34" charset="0"/>
                <a:ea typeface="Times New Roman" panose="02020603050405020304" pitchFamily="18" charset="0"/>
              </a:rPr>
              <a:t>etc</a:t>
            </a:r>
            <a:r>
              <a:rPr lang="en-US" sz="1800" dirty="0">
                <a:solidFill>
                  <a:srgbClr val="0E101A"/>
                </a:solidFill>
                <a:effectLst/>
                <a:latin typeface="Arial" panose="020B0604020202020204" pitchFamily="34" charset="0"/>
                <a:ea typeface="Times New Roman" panose="02020603050405020304" pitchFamily="18" charset="0"/>
              </a:rPr>
              <a:t> through which they can channel their stress into something useful. If these are still not proving to be beneficial then one should seek help and organizations should provide counseling to their employees and there should be some sort of professional integrity among businesses that they encourage their employees and motivates them and if required provide help too. This encourages other employees that their organization is focusing on the well-being of its employees. Policies like these are often neglected by many organizations the effects of stress on employees regardless of any reason lead to bigger problems in the future and sooner they have to pay for the consequences.</a:t>
            </a:r>
            <a:endParaRPr lang="en-PK"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E92F30A5-D450-42BA-B1DB-26488F2DA486}" type="slidenum">
              <a:rPr lang="en-US" smtClean="0"/>
              <a:pPr/>
              <a:t>10</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86C50B3-D036-426D-B270-1477C3482A24}"/>
              </a:ext>
            </a:extLst>
          </p:cNvPr>
          <p:cNvSpPr>
            <a:spLocks noGrp="1" noChangeArrowheads="1"/>
          </p:cNvSpPr>
          <p:nvPr>
            <p:ph type="sldNum" sz="quarter" idx="5"/>
          </p:nvPr>
        </p:nvSpPr>
        <p:spPr>
          <a:ln/>
        </p:spPr>
        <p:txBody>
          <a:bodyPr/>
          <a:lstStyle/>
          <a:p>
            <a:pPr marL="0" marR="0" lvl="0" indent="0" algn="r" defTabSz="922338" rtl="0" eaLnBrk="1" fontAlgn="base" latinLnBrk="0" hangingPunct="1">
              <a:lnSpc>
                <a:spcPct val="100000"/>
              </a:lnSpc>
              <a:spcBef>
                <a:spcPct val="0"/>
              </a:spcBef>
              <a:spcAft>
                <a:spcPct val="0"/>
              </a:spcAft>
              <a:buClrTx/>
              <a:buSzTx/>
              <a:buFontTx/>
              <a:buNone/>
              <a:tabLst/>
              <a:defRPr/>
            </a:pPr>
            <a:fld id="{435DE6D2-9BD3-4C13-B504-B3C63B63185B}" type="slidenum">
              <a:rPr kumimoji="0" lang="en-US" altLang="en-PK"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2338" rtl="0" eaLnBrk="1" fontAlgn="base" latinLnBrk="0" hangingPunct="1">
                <a:lnSpc>
                  <a:spcPct val="100000"/>
                </a:lnSpc>
                <a:spcBef>
                  <a:spcPct val="0"/>
                </a:spcBef>
                <a:spcAft>
                  <a:spcPct val="0"/>
                </a:spcAft>
                <a:buClrTx/>
                <a:buSzTx/>
                <a:buFontTx/>
                <a:buNone/>
                <a:tabLst/>
                <a:defRPr/>
              </a:pPr>
              <a:t>11</a:t>
            </a:fld>
            <a:endParaRPr kumimoji="0" lang="en-US" alt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098" name="Rectangle 2">
            <a:extLst>
              <a:ext uri="{FF2B5EF4-FFF2-40B4-BE49-F238E27FC236}">
                <a16:creationId xmlns:a16="http://schemas.microsoft.com/office/drawing/2014/main" id="{AD685CA6-DADB-4D90-B8FA-F5EF6C979079}"/>
              </a:ext>
            </a:extLst>
          </p:cNvPr>
          <p:cNvSpPr>
            <a:spLocks noGrp="1" noRot="1" noChangeAspect="1" noChangeArrowheads="1" noTextEdit="1"/>
          </p:cNvSpPr>
          <p:nvPr>
            <p:ph type="sldImg"/>
          </p:nvPr>
        </p:nvSpPr>
        <p:spPr>
          <a:ln/>
        </p:spPr>
      </p:sp>
      <p:sp>
        <p:nvSpPr>
          <p:cNvPr id="4099" name="Rectangle 3">
            <a:extLst>
              <a:ext uri="{FF2B5EF4-FFF2-40B4-BE49-F238E27FC236}">
                <a16:creationId xmlns:a16="http://schemas.microsoft.com/office/drawing/2014/main" id="{D68741B2-C7F0-4F46-B0C8-B77990477403}"/>
              </a:ext>
            </a:extLst>
          </p:cNvPr>
          <p:cNvSpPr>
            <a:spLocks noGrp="1" noChangeArrowheads="1"/>
          </p:cNvSpPr>
          <p:nvPr>
            <p:ph type="body" idx="1"/>
          </p:nvPr>
        </p:nvSpPr>
        <p:spPr/>
        <p:txBody>
          <a:bodyPr/>
          <a:lstStyle/>
          <a:p>
            <a:r>
              <a:rPr lang="en-US" altLang="en-PK" dirty="0"/>
              <a:t>Fishbone model was used to highlight the main causes of stress in the workplace and then highlight their causes and sub-causes. There are 5 different main causes identified which are responsible for a stressful work environment within the workplace.</a:t>
            </a:r>
            <a:endParaRPr lang="en-PK" altLang="en-PK"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nSpc>
                <a:spcPct val="150000"/>
              </a:lnSpc>
            </a:pPr>
            <a:r>
              <a:rPr lang="en-US" sz="1800" dirty="0">
                <a:solidFill>
                  <a:srgbClr val="0E101A"/>
                </a:solidFill>
                <a:effectLst/>
                <a:latin typeface="Arial" panose="020B0604020202020204" pitchFamily="34" charset="0"/>
                <a:ea typeface="Times New Roman" panose="02020603050405020304" pitchFamily="18" charset="0"/>
              </a:rPr>
              <a:t>From this topic, we came to know that workplace stress is a major issue in the UK and a lot of organizations are suffering from it. It is unavoidable but certain measures can be taken; few policies could be implemented to reduce the issue up to an extent where it is no longer a threat to an organization. We can take examples from reputed organizations that they invested in the well-being of their employees and in return get loyalty, efficiency, and commitment.</a:t>
            </a:r>
            <a:endParaRPr lang="en-PK" sz="1800" dirty="0">
              <a:effectLst/>
              <a:latin typeface="Times New Roman" panose="02020603050405020304" pitchFamily="18" charset="0"/>
              <a:ea typeface="Times New Roman" panose="02020603050405020304" pitchFamily="18" charset="0"/>
            </a:endParaRPr>
          </a:p>
          <a:p>
            <a:pPr>
              <a:lnSpc>
                <a:spcPct val="150000"/>
              </a:lnSpc>
            </a:pPr>
            <a:r>
              <a:rPr lang="en-US" sz="1800" b="1" dirty="0">
                <a:solidFill>
                  <a:srgbClr val="0E101A"/>
                </a:solidFill>
                <a:effectLst/>
                <a:latin typeface="Arial" panose="020B0604020202020204" pitchFamily="34" charset="0"/>
                <a:ea typeface="Times New Roman" panose="02020603050405020304" pitchFamily="18" charset="0"/>
              </a:rPr>
              <a:t>Hui &amp; Aye, (2018)</a:t>
            </a:r>
            <a:r>
              <a:rPr lang="en-US" sz="1800" dirty="0">
                <a:solidFill>
                  <a:srgbClr val="0E101A"/>
                </a:solidFill>
                <a:effectLst/>
                <a:latin typeface="Arial" panose="020B0604020202020204" pitchFamily="34" charset="0"/>
                <a:ea typeface="Times New Roman" panose="02020603050405020304" pitchFamily="18" charset="0"/>
              </a:rPr>
              <a:t> proposed simple yet effective solution to this problem is by having a solution-focused approach in an organization. What this means is that if an organization is facing some problems, then that specific department brainstorm together, discuss a different solution and give everyone a chance to express their ideas. What this does is that it creates a sense of responsibility among employees as they are being honored and it increases their performance and efficiency in their work. Following this practice reduce the stress of being a lone warrior and hesitation of asking for help from superiors. The coaching, consultancy, motivation drives employees to look for solution consecutively and with a clear direction.</a:t>
            </a:r>
            <a:endParaRPr lang="en-PK"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E92F30A5-D450-42BA-B1DB-26488F2DA486}" type="slidenum">
              <a:rPr lang="en-US" smtClean="0"/>
              <a:pPr/>
              <a:t>12</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grid analysis present, evaluates the effectiveness of the solutions presented to decrease stress in the workplace. From the score, it is easy to see that helping employees create a healthy work and personal life balance will help manage stress more effectively. This grid analysis takes into all the factors that help reduce stress in the workplace and also emphasizes the value placed on these factors (</a:t>
            </a:r>
            <a:r>
              <a:rPr lang="en-US" dirty="0" err="1"/>
              <a:t>KnowledgeCity</a:t>
            </a:r>
            <a:r>
              <a:rPr lang="en-US" dirty="0"/>
              <a:t>, 2018). Communication ranked poorly which shows from this particular analysis that  it plays less importance in reducing stress.  </a:t>
            </a:r>
          </a:p>
        </p:txBody>
      </p:sp>
      <p:sp>
        <p:nvSpPr>
          <p:cNvPr id="4" name="Slide Number Placeholder 3"/>
          <p:cNvSpPr>
            <a:spLocks noGrp="1"/>
          </p:cNvSpPr>
          <p:nvPr>
            <p:ph type="sldNum" sz="quarter" idx="5"/>
          </p:nvPr>
        </p:nvSpPr>
        <p:spPr/>
        <p:txBody>
          <a:bodyPr/>
          <a:lstStyle/>
          <a:p>
            <a:fld id="{E92F30A5-D450-42BA-B1DB-26488F2DA486}" type="slidenum">
              <a:rPr lang="en-US" smtClean="0"/>
              <a:pPr/>
              <a:t>13</a:t>
            </a:fld>
            <a:endParaRPr lang="en-US" dirty="0"/>
          </a:p>
        </p:txBody>
      </p:sp>
    </p:spTree>
    <p:extLst>
      <p:ext uri="{BB962C8B-B14F-4D97-AF65-F5344CB8AC3E}">
        <p14:creationId xmlns:p14="http://schemas.microsoft.com/office/powerpoint/2010/main" val="28523067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a lot of factors to be considered , and some stress is good for workers, but ultimately some measures need to be implemented.  </a:t>
            </a:r>
          </a:p>
        </p:txBody>
      </p:sp>
      <p:sp>
        <p:nvSpPr>
          <p:cNvPr id="4" name="Slide Number Placeholder 3"/>
          <p:cNvSpPr>
            <a:spLocks noGrp="1"/>
          </p:cNvSpPr>
          <p:nvPr>
            <p:ph type="sldNum" sz="quarter" idx="5"/>
          </p:nvPr>
        </p:nvSpPr>
        <p:spPr/>
        <p:txBody>
          <a:bodyPr/>
          <a:lstStyle/>
          <a:p>
            <a:fld id="{E92F30A5-D450-42BA-B1DB-26488F2DA486}" type="slidenum">
              <a:rPr lang="en-US" smtClean="0"/>
              <a:pPr/>
              <a:t>14</a:t>
            </a:fld>
            <a:endParaRPr lang="en-US" dirty="0"/>
          </a:p>
        </p:txBody>
      </p:sp>
    </p:spTree>
    <p:extLst>
      <p:ext uri="{BB962C8B-B14F-4D97-AF65-F5344CB8AC3E}">
        <p14:creationId xmlns:p14="http://schemas.microsoft.com/office/powerpoint/2010/main" val="707465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32500" lnSpcReduction="20000"/>
          </a:bodyPr>
          <a:lstStyle/>
          <a:p>
            <a:pPr algn="l">
              <a:lnSpc>
                <a:spcPct val="150000"/>
              </a:lnSpc>
            </a:pPr>
            <a:r>
              <a:rPr lang="en-US" sz="1800" b="0" dirty="0">
                <a:effectLst/>
                <a:latin typeface="Times New Roman" panose="02020603050405020304" pitchFamily="18" charset="0"/>
              </a:rPr>
              <a:t>Reference list</a:t>
            </a:r>
          </a:p>
          <a:p>
            <a:pPr>
              <a:lnSpc>
                <a:spcPct val="150000"/>
              </a:lnSpc>
            </a:pPr>
            <a:r>
              <a:rPr lang="en-US" sz="1800" dirty="0">
                <a:effectLst/>
                <a:latin typeface="Times New Roman" panose="02020603050405020304" pitchFamily="18" charset="0"/>
              </a:rPr>
              <a:t>Ajayi, S.O., Jones, W. and </a:t>
            </a:r>
            <a:r>
              <a:rPr lang="en-US" sz="1800" dirty="0" err="1">
                <a:effectLst/>
                <a:latin typeface="Times New Roman" panose="02020603050405020304" pitchFamily="18" charset="0"/>
              </a:rPr>
              <a:t>Unuigbe</a:t>
            </a:r>
            <a:r>
              <a:rPr lang="en-US" sz="1800" dirty="0">
                <a:effectLst/>
                <a:latin typeface="Times New Roman" panose="02020603050405020304" pitchFamily="18" charset="0"/>
              </a:rPr>
              <a:t>, M. (2019). Occupational stress management for UK construction professionals. </a:t>
            </a:r>
            <a:r>
              <a:rPr lang="en-US" sz="1800" i="1" dirty="0">
                <a:effectLst/>
                <a:latin typeface="Times New Roman" panose="02020603050405020304" pitchFamily="18" charset="0"/>
              </a:rPr>
              <a:t>Journal of Engineering, Design and Technology</a:t>
            </a:r>
            <a:r>
              <a:rPr lang="en-US" sz="1800" dirty="0">
                <a:effectLst/>
                <a:latin typeface="Times New Roman" panose="02020603050405020304" pitchFamily="18" charset="0"/>
              </a:rPr>
              <a:t>, 17(4), pp.819–832.</a:t>
            </a:r>
          </a:p>
          <a:p>
            <a:pPr>
              <a:lnSpc>
                <a:spcPct val="150000"/>
              </a:lnSpc>
            </a:pPr>
            <a:r>
              <a:rPr lang="en-US" sz="1800" dirty="0" err="1">
                <a:effectLst/>
                <a:latin typeface="Times New Roman" panose="02020603050405020304" pitchFamily="18" charset="0"/>
              </a:rPr>
              <a:t>Bhui</a:t>
            </a:r>
            <a:r>
              <a:rPr lang="en-US" sz="1800" dirty="0">
                <a:effectLst/>
                <a:latin typeface="Times New Roman" panose="02020603050405020304" pitchFamily="18" charset="0"/>
              </a:rPr>
              <a:t>, K., </a:t>
            </a:r>
            <a:r>
              <a:rPr lang="en-US" sz="1800" dirty="0" err="1">
                <a:effectLst/>
                <a:latin typeface="Times New Roman" panose="02020603050405020304" pitchFamily="18" charset="0"/>
              </a:rPr>
              <a:t>Dinos</a:t>
            </a:r>
            <a:r>
              <a:rPr lang="en-US" sz="1800" dirty="0">
                <a:effectLst/>
                <a:latin typeface="Times New Roman" panose="02020603050405020304" pitchFamily="18" charset="0"/>
              </a:rPr>
              <a:t>, S., Galant-</a:t>
            </a:r>
            <a:r>
              <a:rPr lang="en-US" sz="1800" dirty="0" err="1">
                <a:effectLst/>
                <a:latin typeface="Times New Roman" panose="02020603050405020304" pitchFamily="18" charset="0"/>
              </a:rPr>
              <a:t>Miecznikowska</a:t>
            </a:r>
            <a:r>
              <a:rPr lang="en-US" sz="1800" dirty="0">
                <a:effectLst/>
                <a:latin typeface="Times New Roman" panose="02020603050405020304" pitchFamily="18" charset="0"/>
              </a:rPr>
              <a:t>, M., de Jongh, B. and </a:t>
            </a:r>
            <a:r>
              <a:rPr lang="en-US" sz="1800" dirty="0" err="1">
                <a:effectLst/>
                <a:latin typeface="Times New Roman" panose="02020603050405020304" pitchFamily="18" charset="0"/>
              </a:rPr>
              <a:t>Stansfeld</a:t>
            </a:r>
            <a:r>
              <a:rPr lang="en-US" sz="1800" dirty="0">
                <a:effectLst/>
                <a:latin typeface="Times New Roman" panose="02020603050405020304" pitchFamily="18" charset="0"/>
              </a:rPr>
              <a:t>, S. (2016). Perceptions of work stress causes and effective interventions in employees working in public, private and non-governmental </a:t>
            </a:r>
            <a:r>
              <a:rPr lang="en-US" sz="1800" dirty="0" err="1">
                <a:effectLst/>
                <a:latin typeface="Times New Roman" panose="02020603050405020304" pitchFamily="18" charset="0"/>
              </a:rPr>
              <a:t>organisations</a:t>
            </a:r>
            <a:r>
              <a:rPr lang="en-US" sz="1800" dirty="0">
                <a:effectLst/>
                <a:latin typeface="Times New Roman" panose="02020603050405020304" pitchFamily="18" charset="0"/>
              </a:rPr>
              <a:t>: A qualitative study. </a:t>
            </a:r>
            <a:r>
              <a:rPr lang="en-US" sz="1800" i="1" dirty="0" err="1">
                <a:effectLst/>
                <a:latin typeface="Times New Roman" panose="02020603050405020304" pitchFamily="18" charset="0"/>
              </a:rPr>
              <a:t>BJPsych</a:t>
            </a:r>
            <a:r>
              <a:rPr lang="en-US" sz="1800" i="1" dirty="0">
                <a:effectLst/>
                <a:latin typeface="Times New Roman" panose="02020603050405020304" pitchFamily="18" charset="0"/>
              </a:rPr>
              <a:t> Bulletin</a:t>
            </a:r>
            <a:r>
              <a:rPr lang="en-US" sz="1800" dirty="0">
                <a:effectLst/>
                <a:latin typeface="Times New Roman" panose="02020603050405020304" pitchFamily="18" charset="0"/>
              </a:rPr>
              <a:t>, [online] 40(6), pp.318–325. Available at: https://www.ncbi.nlm.nih.gov/pmc/articles/PMC5353523/.</a:t>
            </a:r>
          </a:p>
          <a:p>
            <a:pPr>
              <a:lnSpc>
                <a:spcPct val="150000"/>
              </a:lnSpc>
            </a:pPr>
            <a:r>
              <a:rPr lang="en-US" sz="1800" dirty="0" err="1">
                <a:effectLst/>
                <a:latin typeface="Times New Roman" panose="02020603050405020304" pitchFamily="18" charset="0"/>
              </a:rPr>
              <a:t>Calnan</a:t>
            </a:r>
            <a:r>
              <a:rPr lang="en-US" sz="1800" dirty="0">
                <a:effectLst/>
                <a:latin typeface="Times New Roman" panose="02020603050405020304" pitchFamily="18" charset="0"/>
              </a:rPr>
              <a:t>, M., Wainwright, D., Forsythe, M., Wall, B. and Almond, S. (2001). Mental health and stress in the workplace: the case of general practice in the UK. </a:t>
            </a:r>
            <a:r>
              <a:rPr lang="en-US" sz="1800" i="1" dirty="0">
                <a:effectLst/>
                <a:latin typeface="Times New Roman" panose="02020603050405020304" pitchFamily="18" charset="0"/>
              </a:rPr>
              <a:t>Social Science &amp; Medicine</a:t>
            </a:r>
            <a:r>
              <a:rPr lang="en-US" sz="1800" dirty="0">
                <a:effectLst/>
                <a:latin typeface="Times New Roman" panose="02020603050405020304" pitchFamily="18" charset="0"/>
              </a:rPr>
              <a:t>, 52(4), pp.499–507.</a:t>
            </a:r>
          </a:p>
          <a:p>
            <a:pPr>
              <a:lnSpc>
                <a:spcPct val="150000"/>
              </a:lnSpc>
            </a:pPr>
            <a:r>
              <a:rPr lang="en-US" sz="1800" dirty="0" err="1">
                <a:effectLst/>
                <a:latin typeface="Times New Roman" panose="02020603050405020304" pitchFamily="18" charset="0"/>
              </a:rPr>
              <a:t>Çelik</a:t>
            </a:r>
            <a:r>
              <a:rPr lang="en-US" sz="1800" dirty="0">
                <a:effectLst/>
                <a:latin typeface="Times New Roman" panose="02020603050405020304" pitchFamily="18" charset="0"/>
              </a:rPr>
              <a:t>, M. (2018). The Effect of Psychological Capital Level of Employees on Workplace Stress and Employee Turnover Intention. </a:t>
            </a:r>
            <a:r>
              <a:rPr lang="en-US" sz="1800" i="1" dirty="0" err="1">
                <a:effectLst/>
                <a:latin typeface="Times New Roman" panose="02020603050405020304" pitchFamily="18" charset="0"/>
              </a:rPr>
              <a:t>Innovar</a:t>
            </a:r>
            <a:r>
              <a:rPr lang="en-US" sz="1800" dirty="0">
                <a:effectLst/>
                <a:latin typeface="Times New Roman" panose="02020603050405020304" pitchFamily="18" charset="0"/>
              </a:rPr>
              <a:t>, 28(68), pp.67–75.</a:t>
            </a:r>
          </a:p>
          <a:p>
            <a:pPr>
              <a:lnSpc>
                <a:spcPct val="150000"/>
              </a:lnSpc>
            </a:pPr>
            <a:r>
              <a:rPr lang="en-US" sz="1800" dirty="0">
                <a:effectLst/>
                <a:latin typeface="Times New Roman" panose="02020603050405020304" pitchFamily="18" charset="0"/>
              </a:rPr>
              <a:t>Corbett, M. (2015). From law to folklore: work stress and the Yerkes-Dodson Law. </a:t>
            </a:r>
            <a:r>
              <a:rPr lang="en-US" sz="1800" i="1" dirty="0">
                <a:effectLst/>
                <a:latin typeface="Times New Roman" panose="02020603050405020304" pitchFamily="18" charset="0"/>
              </a:rPr>
              <a:t>Journal of Managerial Psychology</a:t>
            </a:r>
            <a:r>
              <a:rPr lang="en-US" sz="1800" dirty="0">
                <a:effectLst/>
                <a:latin typeface="Times New Roman" panose="02020603050405020304" pitchFamily="18" charset="0"/>
              </a:rPr>
              <a:t>, 30(6), pp.741–752.</a:t>
            </a:r>
          </a:p>
          <a:p>
            <a:pPr>
              <a:lnSpc>
                <a:spcPct val="150000"/>
              </a:lnSpc>
            </a:pPr>
            <a:r>
              <a:rPr lang="en-US" sz="1800" dirty="0" err="1">
                <a:effectLst/>
                <a:latin typeface="Times New Roman" panose="02020603050405020304" pitchFamily="18" charset="0"/>
              </a:rPr>
              <a:t>Drabek</a:t>
            </a:r>
            <a:r>
              <a:rPr lang="en-US" sz="1800" dirty="0">
                <a:effectLst/>
                <a:latin typeface="Times New Roman" panose="02020603050405020304" pitchFamily="18" charset="0"/>
              </a:rPr>
              <a:t>, M. and </a:t>
            </a:r>
            <a:r>
              <a:rPr lang="en-US" sz="1800" dirty="0" err="1">
                <a:effectLst/>
                <a:latin typeface="Times New Roman" panose="02020603050405020304" pitchFamily="18" charset="0"/>
              </a:rPr>
              <a:t>Merecz</a:t>
            </a:r>
            <a:r>
              <a:rPr lang="en-US" sz="1800" dirty="0">
                <a:effectLst/>
                <a:latin typeface="Times New Roman" panose="02020603050405020304" pitchFamily="18" charset="0"/>
              </a:rPr>
              <a:t>, D. (2013). JOB STRESS, OCCUPATIONAL POSITION AND GENDER AS FACTORS DIFFERENTIATING WORKPLACE BULLYING EXPERIENCE. </a:t>
            </a:r>
            <a:r>
              <a:rPr lang="en-US" sz="1800" i="1" dirty="0" err="1">
                <a:effectLst/>
                <a:latin typeface="Times New Roman" panose="02020603050405020304" pitchFamily="18" charset="0"/>
              </a:rPr>
              <a:t>Medycyna</a:t>
            </a:r>
            <a:r>
              <a:rPr lang="en-US" sz="1800" i="1" dirty="0">
                <a:effectLst/>
                <a:latin typeface="Times New Roman" panose="02020603050405020304" pitchFamily="18" charset="0"/>
              </a:rPr>
              <a:t> </a:t>
            </a:r>
            <a:r>
              <a:rPr lang="en-US" sz="1800" i="1" dirty="0" err="1">
                <a:effectLst/>
                <a:latin typeface="Times New Roman" panose="02020603050405020304" pitchFamily="18" charset="0"/>
              </a:rPr>
              <a:t>Pracy</a:t>
            </a:r>
            <a:r>
              <a:rPr lang="en-US" sz="1800" dirty="0">
                <a:effectLst/>
                <a:latin typeface="Times New Roman" panose="02020603050405020304" pitchFamily="18" charset="0"/>
              </a:rPr>
              <a:t>.</a:t>
            </a:r>
          </a:p>
          <a:p>
            <a:pPr>
              <a:lnSpc>
                <a:spcPct val="150000"/>
              </a:lnSpc>
            </a:pPr>
            <a:r>
              <a:rPr lang="en-US" sz="1800" dirty="0">
                <a:effectLst/>
                <a:latin typeface="Times New Roman" panose="02020603050405020304" pitchFamily="18" charset="0"/>
              </a:rPr>
              <a:t>Hui, F. and Aye, L. (2018). Occupational Stress and Workplace Design. </a:t>
            </a:r>
            <a:r>
              <a:rPr lang="en-US" sz="1800" i="1" dirty="0">
                <a:effectLst/>
                <a:latin typeface="Times New Roman" panose="02020603050405020304" pitchFamily="18" charset="0"/>
              </a:rPr>
              <a:t>Buildings</a:t>
            </a:r>
            <a:r>
              <a:rPr lang="en-US" sz="1800" dirty="0">
                <a:effectLst/>
                <a:latin typeface="Times New Roman" panose="02020603050405020304" pitchFamily="18" charset="0"/>
              </a:rPr>
              <a:t>, 8(10), p.133.</a:t>
            </a:r>
          </a:p>
          <a:p>
            <a:pPr>
              <a:lnSpc>
                <a:spcPct val="150000"/>
              </a:lnSpc>
            </a:pPr>
            <a:r>
              <a:rPr lang="en-US" sz="1800" dirty="0">
                <a:effectLst/>
                <a:latin typeface="Times New Roman" panose="02020603050405020304" pitchFamily="18" charset="0"/>
              </a:rPr>
              <a:t>Johnson, S., Cooper, C., Cartwright, S., Donald, I., Taylor, P. and Millet, C. (2005). The experience of work‐related stress across occupations. </a:t>
            </a:r>
            <a:r>
              <a:rPr lang="en-US" sz="1800" i="1" dirty="0">
                <a:effectLst/>
                <a:latin typeface="Times New Roman" panose="02020603050405020304" pitchFamily="18" charset="0"/>
              </a:rPr>
              <a:t>Journal of Managerial Psychology</a:t>
            </a:r>
            <a:r>
              <a:rPr lang="en-US" sz="1800" dirty="0">
                <a:effectLst/>
                <a:latin typeface="Times New Roman" panose="02020603050405020304" pitchFamily="18" charset="0"/>
              </a:rPr>
              <a:t>, 20(2), pp.178–187.</a:t>
            </a:r>
          </a:p>
          <a:p>
            <a:pPr>
              <a:lnSpc>
                <a:spcPct val="150000"/>
              </a:lnSpc>
            </a:pPr>
            <a:r>
              <a:rPr lang="en-US" sz="1800" dirty="0" err="1">
                <a:effectLst/>
                <a:latin typeface="Times New Roman" panose="02020603050405020304" pitchFamily="18" charset="0"/>
              </a:rPr>
              <a:t>KnowledgeCity</a:t>
            </a:r>
            <a:r>
              <a:rPr lang="en-US" sz="1800" dirty="0">
                <a:effectLst/>
                <a:latin typeface="Times New Roman" panose="02020603050405020304" pitchFamily="18" charset="0"/>
              </a:rPr>
              <a:t> (2018). </a:t>
            </a:r>
            <a:r>
              <a:rPr lang="en-US" sz="1800" i="1" dirty="0">
                <a:effectLst/>
                <a:latin typeface="Times New Roman" panose="02020603050405020304" pitchFamily="18" charset="0"/>
              </a:rPr>
              <a:t>Grid Analysis to Make Tough Business Decisions</a:t>
            </a:r>
            <a:r>
              <a:rPr lang="en-US" sz="1800" dirty="0">
                <a:effectLst/>
                <a:latin typeface="Times New Roman" panose="02020603050405020304" pitchFamily="18" charset="0"/>
              </a:rPr>
              <a:t>. [online] </a:t>
            </a:r>
            <a:r>
              <a:rPr lang="en-US" sz="1800" dirty="0" err="1">
                <a:effectLst/>
                <a:latin typeface="Times New Roman" panose="02020603050405020304" pitchFamily="18" charset="0"/>
              </a:rPr>
              <a:t>KnowledgeCity</a:t>
            </a:r>
            <a:r>
              <a:rPr lang="en-US" sz="1800" dirty="0">
                <a:effectLst/>
                <a:latin typeface="Times New Roman" panose="02020603050405020304" pitchFamily="18" charset="0"/>
              </a:rPr>
              <a:t>. Available at: https://www.knowledgecity.com/blog/grid-analysis-easy-way-make-tough-business-decisions/.</a:t>
            </a:r>
          </a:p>
          <a:p>
            <a:pPr>
              <a:lnSpc>
                <a:spcPct val="150000"/>
              </a:lnSpc>
            </a:pPr>
            <a:r>
              <a:rPr lang="en-US" sz="1800" dirty="0">
                <a:effectLst/>
                <a:latin typeface="Times New Roman" panose="02020603050405020304" pitchFamily="18" charset="0"/>
              </a:rPr>
              <a:t>Lovelace, K.J., </a:t>
            </a:r>
            <a:r>
              <a:rPr lang="en-US" sz="1800" dirty="0" err="1">
                <a:effectLst/>
                <a:latin typeface="Times New Roman" panose="02020603050405020304" pitchFamily="18" charset="0"/>
              </a:rPr>
              <a:t>Manz</a:t>
            </a:r>
            <a:r>
              <a:rPr lang="en-US" sz="1800" dirty="0">
                <a:effectLst/>
                <a:latin typeface="Times New Roman" panose="02020603050405020304" pitchFamily="18" charset="0"/>
              </a:rPr>
              <a:t>, C.C. and Alves, J.C. (2007). Work stress and leadership development: The role of self-leadership, shared leadership, physical fitness and flow in managing demands and increasing job control. </a:t>
            </a:r>
            <a:r>
              <a:rPr lang="en-US" sz="1800" i="1" dirty="0">
                <a:effectLst/>
                <a:latin typeface="Times New Roman" panose="02020603050405020304" pitchFamily="18" charset="0"/>
              </a:rPr>
              <a:t>Human Resource Management Review</a:t>
            </a:r>
            <a:r>
              <a:rPr lang="en-US" sz="1800" dirty="0">
                <a:effectLst/>
                <a:latin typeface="Times New Roman" panose="02020603050405020304" pitchFamily="18" charset="0"/>
              </a:rPr>
              <a:t>, 17(4), pp.374–387.</a:t>
            </a:r>
          </a:p>
          <a:p>
            <a:pPr>
              <a:lnSpc>
                <a:spcPct val="150000"/>
              </a:lnSpc>
            </a:pPr>
            <a:r>
              <a:rPr lang="en-US" sz="1800" dirty="0">
                <a:effectLst/>
                <a:latin typeface="Times New Roman" panose="02020603050405020304" pitchFamily="18" charset="0"/>
              </a:rPr>
              <a:t>McVicar, A. (2003). Workplace stress in nursing: a literature review. </a:t>
            </a:r>
            <a:r>
              <a:rPr lang="en-US" sz="1800" i="1" dirty="0">
                <a:effectLst/>
                <a:latin typeface="Times New Roman" panose="02020603050405020304" pitchFamily="18" charset="0"/>
              </a:rPr>
              <a:t>Journal of Advanced Nursing</a:t>
            </a:r>
            <a:r>
              <a:rPr lang="en-US" sz="1800" dirty="0">
                <a:effectLst/>
                <a:latin typeface="Times New Roman" panose="02020603050405020304" pitchFamily="18" charset="0"/>
              </a:rPr>
              <a:t>, 44(6), pp.633–642.</a:t>
            </a:r>
          </a:p>
          <a:p>
            <a:pPr>
              <a:lnSpc>
                <a:spcPct val="150000"/>
              </a:lnSpc>
            </a:pPr>
            <a:r>
              <a:rPr lang="en-US" sz="1800" dirty="0">
                <a:effectLst/>
                <a:latin typeface="Times New Roman" panose="02020603050405020304" pitchFamily="18" charset="0"/>
              </a:rPr>
              <a:t>Michie, S. (2002). CAUSES AND MANAGEMENT OF STRESS AT WORK. </a:t>
            </a:r>
            <a:r>
              <a:rPr lang="en-US" sz="1800" i="1" dirty="0">
                <a:effectLst/>
                <a:latin typeface="Times New Roman" panose="02020603050405020304" pitchFamily="18" charset="0"/>
              </a:rPr>
              <a:t>Occupational and Environmental Medicine</a:t>
            </a:r>
            <a:r>
              <a:rPr lang="en-US" sz="1800" dirty="0">
                <a:effectLst/>
                <a:latin typeface="Times New Roman" panose="02020603050405020304" pitchFamily="18" charset="0"/>
              </a:rPr>
              <a:t>, [online] 59(1), pp.67–72. Available at: https://oem.bmj.com/content/oemed/59/1/67.full.pdf.</a:t>
            </a:r>
          </a:p>
          <a:p>
            <a:pPr>
              <a:lnSpc>
                <a:spcPct val="150000"/>
              </a:lnSpc>
            </a:pPr>
            <a:r>
              <a:rPr lang="en-US" sz="1800" dirty="0" err="1">
                <a:effectLst/>
                <a:latin typeface="Times New Roman" panose="02020603050405020304" pitchFamily="18" charset="0"/>
              </a:rPr>
              <a:t>Mohd</a:t>
            </a:r>
            <a:r>
              <a:rPr lang="en-US" sz="1800" dirty="0">
                <a:effectLst/>
                <a:latin typeface="Times New Roman" panose="02020603050405020304" pitchFamily="18" charset="0"/>
              </a:rPr>
              <a:t> Razali (2008). Life event, stress and illness. </a:t>
            </a:r>
            <a:r>
              <a:rPr lang="en-US" sz="1800" i="1" dirty="0">
                <a:effectLst/>
                <a:latin typeface="Times New Roman" panose="02020603050405020304" pitchFamily="18" charset="0"/>
              </a:rPr>
              <a:t>The Malaysian journal of medical sciences</a:t>
            </a:r>
            <a:r>
              <a:rPr lang="en-US" sz="1800" dirty="0">
                <a:effectLst/>
                <a:latin typeface="Times New Roman" panose="02020603050405020304" pitchFamily="18" charset="0"/>
              </a:rPr>
              <a:t>, pp.9–18.</a:t>
            </a:r>
          </a:p>
          <a:p>
            <a:pPr>
              <a:lnSpc>
                <a:spcPct val="150000"/>
              </a:lnSpc>
            </a:pPr>
            <a:r>
              <a:rPr lang="en-US" sz="1800" dirty="0" err="1">
                <a:effectLst/>
                <a:latin typeface="Times New Roman" panose="02020603050405020304" pitchFamily="18" charset="0"/>
              </a:rPr>
              <a:t>Perkbox</a:t>
            </a:r>
            <a:r>
              <a:rPr lang="en-US" sz="1800" dirty="0">
                <a:effectLst/>
                <a:latin typeface="Times New Roman" panose="02020603050405020304" pitchFamily="18" charset="0"/>
              </a:rPr>
              <a:t> (2020). </a:t>
            </a:r>
            <a:r>
              <a:rPr lang="en-US" sz="1800" i="1" dirty="0">
                <a:effectLst/>
                <a:latin typeface="Times New Roman" panose="02020603050405020304" pitchFamily="18" charset="0"/>
              </a:rPr>
              <a:t>The 2020 UK workplace stress survey</a:t>
            </a:r>
            <a:r>
              <a:rPr lang="en-US" sz="1800" dirty="0">
                <a:effectLst/>
                <a:latin typeface="Times New Roman" panose="02020603050405020304" pitchFamily="18" charset="0"/>
              </a:rPr>
              <a:t>. [online] </a:t>
            </a:r>
            <a:r>
              <a:rPr lang="en-US" sz="1800" dirty="0" err="1">
                <a:effectLst/>
                <a:latin typeface="Times New Roman" panose="02020603050405020304" pitchFamily="18" charset="0"/>
              </a:rPr>
              <a:t>Perkbox</a:t>
            </a:r>
            <a:r>
              <a:rPr lang="en-US" sz="1800" dirty="0">
                <a:effectLst/>
                <a:latin typeface="Times New Roman" panose="02020603050405020304" pitchFamily="18" charset="0"/>
              </a:rPr>
              <a:t>. Available at: https://www.perkbox.com/uk/resources/library/2020-workplace-stress-survey.</a:t>
            </a:r>
          </a:p>
          <a:p>
            <a:pPr>
              <a:lnSpc>
                <a:spcPct val="150000"/>
              </a:lnSpc>
            </a:pPr>
            <a:r>
              <a:rPr lang="en-US" sz="1800" dirty="0" err="1">
                <a:effectLst/>
                <a:latin typeface="Times New Roman" panose="02020603050405020304" pitchFamily="18" charset="0"/>
              </a:rPr>
              <a:t>Ravalier</a:t>
            </a:r>
            <a:r>
              <a:rPr lang="en-US" sz="1800" dirty="0">
                <a:effectLst/>
                <a:latin typeface="Times New Roman" panose="02020603050405020304" pitchFamily="18" charset="0"/>
              </a:rPr>
              <a:t>, J.M. (2018). Psycho-Social Working Conditions and Stress in UK Social Workers. </a:t>
            </a:r>
            <a:r>
              <a:rPr lang="en-US" sz="1800" i="1" dirty="0">
                <a:effectLst/>
                <a:latin typeface="Times New Roman" panose="02020603050405020304" pitchFamily="18" charset="0"/>
              </a:rPr>
              <a:t>The British Journal of Social Work</a:t>
            </a:r>
            <a:r>
              <a:rPr lang="en-US" sz="1800" dirty="0">
                <a:effectLst/>
                <a:latin typeface="Times New Roman" panose="02020603050405020304" pitchFamily="18" charset="0"/>
              </a:rPr>
              <a:t>, 49(2), pp.371–390.</a:t>
            </a:r>
          </a:p>
          <a:p>
            <a:pPr>
              <a:lnSpc>
                <a:spcPct val="150000"/>
              </a:lnSpc>
            </a:pPr>
            <a:r>
              <a:rPr lang="en-US" sz="1800" dirty="0">
                <a:effectLst/>
                <a:latin typeface="Times New Roman" panose="02020603050405020304" pitchFamily="18" charset="0"/>
              </a:rPr>
              <a:t>Thach, T., </a:t>
            </a:r>
            <a:r>
              <a:rPr lang="en-US" sz="1800" dirty="0" err="1">
                <a:effectLst/>
                <a:latin typeface="Times New Roman" panose="02020603050405020304" pitchFamily="18" charset="0"/>
              </a:rPr>
              <a:t>Mahirah</a:t>
            </a:r>
            <a:r>
              <a:rPr lang="en-US" sz="1800" dirty="0">
                <a:effectLst/>
                <a:latin typeface="Times New Roman" panose="02020603050405020304" pitchFamily="18" charset="0"/>
              </a:rPr>
              <a:t>, D., Sauter, C., Roberts, A.C., Dunleavy, G., </a:t>
            </a:r>
            <a:r>
              <a:rPr lang="en-US" sz="1800" dirty="0" err="1">
                <a:effectLst/>
                <a:latin typeface="Times New Roman" panose="02020603050405020304" pitchFamily="18" charset="0"/>
              </a:rPr>
              <a:t>Nazeha</a:t>
            </a:r>
            <a:r>
              <a:rPr lang="en-US" sz="1800" dirty="0">
                <a:effectLst/>
                <a:latin typeface="Times New Roman" panose="02020603050405020304" pitchFamily="18" charset="0"/>
              </a:rPr>
              <a:t>, N., </a:t>
            </a:r>
            <a:r>
              <a:rPr lang="en-US" sz="1800" dirty="0" err="1">
                <a:effectLst/>
                <a:latin typeface="Times New Roman" panose="02020603050405020304" pitchFamily="18" charset="0"/>
              </a:rPr>
              <a:t>Rykov</a:t>
            </a:r>
            <a:r>
              <a:rPr lang="en-US" sz="1800" dirty="0">
                <a:effectLst/>
                <a:latin typeface="Times New Roman" panose="02020603050405020304" pitchFamily="18" charset="0"/>
              </a:rPr>
              <a:t>, Y., Zhang, Y., </a:t>
            </a:r>
            <a:r>
              <a:rPr lang="en-US" sz="1800" dirty="0" err="1">
                <a:effectLst/>
                <a:latin typeface="Times New Roman" panose="02020603050405020304" pitchFamily="18" charset="0"/>
              </a:rPr>
              <a:t>Christopoulos</a:t>
            </a:r>
            <a:r>
              <a:rPr lang="en-US" sz="1800" dirty="0">
                <a:effectLst/>
                <a:latin typeface="Times New Roman" panose="02020603050405020304" pitchFamily="18" charset="0"/>
              </a:rPr>
              <a:t>, G.I., Soh, C. and Car, J. (2020). Associations of perceived indoor environmental quality with stress in the workplace. </a:t>
            </a:r>
            <a:r>
              <a:rPr lang="en-US" sz="1800" i="1" dirty="0">
                <a:effectLst/>
                <a:latin typeface="Times New Roman" panose="02020603050405020304" pitchFamily="18" charset="0"/>
              </a:rPr>
              <a:t>Indoor Air</a:t>
            </a:r>
            <a:r>
              <a:rPr lang="en-US" sz="1800" dirty="0">
                <a:effectLst/>
                <a:latin typeface="Times New Roman" panose="02020603050405020304" pitchFamily="18" charset="0"/>
              </a:rPr>
              <a:t>, 30(6), pp.1166–1177.</a:t>
            </a:r>
          </a:p>
          <a:p>
            <a:pPr>
              <a:lnSpc>
                <a:spcPct val="150000"/>
              </a:lnSpc>
            </a:pPr>
            <a:r>
              <a:rPr lang="en-US" sz="1800" dirty="0">
                <a:effectLst/>
                <a:latin typeface="Times New Roman" panose="02020603050405020304" pitchFamily="18" charset="0"/>
              </a:rPr>
              <a:t>Tran, C.T.H., Tran, H.T.M., Nguyen, H.T.N., Mach, D.N., Phan, H.S.P. and Mujtaba, B.G. (2020). Stress Management in the Modern Workplace and the Role of Human Resource Professionals. </a:t>
            </a:r>
            <a:r>
              <a:rPr lang="en-US" sz="1800" i="1" dirty="0">
                <a:effectLst/>
                <a:latin typeface="Times New Roman" panose="02020603050405020304" pitchFamily="18" charset="0"/>
              </a:rPr>
              <a:t>Business Ethics and Leadership</a:t>
            </a:r>
            <a:r>
              <a:rPr lang="en-US" sz="1800" dirty="0">
                <a:effectLst/>
                <a:latin typeface="Times New Roman" panose="02020603050405020304" pitchFamily="18" charset="0"/>
              </a:rPr>
              <a:t>, [online] 4(2), pp.26–40. Available at: https://armgpublishing.sumdu.edu.ua/wp-content/uploads/2020/07/3.pdf.</a:t>
            </a:r>
          </a:p>
          <a:p>
            <a:pPr>
              <a:lnSpc>
                <a:spcPct val="150000"/>
              </a:lnSpc>
            </a:pPr>
            <a:r>
              <a:rPr lang="en-US" sz="1800" dirty="0">
                <a:effectLst/>
                <a:latin typeface="Times New Roman" panose="02020603050405020304" pitchFamily="18" charset="0"/>
              </a:rPr>
              <a:t>Yin, P., </a:t>
            </a:r>
            <a:r>
              <a:rPr lang="en-US" sz="1800" dirty="0" err="1">
                <a:effectLst/>
                <a:latin typeface="Times New Roman" panose="02020603050405020304" pitchFamily="18" charset="0"/>
              </a:rPr>
              <a:t>Ou</a:t>
            </a:r>
            <a:r>
              <a:rPr lang="en-US" sz="1800" dirty="0">
                <a:effectLst/>
                <a:latin typeface="Times New Roman" panose="02020603050405020304" pitchFamily="18" charset="0"/>
              </a:rPr>
              <a:t>, C.X.J., Davison, R.M. and Wu, J. (2018). Coping with mobile technology overload in the workplace. </a:t>
            </a:r>
            <a:r>
              <a:rPr lang="en-US" sz="1800" i="1">
                <a:effectLst/>
                <a:latin typeface="Times New Roman" panose="02020603050405020304" pitchFamily="18" charset="0"/>
              </a:rPr>
              <a:t>Internet Research</a:t>
            </a:r>
            <a:r>
              <a:rPr lang="en-US" sz="1800">
                <a:effectLst/>
                <a:latin typeface="Times New Roman" panose="02020603050405020304" pitchFamily="18" charset="0"/>
              </a:rPr>
              <a:t>, 28(5), pp.1189–1212.</a:t>
            </a:r>
          </a:p>
          <a:p>
            <a:endParaRPr lang="en-US" dirty="0"/>
          </a:p>
        </p:txBody>
      </p:sp>
      <p:sp>
        <p:nvSpPr>
          <p:cNvPr id="4" name="Slide Number Placeholder 3"/>
          <p:cNvSpPr>
            <a:spLocks noGrp="1"/>
          </p:cNvSpPr>
          <p:nvPr>
            <p:ph type="sldNum" sz="quarter" idx="10"/>
          </p:nvPr>
        </p:nvSpPr>
        <p:spPr/>
        <p:txBody>
          <a:bodyPr/>
          <a:lstStyle/>
          <a:p>
            <a:fld id="{E92F30A5-D450-42BA-B1DB-26488F2DA486}" type="slidenum">
              <a:rPr lang="en-US" smtClean="0"/>
              <a:pPr/>
              <a:t>15</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9F2C26B2-186A-4D98-876D-2A4C02156BDF}"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2C26B2-186A-4D98-876D-2A4C02156BDF}"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2C26B2-186A-4D98-876D-2A4C02156BDF}"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F2C26B2-186A-4D98-876D-2A4C02156BDF}"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F2C26B2-186A-4D98-876D-2A4C02156BDF}"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F2C26B2-186A-4D98-876D-2A4C02156BDF}"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F2C26B2-186A-4D98-876D-2A4C02156BDF}"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F2C26B2-186A-4D98-876D-2A4C02156BDF}"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8077200" y="6356350"/>
            <a:ext cx="609600" cy="365125"/>
          </a:xfrm>
        </p:spPr>
        <p:txBody>
          <a:bodyPr/>
          <a:lstStyle/>
          <a:p>
            <a:fld id="{9F2C26B2-186A-4D98-876D-2A4C02156BDF}" type="slidenum">
              <a:rPr lang="en-US" smtClean="0"/>
              <a:pPr/>
              <a:t>‹#›</a:t>
            </a:fld>
            <a:endParaRPr lang="en-US"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a:t>Click icon to add picture</a:t>
            </a:r>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2C26B2-186A-4D98-876D-2A4C02156BDF}"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AE75A02-DA07-4835-9064-4A469944598E}" type="datetimeFigureOut">
              <a:rPr lang="en-US" smtClean="0"/>
              <a:pPr/>
              <a:t>11/16/21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2C26B2-186A-4D98-876D-2A4C02156BDF}"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AE75A02-DA07-4835-9064-4A469944598E}" type="datetimeFigureOut">
              <a:rPr lang="en-US" smtClean="0"/>
              <a:pPr/>
              <a:t>11/16/21</a:t>
            </a:fld>
            <a:endParaRPr lang="en-US"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F2C26B2-186A-4D98-876D-2A4C02156BDF}" type="slidenum">
              <a:rPr lang="en-US" smtClean="0"/>
              <a:pPr/>
              <a:t>‹#›</a:t>
            </a:fld>
            <a:endParaRPr lang="en-US"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2438400"/>
          </a:xfrm>
        </p:spPr>
        <p:txBody>
          <a:bodyPr>
            <a:normAutofit/>
          </a:bodyPr>
          <a:lstStyle/>
          <a:p>
            <a:pPr algn="ctr"/>
            <a:r>
              <a:rPr lang="en-US" sz="4000" dirty="0">
                <a:latin typeface="Arial" pitchFamily="34" charset="0"/>
                <a:cs typeface="Arial" pitchFamily="34" charset="0"/>
              </a:rPr>
              <a:t>STRESS MANAGEMENT IN UK</a:t>
            </a:r>
          </a:p>
        </p:txBody>
      </p:sp>
      <p:sp>
        <p:nvSpPr>
          <p:cNvPr id="3" name="Subtitle 2"/>
          <p:cNvSpPr>
            <a:spLocks noGrp="1"/>
          </p:cNvSpPr>
          <p:nvPr>
            <p:ph type="subTitle" idx="1"/>
          </p:nvPr>
        </p:nvSpPr>
        <p:spPr>
          <a:xfrm>
            <a:off x="533400" y="4343400"/>
            <a:ext cx="8153400" cy="2438400"/>
          </a:xfrm>
        </p:spPr>
        <p:txBody>
          <a:bodyPr>
            <a:normAutofit fontScale="92500" lnSpcReduction="20000"/>
          </a:bodyPr>
          <a:lstStyle/>
          <a:p>
            <a:pPr algn="ctr"/>
            <a:r>
              <a:rPr lang="en-US" sz="2800" dirty="0">
                <a:latin typeface="Arial" panose="020B0604020202020204" pitchFamily="34" charset="0"/>
                <a:cs typeface="Arial" panose="020B0604020202020204" pitchFamily="34" charset="0"/>
              </a:rPr>
              <a:t>MALIKA ALI – 2026355</a:t>
            </a:r>
          </a:p>
          <a:p>
            <a:pPr algn="ctr"/>
            <a:r>
              <a:rPr lang="en-US" sz="2800" dirty="0">
                <a:latin typeface="Arial" panose="020B0604020202020204" pitchFamily="34" charset="0"/>
                <a:cs typeface="Arial" panose="020B0604020202020204" pitchFamily="34" charset="0"/>
              </a:rPr>
              <a:t>UNIVERSITY OF WALES TRINITY SAINT DAVID</a:t>
            </a:r>
          </a:p>
          <a:p>
            <a:pPr algn="ctr"/>
            <a:r>
              <a:rPr lang="en-US" sz="2800" dirty="0">
                <a:latin typeface="Arial" panose="020B0604020202020204" pitchFamily="34" charset="0"/>
                <a:cs typeface="Arial" panose="020B0604020202020204" pitchFamily="34" charset="0"/>
              </a:rPr>
              <a:t>BMSW4004 – PROBLEM SOLVING AND DECISION MAKING </a:t>
            </a:r>
          </a:p>
          <a:p>
            <a:pPr algn="ctr"/>
            <a:r>
              <a:rPr lang="en-US" sz="2800" dirty="0">
                <a:latin typeface="Arial" panose="020B0604020202020204" pitchFamily="34" charset="0"/>
                <a:cs typeface="Arial" panose="020B0604020202020204" pitchFamily="34" charset="0"/>
              </a:rPr>
              <a:t>TASK1 - PRESENTATION</a:t>
            </a:r>
          </a:p>
          <a:p>
            <a:pPr algn="ctr"/>
            <a:r>
              <a:rPr lang="en-US" sz="2800" dirty="0">
                <a:latin typeface="Arial" panose="020B0604020202020204" pitchFamily="34" charset="0"/>
                <a:cs typeface="Arial" panose="020B0604020202020204" pitchFamily="34" charset="0"/>
              </a:rPr>
              <a:t>LECTURER – Jonathan Wyatt</a:t>
            </a:r>
          </a:p>
          <a:p>
            <a:endParaRPr lang="en-US" dirty="0"/>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u="sng" dirty="0">
                <a:latin typeface="Arial" pitchFamily="34" charset="0"/>
                <a:cs typeface="Arial" pitchFamily="34" charset="0"/>
              </a:rPr>
              <a:t>What Is Stress?</a:t>
            </a:r>
          </a:p>
        </p:txBody>
      </p:sp>
      <p:sp>
        <p:nvSpPr>
          <p:cNvPr id="3" name="Content Placeholder 2"/>
          <p:cNvSpPr>
            <a:spLocks noGrp="1"/>
          </p:cNvSpPr>
          <p:nvPr>
            <p:ph idx="1"/>
          </p:nvPr>
        </p:nvSpPr>
        <p:spPr>
          <a:xfrm>
            <a:off x="457200" y="1935480"/>
            <a:ext cx="8229600" cy="2179320"/>
          </a:xfrm>
        </p:spPr>
        <p:txBody>
          <a:bodyPr>
            <a:normAutofit fontScale="92500" lnSpcReduction="10000"/>
          </a:bodyPr>
          <a:lstStyle/>
          <a:p>
            <a:r>
              <a:rPr lang="en-US" sz="2000" dirty="0">
                <a:latin typeface="Arial" pitchFamily="34" charset="0"/>
                <a:cs typeface="Arial" pitchFamily="34" charset="0"/>
              </a:rPr>
              <a:t>Stress is an emotional or physical response to changes or traumatic triggers in your environment (McVicar, 2003). </a:t>
            </a:r>
          </a:p>
          <a:p>
            <a:r>
              <a:rPr lang="en-US" sz="2000" dirty="0">
                <a:latin typeface="Arial" pitchFamily="34" charset="0"/>
                <a:cs typeface="Arial" pitchFamily="34" charset="0"/>
              </a:rPr>
              <a:t>A study done in the UK found that 23% of a random study sample of 26% were suffering from stress (</a:t>
            </a:r>
            <a:r>
              <a:rPr lang="en-US" sz="2000" dirty="0" err="1">
                <a:latin typeface="Arial" pitchFamily="34" charset="0"/>
                <a:cs typeface="Arial" pitchFamily="34" charset="0"/>
              </a:rPr>
              <a:t>Calnan</a:t>
            </a:r>
            <a:r>
              <a:rPr lang="en-US" sz="2000" dirty="0">
                <a:latin typeface="Arial" pitchFamily="34" charset="0"/>
                <a:cs typeface="Arial" pitchFamily="34" charset="0"/>
              </a:rPr>
              <a:t> et al., 2001). </a:t>
            </a:r>
          </a:p>
          <a:p>
            <a:r>
              <a:rPr lang="en-US" sz="2000" dirty="0">
                <a:latin typeface="Arial" pitchFamily="34" charset="0"/>
                <a:cs typeface="Arial" pitchFamily="34" charset="0"/>
              </a:rPr>
              <a:t>Affects work efficiency.</a:t>
            </a:r>
          </a:p>
          <a:p>
            <a:r>
              <a:rPr lang="en-US" sz="2000" dirty="0">
                <a:latin typeface="Arial" pitchFamily="34" charset="0"/>
                <a:cs typeface="Arial" pitchFamily="34" charset="0"/>
              </a:rPr>
              <a:t>Proper functioning of the body.</a:t>
            </a:r>
          </a:p>
          <a:p>
            <a:r>
              <a:rPr lang="en-US" sz="2000" dirty="0">
                <a:latin typeface="Arial" pitchFamily="34" charset="0"/>
                <a:cs typeface="Arial" pitchFamily="34" charset="0"/>
              </a:rPr>
              <a:t>Causes serious mental and physical illness (Corbett, 2015).</a:t>
            </a:r>
          </a:p>
          <a:p>
            <a:pPr marL="0" indent="0">
              <a:buNone/>
            </a:pPr>
            <a:endParaRPr lang="en-US" sz="2000" dirty="0">
              <a:latin typeface="Arial" pitchFamily="34" charset="0"/>
              <a:cs typeface="Arial" pitchFamily="34" charset="0"/>
            </a:endParaRPr>
          </a:p>
        </p:txBody>
      </p:sp>
      <p:sp>
        <p:nvSpPr>
          <p:cNvPr id="4" name="Rectangle 3">
            <a:extLst>
              <a:ext uri="{FF2B5EF4-FFF2-40B4-BE49-F238E27FC236}">
                <a16:creationId xmlns:a16="http://schemas.microsoft.com/office/drawing/2014/main" id="{D1131181-9E06-4401-AE66-B874F27FF884}"/>
              </a:ext>
            </a:extLst>
          </p:cNvPr>
          <p:cNvSpPr/>
          <p:nvPr/>
        </p:nvSpPr>
        <p:spPr>
          <a:xfrm>
            <a:off x="457200" y="4876800"/>
            <a:ext cx="8229600" cy="16002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dirty="0">
                <a:solidFill>
                  <a:schemeClr val="accent2">
                    <a:lumMod val="7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Goal: to discuss the types and nature of stress and find solutions to eradicated them.</a:t>
            </a:r>
            <a:endParaRPr lang="en-PK" sz="2000" dirty="0">
              <a:solidFill>
                <a:schemeClr val="accent2">
                  <a:lumMod val="7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u="sng" dirty="0">
                <a:latin typeface="Arial" panose="020B0604020202020204" pitchFamily="34" charset="0"/>
                <a:cs typeface="Arial" panose="020B0604020202020204" pitchFamily="34" charset="0"/>
              </a:rPr>
              <a:t>Reasons for Stress In Workers</a:t>
            </a:r>
          </a:p>
        </p:txBody>
      </p:sp>
      <p:sp>
        <p:nvSpPr>
          <p:cNvPr id="3" name="Content Placeholder 2"/>
          <p:cNvSpPr>
            <a:spLocks noGrp="1"/>
          </p:cNvSpPr>
          <p:nvPr>
            <p:ph idx="1"/>
          </p:nvPr>
        </p:nvSpPr>
        <p:spPr/>
        <p:txBody>
          <a:bodyPr/>
          <a:lstStyle/>
          <a:p>
            <a:r>
              <a:rPr lang="en-US" sz="2000" dirty="0">
                <a:latin typeface="Arial" pitchFamily="34" charset="0"/>
                <a:cs typeface="Arial" pitchFamily="34" charset="0"/>
              </a:rPr>
              <a:t>Workers are striving hard for a better life.</a:t>
            </a:r>
          </a:p>
          <a:p>
            <a:r>
              <a:rPr lang="en-US" sz="2000" dirty="0">
                <a:latin typeface="Arial" pitchFamily="34" charset="0"/>
                <a:cs typeface="Arial" pitchFamily="34" charset="0"/>
              </a:rPr>
              <a:t>Malpractices that hinders their efficiency.</a:t>
            </a:r>
          </a:p>
          <a:p>
            <a:r>
              <a:rPr lang="en-US" sz="2000" dirty="0">
                <a:latin typeface="Arial" pitchFamily="34" charset="0"/>
                <a:cs typeface="Arial" pitchFamily="34" charset="0"/>
              </a:rPr>
              <a:t>Inefficient work conditions.</a:t>
            </a:r>
          </a:p>
          <a:p>
            <a:r>
              <a:rPr lang="en-US" sz="2000" dirty="0">
                <a:latin typeface="Arial" pitchFamily="34" charset="0"/>
                <a:cs typeface="Arial" pitchFamily="34" charset="0"/>
              </a:rPr>
              <a:t>Lew level of controls.</a:t>
            </a:r>
          </a:p>
          <a:p>
            <a:r>
              <a:rPr lang="en-US" sz="2000" dirty="0">
                <a:latin typeface="Arial" pitchFamily="34" charset="0"/>
                <a:cs typeface="Arial" pitchFamily="34" charset="0"/>
              </a:rPr>
              <a:t>Poor managerial coordination (Johnson et al., 2005).</a:t>
            </a:r>
          </a:p>
          <a:p>
            <a:endParaRPr lang="en-US" sz="2000" dirty="0">
              <a:latin typeface="Arial" pitchFamily="34" charset="0"/>
              <a:cs typeface="Arial" pitchFamily="34" charset="0"/>
            </a:endParaRPr>
          </a:p>
          <a:p>
            <a:endParaRPr lang="en-US" sz="2000"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u="sng" dirty="0">
                <a:latin typeface="Arial" pitchFamily="34" charset="0"/>
                <a:cs typeface="Arial" pitchFamily="34" charset="0"/>
              </a:rPr>
              <a:t>Office Policies</a:t>
            </a:r>
          </a:p>
        </p:txBody>
      </p:sp>
      <p:sp>
        <p:nvSpPr>
          <p:cNvPr id="3" name="Content Placeholder 2"/>
          <p:cNvSpPr>
            <a:spLocks noGrp="1"/>
          </p:cNvSpPr>
          <p:nvPr>
            <p:ph idx="1"/>
          </p:nvPr>
        </p:nvSpPr>
        <p:spPr/>
        <p:txBody>
          <a:bodyPr>
            <a:normAutofit/>
          </a:bodyPr>
          <a:lstStyle/>
          <a:p>
            <a:r>
              <a:rPr lang="en-US" sz="2000" dirty="0">
                <a:latin typeface="Arial" pitchFamily="34" charset="0"/>
                <a:cs typeface="Arial" pitchFamily="34" charset="0"/>
              </a:rPr>
              <a:t>Pillars of an organization.</a:t>
            </a:r>
          </a:p>
          <a:p>
            <a:pPr lvl="1"/>
            <a:r>
              <a:rPr lang="en-US" sz="1800" b="1" dirty="0">
                <a:solidFill>
                  <a:srgbClr val="FF0000"/>
                </a:solidFill>
                <a:latin typeface="Arial" pitchFamily="34" charset="0"/>
                <a:cs typeface="Arial" pitchFamily="34" charset="0"/>
              </a:rPr>
              <a:t>Managers</a:t>
            </a:r>
            <a:r>
              <a:rPr lang="en-US" sz="1800" dirty="0">
                <a:latin typeface="Arial" pitchFamily="34" charset="0"/>
                <a:cs typeface="Arial" pitchFamily="34" charset="0"/>
              </a:rPr>
              <a:t> and </a:t>
            </a:r>
            <a:r>
              <a:rPr lang="en-US" sz="1800" b="1" dirty="0">
                <a:solidFill>
                  <a:srgbClr val="FF0000"/>
                </a:solidFill>
                <a:latin typeface="Arial" pitchFamily="34" charset="0"/>
                <a:cs typeface="Arial" pitchFamily="34" charset="0"/>
              </a:rPr>
              <a:t>Directors</a:t>
            </a:r>
          </a:p>
          <a:p>
            <a:r>
              <a:rPr lang="en-US" sz="2000" dirty="0">
                <a:latin typeface="Arial" pitchFamily="34" charset="0"/>
                <a:cs typeface="Arial" pitchFamily="34" charset="0"/>
              </a:rPr>
              <a:t>Policies should be in favor of employees.</a:t>
            </a:r>
          </a:p>
          <a:p>
            <a:r>
              <a:rPr lang="en-US" sz="2000" dirty="0">
                <a:latin typeface="Arial" pitchFamily="34" charset="0"/>
                <a:cs typeface="Arial" pitchFamily="34" charset="0"/>
              </a:rPr>
              <a:t>Mental relaxation in workplace.</a:t>
            </a:r>
          </a:p>
          <a:p>
            <a:r>
              <a:rPr lang="en-US" sz="2000" dirty="0">
                <a:latin typeface="Arial" pitchFamily="34" charset="0"/>
                <a:cs typeface="Arial" pitchFamily="34" charset="0"/>
              </a:rPr>
              <a:t>Poor outcomes could lead to drastic effects.</a:t>
            </a:r>
          </a:p>
          <a:p>
            <a:r>
              <a:rPr lang="en-US" sz="2000" dirty="0">
                <a:latin typeface="Arial" pitchFamily="34" charset="0"/>
                <a:cs typeface="Arial" pitchFamily="34" charset="0"/>
              </a:rPr>
              <a:t>Unattainable practices and goals .</a:t>
            </a:r>
          </a:p>
          <a:p>
            <a:r>
              <a:rPr lang="en-US" sz="2000" dirty="0">
                <a:latin typeface="Arial" pitchFamily="34" charset="0"/>
                <a:cs typeface="Arial" pitchFamily="34" charset="0"/>
              </a:rPr>
              <a:t>Personal problems.</a:t>
            </a:r>
          </a:p>
          <a:p>
            <a:endParaRPr lang="en-US" sz="2000"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u="sng" dirty="0">
                <a:latin typeface="Arial" pitchFamily="34" charset="0"/>
                <a:cs typeface="Arial" pitchFamily="34" charset="0"/>
              </a:rPr>
              <a:t>Types Of Stress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05964032"/>
              </p:ext>
            </p:extLst>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u="sng" dirty="0">
                <a:latin typeface="Arial" pitchFamily="34" charset="0"/>
                <a:cs typeface="Arial" pitchFamily="34" charset="0"/>
              </a:rPr>
              <a:t>Psychological Stress</a:t>
            </a:r>
          </a:p>
        </p:txBody>
      </p:sp>
      <p:sp>
        <p:nvSpPr>
          <p:cNvPr id="3" name="Content Placeholder 2"/>
          <p:cNvSpPr>
            <a:spLocks noGrp="1"/>
          </p:cNvSpPr>
          <p:nvPr>
            <p:ph idx="1"/>
          </p:nvPr>
        </p:nvSpPr>
        <p:spPr/>
        <p:txBody>
          <a:bodyPr/>
          <a:lstStyle/>
          <a:p>
            <a:r>
              <a:rPr lang="en-US" sz="2000" dirty="0">
                <a:latin typeface="Arial" pitchFamily="34" charset="0"/>
                <a:cs typeface="Arial" pitchFamily="34" charset="0"/>
              </a:rPr>
              <a:t>Ideal work condition.</a:t>
            </a:r>
          </a:p>
          <a:p>
            <a:pPr lvl="1"/>
            <a:r>
              <a:rPr lang="en-US" sz="1800" dirty="0">
                <a:solidFill>
                  <a:srgbClr val="FF0000"/>
                </a:solidFill>
                <a:effectLst>
                  <a:outerShdw blurRad="38100" dist="38100" dir="2700000" algn="tl">
                    <a:srgbClr val="000000">
                      <a:alpha val="43137"/>
                    </a:srgbClr>
                  </a:outerShdw>
                </a:effectLst>
                <a:latin typeface="Arial" pitchFamily="34" charset="0"/>
                <a:cs typeface="Arial" pitchFamily="34" charset="0"/>
              </a:rPr>
              <a:t>Environment</a:t>
            </a:r>
          </a:p>
          <a:p>
            <a:pPr lvl="1"/>
            <a:r>
              <a:rPr lang="en-US" sz="1800" dirty="0">
                <a:solidFill>
                  <a:srgbClr val="FF0000"/>
                </a:solidFill>
                <a:effectLst>
                  <a:outerShdw blurRad="38100" dist="38100" dir="2700000" algn="tl">
                    <a:srgbClr val="000000">
                      <a:alpha val="43137"/>
                    </a:srgbClr>
                  </a:outerShdw>
                </a:effectLst>
                <a:latin typeface="Arial" pitchFamily="34" charset="0"/>
                <a:cs typeface="Arial" pitchFamily="34" charset="0"/>
              </a:rPr>
              <a:t>Colleagues</a:t>
            </a:r>
          </a:p>
          <a:p>
            <a:pPr lvl="1"/>
            <a:r>
              <a:rPr lang="en-US" sz="1800" dirty="0">
                <a:solidFill>
                  <a:srgbClr val="FF0000"/>
                </a:solidFill>
                <a:effectLst>
                  <a:outerShdw blurRad="38100" dist="38100" dir="2700000" algn="tl">
                    <a:srgbClr val="000000">
                      <a:alpha val="43137"/>
                    </a:srgbClr>
                  </a:outerShdw>
                </a:effectLst>
                <a:latin typeface="Arial" pitchFamily="34" charset="0"/>
                <a:cs typeface="Arial" pitchFamily="34" charset="0"/>
              </a:rPr>
              <a:t>Scope and nature</a:t>
            </a:r>
            <a:endParaRPr lang="en-US" sz="1800" dirty="0">
              <a:latin typeface="Arial" pitchFamily="34" charset="0"/>
              <a:cs typeface="Arial" pitchFamily="34" charset="0"/>
            </a:endParaRPr>
          </a:p>
          <a:p>
            <a:r>
              <a:rPr lang="en-US" sz="2000" dirty="0">
                <a:latin typeface="Arial" pitchFamily="34" charset="0"/>
                <a:cs typeface="Arial" pitchFamily="34" charset="0"/>
              </a:rPr>
              <a:t>Policies might be difficult to be implemented by everyone.</a:t>
            </a:r>
          </a:p>
          <a:p>
            <a:r>
              <a:rPr lang="en-US" sz="2000" dirty="0">
                <a:latin typeface="Arial" pitchFamily="34" charset="0"/>
                <a:cs typeface="Arial" pitchFamily="34" charset="0"/>
              </a:rPr>
              <a:t>Effective surveys within an organization.</a:t>
            </a:r>
          </a:p>
          <a:p>
            <a:r>
              <a:rPr lang="en-US" sz="2000" dirty="0">
                <a:latin typeface="Arial" pitchFamily="34" charset="0"/>
                <a:cs typeface="Arial" pitchFamily="34" charset="0"/>
              </a:rPr>
              <a:t>Strive to improve work efficiency.</a:t>
            </a:r>
          </a:p>
          <a:p>
            <a:r>
              <a:rPr lang="en-US" sz="2000" dirty="0">
                <a:latin typeface="Arial" pitchFamily="34" charset="0"/>
                <a:cs typeface="Arial" pitchFamily="34" charset="0"/>
              </a:rPr>
              <a:t>Like minded groups of employees for better results.</a:t>
            </a:r>
          </a:p>
          <a:p>
            <a:r>
              <a:rPr lang="en-US" sz="2000" dirty="0">
                <a:latin typeface="Arial" pitchFamily="34" charset="0"/>
                <a:cs typeface="Arial" pitchFamily="34" charset="0"/>
              </a:rPr>
              <a:t>Modification in work strategies (Ajayi, Jones and </a:t>
            </a:r>
            <a:r>
              <a:rPr lang="en-US" sz="2000" dirty="0" err="1">
                <a:latin typeface="Arial" pitchFamily="34" charset="0"/>
                <a:cs typeface="Arial" pitchFamily="34" charset="0"/>
              </a:rPr>
              <a:t>Unuigbe</a:t>
            </a:r>
            <a:r>
              <a:rPr lang="en-US" sz="2000" dirty="0">
                <a:latin typeface="Arial" pitchFamily="34" charset="0"/>
                <a:cs typeface="Arial" pitchFamily="34" charset="0"/>
              </a:rPr>
              <a:t>, 2019).</a:t>
            </a:r>
          </a:p>
          <a:p>
            <a:endParaRPr lang="en-US" sz="2000" dirty="0">
              <a:latin typeface="Arial" pitchFamily="34" charset="0"/>
              <a:cs typeface="Arial" pitchFamily="34" charset="0"/>
            </a:endParaRPr>
          </a:p>
          <a:p>
            <a:pPr>
              <a:buNone/>
            </a:pPr>
            <a:endParaRPr lang="en-US" dirty="0">
              <a:latin typeface="Arial" pitchFamily="34" charset="0"/>
              <a:cs typeface="Arial" pitchFamily="34" charset="0"/>
            </a:endParaRPr>
          </a:p>
          <a:p>
            <a:pPr>
              <a:buNone/>
            </a:pPr>
            <a:endParaRPr lang="en-US"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u="sng" dirty="0">
                <a:latin typeface="Arial" pitchFamily="34" charset="0"/>
                <a:cs typeface="Arial" pitchFamily="34" charset="0"/>
              </a:rPr>
              <a:t>Stress And Organization</a:t>
            </a:r>
          </a:p>
        </p:txBody>
      </p:sp>
      <p:sp>
        <p:nvSpPr>
          <p:cNvPr id="3" name="Content Placeholder 2"/>
          <p:cNvSpPr>
            <a:spLocks noGrp="1"/>
          </p:cNvSpPr>
          <p:nvPr>
            <p:ph idx="1"/>
          </p:nvPr>
        </p:nvSpPr>
        <p:spPr/>
        <p:txBody>
          <a:bodyPr>
            <a:normAutofit/>
          </a:bodyPr>
          <a:lstStyle/>
          <a:p>
            <a:r>
              <a:rPr lang="en-US" sz="2000" dirty="0">
                <a:latin typeface="Arial" pitchFamily="34" charset="0"/>
                <a:cs typeface="Arial" pitchFamily="34" charset="0"/>
              </a:rPr>
              <a:t>Stress is termed as “</a:t>
            </a:r>
            <a:r>
              <a:rPr lang="en-US" sz="2000" dirty="0">
                <a:solidFill>
                  <a:srgbClr val="00B050"/>
                </a:solidFill>
                <a:latin typeface="Arial" pitchFamily="34" charset="0"/>
                <a:cs typeface="Arial" pitchFamily="34" charset="0"/>
              </a:rPr>
              <a:t>invisible</a:t>
            </a:r>
            <a:r>
              <a:rPr lang="en-US" sz="2000" dirty="0">
                <a:latin typeface="Arial" pitchFamily="34" charset="0"/>
                <a:cs typeface="Arial" pitchFamily="34" charset="0"/>
              </a:rPr>
              <a:t>”.</a:t>
            </a:r>
          </a:p>
          <a:p>
            <a:r>
              <a:rPr lang="en-US" sz="2000" dirty="0">
                <a:latin typeface="Arial" pitchFamily="34" charset="0"/>
                <a:cs typeface="Arial" pitchFamily="34" charset="0"/>
              </a:rPr>
              <a:t>Alarming level of stress in employees.</a:t>
            </a:r>
          </a:p>
          <a:p>
            <a:r>
              <a:rPr lang="en-US" sz="2000" dirty="0">
                <a:latin typeface="Arial" pitchFamily="34" charset="0"/>
                <a:cs typeface="Arial" pitchFamily="34" charset="0"/>
              </a:rPr>
              <a:t>Ignoring the consequences of stress.</a:t>
            </a:r>
          </a:p>
          <a:p>
            <a:r>
              <a:rPr lang="en-US" sz="2000" dirty="0">
                <a:latin typeface="Arial" pitchFamily="34" charset="0"/>
                <a:cs typeface="Arial" pitchFamily="34" charset="0"/>
              </a:rPr>
              <a:t>Daily life stress and dealing with them examples (</a:t>
            </a:r>
            <a:r>
              <a:rPr lang="en-US" sz="2000" dirty="0" err="1">
                <a:latin typeface="Arial" pitchFamily="34" charset="0"/>
                <a:cs typeface="Arial" pitchFamily="34" charset="0"/>
              </a:rPr>
              <a:t>Drabek</a:t>
            </a:r>
            <a:r>
              <a:rPr lang="en-US" sz="2000" dirty="0">
                <a:latin typeface="Arial" pitchFamily="34" charset="0"/>
                <a:cs typeface="Arial" pitchFamily="34" charset="0"/>
              </a:rPr>
              <a:t> and </a:t>
            </a:r>
            <a:r>
              <a:rPr lang="en-US" sz="2000" dirty="0" err="1">
                <a:latin typeface="Arial" pitchFamily="34" charset="0"/>
                <a:cs typeface="Arial" pitchFamily="34" charset="0"/>
              </a:rPr>
              <a:t>Merecz</a:t>
            </a:r>
            <a:r>
              <a:rPr lang="en-US" sz="2000" dirty="0">
                <a:latin typeface="Arial" pitchFamily="34" charset="0"/>
                <a:cs typeface="Arial" pitchFamily="34" charset="0"/>
              </a:rPr>
              <a:t>, 2013).</a:t>
            </a:r>
          </a:p>
          <a:p>
            <a:r>
              <a:rPr lang="en-US" sz="2000" dirty="0">
                <a:latin typeface="Arial" pitchFamily="34" charset="0"/>
                <a:cs typeface="Arial" pitchFamily="34" charset="0"/>
              </a:rPr>
              <a:t>Up to a certain limit stress can be beneficial. How?.</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algn="ctr"/>
            <a:r>
              <a:rPr lang="en-US" sz="3200" b="1" u="sng" dirty="0">
                <a:latin typeface="Arial" panose="020B0604020202020204" pitchFamily="34" charset="0"/>
                <a:cs typeface="Arial" panose="020B0604020202020204" pitchFamily="34" charset="0"/>
              </a:rPr>
              <a:t>PESTLE Analysis</a:t>
            </a:r>
          </a:p>
        </p:txBody>
      </p:sp>
      <p:graphicFrame>
        <p:nvGraphicFramePr>
          <p:cNvPr id="5" name="Content Placeholder 4"/>
          <p:cNvGraphicFramePr>
            <a:graphicFrameLocks noGrp="1"/>
          </p:cNvGraphicFramePr>
          <p:nvPr>
            <p:ph idx="1"/>
          </p:nvPr>
        </p:nvGraphicFramePr>
        <p:xfrm>
          <a:off x="457200" y="1219200"/>
          <a:ext cx="8229600"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u="sng" dirty="0">
                <a:latin typeface="Arial" panose="020B0604020202020204" pitchFamily="34" charset="0"/>
                <a:cs typeface="Arial" panose="020B0604020202020204" pitchFamily="34" charset="0"/>
              </a:rPr>
              <a:t>PESTLE</a:t>
            </a:r>
            <a:r>
              <a:rPr lang="en-US" sz="32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lstStyle/>
          <a:p>
            <a:r>
              <a:rPr lang="en-US" sz="2000" b="1" dirty="0">
                <a:solidFill>
                  <a:schemeClr val="bg2">
                    <a:lumMod val="50000"/>
                  </a:schemeClr>
                </a:solidFill>
                <a:latin typeface="Arial" pitchFamily="34" charset="0"/>
                <a:cs typeface="Arial" pitchFamily="34" charset="0"/>
              </a:rPr>
              <a:t>POLITICAL</a:t>
            </a:r>
            <a:r>
              <a:rPr lang="en-US" sz="2000" dirty="0">
                <a:latin typeface="Arial" pitchFamily="34" charset="0"/>
                <a:cs typeface="Arial" pitchFamily="34" charset="0"/>
              </a:rPr>
              <a:t>: less tax revenues, poor implementations of political policies.</a:t>
            </a:r>
          </a:p>
          <a:p>
            <a:r>
              <a:rPr lang="en-US" sz="2000" b="1" dirty="0">
                <a:solidFill>
                  <a:schemeClr val="bg2">
                    <a:lumMod val="50000"/>
                  </a:schemeClr>
                </a:solidFill>
                <a:latin typeface="Arial" pitchFamily="34" charset="0"/>
                <a:cs typeface="Arial" pitchFamily="34" charset="0"/>
              </a:rPr>
              <a:t>ECONOMIC</a:t>
            </a:r>
            <a:r>
              <a:rPr lang="en-US" sz="2000" dirty="0">
                <a:latin typeface="Arial" pitchFamily="34" charset="0"/>
                <a:cs typeface="Arial" pitchFamily="34" charset="0"/>
              </a:rPr>
              <a:t>: inefficient performance can lead to financial problems and less likely to work in the long run.</a:t>
            </a:r>
          </a:p>
          <a:p>
            <a:r>
              <a:rPr lang="en-US" sz="2000" b="1" dirty="0">
                <a:solidFill>
                  <a:schemeClr val="bg2">
                    <a:lumMod val="50000"/>
                  </a:schemeClr>
                </a:solidFill>
                <a:latin typeface="Arial" pitchFamily="34" charset="0"/>
                <a:cs typeface="Arial" pitchFamily="34" charset="0"/>
              </a:rPr>
              <a:t>SOCIAL</a:t>
            </a:r>
            <a:r>
              <a:rPr lang="en-US" sz="2000" dirty="0">
                <a:latin typeface="Arial" pitchFamily="34" charset="0"/>
                <a:cs typeface="Arial" pitchFamily="34" charset="0"/>
              </a:rPr>
              <a:t>: workers dispute can lead to work performance issues.</a:t>
            </a:r>
          </a:p>
          <a:p>
            <a:r>
              <a:rPr lang="en-US" sz="2000" b="1" dirty="0">
                <a:solidFill>
                  <a:schemeClr val="bg2">
                    <a:lumMod val="50000"/>
                  </a:schemeClr>
                </a:solidFill>
                <a:latin typeface="Arial" pitchFamily="34" charset="0"/>
                <a:cs typeface="Arial" pitchFamily="34" charset="0"/>
              </a:rPr>
              <a:t>TECHNOLOGICAL</a:t>
            </a:r>
            <a:r>
              <a:rPr lang="en-US" sz="2000" dirty="0">
                <a:latin typeface="Arial" pitchFamily="34" charset="0"/>
                <a:cs typeface="Arial" pitchFamily="34" charset="0"/>
              </a:rPr>
              <a:t>: less likely to shift according to technology causes business to stuck at a certain point.</a:t>
            </a:r>
          </a:p>
          <a:p>
            <a:r>
              <a:rPr lang="en-US" sz="2000" b="1" dirty="0">
                <a:solidFill>
                  <a:schemeClr val="bg2">
                    <a:lumMod val="50000"/>
                  </a:schemeClr>
                </a:solidFill>
                <a:latin typeface="Arial" pitchFamily="34" charset="0"/>
                <a:cs typeface="Arial" pitchFamily="34" charset="0"/>
              </a:rPr>
              <a:t>LEGAL</a:t>
            </a:r>
            <a:r>
              <a:rPr lang="en-US" sz="2000" dirty="0">
                <a:latin typeface="Arial" pitchFamily="34" charset="0"/>
                <a:cs typeface="Arial" pitchFamily="34" charset="0"/>
              </a:rPr>
              <a:t>: outdated legal policies makes them difficult to implement.</a:t>
            </a:r>
          </a:p>
          <a:p>
            <a:r>
              <a:rPr lang="en-US" sz="2000" b="1" dirty="0">
                <a:solidFill>
                  <a:schemeClr val="bg2">
                    <a:lumMod val="50000"/>
                  </a:schemeClr>
                </a:solidFill>
                <a:latin typeface="Arial" pitchFamily="34" charset="0"/>
                <a:cs typeface="Arial" pitchFamily="34" charset="0"/>
              </a:rPr>
              <a:t>ENVIRONMENTAL</a:t>
            </a:r>
            <a:r>
              <a:rPr lang="en-US" sz="2000" dirty="0">
                <a:latin typeface="Arial" pitchFamily="34" charset="0"/>
                <a:cs typeface="Arial" pitchFamily="34" charset="0"/>
              </a:rPr>
              <a:t>: better environment benefits in work efficiency might prolong business efficacy and vise versa (Lovelace, </a:t>
            </a:r>
            <a:r>
              <a:rPr lang="en-US" sz="2000" dirty="0" err="1">
                <a:latin typeface="Arial" pitchFamily="34" charset="0"/>
                <a:cs typeface="Arial" pitchFamily="34" charset="0"/>
              </a:rPr>
              <a:t>Manz</a:t>
            </a:r>
            <a:r>
              <a:rPr lang="en-US" sz="2000" dirty="0">
                <a:latin typeface="Arial" pitchFamily="34" charset="0"/>
                <a:cs typeface="Arial" pitchFamily="34" charset="0"/>
              </a:rPr>
              <a:t> and Alves, 2007).</a:t>
            </a:r>
          </a:p>
          <a:p>
            <a:endParaRPr lang="en-US" dirty="0"/>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u="sng" dirty="0">
                <a:latin typeface="Arial" pitchFamily="34" charset="0"/>
                <a:cs typeface="Arial" pitchFamily="34" charset="0"/>
              </a:rPr>
              <a:t>Stress Management</a:t>
            </a:r>
          </a:p>
        </p:txBody>
      </p:sp>
      <p:sp>
        <p:nvSpPr>
          <p:cNvPr id="3" name="Content Placeholder 2"/>
          <p:cNvSpPr>
            <a:spLocks noGrp="1"/>
          </p:cNvSpPr>
          <p:nvPr>
            <p:ph idx="1"/>
          </p:nvPr>
        </p:nvSpPr>
        <p:spPr/>
        <p:txBody>
          <a:bodyPr>
            <a:normAutofit/>
          </a:bodyPr>
          <a:lstStyle/>
          <a:p>
            <a:r>
              <a:rPr lang="en-US" sz="2000" dirty="0">
                <a:latin typeface="Arial" pitchFamily="34" charset="0"/>
                <a:cs typeface="Arial" pitchFamily="34" charset="0"/>
              </a:rPr>
              <a:t>Why is stress proven to be beneficial to some extent?</a:t>
            </a:r>
          </a:p>
          <a:p>
            <a:r>
              <a:rPr lang="en-US" sz="2000" dirty="0">
                <a:latin typeface="Arial" pitchFamily="34" charset="0"/>
                <a:cs typeface="Arial" pitchFamily="34" charset="0"/>
              </a:rPr>
              <a:t>Managing stress to achieve goals.</a:t>
            </a:r>
          </a:p>
          <a:p>
            <a:r>
              <a:rPr lang="en-US" sz="2000" dirty="0">
                <a:latin typeface="Arial" pitchFamily="34" charset="0"/>
                <a:cs typeface="Arial" pitchFamily="34" charset="0"/>
              </a:rPr>
              <a:t>Indulging in positive activities.</a:t>
            </a:r>
          </a:p>
          <a:p>
            <a:r>
              <a:rPr lang="en-US" sz="2000" dirty="0">
                <a:latin typeface="Arial" pitchFamily="34" charset="0"/>
                <a:cs typeface="Arial" pitchFamily="34" charset="0"/>
              </a:rPr>
              <a:t>Thinking about employee’s well-being.</a:t>
            </a:r>
          </a:p>
          <a:p>
            <a:r>
              <a:rPr lang="en-US" sz="2000" dirty="0">
                <a:latin typeface="Arial" pitchFamily="34" charset="0"/>
                <a:cs typeface="Arial" pitchFamily="34" charset="0"/>
              </a:rPr>
              <a:t>Eradicate problems as soon as they arise (</a:t>
            </a:r>
            <a:r>
              <a:rPr lang="en-US" sz="2000" dirty="0" err="1">
                <a:latin typeface="Arial" pitchFamily="34" charset="0"/>
                <a:cs typeface="Arial" pitchFamily="34" charset="0"/>
              </a:rPr>
              <a:t>Çelik</a:t>
            </a:r>
            <a:r>
              <a:rPr lang="en-US" sz="2000" dirty="0">
                <a:latin typeface="Arial" pitchFamily="34" charset="0"/>
                <a:cs typeface="Arial" pitchFamily="34" charset="0"/>
              </a:rPr>
              <a:t>, 2018).</a:t>
            </a:r>
          </a:p>
          <a:p>
            <a:r>
              <a:rPr lang="en-US" sz="2000" dirty="0">
                <a:latin typeface="Arial" pitchFamily="34" charset="0"/>
                <a:cs typeface="Arial" pitchFamily="34" charset="0"/>
              </a:rPr>
              <a:t>Provide due help who fails to help themselves.</a:t>
            </a:r>
          </a:p>
          <a:p>
            <a:r>
              <a:rPr lang="en-US" sz="2000" dirty="0">
                <a:latin typeface="Arial" pitchFamily="34" charset="0"/>
                <a:cs typeface="Arial" pitchFamily="34" charset="0"/>
              </a:rPr>
              <a:t>Finding the root cause.</a:t>
            </a:r>
          </a:p>
          <a:p>
            <a:endParaRPr lang="en-US" sz="2000"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052" name="Rectangle 4">
            <a:extLst>
              <a:ext uri="{FF2B5EF4-FFF2-40B4-BE49-F238E27FC236}">
                <a16:creationId xmlns:a16="http://schemas.microsoft.com/office/drawing/2014/main" id="{2ED6800A-929D-4A05-BD0B-2E25C191B585}"/>
              </a:ext>
            </a:extLst>
          </p:cNvPr>
          <p:cNvSpPr>
            <a:spLocks noChangeArrowheads="1"/>
          </p:cNvSpPr>
          <p:nvPr/>
        </p:nvSpPr>
        <p:spPr bwMode="gray">
          <a:xfrm>
            <a:off x="6904038" y="3073400"/>
            <a:ext cx="1930400" cy="1371600"/>
          </a:xfrm>
          <a:prstGeom prst="rect">
            <a:avLst/>
          </a:prstGeom>
          <a:solidFill>
            <a:srgbClr val="E1F4FF"/>
          </a:solidFill>
          <a:ln w="12700">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6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STRESS</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6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 IN</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6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WORKPLACE</a:t>
            </a:r>
          </a:p>
        </p:txBody>
      </p:sp>
      <p:sp>
        <p:nvSpPr>
          <p:cNvPr id="2055" name="Text Box 7">
            <a:extLst>
              <a:ext uri="{FF2B5EF4-FFF2-40B4-BE49-F238E27FC236}">
                <a16:creationId xmlns:a16="http://schemas.microsoft.com/office/drawing/2014/main" id="{DAE8B7ED-23D8-40F8-83D6-969137BBCE4F}"/>
              </a:ext>
            </a:extLst>
          </p:cNvPr>
          <p:cNvSpPr txBox="1">
            <a:spLocks noChangeArrowheads="1"/>
          </p:cNvSpPr>
          <p:nvPr/>
        </p:nvSpPr>
        <p:spPr bwMode="auto">
          <a:xfrm>
            <a:off x="1720848" y="6041317"/>
            <a:ext cx="20193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4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POOR SUPPORT</a:t>
            </a:r>
          </a:p>
        </p:txBody>
      </p:sp>
      <p:sp>
        <p:nvSpPr>
          <p:cNvPr id="2063" name="Text Box 15">
            <a:extLst>
              <a:ext uri="{FF2B5EF4-FFF2-40B4-BE49-F238E27FC236}">
                <a16:creationId xmlns:a16="http://schemas.microsoft.com/office/drawing/2014/main" id="{A101ABD3-A497-4827-B68C-B4EDCB74AB49}"/>
              </a:ext>
            </a:extLst>
          </p:cNvPr>
          <p:cNvSpPr txBox="1">
            <a:spLocks noChangeArrowheads="1"/>
          </p:cNvSpPr>
          <p:nvPr/>
        </p:nvSpPr>
        <p:spPr bwMode="auto">
          <a:xfrm>
            <a:off x="2565400" y="1122099"/>
            <a:ext cx="292100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4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WORKERS</a:t>
            </a:r>
          </a:p>
        </p:txBody>
      </p:sp>
      <p:sp>
        <p:nvSpPr>
          <p:cNvPr id="2065" name="Text Box 17">
            <a:extLst>
              <a:ext uri="{FF2B5EF4-FFF2-40B4-BE49-F238E27FC236}">
                <a16:creationId xmlns:a16="http://schemas.microsoft.com/office/drawing/2014/main" id="{E92862FD-470A-4480-9F74-9A8458500E11}"/>
              </a:ext>
            </a:extLst>
          </p:cNvPr>
          <p:cNvSpPr txBox="1">
            <a:spLocks noChangeArrowheads="1"/>
          </p:cNvSpPr>
          <p:nvPr/>
        </p:nvSpPr>
        <p:spPr bwMode="auto">
          <a:xfrm>
            <a:off x="4624388" y="1149350"/>
            <a:ext cx="227965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4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MANAGEMENT</a:t>
            </a:r>
          </a:p>
        </p:txBody>
      </p:sp>
      <p:sp>
        <p:nvSpPr>
          <p:cNvPr id="2097" name="Text Box 49">
            <a:extLst>
              <a:ext uri="{FF2B5EF4-FFF2-40B4-BE49-F238E27FC236}">
                <a16:creationId xmlns:a16="http://schemas.microsoft.com/office/drawing/2014/main" id="{83141964-7F95-4919-A6D0-851AFCC2C9AF}"/>
              </a:ext>
            </a:extLst>
          </p:cNvPr>
          <p:cNvSpPr txBox="1">
            <a:spLocks noChangeArrowheads="1"/>
          </p:cNvSpPr>
          <p:nvPr/>
        </p:nvSpPr>
        <p:spPr bwMode="auto">
          <a:xfrm>
            <a:off x="779463" y="344258"/>
            <a:ext cx="74803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PK" sz="2000" b="0"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CAUSES OF WORKPLACE STRESS IN UK</a:t>
            </a:r>
          </a:p>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en-US" altLang="en-PK" sz="2000" b="0" i="0" u="none" strike="noStrike" kern="1200" cap="none" spc="0" normalizeH="0" baseline="0" noProof="0" dirty="0">
              <a:ln>
                <a:noFill/>
              </a:ln>
              <a:solidFill>
                <a:srgbClr val="003399"/>
              </a:solidFill>
              <a:effectLst/>
              <a:uLnTx/>
              <a:uFillTx/>
              <a:latin typeface="Verdana" panose="020B0604030504040204" pitchFamily="34" charset="0"/>
              <a:ea typeface="+mn-ea"/>
              <a:cs typeface="+mn-cs"/>
            </a:endParaRPr>
          </a:p>
        </p:txBody>
      </p:sp>
      <p:sp>
        <p:nvSpPr>
          <p:cNvPr id="2100" name="Line 52">
            <a:extLst>
              <a:ext uri="{FF2B5EF4-FFF2-40B4-BE49-F238E27FC236}">
                <a16:creationId xmlns:a16="http://schemas.microsoft.com/office/drawing/2014/main" id="{59C58655-EE47-4EF2-BEC9-B719E52AE6DA}"/>
              </a:ext>
            </a:extLst>
          </p:cNvPr>
          <p:cNvSpPr>
            <a:spLocks noChangeShapeType="1"/>
          </p:cNvSpPr>
          <p:nvPr/>
        </p:nvSpPr>
        <p:spPr bwMode="auto">
          <a:xfrm>
            <a:off x="504825" y="3867002"/>
            <a:ext cx="6399213" cy="0"/>
          </a:xfrm>
          <a:prstGeom prst="line">
            <a:avLst/>
          </a:prstGeom>
          <a:noFill/>
          <a:ln w="190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095" name="Rectangle 47">
            <a:extLst>
              <a:ext uri="{FF2B5EF4-FFF2-40B4-BE49-F238E27FC236}">
                <a16:creationId xmlns:a16="http://schemas.microsoft.com/office/drawing/2014/main" id="{C70E22B6-B81D-4BEB-B64B-E513E708BFFD}"/>
              </a:ext>
            </a:extLst>
          </p:cNvPr>
          <p:cNvSpPr>
            <a:spLocks noChangeArrowheads="1"/>
          </p:cNvSpPr>
          <p:nvPr/>
        </p:nvSpPr>
        <p:spPr bwMode="auto">
          <a:xfrm>
            <a:off x="4901169" y="2359856"/>
            <a:ext cx="126047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Lack of Supportive Attitude</a:t>
            </a:r>
          </a:p>
        </p:txBody>
      </p:sp>
      <p:sp>
        <p:nvSpPr>
          <p:cNvPr id="2101" name="Line 53">
            <a:extLst>
              <a:ext uri="{FF2B5EF4-FFF2-40B4-BE49-F238E27FC236}">
                <a16:creationId xmlns:a16="http://schemas.microsoft.com/office/drawing/2014/main" id="{8E4BBBDE-584C-4439-9C8C-D0FE8B5E413D}"/>
              </a:ext>
            </a:extLst>
          </p:cNvPr>
          <p:cNvSpPr>
            <a:spLocks noChangeShapeType="1"/>
          </p:cNvSpPr>
          <p:nvPr/>
        </p:nvSpPr>
        <p:spPr bwMode="auto">
          <a:xfrm>
            <a:off x="5246963" y="3010051"/>
            <a:ext cx="9144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2085" name="Rectangle 37">
            <a:extLst>
              <a:ext uri="{FF2B5EF4-FFF2-40B4-BE49-F238E27FC236}">
                <a16:creationId xmlns:a16="http://schemas.microsoft.com/office/drawing/2014/main" id="{D5F8E30B-6586-4204-8B80-08C950F0EB77}"/>
              </a:ext>
            </a:extLst>
          </p:cNvPr>
          <p:cNvSpPr>
            <a:spLocks noChangeArrowheads="1"/>
          </p:cNvSpPr>
          <p:nvPr/>
        </p:nvSpPr>
        <p:spPr bwMode="auto">
          <a:xfrm>
            <a:off x="4593171" y="1697510"/>
            <a:ext cx="103663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Lack of Leadership</a:t>
            </a:r>
          </a:p>
        </p:txBody>
      </p:sp>
      <p:sp>
        <p:nvSpPr>
          <p:cNvPr id="2102" name="Line 54">
            <a:extLst>
              <a:ext uri="{FF2B5EF4-FFF2-40B4-BE49-F238E27FC236}">
                <a16:creationId xmlns:a16="http://schemas.microsoft.com/office/drawing/2014/main" id="{481BF20C-0C2A-4F45-BDAB-F4E1FFE747E5}"/>
              </a:ext>
            </a:extLst>
          </p:cNvPr>
          <p:cNvSpPr>
            <a:spLocks noChangeShapeType="1"/>
          </p:cNvSpPr>
          <p:nvPr/>
        </p:nvSpPr>
        <p:spPr bwMode="auto">
          <a:xfrm>
            <a:off x="4823686" y="2270152"/>
            <a:ext cx="9144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2080" name="Rectangle 32">
            <a:extLst>
              <a:ext uri="{FF2B5EF4-FFF2-40B4-BE49-F238E27FC236}">
                <a16:creationId xmlns:a16="http://schemas.microsoft.com/office/drawing/2014/main" id="{CE59CFFA-BADB-4313-A425-1BECC9626E62}"/>
              </a:ext>
            </a:extLst>
          </p:cNvPr>
          <p:cNvSpPr>
            <a:spLocks noChangeArrowheads="1"/>
          </p:cNvSpPr>
          <p:nvPr/>
        </p:nvSpPr>
        <p:spPr bwMode="auto">
          <a:xfrm>
            <a:off x="3800475" y="2917921"/>
            <a:ext cx="12065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Insufficient</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Knowledge</a:t>
            </a:r>
          </a:p>
        </p:txBody>
      </p:sp>
      <p:sp>
        <p:nvSpPr>
          <p:cNvPr id="2103" name="Line 55">
            <a:extLst>
              <a:ext uri="{FF2B5EF4-FFF2-40B4-BE49-F238E27FC236}">
                <a16:creationId xmlns:a16="http://schemas.microsoft.com/office/drawing/2014/main" id="{870A7D82-CB2F-4636-A3D9-8EFBC7C12F4F}"/>
              </a:ext>
            </a:extLst>
          </p:cNvPr>
          <p:cNvSpPr>
            <a:spLocks noChangeShapeType="1"/>
          </p:cNvSpPr>
          <p:nvPr/>
        </p:nvSpPr>
        <p:spPr bwMode="auto">
          <a:xfrm>
            <a:off x="4167188" y="3526652"/>
            <a:ext cx="9144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104" name="Line 56">
            <a:extLst>
              <a:ext uri="{FF2B5EF4-FFF2-40B4-BE49-F238E27FC236}">
                <a16:creationId xmlns:a16="http://schemas.microsoft.com/office/drawing/2014/main" id="{753846FD-6661-45B2-A8DA-F0D1E7B97FF2}"/>
              </a:ext>
            </a:extLst>
          </p:cNvPr>
          <p:cNvSpPr>
            <a:spLocks noChangeShapeType="1"/>
          </p:cNvSpPr>
          <p:nvPr/>
        </p:nvSpPr>
        <p:spPr bwMode="auto">
          <a:xfrm>
            <a:off x="3831196" y="2681328"/>
            <a:ext cx="9144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079" name="Rectangle 31">
            <a:extLst>
              <a:ext uri="{FF2B5EF4-FFF2-40B4-BE49-F238E27FC236}">
                <a16:creationId xmlns:a16="http://schemas.microsoft.com/office/drawing/2014/main" id="{E9020A7F-E07F-4F08-B87B-A6F0DF048088}"/>
              </a:ext>
            </a:extLst>
          </p:cNvPr>
          <p:cNvSpPr>
            <a:spLocks noChangeArrowheads="1"/>
          </p:cNvSpPr>
          <p:nvPr/>
        </p:nvSpPr>
        <p:spPr bwMode="auto">
          <a:xfrm>
            <a:off x="3156410" y="1672918"/>
            <a:ext cx="965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Financial</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Problems</a:t>
            </a:r>
          </a:p>
        </p:txBody>
      </p:sp>
      <p:sp>
        <p:nvSpPr>
          <p:cNvPr id="2105" name="Line 57">
            <a:extLst>
              <a:ext uri="{FF2B5EF4-FFF2-40B4-BE49-F238E27FC236}">
                <a16:creationId xmlns:a16="http://schemas.microsoft.com/office/drawing/2014/main" id="{C602881B-8BB9-449C-92C8-9ABCAA02F274}"/>
              </a:ext>
            </a:extLst>
          </p:cNvPr>
          <p:cNvSpPr>
            <a:spLocks noChangeShapeType="1"/>
          </p:cNvSpPr>
          <p:nvPr/>
        </p:nvSpPr>
        <p:spPr bwMode="auto">
          <a:xfrm>
            <a:off x="3489325" y="2159175"/>
            <a:ext cx="9144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2073" name="Rectangle 25">
            <a:extLst>
              <a:ext uri="{FF2B5EF4-FFF2-40B4-BE49-F238E27FC236}">
                <a16:creationId xmlns:a16="http://schemas.microsoft.com/office/drawing/2014/main" id="{167DF0AF-7B61-45F0-A364-D0F9D87DD4B2}"/>
              </a:ext>
            </a:extLst>
          </p:cNvPr>
          <p:cNvSpPr>
            <a:spLocks noChangeArrowheads="1"/>
          </p:cNvSpPr>
          <p:nvPr/>
        </p:nvSpPr>
        <p:spPr bwMode="auto">
          <a:xfrm>
            <a:off x="228598" y="4309355"/>
            <a:ext cx="16256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Repeated Mistakes</a:t>
            </a:r>
          </a:p>
        </p:txBody>
      </p:sp>
      <p:sp>
        <p:nvSpPr>
          <p:cNvPr id="2106" name="Line 58">
            <a:extLst>
              <a:ext uri="{FF2B5EF4-FFF2-40B4-BE49-F238E27FC236}">
                <a16:creationId xmlns:a16="http://schemas.microsoft.com/office/drawing/2014/main" id="{8D19AAD6-DE4C-4EA9-B07B-EDE552E1A0D1}"/>
              </a:ext>
            </a:extLst>
          </p:cNvPr>
          <p:cNvSpPr>
            <a:spLocks noChangeShapeType="1"/>
          </p:cNvSpPr>
          <p:nvPr/>
        </p:nvSpPr>
        <p:spPr bwMode="auto">
          <a:xfrm>
            <a:off x="1735136" y="4472867"/>
            <a:ext cx="18288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077" name="Rectangle 29">
            <a:extLst>
              <a:ext uri="{FF2B5EF4-FFF2-40B4-BE49-F238E27FC236}">
                <a16:creationId xmlns:a16="http://schemas.microsoft.com/office/drawing/2014/main" id="{184C4387-79F9-45BA-9DF9-0E30F5892306}"/>
              </a:ext>
            </a:extLst>
          </p:cNvPr>
          <p:cNvSpPr>
            <a:spLocks noChangeArrowheads="1"/>
          </p:cNvSpPr>
          <p:nvPr/>
        </p:nvSpPr>
        <p:spPr bwMode="auto">
          <a:xfrm>
            <a:off x="-31752" y="4761941"/>
            <a:ext cx="1473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Proper Understanding</a:t>
            </a:r>
          </a:p>
        </p:txBody>
      </p:sp>
      <p:sp>
        <p:nvSpPr>
          <p:cNvPr id="2107" name="Line 59">
            <a:extLst>
              <a:ext uri="{FF2B5EF4-FFF2-40B4-BE49-F238E27FC236}">
                <a16:creationId xmlns:a16="http://schemas.microsoft.com/office/drawing/2014/main" id="{154D2365-08ED-4A7B-8E67-CF251E3C1E07}"/>
              </a:ext>
            </a:extLst>
          </p:cNvPr>
          <p:cNvSpPr>
            <a:spLocks noChangeShapeType="1"/>
          </p:cNvSpPr>
          <p:nvPr/>
        </p:nvSpPr>
        <p:spPr bwMode="auto">
          <a:xfrm>
            <a:off x="1430336" y="5018967"/>
            <a:ext cx="18288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074" name="Rectangle 26">
            <a:extLst>
              <a:ext uri="{FF2B5EF4-FFF2-40B4-BE49-F238E27FC236}">
                <a16:creationId xmlns:a16="http://schemas.microsoft.com/office/drawing/2014/main" id="{8E69EAB9-E73E-46F2-BDA1-C0CD72804FEF}"/>
              </a:ext>
            </a:extLst>
          </p:cNvPr>
          <p:cNvSpPr>
            <a:spLocks noChangeArrowheads="1"/>
          </p:cNvSpPr>
          <p:nvPr/>
        </p:nvSpPr>
        <p:spPr bwMode="auto">
          <a:xfrm>
            <a:off x="-222252" y="5295341"/>
            <a:ext cx="13335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Inadequate Salary</a:t>
            </a:r>
          </a:p>
        </p:txBody>
      </p:sp>
      <p:sp>
        <p:nvSpPr>
          <p:cNvPr id="2108" name="Line 60">
            <a:extLst>
              <a:ext uri="{FF2B5EF4-FFF2-40B4-BE49-F238E27FC236}">
                <a16:creationId xmlns:a16="http://schemas.microsoft.com/office/drawing/2014/main" id="{0153D2C8-3003-4209-9BEA-6376A704E5EB}"/>
              </a:ext>
            </a:extLst>
          </p:cNvPr>
          <p:cNvSpPr>
            <a:spLocks noChangeShapeType="1"/>
          </p:cNvSpPr>
          <p:nvPr/>
        </p:nvSpPr>
        <p:spPr bwMode="auto">
          <a:xfrm>
            <a:off x="1087436" y="5552367"/>
            <a:ext cx="18288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109" name="Line 61">
            <a:extLst>
              <a:ext uri="{FF2B5EF4-FFF2-40B4-BE49-F238E27FC236}">
                <a16:creationId xmlns:a16="http://schemas.microsoft.com/office/drawing/2014/main" id="{796146D0-CCF9-4F0A-81CD-E1894E660470}"/>
              </a:ext>
            </a:extLst>
          </p:cNvPr>
          <p:cNvSpPr>
            <a:spLocks noChangeShapeType="1"/>
          </p:cNvSpPr>
          <p:nvPr/>
        </p:nvSpPr>
        <p:spPr bwMode="auto">
          <a:xfrm>
            <a:off x="5407165" y="1448927"/>
            <a:ext cx="1260475" cy="218440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110" name="Line 62">
            <a:extLst>
              <a:ext uri="{FF2B5EF4-FFF2-40B4-BE49-F238E27FC236}">
                <a16:creationId xmlns:a16="http://schemas.microsoft.com/office/drawing/2014/main" id="{B34A0D1B-218F-4690-8F8B-05652EEF29B8}"/>
              </a:ext>
            </a:extLst>
          </p:cNvPr>
          <p:cNvSpPr>
            <a:spLocks noChangeShapeType="1"/>
          </p:cNvSpPr>
          <p:nvPr/>
        </p:nvSpPr>
        <p:spPr bwMode="auto">
          <a:xfrm>
            <a:off x="4237873" y="1606648"/>
            <a:ext cx="1260475" cy="218440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111" name="Line 63">
            <a:extLst>
              <a:ext uri="{FF2B5EF4-FFF2-40B4-BE49-F238E27FC236}">
                <a16:creationId xmlns:a16="http://schemas.microsoft.com/office/drawing/2014/main" id="{C0974FC0-8DA0-4B6F-BDC1-BCF5AD06A8DF}"/>
              </a:ext>
            </a:extLst>
          </p:cNvPr>
          <p:cNvSpPr>
            <a:spLocks noChangeShapeType="1"/>
          </p:cNvSpPr>
          <p:nvPr/>
        </p:nvSpPr>
        <p:spPr bwMode="auto">
          <a:xfrm rot="10800000" flipH="1">
            <a:off x="2809874" y="3926767"/>
            <a:ext cx="1260475" cy="218440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7" name="Text Box 7">
            <a:extLst>
              <a:ext uri="{FF2B5EF4-FFF2-40B4-BE49-F238E27FC236}">
                <a16:creationId xmlns:a16="http://schemas.microsoft.com/office/drawing/2014/main" id="{ED86FBBE-2843-417D-9C43-08A5303ACDF9}"/>
              </a:ext>
            </a:extLst>
          </p:cNvPr>
          <p:cNvSpPr txBox="1">
            <a:spLocks noChangeArrowheads="1"/>
          </p:cNvSpPr>
          <p:nvPr/>
        </p:nvSpPr>
        <p:spPr bwMode="auto">
          <a:xfrm>
            <a:off x="3830916" y="6118894"/>
            <a:ext cx="225224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PK" sz="1400" b="1" dirty="0">
                <a:solidFill>
                  <a:srgbClr val="003399"/>
                </a:solidFill>
                <a:latin typeface="Verdana" panose="020B0604030504040204" pitchFamily="34" charset="0"/>
              </a:rPr>
              <a:t>Organization </a:t>
            </a:r>
            <a:endParaRPr kumimoji="0" lang="en-US" altLang="en-PK" sz="14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endParaRPr>
          </a:p>
        </p:txBody>
      </p:sp>
      <p:sp>
        <p:nvSpPr>
          <p:cNvPr id="28" name="Rectangle 25">
            <a:extLst>
              <a:ext uri="{FF2B5EF4-FFF2-40B4-BE49-F238E27FC236}">
                <a16:creationId xmlns:a16="http://schemas.microsoft.com/office/drawing/2014/main" id="{A7AFE174-86C7-420E-B01E-A7E29643BE7A}"/>
              </a:ext>
            </a:extLst>
          </p:cNvPr>
          <p:cNvSpPr>
            <a:spLocks noChangeArrowheads="1"/>
          </p:cNvSpPr>
          <p:nvPr/>
        </p:nvSpPr>
        <p:spPr bwMode="auto">
          <a:xfrm>
            <a:off x="4549775" y="3989225"/>
            <a:ext cx="16256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Poor Healthcare </a:t>
            </a:r>
          </a:p>
        </p:txBody>
      </p:sp>
      <p:sp>
        <p:nvSpPr>
          <p:cNvPr id="29" name="Line 58">
            <a:extLst>
              <a:ext uri="{FF2B5EF4-FFF2-40B4-BE49-F238E27FC236}">
                <a16:creationId xmlns:a16="http://schemas.microsoft.com/office/drawing/2014/main" id="{00C3458D-A2C0-4A04-96A5-9BDD34B3E362}"/>
              </a:ext>
            </a:extLst>
          </p:cNvPr>
          <p:cNvSpPr>
            <a:spLocks noChangeShapeType="1"/>
          </p:cNvSpPr>
          <p:nvPr/>
        </p:nvSpPr>
        <p:spPr bwMode="auto">
          <a:xfrm>
            <a:off x="4572000" y="4421016"/>
            <a:ext cx="18288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0" name="Rectangle 29">
            <a:extLst>
              <a:ext uri="{FF2B5EF4-FFF2-40B4-BE49-F238E27FC236}">
                <a16:creationId xmlns:a16="http://schemas.microsoft.com/office/drawing/2014/main" id="{90A39FEF-7788-468C-ADE3-05A92534DDBA}"/>
              </a:ext>
            </a:extLst>
          </p:cNvPr>
          <p:cNvSpPr>
            <a:spLocks noChangeArrowheads="1"/>
          </p:cNvSpPr>
          <p:nvPr/>
        </p:nvSpPr>
        <p:spPr bwMode="auto">
          <a:xfrm>
            <a:off x="3967574" y="4570538"/>
            <a:ext cx="211558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PK" sz="1200" dirty="0">
                <a:solidFill>
                  <a:srgbClr val="000000"/>
                </a:solidFill>
                <a:latin typeface="Verdana" panose="020B0604030504040204" pitchFamily="34" charset="0"/>
              </a:rPr>
              <a:t>Difficulty managing work-home balance</a:t>
            </a:r>
            <a:endPar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endParaRPr>
          </a:p>
        </p:txBody>
      </p:sp>
      <p:sp>
        <p:nvSpPr>
          <p:cNvPr id="31" name="Line 59">
            <a:extLst>
              <a:ext uri="{FF2B5EF4-FFF2-40B4-BE49-F238E27FC236}">
                <a16:creationId xmlns:a16="http://schemas.microsoft.com/office/drawing/2014/main" id="{5378846A-E1CE-48F4-AE44-33FB70208CC2}"/>
              </a:ext>
            </a:extLst>
          </p:cNvPr>
          <p:cNvSpPr>
            <a:spLocks noChangeShapeType="1"/>
          </p:cNvSpPr>
          <p:nvPr/>
        </p:nvSpPr>
        <p:spPr bwMode="auto">
          <a:xfrm>
            <a:off x="4092575" y="5018967"/>
            <a:ext cx="18288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2" name="Line 60">
            <a:extLst>
              <a:ext uri="{FF2B5EF4-FFF2-40B4-BE49-F238E27FC236}">
                <a16:creationId xmlns:a16="http://schemas.microsoft.com/office/drawing/2014/main" id="{EB01A7F4-6C1E-4499-BAAB-DE81F69F715D}"/>
              </a:ext>
            </a:extLst>
          </p:cNvPr>
          <p:cNvSpPr>
            <a:spLocks noChangeShapeType="1"/>
          </p:cNvSpPr>
          <p:nvPr/>
        </p:nvSpPr>
        <p:spPr bwMode="auto">
          <a:xfrm>
            <a:off x="3831196" y="5664028"/>
            <a:ext cx="18288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3" name="Line 63">
            <a:extLst>
              <a:ext uri="{FF2B5EF4-FFF2-40B4-BE49-F238E27FC236}">
                <a16:creationId xmlns:a16="http://schemas.microsoft.com/office/drawing/2014/main" id="{E414DD83-6FD8-4B8E-96AB-A1E5064CA733}"/>
              </a:ext>
            </a:extLst>
          </p:cNvPr>
          <p:cNvSpPr>
            <a:spLocks noChangeShapeType="1"/>
          </p:cNvSpPr>
          <p:nvPr/>
        </p:nvSpPr>
        <p:spPr bwMode="auto">
          <a:xfrm rot="10800000" flipH="1">
            <a:off x="5531408" y="3940003"/>
            <a:ext cx="1260475" cy="218440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 name="TextBox 1">
            <a:extLst>
              <a:ext uri="{FF2B5EF4-FFF2-40B4-BE49-F238E27FC236}">
                <a16:creationId xmlns:a16="http://schemas.microsoft.com/office/drawing/2014/main" id="{6BA3B378-C5C8-45B5-900D-DD66EA000BC4}"/>
              </a:ext>
            </a:extLst>
          </p:cNvPr>
          <p:cNvSpPr txBox="1"/>
          <p:nvPr/>
        </p:nvSpPr>
        <p:spPr>
          <a:xfrm>
            <a:off x="4225924" y="5181724"/>
            <a:ext cx="1345823" cy="461665"/>
          </a:xfrm>
          <a:prstGeom prst="rect">
            <a:avLst/>
          </a:prstGeom>
          <a:noFill/>
        </p:spPr>
        <p:txBody>
          <a:bodyPr wrap="square" rtlCol="0">
            <a:spAutoFit/>
          </a:bodyPr>
          <a:lstStyle/>
          <a:p>
            <a:r>
              <a:rPr lang="en-US" sz="1200" dirty="0">
                <a:latin typeface="Verdana" panose="020B0604030504040204" pitchFamily="34" charset="0"/>
                <a:ea typeface="Verdana" panose="020B0604030504040204" pitchFamily="34" charset="0"/>
                <a:cs typeface="Arial" panose="020B0604020202020204" pitchFamily="34" charset="0"/>
              </a:rPr>
              <a:t>Turnover expectations</a:t>
            </a:r>
          </a:p>
        </p:txBody>
      </p:sp>
      <p:sp>
        <p:nvSpPr>
          <p:cNvPr id="42" name="Rectangle 32">
            <a:extLst>
              <a:ext uri="{FF2B5EF4-FFF2-40B4-BE49-F238E27FC236}">
                <a16:creationId xmlns:a16="http://schemas.microsoft.com/office/drawing/2014/main" id="{0188E305-8547-4263-81CC-3750FCF47ADD}"/>
              </a:ext>
            </a:extLst>
          </p:cNvPr>
          <p:cNvSpPr>
            <a:spLocks noChangeArrowheads="1"/>
          </p:cNvSpPr>
          <p:nvPr/>
        </p:nvSpPr>
        <p:spPr bwMode="auto">
          <a:xfrm>
            <a:off x="1139921" y="3064987"/>
            <a:ext cx="12065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PK" sz="1200" dirty="0">
                <a:solidFill>
                  <a:srgbClr val="000000"/>
                </a:solidFill>
                <a:latin typeface="Verdana" panose="020B0604030504040204" pitchFamily="34" charset="0"/>
              </a:rPr>
              <a:t>Hold-up at a workplace</a:t>
            </a:r>
            <a:endPar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endParaRPr>
          </a:p>
        </p:txBody>
      </p:sp>
      <p:sp>
        <p:nvSpPr>
          <p:cNvPr id="43" name="Line 55">
            <a:extLst>
              <a:ext uri="{FF2B5EF4-FFF2-40B4-BE49-F238E27FC236}">
                <a16:creationId xmlns:a16="http://schemas.microsoft.com/office/drawing/2014/main" id="{F4992686-47D0-4322-9A75-391669DDA630}"/>
              </a:ext>
            </a:extLst>
          </p:cNvPr>
          <p:cNvSpPr>
            <a:spLocks noChangeShapeType="1"/>
          </p:cNvSpPr>
          <p:nvPr/>
        </p:nvSpPr>
        <p:spPr bwMode="auto">
          <a:xfrm>
            <a:off x="2384516" y="3264036"/>
            <a:ext cx="9144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4" name="Rectangle 35">
            <a:extLst>
              <a:ext uri="{FF2B5EF4-FFF2-40B4-BE49-F238E27FC236}">
                <a16:creationId xmlns:a16="http://schemas.microsoft.com/office/drawing/2014/main" id="{702BF9E2-8D28-4ACC-B6ED-026921D4DC07}"/>
              </a:ext>
            </a:extLst>
          </p:cNvPr>
          <p:cNvSpPr>
            <a:spLocks noChangeArrowheads="1"/>
          </p:cNvSpPr>
          <p:nvPr/>
        </p:nvSpPr>
        <p:spPr bwMode="auto">
          <a:xfrm>
            <a:off x="865597" y="2270152"/>
            <a:ext cx="1168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Death at a workplace</a:t>
            </a:r>
          </a:p>
        </p:txBody>
      </p:sp>
      <p:sp>
        <p:nvSpPr>
          <p:cNvPr id="45" name="Line 56">
            <a:extLst>
              <a:ext uri="{FF2B5EF4-FFF2-40B4-BE49-F238E27FC236}">
                <a16:creationId xmlns:a16="http://schemas.microsoft.com/office/drawing/2014/main" id="{A72D02F5-D81D-45A7-98C2-B29C6F2B0E96}"/>
              </a:ext>
            </a:extLst>
          </p:cNvPr>
          <p:cNvSpPr>
            <a:spLocks noChangeShapeType="1"/>
          </p:cNvSpPr>
          <p:nvPr/>
        </p:nvSpPr>
        <p:spPr bwMode="auto">
          <a:xfrm>
            <a:off x="2066181" y="2527237"/>
            <a:ext cx="9144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6" name="Rectangle 31">
            <a:extLst>
              <a:ext uri="{FF2B5EF4-FFF2-40B4-BE49-F238E27FC236}">
                <a16:creationId xmlns:a16="http://schemas.microsoft.com/office/drawing/2014/main" id="{2893822F-74EB-4A4E-B165-509D1A8162C7}"/>
              </a:ext>
            </a:extLst>
          </p:cNvPr>
          <p:cNvSpPr>
            <a:spLocks noChangeArrowheads="1"/>
          </p:cNvSpPr>
          <p:nvPr/>
        </p:nvSpPr>
        <p:spPr bwMode="auto">
          <a:xfrm>
            <a:off x="263696" y="1499332"/>
            <a:ext cx="150860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PK" sz="1200" dirty="0">
                <a:solidFill>
                  <a:srgbClr val="000000"/>
                </a:solidFill>
                <a:latin typeface="Verdana" panose="020B0604030504040204" pitchFamily="34" charset="0"/>
              </a:rPr>
              <a:t>Unsafe working conditions</a:t>
            </a:r>
            <a:endParaRPr kumimoji="0" lang="en-US" altLang="en-PK"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endParaRPr>
          </a:p>
        </p:txBody>
      </p:sp>
      <p:sp>
        <p:nvSpPr>
          <p:cNvPr id="47" name="Line 57">
            <a:extLst>
              <a:ext uri="{FF2B5EF4-FFF2-40B4-BE49-F238E27FC236}">
                <a16:creationId xmlns:a16="http://schemas.microsoft.com/office/drawing/2014/main" id="{C5DD2E35-3D29-432B-88C4-BFC2FAFE59C3}"/>
              </a:ext>
            </a:extLst>
          </p:cNvPr>
          <p:cNvSpPr>
            <a:spLocks noChangeShapeType="1"/>
          </p:cNvSpPr>
          <p:nvPr/>
        </p:nvSpPr>
        <p:spPr bwMode="auto">
          <a:xfrm>
            <a:off x="1754279" y="1915408"/>
            <a:ext cx="914400" cy="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48" name="Line 62">
            <a:extLst>
              <a:ext uri="{FF2B5EF4-FFF2-40B4-BE49-F238E27FC236}">
                <a16:creationId xmlns:a16="http://schemas.microsoft.com/office/drawing/2014/main" id="{F1A3F292-12BF-489E-8193-5E0BB009168D}"/>
              </a:ext>
            </a:extLst>
          </p:cNvPr>
          <p:cNvSpPr>
            <a:spLocks noChangeShapeType="1"/>
          </p:cNvSpPr>
          <p:nvPr/>
        </p:nvSpPr>
        <p:spPr bwMode="auto">
          <a:xfrm>
            <a:off x="2668679" y="1594084"/>
            <a:ext cx="1260475" cy="2184400"/>
          </a:xfrm>
          <a:prstGeom prst="line">
            <a:avLst/>
          </a:prstGeom>
          <a:noFill/>
          <a:ln w="6350">
            <a:solidFill>
              <a:schemeClr val="accent2"/>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PK"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TextBox 2">
            <a:extLst>
              <a:ext uri="{FF2B5EF4-FFF2-40B4-BE49-F238E27FC236}">
                <a16:creationId xmlns:a16="http://schemas.microsoft.com/office/drawing/2014/main" id="{40B46250-6E86-48A6-98C0-5666D24A1970}"/>
              </a:ext>
            </a:extLst>
          </p:cNvPr>
          <p:cNvSpPr txBox="1"/>
          <p:nvPr/>
        </p:nvSpPr>
        <p:spPr>
          <a:xfrm>
            <a:off x="227577" y="1076738"/>
            <a:ext cx="2117159" cy="307777"/>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4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Crisis Incident</a:t>
            </a:r>
          </a:p>
        </p:txBody>
      </p:sp>
      <p:sp>
        <p:nvSpPr>
          <p:cNvPr id="4" name="TextBox 3">
            <a:extLst>
              <a:ext uri="{FF2B5EF4-FFF2-40B4-BE49-F238E27FC236}">
                <a16:creationId xmlns:a16="http://schemas.microsoft.com/office/drawing/2014/main" id="{62AC7010-BFF1-4229-9758-0A54880AA26A}"/>
              </a:ext>
            </a:extLst>
          </p:cNvPr>
          <p:cNvSpPr txBox="1"/>
          <p:nvPr/>
        </p:nvSpPr>
        <p:spPr>
          <a:xfrm>
            <a:off x="3363636" y="2215872"/>
            <a:ext cx="1377552" cy="461665"/>
          </a:xfrm>
          <a:prstGeom prst="rect">
            <a:avLst/>
          </a:prstGeom>
          <a:noFill/>
        </p:spPr>
        <p:txBody>
          <a:bodyPr wrap="square" rtlCol="0">
            <a:spAutoFit/>
          </a:bodyPr>
          <a:lstStyle/>
          <a:p>
            <a:r>
              <a:rPr lang="en-US" sz="1200" dirty="0">
                <a:latin typeface="Verdana" panose="020B0604030504040204" pitchFamily="34" charset="0"/>
                <a:ea typeface="Verdana" panose="020B0604030504040204" pitchFamily="34" charset="0"/>
              </a:rPr>
              <a:t>Rivalry among employees</a:t>
            </a:r>
          </a:p>
        </p:txBody>
      </p:sp>
    </p:spTree>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u="sng" dirty="0">
                <a:latin typeface="Arial" pitchFamily="34" charset="0"/>
                <a:cs typeface="Arial" pitchFamily="34" charset="0"/>
              </a:rPr>
              <a:t>Workplace Design</a:t>
            </a:r>
          </a:p>
        </p:txBody>
      </p:sp>
      <p:sp>
        <p:nvSpPr>
          <p:cNvPr id="3" name="Content Placeholder 2"/>
          <p:cNvSpPr>
            <a:spLocks noGrp="1"/>
          </p:cNvSpPr>
          <p:nvPr>
            <p:ph idx="1"/>
          </p:nvPr>
        </p:nvSpPr>
        <p:spPr/>
        <p:txBody>
          <a:bodyPr>
            <a:normAutofit/>
          </a:bodyPr>
          <a:lstStyle/>
          <a:p>
            <a:r>
              <a:rPr lang="en-US" sz="2000" dirty="0">
                <a:latin typeface="Arial" pitchFamily="34" charset="0"/>
                <a:cs typeface="Arial" pitchFamily="34" charset="0"/>
              </a:rPr>
              <a:t>Devising effective policies.</a:t>
            </a:r>
          </a:p>
          <a:p>
            <a:r>
              <a:rPr lang="en-US" sz="2000" dirty="0">
                <a:latin typeface="Arial" pitchFamily="34" charset="0"/>
                <a:cs typeface="Arial" pitchFamily="34" charset="0"/>
              </a:rPr>
              <a:t>Eradicated stress to eliminate future threats.</a:t>
            </a:r>
          </a:p>
          <a:p>
            <a:r>
              <a:rPr lang="en-US" sz="2000" dirty="0">
                <a:latin typeface="Arial" pitchFamily="34" charset="0"/>
                <a:cs typeface="Arial" pitchFamily="34" charset="0"/>
              </a:rPr>
              <a:t>Solution focused approach.</a:t>
            </a:r>
          </a:p>
          <a:p>
            <a:r>
              <a:rPr lang="en-US" sz="2000" dirty="0">
                <a:latin typeface="Arial" pitchFamily="34" charset="0"/>
                <a:cs typeface="Arial" pitchFamily="34" charset="0"/>
              </a:rPr>
              <a:t>Brainstorming and welcoming ideas and suggestions (Michie, 2002).</a:t>
            </a:r>
          </a:p>
          <a:p>
            <a:r>
              <a:rPr lang="en-US" sz="2000" dirty="0">
                <a:latin typeface="Arial" pitchFamily="34" charset="0"/>
                <a:cs typeface="Arial" pitchFamily="34" charset="0"/>
              </a:rPr>
              <a:t>Showing positive approach.</a:t>
            </a:r>
          </a:p>
          <a:p>
            <a:r>
              <a:rPr lang="en-US" sz="2000" dirty="0">
                <a:latin typeface="Arial" pitchFamily="34" charset="0"/>
                <a:cs typeface="Arial" pitchFamily="34" charset="0"/>
              </a:rPr>
              <a:t>Encouraging employees on their ideas.</a:t>
            </a:r>
          </a:p>
          <a:p>
            <a:r>
              <a:rPr lang="en-US" sz="2000" dirty="0">
                <a:latin typeface="Arial" pitchFamily="34" charset="0"/>
                <a:cs typeface="Arial" pitchFamily="34" charset="0"/>
              </a:rPr>
              <a:t>Introducing Adequate staffing (Tran et al., 2020).</a:t>
            </a:r>
          </a:p>
          <a:p>
            <a:r>
              <a:rPr lang="en-US" sz="2000" dirty="0">
                <a:latin typeface="Arial" pitchFamily="34" charset="0"/>
                <a:cs typeface="Arial" pitchFamily="34" charset="0"/>
              </a:rPr>
              <a:t>Removing barriers between communication among management and employees. </a:t>
            </a:r>
          </a:p>
          <a:p>
            <a:r>
              <a:rPr lang="en-US" sz="2000" dirty="0">
                <a:latin typeface="Arial" pitchFamily="34" charset="0"/>
                <a:cs typeface="Arial" pitchFamily="34" charset="0"/>
              </a:rPr>
              <a:t>Provide </a:t>
            </a:r>
            <a:r>
              <a:rPr lang="en-US" sz="2000" dirty="0">
                <a:solidFill>
                  <a:srgbClr val="00B050"/>
                </a:solidFill>
                <a:latin typeface="Arial" pitchFamily="34" charset="0"/>
                <a:cs typeface="Arial" pitchFamily="34" charset="0"/>
              </a:rPr>
              <a:t>coaching</a:t>
            </a:r>
            <a:r>
              <a:rPr lang="en-US" sz="2000" dirty="0">
                <a:latin typeface="Arial" pitchFamily="34" charset="0"/>
                <a:cs typeface="Arial" pitchFamily="34" charset="0"/>
              </a:rPr>
              <a:t>, </a:t>
            </a:r>
            <a:r>
              <a:rPr lang="en-US" sz="2000" dirty="0">
                <a:solidFill>
                  <a:srgbClr val="00B050"/>
                </a:solidFill>
                <a:latin typeface="Arial" pitchFamily="34" charset="0"/>
                <a:cs typeface="Arial" pitchFamily="34" charset="0"/>
              </a:rPr>
              <a:t>consultancy</a:t>
            </a:r>
            <a:r>
              <a:rPr lang="en-US" sz="2000" dirty="0">
                <a:latin typeface="Arial" pitchFamily="34" charset="0"/>
                <a:cs typeface="Arial" pitchFamily="34" charset="0"/>
              </a:rPr>
              <a:t>, and </a:t>
            </a:r>
            <a:r>
              <a:rPr lang="en-US" sz="2000" dirty="0">
                <a:solidFill>
                  <a:srgbClr val="00B050"/>
                </a:solidFill>
                <a:latin typeface="Arial" pitchFamily="34" charset="0"/>
                <a:cs typeface="Arial" pitchFamily="34" charset="0"/>
              </a:rPr>
              <a:t>motivation</a:t>
            </a:r>
            <a:r>
              <a:rPr lang="en-US" sz="2000" dirty="0">
                <a:latin typeface="Arial" pitchFamily="34" charset="0"/>
                <a:cs typeface="Arial" pitchFamily="34" charset="0"/>
              </a:rPr>
              <a:t> for solutions.</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CC333-3100-4FC0-BAA4-444E90C4C6ED}"/>
              </a:ext>
            </a:extLst>
          </p:cNvPr>
          <p:cNvSpPr>
            <a:spLocks noGrp="1"/>
          </p:cNvSpPr>
          <p:nvPr>
            <p:ph type="title"/>
          </p:nvPr>
        </p:nvSpPr>
        <p:spPr>
          <a:xfrm>
            <a:off x="533400" y="273117"/>
            <a:ext cx="8229600" cy="1300854"/>
          </a:xfrm>
        </p:spPr>
        <p:txBody>
          <a:bodyPr/>
          <a:lstStyle/>
          <a:p>
            <a:r>
              <a:rPr lang="en-US" dirty="0"/>
              <a:t>Grid Analysis of Solutions</a:t>
            </a:r>
          </a:p>
        </p:txBody>
      </p:sp>
      <p:graphicFrame>
        <p:nvGraphicFramePr>
          <p:cNvPr id="4" name="Content Placeholder 3">
            <a:extLst>
              <a:ext uri="{FF2B5EF4-FFF2-40B4-BE49-F238E27FC236}">
                <a16:creationId xmlns:a16="http://schemas.microsoft.com/office/drawing/2014/main" id="{B5D4B4F1-874B-49FF-BAC4-21DD1553BFDA}"/>
              </a:ext>
            </a:extLst>
          </p:cNvPr>
          <p:cNvGraphicFramePr>
            <a:graphicFrameLocks noGrp="1"/>
          </p:cNvGraphicFramePr>
          <p:nvPr>
            <p:ph idx="1"/>
            <p:extLst>
              <p:ext uri="{D42A27DB-BD31-4B8C-83A1-F6EECF244321}">
                <p14:modId xmlns:p14="http://schemas.microsoft.com/office/powerpoint/2010/main" val="1399420697"/>
              </p:ext>
            </p:extLst>
          </p:nvPr>
        </p:nvGraphicFramePr>
        <p:xfrm>
          <a:off x="304800" y="1752600"/>
          <a:ext cx="8458199" cy="5065395"/>
        </p:xfrm>
        <a:graphic>
          <a:graphicData uri="http://schemas.openxmlformats.org/drawingml/2006/table">
            <a:tbl>
              <a:tblPr firstRow="1" firstCol="1" lastRow="1" lastCol="1" bandRow="1" bandCol="1">
                <a:tableStyleId>{5C22544A-7EE6-4342-B048-85BDC9FD1C3A}</a:tableStyleId>
              </a:tblPr>
              <a:tblGrid>
                <a:gridCol w="2209800">
                  <a:extLst>
                    <a:ext uri="{9D8B030D-6E8A-4147-A177-3AD203B41FA5}">
                      <a16:colId xmlns:a16="http://schemas.microsoft.com/office/drawing/2014/main" val="3663951226"/>
                    </a:ext>
                  </a:extLst>
                </a:gridCol>
                <a:gridCol w="1208070">
                  <a:extLst>
                    <a:ext uri="{9D8B030D-6E8A-4147-A177-3AD203B41FA5}">
                      <a16:colId xmlns:a16="http://schemas.microsoft.com/office/drawing/2014/main" val="311673542"/>
                    </a:ext>
                  </a:extLst>
                </a:gridCol>
                <a:gridCol w="1037716">
                  <a:extLst>
                    <a:ext uri="{9D8B030D-6E8A-4147-A177-3AD203B41FA5}">
                      <a16:colId xmlns:a16="http://schemas.microsoft.com/office/drawing/2014/main" val="4272557143"/>
                    </a:ext>
                  </a:extLst>
                </a:gridCol>
                <a:gridCol w="815347">
                  <a:extLst>
                    <a:ext uri="{9D8B030D-6E8A-4147-A177-3AD203B41FA5}">
                      <a16:colId xmlns:a16="http://schemas.microsoft.com/office/drawing/2014/main" val="1692849115"/>
                    </a:ext>
                  </a:extLst>
                </a:gridCol>
                <a:gridCol w="1111836">
                  <a:extLst>
                    <a:ext uri="{9D8B030D-6E8A-4147-A177-3AD203B41FA5}">
                      <a16:colId xmlns:a16="http://schemas.microsoft.com/office/drawing/2014/main" val="1345923375"/>
                    </a:ext>
                  </a:extLst>
                </a:gridCol>
                <a:gridCol w="889471">
                  <a:extLst>
                    <a:ext uri="{9D8B030D-6E8A-4147-A177-3AD203B41FA5}">
                      <a16:colId xmlns:a16="http://schemas.microsoft.com/office/drawing/2014/main" val="632589625"/>
                    </a:ext>
                  </a:extLst>
                </a:gridCol>
                <a:gridCol w="1185959">
                  <a:extLst>
                    <a:ext uri="{9D8B030D-6E8A-4147-A177-3AD203B41FA5}">
                      <a16:colId xmlns:a16="http://schemas.microsoft.com/office/drawing/2014/main" val="801499248"/>
                    </a:ext>
                  </a:extLst>
                </a:gridCol>
              </a:tblGrid>
              <a:tr h="638175">
                <a:tc>
                  <a:txBody>
                    <a:bodyPr/>
                    <a:lstStyle/>
                    <a:p>
                      <a:pPr marL="0" marR="0" algn="ctr">
                        <a:spcBef>
                          <a:spcPts val="35"/>
                        </a:spcBef>
                        <a:spcAft>
                          <a:spcPts val="0"/>
                        </a:spcAft>
                      </a:pPr>
                      <a:r>
                        <a:rPr lang="en-US" sz="1600">
                          <a:effectLst/>
                        </a:rPr>
                        <a:t> </a:t>
                      </a:r>
                    </a:p>
                    <a:p>
                      <a:pPr marL="121920" marR="109220" algn="ctr">
                        <a:spcBef>
                          <a:spcPts val="0"/>
                        </a:spcBef>
                        <a:spcAft>
                          <a:spcPts val="0"/>
                        </a:spcAft>
                      </a:pPr>
                      <a:r>
                        <a:rPr lang="en-US" sz="1600">
                          <a:effectLst/>
                        </a:rPr>
                        <a:t>Factors:</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dirty="0">
                          <a:effectLst/>
                        </a:rPr>
                        <a:t>Cost Efficiency</a:t>
                      </a:r>
                      <a:endParaRPr lang="en-US"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Comfort</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Time</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Technology</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Location</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rowSpan="2">
                  <a:txBody>
                    <a:bodyPr/>
                    <a:lstStyle/>
                    <a:p>
                      <a:pPr marL="0" marR="0" algn="ctr">
                        <a:spcBef>
                          <a:spcPts val="0"/>
                        </a:spcBef>
                        <a:spcAft>
                          <a:spcPts val="0"/>
                        </a:spcAft>
                      </a:pPr>
                      <a:r>
                        <a:rPr lang="en-US" sz="1600">
                          <a:effectLst/>
                        </a:rPr>
                        <a:t> </a:t>
                      </a:r>
                    </a:p>
                    <a:p>
                      <a:pPr marL="0" marR="0" algn="ctr">
                        <a:spcBef>
                          <a:spcPts val="45"/>
                        </a:spcBef>
                        <a:spcAft>
                          <a:spcPts val="0"/>
                        </a:spcAft>
                      </a:pPr>
                      <a:r>
                        <a:rPr lang="en-US" sz="1600">
                          <a:effectLst/>
                        </a:rPr>
                        <a:t> </a:t>
                      </a:r>
                    </a:p>
                    <a:p>
                      <a:pPr marL="0" marR="0" algn="ctr">
                        <a:spcBef>
                          <a:spcPts val="0"/>
                        </a:spcBef>
                        <a:spcAft>
                          <a:spcPts val="0"/>
                        </a:spcAft>
                      </a:pPr>
                      <a:r>
                        <a:rPr lang="en-US" sz="1600">
                          <a:effectLst/>
                        </a:rPr>
                        <a:t>Total</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632463584"/>
                  </a:ext>
                </a:extLst>
              </a:tr>
              <a:tr h="504825">
                <a:tc>
                  <a:txBody>
                    <a:bodyPr/>
                    <a:lstStyle/>
                    <a:p>
                      <a:pPr marL="0" marR="0" algn="ctr">
                        <a:spcBef>
                          <a:spcPts val="35"/>
                        </a:spcBef>
                        <a:spcAft>
                          <a:spcPts val="0"/>
                        </a:spcAft>
                      </a:pPr>
                      <a:r>
                        <a:rPr lang="en-US" sz="1600">
                          <a:effectLst/>
                        </a:rPr>
                        <a:t> </a:t>
                      </a:r>
                    </a:p>
                    <a:p>
                      <a:pPr marL="121920" marR="109220" algn="ctr">
                        <a:spcBef>
                          <a:spcPts val="0"/>
                        </a:spcBef>
                        <a:spcAft>
                          <a:spcPts val="0"/>
                        </a:spcAft>
                      </a:pPr>
                      <a:r>
                        <a:rPr lang="en-US" sz="1600">
                          <a:effectLst/>
                        </a:rPr>
                        <a:t>Weights:</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8</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2</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5</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4</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3</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vMerge="1">
                  <a:txBody>
                    <a:bodyPr/>
                    <a:lstStyle/>
                    <a:p>
                      <a:endParaRPr lang="en-US"/>
                    </a:p>
                  </a:txBody>
                  <a:tcPr/>
                </a:tc>
                <a:extLst>
                  <a:ext uri="{0D108BD9-81ED-4DB2-BD59-A6C34878D82A}">
                    <a16:rowId xmlns:a16="http://schemas.microsoft.com/office/drawing/2014/main" val="2356358240"/>
                  </a:ext>
                </a:extLst>
              </a:tr>
              <a:tr h="638175">
                <a:tc>
                  <a:txBody>
                    <a:bodyPr/>
                    <a:lstStyle/>
                    <a:p>
                      <a:pPr marL="0" marR="0" algn="ctr">
                        <a:spcBef>
                          <a:spcPts val="0"/>
                        </a:spcBef>
                        <a:spcAft>
                          <a:spcPts val="0"/>
                        </a:spcAft>
                      </a:pPr>
                      <a:r>
                        <a:rPr lang="en-US" sz="1600">
                          <a:effectLst/>
                        </a:rPr>
                        <a:t> Adequate staffing </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dirty="0">
                          <a:effectLst/>
                        </a:rPr>
                        <a:t> 2* 8 = 16</a:t>
                      </a:r>
                      <a:endParaRPr lang="en-US"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9*2=18</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4*5=20</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6*4=24</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1*3= 3</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dirty="0">
                          <a:effectLst/>
                          <a:latin typeface="Trebuchet MS" panose="020B0603020202020204" pitchFamily="34" charset="0"/>
                          <a:ea typeface="Trebuchet MS" panose="020B0603020202020204" pitchFamily="34" charset="0"/>
                          <a:cs typeface="Trebuchet MS" panose="020B0603020202020204" pitchFamily="34" charset="0"/>
                        </a:rPr>
                        <a:t>81</a:t>
                      </a:r>
                    </a:p>
                  </a:txBody>
                  <a:tcPr marL="0" marR="0" marT="0" marB="0"/>
                </a:tc>
                <a:extLst>
                  <a:ext uri="{0D108BD9-81ED-4DB2-BD59-A6C34878D82A}">
                    <a16:rowId xmlns:a16="http://schemas.microsoft.com/office/drawing/2014/main" val="3409506519"/>
                  </a:ext>
                </a:extLst>
              </a:tr>
              <a:tr h="638175">
                <a:tc>
                  <a:txBody>
                    <a:bodyPr/>
                    <a:lstStyle/>
                    <a:p>
                      <a:pPr marL="0" marR="0" algn="ctr">
                        <a:spcBef>
                          <a:spcPts val="0"/>
                        </a:spcBef>
                        <a:spcAft>
                          <a:spcPts val="0"/>
                        </a:spcAft>
                      </a:pPr>
                      <a:r>
                        <a:rPr lang="en-US" sz="1600" dirty="0">
                          <a:effectLst/>
                        </a:rPr>
                        <a:t>Help create a healthy Work/ Life balance</a:t>
                      </a:r>
                      <a:endParaRPr lang="en-US"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3* 8 = 24</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7*2= 14</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7*5=35</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1*4=4</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7*3=27</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104</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1869432109"/>
                  </a:ext>
                </a:extLst>
              </a:tr>
              <a:tr h="638175">
                <a:tc>
                  <a:txBody>
                    <a:bodyPr/>
                    <a:lstStyle/>
                    <a:p>
                      <a:pPr marL="0" marR="0" algn="ctr">
                        <a:spcBef>
                          <a:spcPts val="0"/>
                        </a:spcBef>
                        <a:spcAft>
                          <a:spcPts val="0"/>
                        </a:spcAft>
                      </a:pPr>
                      <a:r>
                        <a:rPr lang="en-US" sz="1600">
                          <a:effectLst/>
                        </a:rPr>
                        <a:t>Reducing Long hours/ introducing flexible hours</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dirty="0">
                          <a:effectLst/>
                        </a:rPr>
                        <a:t> 8* 8 =16</a:t>
                      </a:r>
                      <a:endParaRPr lang="en-US"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8*2=16</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3*5=15</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8*4=32</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3*3=9</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dirty="0">
                          <a:effectLst/>
                        </a:rPr>
                        <a:t>88</a:t>
                      </a:r>
                      <a:endParaRPr lang="en-US"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349916723"/>
                  </a:ext>
                </a:extLst>
              </a:tr>
              <a:tr h="638175">
                <a:tc>
                  <a:txBody>
                    <a:bodyPr/>
                    <a:lstStyle/>
                    <a:p>
                      <a:pPr marL="0" marR="0" algn="ctr">
                        <a:spcBef>
                          <a:spcPts val="0"/>
                        </a:spcBef>
                        <a:spcAft>
                          <a:spcPts val="0"/>
                        </a:spcAft>
                      </a:pPr>
                      <a:r>
                        <a:rPr lang="en-US" sz="1600">
                          <a:effectLst/>
                        </a:rPr>
                        <a:t>Communication</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1* 8 =8</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5*2=10</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1*5=5</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1*4=4</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1*3=3</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30</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1396083667"/>
                  </a:ext>
                </a:extLst>
              </a:tr>
              <a:tr h="638175">
                <a:tc>
                  <a:txBody>
                    <a:bodyPr/>
                    <a:lstStyle/>
                    <a:p>
                      <a:pPr marL="0" marR="0" algn="ctr">
                        <a:spcBef>
                          <a:spcPts val="0"/>
                        </a:spcBef>
                        <a:spcAft>
                          <a:spcPts val="0"/>
                        </a:spcAft>
                      </a:pPr>
                      <a:r>
                        <a:rPr lang="en-US" sz="1600">
                          <a:effectLst/>
                        </a:rPr>
                        <a:t>Introducing retirement plans</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5* 8 =40</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8*2=16</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2*5=10</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1*4=4</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1*3=3</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dirty="0">
                          <a:effectLst/>
                        </a:rPr>
                        <a:t>73</a:t>
                      </a:r>
                      <a:endParaRPr lang="en-US"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952256293"/>
                  </a:ext>
                </a:extLst>
              </a:tr>
              <a:tr h="638175">
                <a:tc>
                  <a:txBody>
                    <a:bodyPr/>
                    <a:lstStyle/>
                    <a:p>
                      <a:pPr marL="0" marR="0" algn="ctr">
                        <a:spcBef>
                          <a:spcPts val="0"/>
                        </a:spcBef>
                        <a:spcAft>
                          <a:spcPts val="0"/>
                        </a:spcAft>
                      </a:pPr>
                      <a:r>
                        <a:rPr lang="en-US" sz="1600">
                          <a:effectLst/>
                        </a:rPr>
                        <a:t>Job stability</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4* 8 =32</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4*2=8</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1*5=5</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 4*4=16</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a:effectLst/>
                        </a:rPr>
                        <a:t>6*3=18</a:t>
                      </a:r>
                      <a:endParaRPr lang="en-US" sz="16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0" algn="ctr">
                        <a:spcBef>
                          <a:spcPts val="0"/>
                        </a:spcBef>
                        <a:spcAft>
                          <a:spcPts val="0"/>
                        </a:spcAft>
                      </a:pPr>
                      <a:r>
                        <a:rPr lang="en-US" sz="1600" dirty="0">
                          <a:effectLst/>
                        </a:rPr>
                        <a:t>79</a:t>
                      </a:r>
                      <a:endParaRPr lang="en-US"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86121316"/>
                  </a:ext>
                </a:extLst>
              </a:tr>
            </a:tbl>
          </a:graphicData>
        </a:graphic>
      </p:graphicFrame>
      <p:sp>
        <p:nvSpPr>
          <p:cNvPr id="5" name="Rectangle 1">
            <a:extLst>
              <a:ext uri="{FF2B5EF4-FFF2-40B4-BE49-F238E27FC236}">
                <a16:creationId xmlns:a16="http://schemas.microsoft.com/office/drawing/2014/main" id="{669F4832-F21D-42CD-AB32-0A0FB903EB18}"/>
              </a:ext>
            </a:extLst>
          </p:cNvPr>
          <p:cNvSpPr>
            <a:spLocks noChangeArrowheads="1"/>
          </p:cNvSpPr>
          <p:nvPr/>
        </p:nvSpPr>
        <p:spPr bwMode="auto">
          <a:xfrm>
            <a:off x="-1408309" y="0"/>
            <a:ext cx="11213081" cy="546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9068357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38297C5D-7E99-4CA4-BD30-41F3C72F301D}"/>
              </a:ext>
            </a:extLst>
          </p:cNvPr>
          <p:cNvPicPr>
            <a:picLocks noChangeAspect="1"/>
          </p:cNvPicPr>
          <p:nvPr/>
        </p:nvPicPr>
        <p:blipFill rotWithShape="1">
          <a:blip r:embed="rId3"/>
          <a:srcRect l="25000" t="18888" r="8965" b="14445"/>
          <a:stretch/>
        </p:blipFill>
        <p:spPr>
          <a:xfrm>
            <a:off x="35859" y="838200"/>
            <a:ext cx="9124381" cy="5181600"/>
          </a:xfrm>
          <a:prstGeom prst="rect">
            <a:avLst/>
          </a:prstGeom>
        </p:spPr>
      </p:pic>
    </p:spTree>
    <p:extLst>
      <p:ext uri="{BB962C8B-B14F-4D97-AF65-F5344CB8AC3E}">
        <p14:creationId xmlns:p14="http://schemas.microsoft.com/office/powerpoint/2010/main" val="588989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t>References</a:t>
            </a:r>
          </a:p>
        </p:txBody>
      </p:sp>
      <p:sp>
        <p:nvSpPr>
          <p:cNvPr id="3" name="Content Placeholder 2"/>
          <p:cNvSpPr>
            <a:spLocks noGrp="1"/>
          </p:cNvSpPr>
          <p:nvPr>
            <p:ph idx="1"/>
          </p:nvPr>
        </p:nvSpPr>
        <p:spPr>
          <a:xfrm>
            <a:off x="457200" y="1935480"/>
            <a:ext cx="8229600" cy="5532120"/>
          </a:xfrm>
        </p:spPr>
        <p:txBody>
          <a:bodyPr>
            <a:normAutofit fontScale="40000" lnSpcReduction="20000"/>
          </a:bodyPr>
          <a:lstStyle/>
          <a:p>
            <a:pPr marL="0" indent="0">
              <a:lnSpc>
                <a:spcPct val="150000"/>
              </a:lnSpc>
              <a:buNone/>
            </a:pPr>
            <a:r>
              <a:rPr lang="en-US" sz="1800" dirty="0">
                <a:effectLst/>
                <a:latin typeface="Times New Roman" panose="02020603050405020304" pitchFamily="18" charset="0"/>
              </a:rPr>
              <a:t>Ajayi, S.O., Jones, W. and </a:t>
            </a:r>
            <a:r>
              <a:rPr lang="en-US" sz="1800" dirty="0" err="1">
                <a:effectLst/>
                <a:latin typeface="Times New Roman" panose="02020603050405020304" pitchFamily="18" charset="0"/>
              </a:rPr>
              <a:t>Unuigbe</a:t>
            </a:r>
            <a:r>
              <a:rPr lang="en-US" sz="1800" dirty="0">
                <a:effectLst/>
                <a:latin typeface="Times New Roman" panose="02020603050405020304" pitchFamily="18" charset="0"/>
              </a:rPr>
              <a:t>, M. (2019). Occupational stress management for UK construction professionals. </a:t>
            </a:r>
            <a:r>
              <a:rPr lang="en-US" sz="1800" i="1" dirty="0">
                <a:effectLst/>
                <a:latin typeface="Times New Roman" panose="02020603050405020304" pitchFamily="18" charset="0"/>
              </a:rPr>
              <a:t>Journal of Engineering, Design and Technology</a:t>
            </a:r>
            <a:r>
              <a:rPr lang="en-US" sz="1800" dirty="0">
                <a:effectLst/>
                <a:latin typeface="Times New Roman" panose="02020603050405020304" pitchFamily="18" charset="0"/>
              </a:rPr>
              <a:t>, 17(4), pp.819–832.</a:t>
            </a:r>
          </a:p>
          <a:p>
            <a:pPr marL="0" indent="0">
              <a:lnSpc>
                <a:spcPct val="150000"/>
              </a:lnSpc>
              <a:buNone/>
            </a:pPr>
            <a:r>
              <a:rPr lang="en-US" sz="1800" dirty="0" err="1">
                <a:effectLst/>
                <a:latin typeface="Times New Roman" panose="02020603050405020304" pitchFamily="18" charset="0"/>
              </a:rPr>
              <a:t>Bhui</a:t>
            </a:r>
            <a:r>
              <a:rPr lang="en-US" sz="1800" dirty="0">
                <a:effectLst/>
                <a:latin typeface="Times New Roman" panose="02020603050405020304" pitchFamily="18" charset="0"/>
              </a:rPr>
              <a:t>, K., </a:t>
            </a:r>
            <a:r>
              <a:rPr lang="en-US" sz="1800" dirty="0" err="1">
                <a:effectLst/>
                <a:latin typeface="Times New Roman" panose="02020603050405020304" pitchFamily="18" charset="0"/>
              </a:rPr>
              <a:t>Dinos</a:t>
            </a:r>
            <a:r>
              <a:rPr lang="en-US" sz="1800" dirty="0">
                <a:effectLst/>
                <a:latin typeface="Times New Roman" panose="02020603050405020304" pitchFamily="18" charset="0"/>
              </a:rPr>
              <a:t>, S., Galant-</a:t>
            </a:r>
            <a:r>
              <a:rPr lang="en-US" sz="1800" dirty="0" err="1">
                <a:effectLst/>
                <a:latin typeface="Times New Roman" panose="02020603050405020304" pitchFamily="18" charset="0"/>
              </a:rPr>
              <a:t>Miecznikowska</a:t>
            </a:r>
            <a:r>
              <a:rPr lang="en-US" sz="1800" dirty="0">
                <a:effectLst/>
                <a:latin typeface="Times New Roman" panose="02020603050405020304" pitchFamily="18" charset="0"/>
              </a:rPr>
              <a:t>, M., de Jongh, B. and </a:t>
            </a:r>
            <a:r>
              <a:rPr lang="en-US" sz="1800" dirty="0" err="1">
                <a:effectLst/>
                <a:latin typeface="Times New Roman" panose="02020603050405020304" pitchFamily="18" charset="0"/>
              </a:rPr>
              <a:t>Stansfeld</a:t>
            </a:r>
            <a:r>
              <a:rPr lang="en-US" sz="1800" dirty="0">
                <a:effectLst/>
                <a:latin typeface="Times New Roman" panose="02020603050405020304" pitchFamily="18" charset="0"/>
              </a:rPr>
              <a:t>, S. (2016). Perceptions of work stress causes and effective interventions in employees working in public, private and non-governmental </a:t>
            </a:r>
            <a:r>
              <a:rPr lang="en-US" sz="1800" dirty="0" err="1">
                <a:effectLst/>
                <a:latin typeface="Times New Roman" panose="02020603050405020304" pitchFamily="18" charset="0"/>
              </a:rPr>
              <a:t>organisations</a:t>
            </a:r>
            <a:r>
              <a:rPr lang="en-US" sz="1800" dirty="0">
                <a:effectLst/>
                <a:latin typeface="Times New Roman" panose="02020603050405020304" pitchFamily="18" charset="0"/>
              </a:rPr>
              <a:t>: A qualitative study. </a:t>
            </a:r>
            <a:r>
              <a:rPr lang="en-US" sz="1800" i="1" dirty="0" err="1">
                <a:effectLst/>
                <a:latin typeface="Times New Roman" panose="02020603050405020304" pitchFamily="18" charset="0"/>
              </a:rPr>
              <a:t>BJPsych</a:t>
            </a:r>
            <a:r>
              <a:rPr lang="en-US" sz="1800" i="1" dirty="0">
                <a:effectLst/>
                <a:latin typeface="Times New Roman" panose="02020603050405020304" pitchFamily="18" charset="0"/>
              </a:rPr>
              <a:t> Bulletin</a:t>
            </a:r>
            <a:r>
              <a:rPr lang="en-US" sz="1800" dirty="0">
                <a:effectLst/>
                <a:latin typeface="Times New Roman" panose="02020603050405020304" pitchFamily="18" charset="0"/>
              </a:rPr>
              <a:t>, [online] 40(6), pp.318–325. Available at: https://www.ncbi.nlm.nih.gov/pmc/articles/PMC5353523/.</a:t>
            </a:r>
          </a:p>
          <a:p>
            <a:pPr marL="0" indent="0">
              <a:lnSpc>
                <a:spcPct val="150000"/>
              </a:lnSpc>
              <a:buNone/>
            </a:pPr>
            <a:r>
              <a:rPr lang="en-US" sz="1800" dirty="0" err="1">
                <a:effectLst/>
                <a:latin typeface="Times New Roman" panose="02020603050405020304" pitchFamily="18" charset="0"/>
              </a:rPr>
              <a:t>Calnan</a:t>
            </a:r>
            <a:r>
              <a:rPr lang="en-US" sz="1800" dirty="0">
                <a:effectLst/>
                <a:latin typeface="Times New Roman" panose="02020603050405020304" pitchFamily="18" charset="0"/>
              </a:rPr>
              <a:t>, M., Wainwright, D., Forsythe, M., Wall, B. and Almond, S. (2001). Mental health and stress in the workplace: the case of general practice in the UK. </a:t>
            </a:r>
            <a:r>
              <a:rPr lang="en-US" sz="1800" i="1" dirty="0">
                <a:effectLst/>
                <a:latin typeface="Times New Roman" panose="02020603050405020304" pitchFamily="18" charset="0"/>
              </a:rPr>
              <a:t>Social Science &amp; Medicine</a:t>
            </a:r>
            <a:r>
              <a:rPr lang="en-US" sz="1800" dirty="0">
                <a:effectLst/>
                <a:latin typeface="Times New Roman" panose="02020603050405020304" pitchFamily="18" charset="0"/>
              </a:rPr>
              <a:t>, 52(4), pp.499–507.</a:t>
            </a:r>
          </a:p>
          <a:p>
            <a:pPr marL="0" indent="0">
              <a:lnSpc>
                <a:spcPct val="150000"/>
              </a:lnSpc>
              <a:buNone/>
            </a:pPr>
            <a:r>
              <a:rPr lang="en-US" sz="1800" dirty="0" err="1">
                <a:effectLst/>
                <a:latin typeface="Times New Roman" panose="02020603050405020304" pitchFamily="18" charset="0"/>
              </a:rPr>
              <a:t>Çelik</a:t>
            </a:r>
            <a:r>
              <a:rPr lang="en-US" sz="1800" dirty="0">
                <a:effectLst/>
                <a:latin typeface="Times New Roman" panose="02020603050405020304" pitchFamily="18" charset="0"/>
              </a:rPr>
              <a:t>, M. (2018). The Effect of Psychological Capital Level of Employees on Workplace Stress and Employee Turnover Intention. </a:t>
            </a:r>
            <a:r>
              <a:rPr lang="en-US" sz="1800" i="1" dirty="0" err="1">
                <a:effectLst/>
                <a:latin typeface="Times New Roman" panose="02020603050405020304" pitchFamily="18" charset="0"/>
              </a:rPr>
              <a:t>Innovar</a:t>
            </a:r>
            <a:r>
              <a:rPr lang="en-US" sz="1800" dirty="0">
                <a:effectLst/>
                <a:latin typeface="Times New Roman" panose="02020603050405020304" pitchFamily="18" charset="0"/>
              </a:rPr>
              <a:t>, 28(68), pp.67–75.</a:t>
            </a:r>
          </a:p>
          <a:p>
            <a:pPr marL="0" indent="0">
              <a:lnSpc>
                <a:spcPct val="150000"/>
              </a:lnSpc>
              <a:buNone/>
            </a:pPr>
            <a:r>
              <a:rPr lang="en-US" sz="1800" dirty="0">
                <a:effectLst/>
                <a:latin typeface="Times New Roman" panose="02020603050405020304" pitchFamily="18" charset="0"/>
              </a:rPr>
              <a:t>Corbett, M. (2015). From law to folklore: work stress and the Yerkes-Dodson Law. </a:t>
            </a:r>
            <a:r>
              <a:rPr lang="en-US" sz="1800" i="1" dirty="0">
                <a:effectLst/>
                <a:latin typeface="Times New Roman" panose="02020603050405020304" pitchFamily="18" charset="0"/>
              </a:rPr>
              <a:t>Journal of Managerial Psychology</a:t>
            </a:r>
            <a:r>
              <a:rPr lang="en-US" sz="1800" dirty="0">
                <a:effectLst/>
                <a:latin typeface="Times New Roman" panose="02020603050405020304" pitchFamily="18" charset="0"/>
              </a:rPr>
              <a:t>, 30(6), pp.741–752.</a:t>
            </a:r>
          </a:p>
          <a:p>
            <a:pPr marL="0" indent="0">
              <a:lnSpc>
                <a:spcPct val="150000"/>
              </a:lnSpc>
              <a:buNone/>
            </a:pPr>
            <a:r>
              <a:rPr lang="en-US" sz="1800" dirty="0" err="1">
                <a:effectLst/>
                <a:latin typeface="Times New Roman" panose="02020603050405020304" pitchFamily="18" charset="0"/>
              </a:rPr>
              <a:t>Drabek</a:t>
            </a:r>
            <a:r>
              <a:rPr lang="en-US" sz="1800" dirty="0">
                <a:effectLst/>
                <a:latin typeface="Times New Roman" panose="02020603050405020304" pitchFamily="18" charset="0"/>
              </a:rPr>
              <a:t>, M. and </a:t>
            </a:r>
            <a:r>
              <a:rPr lang="en-US" sz="1800" dirty="0" err="1">
                <a:effectLst/>
                <a:latin typeface="Times New Roman" panose="02020603050405020304" pitchFamily="18" charset="0"/>
              </a:rPr>
              <a:t>Merecz</a:t>
            </a:r>
            <a:r>
              <a:rPr lang="en-US" sz="1800" dirty="0">
                <a:effectLst/>
                <a:latin typeface="Times New Roman" panose="02020603050405020304" pitchFamily="18" charset="0"/>
              </a:rPr>
              <a:t>, D. (2013). JOB STRESS, OCCUPATIONAL POSITION AND GENDER AS FACTORS DIFFERENTIATING WORKPLACE BULLYING EXPERIENCE. </a:t>
            </a:r>
            <a:r>
              <a:rPr lang="en-US" sz="1800" i="1" dirty="0" err="1">
                <a:effectLst/>
                <a:latin typeface="Times New Roman" panose="02020603050405020304" pitchFamily="18" charset="0"/>
              </a:rPr>
              <a:t>Medycyna</a:t>
            </a:r>
            <a:r>
              <a:rPr lang="en-US" sz="1800" i="1" dirty="0">
                <a:effectLst/>
                <a:latin typeface="Times New Roman" panose="02020603050405020304" pitchFamily="18" charset="0"/>
              </a:rPr>
              <a:t> </a:t>
            </a:r>
            <a:r>
              <a:rPr lang="en-US" sz="1800" i="1" dirty="0" err="1">
                <a:effectLst/>
                <a:latin typeface="Times New Roman" panose="02020603050405020304" pitchFamily="18" charset="0"/>
              </a:rPr>
              <a:t>Pracy</a:t>
            </a:r>
            <a:r>
              <a:rPr lang="en-US" sz="1800" dirty="0">
                <a:effectLst/>
                <a:latin typeface="Times New Roman" panose="02020603050405020304" pitchFamily="18" charset="0"/>
              </a:rPr>
              <a:t>.</a:t>
            </a:r>
          </a:p>
          <a:p>
            <a:pPr marL="0" indent="0">
              <a:lnSpc>
                <a:spcPct val="150000"/>
              </a:lnSpc>
              <a:buNone/>
            </a:pPr>
            <a:r>
              <a:rPr lang="en-US" sz="1800" dirty="0">
                <a:effectLst/>
                <a:latin typeface="Times New Roman" panose="02020603050405020304" pitchFamily="18" charset="0"/>
              </a:rPr>
              <a:t>Hui, F. and Aye, L. (2018). Occupational Stress and Workplace Design. </a:t>
            </a:r>
            <a:r>
              <a:rPr lang="en-US" sz="1800" i="1" dirty="0">
                <a:effectLst/>
                <a:latin typeface="Times New Roman" panose="02020603050405020304" pitchFamily="18" charset="0"/>
              </a:rPr>
              <a:t>Buildings</a:t>
            </a:r>
            <a:r>
              <a:rPr lang="en-US" sz="1800" dirty="0">
                <a:effectLst/>
                <a:latin typeface="Times New Roman" panose="02020603050405020304" pitchFamily="18" charset="0"/>
              </a:rPr>
              <a:t>, 8(10), p.133.</a:t>
            </a:r>
          </a:p>
          <a:p>
            <a:pPr marL="0" indent="0">
              <a:lnSpc>
                <a:spcPct val="150000"/>
              </a:lnSpc>
              <a:buNone/>
            </a:pPr>
            <a:r>
              <a:rPr lang="en-US" sz="1800" dirty="0">
                <a:effectLst/>
                <a:latin typeface="Times New Roman" panose="02020603050405020304" pitchFamily="18" charset="0"/>
              </a:rPr>
              <a:t>Johnson, S., Cooper, C., Cartwright, S., Donald, I., Taylor, P. and Millet, C. (2005). The experience of work‐related stress across occupations. </a:t>
            </a:r>
            <a:r>
              <a:rPr lang="en-US" sz="1800" i="1" dirty="0">
                <a:effectLst/>
                <a:latin typeface="Times New Roman" panose="02020603050405020304" pitchFamily="18" charset="0"/>
              </a:rPr>
              <a:t>Journal of Managerial Psychology</a:t>
            </a:r>
            <a:r>
              <a:rPr lang="en-US" sz="1800" dirty="0">
                <a:effectLst/>
                <a:latin typeface="Times New Roman" panose="02020603050405020304" pitchFamily="18" charset="0"/>
              </a:rPr>
              <a:t>, 20(2), pp.178–187.</a:t>
            </a:r>
          </a:p>
          <a:p>
            <a:pPr marL="0" indent="0">
              <a:lnSpc>
                <a:spcPct val="150000"/>
              </a:lnSpc>
              <a:buNone/>
            </a:pPr>
            <a:r>
              <a:rPr lang="en-US" sz="1800" dirty="0" err="1">
                <a:effectLst/>
                <a:latin typeface="Times New Roman" panose="02020603050405020304" pitchFamily="18" charset="0"/>
              </a:rPr>
              <a:t>KnowledgeCity</a:t>
            </a:r>
            <a:r>
              <a:rPr lang="en-US" sz="1800" dirty="0">
                <a:effectLst/>
                <a:latin typeface="Times New Roman" panose="02020603050405020304" pitchFamily="18" charset="0"/>
              </a:rPr>
              <a:t> (2018). </a:t>
            </a:r>
            <a:r>
              <a:rPr lang="en-US" sz="1800" i="1" dirty="0">
                <a:effectLst/>
                <a:latin typeface="Times New Roman" panose="02020603050405020304" pitchFamily="18" charset="0"/>
              </a:rPr>
              <a:t>Grid Analysis to Make Tough Business Decisions</a:t>
            </a:r>
            <a:r>
              <a:rPr lang="en-US" sz="1800" dirty="0">
                <a:effectLst/>
                <a:latin typeface="Times New Roman" panose="02020603050405020304" pitchFamily="18" charset="0"/>
              </a:rPr>
              <a:t>. [online] </a:t>
            </a:r>
            <a:r>
              <a:rPr lang="en-US" sz="1800" dirty="0" err="1">
                <a:effectLst/>
                <a:latin typeface="Times New Roman" panose="02020603050405020304" pitchFamily="18" charset="0"/>
              </a:rPr>
              <a:t>KnowledgeCity</a:t>
            </a:r>
            <a:r>
              <a:rPr lang="en-US" sz="1800" dirty="0">
                <a:effectLst/>
                <a:latin typeface="Times New Roman" panose="02020603050405020304" pitchFamily="18" charset="0"/>
              </a:rPr>
              <a:t>. Available at: https://www.knowledgecity.com/blog/grid-analysis-easy-way-make-tough-business-decisions/.</a:t>
            </a:r>
          </a:p>
          <a:p>
            <a:pPr marL="0" indent="0">
              <a:lnSpc>
                <a:spcPct val="150000"/>
              </a:lnSpc>
              <a:buNone/>
            </a:pPr>
            <a:r>
              <a:rPr lang="en-US" sz="1800" dirty="0">
                <a:effectLst/>
                <a:latin typeface="Times New Roman" panose="02020603050405020304" pitchFamily="18" charset="0"/>
              </a:rPr>
              <a:t>Lovelace, K.J., </a:t>
            </a:r>
            <a:r>
              <a:rPr lang="en-US" sz="1800" dirty="0" err="1">
                <a:effectLst/>
                <a:latin typeface="Times New Roman" panose="02020603050405020304" pitchFamily="18" charset="0"/>
              </a:rPr>
              <a:t>Manz</a:t>
            </a:r>
            <a:r>
              <a:rPr lang="en-US" sz="1800" dirty="0">
                <a:effectLst/>
                <a:latin typeface="Times New Roman" panose="02020603050405020304" pitchFamily="18" charset="0"/>
              </a:rPr>
              <a:t>, C.C. and Alves, J.C. (2007). Work stress and leadership development: The role of self-leadership, shared leadership, physical fitness and flow in managing demands and increasing job control. </a:t>
            </a:r>
            <a:r>
              <a:rPr lang="en-US" sz="1800" i="1" dirty="0">
                <a:effectLst/>
                <a:latin typeface="Times New Roman" panose="02020603050405020304" pitchFamily="18" charset="0"/>
              </a:rPr>
              <a:t>Human Resource Management Review</a:t>
            </a:r>
            <a:r>
              <a:rPr lang="en-US" sz="1800" dirty="0">
                <a:effectLst/>
                <a:latin typeface="Times New Roman" panose="02020603050405020304" pitchFamily="18" charset="0"/>
              </a:rPr>
              <a:t>, 17(4), pp.374–387.</a:t>
            </a:r>
          </a:p>
          <a:p>
            <a:pPr marL="0" indent="0">
              <a:lnSpc>
                <a:spcPct val="150000"/>
              </a:lnSpc>
              <a:buNone/>
            </a:pPr>
            <a:r>
              <a:rPr lang="en-US" sz="1800" dirty="0">
                <a:effectLst/>
                <a:latin typeface="Times New Roman" panose="02020603050405020304" pitchFamily="18" charset="0"/>
              </a:rPr>
              <a:t>McVicar, A. (2003). Workplace stress in nursing: a literature review. </a:t>
            </a:r>
            <a:r>
              <a:rPr lang="en-US" sz="1800" i="1" dirty="0">
                <a:effectLst/>
                <a:latin typeface="Times New Roman" panose="02020603050405020304" pitchFamily="18" charset="0"/>
              </a:rPr>
              <a:t>Journal of Advanced Nursing</a:t>
            </a:r>
            <a:r>
              <a:rPr lang="en-US" sz="1800" dirty="0">
                <a:effectLst/>
                <a:latin typeface="Times New Roman" panose="02020603050405020304" pitchFamily="18" charset="0"/>
              </a:rPr>
              <a:t>, 44(6), pp.633–642.</a:t>
            </a:r>
          </a:p>
          <a:p>
            <a:pPr marL="0" indent="0">
              <a:lnSpc>
                <a:spcPct val="150000"/>
              </a:lnSpc>
              <a:buNone/>
            </a:pPr>
            <a:r>
              <a:rPr lang="en-US" sz="1800" dirty="0">
                <a:effectLst/>
                <a:latin typeface="Times New Roman" panose="02020603050405020304" pitchFamily="18" charset="0"/>
              </a:rPr>
              <a:t>Michie, S. (2002). CAUSES AND MANAGEMENT OF STRESS AT WORK. </a:t>
            </a:r>
            <a:r>
              <a:rPr lang="en-US" sz="1800" i="1" dirty="0">
                <a:effectLst/>
                <a:latin typeface="Times New Roman" panose="02020603050405020304" pitchFamily="18" charset="0"/>
              </a:rPr>
              <a:t>Occupational and Environmental Medicine</a:t>
            </a:r>
            <a:r>
              <a:rPr lang="en-US" sz="1800" dirty="0">
                <a:effectLst/>
                <a:latin typeface="Times New Roman" panose="02020603050405020304" pitchFamily="18" charset="0"/>
              </a:rPr>
              <a:t>, [online] 59(1), pp.67–72. Available at: https://oem.bmj.com/content/oemed/59/1/67.full.pdf.</a:t>
            </a:r>
          </a:p>
          <a:p>
            <a:pPr marL="0" indent="0">
              <a:lnSpc>
                <a:spcPct val="150000"/>
              </a:lnSpc>
              <a:buNone/>
            </a:pPr>
            <a:r>
              <a:rPr lang="en-US" sz="1800" dirty="0" err="1">
                <a:effectLst/>
                <a:latin typeface="Times New Roman" panose="02020603050405020304" pitchFamily="18" charset="0"/>
              </a:rPr>
              <a:t>Mohd</a:t>
            </a:r>
            <a:r>
              <a:rPr lang="en-US" sz="1800" dirty="0">
                <a:effectLst/>
                <a:latin typeface="Times New Roman" panose="02020603050405020304" pitchFamily="18" charset="0"/>
              </a:rPr>
              <a:t> Razali (2008). Life event, stress and illness. </a:t>
            </a:r>
            <a:r>
              <a:rPr lang="en-US" sz="1800" i="1" dirty="0">
                <a:effectLst/>
                <a:latin typeface="Times New Roman" panose="02020603050405020304" pitchFamily="18" charset="0"/>
              </a:rPr>
              <a:t>The Malaysian journal of medical sciences</a:t>
            </a:r>
            <a:r>
              <a:rPr lang="en-US" sz="1800" dirty="0">
                <a:effectLst/>
                <a:latin typeface="Times New Roman" panose="02020603050405020304" pitchFamily="18" charset="0"/>
              </a:rPr>
              <a:t>, pp.9–18.</a:t>
            </a:r>
          </a:p>
          <a:p>
            <a:pPr marL="0" indent="0">
              <a:lnSpc>
                <a:spcPct val="150000"/>
              </a:lnSpc>
              <a:buNone/>
            </a:pPr>
            <a:r>
              <a:rPr lang="en-US" sz="1800" dirty="0" err="1">
                <a:effectLst/>
                <a:latin typeface="Times New Roman" panose="02020603050405020304" pitchFamily="18" charset="0"/>
              </a:rPr>
              <a:t>Perkbox</a:t>
            </a:r>
            <a:r>
              <a:rPr lang="en-US" sz="1800" dirty="0">
                <a:effectLst/>
                <a:latin typeface="Times New Roman" panose="02020603050405020304" pitchFamily="18" charset="0"/>
              </a:rPr>
              <a:t> (2020). </a:t>
            </a:r>
            <a:r>
              <a:rPr lang="en-US" sz="1800" i="1" dirty="0">
                <a:effectLst/>
                <a:latin typeface="Times New Roman" panose="02020603050405020304" pitchFamily="18" charset="0"/>
              </a:rPr>
              <a:t>The 2020 UK workplace stress survey</a:t>
            </a:r>
            <a:r>
              <a:rPr lang="en-US" sz="1800" dirty="0">
                <a:effectLst/>
                <a:latin typeface="Times New Roman" panose="02020603050405020304" pitchFamily="18" charset="0"/>
              </a:rPr>
              <a:t>. [online] </a:t>
            </a:r>
            <a:r>
              <a:rPr lang="en-US" sz="1800" dirty="0" err="1">
                <a:effectLst/>
                <a:latin typeface="Times New Roman" panose="02020603050405020304" pitchFamily="18" charset="0"/>
              </a:rPr>
              <a:t>Perkbox</a:t>
            </a:r>
            <a:r>
              <a:rPr lang="en-US" sz="1800" dirty="0">
                <a:effectLst/>
                <a:latin typeface="Times New Roman" panose="02020603050405020304" pitchFamily="18" charset="0"/>
              </a:rPr>
              <a:t>. Available at: https://www.perkbox.com/uk/resources/library/2020-workplace-stress-survey.</a:t>
            </a:r>
          </a:p>
          <a:p>
            <a:pPr marL="0" indent="0">
              <a:lnSpc>
                <a:spcPct val="150000"/>
              </a:lnSpc>
              <a:buNone/>
            </a:pPr>
            <a:r>
              <a:rPr lang="en-US" sz="1800" dirty="0" err="1">
                <a:effectLst/>
                <a:latin typeface="Times New Roman" panose="02020603050405020304" pitchFamily="18" charset="0"/>
              </a:rPr>
              <a:t>Ravalier</a:t>
            </a:r>
            <a:r>
              <a:rPr lang="en-US" sz="1800" dirty="0">
                <a:effectLst/>
                <a:latin typeface="Times New Roman" panose="02020603050405020304" pitchFamily="18" charset="0"/>
              </a:rPr>
              <a:t>, J.M. (2018). Psycho-Social Working Conditions and Stress in UK Social Workers. </a:t>
            </a:r>
            <a:r>
              <a:rPr lang="en-US" sz="1800" i="1" dirty="0">
                <a:effectLst/>
                <a:latin typeface="Times New Roman" panose="02020603050405020304" pitchFamily="18" charset="0"/>
              </a:rPr>
              <a:t>The British Journal of Social Work</a:t>
            </a:r>
            <a:r>
              <a:rPr lang="en-US" sz="1800" dirty="0">
                <a:effectLst/>
                <a:latin typeface="Times New Roman" panose="02020603050405020304" pitchFamily="18" charset="0"/>
              </a:rPr>
              <a:t>, 49(2), pp.371–390.</a:t>
            </a:r>
          </a:p>
          <a:p>
            <a:pPr marL="0" indent="0">
              <a:lnSpc>
                <a:spcPct val="150000"/>
              </a:lnSpc>
              <a:buNone/>
            </a:pPr>
            <a:r>
              <a:rPr lang="en-US" sz="1800" dirty="0">
                <a:effectLst/>
                <a:latin typeface="Times New Roman" panose="02020603050405020304" pitchFamily="18" charset="0"/>
              </a:rPr>
              <a:t>Thach, T., </a:t>
            </a:r>
            <a:r>
              <a:rPr lang="en-US" sz="1800" dirty="0" err="1">
                <a:effectLst/>
                <a:latin typeface="Times New Roman" panose="02020603050405020304" pitchFamily="18" charset="0"/>
              </a:rPr>
              <a:t>Mahirah</a:t>
            </a:r>
            <a:r>
              <a:rPr lang="en-US" sz="1800" dirty="0">
                <a:effectLst/>
                <a:latin typeface="Times New Roman" panose="02020603050405020304" pitchFamily="18" charset="0"/>
              </a:rPr>
              <a:t>, D., Sauter, C., Roberts, A.C., Dunleavy, G., </a:t>
            </a:r>
            <a:r>
              <a:rPr lang="en-US" sz="1800" dirty="0" err="1">
                <a:effectLst/>
                <a:latin typeface="Times New Roman" panose="02020603050405020304" pitchFamily="18" charset="0"/>
              </a:rPr>
              <a:t>Nazeha</a:t>
            </a:r>
            <a:r>
              <a:rPr lang="en-US" sz="1800" dirty="0">
                <a:effectLst/>
                <a:latin typeface="Times New Roman" panose="02020603050405020304" pitchFamily="18" charset="0"/>
              </a:rPr>
              <a:t>, N., </a:t>
            </a:r>
            <a:r>
              <a:rPr lang="en-US" sz="1800" dirty="0" err="1">
                <a:effectLst/>
                <a:latin typeface="Times New Roman" panose="02020603050405020304" pitchFamily="18" charset="0"/>
              </a:rPr>
              <a:t>Rykov</a:t>
            </a:r>
            <a:r>
              <a:rPr lang="en-US" sz="1800" dirty="0">
                <a:effectLst/>
                <a:latin typeface="Times New Roman" panose="02020603050405020304" pitchFamily="18" charset="0"/>
              </a:rPr>
              <a:t>, Y., Zhang, Y., </a:t>
            </a:r>
            <a:r>
              <a:rPr lang="en-US" sz="1800" dirty="0" err="1">
                <a:effectLst/>
                <a:latin typeface="Times New Roman" panose="02020603050405020304" pitchFamily="18" charset="0"/>
              </a:rPr>
              <a:t>Christopoulos</a:t>
            </a:r>
            <a:r>
              <a:rPr lang="en-US" sz="1800" dirty="0">
                <a:effectLst/>
                <a:latin typeface="Times New Roman" panose="02020603050405020304" pitchFamily="18" charset="0"/>
              </a:rPr>
              <a:t>, G.I., Soh, C. and Car, J. (2020). Associations of perceived indoor environmental quality with stress in the workplace. </a:t>
            </a:r>
            <a:r>
              <a:rPr lang="en-US" sz="1800" i="1" dirty="0">
                <a:effectLst/>
                <a:latin typeface="Times New Roman" panose="02020603050405020304" pitchFamily="18" charset="0"/>
              </a:rPr>
              <a:t>Indoor Air</a:t>
            </a:r>
            <a:r>
              <a:rPr lang="en-US" sz="1800" dirty="0">
                <a:effectLst/>
                <a:latin typeface="Times New Roman" panose="02020603050405020304" pitchFamily="18" charset="0"/>
              </a:rPr>
              <a:t>, 30(6), pp.1166–1177.</a:t>
            </a:r>
          </a:p>
          <a:p>
            <a:pPr marL="0" indent="0">
              <a:lnSpc>
                <a:spcPct val="150000"/>
              </a:lnSpc>
              <a:buNone/>
            </a:pPr>
            <a:r>
              <a:rPr lang="en-US" sz="1800" dirty="0">
                <a:effectLst/>
                <a:latin typeface="Times New Roman" panose="02020603050405020304" pitchFamily="18" charset="0"/>
              </a:rPr>
              <a:t>Tran, C.T.H., Tran, H.T.M., Nguyen, H.T.N., Mach, D.N., Phan, H.S.P. and Mujtaba, B.G. (2020). Stress Management in the Modern Workplace and the Role of Human Resource Professionals. </a:t>
            </a:r>
            <a:r>
              <a:rPr lang="en-US" sz="1800" i="1" dirty="0">
                <a:effectLst/>
                <a:latin typeface="Times New Roman" panose="02020603050405020304" pitchFamily="18" charset="0"/>
              </a:rPr>
              <a:t>Business Ethics and Leadership</a:t>
            </a:r>
            <a:r>
              <a:rPr lang="en-US" sz="1800" dirty="0">
                <a:effectLst/>
                <a:latin typeface="Times New Roman" panose="02020603050405020304" pitchFamily="18" charset="0"/>
              </a:rPr>
              <a:t>, [online] 4(2), pp.26–40. Available at: https://armgpublishing.sumdu.edu.ua/wp-content/uploads/2020/07/3.pdf.</a:t>
            </a:r>
          </a:p>
          <a:p>
            <a:pPr marL="0" indent="0">
              <a:lnSpc>
                <a:spcPct val="150000"/>
              </a:lnSpc>
              <a:buNone/>
            </a:pPr>
            <a:r>
              <a:rPr lang="en-US" sz="1800" dirty="0">
                <a:effectLst/>
                <a:latin typeface="Times New Roman" panose="02020603050405020304" pitchFamily="18" charset="0"/>
              </a:rPr>
              <a:t>Yin, P., </a:t>
            </a:r>
            <a:r>
              <a:rPr lang="en-US" sz="1800" dirty="0" err="1">
                <a:effectLst/>
                <a:latin typeface="Times New Roman" panose="02020603050405020304" pitchFamily="18" charset="0"/>
              </a:rPr>
              <a:t>Ou</a:t>
            </a:r>
            <a:r>
              <a:rPr lang="en-US" sz="1800" dirty="0">
                <a:effectLst/>
                <a:latin typeface="Times New Roman" panose="02020603050405020304" pitchFamily="18" charset="0"/>
              </a:rPr>
              <a:t>, C.X.J., Davison, R.M. and Wu, J. (2018). Coping with mobile technology overload in the workplace. </a:t>
            </a:r>
            <a:r>
              <a:rPr lang="en-US" sz="1800" i="1" dirty="0">
                <a:effectLst/>
                <a:latin typeface="Times New Roman" panose="02020603050405020304" pitchFamily="18" charset="0"/>
              </a:rPr>
              <a:t>Internet Research</a:t>
            </a:r>
            <a:r>
              <a:rPr lang="en-US" sz="1800" dirty="0">
                <a:effectLst/>
                <a:latin typeface="Times New Roman" panose="02020603050405020304" pitchFamily="18" charset="0"/>
              </a:rPr>
              <a:t>, 28(5), pp.1189–1212.</a:t>
            </a:r>
          </a:p>
          <a:p>
            <a:pPr marL="0" indent="0">
              <a:buNone/>
            </a:pP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209</TotalTime>
  <Words>4805</Words>
  <Application>Microsoft Macintosh PowerPoint</Application>
  <PresentationFormat>On-screen Show (4:3)</PresentationFormat>
  <Paragraphs>243</Paragraphs>
  <Slides>15</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Constantia</vt:lpstr>
      <vt:lpstr>Times New Roman</vt:lpstr>
      <vt:lpstr>Trebuchet MS</vt:lpstr>
      <vt:lpstr>Verdana</vt:lpstr>
      <vt:lpstr>Wingdings 2</vt:lpstr>
      <vt:lpstr>Flow</vt:lpstr>
      <vt:lpstr>STRESS MANAGEMENT IN UK</vt:lpstr>
      <vt:lpstr>What Is Stress?</vt:lpstr>
      <vt:lpstr>Reasons for Stress In Workers</vt:lpstr>
      <vt:lpstr>Office Policies</vt:lpstr>
      <vt:lpstr>Types Of Stress</vt:lpstr>
      <vt:lpstr>Psychological Stress</vt:lpstr>
      <vt:lpstr>Stress And Organization</vt:lpstr>
      <vt:lpstr>PESTLE Analysis</vt:lpstr>
      <vt:lpstr>PESTLE </vt:lpstr>
      <vt:lpstr>Stress Management</vt:lpstr>
      <vt:lpstr>PowerPoint Presentation</vt:lpstr>
      <vt:lpstr>Workplace Design</vt:lpstr>
      <vt:lpstr>Grid Analysis of Solutions</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Stress Management in UK</dc:title>
  <dc:creator>Aleem</dc:creator>
  <cp:lastModifiedBy>Malika Ali (2026355)</cp:lastModifiedBy>
  <cp:revision>32</cp:revision>
  <dcterms:created xsi:type="dcterms:W3CDTF">2021-10-14T19:47:11Z</dcterms:created>
  <dcterms:modified xsi:type="dcterms:W3CDTF">2021-11-16T11:53:04Z</dcterms:modified>
</cp:coreProperties>
</file>