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422" r:id="rId3"/>
    <p:sldId id="381" r:id="rId4"/>
    <p:sldId id="404" r:id="rId5"/>
    <p:sldId id="288" r:id="rId6"/>
    <p:sldId id="276" r:id="rId7"/>
    <p:sldId id="423" r:id="rId8"/>
    <p:sldId id="424" r:id="rId9"/>
    <p:sldId id="425" r:id="rId10"/>
    <p:sldId id="268" r:id="rId11"/>
    <p:sldId id="426" r:id="rId12"/>
    <p:sldId id="395" r:id="rId13"/>
    <p:sldId id="294" r:id="rId14"/>
    <p:sldId id="295" r:id="rId15"/>
    <p:sldId id="296" r:id="rId16"/>
    <p:sldId id="297" r:id="rId17"/>
    <p:sldId id="298" r:id="rId18"/>
    <p:sldId id="299" r:id="rId19"/>
    <p:sldId id="301" r:id="rId20"/>
    <p:sldId id="302" r:id="rId21"/>
    <p:sldId id="303" r:id="rId22"/>
    <p:sldId id="396" r:id="rId23"/>
    <p:sldId id="429" r:id="rId24"/>
    <p:sldId id="304" r:id="rId25"/>
    <p:sldId id="305" r:id="rId26"/>
    <p:sldId id="306" r:id="rId27"/>
    <p:sldId id="402" r:id="rId28"/>
    <p:sldId id="309" r:id="rId29"/>
    <p:sldId id="310" r:id="rId30"/>
    <p:sldId id="311" r:id="rId31"/>
    <p:sldId id="397" r:id="rId32"/>
    <p:sldId id="312" r:id="rId33"/>
    <p:sldId id="398" r:id="rId34"/>
    <p:sldId id="314" r:id="rId35"/>
    <p:sldId id="400" r:id="rId36"/>
    <p:sldId id="272" r:id="rId37"/>
    <p:sldId id="273" r:id="rId38"/>
    <p:sldId id="403" r:id="rId39"/>
    <p:sldId id="28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6" d="100"/>
          <a:sy n="46" d="100"/>
        </p:scale>
        <p:origin x="48" y="534"/>
      </p:cViewPr>
      <p:guideLst/>
    </p:cSldViewPr>
  </p:slideViewPr>
  <p:notesTextViewPr>
    <p:cViewPr>
      <p:scale>
        <a:sx n="1" d="1"/>
        <a:sy n="1" d="1"/>
      </p:scale>
      <p:origin x="0" y="0"/>
    </p:cViewPr>
  </p:notesTextViewPr>
  <p:sorterViewPr>
    <p:cViewPr varScale="1">
      <p:scale>
        <a:sx n="100" d="100"/>
        <a:sy n="100" d="100"/>
      </p:scale>
      <p:origin x="0" y="-2019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75C50-D2F3-9716-E66C-8C4423CD9C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F09460-F636-1EA2-6E1D-0F874E52D0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D8D923-2169-1CF4-41F4-FF3E331FBA7A}"/>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5" name="Footer Placeholder 4">
            <a:extLst>
              <a:ext uri="{FF2B5EF4-FFF2-40B4-BE49-F238E27FC236}">
                <a16:creationId xmlns:a16="http://schemas.microsoft.com/office/drawing/2014/main" id="{EA34408F-04EE-4FD1-7227-9D8914A00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C0BAF-0913-A891-5D75-3F461079A64E}"/>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3552424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91CFB-2D45-2BED-6362-1DC5D360D5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39EF13-8380-4759-5B2E-26D9E9C830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F95919-1E01-D46E-DDA9-DFFC80591966}"/>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5" name="Footer Placeholder 4">
            <a:extLst>
              <a:ext uri="{FF2B5EF4-FFF2-40B4-BE49-F238E27FC236}">
                <a16:creationId xmlns:a16="http://schemas.microsoft.com/office/drawing/2014/main" id="{400BEF3B-1BC1-7D96-94E7-4C736B52D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CA98BD-08AF-49E7-C5F7-6170FC97E139}"/>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479577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0FD1-0CD8-F5FD-0849-76286AB397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C5F827-7313-841A-58B7-982B46ACF5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20C235-3617-AED5-3297-BCA03B315DF0}"/>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5" name="Footer Placeholder 4">
            <a:extLst>
              <a:ext uri="{FF2B5EF4-FFF2-40B4-BE49-F238E27FC236}">
                <a16:creationId xmlns:a16="http://schemas.microsoft.com/office/drawing/2014/main" id="{49DA8781-8FC1-E8DE-7222-A71B7CF28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DFE80A-4BB4-532A-C622-26ED663E1E31}"/>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2324954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0E205-C667-A844-CCF5-790505BD89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5259B0-B9E1-B420-B6F5-0DBD43AC89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8BF924-9D41-7C1F-9407-B402FA88C5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29DA6A-6C6F-E9DC-A4BE-C2EFCACA6CA4}"/>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6" name="Footer Placeholder 5">
            <a:extLst>
              <a:ext uri="{FF2B5EF4-FFF2-40B4-BE49-F238E27FC236}">
                <a16:creationId xmlns:a16="http://schemas.microsoft.com/office/drawing/2014/main" id="{19B06B76-230A-C1C5-35A1-90A2F4B7AC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683CC-EC23-5106-5296-B55CAD88964F}"/>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1425762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5503E-E639-76FF-497A-C9369DFEA5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07CCA0-C774-4568-620E-F85975949D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2C4455-7B5F-71FB-F7D2-D6FD801E9D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DE2A61-EF60-4D18-896E-17AC3A5D94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1C4A2C-29C5-3B47-680B-BEE26BC43F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D55371-8438-FBD8-B72E-EB1C15F01EE9}"/>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8" name="Footer Placeholder 7">
            <a:extLst>
              <a:ext uri="{FF2B5EF4-FFF2-40B4-BE49-F238E27FC236}">
                <a16:creationId xmlns:a16="http://schemas.microsoft.com/office/drawing/2014/main" id="{4B097E9B-C287-6444-6F24-620A3E3C2F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4768CB-1FEC-A91C-89FB-D3CF837E724F}"/>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2303778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6504-08AA-5095-0A48-D645DE1068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87E845-FE3D-383C-03BC-69134CAE603A}"/>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4" name="Footer Placeholder 3">
            <a:extLst>
              <a:ext uri="{FF2B5EF4-FFF2-40B4-BE49-F238E27FC236}">
                <a16:creationId xmlns:a16="http://schemas.microsoft.com/office/drawing/2014/main" id="{2737A109-26A9-D610-7C24-5D9C50ABA7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1A94CF-4CC1-F808-8349-500B17BE40E6}"/>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411919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73775C-DDF7-52D3-4BB8-029F1B7F0B85}"/>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3" name="Footer Placeholder 2">
            <a:extLst>
              <a:ext uri="{FF2B5EF4-FFF2-40B4-BE49-F238E27FC236}">
                <a16:creationId xmlns:a16="http://schemas.microsoft.com/office/drawing/2014/main" id="{EB0141CF-7778-6B0F-073C-C526739C06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F2A7B3-1BDE-5F11-0F5F-664BB1120512}"/>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2944885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D1DD4-2AA5-8BEB-128B-907C1CF684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765804-CFC6-DBF5-DE8A-587D5208B1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E2C69B-8F86-BB9E-7CC2-BE0A3B9FD0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92766D-C7FD-3756-EA07-55D0B5A80BB3}"/>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6" name="Footer Placeholder 5">
            <a:extLst>
              <a:ext uri="{FF2B5EF4-FFF2-40B4-BE49-F238E27FC236}">
                <a16:creationId xmlns:a16="http://schemas.microsoft.com/office/drawing/2014/main" id="{45A76726-F051-A894-9DBA-72AEFBAD21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63FC01-CD36-FBCE-082D-98E05C494863}"/>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815412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A5D9C-7200-CFE3-99E7-9CA17939CF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1459BD-2F74-AB62-7264-E3B9826FD1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655526-2652-CA9D-4DF3-CAA97BF12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46B3C0-846A-D920-70D3-A55EA8534FFF}"/>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6" name="Footer Placeholder 5">
            <a:extLst>
              <a:ext uri="{FF2B5EF4-FFF2-40B4-BE49-F238E27FC236}">
                <a16:creationId xmlns:a16="http://schemas.microsoft.com/office/drawing/2014/main" id="{B5B5E377-3291-B77A-8986-30778A3628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5DB5BC-A8EF-E318-9BDD-1623939BE9CC}"/>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3613800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5E37C-34B6-C2B3-2169-C065EDA83B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58313C-3C8D-ACEB-A717-1341E0BE82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6AD40D-5AE1-698E-C03B-7A2F8941D183}"/>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5" name="Footer Placeholder 4">
            <a:extLst>
              <a:ext uri="{FF2B5EF4-FFF2-40B4-BE49-F238E27FC236}">
                <a16:creationId xmlns:a16="http://schemas.microsoft.com/office/drawing/2014/main" id="{5E88AE26-6E79-1F46-5A04-8D5AED33B9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0F52A3-FA4C-3BCB-72EC-5B4616D51954}"/>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1590095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237B8A-9183-59DA-9678-73BCE76C862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279740-144D-7A62-7786-B86D9C296D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E77E44-63BA-8D23-E60C-9E436FF2A38F}"/>
              </a:ext>
            </a:extLst>
          </p:cNvPr>
          <p:cNvSpPr>
            <a:spLocks noGrp="1"/>
          </p:cNvSpPr>
          <p:nvPr>
            <p:ph type="dt" sz="half" idx="10"/>
          </p:nvPr>
        </p:nvSpPr>
        <p:spPr/>
        <p:txBody>
          <a:bodyPr/>
          <a:lstStyle/>
          <a:p>
            <a:fld id="{473CE9CC-870D-4A2C-9C36-701B1D7ED3A5}" type="datetimeFigureOut">
              <a:rPr lang="en-GB" smtClean="0"/>
              <a:t>29/11/2022</a:t>
            </a:fld>
            <a:endParaRPr lang="en-GB"/>
          </a:p>
        </p:txBody>
      </p:sp>
      <p:sp>
        <p:nvSpPr>
          <p:cNvPr id="5" name="Footer Placeholder 4">
            <a:extLst>
              <a:ext uri="{FF2B5EF4-FFF2-40B4-BE49-F238E27FC236}">
                <a16:creationId xmlns:a16="http://schemas.microsoft.com/office/drawing/2014/main" id="{07C16A28-4E27-6053-E007-0818CD7E3E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1B477-D405-6546-2508-2214ADA7A0B9}"/>
              </a:ext>
            </a:extLst>
          </p:cNvPr>
          <p:cNvSpPr>
            <a:spLocks noGrp="1"/>
          </p:cNvSpPr>
          <p:nvPr>
            <p:ph type="sldNum" sz="quarter" idx="12"/>
          </p:nvPr>
        </p:nvSpPr>
        <p:spPr/>
        <p:txBody>
          <a:bodyPr/>
          <a:lstStyle/>
          <a:p>
            <a:fld id="{055056BD-4E6A-41FF-8991-C7803098C362}" type="slidenum">
              <a:rPr lang="en-GB" smtClean="0"/>
              <a:t>‹#›</a:t>
            </a:fld>
            <a:endParaRPr lang="en-GB"/>
          </a:p>
        </p:txBody>
      </p:sp>
    </p:spTree>
    <p:extLst>
      <p:ext uri="{BB962C8B-B14F-4D97-AF65-F5344CB8AC3E}">
        <p14:creationId xmlns:p14="http://schemas.microsoft.com/office/powerpoint/2010/main" val="4047043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63D7B3F-C073-4353-9C7D-524525F2983A}" type="datetime1">
              <a:rPr lang="en-US" smtClean="0"/>
              <a:pPr/>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53725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E6CC82-976B-4E43-B7C3-8D7BC6A37A65}" type="datetime1">
              <a:rPr lang="en-US" smtClean="0"/>
              <a:pPr/>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7016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8B3EC-A51F-4E62-839E-09F2F04338AB}" type="datetime1">
              <a:rPr lang="en-US" smtClean="0"/>
              <a:pPr/>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3517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9326A5-EC3E-4817-B831-A42E9F2B4D60}" type="datetime1">
              <a:rPr lang="en-US" smtClean="0"/>
              <a:pPr/>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73228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CBA149-7762-449F-AA4F-465450B0A92D}" type="datetime1">
              <a:rPr lang="en-US" smtClean="0"/>
              <a:pPr/>
              <a:t>11/29/2022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1952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BE5443-A4B4-4DE4-9ABB-CFCD1E77713B}" type="datetime1">
              <a:rPr lang="en-US" smtClean="0"/>
              <a:pPr/>
              <a:t>11/29/2022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84123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32578-06F7-4823-ABC7-5E8856C187B8}" type="datetime1">
              <a:rPr lang="en-US" smtClean="0"/>
              <a:pPr/>
              <a:t>11/29/2022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09739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3E726F-6304-4DFE-A3CB-93B8B0A99190}" type="datetime1">
              <a:rPr lang="en-US" smtClean="0"/>
              <a:pPr/>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046888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39EBAF-EA30-4EA8-9B34-2DF475D40ED0}" type="datetime1">
              <a:rPr lang="en-US" smtClean="0"/>
              <a:pPr/>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255709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964F994-DEAD-47A1-A264-D8A461C06C02}" type="datetime1">
              <a:rPr lang="en-US" smtClean="0"/>
              <a:pPr/>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728699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6FEB8DD-7A3E-444F-A3EA-B3EF1572D57F}" type="datetime1">
              <a:rPr lang="en-US" smtClean="0"/>
              <a:pPr/>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95329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F74CBA-0F8D-1496-5B79-639D945024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04CF30-C0C2-3950-7E5E-89CFE287ED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7A035-8C60-E4ED-08BC-094E398563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3CE9CC-870D-4A2C-9C36-701B1D7ED3A5}" type="datetimeFigureOut">
              <a:rPr lang="en-GB" smtClean="0"/>
              <a:t>29/11/2022</a:t>
            </a:fld>
            <a:endParaRPr lang="en-GB"/>
          </a:p>
        </p:txBody>
      </p:sp>
      <p:sp>
        <p:nvSpPr>
          <p:cNvPr id="5" name="Footer Placeholder 4">
            <a:extLst>
              <a:ext uri="{FF2B5EF4-FFF2-40B4-BE49-F238E27FC236}">
                <a16:creationId xmlns:a16="http://schemas.microsoft.com/office/drawing/2014/main" id="{96A05F94-9D8E-E316-E0D5-72B66013FC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7CC5A2-E910-6A3E-7FA9-275CB1767D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5056BD-4E6A-41FF-8991-C7803098C362}" type="slidenum">
              <a:rPr lang="en-GB" smtClean="0"/>
              <a:t>‹#›</a:t>
            </a:fld>
            <a:endParaRPr lang="en-GB"/>
          </a:p>
        </p:txBody>
      </p:sp>
    </p:spTree>
    <p:extLst>
      <p:ext uri="{BB962C8B-B14F-4D97-AF65-F5344CB8AC3E}">
        <p14:creationId xmlns:p14="http://schemas.microsoft.com/office/powerpoint/2010/main" val="247171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C1B8F-5BBF-4283-A148-156FFDB1B31B}" type="datetime1">
              <a:rPr lang="en-US" smtClean="0"/>
              <a:pPr/>
              <a:t>11/29/2022</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9181384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oDu7yYHxZr0" TargetMode="Externa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nqwfiZGT-Y"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bing.com/videos/search?q=obama+obesity+and+sesame+street&amp;&amp;view=detail&amp;mid=F3C9C628F8CBC544A53DF3C9C628F8CBC544A53D&amp;rvsmid=B3D0015989C9DC372513B3D0015989C9DC372513&amp;FORM=VDRVRV"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8.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hyperlink" Target="http://www.lrb.co.uk/blog/2015/04/24/john-lanchester/episode-13-nudge-nudge/"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8">
            <a:extLst>
              <a:ext uri="{FF2B5EF4-FFF2-40B4-BE49-F238E27FC236}">
                <a16:creationId xmlns:a16="http://schemas.microsoft.com/office/drawing/2014/main" id="{BCC55ACC-A2F6-403C-A3A4-D59B3734D45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C1A76FF-1A7A-409A-9CF1-D583313D14A7}"/>
              </a:ext>
            </a:extLst>
          </p:cNvPr>
          <p:cNvPicPr>
            <a:picLocks noChangeAspect="1"/>
          </p:cNvPicPr>
          <p:nvPr/>
        </p:nvPicPr>
        <p:blipFill rotWithShape="1">
          <a:blip r:embed="rId2"/>
          <a:srcRect t="9601" r="2" b="18445"/>
          <a:stretch/>
        </p:blipFill>
        <p:spPr>
          <a:xfrm>
            <a:off x="6039814" y="544778"/>
            <a:ext cx="4628186"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2" name="Title 1"/>
          <p:cNvSpPr>
            <a:spLocks noGrp="1"/>
          </p:cNvSpPr>
          <p:nvPr>
            <p:ph type="ctrTitle"/>
          </p:nvPr>
        </p:nvSpPr>
        <p:spPr>
          <a:xfrm>
            <a:off x="2063552" y="2132857"/>
            <a:ext cx="3393730" cy="2076333"/>
          </a:xfrm>
        </p:spPr>
        <p:txBody>
          <a:bodyPr anchor="t">
            <a:normAutofit/>
          </a:bodyPr>
          <a:lstStyle/>
          <a:p>
            <a:pPr algn="l"/>
            <a:r>
              <a:rPr lang="en-GB" sz="6000" dirty="0"/>
              <a:t>Nudge Theory</a:t>
            </a:r>
          </a:p>
        </p:txBody>
      </p:sp>
      <p:sp>
        <p:nvSpPr>
          <p:cNvPr id="5" name="TextBox 4">
            <a:extLst>
              <a:ext uri="{FF2B5EF4-FFF2-40B4-BE49-F238E27FC236}">
                <a16:creationId xmlns:a16="http://schemas.microsoft.com/office/drawing/2014/main" id="{22A6639C-47A6-4799-A2DB-EE4B2BE0D3C3}"/>
              </a:ext>
            </a:extLst>
          </p:cNvPr>
          <p:cNvSpPr txBox="1"/>
          <p:nvPr/>
        </p:nvSpPr>
        <p:spPr>
          <a:xfrm>
            <a:off x="7392144" y="6165304"/>
            <a:ext cx="2808312" cy="369332"/>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white"/>
                </a:solidFill>
                <a:effectLst/>
                <a:uLnTx/>
                <a:uFillTx/>
                <a:latin typeface="Calibri"/>
                <a:ea typeface="+mn-ea"/>
                <a:cs typeface="+mn-cs"/>
              </a:rPr>
              <a:t>Lucelle</a:t>
            </a:r>
            <a:r>
              <a:rPr kumimoji="0" lang="en-GB" sz="1800" b="0" i="0" u="none" strike="noStrike" kern="1200" cap="none" spc="0" normalizeH="0" baseline="0" noProof="0" dirty="0">
                <a:ln>
                  <a:noFill/>
                </a:ln>
                <a:solidFill>
                  <a:prstClr val="white"/>
                </a:solidFill>
                <a:effectLst/>
                <a:uLnTx/>
                <a:uFillTx/>
                <a:latin typeface="Calibri"/>
                <a:ea typeface="+mn-ea"/>
                <a:cs typeface="+mn-cs"/>
              </a:rPr>
              <a:t> </a:t>
            </a:r>
            <a:r>
              <a:rPr kumimoji="0" lang="en-GB" sz="1800" b="0" i="0" u="none" strike="noStrike" kern="1200" cap="none" spc="0" normalizeH="0" baseline="0" noProof="0" dirty="0" err="1">
                <a:ln>
                  <a:noFill/>
                </a:ln>
                <a:solidFill>
                  <a:prstClr val="white"/>
                </a:solidFill>
                <a:effectLst/>
                <a:uLnTx/>
                <a:uFillTx/>
                <a:latin typeface="Calibri"/>
                <a:ea typeface="+mn-ea"/>
                <a:cs typeface="+mn-cs"/>
              </a:rPr>
              <a:t>Raad</a:t>
            </a: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03C3-374A-4EDB-AE88-47E883A43356}"/>
              </a:ext>
            </a:extLst>
          </p:cNvPr>
          <p:cNvSpPr>
            <a:spLocks noGrp="1"/>
          </p:cNvSpPr>
          <p:nvPr>
            <p:ph type="title"/>
          </p:nvPr>
        </p:nvSpPr>
        <p:spPr>
          <a:xfrm>
            <a:off x="4800244" y="259747"/>
            <a:ext cx="7391756" cy="1325563"/>
          </a:xfrm>
        </p:spPr>
        <p:txBody>
          <a:bodyPr>
            <a:noAutofit/>
          </a:bodyPr>
          <a:lstStyle/>
          <a:p>
            <a:r>
              <a:rPr lang="en-GB" sz="5400" dirty="0"/>
              <a:t>Legislation is one thing …</a:t>
            </a:r>
          </a:p>
        </p:txBody>
      </p:sp>
      <p:pic>
        <p:nvPicPr>
          <p:cNvPr id="6" name="Content Placeholder 5">
            <a:extLst>
              <a:ext uri="{FF2B5EF4-FFF2-40B4-BE49-F238E27FC236}">
                <a16:creationId xmlns:a16="http://schemas.microsoft.com/office/drawing/2014/main" id="{7BB9D08B-4EE8-42B0-822D-80769BDFE07D}"/>
              </a:ext>
            </a:extLst>
          </p:cNvPr>
          <p:cNvPicPr>
            <a:picLocks noGrp="1" noChangeAspect="1"/>
          </p:cNvPicPr>
          <p:nvPr>
            <p:ph idx="1"/>
          </p:nvPr>
        </p:nvPicPr>
        <p:blipFill>
          <a:blip r:embed="rId2"/>
          <a:stretch>
            <a:fillRect/>
          </a:stretch>
        </p:blipFill>
        <p:spPr>
          <a:xfrm>
            <a:off x="5303924" y="2213202"/>
            <a:ext cx="6617367" cy="3722269"/>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4" name="Picture 3">
            <a:extLst>
              <a:ext uri="{FF2B5EF4-FFF2-40B4-BE49-F238E27FC236}">
                <a16:creationId xmlns:a16="http://schemas.microsoft.com/office/drawing/2014/main" id="{CE9C5379-AB21-4999-B140-FDED9179DFF0}"/>
              </a:ext>
            </a:extLst>
          </p:cNvPr>
          <p:cNvPicPr>
            <a:picLocks noChangeAspect="1"/>
          </p:cNvPicPr>
          <p:nvPr/>
        </p:nvPicPr>
        <p:blipFill>
          <a:blip r:embed="rId3"/>
          <a:stretch>
            <a:fillRect/>
          </a:stretch>
        </p:blipFill>
        <p:spPr>
          <a:xfrm>
            <a:off x="591126" y="727379"/>
            <a:ext cx="4118922" cy="5777259"/>
          </a:xfrm>
          <a:prstGeom prst="rect">
            <a:avLst/>
          </a:prstGeom>
        </p:spPr>
      </p:pic>
    </p:spTree>
    <p:extLst>
      <p:ext uri="{BB962C8B-B14F-4D97-AF65-F5344CB8AC3E}">
        <p14:creationId xmlns:p14="http://schemas.microsoft.com/office/powerpoint/2010/main" val="2573959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BE1360-0472-4A23-B1E7-C99F6D2B60C8}"/>
              </a:ext>
            </a:extLst>
          </p:cNvPr>
          <p:cNvPicPr>
            <a:picLocks noChangeAspect="1"/>
          </p:cNvPicPr>
          <p:nvPr/>
        </p:nvPicPr>
        <p:blipFill>
          <a:blip r:embed="rId2"/>
          <a:stretch>
            <a:fillRect/>
          </a:stretch>
        </p:blipFill>
        <p:spPr>
          <a:xfrm>
            <a:off x="1050525" y="403380"/>
            <a:ext cx="4062438" cy="6051240"/>
          </a:xfrm>
          <a:prstGeom prst="rect">
            <a:avLst/>
          </a:prstGeom>
          <a:ln w="12700">
            <a:solidFill>
              <a:schemeClr val="tx1"/>
            </a:solidFill>
          </a:ln>
        </p:spPr>
      </p:pic>
      <p:pic>
        <p:nvPicPr>
          <p:cNvPr id="4" name="Picture 3">
            <a:extLst>
              <a:ext uri="{FF2B5EF4-FFF2-40B4-BE49-F238E27FC236}">
                <a16:creationId xmlns:a16="http://schemas.microsoft.com/office/drawing/2014/main" id="{0752F062-83EA-4EEA-9053-49CF4C61C6EC}"/>
              </a:ext>
            </a:extLst>
          </p:cNvPr>
          <p:cNvPicPr>
            <a:picLocks noChangeAspect="1"/>
          </p:cNvPicPr>
          <p:nvPr/>
        </p:nvPicPr>
        <p:blipFill>
          <a:blip r:embed="rId3"/>
          <a:stretch>
            <a:fillRect/>
          </a:stretch>
        </p:blipFill>
        <p:spPr>
          <a:xfrm>
            <a:off x="6738990" y="2176862"/>
            <a:ext cx="3997219" cy="3997219"/>
          </a:xfrm>
          <a:prstGeom prst="rect">
            <a:avLst/>
          </a:prstGeom>
        </p:spPr>
      </p:pic>
      <p:sp>
        <p:nvSpPr>
          <p:cNvPr id="5" name="Title 4">
            <a:extLst>
              <a:ext uri="{FF2B5EF4-FFF2-40B4-BE49-F238E27FC236}">
                <a16:creationId xmlns:a16="http://schemas.microsoft.com/office/drawing/2014/main" id="{C4F68386-048E-486D-B76B-DE55E06241F5}"/>
              </a:ext>
            </a:extLst>
          </p:cNvPr>
          <p:cNvSpPr>
            <a:spLocks noGrp="1"/>
          </p:cNvSpPr>
          <p:nvPr>
            <p:ph type="title"/>
          </p:nvPr>
        </p:nvSpPr>
        <p:spPr>
          <a:xfrm>
            <a:off x="5313780" y="403379"/>
            <a:ext cx="6268620" cy="1570275"/>
          </a:xfrm>
        </p:spPr>
        <p:txBody>
          <a:bodyPr>
            <a:normAutofit fontScale="90000"/>
          </a:bodyPr>
          <a:lstStyle/>
          <a:p>
            <a:r>
              <a:rPr lang="en-GB" sz="5400" dirty="0"/>
              <a:t>Behaviour change is something else</a:t>
            </a:r>
          </a:p>
        </p:txBody>
      </p:sp>
      <p:sp>
        <p:nvSpPr>
          <p:cNvPr id="2" name="Slide Number Placeholder 1">
            <a:extLst>
              <a:ext uri="{FF2B5EF4-FFF2-40B4-BE49-F238E27FC236}">
                <a16:creationId xmlns:a16="http://schemas.microsoft.com/office/drawing/2014/main" id="{8B978E35-DD8D-4257-9270-9C984D8E458C}"/>
              </a:ext>
            </a:extLst>
          </p:cNvPr>
          <p:cNvSpPr>
            <a:spLocks noGrp="1"/>
          </p:cNvSpPr>
          <p:nvPr>
            <p:ph type="sldNum" sz="quarter" idx="12"/>
          </p:nvPr>
        </p:nvSpPr>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94168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42A2883-A01A-466C-AF8C-E729243F31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6" name="Picture 5" descr="A picture containing text&#10;&#10;Description generated with high confidence">
            <a:extLst>
              <a:ext uri="{FF2B5EF4-FFF2-40B4-BE49-F238E27FC236}">
                <a16:creationId xmlns:a16="http://schemas.microsoft.com/office/drawing/2014/main" id="{4B74A990-8417-4994-89BF-46BE24F66C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224" y="444248"/>
            <a:ext cx="10233434" cy="5969503"/>
          </a:xfrm>
          <a:prstGeom prst="rect">
            <a:avLst/>
          </a:prstGeom>
        </p:spPr>
      </p:pic>
    </p:spTree>
    <p:extLst>
      <p:ext uri="{BB962C8B-B14F-4D97-AF65-F5344CB8AC3E}">
        <p14:creationId xmlns:p14="http://schemas.microsoft.com/office/powerpoint/2010/main" val="282000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3064" y="521296"/>
            <a:ext cx="6219391" cy="6336704"/>
          </a:xfrm>
        </p:spPr>
        <p:txBody>
          <a:bodyPr>
            <a:normAutofit/>
          </a:bodyPr>
          <a:lstStyle/>
          <a:p>
            <a:r>
              <a:rPr lang="en-GB" dirty="0"/>
              <a:t>Government bodies want to influence the choices we all make</a:t>
            </a:r>
          </a:p>
          <a:p>
            <a:endParaRPr lang="en-GB" dirty="0"/>
          </a:p>
          <a:p>
            <a:r>
              <a:rPr lang="en-GB" dirty="0"/>
              <a:t>In what ways do they want to influence us and for what purpose?</a:t>
            </a:r>
          </a:p>
          <a:p>
            <a:endParaRPr lang="en-GB" dirty="0"/>
          </a:p>
          <a:p>
            <a:r>
              <a:rPr lang="en-GB" dirty="0"/>
              <a:t>How do we </a:t>
            </a:r>
            <a:r>
              <a:rPr lang="en-GB" b="1" dirty="0"/>
              <a:t>gently</a:t>
            </a:r>
            <a:r>
              <a:rPr lang="en-GB" dirty="0"/>
              <a:t> encourage people to make decisions in different circumstances?</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B1DA418F-614A-5A4A-372D-0FA79A497301}"/>
              </a:ext>
            </a:extLst>
          </p:cNvPr>
          <p:cNvPicPr>
            <a:picLocks noChangeAspect="1"/>
          </p:cNvPicPr>
          <p:nvPr/>
        </p:nvPicPr>
        <p:blipFill>
          <a:blip r:embed="rId2"/>
          <a:stretch>
            <a:fillRect/>
          </a:stretch>
        </p:blipFill>
        <p:spPr>
          <a:xfrm>
            <a:off x="6921143" y="2078133"/>
            <a:ext cx="4062047" cy="2701733"/>
          </a:xfrm>
          <a:prstGeom prst="rect">
            <a:avLst/>
          </a:prstGeom>
        </p:spPr>
      </p:pic>
    </p:spTree>
    <p:extLst>
      <p:ext uri="{BB962C8B-B14F-4D97-AF65-F5344CB8AC3E}">
        <p14:creationId xmlns:p14="http://schemas.microsoft.com/office/powerpoint/2010/main" val="420544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529" y="274637"/>
            <a:ext cx="9613271" cy="1264451"/>
          </a:xfrm>
        </p:spPr>
        <p:txBody>
          <a:bodyPr>
            <a:noAutofit/>
          </a:bodyPr>
          <a:lstStyle/>
          <a:p>
            <a:pPr algn="l"/>
            <a:r>
              <a:rPr lang="en-GB" sz="6000" dirty="0"/>
              <a:t>Liberal Paternalism</a:t>
            </a:r>
          </a:p>
        </p:txBody>
      </p:sp>
      <p:sp>
        <p:nvSpPr>
          <p:cNvPr id="3" name="Content Placeholder 2"/>
          <p:cNvSpPr>
            <a:spLocks noGrp="1"/>
          </p:cNvSpPr>
          <p:nvPr>
            <p:ph idx="1"/>
          </p:nvPr>
        </p:nvSpPr>
        <p:spPr>
          <a:xfrm>
            <a:off x="706170" y="1747318"/>
            <a:ext cx="7037021" cy="4489993"/>
          </a:xfrm>
        </p:spPr>
        <p:txBody>
          <a:bodyPr>
            <a:normAutofit/>
          </a:bodyPr>
          <a:lstStyle/>
          <a:p>
            <a:pPr marL="0" indent="0">
              <a:buNone/>
            </a:pPr>
            <a:r>
              <a:rPr lang="en-GB" sz="3600" b="1" dirty="0"/>
              <a:t>Described as a new movement</a:t>
            </a:r>
          </a:p>
          <a:p>
            <a:r>
              <a:rPr lang="en-GB" dirty="0"/>
              <a:t>People should be free to choose</a:t>
            </a:r>
          </a:p>
          <a:p>
            <a:r>
              <a:rPr lang="en-GB" dirty="0" err="1"/>
              <a:t>Thaler</a:t>
            </a:r>
            <a:r>
              <a:rPr lang="en-GB" dirty="0"/>
              <a:t> &amp; </a:t>
            </a:r>
            <a:r>
              <a:rPr lang="en-GB" dirty="0" err="1"/>
              <a:t>Sunstein</a:t>
            </a:r>
            <a:r>
              <a:rPr lang="en-GB" dirty="0"/>
              <a:t>: </a:t>
            </a:r>
            <a:r>
              <a:rPr lang="en-GB" b="1" dirty="0"/>
              <a:t>“we strive to design policies that maintain or increase our freedom of choice”</a:t>
            </a:r>
          </a:p>
          <a:p>
            <a:r>
              <a:rPr lang="en-GB" dirty="0"/>
              <a:t>They say LP simply means liberty-preserving</a:t>
            </a: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6" name="Picture 5"/>
          <p:cNvPicPr>
            <a:picLocks noChangeAspect="1"/>
          </p:cNvPicPr>
          <p:nvPr/>
        </p:nvPicPr>
        <p:blipFill>
          <a:blip r:embed="rId2"/>
          <a:stretch>
            <a:fillRect/>
          </a:stretch>
        </p:blipFill>
        <p:spPr>
          <a:xfrm>
            <a:off x="7608168" y="2132856"/>
            <a:ext cx="2808312" cy="2808312"/>
          </a:xfrm>
          <a:prstGeom prst="rect">
            <a:avLst/>
          </a:prstGeom>
        </p:spPr>
      </p:pic>
      <p:sp>
        <p:nvSpPr>
          <p:cNvPr id="7" name="TextBox 6">
            <a:extLst>
              <a:ext uri="{FF2B5EF4-FFF2-40B4-BE49-F238E27FC236}">
                <a16:creationId xmlns:a16="http://schemas.microsoft.com/office/drawing/2014/main" id="{5B26400F-C069-401C-948C-12D27EB9EDD4}"/>
              </a:ext>
            </a:extLst>
          </p:cNvPr>
          <p:cNvSpPr txBox="1"/>
          <p:nvPr/>
        </p:nvSpPr>
        <p:spPr>
          <a:xfrm>
            <a:off x="7270613" y="5987018"/>
            <a:ext cx="3384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Thaler and Sunstein (2008:5)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D4BE66-6AFD-4B64-A50E-FE14698C1351}"/>
              </a:ext>
            </a:extLst>
          </p:cNvPr>
          <p:cNvSpPr>
            <a:spLocks noGrp="1"/>
          </p:cNvSpPr>
          <p:nvPr>
            <p:ph type="title"/>
          </p:nvPr>
        </p:nvSpPr>
        <p:spPr/>
        <p:txBody>
          <a:bodyPr/>
          <a:lstStyle/>
          <a:p>
            <a:pPr algn="l"/>
            <a:r>
              <a:rPr kumimoji="0" lang="en-GB" sz="6000" b="0" i="0" u="none" strike="noStrike" kern="1200" cap="none" spc="0" normalizeH="0" baseline="0" noProof="0" dirty="0">
                <a:ln>
                  <a:noFill/>
                </a:ln>
                <a:solidFill>
                  <a:prstClr val="black"/>
                </a:solidFill>
                <a:effectLst/>
                <a:uLnTx/>
                <a:uFillTx/>
                <a:latin typeface="Calibri"/>
                <a:ea typeface="+mj-ea"/>
                <a:cs typeface="+mj-cs"/>
              </a:rPr>
              <a:t>Liberal Paternalism</a:t>
            </a:r>
            <a:endParaRPr lang="en-GB" dirty="0"/>
          </a:p>
        </p:txBody>
      </p:sp>
      <p:sp>
        <p:nvSpPr>
          <p:cNvPr id="3" name="Content Placeholder 2"/>
          <p:cNvSpPr>
            <a:spLocks noGrp="1"/>
          </p:cNvSpPr>
          <p:nvPr>
            <p:ph idx="1"/>
          </p:nvPr>
        </p:nvSpPr>
        <p:spPr/>
        <p:txBody>
          <a:bodyPr>
            <a:normAutofit/>
          </a:bodyPr>
          <a:lstStyle/>
          <a:p>
            <a:r>
              <a:rPr lang="en-GB" dirty="0"/>
              <a:t>“Liberal paternalists want to make it easy for people to get their own way; they do not want to burden those who want to exercise their freedom.” </a:t>
            </a:r>
          </a:p>
          <a:p>
            <a:endParaRPr lang="en-GB" dirty="0"/>
          </a:p>
          <a:p>
            <a:r>
              <a:rPr lang="en-GB" dirty="0"/>
              <a:t>“The paternalistic aspect lays in the claim that it is legitimate for these choice architects to try to influence people’s behaviour in order to make their lives longer, healthier and better.”</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4" name="TextBox 3">
            <a:extLst>
              <a:ext uri="{FF2B5EF4-FFF2-40B4-BE49-F238E27FC236}">
                <a16:creationId xmlns:a16="http://schemas.microsoft.com/office/drawing/2014/main" id="{57792FB9-3497-4C7A-BB4A-DBBA0C46C3A9}"/>
              </a:ext>
            </a:extLst>
          </p:cNvPr>
          <p:cNvSpPr txBox="1"/>
          <p:nvPr/>
        </p:nvSpPr>
        <p:spPr>
          <a:xfrm>
            <a:off x="8874715" y="5987019"/>
            <a:ext cx="3384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Thaler and Sunstein (2008:5)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16444" y="606582"/>
            <a:ext cx="6765956" cy="6062778"/>
          </a:xfrm>
        </p:spPr>
        <p:txBody>
          <a:bodyPr>
            <a:normAutofit/>
          </a:bodyPr>
          <a:lstStyle/>
          <a:p>
            <a:r>
              <a:rPr lang="en-GB" dirty="0"/>
              <a:t>It is therefore about steering people’s choices</a:t>
            </a:r>
          </a:p>
          <a:p>
            <a:r>
              <a:rPr lang="en-GB" dirty="0"/>
              <a:t>There is copious evidence in the social sciences to suggest that people make bad decisions</a:t>
            </a:r>
          </a:p>
          <a:p>
            <a:r>
              <a:rPr lang="en-GB" dirty="0"/>
              <a:t>LP is not intrusive, doesn’t block choices, doesn’t aim to force people to stop smoking, eat better etc.</a:t>
            </a:r>
          </a:p>
          <a:p>
            <a:r>
              <a:rPr lang="en-GB" dirty="0"/>
              <a:t>It’s about moving people in directions to make their lives better … nudging </a:t>
            </a:r>
          </a:p>
        </p:txBody>
      </p:sp>
      <p:pic>
        <p:nvPicPr>
          <p:cNvPr id="4" name="Picture 3"/>
          <p:cNvPicPr>
            <a:picLocks noChangeAspect="1"/>
          </p:cNvPicPr>
          <p:nvPr/>
        </p:nvPicPr>
        <p:blipFill>
          <a:blip r:embed="rId2"/>
          <a:stretch>
            <a:fillRect/>
          </a:stretch>
        </p:blipFill>
        <p:spPr>
          <a:xfrm>
            <a:off x="313338" y="1971924"/>
            <a:ext cx="4054470" cy="2698066"/>
          </a:xfrm>
          <a:prstGeom prst="rect">
            <a:avLst/>
          </a:prstGeo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10EE910D-199E-4FE6-91BE-94B35707B48B}"/>
              </a:ext>
            </a:extLst>
          </p:cNvPr>
          <p:cNvSpPr txBox="1"/>
          <p:nvPr/>
        </p:nvSpPr>
        <p:spPr>
          <a:xfrm>
            <a:off x="190713" y="6237250"/>
            <a:ext cx="3384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Thaler and Sunstein (2008:6)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195983"/>
          </a:xfrm>
        </p:spPr>
        <p:txBody>
          <a:bodyPr>
            <a:normAutofit/>
          </a:bodyPr>
          <a:lstStyle/>
          <a:p>
            <a:pPr algn="l"/>
            <a:r>
              <a:rPr lang="en-GB" sz="5400" dirty="0"/>
              <a:t>Basic principle of </a:t>
            </a:r>
            <a:r>
              <a:rPr lang="en-GB" sz="5400" b="1" dirty="0"/>
              <a:t>choice architecture</a:t>
            </a:r>
            <a:endParaRPr lang="en-GB" sz="5400" dirty="0"/>
          </a:p>
        </p:txBody>
      </p:sp>
      <p:sp>
        <p:nvSpPr>
          <p:cNvPr id="3" name="Content Placeholder 2"/>
          <p:cNvSpPr>
            <a:spLocks noGrp="1"/>
          </p:cNvSpPr>
          <p:nvPr>
            <p:ph idx="1"/>
          </p:nvPr>
        </p:nvSpPr>
        <p:spPr>
          <a:xfrm>
            <a:off x="972242" y="3654946"/>
            <a:ext cx="9187758" cy="2265115"/>
          </a:xfrm>
        </p:spPr>
        <p:txBody>
          <a:bodyPr/>
          <a:lstStyle/>
          <a:p>
            <a:r>
              <a:rPr lang="en-GB" dirty="0"/>
              <a:t>In the modern context the state should aim to step away from the tendency to force people to do what it wants and to coerce</a:t>
            </a:r>
          </a:p>
        </p:txBody>
      </p:sp>
      <p:sp>
        <p:nvSpPr>
          <p:cNvPr id="4" name="Rectangle 3"/>
          <p:cNvSpPr/>
          <p:nvPr/>
        </p:nvSpPr>
        <p:spPr>
          <a:xfrm>
            <a:off x="2851841" y="2125837"/>
            <a:ext cx="6317810" cy="1077218"/>
          </a:xfrm>
          <a:prstGeom prst="rect">
            <a:avLst/>
          </a:prstGeom>
          <a:solidFill>
            <a:srgbClr val="FFFF00"/>
          </a:solidFill>
          <a:ln w="38100">
            <a:solidFill>
              <a:schemeClr val="accent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mn-cs"/>
              </a:rPr>
              <a:t>“Choosers are human, so designers should make life as easy as possible.”</a:t>
            </a: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6" name="TextBox 5">
            <a:extLst>
              <a:ext uri="{FF2B5EF4-FFF2-40B4-BE49-F238E27FC236}">
                <a16:creationId xmlns:a16="http://schemas.microsoft.com/office/drawing/2014/main" id="{F7816732-96EE-43D6-A08B-DFF7C6663744}"/>
              </a:ext>
            </a:extLst>
          </p:cNvPr>
          <p:cNvSpPr txBox="1"/>
          <p:nvPr/>
        </p:nvSpPr>
        <p:spPr>
          <a:xfrm>
            <a:off x="8331507" y="5871926"/>
            <a:ext cx="3384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Thaler and Sunstein (2008:14)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many domains, including environmental protection, family law and social choice … better governance requires less in the way of government coercion and constraint, and more in the way of freedom to choose.”</a:t>
            </a:r>
          </a:p>
          <a:p>
            <a:endParaRPr lang="en-GB" dirty="0"/>
          </a:p>
          <a:p>
            <a:r>
              <a:rPr lang="en-GB" i="1" dirty="0"/>
              <a:t>“We are not for bigger government, just for better governance.” (p15)</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B91D-3D52-4241-A7DC-4BFE9B1B9F8F}"/>
              </a:ext>
            </a:extLst>
          </p:cNvPr>
          <p:cNvSpPr>
            <a:spLocks noGrp="1"/>
          </p:cNvSpPr>
          <p:nvPr>
            <p:ph type="title"/>
          </p:nvPr>
        </p:nvSpPr>
        <p:spPr>
          <a:xfrm>
            <a:off x="1981200" y="764704"/>
            <a:ext cx="8229600" cy="4738538"/>
          </a:xfrm>
        </p:spPr>
        <p:txBody>
          <a:bodyPr>
            <a:normAutofit/>
          </a:bodyPr>
          <a:lstStyle/>
          <a:p>
            <a:r>
              <a:rPr lang="en-GB" dirty="0"/>
              <a:t>Building on Thaler and Sunstein’s foundation we have seen major steps for this approach over the last 10 years</a:t>
            </a:r>
          </a:p>
        </p:txBody>
      </p:sp>
      <p:sp>
        <p:nvSpPr>
          <p:cNvPr id="4" name="Slide Number Placeholder 3">
            <a:extLst>
              <a:ext uri="{FF2B5EF4-FFF2-40B4-BE49-F238E27FC236}">
                <a16:creationId xmlns:a16="http://schemas.microsoft.com/office/drawing/2014/main" id="{E1F3D945-D457-433E-94BB-7FC9F786DDC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823805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Arrow Connector 9">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15490" y="2316480"/>
            <a:ext cx="370332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6B1E5E2-E8B7-4753-ADAF-653877A85458}"/>
              </a:ext>
            </a:extLst>
          </p:cNvPr>
          <p:cNvPicPr>
            <a:picLocks noChangeAspect="1"/>
          </p:cNvPicPr>
          <p:nvPr/>
        </p:nvPicPr>
        <p:blipFill rotWithShape="1">
          <a:blip r:embed="rId2"/>
          <a:srcRect l="6224" r="7474"/>
          <a:stretch/>
        </p:blipFill>
        <p:spPr>
          <a:xfrm>
            <a:off x="5933137" y="11"/>
            <a:ext cx="4734863"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3" name="Title 2">
            <a:extLst>
              <a:ext uri="{FF2B5EF4-FFF2-40B4-BE49-F238E27FC236}">
                <a16:creationId xmlns:a16="http://schemas.microsoft.com/office/drawing/2014/main" id="{9CE13E53-2A94-4138-BB15-D04D1E0C3EF0}"/>
              </a:ext>
            </a:extLst>
          </p:cNvPr>
          <p:cNvSpPr>
            <a:spLocks noGrp="1"/>
          </p:cNvSpPr>
          <p:nvPr>
            <p:ph type="title"/>
          </p:nvPr>
        </p:nvSpPr>
        <p:spPr>
          <a:xfrm>
            <a:off x="267864" y="543208"/>
            <a:ext cx="5665272" cy="2031825"/>
          </a:xfrm>
        </p:spPr>
        <p:txBody>
          <a:bodyPr>
            <a:normAutofit/>
          </a:bodyPr>
          <a:lstStyle/>
          <a:p>
            <a:pPr algn="l"/>
            <a:r>
              <a:rPr lang="en-US" sz="3200" dirty="0"/>
              <a:t>The coalition government in the UK set up the </a:t>
            </a:r>
            <a:r>
              <a:rPr lang="en-US" sz="3200" dirty="0" err="1"/>
              <a:t>behavioural</a:t>
            </a:r>
            <a:r>
              <a:rPr lang="en-US" sz="3200" dirty="0"/>
              <a:t> insights team</a:t>
            </a:r>
            <a:endParaRPr lang="en-GB" sz="3200" dirty="0"/>
          </a:p>
        </p:txBody>
      </p:sp>
      <p:sp>
        <p:nvSpPr>
          <p:cNvPr id="4" name="Content Placeholder 3">
            <a:extLst>
              <a:ext uri="{FF2B5EF4-FFF2-40B4-BE49-F238E27FC236}">
                <a16:creationId xmlns:a16="http://schemas.microsoft.com/office/drawing/2014/main" id="{A1982394-C402-476D-BD94-EED3FAF6999A}"/>
              </a:ext>
            </a:extLst>
          </p:cNvPr>
          <p:cNvSpPr>
            <a:spLocks noGrp="1"/>
          </p:cNvSpPr>
          <p:nvPr>
            <p:ph idx="1"/>
          </p:nvPr>
        </p:nvSpPr>
        <p:spPr>
          <a:xfrm>
            <a:off x="638473" y="3051990"/>
            <a:ext cx="5665272" cy="3329051"/>
          </a:xfrm>
        </p:spPr>
        <p:txBody>
          <a:bodyPr>
            <a:noAutofit/>
          </a:bodyPr>
          <a:lstStyle/>
          <a:p>
            <a:pPr marL="0" indent="0">
              <a:buNone/>
            </a:pPr>
            <a:r>
              <a:rPr lang="en-US" dirty="0"/>
              <a:t>Cass Sunstein was appointed as the Administrator of the White House Office of Information and Regulatory Affairs by his old Chicago Law School mate </a:t>
            </a:r>
            <a:endParaRPr lang="en-GB" dirty="0"/>
          </a:p>
        </p:txBody>
      </p:sp>
      <p:sp>
        <p:nvSpPr>
          <p:cNvPr id="2" name="Slide Number Placeholder 1">
            <a:extLst>
              <a:ext uri="{FF2B5EF4-FFF2-40B4-BE49-F238E27FC236}">
                <a16:creationId xmlns:a16="http://schemas.microsoft.com/office/drawing/2014/main" id="{9F8A7AEA-FDC3-4D80-A743-B080585BCFCD}"/>
              </a:ext>
            </a:extLst>
          </p:cNvPr>
          <p:cNvSpPr>
            <a:spLocks noGrp="1"/>
          </p:cNvSpPr>
          <p:nvPr>
            <p:ph type="sldNum" sz="quarter" idx="12"/>
          </p:nvPr>
        </p:nvSpPr>
        <p:spPr>
          <a:xfrm>
            <a:off x="6730366" y="6356351"/>
            <a:ext cx="874395"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3946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A57F79-3B22-4430-86DC-6BAB96FED660}"/>
              </a:ext>
            </a:extLst>
          </p:cNvPr>
          <p:cNvPicPr>
            <a:picLocks noChangeAspect="1"/>
          </p:cNvPicPr>
          <p:nvPr/>
        </p:nvPicPr>
        <p:blipFill rotWithShape="1">
          <a:blip r:embed="rId2"/>
          <a:srcRect r="37"/>
          <a:stretch/>
        </p:blipFill>
        <p:spPr>
          <a:xfrm>
            <a:off x="6608006" y="10"/>
            <a:ext cx="4576040" cy="6857990"/>
          </a:xfrm>
          <a:prstGeom prst="rect">
            <a:avLst/>
          </a:prstGeom>
          <a:effectLst/>
        </p:spPr>
      </p:pic>
      <p:sp>
        <p:nvSpPr>
          <p:cNvPr id="3" name="Content Placeholder 2">
            <a:extLst>
              <a:ext uri="{FF2B5EF4-FFF2-40B4-BE49-F238E27FC236}">
                <a16:creationId xmlns:a16="http://schemas.microsoft.com/office/drawing/2014/main" id="{9AF96304-B4CB-4468-8370-14EC26AD5E29}"/>
              </a:ext>
            </a:extLst>
          </p:cNvPr>
          <p:cNvSpPr>
            <a:spLocks noGrp="1"/>
          </p:cNvSpPr>
          <p:nvPr>
            <p:ph idx="1"/>
          </p:nvPr>
        </p:nvSpPr>
        <p:spPr>
          <a:xfrm>
            <a:off x="669957" y="404665"/>
            <a:ext cx="5785164" cy="6087123"/>
          </a:xfrm>
        </p:spPr>
        <p:txBody>
          <a:bodyPr>
            <a:normAutofit/>
          </a:bodyPr>
          <a:lstStyle/>
          <a:p>
            <a:r>
              <a:rPr lang="en-US" sz="3600" dirty="0"/>
              <a:t>BIT had a team of seven and were given two years to prove their effectiveness, if not the unit would be dissolved.</a:t>
            </a:r>
          </a:p>
          <a:p>
            <a:r>
              <a:rPr lang="en-US" sz="3600" dirty="0"/>
              <a:t>The team now consists of 60 people and it has been a huge success. </a:t>
            </a:r>
          </a:p>
          <a:p>
            <a:r>
              <a:rPr lang="en-US" sz="3600" dirty="0"/>
              <a:t>BIT is now a social enterprise</a:t>
            </a:r>
          </a:p>
          <a:p>
            <a:endParaRPr lang="en-GB" sz="1700" dirty="0"/>
          </a:p>
        </p:txBody>
      </p:sp>
      <p:sp>
        <p:nvSpPr>
          <p:cNvPr id="4" name="Slide Number Placeholder 3">
            <a:extLst>
              <a:ext uri="{FF2B5EF4-FFF2-40B4-BE49-F238E27FC236}">
                <a16:creationId xmlns:a16="http://schemas.microsoft.com/office/drawing/2014/main" id="{C6C2743C-D1AC-4F83-87EC-0651444FD9B9}"/>
              </a:ext>
            </a:extLst>
          </p:cNvPr>
          <p:cNvSpPr>
            <a:spLocks noGrp="1"/>
          </p:cNvSpPr>
          <p:nvPr>
            <p:ph type="sldNum" sz="quarter" idx="12"/>
          </p:nvPr>
        </p:nvSpPr>
        <p:spPr>
          <a:xfrm>
            <a:off x="9664446" y="6356351"/>
            <a:ext cx="51435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srgbClr val="FFFFFF"/>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13</a:t>
            </a:fld>
            <a:endParaRPr kumimoji="0" lang="en-US" sz="12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3290995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48136-4E37-429D-B02E-34DB8676D126}"/>
              </a:ext>
            </a:extLst>
          </p:cNvPr>
          <p:cNvSpPr>
            <a:spLocks noGrp="1"/>
          </p:cNvSpPr>
          <p:nvPr>
            <p:ph idx="1"/>
          </p:nvPr>
        </p:nvSpPr>
        <p:spPr>
          <a:xfrm>
            <a:off x="760491" y="332656"/>
            <a:ext cx="9583981" cy="6192688"/>
          </a:xfrm>
        </p:spPr>
        <p:txBody>
          <a:bodyPr>
            <a:normAutofit/>
          </a:bodyPr>
          <a:lstStyle/>
          <a:p>
            <a:pPr marL="0" indent="0">
              <a:buNone/>
            </a:pPr>
            <a:r>
              <a:rPr lang="en-US" dirty="0"/>
              <a:t>2012 meeting of UK government Permanent Secretaries chaired by Sir Jeremy Haywood</a:t>
            </a:r>
          </a:p>
          <a:p>
            <a:pPr marL="0" indent="0">
              <a:buNone/>
            </a:pPr>
            <a:endParaRPr lang="en-US" dirty="0"/>
          </a:p>
          <a:p>
            <a:pPr marL="0" indent="0">
              <a:buNone/>
            </a:pPr>
            <a:r>
              <a:rPr lang="en-US" dirty="0"/>
              <a:t>Halpern gave 4 nudge examples: </a:t>
            </a:r>
          </a:p>
          <a:p>
            <a:pPr marL="514350" indent="-514350">
              <a:buFont typeface="+mj-lt"/>
              <a:buAutoNum type="arabicPeriod"/>
            </a:pPr>
            <a:r>
              <a:rPr lang="en-US" dirty="0"/>
              <a:t>‘Most people pay their tax on time’ brought in a few % points tax money - tens of millions of pounds</a:t>
            </a:r>
          </a:p>
          <a:p>
            <a:pPr marL="514350" indent="-514350">
              <a:buFont typeface="+mj-lt"/>
              <a:buAutoNum type="arabicPeriod"/>
            </a:pPr>
            <a:r>
              <a:rPr lang="en-US" dirty="0"/>
              <a:t>Loft insulation - for many people clearing the attics was a big obstacle - an attic clearance scheme people had to pay for was 3x more popular than additional discounts </a:t>
            </a:r>
            <a:endParaRPr lang="en-GB" dirty="0"/>
          </a:p>
        </p:txBody>
      </p:sp>
      <p:sp>
        <p:nvSpPr>
          <p:cNvPr id="4" name="Slide Number Placeholder 3">
            <a:extLst>
              <a:ext uri="{FF2B5EF4-FFF2-40B4-BE49-F238E27FC236}">
                <a16:creationId xmlns:a16="http://schemas.microsoft.com/office/drawing/2014/main" id="{7D505BCA-2680-4C3C-A5D6-2452C7F9E91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95129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B37C1-C3C9-4F8F-BC3A-00CD947C61F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9D8DE26-6BCD-4B6E-A342-DBF35CF7F85B}"/>
              </a:ext>
            </a:extLst>
          </p:cNvPr>
          <p:cNvSpPr>
            <a:spLocks noGrp="1"/>
          </p:cNvSpPr>
          <p:nvPr>
            <p:ph idx="1"/>
          </p:nvPr>
        </p:nvSpPr>
        <p:spPr>
          <a:xfrm>
            <a:off x="832919" y="2064190"/>
            <a:ext cx="5911153" cy="4061974"/>
          </a:xfrm>
        </p:spPr>
        <p:txBody>
          <a:bodyPr/>
          <a:lstStyle/>
          <a:p>
            <a:pPr marL="514350" indent="-514350">
              <a:buFont typeface="+mj-lt"/>
              <a:buAutoNum type="arabicPeriod" startAt="3"/>
            </a:pPr>
            <a:r>
              <a:rPr lang="en-US" dirty="0"/>
              <a:t>Motoring fines - a pic of your car made you much more likely to pay unpaid car tax</a:t>
            </a:r>
          </a:p>
          <a:p>
            <a:pPr marL="514350" indent="-514350">
              <a:buFont typeface="+mj-lt"/>
              <a:buAutoNum type="arabicPeriod" startAt="3"/>
            </a:pPr>
            <a:r>
              <a:rPr lang="en-US" dirty="0"/>
              <a:t>Court fines - a text saying bailiffs were coming doubles the rate of fine payment</a:t>
            </a:r>
            <a:endParaRPr lang="en-GB" dirty="0"/>
          </a:p>
        </p:txBody>
      </p:sp>
      <p:sp>
        <p:nvSpPr>
          <p:cNvPr id="4" name="Slide Number Placeholder 3">
            <a:extLst>
              <a:ext uri="{FF2B5EF4-FFF2-40B4-BE49-F238E27FC236}">
                <a16:creationId xmlns:a16="http://schemas.microsoft.com/office/drawing/2014/main" id="{D7A97B87-D19E-44DC-BD8C-19EA21228D5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95326746-FB8C-4144-803E-90C32DF91F0D}"/>
              </a:ext>
            </a:extLst>
          </p:cNvPr>
          <p:cNvSpPr/>
          <p:nvPr/>
        </p:nvSpPr>
        <p:spPr>
          <a:xfrm>
            <a:off x="7183415" y="1763981"/>
            <a:ext cx="4398985" cy="3785652"/>
          </a:xfrm>
          <a:prstGeom prst="rect">
            <a:avLst/>
          </a:prstGeom>
          <a:solidFill>
            <a:srgbClr val="FFFF00"/>
          </a:solidFill>
          <a:ln w="5715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 unit had three 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Transform at least two major areas of policy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Spread understanding of </a:t>
            </a:r>
            <a:r>
              <a:rPr kumimoji="0" lang="en-US" sz="2400" b="0" i="0" u="none" strike="noStrike" kern="1200" cap="none" spc="0" normalizeH="0" baseline="0" noProof="0" dirty="0" err="1">
                <a:ln>
                  <a:noFill/>
                </a:ln>
                <a:solidFill>
                  <a:prstClr val="black"/>
                </a:solidFill>
                <a:effectLst/>
                <a:uLnTx/>
                <a:uFillTx/>
                <a:latin typeface="Calibri"/>
                <a:ea typeface="+mn-ea"/>
                <a:cs typeface="+mn-cs"/>
              </a:rPr>
              <a:t>behavioural</a:t>
            </a:r>
            <a:r>
              <a:rPr kumimoji="0" lang="en-US" sz="2400" b="0" i="0" u="none" strike="noStrike" kern="1200" cap="none" spc="0" normalizeH="0" baseline="0" noProof="0" dirty="0">
                <a:ln>
                  <a:noFill/>
                </a:ln>
                <a:solidFill>
                  <a:prstClr val="black"/>
                </a:solidFill>
                <a:effectLst/>
                <a:uLnTx/>
                <a:uFillTx/>
                <a:latin typeface="Calibri"/>
                <a:ea typeface="+mn-ea"/>
                <a:cs typeface="+mn-cs"/>
              </a:rPr>
              <a:t> approaches across Whitehall</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Achieve at least a 10 fold return on the cost of the unit. £500,000</a:t>
            </a:r>
          </a:p>
        </p:txBody>
      </p:sp>
      <p:sp>
        <p:nvSpPr>
          <p:cNvPr id="7" name="TextBox 6">
            <a:extLst>
              <a:ext uri="{FF2B5EF4-FFF2-40B4-BE49-F238E27FC236}">
                <a16:creationId xmlns:a16="http://schemas.microsoft.com/office/drawing/2014/main" id="{D71E1F5E-D8A8-46CB-BFB5-204A58E6063D}"/>
              </a:ext>
            </a:extLst>
          </p:cNvPr>
          <p:cNvSpPr txBox="1"/>
          <p:nvPr/>
        </p:nvSpPr>
        <p:spPr>
          <a:xfrm>
            <a:off x="832919" y="6126164"/>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(2015:54)</a:t>
            </a:r>
          </a:p>
        </p:txBody>
      </p:sp>
    </p:spTree>
    <p:extLst>
      <p:ext uri="{BB962C8B-B14F-4D97-AF65-F5344CB8AC3E}">
        <p14:creationId xmlns:p14="http://schemas.microsoft.com/office/powerpoint/2010/main" val="178401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0E98-A683-4861-9417-01587542AF57}"/>
              </a:ext>
            </a:extLst>
          </p:cNvPr>
          <p:cNvSpPr>
            <a:spLocks noGrp="1"/>
          </p:cNvSpPr>
          <p:nvPr>
            <p:ph type="title"/>
          </p:nvPr>
        </p:nvSpPr>
        <p:spPr/>
        <p:txBody>
          <a:bodyPr/>
          <a:lstStyle/>
          <a:p>
            <a:r>
              <a:rPr lang="en-GB" dirty="0"/>
              <a:t>Behaviour change? Make it easy!</a:t>
            </a:r>
          </a:p>
        </p:txBody>
      </p:sp>
      <p:sp>
        <p:nvSpPr>
          <p:cNvPr id="3" name="Content Placeholder 2">
            <a:extLst>
              <a:ext uri="{FF2B5EF4-FFF2-40B4-BE49-F238E27FC236}">
                <a16:creationId xmlns:a16="http://schemas.microsoft.com/office/drawing/2014/main" id="{98D8AA13-F143-40AD-8BDC-B9A115D6EA66}"/>
              </a:ext>
            </a:extLst>
          </p:cNvPr>
          <p:cNvSpPr>
            <a:spLocks noGrp="1"/>
          </p:cNvSpPr>
          <p:nvPr>
            <p:ph idx="1"/>
          </p:nvPr>
        </p:nvSpPr>
        <p:spPr/>
        <p:txBody>
          <a:bodyPr>
            <a:normAutofit fontScale="92500"/>
          </a:bodyPr>
          <a:lstStyle/>
          <a:p>
            <a:r>
              <a:rPr lang="en-US" dirty="0"/>
              <a:t>In 1980, W Germany made the wearing of helmets compulsory and the unintended consequences was a 60% reduction in motorbike theft. Seen widely elsewhere too - due to friction or hassle</a:t>
            </a:r>
          </a:p>
          <a:p>
            <a:r>
              <a:rPr lang="en-US" dirty="0"/>
              <a:t>Humans have deep rooted drive to go for the path of least resistance. Put out a bowl of fruit - good chance oranges will be last to go. Think ‘easy peelers’</a:t>
            </a:r>
          </a:p>
          <a:p>
            <a:r>
              <a:rPr lang="en-US" dirty="0"/>
              <a:t>From 1963, suicide rate fell by 30% in less than 10 years</a:t>
            </a:r>
          </a:p>
          <a:p>
            <a:r>
              <a:rPr lang="en-US" dirty="0"/>
              <a:t>North Sea Gas would make you queasy but not kill you. Head in oven was a hassle free was to kill yourself</a:t>
            </a:r>
          </a:p>
          <a:p>
            <a:endParaRPr lang="en-GB" dirty="0"/>
          </a:p>
        </p:txBody>
      </p:sp>
      <p:sp>
        <p:nvSpPr>
          <p:cNvPr id="4" name="Slide Number Placeholder 3">
            <a:extLst>
              <a:ext uri="{FF2B5EF4-FFF2-40B4-BE49-F238E27FC236}">
                <a16:creationId xmlns:a16="http://schemas.microsoft.com/office/drawing/2014/main" id="{EE51BC73-6A12-4F45-8E32-9861DB50F7E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A7C7BB97-7248-40D4-A928-DB68F46133DA}"/>
              </a:ext>
            </a:extLst>
          </p:cNvPr>
          <p:cNvSpPr txBox="1"/>
          <p:nvPr/>
        </p:nvSpPr>
        <p:spPr>
          <a:xfrm>
            <a:off x="8534979" y="6126164"/>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(2015:66/7)</a:t>
            </a:r>
          </a:p>
        </p:txBody>
      </p:sp>
    </p:spTree>
    <p:extLst>
      <p:ext uri="{BB962C8B-B14F-4D97-AF65-F5344CB8AC3E}">
        <p14:creationId xmlns:p14="http://schemas.microsoft.com/office/powerpoint/2010/main" val="2693200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35CE-8B5F-43E2-863E-B5E27CAC5EA5}"/>
              </a:ext>
            </a:extLst>
          </p:cNvPr>
          <p:cNvSpPr>
            <a:spLocks noGrp="1"/>
          </p:cNvSpPr>
          <p:nvPr>
            <p:ph type="title"/>
          </p:nvPr>
        </p:nvSpPr>
        <p:spPr/>
        <p:txBody>
          <a:bodyPr>
            <a:normAutofit/>
          </a:bodyPr>
          <a:lstStyle/>
          <a:p>
            <a:pPr algn="l"/>
            <a:r>
              <a:rPr lang="en-GB" sz="6000" dirty="0"/>
              <a:t>Simplify and save time</a:t>
            </a:r>
          </a:p>
        </p:txBody>
      </p:sp>
      <p:sp>
        <p:nvSpPr>
          <p:cNvPr id="3" name="Content Placeholder 2">
            <a:extLst>
              <a:ext uri="{FF2B5EF4-FFF2-40B4-BE49-F238E27FC236}">
                <a16:creationId xmlns:a16="http://schemas.microsoft.com/office/drawing/2014/main" id="{923FA3D6-D973-4B83-B537-CA3658C52F3B}"/>
              </a:ext>
            </a:extLst>
          </p:cNvPr>
          <p:cNvSpPr>
            <a:spLocks noGrp="1"/>
          </p:cNvSpPr>
          <p:nvPr>
            <p:ph idx="1"/>
          </p:nvPr>
        </p:nvSpPr>
        <p:spPr>
          <a:xfrm>
            <a:off x="805758" y="1600200"/>
            <a:ext cx="6226346" cy="4709120"/>
          </a:xfrm>
        </p:spPr>
        <p:txBody>
          <a:bodyPr>
            <a:normAutofit/>
          </a:bodyPr>
          <a:lstStyle/>
          <a:p>
            <a:r>
              <a:rPr lang="en-US" dirty="0"/>
              <a:t>HMRC link took people to a page which contained a tax form</a:t>
            </a:r>
          </a:p>
          <a:p>
            <a:r>
              <a:rPr lang="en-US" dirty="0"/>
              <a:t>Changing the link to take you directly to the page increased response rate by 22% - huge difference based on a single additional click!</a:t>
            </a:r>
            <a:endParaRPr lang="en-GB" dirty="0"/>
          </a:p>
        </p:txBody>
      </p:sp>
      <p:sp>
        <p:nvSpPr>
          <p:cNvPr id="4" name="Slide Number Placeholder 3">
            <a:extLst>
              <a:ext uri="{FF2B5EF4-FFF2-40B4-BE49-F238E27FC236}">
                <a16:creationId xmlns:a16="http://schemas.microsoft.com/office/drawing/2014/main" id="{96005414-D08A-4B1E-8BFD-AADB726134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9891FE13-A551-4E55-84C5-33E2C14E0D4D}"/>
              </a:ext>
            </a:extLst>
          </p:cNvPr>
          <p:cNvSpPr txBox="1"/>
          <p:nvPr/>
        </p:nvSpPr>
        <p:spPr>
          <a:xfrm>
            <a:off x="875747" y="6151427"/>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(2015:74)</a:t>
            </a:r>
          </a:p>
        </p:txBody>
      </p:sp>
      <p:pic>
        <p:nvPicPr>
          <p:cNvPr id="6" name="Picture 5">
            <a:extLst>
              <a:ext uri="{FF2B5EF4-FFF2-40B4-BE49-F238E27FC236}">
                <a16:creationId xmlns:a16="http://schemas.microsoft.com/office/drawing/2014/main" id="{3E2FEC43-C7EE-44D3-AFCD-68D6CF0EEDED}"/>
              </a:ext>
            </a:extLst>
          </p:cNvPr>
          <p:cNvPicPr>
            <a:picLocks noChangeAspect="1"/>
          </p:cNvPicPr>
          <p:nvPr/>
        </p:nvPicPr>
        <p:blipFill>
          <a:blip r:embed="rId2"/>
          <a:stretch>
            <a:fillRect/>
          </a:stretch>
        </p:blipFill>
        <p:spPr>
          <a:xfrm>
            <a:off x="7638892" y="362505"/>
            <a:ext cx="4073732" cy="5763658"/>
          </a:xfrm>
          <a:prstGeom prst="rect">
            <a:avLst/>
          </a:prstGeom>
        </p:spPr>
      </p:pic>
    </p:spTree>
    <p:extLst>
      <p:ext uri="{BB962C8B-B14F-4D97-AF65-F5344CB8AC3E}">
        <p14:creationId xmlns:p14="http://schemas.microsoft.com/office/powerpoint/2010/main" val="722696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C7E89-405F-4277-B702-902B95E17438}"/>
              </a:ext>
            </a:extLst>
          </p:cNvPr>
          <p:cNvSpPr>
            <a:spLocks noGrp="1"/>
          </p:cNvSpPr>
          <p:nvPr>
            <p:ph type="title"/>
          </p:nvPr>
        </p:nvSpPr>
        <p:spPr/>
        <p:txBody>
          <a:bodyPr>
            <a:normAutofit/>
          </a:bodyPr>
          <a:lstStyle/>
          <a:p>
            <a:pPr algn="l"/>
            <a:r>
              <a:rPr lang="en-GB" sz="6000" dirty="0"/>
              <a:t>Suicide</a:t>
            </a:r>
          </a:p>
        </p:txBody>
      </p:sp>
      <p:sp>
        <p:nvSpPr>
          <p:cNvPr id="3" name="Content Placeholder 2">
            <a:extLst>
              <a:ext uri="{FF2B5EF4-FFF2-40B4-BE49-F238E27FC236}">
                <a16:creationId xmlns:a16="http://schemas.microsoft.com/office/drawing/2014/main" id="{20508F64-959C-4825-A10F-7EC2ECA617DE}"/>
              </a:ext>
            </a:extLst>
          </p:cNvPr>
          <p:cNvSpPr>
            <a:spLocks noGrp="1"/>
          </p:cNvSpPr>
          <p:nvPr>
            <p:ph idx="1"/>
          </p:nvPr>
        </p:nvSpPr>
        <p:spPr>
          <a:xfrm>
            <a:off x="1104523" y="1702051"/>
            <a:ext cx="9551406" cy="4307696"/>
          </a:xfrm>
        </p:spPr>
        <p:txBody>
          <a:bodyPr/>
          <a:lstStyle/>
          <a:p>
            <a:r>
              <a:rPr lang="en-GB" dirty="0"/>
              <a:t>How could we reduce suicide rates?</a:t>
            </a:r>
          </a:p>
          <a:p>
            <a:r>
              <a:rPr lang="en-GB" dirty="0"/>
              <a:t>Limits on paracetamol sales reduced suicide by 70 pa </a:t>
            </a:r>
          </a:p>
          <a:p>
            <a:r>
              <a:rPr lang="en-GB" dirty="0"/>
              <a:t>42% and 61% reduction in those needing liver transplant after overdose </a:t>
            </a:r>
          </a:p>
          <a:p>
            <a:r>
              <a:rPr lang="en-GB" dirty="0"/>
              <a:t>Evidence also suggests pop-out packs reduce suicide</a:t>
            </a:r>
          </a:p>
          <a:p>
            <a:r>
              <a:rPr lang="en-GB" dirty="0"/>
              <a:t>Compared with tablets loose in bottles</a:t>
            </a:r>
          </a:p>
          <a:p>
            <a:endParaRPr lang="en-GB" dirty="0"/>
          </a:p>
        </p:txBody>
      </p:sp>
      <p:sp>
        <p:nvSpPr>
          <p:cNvPr id="4" name="Slide Number Placeholder 3">
            <a:extLst>
              <a:ext uri="{FF2B5EF4-FFF2-40B4-BE49-F238E27FC236}">
                <a16:creationId xmlns:a16="http://schemas.microsoft.com/office/drawing/2014/main" id="{C07BBAAE-5A45-44D5-8971-CC9875DB910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AD7AE73A-4CFA-462A-A038-A6506448EDB9}"/>
              </a:ext>
            </a:extLst>
          </p:cNvPr>
          <p:cNvSpPr txBox="1"/>
          <p:nvPr/>
        </p:nvSpPr>
        <p:spPr>
          <a:xfrm>
            <a:off x="8792927" y="6169581"/>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(2015:77)</a:t>
            </a:r>
          </a:p>
        </p:txBody>
      </p:sp>
    </p:spTree>
    <p:extLst>
      <p:ext uri="{BB962C8B-B14F-4D97-AF65-F5344CB8AC3E}">
        <p14:creationId xmlns:p14="http://schemas.microsoft.com/office/powerpoint/2010/main" val="39264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A8B73-6EA7-43E8-9FCE-704E4BAF3CB0}"/>
              </a:ext>
            </a:extLst>
          </p:cNvPr>
          <p:cNvSpPr>
            <a:spLocks noGrp="1"/>
          </p:cNvSpPr>
          <p:nvPr>
            <p:ph type="title"/>
          </p:nvPr>
        </p:nvSpPr>
        <p:spPr/>
        <p:txBody>
          <a:bodyPr>
            <a:normAutofit/>
          </a:bodyPr>
          <a:lstStyle/>
          <a:p>
            <a:pPr algn="l"/>
            <a:r>
              <a:rPr lang="en-GB" sz="6000" dirty="0"/>
              <a:t>Make it difficult</a:t>
            </a:r>
          </a:p>
        </p:txBody>
      </p:sp>
      <p:sp>
        <p:nvSpPr>
          <p:cNvPr id="3" name="Content Placeholder 2">
            <a:extLst>
              <a:ext uri="{FF2B5EF4-FFF2-40B4-BE49-F238E27FC236}">
                <a16:creationId xmlns:a16="http://schemas.microsoft.com/office/drawing/2014/main" id="{954BE12C-79F1-4655-99AF-EE812F965E8F}"/>
              </a:ext>
            </a:extLst>
          </p:cNvPr>
          <p:cNvSpPr>
            <a:spLocks noGrp="1"/>
          </p:cNvSpPr>
          <p:nvPr>
            <p:ph idx="1"/>
          </p:nvPr>
        </p:nvSpPr>
        <p:spPr/>
        <p:txBody>
          <a:bodyPr/>
          <a:lstStyle/>
          <a:p>
            <a:r>
              <a:rPr lang="en-US" dirty="0"/>
              <a:t>If we create hassles for ourselves (or friction) then we can bring about behavior change</a:t>
            </a:r>
          </a:p>
          <a:p>
            <a:r>
              <a:rPr lang="en-US" dirty="0"/>
              <a:t>Too much chocolate? </a:t>
            </a:r>
          </a:p>
          <a:p>
            <a:pPr lvl="1"/>
            <a:r>
              <a:rPr lang="en-US" dirty="0"/>
              <a:t>Put it in a tin, on a shelf, out of the way</a:t>
            </a:r>
          </a:p>
          <a:p>
            <a:r>
              <a:rPr lang="en-US" dirty="0"/>
              <a:t>Hopeless at saving? </a:t>
            </a:r>
          </a:p>
          <a:p>
            <a:pPr lvl="1"/>
            <a:r>
              <a:rPr lang="en-US" dirty="0"/>
              <a:t>Transfer a monthly amount to an account for which you have no bank card access</a:t>
            </a:r>
            <a:endParaRPr lang="en-GB" dirty="0"/>
          </a:p>
        </p:txBody>
      </p:sp>
      <p:sp>
        <p:nvSpPr>
          <p:cNvPr id="4" name="Slide Number Placeholder 3">
            <a:extLst>
              <a:ext uri="{FF2B5EF4-FFF2-40B4-BE49-F238E27FC236}">
                <a16:creationId xmlns:a16="http://schemas.microsoft.com/office/drawing/2014/main" id="{BEA41EBE-03AA-44A1-87E5-4D26361D4DD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57FCAC9B-6B41-4EE5-AD7C-3FF7672332B0}"/>
              </a:ext>
            </a:extLst>
          </p:cNvPr>
          <p:cNvSpPr txBox="1"/>
          <p:nvPr/>
        </p:nvSpPr>
        <p:spPr>
          <a:xfrm>
            <a:off x="7032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(2015:79)</a:t>
            </a:r>
          </a:p>
        </p:txBody>
      </p:sp>
    </p:spTree>
    <p:extLst>
      <p:ext uri="{BB962C8B-B14F-4D97-AF65-F5344CB8AC3E}">
        <p14:creationId xmlns:p14="http://schemas.microsoft.com/office/powerpoint/2010/main" val="278080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28303-AEDF-4684-8D01-5280C7D6BCF7}"/>
              </a:ext>
            </a:extLst>
          </p:cNvPr>
          <p:cNvSpPr>
            <a:spLocks noGrp="1"/>
          </p:cNvSpPr>
          <p:nvPr>
            <p:ph type="title"/>
          </p:nvPr>
        </p:nvSpPr>
        <p:spPr/>
        <p:txBody>
          <a:bodyPr>
            <a:normAutofit/>
          </a:bodyPr>
          <a:lstStyle/>
          <a:p>
            <a:pPr algn="l"/>
            <a:r>
              <a:rPr lang="en-GB" sz="6000" dirty="0"/>
              <a:t>Human motivations</a:t>
            </a:r>
          </a:p>
        </p:txBody>
      </p:sp>
      <p:sp>
        <p:nvSpPr>
          <p:cNvPr id="3" name="Content Placeholder 2">
            <a:extLst>
              <a:ext uri="{FF2B5EF4-FFF2-40B4-BE49-F238E27FC236}">
                <a16:creationId xmlns:a16="http://schemas.microsoft.com/office/drawing/2014/main" id="{105B1AD2-115C-4813-83A9-659E837490FD}"/>
              </a:ext>
            </a:extLst>
          </p:cNvPr>
          <p:cNvSpPr>
            <a:spLocks noGrp="1"/>
          </p:cNvSpPr>
          <p:nvPr>
            <p:ph idx="1"/>
          </p:nvPr>
        </p:nvSpPr>
        <p:spPr>
          <a:xfrm>
            <a:off x="1032095" y="1600200"/>
            <a:ext cx="9312377" cy="4756150"/>
          </a:xfrm>
        </p:spPr>
        <p:txBody>
          <a:bodyPr>
            <a:normAutofit fontScale="92500"/>
          </a:bodyPr>
          <a:lstStyle/>
          <a:p>
            <a:r>
              <a:rPr lang="en-US" dirty="0"/>
              <a:t>Human motivations must be taken into account not just financial incentives</a:t>
            </a:r>
          </a:p>
          <a:p>
            <a:r>
              <a:rPr lang="en-US" dirty="0"/>
              <a:t>Goal substitution or supplementation - after painful medical treatment have a good film to look forward to</a:t>
            </a:r>
          </a:p>
          <a:p>
            <a:r>
              <a:rPr lang="en-US" dirty="0"/>
              <a:t>Shock tactics for safe sex, avoiding drugs, wearing seat belts </a:t>
            </a:r>
            <a:r>
              <a:rPr lang="en-US" dirty="0" err="1"/>
              <a:t>etc</a:t>
            </a:r>
            <a:endParaRPr lang="en-US" dirty="0"/>
          </a:p>
          <a:p>
            <a:r>
              <a:rPr lang="en-US" dirty="0"/>
              <a:t>Anti-smoking - graphics work but not thought of death - which we psychologically defend against) </a:t>
            </a:r>
          </a:p>
          <a:p>
            <a:r>
              <a:rPr lang="en-US" dirty="0"/>
              <a:t>Charlie says ...</a:t>
            </a:r>
          </a:p>
          <a:p>
            <a:endParaRPr lang="en-GB" dirty="0"/>
          </a:p>
        </p:txBody>
      </p:sp>
      <p:sp>
        <p:nvSpPr>
          <p:cNvPr id="4" name="Slide Number Placeholder 3">
            <a:extLst>
              <a:ext uri="{FF2B5EF4-FFF2-40B4-BE49-F238E27FC236}">
                <a16:creationId xmlns:a16="http://schemas.microsoft.com/office/drawing/2014/main" id="{F6CF4F86-5A49-4B98-BDC8-919C25AD645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075B6D71-181B-44FC-89A2-7B03F10E5A60}"/>
              </a:ext>
            </a:extLst>
          </p:cNvPr>
          <p:cNvSpPr txBox="1"/>
          <p:nvPr/>
        </p:nvSpPr>
        <p:spPr>
          <a:xfrm>
            <a:off x="8607407" y="6169580"/>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(2015:97/8)</a:t>
            </a:r>
          </a:p>
        </p:txBody>
      </p:sp>
    </p:spTree>
    <p:extLst>
      <p:ext uri="{BB962C8B-B14F-4D97-AF65-F5344CB8AC3E}">
        <p14:creationId xmlns:p14="http://schemas.microsoft.com/office/powerpoint/2010/main" val="136790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5" name="Picture 4">
            <a:hlinkClick r:id="rId2"/>
          </p:cNvPr>
          <p:cNvPicPr>
            <a:picLocks noChangeAspect="1"/>
          </p:cNvPicPr>
          <p:nvPr/>
        </p:nvPicPr>
        <p:blipFill>
          <a:blip r:embed="rId3"/>
          <a:stretch>
            <a:fillRect/>
          </a:stretch>
        </p:blipFill>
        <p:spPr>
          <a:xfrm>
            <a:off x="1533525" y="842963"/>
            <a:ext cx="9124950" cy="5172075"/>
          </a:xfrm>
          <a:prstGeom prst="rect">
            <a:avLst/>
          </a:prstGeom>
        </p:spPr>
      </p:pic>
    </p:spTree>
    <p:extLst>
      <p:ext uri="{BB962C8B-B14F-4D97-AF65-F5344CB8AC3E}">
        <p14:creationId xmlns:p14="http://schemas.microsoft.com/office/powerpoint/2010/main" val="35498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3" name="Picture 2">
            <a:hlinkClick r:id="rId2"/>
          </p:cNvPr>
          <p:cNvPicPr>
            <a:picLocks noChangeAspect="1"/>
          </p:cNvPicPr>
          <p:nvPr/>
        </p:nvPicPr>
        <p:blipFill>
          <a:blip r:embed="rId3"/>
          <a:stretch>
            <a:fillRect/>
          </a:stretch>
        </p:blipFill>
        <p:spPr>
          <a:xfrm>
            <a:off x="2900327" y="1112752"/>
            <a:ext cx="5837273" cy="4375030"/>
          </a:xfrm>
          <a:prstGeom prst="rect">
            <a:avLst/>
          </a:prstGeom>
        </p:spPr>
      </p:pic>
    </p:spTree>
    <p:extLst>
      <p:ext uri="{BB962C8B-B14F-4D97-AF65-F5344CB8AC3E}">
        <p14:creationId xmlns:p14="http://schemas.microsoft.com/office/powerpoint/2010/main" val="2857911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177CE-E1B9-4757-965E-C3DCA2C67BD2}"/>
              </a:ext>
            </a:extLst>
          </p:cNvPr>
          <p:cNvSpPr>
            <a:spLocks noGrp="1"/>
          </p:cNvSpPr>
          <p:nvPr>
            <p:ph type="title"/>
          </p:nvPr>
        </p:nvSpPr>
        <p:spPr/>
        <p:txBody>
          <a:bodyPr/>
          <a:lstStyle/>
          <a:p>
            <a:pPr algn="l"/>
            <a:r>
              <a:rPr lang="en-GB" dirty="0"/>
              <a:t>Skydiving!</a:t>
            </a:r>
          </a:p>
        </p:txBody>
      </p:sp>
      <p:sp>
        <p:nvSpPr>
          <p:cNvPr id="3" name="Content Placeholder 2">
            <a:extLst>
              <a:ext uri="{FF2B5EF4-FFF2-40B4-BE49-F238E27FC236}">
                <a16:creationId xmlns:a16="http://schemas.microsoft.com/office/drawing/2014/main" id="{7B3F5AA7-C12D-44A7-B5E6-D737ED036680}"/>
              </a:ext>
            </a:extLst>
          </p:cNvPr>
          <p:cNvSpPr>
            <a:spLocks noGrp="1"/>
          </p:cNvSpPr>
          <p:nvPr>
            <p:ph idx="1"/>
          </p:nvPr>
        </p:nvSpPr>
        <p:spPr>
          <a:xfrm>
            <a:off x="1919536" y="1772816"/>
            <a:ext cx="3528392" cy="4752528"/>
          </a:xfrm>
        </p:spPr>
        <p:txBody>
          <a:bodyPr>
            <a:normAutofit/>
          </a:bodyPr>
          <a:lstStyle/>
          <a:p>
            <a:r>
              <a:rPr lang="en-US" dirty="0"/>
              <a:t>At some point on Sunday it will be behind me</a:t>
            </a:r>
          </a:p>
          <a:p>
            <a:endParaRPr lang="en-US" dirty="0"/>
          </a:p>
          <a:p>
            <a:r>
              <a:rPr lang="en-US" dirty="0"/>
              <a:t>Soldiers don’t fight for money</a:t>
            </a:r>
          </a:p>
          <a:p>
            <a:endParaRPr lang="en-GB" dirty="0"/>
          </a:p>
        </p:txBody>
      </p:sp>
      <p:sp>
        <p:nvSpPr>
          <p:cNvPr id="4" name="Slide Number Placeholder 3">
            <a:extLst>
              <a:ext uri="{FF2B5EF4-FFF2-40B4-BE49-F238E27FC236}">
                <a16:creationId xmlns:a16="http://schemas.microsoft.com/office/drawing/2014/main" id="{EAFF6610-4322-4AC6-8EF7-66D5A36FB9F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88663A1C-93AE-4A0A-A93E-290BBA3AC383}"/>
              </a:ext>
            </a:extLst>
          </p:cNvPr>
          <p:cNvSpPr txBox="1"/>
          <p:nvPr/>
        </p:nvSpPr>
        <p:spPr>
          <a:xfrm>
            <a:off x="1981200" y="6171684"/>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(2015:97/8)</a:t>
            </a:r>
          </a:p>
        </p:txBody>
      </p:sp>
      <p:pic>
        <p:nvPicPr>
          <p:cNvPr id="6" name="Picture 5"/>
          <p:cNvPicPr>
            <a:picLocks noChangeAspect="1"/>
          </p:cNvPicPr>
          <p:nvPr/>
        </p:nvPicPr>
        <p:blipFill>
          <a:blip r:embed="rId2"/>
          <a:stretch>
            <a:fillRect/>
          </a:stretch>
        </p:blipFill>
        <p:spPr>
          <a:xfrm>
            <a:off x="6168008" y="666036"/>
            <a:ext cx="4255982" cy="5674642"/>
          </a:xfrm>
          <a:prstGeom prst="rect">
            <a:avLst/>
          </a:prstGeom>
        </p:spPr>
      </p:pic>
    </p:spTree>
    <p:extLst>
      <p:ext uri="{BB962C8B-B14F-4D97-AF65-F5344CB8AC3E}">
        <p14:creationId xmlns:p14="http://schemas.microsoft.com/office/powerpoint/2010/main" val="360839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heel(1)">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8414"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posing for the camera&#10;&#10;Description generated with very high confidence">
            <a:extLst>
              <a:ext uri="{FF2B5EF4-FFF2-40B4-BE49-F238E27FC236}">
                <a16:creationId xmlns:a16="http://schemas.microsoft.com/office/drawing/2014/main" id="{B601645A-939F-4A58-AAB2-30922DCE3284}"/>
              </a:ext>
            </a:extLst>
          </p:cNvPr>
          <p:cNvPicPr>
            <a:picLocks noChangeAspect="1"/>
          </p:cNvPicPr>
          <p:nvPr/>
        </p:nvPicPr>
        <p:blipFill rotWithShape="1">
          <a:blip r:embed="rId2"/>
          <a:srcRect l="5547"/>
          <a:stretch/>
        </p:blipFill>
        <p:spPr>
          <a:xfrm>
            <a:off x="6149884" y="10"/>
            <a:ext cx="4518116"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3" name="Content Placeholder 2">
            <a:extLst>
              <a:ext uri="{FF2B5EF4-FFF2-40B4-BE49-F238E27FC236}">
                <a16:creationId xmlns:a16="http://schemas.microsoft.com/office/drawing/2014/main" id="{262A9A0D-A8B5-4507-973B-4E9B71EBD00E}"/>
              </a:ext>
            </a:extLst>
          </p:cNvPr>
          <p:cNvSpPr>
            <a:spLocks noGrp="1"/>
          </p:cNvSpPr>
          <p:nvPr>
            <p:ph idx="1"/>
          </p:nvPr>
        </p:nvSpPr>
        <p:spPr>
          <a:xfrm>
            <a:off x="389300" y="1052736"/>
            <a:ext cx="5649114" cy="4966394"/>
          </a:xfrm>
        </p:spPr>
        <p:txBody>
          <a:bodyPr anchor="t">
            <a:normAutofit/>
          </a:bodyPr>
          <a:lstStyle/>
          <a:p>
            <a:r>
              <a:rPr lang="en-US" dirty="0"/>
              <a:t>Alcohol - should we focus on abstract units or calories as some doctors feel equate a glass of wine with a slice of cake?</a:t>
            </a:r>
          </a:p>
          <a:p>
            <a:r>
              <a:rPr lang="en-US" dirty="0"/>
              <a:t>‘61% of Australians don’t drink to excess’</a:t>
            </a:r>
          </a:p>
          <a:p>
            <a:r>
              <a:rPr lang="en-US" dirty="0"/>
              <a:t>What if we question masculinity?</a:t>
            </a:r>
          </a:p>
          <a:p>
            <a:endParaRPr lang="en-GB" sz="1600" dirty="0"/>
          </a:p>
        </p:txBody>
      </p:sp>
      <p:sp>
        <p:nvSpPr>
          <p:cNvPr id="4" name="Slide Number Placeholder 3">
            <a:extLst>
              <a:ext uri="{FF2B5EF4-FFF2-40B4-BE49-F238E27FC236}">
                <a16:creationId xmlns:a16="http://schemas.microsoft.com/office/drawing/2014/main" id="{F5A96DDC-F186-45A9-97F5-25907D496167}"/>
              </a:ext>
            </a:extLst>
          </p:cNvPr>
          <p:cNvSpPr>
            <a:spLocks noGrp="1"/>
          </p:cNvSpPr>
          <p:nvPr>
            <p:ph type="sldNum" sz="quarter" idx="12"/>
          </p:nvPr>
        </p:nvSpPr>
        <p:spPr>
          <a:xfrm>
            <a:off x="2127363" y="599325"/>
            <a:ext cx="411480" cy="548640"/>
          </a:xfrm>
          <a:prstGeom prst="ellipse">
            <a:avLst/>
          </a:prstGeom>
          <a:solidFill>
            <a:srgbClr val="716048"/>
          </a:solidFill>
        </p:spPr>
        <p:txBody>
          <a:bodyPr anchor="ctr">
            <a:normAutofit fontScale="92500" lnSpcReduction="20000"/>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300" b="0" i="0" u="none" strike="noStrike" kern="1200" cap="none" spc="0" normalizeH="0" baseline="0" noProof="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24</a:t>
            </a:fld>
            <a:endParaRPr kumimoji="0" lang="en-US" sz="1300" b="0" i="0" u="none" strike="noStrike" kern="1200" cap="none" spc="0" normalizeH="0" baseline="0" noProof="0">
              <a:ln>
                <a:noFill/>
              </a:ln>
              <a:solidFill>
                <a:srgbClr val="FFFFFF"/>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739583B6-58AC-4CD0-94C0-D5E064EE98D3}"/>
              </a:ext>
            </a:extLst>
          </p:cNvPr>
          <p:cNvSpPr/>
          <p:nvPr/>
        </p:nvSpPr>
        <p:spPr>
          <a:xfrm>
            <a:off x="531562" y="6103209"/>
            <a:ext cx="2007281"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Halpern (2015:100)</a:t>
            </a:r>
          </a:p>
        </p:txBody>
      </p:sp>
    </p:spTree>
    <p:extLst>
      <p:ext uri="{BB962C8B-B14F-4D97-AF65-F5344CB8AC3E}">
        <p14:creationId xmlns:p14="http://schemas.microsoft.com/office/powerpoint/2010/main" val="40871903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72480-5EEC-45E4-A88C-7CB5674C8E36}"/>
              </a:ext>
            </a:extLst>
          </p:cNvPr>
          <p:cNvSpPr>
            <a:spLocks noGrp="1"/>
          </p:cNvSpPr>
          <p:nvPr>
            <p:ph idx="1"/>
          </p:nvPr>
        </p:nvSpPr>
        <p:spPr>
          <a:xfrm>
            <a:off x="6726318" y="4190669"/>
            <a:ext cx="4856082" cy="2165682"/>
          </a:xfrm>
        </p:spPr>
        <p:txBody>
          <a:bodyPr>
            <a:normAutofit/>
          </a:bodyPr>
          <a:lstStyle/>
          <a:p>
            <a:pPr marL="0" indent="0">
              <a:buNone/>
            </a:pPr>
            <a:r>
              <a:rPr lang="en-US" sz="2400" dirty="0"/>
              <a:t>Food cut into shapes, the train is coming ... Gamification - exercise more, learn </a:t>
            </a:r>
            <a:r>
              <a:rPr lang="en-US" sz="2400" dirty="0" err="1"/>
              <a:t>maths</a:t>
            </a:r>
            <a:r>
              <a:rPr lang="en-US" sz="2400" dirty="0"/>
              <a:t>, avoid prejudice and discrimination</a:t>
            </a:r>
          </a:p>
          <a:p>
            <a:endParaRPr lang="en-GB" dirty="0"/>
          </a:p>
        </p:txBody>
      </p:sp>
      <p:sp>
        <p:nvSpPr>
          <p:cNvPr id="4" name="Slide Number Placeholder 3">
            <a:extLst>
              <a:ext uri="{FF2B5EF4-FFF2-40B4-BE49-F238E27FC236}">
                <a16:creationId xmlns:a16="http://schemas.microsoft.com/office/drawing/2014/main" id="{C512FB9D-948B-47F6-9034-85706B45898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CF7C501B-6A44-484E-BC8F-A819A36D1D2F}"/>
              </a:ext>
            </a:extLst>
          </p:cNvPr>
          <p:cNvSpPr txBox="1"/>
          <p:nvPr/>
        </p:nvSpPr>
        <p:spPr>
          <a:xfrm>
            <a:off x="7396011" y="6412686"/>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(2015:101)</a:t>
            </a:r>
          </a:p>
        </p:txBody>
      </p:sp>
      <p:pic>
        <p:nvPicPr>
          <p:cNvPr id="6" name="Picture 5">
            <a:hlinkClick r:id="rId2"/>
          </p:cNvPr>
          <p:cNvPicPr>
            <a:picLocks noChangeAspect="1"/>
          </p:cNvPicPr>
          <p:nvPr/>
        </p:nvPicPr>
        <p:blipFill>
          <a:blip r:embed="rId3"/>
          <a:stretch>
            <a:fillRect/>
          </a:stretch>
        </p:blipFill>
        <p:spPr>
          <a:xfrm>
            <a:off x="3571852" y="501649"/>
            <a:ext cx="5048295" cy="3278330"/>
          </a:xfrm>
          <a:prstGeom prst="rect">
            <a:avLst/>
          </a:prstGeom>
        </p:spPr>
      </p:pic>
      <p:sp>
        <p:nvSpPr>
          <p:cNvPr id="7" name="Rectangle 6">
            <a:extLst>
              <a:ext uri="{FF2B5EF4-FFF2-40B4-BE49-F238E27FC236}">
                <a16:creationId xmlns:a16="http://schemas.microsoft.com/office/drawing/2014/main" id="{20B19F00-ECE8-440D-A854-EE95873015D1}"/>
              </a:ext>
            </a:extLst>
          </p:cNvPr>
          <p:cNvSpPr/>
          <p:nvPr/>
        </p:nvSpPr>
        <p:spPr>
          <a:xfrm>
            <a:off x="389300" y="4190669"/>
            <a:ext cx="6003787" cy="193899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Michelle Obama’s anti obesity drive and Sesame St characters: associating a character with a fruit or veg encourages kids and makes them feel it tastes better. See Harvard’s Psychology of Eating and Consumer Health.</a:t>
            </a:r>
          </a:p>
        </p:txBody>
      </p:sp>
    </p:spTree>
    <p:extLst>
      <p:ext uri="{BB962C8B-B14F-4D97-AF65-F5344CB8AC3E}">
        <p14:creationId xmlns:p14="http://schemas.microsoft.com/office/powerpoint/2010/main" val="128849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964E20B-670C-4EFB-A888-1E2A746B326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DE1D5186-D0A1-4F1D-A775-2A53ADCA3EC5}"/>
              </a:ext>
            </a:extLst>
          </p:cNvPr>
          <p:cNvPicPr>
            <a:picLocks noChangeAspect="1"/>
          </p:cNvPicPr>
          <p:nvPr/>
        </p:nvPicPr>
        <p:blipFill>
          <a:blip r:embed="rId2"/>
          <a:stretch>
            <a:fillRect/>
          </a:stretch>
        </p:blipFill>
        <p:spPr>
          <a:xfrm>
            <a:off x="380246" y="-374192"/>
            <a:ext cx="11099548" cy="7385502"/>
          </a:xfrm>
          <a:prstGeom prst="rect">
            <a:avLst/>
          </a:prstGeom>
        </p:spPr>
      </p:pic>
      <p:sp>
        <p:nvSpPr>
          <p:cNvPr id="6" name="TextBox 5">
            <a:extLst>
              <a:ext uri="{FF2B5EF4-FFF2-40B4-BE49-F238E27FC236}">
                <a16:creationId xmlns:a16="http://schemas.microsoft.com/office/drawing/2014/main" id="{21AA3363-AA5F-484D-956A-945EB38AB5CC}"/>
              </a:ext>
            </a:extLst>
          </p:cNvPr>
          <p:cNvSpPr txBox="1"/>
          <p:nvPr/>
        </p:nvSpPr>
        <p:spPr>
          <a:xfrm>
            <a:off x="585458" y="4141286"/>
            <a:ext cx="4879738"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Carnegie Foundation VP Lloyd </a:t>
            </a:r>
            <a:r>
              <a:rPr kumimoji="0" lang="en-GB" sz="2400" b="0" i="0" u="none" strike="noStrike" kern="1200" cap="none" spc="0" normalizeH="0" baseline="0" noProof="0" dirty="0" err="1">
                <a:ln>
                  <a:noFill/>
                </a:ln>
                <a:solidFill>
                  <a:prstClr val="white"/>
                </a:solidFill>
                <a:effectLst/>
                <a:uLnTx/>
                <a:uFillTx/>
                <a:latin typeface="Calibri"/>
                <a:ea typeface="+mn-ea"/>
                <a:cs typeface="+mn-cs"/>
              </a:rPr>
              <a:t>Morriset</a:t>
            </a:r>
            <a:r>
              <a:rPr kumimoji="0" lang="en-GB" sz="2400" b="0" i="0" u="none" strike="noStrike" kern="1200" cap="none" spc="0" normalizeH="0" baseline="0" noProof="0" dirty="0">
                <a:ln>
                  <a:noFill/>
                </a:ln>
                <a:solidFill>
                  <a:prstClr val="white"/>
                </a:solidFill>
                <a:effectLst/>
                <a:uLnTx/>
                <a:uFillTx/>
                <a:latin typeface="Calibri"/>
                <a:ea typeface="+mn-ea"/>
                <a:cs typeface="+mn-cs"/>
              </a:rPr>
              <a:t>, co-creator of the Children’s Television Workshop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Harness the addictive power of TV to do something good</a:t>
            </a:r>
          </a:p>
        </p:txBody>
      </p:sp>
    </p:spTree>
    <p:extLst>
      <p:ext uri="{BB962C8B-B14F-4D97-AF65-F5344CB8AC3E}">
        <p14:creationId xmlns:p14="http://schemas.microsoft.com/office/powerpoint/2010/main" val="323858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9659" y="4572000"/>
            <a:ext cx="5293730" cy="1964266"/>
          </a:xfrm>
          <a:prstGeom prst="rect">
            <a:avLst/>
          </a:prstGeom>
          <a:solidFill>
            <a:srgbClr val="2659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4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86CD000-9222-4246-ABF3-DD7C691C5757}"/>
              </a:ext>
            </a:extLst>
          </p:cNvPr>
          <p:cNvPicPr>
            <a:picLocks noChangeAspect="1"/>
          </p:cNvPicPr>
          <p:nvPr/>
        </p:nvPicPr>
        <p:blipFill rotWithShape="1">
          <a:blip r:embed="rId2"/>
          <a:srcRect r="12035" b="-3"/>
          <a:stretch/>
        </p:blipFill>
        <p:spPr>
          <a:xfrm>
            <a:off x="2423592" y="1196753"/>
            <a:ext cx="3462244" cy="2686347"/>
          </a:xfrm>
          <a:prstGeom prst="rect">
            <a:avLst/>
          </a:prstGeom>
        </p:spPr>
      </p:pic>
      <p:sp>
        <p:nvSpPr>
          <p:cNvPr id="2" name="Title 1">
            <a:extLst>
              <a:ext uri="{FF2B5EF4-FFF2-40B4-BE49-F238E27FC236}">
                <a16:creationId xmlns:a16="http://schemas.microsoft.com/office/drawing/2014/main" id="{F35D64C9-D779-4FC3-9EF4-BD8AA3EF1C52}"/>
              </a:ext>
            </a:extLst>
          </p:cNvPr>
          <p:cNvSpPr>
            <a:spLocks noGrp="1"/>
          </p:cNvSpPr>
          <p:nvPr>
            <p:ph type="title"/>
          </p:nvPr>
        </p:nvSpPr>
        <p:spPr>
          <a:xfrm>
            <a:off x="1917193" y="4767072"/>
            <a:ext cx="4945641" cy="1625210"/>
          </a:xfrm>
        </p:spPr>
        <p:txBody>
          <a:bodyPr>
            <a:normAutofit/>
          </a:bodyPr>
          <a:lstStyle/>
          <a:p>
            <a:pPr algn="r"/>
            <a:r>
              <a:rPr lang="en-GB" sz="8000" b="1" dirty="0">
                <a:solidFill>
                  <a:srgbClr val="FFFFFF"/>
                </a:solidFill>
              </a:rPr>
              <a:t>Attract!</a:t>
            </a:r>
          </a:p>
        </p:txBody>
      </p:sp>
      <p:sp>
        <p:nvSpPr>
          <p:cNvPr id="3" name="Content Placeholder 2">
            <a:extLst>
              <a:ext uri="{FF2B5EF4-FFF2-40B4-BE49-F238E27FC236}">
                <a16:creationId xmlns:a16="http://schemas.microsoft.com/office/drawing/2014/main" id="{B0053FDA-04AA-44A8-845F-BFB56D08BC05}"/>
              </a:ext>
            </a:extLst>
          </p:cNvPr>
          <p:cNvSpPr>
            <a:spLocks noGrp="1"/>
          </p:cNvSpPr>
          <p:nvPr>
            <p:ph idx="1"/>
          </p:nvPr>
        </p:nvSpPr>
        <p:spPr>
          <a:xfrm>
            <a:off x="7320137" y="476673"/>
            <a:ext cx="2954671" cy="5544615"/>
          </a:xfrm>
        </p:spPr>
        <p:txBody>
          <a:bodyPr anchor="ctr">
            <a:noAutofit/>
          </a:bodyPr>
          <a:lstStyle/>
          <a:p>
            <a:pPr marL="0" indent="0">
              <a:buNone/>
            </a:pPr>
            <a:r>
              <a:rPr lang="en-US" sz="2400" dirty="0">
                <a:solidFill>
                  <a:srgbClr val="FFFFFF"/>
                </a:solidFill>
              </a:rPr>
              <a:t>Attract - involves two linked elements:</a:t>
            </a:r>
          </a:p>
          <a:p>
            <a:pPr marL="514350" indent="-514350">
              <a:buFont typeface="+mj-lt"/>
              <a:buAutoNum type="arabicPeriod"/>
            </a:pPr>
            <a:r>
              <a:rPr lang="en-US" sz="2400" dirty="0">
                <a:solidFill>
                  <a:srgbClr val="FFFFFF"/>
                </a:solidFill>
              </a:rPr>
              <a:t>Break through and attract attention</a:t>
            </a:r>
          </a:p>
          <a:p>
            <a:pPr marL="514350" indent="-514350">
              <a:buFont typeface="+mj-lt"/>
              <a:buAutoNum type="arabicPeriod"/>
            </a:pPr>
            <a:r>
              <a:rPr lang="en-US" sz="2400" dirty="0">
                <a:solidFill>
                  <a:srgbClr val="FFFFFF"/>
                </a:solidFill>
              </a:rPr>
              <a:t>Make a suggestion or offer attractive or at least persuasive</a:t>
            </a:r>
          </a:p>
          <a:p>
            <a:pPr marL="0" indent="0">
              <a:buNone/>
            </a:pPr>
            <a:r>
              <a:rPr lang="en-US" sz="2400" dirty="0">
                <a:solidFill>
                  <a:srgbClr val="FFFFFF"/>
                </a:solidFill>
              </a:rPr>
              <a:t>We like engaging in games, collecting points </a:t>
            </a:r>
            <a:r>
              <a:rPr lang="en-US" sz="2400" dirty="0" err="1">
                <a:solidFill>
                  <a:srgbClr val="FFFFFF"/>
                </a:solidFill>
              </a:rPr>
              <a:t>etc</a:t>
            </a:r>
            <a:endParaRPr lang="en-GB" sz="2400" dirty="0">
              <a:solidFill>
                <a:srgbClr val="FFFFFF"/>
              </a:solidFill>
            </a:endParaRPr>
          </a:p>
        </p:txBody>
      </p:sp>
      <p:sp>
        <p:nvSpPr>
          <p:cNvPr id="4" name="Slide Number Placeholder 3">
            <a:extLst>
              <a:ext uri="{FF2B5EF4-FFF2-40B4-BE49-F238E27FC236}">
                <a16:creationId xmlns:a16="http://schemas.microsoft.com/office/drawing/2014/main" id="{83D58F02-9904-4994-BB9A-4653FF67626C}"/>
              </a:ext>
            </a:extLst>
          </p:cNvPr>
          <p:cNvSpPr>
            <a:spLocks noGrp="1"/>
          </p:cNvSpPr>
          <p:nvPr>
            <p:ph type="sldNum" sz="quarter" idx="12"/>
          </p:nvPr>
        </p:nvSpPr>
        <p:spPr>
          <a:xfrm>
            <a:off x="9652000" y="6535157"/>
            <a:ext cx="730251" cy="274320"/>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0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27</a:t>
            </a:fld>
            <a:endParaRPr kumimoji="0" lang="en-US" sz="10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287311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AADE4-D197-4C00-9EBC-D042F7B2F977}"/>
              </a:ext>
            </a:extLst>
          </p:cNvPr>
          <p:cNvSpPr>
            <a:spLocks noGrp="1"/>
          </p:cNvSpPr>
          <p:nvPr>
            <p:ph type="title"/>
          </p:nvPr>
        </p:nvSpPr>
        <p:spPr>
          <a:xfrm>
            <a:off x="609600" y="274638"/>
            <a:ext cx="10972800" cy="1340000"/>
          </a:xfrm>
        </p:spPr>
        <p:txBody>
          <a:bodyPr>
            <a:normAutofit/>
          </a:bodyPr>
          <a:lstStyle/>
          <a:p>
            <a:pPr algn="l"/>
            <a:r>
              <a:rPr lang="en-US" sz="6000" dirty="0"/>
              <a:t>Power of social influence </a:t>
            </a:r>
            <a:endParaRPr lang="en-GB" sz="6000" dirty="0"/>
          </a:p>
        </p:txBody>
      </p:sp>
      <p:sp>
        <p:nvSpPr>
          <p:cNvPr id="3" name="Content Placeholder 2">
            <a:extLst>
              <a:ext uri="{FF2B5EF4-FFF2-40B4-BE49-F238E27FC236}">
                <a16:creationId xmlns:a16="http://schemas.microsoft.com/office/drawing/2014/main" id="{0F11BC7E-C309-4329-886B-02C0ACD6C657}"/>
              </a:ext>
            </a:extLst>
          </p:cNvPr>
          <p:cNvSpPr>
            <a:spLocks noGrp="1"/>
          </p:cNvSpPr>
          <p:nvPr>
            <p:ph idx="1"/>
          </p:nvPr>
        </p:nvSpPr>
        <p:spPr>
          <a:xfrm>
            <a:off x="1007918" y="1844825"/>
            <a:ext cx="9202882" cy="4281339"/>
          </a:xfrm>
        </p:spPr>
        <p:txBody>
          <a:bodyPr>
            <a:normAutofit/>
          </a:bodyPr>
          <a:lstStyle/>
          <a:p>
            <a:r>
              <a:rPr lang="en-US" dirty="0"/>
              <a:t>We laugh more in company, and eat more</a:t>
            </a:r>
          </a:p>
          <a:p>
            <a:r>
              <a:rPr lang="en-US" dirty="0"/>
              <a:t>We are more likely to go through particular doors, up the stairs </a:t>
            </a:r>
            <a:r>
              <a:rPr lang="en-US" dirty="0" err="1"/>
              <a:t>etc</a:t>
            </a:r>
            <a:r>
              <a:rPr lang="en-US" dirty="0"/>
              <a:t>, if those ahead do</a:t>
            </a:r>
          </a:p>
          <a:p>
            <a:r>
              <a:rPr lang="en-US" dirty="0"/>
              <a:t>We feel we are doing the right thing when we walk along a well used pathway</a:t>
            </a:r>
          </a:p>
          <a:p>
            <a:r>
              <a:rPr lang="en-US" dirty="0"/>
              <a:t>Or if we follow a pattern of behavior set by others</a:t>
            </a:r>
            <a:endParaRPr lang="en-GB" dirty="0"/>
          </a:p>
        </p:txBody>
      </p:sp>
      <p:sp>
        <p:nvSpPr>
          <p:cNvPr id="4" name="Slide Number Placeholder 3">
            <a:extLst>
              <a:ext uri="{FF2B5EF4-FFF2-40B4-BE49-F238E27FC236}">
                <a16:creationId xmlns:a16="http://schemas.microsoft.com/office/drawing/2014/main" id="{51001364-A6AF-4125-A366-123299F5E12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01AF9B52-4F20-4837-BAAE-1F41AE5C2567}"/>
              </a:ext>
            </a:extLst>
          </p:cNvPr>
          <p:cNvSpPr txBox="1"/>
          <p:nvPr/>
        </p:nvSpPr>
        <p:spPr>
          <a:xfrm>
            <a:off x="8392391" y="5687260"/>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(2015:106/8)</a:t>
            </a:r>
          </a:p>
        </p:txBody>
      </p:sp>
    </p:spTree>
    <p:extLst>
      <p:ext uri="{BB962C8B-B14F-4D97-AF65-F5344CB8AC3E}">
        <p14:creationId xmlns:p14="http://schemas.microsoft.com/office/powerpoint/2010/main" val="42773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F83C9D3-2026-45C8-BEDA-FE73195DD333}"/>
              </a:ext>
            </a:extLst>
          </p:cNvPr>
          <p:cNvPicPr>
            <a:picLocks noChangeAspect="1"/>
          </p:cNvPicPr>
          <p:nvPr/>
        </p:nvPicPr>
        <p:blipFill rotWithShape="1">
          <a:blip r:embed="rId2"/>
          <a:srcRect l="2426" r="8908"/>
          <a:stretch/>
        </p:blipFill>
        <p:spPr>
          <a:xfrm>
            <a:off x="1524021" y="10"/>
            <a:ext cx="9143979" cy="6857990"/>
          </a:xfrm>
          <a:prstGeom prst="rect">
            <a:avLst/>
          </a:prstGeom>
        </p:spPr>
      </p:pic>
      <p:sp>
        <p:nvSpPr>
          <p:cNvPr id="15"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1524001" y="998176"/>
            <a:ext cx="4512879"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black"/>
              </a:buClr>
              <a:buSzPct val="100000"/>
              <a:buFontTx/>
              <a:buNone/>
              <a:tabLst/>
              <a:defRPr/>
            </a:pPr>
            <a:endParaRPr kumimoji="0" lang="en-US" sz="1600" b="0" i="0" u="none" strike="noStrike" kern="1200" cap="all" spc="0" normalizeH="0" baseline="0" noProof="0">
              <a:ln>
                <a:noFill/>
              </a:ln>
              <a:solidFill>
                <a:prstClr val="black"/>
              </a:solidFill>
              <a:effectLst/>
              <a:uLnTx/>
              <a:uFillTx/>
              <a:latin typeface="Calibri"/>
              <a:ea typeface="+mn-ea"/>
              <a:cs typeface="+mn-cs"/>
            </a:endParaRPr>
          </a:p>
        </p:txBody>
      </p:sp>
      <p:cxnSp>
        <p:nvCxnSpPr>
          <p:cNvPr id="16" name="Straight Connector 12">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39289" y="3337139"/>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537C7C9-999B-48CB-8FA9-3053A3C71B68}"/>
              </a:ext>
            </a:extLst>
          </p:cNvPr>
          <p:cNvSpPr>
            <a:spLocks noGrp="1"/>
          </p:cNvSpPr>
          <p:nvPr>
            <p:ph type="title"/>
          </p:nvPr>
        </p:nvSpPr>
        <p:spPr>
          <a:xfrm>
            <a:off x="2063968" y="1456294"/>
            <a:ext cx="3153102" cy="1010988"/>
          </a:xfrm>
        </p:spPr>
        <p:txBody>
          <a:bodyPr>
            <a:normAutofit fontScale="90000"/>
          </a:bodyPr>
          <a:lstStyle/>
          <a:p>
            <a:pPr>
              <a:spcBef>
                <a:spcPts val="0"/>
              </a:spcBef>
              <a:defRPr/>
            </a:pPr>
            <a:r>
              <a:rPr lang="en-GB" sz="3100" dirty="0">
                <a:latin typeface="Calibri"/>
                <a:ea typeface="+mn-ea"/>
                <a:cs typeface="+mn-cs"/>
              </a:rPr>
              <a:t>Halpern (2015:120)</a:t>
            </a:r>
          </a:p>
        </p:txBody>
      </p:sp>
      <p:sp>
        <p:nvSpPr>
          <p:cNvPr id="3" name="Content Placeholder 2">
            <a:extLst>
              <a:ext uri="{FF2B5EF4-FFF2-40B4-BE49-F238E27FC236}">
                <a16:creationId xmlns:a16="http://schemas.microsoft.com/office/drawing/2014/main" id="{692E813F-7747-445B-8C22-7FB3B6328428}"/>
              </a:ext>
            </a:extLst>
          </p:cNvPr>
          <p:cNvSpPr>
            <a:spLocks noGrp="1"/>
          </p:cNvSpPr>
          <p:nvPr>
            <p:ph idx="1"/>
          </p:nvPr>
        </p:nvSpPr>
        <p:spPr>
          <a:xfrm>
            <a:off x="1524001" y="2467284"/>
            <a:ext cx="4211959" cy="3337981"/>
          </a:xfrm>
        </p:spPr>
        <p:txBody>
          <a:bodyPr anchor="ctr">
            <a:normAutofit fontScale="92500" lnSpcReduction="10000"/>
          </a:bodyPr>
          <a:lstStyle/>
          <a:p>
            <a:r>
              <a:rPr lang="en-US" sz="2400" dirty="0"/>
              <a:t>Amazon - other people have also looked at, buy these items together for £x</a:t>
            </a:r>
          </a:p>
          <a:p>
            <a:r>
              <a:rPr lang="en-US" sz="2400" dirty="0"/>
              <a:t>Kitty Genovese 1964</a:t>
            </a:r>
          </a:p>
          <a:p>
            <a:r>
              <a:rPr lang="en-US" sz="2400" dirty="0" err="1"/>
              <a:t>Latene</a:t>
            </a:r>
            <a:r>
              <a:rPr lang="en-US" sz="2400" dirty="0"/>
              <a:t> and Darley - smoke filling room, individuals investigate, in company we look at one another</a:t>
            </a:r>
          </a:p>
          <a:p>
            <a:r>
              <a:rPr lang="en-US" sz="2400" dirty="0"/>
              <a:t>HMRC ‘eyes campaign’ on undeclared income</a:t>
            </a:r>
          </a:p>
          <a:p>
            <a:endParaRPr lang="en-GB" sz="1600" dirty="0"/>
          </a:p>
        </p:txBody>
      </p:sp>
      <p:sp>
        <p:nvSpPr>
          <p:cNvPr id="4" name="Slide Number Placeholder 3">
            <a:extLst>
              <a:ext uri="{FF2B5EF4-FFF2-40B4-BE49-F238E27FC236}">
                <a16:creationId xmlns:a16="http://schemas.microsoft.com/office/drawing/2014/main" id="{D44F77B5-338A-41F0-8BFC-54882E970CFE}"/>
              </a:ext>
            </a:extLst>
          </p:cNvPr>
          <p:cNvSpPr>
            <a:spLocks noGrp="1"/>
          </p:cNvSpPr>
          <p:nvPr>
            <p:ph type="sldNum" sz="quarter" idx="12"/>
          </p:nvPr>
        </p:nvSpPr>
        <p:spPr>
          <a:xfrm>
            <a:off x="3450152" y="1232301"/>
            <a:ext cx="274320" cy="365125"/>
          </a:xfrm>
          <a:prstGeom prst="ellipse">
            <a:avLst/>
          </a:prstGeom>
          <a:solidFill>
            <a:schemeClr val="bg1">
              <a:alpha val="70000"/>
            </a:schemeClr>
          </a:solidFill>
          <a:ln>
            <a:solidFill>
              <a:schemeClr val="tx1">
                <a:lumMod val="75000"/>
                <a:lumOff val="25000"/>
              </a:schemeClr>
            </a:solidFill>
          </a:ln>
        </p:spPr>
        <p:txBody>
          <a:bodyPr>
            <a:normAutofit fontScale="55000" lnSpcReduction="20000"/>
          </a:bodyPr>
          <a:lstStyle/>
          <a:p>
            <a:pPr marL="0" marR="0" lvl="0" indent="0" algn="ctr" defTabSz="914400" rtl="0" eaLnBrk="1" fontAlgn="auto" latinLnBrk="0" hangingPunct="1">
              <a:lnSpc>
                <a:spcPct val="9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prstClr val="black"/>
                </a:solidFill>
                <a:effectLst/>
                <a:uLnTx/>
                <a:uFillTx/>
                <a:latin typeface="Calibri"/>
                <a:ea typeface="+mn-ea"/>
                <a:cs typeface="+mn-cs"/>
              </a:rPr>
              <a:pPr marL="0" marR="0" lvl="0" indent="0" algn="ctr" defTabSz="914400" rtl="0" eaLnBrk="1" fontAlgn="auto" latinLnBrk="0" hangingPunct="1">
                <a:lnSpc>
                  <a:spcPct val="90000"/>
                </a:lnSpc>
                <a:spcBef>
                  <a:spcPts val="0"/>
                </a:spcBef>
                <a:spcAft>
                  <a:spcPts val="60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59766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2E813F-7747-445B-8C22-7FB3B6328428}"/>
              </a:ext>
            </a:extLst>
          </p:cNvPr>
          <p:cNvSpPr>
            <a:spLocks noGrp="1"/>
          </p:cNvSpPr>
          <p:nvPr>
            <p:ph idx="1"/>
          </p:nvPr>
        </p:nvSpPr>
        <p:spPr>
          <a:xfrm>
            <a:off x="1174173" y="513303"/>
            <a:ext cx="10245436" cy="5219953"/>
          </a:xfrm>
        </p:spPr>
        <p:txBody>
          <a:bodyPr>
            <a:normAutofit lnSpcReduction="10000"/>
          </a:bodyPr>
          <a:lstStyle/>
          <a:p>
            <a:pPr marL="0" indent="0">
              <a:buNone/>
            </a:pPr>
            <a:r>
              <a:rPr lang="en-US" sz="4000" dirty="0"/>
              <a:t>Job Centre advisors booking unemployed people into events:</a:t>
            </a:r>
          </a:p>
          <a:p>
            <a:pPr marL="0" indent="0">
              <a:buNone/>
            </a:pPr>
            <a:endParaRPr lang="en-US" dirty="0"/>
          </a:p>
          <a:p>
            <a:r>
              <a:rPr lang="en-US" dirty="0"/>
              <a:t>10% turned up</a:t>
            </a:r>
          </a:p>
          <a:p>
            <a:r>
              <a:rPr lang="en-US" dirty="0"/>
              <a:t>Text reminder with name increases to 15%</a:t>
            </a:r>
          </a:p>
          <a:p>
            <a:r>
              <a:rPr lang="en-US" dirty="0"/>
              <a:t>Add the advisor’s name up to 17%</a:t>
            </a:r>
          </a:p>
          <a:p>
            <a:r>
              <a:rPr lang="en-US" dirty="0"/>
              <a:t>The number coming along up to 18%</a:t>
            </a:r>
          </a:p>
          <a:p>
            <a:r>
              <a:rPr lang="en-US" dirty="0"/>
              <a:t>‘I’ve booked you a place’ &amp; ‘Good luck!’ response up to 27%!! </a:t>
            </a:r>
            <a:endParaRPr lang="en-GB" dirty="0"/>
          </a:p>
        </p:txBody>
      </p:sp>
      <p:sp>
        <p:nvSpPr>
          <p:cNvPr id="4" name="Slide Number Placeholder 3">
            <a:extLst>
              <a:ext uri="{FF2B5EF4-FFF2-40B4-BE49-F238E27FC236}">
                <a16:creationId xmlns:a16="http://schemas.microsoft.com/office/drawing/2014/main" id="{D44F77B5-338A-41F0-8BFC-54882E970CF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8C08260A-B1CD-4F9F-A986-EE7E6B2D31EF}"/>
              </a:ext>
            </a:extLst>
          </p:cNvPr>
          <p:cNvSpPr txBox="1"/>
          <p:nvPr/>
        </p:nvSpPr>
        <p:spPr>
          <a:xfrm>
            <a:off x="552722" y="6324462"/>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(2015:120)</a:t>
            </a:r>
          </a:p>
        </p:txBody>
      </p:sp>
      <p:sp>
        <p:nvSpPr>
          <p:cNvPr id="6" name="Rectangle 5">
            <a:extLst>
              <a:ext uri="{FF2B5EF4-FFF2-40B4-BE49-F238E27FC236}">
                <a16:creationId xmlns:a16="http://schemas.microsoft.com/office/drawing/2014/main" id="{9A761A4A-D7FA-4B44-8BA8-208DD0CD8DA4}"/>
              </a:ext>
            </a:extLst>
          </p:cNvPr>
          <p:cNvSpPr/>
          <p:nvPr/>
        </p:nvSpPr>
        <p:spPr>
          <a:xfrm>
            <a:off x="3686398" y="5759922"/>
            <a:ext cx="4819204" cy="584775"/>
          </a:xfrm>
          <a:prstGeom prst="rect">
            <a:avLst/>
          </a:prstGeom>
          <a:solidFill>
            <a:srgbClr val="FFFF00"/>
          </a:solidFill>
          <a:ln w="38100">
            <a:solidFill>
              <a:schemeClr val="tx1"/>
            </a:solidFill>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mn-cs"/>
              </a:rPr>
              <a:t>The human approach works</a:t>
            </a:r>
          </a:p>
        </p:txBody>
      </p:sp>
    </p:spTree>
    <p:extLst>
      <p:ext uri="{BB962C8B-B14F-4D97-AF65-F5344CB8AC3E}">
        <p14:creationId xmlns:p14="http://schemas.microsoft.com/office/powerpoint/2010/main" val="49923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8414"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C74FB41-24A5-4539-A5F8-AE2C0CF4C869}"/>
              </a:ext>
            </a:extLst>
          </p:cNvPr>
          <p:cNvPicPr>
            <a:picLocks noChangeAspect="1"/>
          </p:cNvPicPr>
          <p:nvPr/>
        </p:nvPicPr>
        <p:blipFill rotWithShape="1">
          <a:blip r:embed="rId2"/>
          <a:srcRect r="12159"/>
          <a:stretch/>
        </p:blipFill>
        <p:spPr>
          <a:xfrm>
            <a:off x="6149884" y="10"/>
            <a:ext cx="4518116"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a:extLst>
              <a:ext uri="{FF2B5EF4-FFF2-40B4-BE49-F238E27FC236}">
                <a16:creationId xmlns:a16="http://schemas.microsoft.com/office/drawing/2014/main" id="{DCDC0B21-A0BB-49F3-905B-047FF541F2E1}"/>
              </a:ext>
            </a:extLst>
          </p:cNvPr>
          <p:cNvSpPr>
            <a:spLocks noGrp="1"/>
          </p:cNvSpPr>
          <p:nvPr>
            <p:ph type="title"/>
          </p:nvPr>
        </p:nvSpPr>
        <p:spPr>
          <a:xfrm>
            <a:off x="519545" y="836713"/>
            <a:ext cx="5463133" cy="1325563"/>
          </a:xfrm>
        </p:spPr>
        <p:txBody>
          <a:bodyPr>
            <a:noAutofit/>
          </a:bodyPr>
          <a:lstStyle/>
          <a:p>
            <a:pPr>
              <a:lnSpc>
                <a:spcPct val="90000"/>
              </a:lnSpc>
            </a:pPr>
            <a:r>
              <a:rPr lang="en-GB" sz="4800" dirty="0"/>
              <a:t>Robert Cialdini advised caution!</a:t>
            </a:r>
          </a:p>
        </p:txBody>
      </p:sp>
      <p:sp>
        <p:nvSpPr>
          <p:cNvPr id="3" name="Content Placeholder 2">
            <a:extLst>
              <a:ext uri="{FF2B5EF4-FFF2-40B4-BE49-F238E27FC236}">
                <a16:creationId xmlns:a16="http://schemas.microsoft.com/office/drawing/2014/main" id="{27D3676A-89B4-4BC3-BCD3-D062B3CD239F}"/>
              </a:ext>
            </a:extLst>
          </p:cNvPr>
          <p:cNvSpPr>
            <a:spLocks noGrp="1"/>
          </p:cNvSpPr>
          <p:nvPr>
            <p:ph idx="1"/>
          </p:nvPr>
        </p:nvSpPr>
        <p:spPr>
          <a:xfrm>
            <a:off x="914400" y="2564904"/>
            <a:ext cx="5379236" cy="4032448"/>
          </a:xfrm>
        </p:spPr>
        <p:txBody>
          <a:bodyPr anchor="t">
            <a:noAutofit/>
          </a:bodyPr>
          <a:lstStyle/>
          <a:p>
            <a:pPr marL="0" indent="0">
              <a:buNone/>
            </a:pPr>
            <a:r>
              <a:rPr lang="en-US" sz="2800" b="1" dirty="0"/>
              <a:t>Avoid messages backfiring</a:t>
            </a:r>
          </a:p>
          <a:p>
            <a:r>
              <a:rPr lang="en-US" sz="2800" dirty="0"/>
              <a:t>Young people carry knives could result in more </a:t>
            </a:r>
            <a:r>
              <a:rPr lang="en-US" sz="2800" dirty="0" err="1"/>
              <a:t>yp</a:t>
            </a:r>
            <a:r>
              <a:rPr lang="en-US" sz="2800" dirty="0"/>
              <a:t> carrying knives</a:t>
            </a:r>
          </a:p>
          <a:p>
            <a:r>
              <a:rPr lang="en-US" sz="2800" dirty="0"/>
              <a:t>Benefit fraud is rife - why not me as well? </a:t>
            </a:r>
          </a:p>
          <a:p>
            <a:r>
              <a:rPr lang="en-US" sz="2800" dirty="0"/>
              <a:t>No Ball Games = what a great place for a ball game</a:t>
            </a:r>
          </a:p>
        </p:txBody>
      </p:sp>
      <p:sp>
        <p:nvSpPr>
          <p:cNvPr id="4" name="Slide Number Placeholder 3">
            <a:extLst>
              <a:ext uri="{FF2B5EF4-FFF2-40B4-BE49-F238E27FC236}">
                <a16:creationId xmlns:a16="http://schemas.microsoft.com/office/drawing/2014/main" id="{AD342CF9-BDFA-451F-82ED-4674551C5ED9}"/>
              </a:ext>
            </a:extLst>
          </p:cNvPr>
          <p:cNvSpPr>
            <a:spLocks noGrp="1"/>
          </p:cNvSpPr>
          <p:nvPr>
            <p:ph type="sldNum" sz="quarter" idx="12"/>
          </p:nvPr>
        </p:nvSpPr>
        <p:spPr>
          <a:xfrm>
            <a:off x="2127363" y="599325"/>
            <a:ext cx="411480" cy="548640"/>
          </a:xfrm>
          <a:prstGeom prst="ellipse">
            <a:avLst/>
          </a:prstGeom>
          <a:solidFill>
            <a:srgbClr val="634A44"/>
          </a:solidFill>
        </p:spPr>
        <p:txBody>
          <a:bodyPr anchor="ctr">
            <a:normAutofit fontScale="92500" lnSpcReduction="20000"/>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300" b="0" i="0" u="none" strike="noStrike" kern="1200" cap="none" spc="0" normalizeH="0" baseline="0" noProof="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31</a:t>
            </a:fld>
            <a:endParaRPr kumimoji="0" lang="en-US" sz="13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1410706550"/>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0B21-A0BB-49F3-905B-047FF541F2E1}"/>
              </a:ext>
            </a:extLst>
          </p:cNvPr>
          <p:cNvSpPr>
            <a:spLocks noGrp="1"/>
          </p:cNvSpPr>
          <p:nvPr>
            <p:ph type="title"/>
          </p:nvPr>
        </p:nvSpPr>
        <p:spPr>
          <a:xfrm>
            <a:off x="609600" y="274638"/>
            <a:ext cx="10972800" cy="1143000"/>
          </a:xfrm>
        </p:spPr>
        <p:txBody>
          <a:bodyPr anchor="ctr">
            <a:normAutofit/>
          </a:bodyPr>
          <a:lstStyle/>
          <a:p>
            <a:pPr algn="l"/>
            <a:r>
              <a:rPr lang="en-GB" dirty="0"/>
              <a:t>Robert Cialdini advised caution!</a:t>
            </a:r>
          </a:p>
        </p:txBody>
      </p:sp>
      <p:pic>
        <p:nvPicPr>
          <p:cNvPr id="5" name="Picture 4" descr="Diagram&#10;&#10;Description automatically generated">
            <a:extLst>
              <a:ext uri="{FF2B5EF4-FFF2-40B4-BE49-F238E27FC236}">
                <a16:creationId xmlns:a16="http://schemas.microsoft.com/office/drawing/2014/main" id="{778F63C3-F99D-426F-BFA4-4F2D86E75DA8}"/>
              </a:ext>
            </a:extLst>
          </p:cNvPr>
          <p:cNvPicPr>
            <a:picLocks noChangeAspect="1"/>
          </p:cNvPicPr>
          <p:nvPr/>
        </p:nvPicPr>
        <p:blipFill rotWithShape="1">
          <a:blip r:embed="rId2"/>
          <a:srcRect r="13968" b="-3"/>
          <a:stretch/>
        </p:blipFill>
        <p:spPr>
          <a:xfrm>
            <a:off x="609600" y="1774156"/>
            <a:ext cx="5384800" cy="4178052"/>
          </a:xfrm>
          <a:prstGeom prst="rect">
            <a:avLst/>
          </a:prstGeom>
          <a:noFill/>
          <a:ln w="25400">
            <a:solidFill>
              <a:schemeClr val="accent1"/>
            </a:solidFill>
          </a:ln>
        </p:spPr>
      </p:pic>
      <p:sp>
        <p:nvSpPr>
          <p:cNvPr id="3" name="Content Placeholder 2">
            <a:extLst>
              <a:ext uri="{FF2B5EF4-FFF2-40B4-BE49-F238E27FC236}">
                <a16:creationId xmlns:a16="http://schemas.microsoft.com/office/drawing/2014/main" id="{27D3676A-89B4-4BC3-BCD3-D062B3CD239F}"/>
              </a:ext>
            </a:extLst>
          </p:cNvPr>
          <p:cNvSpPr>
            <a:spLocks noGrp="1"/>
          </p:cNvSpPr>
          <p:nvPr>
            <p:ph sz="half" idx="2"/>
          </p:nvPr>
        </p:nvSpPr>
        <p:spPr>
          <a:xfrm>
            <a:off x="6197600" y="1600201"/>
            <a:ext cx="5384800" cy="4525963"/>
          </a:xfrm>
        </p:spPr>
        <p:txBody>
          <a:bodyPr>
            <a:normAutofit/>
          </a:bodyPr>
          <a:lstStyle/>
          <a:p>
            <a:pPr marL="0" indent="0">
              <a:lnSpc>
                <a:spcPct val="90000"/>
              </a:lnSpc>
              <a:buNone/>
            </a:pPr>
            <a:r>
              <a:rPr lang="en-US" b="1" dirty="0"/>
              <a:t>Avoid messages backfiring</a:t>
            </a:r>
          </a:p>
          <a:p>
            <a:pPr>
              <a:lnSpc>
                <a:spcPct val="90000"/>
              </a:lnSpc>
            </a:pPr>
            <a:r>
              <a:rPr lang="en-US" dirty="0"/>
              <a:t>Immigration officers - some have been caught for selling work visas - what a great idea</a:t>
            </a:r>
          </a:p>
          <a:p>
            <a:pPr>
              <a:lnSpc>
                <a:spcPct val="90000"/>
              </a:lnSpc>
            </a:pPr>
            <a:r>
              <a:rPr lang="en-US"/>
              <a:t>Many people miss doctors’ appointments - it’s not just me then</a:t>
            </a:r>
          </a:p>
          <a:p>
            <a:pPr>
              <a:lnSpc>
                <a:spcPct val="90000"/>
              </a:lnSpc>
            </a:pPr>
            <a:r>
              <a:rPr lang="en-US" dirty="0"/>
              <a:t>Crime </a:t>
            </a:r>
            <a:r>
              <a:rPr lang="en-US" dirty="0" err="1"/>
              <a:t>programmes</a:t>
            </a:r>
            <a:r>
              <a:rPr lang="en-US" dirty="0"/>
              <a:t> &amp; feeling that crime is rising</a:t>
            </a:r>
          </a:p>
          <a:p>
            <a:pPr>
              <a:lnSpc>
                <a:spcPct val="90000"/>
              </a:lnSpc>
            </a:pPr>
            <a:r>
              <a:rPr lang="en-US" dirty="0"/>
              <a:t>Lack of women on boards</a:t>
            </a:r>
          </a:p>
        </p:txBody>
      </p:sp>
      <p:sp>
        <p:nvSpPr>
          <p:cNvPr id="4" name="Slide Number Placeholder 3">
            <a:extLst>
              <a:ext uri="{FF2B5EF4-FFF2-40B4-BE49-F238E27FC236}">
                <a16:creationId xmlns:a16="http://schemas.microsoft.com/office/drawing/2014/main" id="{AD342CF9-BDFA-451F-82ED-4674551C5ED9}"/>
              </a:ext>
            </a:extLst>
          </p:cNvPr>
          <p:cNvSpPr>
            <a:spLocks noGrp="1"/>
          </p:cNvSpPr>
          <p:nvPr>
            <p:ph type="sldNum" sz="quarter" idx="12"/>
          </p:nvPr>
        </p:nvSpPr>
        <p:spPr>
          <a:xfrm>
            <a:off x="8737600" y="6356351"/>
            <a:ext cx="2844800"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B6F15528-21DE-4FAA-801E-634DDDAF4B2B}" type="slidenum">
              <a:rPr kumimoji="0" lang="en-US" b="0" i="0" u="none" strike="noStrike" kern="1200" cap="none" spc="0" normalizeH="0" baseline="0" noProof="0">
                <a:ln>
                  <a:noFill/>
                </a:ln>
                <a:effectLst/>
                <a:uLnTx/>
                <a:uFillTx/>
              </a:rPr>
              <a:pPr marL="0" marR="0" lvl="0" indent="0" defTabSz="914400" rtl="0" eaLnBrk="1" fontAlgn="auto" latinLnBrk="0" hangingPunct="1">
                <a:spcBef>
                  <a:spcPts val="0"/>
                </a:spcBef>
                <a:spcAft>
                  <a:spcPts val="600"/>
                </a:spcAft>
                <a:buClrTx/>
                <a:buSzTx/>
                <a:buFontTx/>
                <a:buNone/>
                <a:tabLst/>
                <a:defRPr/>
              </a:pPr>
              <a:t>32</a:t>
            </a:fld>
            <a:endParaRPr kumimoji="0" lang="en-US" b="0" i="0" u="none" strike="noStrike" kern="1200" cap="none" spc="0" normalizeH="0" baseline="0" noProof="0">
              <a:ln>
                <a:noFill/>
              </a:ln>
              <a:effectLst/>
              <a:uLnTx/>
              <a:uFillTx/>
            </a:endParaRPr>
          </a:p>
        </p:txBody>
      </p:sp>
    </p:spTree>
    <p:extLst>
      <p:ext uri="{BB962C8B-B14F-4D97-AF65-F5344CB8AC3E}">
        <p14:creationId xmlns:p14="http://schemas.microsoft.com/office/powerpoint/2010/main" val="209777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500" fill="hold"/>
                                        <p:tgtEl>
                                          <p:spTgt spid="5"/>
                                        </p:tgtEl>
                                        <p:attrNameLst>
                                          <p:attrName>ppt_w</p:attrName>
                                        </p:attrNameLst>
                                      </p:cBhvr>
                                      <p:tavLst>
                                        <p:tav tm="0">
                                          <p:val>
                                            <p:fltVal val="0"/>
                                          </p:val>
                                        </p:tav>
                                        <p:tav tm="100000">
                                          <p:val>
                                            <p:strVal val="#ppt_w"/>
                                          </p:val>
                                        </p:tav>
                                      </p:tavLst>
                                    </p:anim>
                                    <p:anim calcmode="lin" valueType="num">
                                      <p:cBhvr>
                                        <p:cTn id="24" dur="500" fill="hold"/>
                                        <p:tgtEl>
                                          <p:spTgt spid="5"/>
                                        </p:tgtEl>
                                        <p:attrNameLst>
                                          <p:attrName>ppt_h</p:attrName>
                                        </p:attrNameLst>
                                      </p:cBhvr>
                                      <p:tavLst>
                                        <p:tav tm="0">
                                          <p:val>
                                            <p:fltVal val="0"/>
                                          </p:val>
                                        </p:tav>
                                        <p:tav tm="100000">
                                          <p:val>
                                            <p:strVal val="#ppt_h"/>
                                          </p:val>
                                        </p:tav>
                                      </p:tavLst>
                                    </p:anim>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E99D76-FE1E-4332-ABD9-EAE0353248E0}"/>
              </a:ext>
            </a:extLst>
          </p:cNvPr>
          <p:cNvPicPr>
            <a:picLocks noChangeAspect="1"/>
          </p:cNvPicPr>
          <p:nvPr/>
        </p:nvPicPr>
        <p:blipFill>
          <a:blip r:embed="rId2"/>
          <a:stretch>
            <a:fillRect/>
          </a:stretch>
        </p:blipFill>
        <p:spPr>
          <a:xfrm>
            <a:off x="609600" y="-735894"/>
            <a:ext cx="11283636" cy="7526819"/>
          </a:xfrm>
          <a:prstGeom prst="rect">
            <a:avLst/>
          </a:prstGeom>
        </p:spPr>
      </p:pic>
      <p:sp>
        <p:nvSpPr>
          <p:cNvPr id="2" name="Title 1">
            <a:extLst>
              <a:ext uri="{FF2B5EF4-FFF2-40B4-BE49-F238E27FC236}">
                <a16:creationId xmlns:a16="http://schemas.microsoft.com/office/drawing/2014/main" id="{F3455A79-D609-4740-A515-936465DE2BC5}"/>
              </a:ext>
            </a:extLst>
          </p:cNvPr>
          <p:cNvSpPr>
            <a:spLocks noGrp="1"/>
          </p:cNvSpPr>
          <p:nvPr>
            <p:ph type="title"/>
          </p:nvPr>
        </p:nvSpPr>
        <p:spPr>
          <a:xfrm>
            <a:off x="609600" y="136524"/>
            <a:ext cx="8000246" cy="1143000"/>
          </a:xfrm>
          <a:solidFill>
            <a:schemeClr val="tx1">
              <a:lumMod val="50000"/>
              <a:lumOff val="50000"/>
            </a:schemeClr>
          </a:solidFill>
        </p:spPr>
        <p:txBody>
          <a:bodyPr/>
          <a:lstStyle/>
          <a:p>
            <a:pPr algn="l"/>
            <a:r>
              <a:rPr lang="en-GB" dirty="0">
                <a:solidFill>
                  <a:schemeClr val="bg1"/>
                </a:solidFill>
              </a:rPr>
              <a:t>Ethnic minority police applicants</a:t>
            </a:r>
          </a:p>
        </p:txBody>
      </p:sp>
      <p:sp>
        <p:nvSpPr>
          <p:cNvPr id="3" name="Content Placeholder 2">
            <a:extLst>
              <a:ext uri="{FF2B5EF4-FFF2-40B4-BE49-F238E27FC236}">
                <a16:creationId xmlns:a16="http://schemas.microsoft.com/office/drawing/2014/main" id="{E7C3336F-5E21-4E6B-8B6C-B1956C326DA7}"/>
              </a:ext>
            </a:extLst>
          </p:cNvPr>
          <p:cNvSpPr>
            <a:spLocks noGrp="1"/>
          </p:cNvSpPr>
          <p:nvPr>
            <p:ph idx="1"/>
          </p:nvPr>
        </p:nvSpPr>
        <p:spPr>
          <a:xfrm>
            <a:off x="698643" y="3526537"/>
            <a:ext cx="10509546" cy="3065260"/>
          </a:xfrm>
        </p:spPr>
        <p:txBody>
          <a:bodyPr>
            <a:normAutofit/>
          </a:bodyPr>
          <a:lstStyle/>
          <a:p>
            <a:r>
              <a:rPr lang="en-US" sz="2800" dirty="0">
                <a:solidFill>
                  <a:schemeClr val="bg1"/>
                </a:solidFill>
              </a:rPr>
              <a:t>Pass rate for an online exam was 33% lower for ethnic minorities than for white applicants despite the intention that it would help narrow the gap</a:t>
            </a:r>
          </a:p>
          <a:p>
            <a:r>
              <a:rPr lang="en-US" sz="2800" dirty="0">
                <a:solidFill>
                  <a:schemeClr val="bg1"/>
                </a:solidFill>
              </a:rPr>
              <a:t>Why the gap? Mastery of English? Cognitive abilities?</a:t>
            </a:r>
          </a:p>
          <a:p>
            <a:r>
              <a:rPr lang="en-US" sz="2800" dirty="0">
                <a:solidFill>
                  <a:schemeClr val="bg1"/>
                </a:solidFill>
              </a:rPr>
              <a:t>Lower the standard or think differently?</a:t>
            </a:r>
          </a:p>
          <a:p>
            <a:r>
              <a:rPr lang="en-US" sz="2800" dirty="0">
                <a:solidFill>
                  <a:schemeClr val="bg1"/>
                </a:solidFill>
              </a:rPr>
              <a:t>The focus on </a:t>
            </a:r>
            <a:r>
              <a:rPr lang="en-US" sz="2800" b="1" u="sng" dirty="0">
                <a:solidFill>
                  <a:schemeClr val="bg1"/>
                </a:solidFill>
              </a:rPr>
              <a:t>motivation</a:t>
            </a:r>
            <a:r>
              <a:rPr lang="en-US" sz="2800" dirty="0">
                <a:solidFill>
                  <a:schemeClr val="bg1"/>
                </a:solidFill>
              </a:rPr>
              <a:t> to apply worked</a:t>
            </a:r>
          </a:p>
        </p:txBody>
      </p:sp>
      <p:sp>
        <p:nvSpPr>
          <p:cNvPr id="4" name="Slide Number Placeholder 3">
            <a:extLst>
              <a:ext uri="{FF2B5EF4-FFF2-40B4-BE49-F238E27FC236}">
                <a16:creationId xmlns:a16="http://schemas.microsoft.com/office/drawing/2014/main" id="{D186CA6E-3FF1-40D8-A82F-5D7A695F38D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EB1A641E-C4D2-4045-8E06-EC6DD6B72670}"/>
              </a:ext>
            </a:extLst>
          </p:cNvPr>
          <p:cNvSpPr txBox="1"/>
          <p:nvPr/>
        </p:nvSpPr>
        <p:spPr>
          <a:xfrm>
            <a:off x="9444964" y="136524"/>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Halpern (2015:137)</a:t>
            </a:r>
          </a:p>
        </p:txBody>
      </p:sp>
    </p:spTree>
    <p:extLst>
      <p:ext uri="{BB962C8B-B14F-4D97-AF65-F5344CB8AC3E}">
        <p14:creationId xmlns:p14="http://schemas.microsoft.com/office/powerpoint/2010/main" val="379385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E99D76-FE1E-4332-ABD9-EAE0353248E0}"/>
              </a:ext>
            </a:extLst>
          </p:cNvPr>
          <p:cNvPicPr>
            <a:picLocks noChangeAspect="1"/>
          </p:cNvPicPr>
          <p:nvPr/>
        </p:nvPicPr>
        <p:blipFill>
          <a:blip r:embed="rId2"/>
          <a:stretch>
            <a:fillRect/>
          </a:stretch>
        </p:blipFill>
        <p:spPr>
          <a:xfrm>
            <a:off x="217284" y="-383152"/>
            <a:ext cx="10972800" cy="7319475"/>
          </a:xfrm>
          <a:prstGeom prst="rect">
            <a:avLst/>
          </a:prstGeom>
        </p:spPr>
      </p:pic>
      <p:sp>
        <p:nvSpPr>
          <p:cNvPr id="2" name="Title 1">
            <a:extLst>
              <a:ext uri="{FF2B5EF4-FFF2-40B4-BE49-F238E27FC236}">
                <a16:creationId xmlns:a16="http://schemas.microsoft.com/office/drawing/2014/main" id="{F3455A79-D609-4740-A515-936465DE2BC5}"/>
              </a:ext>
            </a:extLst>
          </p:cNvPr>
          <p:cNvSpPr>
            <a:spLocks noGrp="1"/>
          </p:cNvSpPr>
          <p:nvPr>
            <p:ph type="title"/>
          </p:nvPr>
        </p:nvSpPr>
        <p:spPr>
          <a:xfrm>
            <a:off x="384772" y="298748"/>
            <a:ext cx="8552216" cy="1143000"/>
          </a:xfrm>
          <a:solidFill>
            <a:schemeClr val="tx1">
              <a:lumMod val="50000"/>
              <a:lumOff val="50000"/>
            </a:schemeClr>
          </a:solidFill>
        </p:spPr>
        <p:txBody>
          <a:bodyPr/>
          <a:lstStyle/>
          <a:p>
            <a:pPr algn="l"/>
            <a:r>
              <a:rPr lang="en-GB" dirty="0">
                <a:solidFill>
                  <a:schemeClr val="bg1"/>
                </a:solidFill>
              </a:rPr>
              <a:t>Ethnic minority police applicants</a:t>
            </a:r>
          </a:p>
        </p:txBody>
      </p:sp>
      <p:sp>
        <p:nvSpPr>
          <p:cNvPr id="4" name="Slide Number Placeholder 3">
            <a:extLst>
              <a:ext uri="{FF2B5EF4-FFF2-40B4-BE49-F238E27FC236}">
                <a16:creationId xmlns:a16="http://schemas.microsoft.com/office/drawing/2014/main" id="{D186CA6E-3FF1-40D8-A82F-5D7A695F38D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EB1A641E-C4D2-4045-8E06-EC6DD6B72670}"/>
              </a:ext>
            </a:extLst>
          </p:cNvPr>
          <p:cNvSpPr txBox="1"/>
          <p:nvPr/>
        </p:nvSpPr>
        <p:spPr>
          <a:xfrm>
            <a:off x="8443574" y="6260504"/>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a:ea typeface="+mn-ea"/>
                <a:cs typeface="+mn-cs"/>
              </a:rPr>
              <a:t>Halpern (2015:137</a:t>
            </a:r>
            <a:r>
              <a:rPr kumimoji="0" lang="en-GB" sz="1800" b="0" i="0" u="none" strike="noStrike" kern="1200" cap="none" spc="0" normalizeH="0" baseline="0" noProof="0" dirty="0">
                <a:ln>
                  <a:noFill/>
                </a:ln>
                <a:solidFill>
                  <a:prstClr val="black"/>
                </a:solidFill>
                <a:effectLst/>
                <a:uLnTx/>
                <a:uFillTx/>
                <a:latin typeface="Calibri"/>
                <a:ea typeface="+mn-ea"/>
                <a:cs typeface="+mn-cs"/>
              </a:rPr>
              <a:t>)</a:t>
            </a:r>
          </a:p>
        </p:txBody>
      </p:sp>
      <p:sp>
        <p:nvSpPr>
          <p:cNvPr id="8" name="Content Placeholder 7">
            <a:extLst>
              <a:ext uri="{FF2B5EF4-FFF2-40B4-BE49-F238E27FC236}">
                <a16:creationId xmlns:a16="http://schemas.microsoft.com/office/drawing/2014/main" id="{B12AF9A5-6302-4C37-9215-AF06B60BF4A8}"/>
              </a:ext>
            </a:extLst>
          </p:cNvPr>
          <p:cNvSpPr>
            <a:spLocks noGrp="1"/>
          </p:cNvSpPr>
          <p:nvPr>
            <p:ph idx="1"/>
          </p:nvPr>
        </p:nvSpPr>
        <p:spPr>
          <a:xfrm>
            <a:off x="570368" y="3429000"/>
            <a:ext cx="8366620" cy="2927350"/>
          </a:xfrm>
        </p:spPr>
        <p:txBody>
          <a:bodyPr>
            <a:normAutofit/>
          </a:bodyPr>
          <a:lstStyle/>
          <a:p>
            <a:r>
              <a:rPr lang="en-US" sz="2800" dirty="0">
                <a:solidFill>
                  <a:schemeClr val="bg1"/>
                </a:solidFill>
              </a:rPr>
              <a:t>One extra line to the email instructions asked applicants to think about why they wanted to apply and why it mattered to their communities  </a:t>
            </a:r>
          </a:p>
          <a:p>
            <a:r>
              <a:rPr lang="en-US" sz="2800" dirty="0">
                <a:solidFill>
                  <a:schemeClr val="bg1"/>
                </a:solidFill>
              </a:rPr>
              <a:t>The ethnic minority pass rate went from 40 to 60% entirely eliminated the difference with white applicants.</a:t>
            </a:r>
          </a:p>
          <a:p>
            <a:endParaRPr lang="en-GB" dirty="0"/>
          </a:p>
        </p:txBody>
      </p:sp>
    </p:spTree>
    <p:extLst>
      <p:ext uri="{BB962C8B-B14F-4D97-AF65-F5344CB8AC3E}">
        <p14:creationId xmlns:p14="http://schemas.microsoft.com/office/powerpoint/2010/main" val="228833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Schiphol</a:t>
            </a:r>
            <a:r>
              <a:rPr lang="en-GB" dirty="0"/>
              <a:t> airport urinals</a:t>
            </a:r>
          </a:p>
          <a:p>
            <a:endParaRPr lang="en-GB" dirty="0"/>
          </a:p>
          <a:p>
            <a:r>
              <a:rPr lang="en-GB" dirty="0"/>
              <a:t>Littering the highways of Texas</a:t>
            </a:r>
          </a:p>
          <a:p>
            <a:endParaRPr lang="en-GB" dirty="0"/>
          </a:p>
          <a:p>
            <a:r>
              <a:rPr lang="en-GB" dirty="0"/>
              <a:t>Loving a city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737884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data:image/jpeg;base64,/9j/4AAQSkZJRgABAQAAAQABAAD/2wCEAAkGBg8QDw0NDQ0NDQ0NDQ0NDQ0NDQ4MDQwNFBAVFBQQEhIXGyYeFxkjGRISHy8gIycpLCwsFR4xNTAqNSYrLCkBCQoKDgwOFQ8PFCkcHB4pKSotKSkuLywpNSkpKTUpKSkpKTUpKSo1LCkpKSkpKSkpLCksKiksKSkpKS4pKSksKf/AABEIALkBEAMBIgACEQEDEQH/xAAbAAEBAQEBAQEBAAAAAAAAAAACAQMABAYFB//EAC4QAAICAgEDAwIFBAMAAAAAAAABAhEDBBIFBiExQVETYQcUInGhMlKBkUJy8f/EABkBAQEBAQEBAAAAAAAAAAAAAAABAgMEBv/EACMRAQADAAEDAwUAAAAAAAAAAAABAhEhEjFBAzJhEyIjUaH/2gAMAwEAAhEDEQA/APvENIEUM+de84jSAkNAUqRyKBUi0ccipqpCRyRpGBcQCM0lAHEYCSh8TuAXWbQWjf6b+DLJGiGiyMUkBkVDjjiYqUdRSNjASMrZGQELEFgBksrC2BGZyQ2FgYTZk0vBpkARpJhSKWiwS/VQ0gJGiNMEhoKQgOQ0gpCRUUqJR1Ae7V178nujrI8GttqJpk6n/av9nopNYjlytFpnh6pasTzZddI8092b9/uCexJ+rM2tE9moiYeiEF8m8cC+x+XyfyJZpL0kzEWiGpiZfrfTj9jx9QhHja/uXoeZbc/7n/BnPK36t+xZvGdkivL1bPD6cZRq3x9zwlZDnM61EY4hSEVGRiYLA4kigZlUsjKFgFgkJgYEbCxMLAwn6kaNHELRFZcSsRGij9NDTDQkjTLRMqZEioodlREWgmrZyOKBxLKQDjjjgOIUjIqEKcBDmczgIQpGJVLCykbMohKKjmwoMMhtmcgCwMbABGB2MIAYGMLIosgiFH68oBSPQ4AcDbIxKi0ckBUJBQkEcU46wKRnHBXEs4hBbIyWdYFODZ1gVkbI2dZFcwnNksg5nNeh0SsCEKwsAsDGwtABolCZGAGFjaDIKzoLQ6CBGFiCwPonEjibcSOJ2c3neMDgelxC4ExXnotmkoGbiZVxbCSyB2dYbDyAdnNg5HcgLZORGyWBWz5jrvW80ZrEoxx4uOT6s5SamnV41Gvlp/6o+lbPyeu9Gjnha4rND9UJSTlH/q18OhWY3lXt6bsxnihxtpQgm2n5dK/Pv6nqbPzul6s8WPFB5HJKEbTSaXj2fqe3kSQmyWE6yBxLYYPwWP8AIFYWJhaAJGis4ANEZWRgFsEhMDYUWyFYQI2FiYWB9XROI1EtHdyZ8ScDWicSKxlAylA9TiCURg8soGUonrlEylAxKvMyWaygZygZVLOsLQSKUpE5EcgcgHyC5Es4CnHHAccUlAX2EkAcQEFlIwCcULAjAxtgYAaCxsMgoMjLRGBGGhMLYH1xxxx6HJxaIVMCNBaHYZEkZSRnJGzQGjKsJRM5RN5IDiTFeeUQOB6XEDgZxXm4EeM9HEjRMV5uB1GziHiAKOHxJRAaOoVHAA0ijqQqAJGhUQAkYqA2AJBYmSgCwsTCBGChhbCjINCZAPrqOKdR6HJGQVBA6w2VhZBGwtCo4ig4h4mzQXEgxcQOJu4gcSKwlEnE2cScSK88ohaNsio8q2E20ndfBiZWGnELRo14sxjlT9P9iRQtDn4QMc1L0ZBLNEeTc2o42uTSv0t0ba2XkrVV9nYXDbOPyOrdwYteSjlnGDfn9Trwe3Q3I5YqUGpJ+jTtF574Y9EgM0aDQQKIzTiBoAMImgtBRYWNoABkFiYaA+xRQxZbPTDktBkWyEkBkE0SiDqOo4oBLRaOChQWjSiNEGbiZJq0r/lG8on8u3/xDy6+/k1dnA4RjlcVJv1g3UZr5TQilre2FjH9K29Z1KKdNx/S/X29T+RdG6h1TX3lrbePLKLnJcvpycH7qUZrw0z+s6mxyw82/wBKTav+2j8jp/devnm44csJtX48MVtERP27v8M+Xt38eZ6uX6SSzPHJ4+S8LJx/Sm/Y/n3Zvce9Palq7mHJGSi35xyhxkn6P29z+mZ9pRxOb8JK5O6Vft6Hh1upwn/S4y/Z+TMWrWsx06ZL8zvVbK0cr04uWePB1FXLhf6qXu69j4X8PO5N3NuLXyzlkhwlKfKNPHXz8evuf1bZzqEOT/z8UeDV2sUpOUPp8m6k41b/AHaNV9SK0ms135OmZ5181+I/au1tRwz05cpYuani58OadU4u6tV7/J7+w+m7eHWUN1VNSlUXJTko34trwfqdc6xDWgp5ZLHF/wDJ+jM+jdbx7KvDkWReU6d0yfUt9PpziPJnPd8x392Lm3M2PY1smPlGH0548jcU0m2pJpP5f8H6/ZPbuTS13jz5I5MkpSlUbcYJ+ybPJ3b3lj0cscc4ylOUVJRj4/TdXf7n6na3XobuJ5cdpJ8ZRfrGXwdLW9SfSiJj7Tjfl+rOSXucmfzvunv2ert5MCxcnBrzJ8bT8qvsfa9ub35nXx7PCUFlipKMlT/8OU+lesRaY4ldjs9zA0bSiZuJzVk0Bo14gYGbA0aMDAzZwmFhX1iZbM0xWd3JbFYCoBUdRxUUFo6hIpAKJQ2iUASMZKAKR497o2vncXsa+HM4+YvJjjNxf2bXg9tHBWTglHiklGqqlVfFHxGt+Gmvi3Pzers5MKcpN69RlDz/AMYv1S/2fb7eOThNQpTcZcW/RSrx/NH8z6J3J1GG2tTd1c0eUnFTWObh+6kvDX3NV68t0kZ5f0Hf6bDLgya+S+GTHLHJp1KmqtP2Z8d2t2FsaWecvzsc2vJVGDjL6id+r80fV9b+vHUyzwQeTPHHyjjXrNr2X3qz5LtHuzJszliy4MuLIldSxyi/X7oxt4pOdvLUREvrOr9Kjsa+TWcpQ+pBxU4Opwdf1I+R7Q7AzaWeeSe6s2JqvpxhJNu/Ddtpe59R3NnzYdaWbDilnyQSbxR/qa+x8/2b3Rk3XKMtfJilFry4yUX/AJZKzetbZHHlcju/f6929r7uF4dmDlBNSjJS4yxyp04v/J4u2e0NbQ5/l/qSeSuUsk+fp8UvAO9+uZNLFHLDBkzRcuMnjTag/mXwjLsvuP8APRlNY543B1PlFpX7U/Rl/J0ce1Mh7+vdD09nh+bwY8rjfByT5R+UmndG/StHBggsWtihhxpt8YKk2/Vv5Z8z+IWp1LljnoQlkx1WRY6eSMvbw36H6PY+tu/Rcuow+nkuscW05uPzNL0Y6LdG9XH6ONzy/W2+lYMslLLgxZJR9HPHGbX+WjdKlS8JeEvg3kkZuJznRk0Fo0aC0TFYyAzZozkiDJoDRq0FgYtBZq0BoD6OxRYpwM7OzDRMqYExJlDKmBMSYQziJnWBTjrOKI0ShHEBolDI0FEjQjggP0DwXwjSiUSYVmwRjV0kjeg0TFZON+qtP2ZIxS8JJL7eDVxDxGIzkwNGrQZIismiNDaIRWTAzRoEkQZszkjVoDRFZNBlE1YGQZSRnJG0jNoD6loxnA2QZHplzYF5HSIjCmmJMCHEqEmWwlApbIQBWcmQ4BHHEKOZCsgFYSs4gLJRWcFRhYmFkBYGNgZJBaAxhZAJAaHIDI1DNgZozNkUWgtGjM5EGTBIbBIg/9k="/>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pic>
        <p:nvPicPr>
          <p:cNvPr id="2051" name="Picture 3" descr="C:\Users\Mike\Desktop\fly.jpg"/>
          <p:cNvPicPr>
            <a:picLocks noChangeAspect="1" noChangeArrowheads="1"/>
          </p:cNvPicPr>
          <p:nvPr/>
        </p:nvPicPr>
        <p:blipFill>
          <a:blip r:embed="rId2"/>
          <a:srcRect/>
          <a:stretch>
            <a:fillRect/>
          </a:stretch>
        </p:blipFill>
        <p:spPr bwMode="auto">
          <a:xfrm>
            <a:off x="7705793" y="203689"/>
            <a:ext cx="3882427" cy="2640621"/>
          </a:xfrm>
          <a:prstGeom prst="rect">
            <a:avLst/>
          </a:prstGeom>
          <a:noFill/>
        </p:spPr>
      </p:pic>
      <p:pic>
        <p:nvPicPr>
          <p:cNvPr id="2052" name="Picture 4" descr="C:\Users\Mike\Desktop\fly 2.jpg"/>
          <p:cNvPicPr>
            <a:picLocks noChangeAspect="1" noChangeArrowheads="1"/>
          </p:cNvPicPr>
          <p:nvPr/>
        </p:nvPicPr>
        <p:blipFill>
          <a:blip r:embed="rId3"/>
          <a:srcRect/>
          <a:stretch>
            <a:fillRect/>
          </a:stretch>
        </p:blipFill>
        <p:spPr bwMode="auto">
          <a:xfrm>
            <a:off x="481923" y="160338"/>
            <a:ext cx="2761710" cy="3687025"/>
          </a:xfrm>
          <a:prstGeom prst="rect">
            <a:avLst/>
          </a:prstGeom>
          <a:noFill/>
        </p:spPr>
      </p:pic>
      <p:pic>
        <p:nvPicPr>
          <p:cNvPr id="2053" name="Picture 5" descr="C:\Users\Mike\Desktop\texas.jpg"/>
          <p:cNvPicPr>
            <a:picLocks noChangeAspect="1" noChangeArrowheads="1"/>
          </p:cNvPicPr>
          <p:nvPr/>
        </p:nvPicPr>
        <p:blipFill>
          <a:blip r:embed="rId4"/>
          <a:srcRect/>
          <a:stretch>
            <a:fillRect/>
          </a:stretch>
        </p:blipFill>
        <p:spPr bwMode="auto">
          <a:xfrm>
            <a:off x="4038600" y="1524000"/>
            <a:ext cx="3501054" cy="2608286"/>
          </a:xfrm>
          <a:prstGeom prst="rect">
            <a:avLst/>
          </a:prstGeom>
          <a:noFill/>
        </p:spPr>
      </p:pic>
      <p:pic>
        <p:nvPicPr>
          <p:cNvPr id="2054" name="Picture 6" descr="C:\Users\Mike\Desktop\texas 1.jpg"/>
          <p:cNvPicPr>
            <a:picLocks noChangeAspect="1" noChangeArrowheads="1"/>
          </p:cNvPicPr>
          <p:nvPr/>
        </p:nvPicPr>
        <p:blipFill>
          <a:blip r:embed="rId5"/>
          <a:srcRect/>
          <a:stretch>
            <a:fillRect/>
          </a:stretch>
        </p:blipFill>
        <p:spPr bwMode="auto">
          <a:xfrm>
            <a:off x="883608" y="3582909"/>
            <a:ext cx="3768740" cy="3768740"/>
          </a:xfrm>
          <a:prstGeom prst="rect">
            <a:avLst/>
          </a:prstGeom>
          <a:noFill/>
        </p:spPr>
      </p:pic>
      <p:pic>
        <p:nvPicPr>
          <p:cNvPr id="2055" name="Picture 7" descr="C:\Users\Mike\Desktop\new york.jpg"/>
          <p:cNvPicPr>
            <a:picLocks noChangeAspect="1" noChangeArrowheads="1"/>
          </p:cNvPicPr>
          <p:nvPr/>
        </p:nvPicPr>
        <p:blipFill>
          <a:blip r:embed="rId6"/>
          <a:srcRect/>
          <a:stretch>
            <a:fillRect/>
          </a:stretch>
        </p:blipFill>
        <p:spPr bwMode="auto">
          <a:xfrm>
            <a:off x="6934201" y="3200401"/>
            <a:ext cx="3948064" cy="3580024"/>
          </a:xfrm>
          <a:prstGeom prst="rect">
            <a:avLst/>
          </a:prstGeom>
          <a:noFill/>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849819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1"/>
                                        </p:tgtEl>
                                        <p:attrNameLst>
                                          <p:attrName>style.visibility</p:attrName>
                                        </p:attrNameLst>
                                      </p:cBhvr>
                                      <p:to>
                                        <p:strVal val="visible"/>
                                      </p:to>
                                    </p:set>
                                    <p:anim calcmode="lin" valueType="num">
                                      <p:cBhvr additive="base">
                                        <p:cTn id="13" dur="500" fill="hold"/>
                                        <p:tgtEl>
                                          <p:spTgt spid="2051"/>
                                        </p:tgtEl>
                                        <p:attrNameLst>
                                          <p:attrName>ppt_x</p:attrName>
                                        </p:attrNameLst>
                                      </p:cBhvr>
                                      <p:tavLst>
                                        <p:tav tm="0">
                                          <p:val>
                                            <p:strVal val="#ppt_x"/>
                                          </p:val>
                                        </p:tav>
                                        <p:tav tm="100000">
                                          <p:val>
                                            <p:strVal val="#ppt_x"/>
                                          </p:val>
                                        </p:tav>
                                      </p:tavLst>
                                    </p:anim>
                                    <p:anim calcmode="lin" valueType="num">
                                      <p:cBhvr additive="base">
                                        <p:cTn id="14"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3"/>
                                        </p:tgtEl>
                                        <p:attrNameLst>
                                          <p:attrName>style.visibility</p:attrName>
                                        </p:attrNameLst>
                                      </p:cBhvr>
                                      <p:to>
                                        <p:strVal val="visible"/>
                                      </p:to>
                                    </p:set>
                                    <p:anim calcmode="lin" valueType="num">
                                      <p:cBhvr additive="base">
                                        <p:cTn id="19" dur="500" fill="hold"/>
                                        <p:tgtEl>
                                          <p:spTgt spid="2053"/>
                                        </p:tgtEl>
                                        <p:attrNameLst>
                                          <p:attrName>ppt_x</p:attrName>
                                        </p:attrNameLst>
                                      </p:cBhvr>
                                      <p:tavLst>
                                        <p:tav tm="0">
                                          <p:val>
                                            <p:strVal val="#ppt_x"/>
                                          </p:val>
                                        </p:tav>
                                        <p:tav tm="100000">
                                          <p:val>
                                            <p:strVal val="#ppt_x"/>
                                          </p:val>
                                        </p:tav>
                                      </p:tavLst>
                                    </p:anim>
                                    <p:anim calcmode="lin" valueType="num">
                                      <p:cBhvr additive="base">
                                        <p:cTn id="20" dur="500" fill="hold"/>
                                        <p:tgtEl>
                                          <p:spTgt spid="205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54"/>
                                        </p:tgtEl>
                                        <p:attrNameLst>
                                          <p:attrName>style.visibility</p:attrName>
                                        </p:attrNameLst>
                                      </p:cBhvr>
                                      <p:to>
                                        <p:strVal val="visible"/>
                                      </p:to>
                                    </p:set>
                                    <p:anim calcmode="lin" valueType="num">
                                      <p:cBhvr additive="base">
                                        <p:cTn id="25" dur="500" fill="hold"/>
                                        <p:tgtEl>
                                          <p:spTgt spid="2054"/>
                                        </p:tgtEl>
                                        <p:attrNameLst>
                                          <p:attrName>ppt_x</p:attrName>
                                        </p:attrNameLst>
                                      </p:cBhvr>
                                      <p:tavLst>
                                        <p:tav tm="0">
                                          <p:val>
                                            <p:strVal val="#ppt_x"/>
                                          </p:val>
                                        </p:tav>
                                        <p:tav tm="100000">
                                          <p:val>
                                            <p:strVal val="#ppt_x"/>
                                          </p:val>
                                        </p:tav>
                                      </p:tavLst>
                                    </p:anim>
                                    <p:anim calcmode="lin" valueType="num">
                                      <p:cBhvr additive="base">
                                        <p:cTn id="26"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055"/>
                                        </p:tgtEl>
                                        <p:attrNameLst>
                                          <p:attrName>style.visibility</p:attrName>
                                        </p:attrNameLst>
                                      </p:cBhvr>
                                      <p:to>
                                        <p:strVal val="visible"/>
                                      </p:to>
                                    </p:set>
                                    <p:anim calcmode="lin" valueType="num">
                                      <p:cBhvr additive="base">
                                        <p:cTn id="31" dur="500" fill="hold"/>
                                        <p:tgtEl>
                                          <p:spTgt spid="2055"/>
                                        </p:tgtEl>
                                        <p:attrNameLst>
                                          <p:attrName>ppt_x</p:attrName>
                                        </p:attrNameLst>
                                      </p:cBhvr>
                                      <p:tavLst>
                                        <p:tav tm="0">
                                          <p:val>
                                            <p:strVal val="#ppt_x"/>
                                          </p:val>
                                        </p:tav>
                                        <p:tav tm="100000">
                                          <p:val>
                                            <p:strVal val="#ppt_x"/>
                                          </p:val>
                                        </p:tav>
                                      </p:tavLst>
                                    </p:anim>
                                    <p:anim calcmode="lin" valueType="num">
                                      <p:cBhvr additive="base">
                                        <p:cTn id="32" dur="500" fill="hold"/>
                                        <p:tgtEl>
                                          <p:spTgt spid="20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B62A572-FF6F-4271-9F6E-D9161FC546D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068C9DCC-61DD-4C42-ADB5-EBD98E38220E}"/>
              </a:ext>
            </a:extLst>
          </p:cNvPr>
          <p:cNvPicPr>
            <a:picLocks noChangeAspect="1"/>
          </p:cNvPicPr>
          <p:nvPr/>
        </p:nvPicPr>
        <p:blipFill>
          <a:blip r:embed="rId2"/>
          <a:stretch>
            <a:fillRect/>
          </a:stretch>
        </p:blipFill>
        <p:spPr>
          <a:xfrm>
            <a:off x="1649830" y="6351"/>
            <a:ext cx="4476750" cy="6715125"/>
          </a:xfrm>
          <a:prstGeom prst="rect">
            <a:avLst/>
          </a:prstGeom>
        </p:spPr>
      </p:pic>
      <p:pic>
        <p:nvPicPr>
          <p:cNvPr id="7" name="Picture 6">
            <a:extLst>
              <a:ext uri="{FF2B5EF4-FFF2-40B4-BE49-F238E27FC236}">
                <a16:creationId xmlns:a16="http://schemas.microsoft.com/office/drawing/2014/main" id="{8E868312-31E0-466A-B7F0-EA1988A056A5}"/>
              </a:ext>
            </a:extLst>
          </p:cNvPr>
          <p:cNvPicPr>
            <a:picLocks noChangeAspect="1"/>
          </p:cNvPicPr>
          <p:nvPr/>
        </p:nvPicPr>
        <p:blipFill>
          <a:blip r:embed="rId3"/>
          <a:stretch>
            <a:fillRect/>
          </a:stretch>
        </p:blipFill>
        <p:spPr>
          <a:xfrm>
            <a:off x="5429250" y="2204865"/>
            <a:ext cx="5238750" cy="2657475"/>
          </a:xfrm>
          <a:prstGeom prst="rect">
            <a:avLst/>
          </a:prstGeom>
        </p:spPr>
      </p:pic>
    </p:spTree>
    <p:extLst>
      <p:ext uri="{BB962C8B-B14F-4D97-AF65-F5344CB8AC3E}">
        <p14:creationId xmlns:p14="http://schemas.microsoft.com/office/powerpoint/2010/main" val="30722407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58327FE-12F9-4457-80E8-D795D0330C45}"/>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44C97944-2CE9-442E-9FB9-1336ACF12F90}"/>
              </a:ext>
            </a:extLst>
          </p:cNvPr>
          <p:cNvSpPr>
            <a:spLocks noGrp="1"/>
          </p:cNvSpPr>
          <p:nvPr>
            <p:ph idx="1"/>
          </p:nvPr>
        </p:nvSpPr>
        <p:spPr/>
        <p:txBody>
          <a:bodyPr/>
          <a:lstStyle/>
          <a:p>
            <a:pPr>
              <a:spcBef>
                <a:spcPts val="0"/>
              </a:spcBef>
              <a:buFont typeface="+mj-lt"/>
              <a:buAutoNum type="arabicPeriod"/>
            </a:pPr>
            <a:r>
              <a:rPr lang="en-US" sz="2400" dirty="0"/>
              <a:t>Halpern D (2015) Inside the nudge unit: how small changes can make a big difference, London: WH Allen</a:t>
            </a:r>
            <a:endParaRPr lang="en-GB" sz="2400" dirty="0"/>
          </a:p>
          <a:p>
            <a:pPr>
              <a:spcBef>
                <a:spcPts val="0"/>
              </a:spcBef>
              <a:buFont typeface="+mj-lt"/>
              <a:buAutoNum type="arabicPeriod"/>
            </a:pPr>
            <a:r>
              <a:rPr lang="en-GB" sz="2400" dirty="0" err="1"/>
              <a:t>Lanchester</a:t>
            </a:r>
            <a:r>
              <a:rPr lang="en-GB" sz="2400" dirty="0"/>
              <a:t> J (2015) ‘Nudge, Nudge’, London Review of Books available at </a:t>
            </a:r>
            <a:r>
              <a:rPr lang="en-GB" sz="2400" dirty="0">
                <a:hlinkClick r:id="rId2"/>
              </a:rPr>
              <a:t>http://www.lrb.co.uk/blog/2015/04/24/john-lanchester/episode-13-nudge-nudge/</a:t>
            </a:r>
            <a:r>
              <a:rPr lang="en-GB" sz="2400" dirty="0"/>
              <a:t> accessed on 8</a:t>
            </a:r>
            <a:r>
              <a:rPr lang="en-GB" sz="2400" baseline="30000" dirty="0"/>
              <a:t>th</a:t>
            </a:r>
            <a:r>
              <a:rPr lang="en-GB" sz="2400" dirty="0"/>
              <a:t> September 2015. </a:t>
            </a:r>
          </a:p>
          <a:p>
            <a:pPr lvl="0">
              <a:buFont typeface="+mj-lt"/>
              <a:buAutoNum type="arabicPeriod"/>
            </a:pPr>
            <a:r>
              <a:rPr lang="en-GB" sz="2400" dirty="0"/>
              <a:t>Thaler RH and Sunstein CR (2008) Nudge: improving decisions about health, wealth and happiness. London: Penguin</a:t>
            </a:r>
          </a:p>
          <a:p>
            <a:pPr marL="0" indent="0">
              <a:buNone/>
            </a:pPr>
            <a:endParaRPr lang="en-GB" dirty="0"/>
          </a:p>
        </p:txBody>
      </p:sp>
      <p:sp>
        <p:nvSpPr>
          <p:cNvPr id="2" name="Slide Number Placeholder 1">
            <a:extLst>
              <a:ext uri="{FF2B5EF4-FFF2-40B4-BE49-F238E27FC236}">
                <a16:creationId xmlns:a16="http://schemas.microsoft.com/office/drawing/2014/main" id="{4BB138EF-EDEE-43DB-A0C2-DF4213C3856A}"/>
              </a:ext>
            </a:extLst>
          </p:cNvPr>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38</a:t>
            </a:fld>
            <a:endParaRPr lang="en-US">
              <a:solidFill>
                <a:prstClr val="black">
                  <a:tint val="75000"/>
                </a:prstClr>
              </a:solidFill>
              <a:latin typeface="Calibri"/>
            </a:endParaRPr>
          </a:p>
        </p:txBody>
      </p:sp>
    </p:spTree>
    <p:extLst>
      <p:ext uri="{BB962C8B-B14F-4D97-AF65-F5344CB8AC3E}">
        <p14:creationId xmlns:p14="http://schemas.microsoft.com/office/powerpoint/2010/main" val="1908267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1610</Words>
  <Application>Microsoft Office PowerPoint</Application>
  <PresentationFormat>Widescreen</PresentationFormat>
  <Paragraphs>187</Paragraphs>
  <Slides>38</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38</vt:i4>
      </vt:variant>
    </vt:vector>
  </HeadingPairs>
  <TitlesOfParts>
    <vt:vector size="43" baseType="lpstr">
      <vt:lpstr>Arial</vt:lpstr>
      <vt:lpstr>Calibri</vt:lpstr>
      <vt:lpstr>Calibri Light</vt:lpstr>
      <vt:lpstr>Office Theme</vt:lpstr>
      <vt:lpstr>4_Office Theme</vt:lpstr>
      <vt:lpstr>Nudge Theory</vt:lpstr>
      <vt:lpstr>Legislation is one thing …</vt:lpstr>
      <vt:lpstr>Behaviour change is something else</vt:lpstr>
      <vt:lpstr>PowerPoint Presentation</vt:lpstr>
      <vt:lpstr>PowerPoint Presentation</vt:lpstr>
      <vt:lpstr>Liberal Paternalism</vt:lpstr>
      <vt:lpstr>Liberal Paternalism</vt:lpstr>
      <vt:lpstr>PowerPoint Presentation</vt:lpstr>
      <vt:lpstr>Basic principle of choice architecture</vt:lpstr>
      <vt:lpstr>PowerPoint Presentation</vt:lpstr>
      <vt:lpstr>Building on Thaler and Sunstein’s foundation we have seen major steps for this approach over the last 10 years</vt:lpstr>
      <vt:lpstr>The coalition government in the UK set up the behavioural insights team</vt:lpstr>
      <vt:lpstr>PowerPoint Presentation</vt:lpstr>
      <vt:lpstr>PowerPoint Presentation</vt:lpstr>
      <vt:lpstr>PowerPoint Presentation</vt:lpstr>
      <vt:lpstr>Behaviour change? Make it easy!</vt:lpstr>
      <vt:lpstr>Simplify and save time</vt:lpstr>
      <vt:lpstr>Suicide</vt:lpstr>
      <vt:lpstr>Make it difficult</vt:lpstr>
      <vt:lpstr>Human motivations</vt:lpstr>
      <vt:lpstr>PowerPoint Presentation</vt:lpstr>
      <vt:lpstr>PowerPoint Presentation</vt:lpstr>
      <vt:lpstr>Skydiving!</vt:lpstr>
      <vt:lpstr>PowerPoint Presentation</vt:lpstr>
      <vt:lpstr>PowerPoint Presentation</vt:lpstr>
      <vt:lpstr>PowerPoint Presentation</vt:lpstr>
      <vt:lpstr>Attract!</vt:lpstr>
      <vt:lpstr>Power of social influence </vt:lpstr>
      <vt:lpstr>Halpern (2015:120)</vt:lpstr>
      <vt:lpstr>PowerPoint Presentation</vt:lpstr>
      <vt:lpstr>Robert Cialdini advised caution!</vt:lpstr>
      <vt:lpstr>Robert Cialdini advised caution!</vt:lpstr>
      <vt:lpstr>Ethnic minority police applicants</vt:lpstr>
      <vt:lpstr>Ethnic minority police applicants</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Nudge Theory</dc:title>
  <dc:creator>Mike Durke</dc:creator>
  <cp:lastModifiedBy>Mike Durke</cp:lastModifiedBy>
  <cp:revision>3</cp:revision>
  <dcterms:created xsi:type="dcterms:W3CDTF">2022-11-16T10:07:28Z</dcterms:created>
  <dcterms:modified xsi:type="dcterms:W3CDTF">2022-11-29T15:51:16Z</dcterms:modified>
</cp:coreProperties>
</file>