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7" r:id="rId3"/>
    <p:sldId id="258" r:id="rId4"/>
    <p:sldId id="260" r:id="rId5"/>
    <p:sldId id="261" r:id="rId6"/>
    <p:sldId id="264" r:id="rId7"/>
    <p:sldId id="268" r:id="rId8"/>
    <p:sldId id="262" r:id="rId9"/>
    <p:sldId id="263" r:id="rId10"/>
    <p:sldId id="267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64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773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834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399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364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77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03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26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93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196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441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25F67-6D23-43F3-B66B-6880D73DDE16}" type="datetimeFigureOut">
              <a:rPr lang="en-GB" smtClean="0"/>
              <a:t>14/08/2022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70B460-C51A-44B1-8A49-3FCB6D8C6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6510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health.org.uk/news-and-comment/news/lack-of-investment-in-nhs-infrastructure-is-undermining-patient-car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ons.gov.uk/employmentandlabourmarket/peopleinwork/labourproductivity/articles/sicknessabsenceinthelabourmarket/202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910C9-39F3-2904-A0B7-5B482100D2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i="1" dirty="0"/>
              <a:t>Staff Absences and staff shortages in the healthcare sector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676BC2-85C2-8217-ABEA-B28388A764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Haleema Sadia Qureshi</a:t>
            </a:r>
          </a:p>
        </p:txBody>
      </p:sp>
      <p:pic>
        <p:nvPicPr>
          <p:cNvPr id="5122" name="Picture 2" descr="Home">
            <a:extLst>
              <a:ext uri="{FF2B5EF4-FFF2-40B4-BE49-F238E27FC236}">
                <a16:creationId xmlns:a16="http://schemas.microsoft.com/office/drawing/2014/main" id="{6E57C799-D266-C7A4-1A03-B3DDDC5B09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4153" y="3177625"/>
            <a:ext cx="3105091" cy="31050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9E8126-5197-45E8-3921-DC36A344C390}"/>
              </a:ext>
            </a:extLst>
          </p:cNvPr>
          <p:cNvSpPr txBox="1"/>
          <p:nvPr/>
        </p:nvSpPr>
        <p:spPr>
          <a:xfrm>
            <a:off x="8981984" y="6282716"/>
            <a:ext cx="609452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effectLst/>
                <a:latin typeface="Open Sans" panose="020B0606030504020204" pitchFamily="34" charset="0"/>
              </a:rPr>
              <a:t>(Home, 2022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86555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BDBD9-4019-36C4-D167-0EF71C336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0585A-73B7-2CBA-39FC-178830E9A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Problem solving is a type of method to fix an issue. </a:t>
            </a:r>
          </a:p>
          <a:p>
            <a:pPr marL="0" indent="0">
              <a:buNone/>
            </a:pPr>
            <a:r>
              <a:rPr lang="en-GB" dirty="0"/>
              <a:t>Decision making is important and apart of problem solving.</a:t>
            </a:r>
          </a:p>
        </p:txBody>
      </p:sp>
      <p:pic>
        <p:nvPicPr>
          <p:cNvPr id="3074" name="Picture 2" descr="A Four Step Problem Solving and Decision Making Structure : Sacred  Structures by Jim Baker">
            <a:extLst>
              <a:ext uri="{FF2B5EF4-FFF2-40B4-BE49-F238E27FC236}">
                <a16:creationId xmlns:a16="http://schemas.microsoft.com/office/drawing/2014/main" id="{320844B9-6641-4515-2CAF-6FAE160ED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675" y="2814638"/>
            <a:ext cx="5391149" cy="40433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422F79-0A72-A0A3-5FE2-7CB3252710CB}"/>
              </a:ext>
            </a:extLst>
          </p:cNvPr>
          <p:cNvSpPr txBox="1"/>
          <p:nvPr/>
        </p:nvSpPr>
        <p:spPr>
          <a:xfrm>
            <a:off x="8505824" y="6315531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effectLst/>
                <a:latin typeface="Open Sans" panose="020B0606030504020204" pitchFamily="34" charset="0"/>
              </a:rPr>
              <a:t>(Baker, 2022)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566862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7BB1B-FE9F-B89D-8DBF-10738870C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E5CC8-1F8D-8420-FCD2-4A650223C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8208" y="1700213"/>
            <a:ext cx="3902384" cy="62103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0" i="0" dirty="0">
                <a:solidFill>
                  <a:srgbClr val="43423E"/>
                </a:solidFill>
                <a:effectLst/>
                <a:latin typeface="Univers LT Pro"/>
              </a:rPr>
              <a:t>‘Just bringing capital funding for the health service in England up to the OECD average would require around £3.5 billion extra next year, rising to £4.1billion by 2023/24.’ 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(Perry, 2022)</a:t>
            </a:r>
            <a:endParaRPr lang="en-GB" sz="1400" b="0" i="0" dirty="0">
              <a:solidFill>
                <a:srgbClr val="43423E"/>
              </a:solidFill>
              <a:effectLst/>
              <a:latin typeface="Univers LT Pro"/>
            </a:endParaRPr>
          </a:p>
          <a:p>
            <a:pPr marL="0" indent="0">
              <a:buNone/>
            </a:pPr>
            <a:endParaRPr lang="en-GB" sz="1400" dirty="0">
              <a:solidFill>
                <a:srgbClr val="43423E"/>
              </a:solidFill>
              <a:latin typeface="Univers LT Pro"/>
            </a:endParaRPr>
          </a:p>
          <a:p>
            <a:pPr marL="0" indent="0">
              <a:buNone/>
            </a:pPr>
            <a:r>
              <a:rPr lang="en-GB" sz="1400" dirty="0">
                <a:hlinkClick r:id="rId2"/>
              </a:rPr>
              <a:t>Lack of investment in NHS infrastructure is undermining patient care (health.org.uk)</a:t>
            </a:r>
            <a:endParaRPr lang="en-GB" sz="1400" dirty="0"/>
          </a:p>
        </p:txBody>
      </p:sp>
      <p:pic>
        <p:nvPicPr>
          <p:cNvPr id="2050" name="Picture 2" descr="Who is to blame for the NHS funding crisis, a funding squeeze is leaving  the NHS overwhelmed">
            <a:extLst>
              <a:ext uri="{FF2B5EF4-FFF2-40B4-BE49-F238E27FC236}">
                <a16:creationId xmlns:a16="http://schemas.microsoft.com/office/drawing/2014/main" id="{0AE3F743-2C93-B89C-9E1A-3FBACE382B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133" y="828675"/>
            <a:ext cx="7777812" cy="60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6FD31C-887B-A076-9E3A-B4FC6145AC1B}"/>
              </a:ext>
            </a:extLst>
          </p:cNvPr>
          <p:cNvSpPr txBox="1"/>
          <p:nvPr/>
        </p:nvSpPr>
        <p:spPr>
          <a:xfrm>
            <a:off x="7551062" y="6185098"/>
            <a:ext cx="24384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(anon,2022)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85095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67181-448B-DD50-911C-9AE8C2293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305B0-4D7E-0EAA-2B8B-094C88128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921508"/>
            <a:ext cx="5606988" cy="44862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Minor illness is the leading cause of absence in 2020, including coughs and colds, which have been the leading causes of absence throughout the data time series.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(Leaker and Kumar, 2021)</a:t>
            </a:r>
            <a:endParaRPr lang="en-GB" sz="1200" dirty="0"/>
          </a:p>
          <a:p>
            <a:pPr marL="0" indent="0">
              <a:buNone/>
            </a:pPr>
            <a:r>
              <a:rPr lang="en-GB" sz="1200" dirty="0">
                <a:hlinkClick r:id="rId2"/>
              </a:rPr>
              <a:t>Sickness absence in the UK labour market - Office for National Statistics (ons.gov.uk)</a:t>
            </a:r>
            <a:endParaRPr lang="en-GB" sz="1200" dirty="0"/>
          </a:p>
        </p:txBody>
      </p:sp>
      <p:pic>
        <p:nvPicPr>
          <p:cNvPr id="4100" name="Picture 4" descr="95% of Nurses say patient health is at risk (and it's due to NHS staff  shortages)">
            <a:extLst>
              <a:ext uri="{FF2B5EF4-FFF2-40B4-BE49-F238E27FC236}">
                <a16:creationId xmlns:a16="http://schemas.microsoft.com/office/drawing/2014/main" id="{D7465B22-EA57-FBC9-CAA3-D2AAAD385D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75" y="1921508"/>
            <a:ext cx="5606988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5CCEF4-5EB2-C14E-1615-08E826D53380}"/>
              </a:ext>
            </a:extLst>
          </p:cNvPr>
          <p:cNvSpPr txBox="1"/>
          <p:nvPr/>
        </p:nvSpPr>
        <p:spPr>
          <a:xfrm>
            <a:off x="333375" y="6008834"/>
            <a:ext cx="6096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dirty="0">
                <a:effectLst/>
                <a:latin typeface="Open Sans" panose="020B0606030504020204" pitchFamily="34" charset="0"/>
              </a:rPr>
              <a:t>(95% of Nurses say patient health is at risk (and it's due to NHS staff shortages), 2022)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0118804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74942-F409-4BDF-E49C-3CC9CB9F1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CCF3D-76B5-B2A0-878A-71A1110F3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2628" y="1868939"/>
            <a:ext cx="597841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is data that shows us the common reasons for absence amongst NHS staff. The highest are depression and anxiety-related illnesses. This could be due to the fact of burnout and strenuous working conditions.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Graph showing most commons reasons for absence among NHS staff as a percentage of all FTE days.">
            <a:extLst>
              <a:ext uri="{FF2B5EF4-FFF2-40B4-BE49-F238E27FC236}">
                <a16:creationId xmlns:a16="http://schemas.microsoft.com/office/drawing/2014/main" id="{3FF46AED-9995-812F-EA48-10C6B10C04F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610" y="2046005"/>
            <a:ext cx="4754066" cy="316937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4B63F6-8A97-9D17-CAD8-2DA57999B47D}"/>
              </a:ext>
            </a:extLst>
          </p:cNvPr>
          <p:cNvSpPr txBox="1"/>
          <p:nvPr/>
        </p:nvSpPr>
        <p:spPr>
          <a:xfrm>
            <a:off x="953610" y="5570699"/>
            <a:ext cx="6285390" cy="319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Open Sans" panose="020B0606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(Copeland, 2019)</a:t>
            </a:r>
            <a:endParaRPr lang="en-GB" sz="14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708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12D85-FD8D-99D7-37A8-4FAE8CDB1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 descr="Chart, line chart&#10;&#10;Description automatically generated">
            <a:extLst>
              <a:ext uri="{FF2B5EF4-FFF2-40B4-BE49-F238E27FC236}">
                <a16:creationId xmlns:a16="http://schemas.microsoft.com/office/drawing/2014/main" id="{370D01F2-A3D6-6B63-3F5A-3EC6452DAC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648" y="462779"/>
            <a:ext cx="7360766" cy="577294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872264A-17F7-D8D6-C5A5-2FBEA46F0577}"/>
              </a:ext>
            </a:extLst>
          </p:cNvPr>
          <p:cNvSpPr txBox="1"/>
          <p:nvPr/>
        </p:nvSpPr>
        <p:spPr>
          <a:xfrm>
            <a:off x="498547" y="6377459"/>
            <a:ext cx="6096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(Sickness absence in the UK labour market - Office for National Statistics, 2022)</a:t>
            </a:r>
            <a:endParaRPr lang="en-GB" sz="9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F2BCEC-3353-B15A-8151-EBF4B6AB9102}"/>
              </a:ext>
            </a:extLst>
          </p:cNvPr>
          <p:cNvSpPr txBox="1"/>
          <p:nvPr/>
        </p:nvSpPr>
        <p:spPr>
          <a:xfrm>
            <a:off x="7654770" y="2205285"/>
            <a:ext cx="401936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323132"/>
                </a:solidFill>
                <a:effectLst/>
                <a:latin typeface="open sans" panose="020B0606030504020204" pitchFamily="34" charset="0"/>
              </a:rPr>
              <a:t>Sickness absence rate, for all people in employment aged 16 years and over, UK, 1995 to 2020</a:t>
            </a:r>
          </a:p>
        </p:txBody>
      </p:sp>
    </p:spTree>
    <p:extLst>
      <p:ext uri="{BB962C8B-B14F-4D97-AF65-F5344CB8AC3E}">
        <p14:creationId xmlns:p14="http://schemas.microsoft.com/office/powerpoint/2010/main" val="3970686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04A56-B30E-D4E7-EAB4-12C543BFB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Pestle Analysis Examples to Unlock Business Growth">
            <a:extLst>
              <a:ext uri="{FF2B5EF4-FFF2-40B4-BE49-F238E27FC236}">
                <a16:creationId xmlns:a16="http://schemas.microsoft.com/office/drawing/2014/main" id="{32DA960B-ABEF-7824-8A71-8F2A0E1B56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843" y="0"/>
            <a:ext cx="98663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A494EF-11A5-3160-892E-CDC893FF48C8}"/>
              </a:ext>
            </a:extLst>
          </p:cNvPr>
          <p:cNvSpPr txBox="1"/>
          <p:nvPr/>
        </p:nvSpPr>
        <p:spPr>
          <a:xfrm>
            <a:off x="687280" y="6362070"/>
            <a:ext cx="609452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effectLst/>
                <a:latin typeface="Open Sans" panose="020B0606030504020204" pitchFamily="34" charset="0"/>
              </a:rPr>
              <a:t>(Pestle Analysis Examples to Unlock Business Growth, 2022)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004202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66999-A315-6408-2AB0-EFE6C3526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85EF0-DBC3-BF61-76F3-B13510B90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shortage of staff,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lack of medical resources,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the abrupt decision of the UK leaves e g the European Union.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Long waiting times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effect of high energy costs and general inflation reduces the value of the NHS budget.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Productivity reduction due to shortage of staff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dissatisfaction </a:t>
            </a:r>
          </a:p>
          <a:p>
            <a:pPr marL="0" indent="0">
              <a:buNone/>
            </a:pP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8331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1EE0F-64B7-A2D8-AA4E-8CFC15E2C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560A0D7B-FD5C-9439-E6FC-C58D83C7D4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56" t="4018" r="16640" b="7584"/>
          <a:stretch/>
        </p:blipFill>
        <p:spPr bwMode="auto">
          <a:xfrm>
            <a:off x="419100" y="-61920"/>
            <a:ext cx="11353800" cy="691992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991589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8E42F-76DB-D633-265C-6F300CEA7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solutions: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A236D-43C3-EA24-1D74-50F4825E2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dirty="0">
                <a:effectLst/>
                <a:latin typeface="AeonikPro"/>
              </a:rPr>
              <a:t>Inform others about your reporting procedures</a:t>
            </a:r>
          </a:p>
          <a:p>
            <a:pPr marL="0" indent="0">
              <a:buNone/>
            </a:pPr>
            <a:r>
              <a:rPr lang="en-GB" b="1" i="0" dirty="0">
                <a:effectLst/>
                <a:latin typeface="AeonikPro"/>
              </a:rPr>
              <a:t>Consistently collect critical information</a:t>
            </a:r>
          </a:p>
          <a:p>
            <a:pPr marL="0" indent="0">
              <a:buNone/>
            </a:pPr>
            <a:r>
              <a:rPr lang="en-GB" b="1" i="0" dirty="0">
                <a:effectLst/>
                <a:latin typeface="AeonikPro"/>
              </a:rPr>
              <a:t>Pay attention and offer assistance.</a:t>
            </a:r>
          </a:p>
          <a:p>
            <a:pPr marL="0" indent="0">
              <a:buNone/>
            </a:pPr>
            <a:r>
              <a:rPr lang="en-GB" b="1" i="0" dirty="0">
                <a:effectLst/>
                <a:latin typeface="AeonikPro"/>
              </a:rPr>
              <a:t>Remain in contact</a:t>
            </a:r>
          </a:p>
          <a:p>
            <a:pPr marL="0" indent="0">
              <a:buNone/>
            </a:pPr>
            <a:r>
              <a:rPr lang="en-GB" b="1" i="0" dirty="0">
                <a:effectLst/>
                <a:latin typeface="AeonikPro"/>
              </a:rPr>
              <a:t>Think about making suitable arrangements.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21053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04115C6-703B-6FCD-7B9E-C65AB78E2DBC}"/>
              </a:ext>
            </a:extLst>
          </p:cNvPr>
          <p:cNvSpPr txBox="1"/>
          <p:nvPr/>
        </p:nvSpPr>
        <p:spPr>
          <a:xfrm>
            <a:off x="747943" y="545469"/>
            <a:ext cx="10349144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Open Sans" panose="020B0606030504020204" pitchFamily="34" charset="0"/>
              </a:rPr>
              <a:t>Ons.gov.uk. 2022. </a:t>
            </a:r>
            <a:r>
              <a:rPr lang="en-GB" sz="1400" b="0" i="1" dirty="0">
                <a:effectLst/>
                <a:latin typeface="Open Sans" panose="020B0606030504020204" pitchFamily="34" charset="0"/>
              </a:rPr>
              <a:t>Sickness absence in the UK labour market - Office for National Statistics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. [online] Available at: &lt;https://www.ons.gov.uk/employmentandlabourmarket/peopleinwork/labourproductivity/articles/sicknessabsenceinthelabourmarket/2020&gt; [Accessed 14 August 2022].</a:t>
            </a:r>
          </a:p>
          <a:p>
            <a:endParaRPr lang="en-GB" sz="1400" dirty="0">
              <a:latin typeface="Open Sans" panose="020B0606030504020204" pitchFamily="34" charset="0"/>
            </a:endParaRPr>
          </a:p>
          <a:p>
            <a:r>
              <a:rPr lang="en-GB" sz="1400" b="0" i="0" dirty="0">
                <a:effectLst/>
                <a:latin typeface="Open Sans" panose="020B0606030504020204" pitchFamily="34" charset="0"/>
              </a:rPr>
              <a:t>Leaker, D. and Kumar, K., 2021. </a:t>
            </a:r>
            <a:r>
              <a:rPr lang="en-GB" sz="1400" b="0" i="1" dirty="0">
                <a:effectLst/>
                <a:latin typeface="Open Sans" panose="020B0606030504020204" pitchFamily="34" charset="0"/>
              </a:rPr>
              <a:t>Sickness absence in the UK labour market - Office for National Statistics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. [online] Ons.gov.uk. Available at: &lt;https://www.ons.gov.uk/employmentandlabourmarket/peopleinwork/labourproductivity/articles/sicknessabsenceinthelabourmarket/2020&gt; [Accessed 14 August 2022].</a:t>
            </a:r>
          </a:p>
          <a:p>
            <a:endParaRPr lang="en-GB" sz="1400" dirty="0">
              <a:latin typeface="Open Sans" panose="020B0606030504020204" pitchFamily="34" charset="0"/>
            </a:endParaRPr>
          </a:p>
          <a:p>
            <a:r>
              <a:rPr lang="en-GB" sz="1400" b="0" i="0" dirty="0">
                <a:effectLst/>
                <a:latin typeface="Open Sans" panose="020B0606030504020204" pitchFamily="34" charset="0"/>
              </a:rPr>
              <a:t>Perry, S., 2022. </a:t>
            </a:r>
            <a:r>
              <a:rPr lang="en-GB" sz="1400" b="0" i="1" dirty="0">
                <a:effectLst/>
                <a:latin typeface="Open Sans" panose="020B0606030504020204" pitchFamily="34" charset="0"/>
              </a:rPr>
              <a:t>Lack of investment in NHS infrastructure is undermining patient care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. [online] The Health Foundation. Available at: &lt;https://www.health.org.uk/news-and-comment/news/lack-of-investment-in-nhs-infrastructure-is-undermining-patient-care&gt; [Accessed 14 August 2022].</a:t>
            </a:r>
          </a:p>
          <a:p>
            <a:endParaRPr lang="en-GB" sz="1400" dirty="0">
              <a:latin typeface="Open Sans" panose="020B0606030504020204" pitchFamily="34" charset="0"/>
            </a:endParaRPr>
          </a:p>
          <a:p>
            <a:r>
              <a:rPr lang="en-GB" sz="1400" b="0" i="0" dirty="0">
                <a:effectLst/>
                <a:latin typeface="Open Sans" panose="020B0606030504020204" pitchFamily="34" charset="0"/>
              </a:rPr>
              <a:t>2022. [online] Available at: &lt;https://nhsfunding.info/nhs-crisis-making/&gt; [Accessed 14 August 2022].</a:t>
            </a:r>
            <a:endParaRPr lang="en-GB" sz="1400" dirty="0"/>
          </a:p>
          <a:p>
            <a:endParaRPr lang="en-GB" sz="1400" dirty="0"/>
          </a:p>
          <a:p>
            <a:r>
              <a:rPr lang="en-GB" sz="1400" b="0" i="0" dirty="0">
                <a:effectLst/>
                <a:latin typeface="Open Sans" panose="020B0606030504020204" pitchFamily="34" charset="0"/>
              </a:rPr>
              <a:t>Nurses.co.uk. 2022. </a:t>
            </a:r>
            <a:r>
              <a:rPr lang="en-GB" sz="1400" b="0" i="1" dirty="0">
                <a:effectLst/>
                <a:latin typeface="Open Sans" panose="020B0606030504020204" pitchFamily="34" charset="0"/>
              </a:rPr>
              <a:t>95% of Nurses say patient health is at risk (and it's due to NHS staff shortages)</a:t>
            </a:r>
            <a:r>
              <a:rPr lang="en-GB" sz="1400" b="0" i="0" dirty="0">
                <a:effectLst/>
                <a:latin typeface="Open Sans" panose="020B0606030504020204" pitchFamily="34" charset="0"/>
              </a:rPr>
              <a:t>. [online] Available at: &lt;https://www.nurses.co.uk/blog/95-of-nurses-say-patient-health-is-at-risk-and-it-s-due-to-nhs-staff-shortages/&gt; [Accessed 15 August 2022].</a:t>
            </a:r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089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626</TotalTime>
  <Words>603</Words>
  <Application>Microsoft Office PowerPoint</Application>
  <PresentationFormat>Widescreen</PresentationFormat>
  <Paragraphs>46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AeonikPro</vt:lpstr>
      <vt:lpstr>Arial</vt:lpstr>
      <vt:lpstr>Calibri</vt:lpstr>
      <vt:lpstr>Calibri Light</vt:lpstr>
      <vt:lpstr>open sans</vt:lpstr>
      <vt:lpstr>open sans</vt:lpstr>
      <vt:lpstr>Univers LT Pro</vt:lpstr>
      <vt:lpstr>Wingdings</vt:lpstr>
      <vt:lpstr>Office Theme</vt:lpstr>
      <vt:lpstr>Staff Absences and staff shortages in the healthcare sector</vt:lpstr>
      <vt:lpstr>Problem solving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Alternative solutions: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</dc:title>
  <dc:creator>Haleema</dc:creator>
  <cp:lastModifiedBy>Haleema</cp:lastModifiedBy>
  <cp:revision>2</cp:revision>
  <dcterms:created xsi:type="dcterms:W3CDTF">2022-08-14T13:52:49Z</dcterms:created>
  <dcterms:modified xsi:type="dcterms:W3CDTF">2022-08-15T00:19:49Z</dcterms:modified>
</cp:coreProperties>
</file>