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86" r:id="rId7"/>
    <p:sldId id="287"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2" r:id="rId26"/>
    <p:sldId id="283" r:id="rId27"/>
    <p:sldId id="284" r:id="rId28"/>
    <p:sldId id="279" r:id="rId29"/>
    <p:sldId id="280" r:id="rId30"/>
    <p:sldId id="285" r:id="rId31"/>
    <p:sldId id="281" r:id="rId32"/>
    <p:sldId id="290" r:id="rId33"/>
    <p:sldId id="288" r:id="rId34"/>
    <p:sldId id="293" r:id="rId35"/>
    <p:sldId id="289" r:id="rId36"/>
    <p:sldId id="291" r:id="rId37"/>
    <p:sldId id="295" r:id="rId38"/>
    <p:sldId id="292" r:id="rId39"/>
    <p:sldId id="294" r:id="rId40"/>
    <p:sldId id="296" r:id="rId41"/>
    <p:sldId id="297" r:id="rId42"/>
    <p:sldId id="298" r:id="rId43"/>
    <p:sldId id="299" r:id="rId44"/>
    <p:sldId id="300" r:id="rId45"/>
    <p:sldId id="301" r:id="rId46"/>
    <p:sldId id="306" r:id="rId47"/>
    <p:sldId id="302" r:id="rId48"/>
    <p:sldId id="308" r:id="rId49"/>
    <p:sldId id="313" r:id="rId50"/>
    <p:sldId id="304" r:id="rId51"/>
    <p:sldId id="305" r:id="rId52"/>
    <p:sldId id="307" r:id="rId53"/>
    <p:sldId id="309" r:id="rId54"/>
    <p:sldId id="310" r:id="rId55"/>
    <p:sldId id="311" r:id="rId56"/>
    <p:sldId id="312" r:id="rId57"/>
    <p:sldId id="314"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215332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64161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489641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109611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472740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641256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537100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1767700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74102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4262081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443201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40927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99285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668011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3278482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2086273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EEC59-C528-4DF0-A980-FED069322E51}" type="datetimeFigureOut">
              <a:rPr lang="en-GB" smtClean="0"/>
              <a:pPr/>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CB42FC-DA23-4313-9E87-C2E4BE7BDB77}" type="slidenum">
              <a:rPr lang="en-GB" smtClean="0"/>
              <a:pPr/>
              <a:t>‹#›</a:t>
            </a:fld>
            <a:endParaRPr lang="en-GB"/>
          </a:p>
        </p:txBody>
      </p:sp>
    </p:spTree>
    <p:extLst>
      <p:ext uri="{BB962C8B-B14F-4D97-AF65-F5344CB8AC3E}">
        <p14:creationId xmlns:p14="http://schemas.microsoft.com/office/powerpoint/2010/main" val="621415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07EEC59-C528-4DF0-A980-FED069322E51}" type="datetimeFigureOut">
              <a:rPr lang="en-GB" smtClean="0"/>
              <a:pPr/>
              <a:t>07/04/2021</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9BCB42FC-DA23-4313-9E87-C2E4BE7BDB77}" type="slidenum">
              <a:rPr lang="en-GB" smtClean="0"/>
              <a:pPr/>
              <a:t>‹#›</a:t>
            </a:fld>
            <a:endParaRPr lang="en-GB"/>
          </a:p>
        </p:txBody>
      </p:sp>
    </p:spTree>
    <p:extLst>
      <p:ext uri="{BB962C8B-B14F-4D97-AF65-F5344CB8AC3E}">
        <p14:creationId xmlns:p14="http://schemas.microsoft.com/office/powerpoint/2010/main" val="32596051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a:t>HPHI 5014 6014</a:t>
            </a:r>
            <a:endParaRPr lang="en-GB" dirty="0"/>
          </a:p>
        </p:txBody>
      </p:sp>
      <p:sp>
        <p:nvSpPr>
          <p:cNvPr id="5" name="Subtitle 4"/>
          <p:cNvSpPr>
            <a:spLocks noGrp="1"/>
          </p:cNvSpPr>
          <p:nvPr>
            <p:ph type="subTitle" idx="1"/>
          </p:nvPr>
        </p:nvSpPr>
        <p:spPr/>
        <p:txBody>
          <a:bodyPr/>
          <a:lstStyle/>
          <a:p>
            <a:r>
              <a:rPr lang="en-GB" dirty="0"/>
              <a:t>9. REACTIONS TO THE FRENCH REVOLUTION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 THE ENLIGHTENMENT AND REVOLUTION</a:t>
            </a:r>
          </a:p>
        </p:txBody>
      </p:sp>
      <p:sp>
        <p:nvSpPr>
          <p:cNvPr id="3" name="Content Placeholder 2"/>
          <p:cNvSpPr>
            <a:spLocks noGrp="1"/>
          </p:cNvSpPr>
          <p:nvPr>
            <p:ph sz="half" idx="1"/>
          </p:nvPr>
        </p:nvSpPr>
        <p:spPr/>
        <p:txBody>
          <a:bodyPr>
            <a:normAutofit fontScale="92500" lnSpcReduction="20000"/>
          </a:bodyPr>
          <a:lstStyle/>
          <a:p>
            <a:r>
              <a:rPr lang="en-GB" dirty="0"/>
              <a:t>Causal link between Enlightenment thought and ideas and the French Revolution = tenuous! Why?:</a:t>
            </a:r>
          </a:p>
          <a:p>
            <a:r>
              <a:rPr lang="en-GB" dirty="0"/>
              <a:t>1. No Enlightenment thinker called for bloody revolution</a:t>
            </a:r>
          </a:p>
          <a:p>
            <a:r>
              <a:rPr lang="en-GB" dirty="0"/>
              <a:t>2. Enlightenment thinkers called for constitutional and enlightened despots</a:t>
            </a:r>
          </a:p>
          <a:p>
            <a:r>
              <a:rPr lang="en-GB" dirty="0"/>
              <a:t>3. Enlightened thinkers called for representational institutions (through Assembly – Voltaire; social </a:t>
            </a:r>
            <a:r>
              <a:rPr lang="en-GB"/>
              <a:t>contract – Rousseau)</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81968" y="2132856"/>
            <a:ext cx="2730392" cy="3816424"/>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ENLIGHTENMENT AND REVOLUTION</a:t>
            </a:r>
          </a:p>
        </p:txBody>
      </p:sp>
      <p:sp>
        <p:nvSpPr>
          <p:cNvPr id="3" name="Content Placeholder 2"/>
          <p:cNvSpPr>
            <a:spLocks noGrp="1"/>
          </p:cNvSpPr>
          <p:nvPr>
            <p:ph idx="1"/>
          </p:nvPr>
        </p:nvSpPr>
        <p:spPr/>
        <p:txBody>
          <a:bodyPr/>
          <a:lstStyle/>
          <a:p>
            <a:r>
              <a:rPr lang="en-GB" dirty="0"/>
              <a:t>Democracy (rule by the masses) - a pejorative term in Enlightenment circles</a:t>
            </a:r>
          </a:p>
          <a:p>
            <a:endParaRPr lang="en-GB" dirty="0"/>
          </a:p>
          <a:p>
            <a:r>
              <a:rPr lang="en-GB" dirty="0"/>
              <a:t>Esoteric message involving the rule of educated elite – democracy not for all!</a:t>
            </a:r>
          </a:p>
          <a:p>
            <a:endParaRPr lang="en-GB" dirty="0"/>
          </a:p>
          <a:p>
            <a:r>
              <a:rPr lang="en-GB" dirty="0"/>
              <a:t>Voltaire admired religious freedoms in Britain and her parliamentary system – but not as a template for France or elsewhere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EXPLOITATION</a:t>
            </a:r>
          </a:p>
        </p:txBody>
      </p:sp>
      <p:sp>
        <p:nvSpPr>
          <p:cNvPr id="4" name="Content Placeholder 3"/>
          <p:cNvSpPr>
            <a:spLocks noGrp="1"/>
          </p:cNvSpPr>
          <p:nvPr>
            <p:ph sz="half" idx="1"/>
          </p:nvPr>
        </p:nvSpPr>
        <p:spPr/>
        <p:txBody>
          <a:bodyPr/>
          <a:lstStyle/>
          <a:p>
            <a:r>
              <a:rPr lang="en-GB" dirty="0"/>
              <a:t>Georges Danton (1759-94) et al created and exploited a ‘discourse’ between cries for revolutionary government and Enlightenment thoughts on government and the inalienable ‘Rights of Man’</a:t>
            </a:r>
          </a:p>
        </p:txBody>
      </p:sp>
      <p:pic>
        <p:nvPicPr>
          <p:cNvPr id="6" name="Content Placeholder 5" descr="Danton.jpg"/>
          <p:cNvPicPr>
            <a:picLocks noGrp="1" noChangeAspect="1"/>
          </p:cNvPicPr>
          <p:nvPr>
            <p:ph sz="half" idx="2"/>
          </p:nvPr>
        </p:nvPicPr>
        <p:blipFill>
          <a:blip r:embed="rId2" cstate="print"/>
          <a:stretch>
            <a:fillRect/>
          </a:stretch>
        </p:blipFill>
        <p:spPr>
          <a:xfrm>
            <a:off x="5076056" y="1700808"/>
            <a:ext cx="3240360" cy="424847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EXPLOITATION</a:t>
            </a:r>
          </a:p>
        </p:txBody>
      </p:sp>
      <p:sp>
        <p:nvSpPr>
          <p:cNvPr id="8" name="Content Placeholder 7"/>
          <p:cNvSpPr>
            <a:spLocks noGrp="1"/>
          </p:cNvSpPr>
          <p:nvPr>
            <p:ph sz="half" idx="1"/>
          </p:nvPr>
        </p:nvSpPr>
        <p:spPr/>
        <p:txBody>
          <a:bodyPr/>
          <a:lstStyle/>
          <a:p>
            <a:r>
              <a:rPr lang="en-GB" dirty="0"/>
              <a:t>Voltaire and Rousseau venerated by revolutionary leaders</a:t>
            </a:r>
          </a:p>
          <a:p>
            <a:r>
              <a:rPr lang="en-GB" dirty="0"/>
              <a:t>1791: Voltaire reinterred at the Pantheon Paris</a:t>
            </a:r>
          </a:p>
          <a:p>
            <a:r>
              <a:rPr lang="en-GB" dirty="0"/>
              <a:t>1794: Rousseau reinterred at the Pantheon</a:t>
            </a:r>
          </a:p>
        </p:txBody>
      </p:sp>
      <p:pic>
        <p:nvPicPr>
          <p:cNvPr id="10" name="Content Placeholder 9" descr="Pantheon_paris 2.jpg"/>
          <p:cNvPicPr>
            <a:picLocks noGrp="1" noChangeAspect="1"/>
          </p:cNvPicPr>
          <p:nvPr>
            <p:ph sz="half" idx="2"/>
          </p:nvPr>
        </p:nvPicPr>
        <p:blipFill>
          <a:blip r:embed="rId2" cstate="print"/>
          <a:stretch>
            <a:fillRect/>
          </a:stretch>
        </p:blipFill>
        <p:spPr>
          <a:xfrm>
            <a:off x="4241800" y="2132856"/>
            <a:ext cx="4290640" cy="4032448"/>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sz="half" idx="1"/>
          </p:nvPr>
        </p:nvSpPr>
        <p:spPr/>
        <p:txBody>
          <a:bodyPr/>
          <a:lstStyle/>
          <a:p>
            <a:r>
              <a:rPr lang="en-GB" dirty="0"/>
              <a:t>1771 – MAUPEOU’S ‘RE-MODELLING OF THE PARLEMENTS</a:t>
            </a:r>
          </a:p>
          <a:p>
            <a:r>
              <a:rPr lang="en-GB" dirty="0"/>
              <a:t>AIM – TAX REFORM; ENDS OF PRIVILEGE </a:t>
            </a:r>
          </a:p>
          <a:p>
            <a:r>
              <a:rPr lang="en-GB" dirty="0"/>
              <a:t>FAILS WITH RESTORATION OF PARLEMENTS BY LOUISE XVI</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916832"/>
            <a:ext cx="3168352" cy="4104455"/>
          </a:xfrm>
        </p:spPr>
      </p:pic>
    </p:spTree>
    <p:extLst>
      <p:ext uri="{BB962C8B-B14F-4D97-AF65-F5344CB8AC3E}">
        <p14:creationId xmlns:p14="http://schemas.microsoft.com/office/powerpoint/2010/main" val="314742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NECKER AND CALONNE</a:t>
            </a:r>
          </a:p>
        </p:txBody>
      </p:sp>
      <p:sp>
        <p:nvSpPr>
          <p:cNvPr id="3" name="Content Placeholder 2"/>
          <p:cNvSpPr>
            <a:spLocks noGrp="1"/>
          </p:cNvSpPr>
          <p:nvPr>
            <p:ph sz="half" idx="1"/>
          </p:nvPr>
        </p:nvSpPr>
        <p:spPr/>
        <p:txBody>
          <a:bodyPr/>
          <a:lstStyle/>
          <a:p>
            <a:r>
              <a:rPr lang="en-GB" dirty="0"/>
              <a:t>1781 – NECKER’S ‘COMTE RENDU’ – REPORT OF FRENCH FINANCES</a:t>
            </a:r>
          </a:p>
          <a:p>
            <a:r>
              <a:rPr lang="en-GB" dirty="0"/>
              <a:t>1786 – CALONNE PRESENTS REFORMS</a:t>
            </a:r>
          </a:p>
          <a:p>
            <a:r>
              <a:rPr lang="en-GB" dirty="0"/>
              <a:t>1787 – ‘ASSEMBLY OF NOTABLES’ – MALESHERBES REFORMS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00808"/>
            <a:ext cx="3312368" cy="4608512"/>
          </a:xfrm>
        </p:spPr>
      </p:pic>
      <p:sp>
        <p:nvSpPr>
          <p:cNvPr id="6" name="AutoShape 2" descr="Image result for CALONNE  french finance"/>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Image result for CALONNE  french finance"/>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CALONNE  french finance"/>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CALONNE  french finance"/>
          <p:cNvSpPr>
            <a:spLocks noChangeAspect="1" noChangeArrowheads="1"/>
          </p:cNvSpPr>
          <p:nvPr/>
        </p:nvSpPr>
        <p:spPr bwMode="auto">
          <a:xfrm>
            <a:off x="4572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53117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TIMELINE </a:t>
            </a:r>
          </a:p>
        </p:txBody>
      </p:sp>
      <p:sp>
        <p:nvSpPr>
          <p:cNvPr id="3" name="Content Placeholder 2"/>
          <p:cNvSpPr>
            <a:spLocks noGrp="1"/>
          </p:cNvSpPr>
          <p:nvPr>
            <p:ph sz="half" idx="1"/>
          </p:nvPr>
        </p:nvSpPr>
        <p:spPr/>
        <p:txBody>
          <a:bodyPr>
            <a:normAutofit lnSpcReduction="10000"/>
          </a:bodyPr>
          <a:lstStyle/>
          <a:p>
            <a:r>
              <a:rPr lang="en-GB" dirty="0"/>
              <a:t>1789 (May): Estates General convene to discuss financial crisis (first time since 1613)</a:t>
            </a:r>
          </a:p>
          <a:p>
            <a:r>
              <a:rPr lang="en-GB" dirty="0"/>
              <a:t>1789 (June): members of the ‘Third Estate’ declare a National Assembly (‘Tennis Court declaration’)</a:t>
            </a:r>
          </a:p>
          <a:p>
            <a:r>
              <a:rPr lang="en-GB" dirty="0"/>
              <a:t>1789 (July): King sacks Finance Minister and attempts to close Assembly (viewed as Royal coup by Paris mob)</a:t>
            </a:r>
          </a:p>
        </p:txBody>
      </p:sp>
      <p:pic>
        <p:nvPicPr>
          <p:cNvPr id="5" name="Content Placeholder 4" descr="Bastille.jpg"/>
          <p:cNvPicPr>
            <a:picLocks noGrp="1" noChangeAspect="1"/>
          </p:cNvPicPr>
          <p:nvPr>
            <p:ph sz="half" idx="2"/>
          </p:nvPr>
        </p:nvPicPr>
        <p:blipFill>
          <a:blip r:embed="rId2" cstate="print"/>
          <a:stretch>
            <a:fillRect/>
          </a:stretch>
        </p:blipFill>
        <p:spPr>
          <a:xfrm>
            <a:off x="4762500" y="1844824"/>
            <a:ext cx="3810000" cy="403244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5" name="Content Placeholder 4"/>
          <p:cNvSpPr>
            <a:spLocks noGrp="1"/>
          </p:cNvSpPr>
          <p:nvPr>
            <p:ph idx="1"/>
          </p:nvPr>
        </p:nvSpPr>
        <p:spPr/>
        <p:txBody>
          <a:bodyPr>
            <a:normAutofit/>
          </a:bodyPr>
          <a:lstStyle/>
          <a:p>
            <a:r>
              <a:rPr lang="en-GB" dirty="0"/>
              <a:t>1789 July 14</a:t>
            </a:r>
            <a:r>
              <a:rPr lang="en-GB" baseline="30000" dirty="0"/>
              <a:t>th</a:t>
            </a:r>
            <a:r>
              <a:rPr lang="en-GB" dirty="0"/>
              <a:t>: Bastille stormed; violence in Paris spreads to rural areas</a:t>
            </a:r>
          </a:p>
          <a:p>
            <a:r>
              <a:rPr lang="en-GB" dirty="0"/>
              <a:t>1789 (July-August): ‘La Grande </a:t>
            </a:r>
            <a:r>
              <a:rPr lang="en-GB" dirty="0" err="1"/>
              <a:t>Peur</a:t>
            </a:r>
            <a:r>
              <a:rPr lang="en-GB" dirty="0"/>
              <a:t>’ (The Great Fear) – property of nobility attacked all over France; early terror; flight abroad of </a:t>
            </a:r>
            <a:r>
              <a:rPr lang="en-GB" dirty="0" err="1"/>
              <a:t>emigres</a:t>
            </a:r>
            <a:r>
              <a:rPr lang="en-GB" dirty="0"/>
              <a:t> (including army leaders)</a:t>
            </a:r>
          </a:p>
          <a:p>
            <a:r>
              <a:rPr lang="en-GB" dirty="0"/>
              <a:t>1789 (August): National Constituent Assembly asserts itself; August Decrees – feudalism abolished; </a:t>
            </a:r>
            <a:r>
              <a:rPr lang="en-GB" dirty="0" err="1"/>
              <a:t>seigneurial</a:t>
            </a:r>
            <a:r>
              <a:rPr lang="en-GB" dirty="0"/>
              <a:t> rights and tithes ended</a:t>
            </a:r>
          </a:p>
          <a:p>
            <a:r>
              <a:rPr lang="en-GB" dirty="0"/>
              <a:t>1789 (August): Declaration of the Rights of Man and of the Citizen proclaimed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4" name="Content Placeholder 3"/>
          <p:cNvSpPr>
            <a:spLocks noGrp="1"/>
          </p:cNvSpPr>
          <p:nvPr>
            <p:ph sz="half" idx="1"/>
          </p:nvPr>
        </p:nvSpPr>
        <p:spPr>
          <a:xfrm>
            <a:off x="467544" y="1628800"/>
            <a:ext cx="4038600" cy="4525963"/>
          </a:xfrm>
        </p:spPr>
        <p:txBody>
          <a:bodyPr>
            <a:normAutofit/>
          </a:bodyPr>
          <a:lstStyle/>
          <a:p>
            <a:r>
              <a:rPr lang="en-GB" dirty="0"/>
              <a:t>1789 (October): Women’s march on Versailles; King Louis compelled to move to Paris and recognise Assembly ; Church and State part</a:t>
            </a:r>
          </a:p>
          <a:p>
            <a:r>
              <a:rPr lang="en-GB" dirty="0"/>
              <a:t>1790: factionalism and anti-revolution activity spreads, along with persecution </a:t>
            </a:r>
          </a:p>
        </p:txBody>
      </p:sp>
      <p:pic>
        <p:nvPicPr>
          <p:cNvPr id="6" name="Content Placeholder 5" descr="WOMENS MARCH ON PARIS.jpg"/>
          <p:cNvPicPr>
            <a:picLocks noGrp="1" noChangeAspect="1"/>
          </p:cNvPicPr>
          <p:nvPr>
            <p:ph sz="half" idx="2"/>
          </p:nvPr>
        </p:nvPicPr>
        <p:blipFill>
          <a:blip r:embed="rId2" cstate="print"/>
          <a:stretch>
            <a:fillRect/>
          </a:stretch>
        </p:blipFill>
        <p:spPr>
          <a:xfrm>
            <a:off x="4648200" y="1772816"/>
            <a:ext cx="4038600" cy="381642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TIMELINE</a:t>
            </a:r>
            <a:endParaRPr lang="en-GB" dirty="0"/>
          </a:p>
        </p:txBody>
      </p:sp>
      <p:sp>
        <p:nvSpPr>
          <p:cNvPr id="6" name="Content Placeholder 5"/>
          <p:cNvSpPr>
            <a:spLocks noGrp="1"/>
          </p:cNvSpPr>
          <p:nvPr>
            <p:ph idx="1"/>
          </p:nvPr>
        </p:nvSpPr>
        <p:spPr/>
        <p:txBody>
          <a:bodyPr/>
          <a:lstStyle/>
          <a:p>
            <a:r>
              <a:rPr lang="en-GB" dirty="0"/>
              <a:t>1791-92: French Constitution declared; Constitutional Monarchy period; factionalism and instability grow – between moderate and radical elements; Judicial system reformed</a:t>
            </a:r>
          </a:p>
          <a:p>
            <a:r>
              <a:rPr lang="en-GB" dirty="0"/>
              <a:t>1791 (June): flight of the Royals to </a:t>
            </a:r>
            <a:r>
              <a:rPr lang="en-GB" dirty="0" err="1"/>
              <a:t>Varenne</a:t>
            </a:r>
            <a:r>
              <a:rPr lang="en-GB" dirty="0"/>
              <a:t> fails; family returned to Paris</a:t>
            </a:r>
          </a:p>
          <a:p>
            <a:r>
              <a:rPr lang="en-GB" dirty="0"/>
              <a:t>Growing threat of war with Prussia and Austro-Hungary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FACTIONS</a:t>
            </a:r>
          </a:p>
        </p:txBody>
      </p:sp>
      <p:sp>
        <p:nvSpPr>
          <p:cNvPr id="3" name="Content Placeholder 2"/>
          <p:cNvSpPr>
            <a:spLocks noGrp="1"/>
          </p:cNvSpPr>
          <p:nvPr>
            <p:ph idx="1"/>
          </p:nvPr>
        </p:nvSpPr>
        <p:spPr>
          <a:xfrm>
            <a:off x="457200" y="1600200"/>
            <a:ext cx="8229600" cy="5257800"/>
          </a:xfrm>
        </p:spPr>
        <p:txBody>
          <a:bodyPr/>
          <a:lstStyle/>
          <a:p>
            <a:r>
              <a:rPr lang="en-GB" dirty="0"/>
              <a:t>1791-92: Growing splits between pro-Monarchy conservatives (sitting on the right in the Assembly!) </a:t>
            </a:r>
            <a:r>
              <a:rPr lang="en-GB" dirty="0" err="1"/>
              <a:t>vs</a:t>
            </a:r>
            <a:r>
              <a:rPr lang="en-GB" dirty="0"/>
              <a:t> Republicans of many hues (who sat on the left!)</a:t>
            </a:r>
          </a:p>
          <a:p>
            <a:r>
              <a:rPr lang="en-GB" dirty="0" err="1"/>
              <a:t>Feuillants</a:t>
            </a:r>
            <a:r>
              <a:rPr lang="en-GB" dirty="0"/>
              <a:t>: Constitutional Monarchists</a:t>
            </a:r>
          </a:p>
          <a:p>
            <a:r>
              <a:rPr lang="en-GB" dirty="0" err="1"/>
              <a:t>Girondins</a:t>
            </a:r>
            <a:r>
              <a:rPr lang="en-GB" dirty="0"/>
              <a:t>: moderate Republicans</a:t>
            </a:r>
          </a:p>
          <a:p>
            <a:r>
              <a:rPr lang="en-GB" dirty="0" err="1"/>
              <a:t>Montagnards</a:t>
            </a:r>
            <a:r>
              <a:rPr lang="en-GB" dirty="0"/>
              <a:t>: radical Republicans</a:t>
            </a:r>
          </a:p>
          <a:p>
            <a:r>
              <a:rPr lang="en-GB" dirty="0"/>
              <a:t>All tensions between: upholding human rights; defending the Revolution; need for stable government; threat of war</a:t>
            </a:r>
          </a:p>
          <a:p>
            <a:r>
              <a:rPr lang="en-GB" dirty="0"/>
              <a:t>All = violence, intimidation, terror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normAutofit/>
          </a:bodyPr>
          <a:lstStyle/>
          <a:p>
            <a:r>
              <a:rPr lang="en-GB" dirty="0"/>
              <a:t>1792: war with Prussia and Austria; Prussian army halted at </a:t>
            </a:r>
            <a:r>
              <a:rPr lang="en-GB" dirty="0" err="1"/>
              <a:t>Valmy</a:t>
            </a:r>
            <a:endParaRPr lang="en-GB" dirty="0"/>
          </a:p>
          <a:p>
            <a:r>
              <a:rPr lang="en-GB" dirty="0"/>
              <a:t>1792 (August 1792) crisis deepens; Louis imprisoned</a:t>
            </a:r>
          </a:p>
          <a:p>
            <a:r>
              <a:rPr lang="en-GB" dirty="0"/>
              <a:t>1792-95 ‘National Convention period</a:t>
            </a:r>
          </a:p>
          <a:p>
            <a:r>
              <a:rPr lang="en-GB" dirty="0"/>
              <a:t>1793 (January): Louis XVI tried for ‘conspiring with the enemies of France’ and executed 17</a:t>
            </a:r>
            <a:r>
              <a:rPr lang="en-GB" baseline="30000" dirty="0"/>
              <a:t>th</a:t>
            </a:r>
            <a:r>
              <a:rPr lang="en-GB" dirty="0"/>
              <a:t> January</a:t>
            </a:r>
          </a:p>
          <a:p>
            <a:r>
              <a:rPr lang="en-GB" dirty="0"/>
              <a:t>1793-94: ‘The Reign of Terror’ – between 17,000-40,000 went to the guillotine; Robespierre heads the ‘Committee of Public Safety’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lstStyle/>
          <a:p>
            <a:r>
              <a:rPr lang="en-GB" dirty="0"/>
              <a:t>1793-96: Revolt in the Vendee (central-west France) ruthlessly put down by revolutionary forces</a:t>
            </a:r>
          </a:p>
          <a:p>
            <a:r>
              <a:rPr lang="en-GB" dirty="0"/>
              <a:t>1794 (July): ‘</a:t>
            </a:r>
            <a:r>
              <a:rPr lang="en-GB" dirty="0" err="1"/>
              <a:t>Thermidorian</a:t>
            </a:r>
            <a:r>
              <a:rPr lang="en-GB" dirty="0"/>
              <a:t> Reaction’ to the excesses; National Convention attacks Robespierre (28</a:t>
            </a:r>
            <a:r>
              <a:rPr lang="en-GB" baseline="30000" dirty="0"/>
              <a:t>th</a:t>
            </a:r>
            <a:r>
              <a:rPr lang="en-GB" dirty="0"/>
              <a:t> July he and closest allies executed) – ‘White Terror’ (revenge of the </a:t>
            </a:r>
            <a:r>
              <a:rPr lang="en-GB" dirty="0" err="1"/>
              <a:t>Girondins</a:t>
            </a:r>
            <a:r>
              <a:rPr lang="en-GB" dirty="0"/>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DIRECTORY’</a:t>
            </a:r>
          </a:p>
        </p:txBody>
      </p:sp>
      <p:sp>
        <p:nvSpPr>
          <p:cNvPr id="3" name="Content Placeholder 2"/>
          <p:cNvSpPr>
            <a:spLocks noGrp="1"/>
          </p:cNvSpPr>
          <p:nvPr>
            <p:ph idx="1"/>
          </p:nvPr>
        </p:nvSpPr>
        <p:spPr/>
        <p:txBody>
          <a:bodyPr/>
          <a:lstStyle/>
          <a:p>
            <a:r>
              <a:rPr lang="en-GB" dirty="0"/>
              <a:t>1795-99: Bicameral constitution established; period of instability, maladministration, corruption (however, no return to the excesses of The Terror)</a:t>
            </a:r>
          </a:p>
          <a:p>
            <a:r>
              <a:rPr lang="en-GB" dirty="0"/>
              <a:t>Power and influence of the French Revolutionary Army growing</a:t>
            </a:r>
          </a:p>
          <a:p>
            <a:r>
              <a:rPr lang="en-GB" dirty="0"/>
              <a:t>Urge to export revolutionary fervour led to the ‘Consulate of Napoleon’ as de facto Emperor</a:t>
            </a:r>
          </a:p>
          <a:p>
            <a:r>
              <a:rPr lang="en-GB" dirty="0"/>
              <a:t>1804: Napoleon Bonaparte declared Emperor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 AND CHANGE</a:t>
            </a:r>
          </a:p>
        </p:txBody>
      </p:sp>
      <p:sp>
        <p:nvSpPr>
          <p:cNvPr id="3" name="Content Placeholder 2"/>
          <p:cNvSpPr>
            <a:spLocks noGrp="1"/>
          </p:cNvSpPr>
          <p:nvPr>
            <p:ph idx="1"/>
          </p:nvPr>
        </p:nvSpPr>
        <p:spPr/>
        <p:txBody>
          <a:bodyPr/>
          <a:lstStyle/>
          <a:p>
            <a:r>
              <a:rPr lang="en-GB" dirty="0"/>
              <a:t>Decline in rule through paternalism</a:t>
            </a:r>
          </a:p>
          <a:p>
            <a:r>
              <a:rPr lang="en-GB" dirty="0"/>
              <a:t>Emergence of collective representative government (through fraternity)</a:t>
            </a:r>
          </a:p>
          <a:p>
            <a:r>
              <a:rPr lang="en-GB" dirty="0"/>
              <a:t>Remained conservative in outlook (no voting rights for women)</a:t>
            </a:r>
          </a:p>
          <a:p>
            <a:r>
              <a:rPr lang="en-GB" dirty="0"/>
              <a:t>Rise of the bourgeoisie – ushering in modern Capitalism and its values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REACTIONS</a:t>
            </a:r>
          </a:p>
        </p:txBody>
      </p:sp>
      <p:pic>
        <p:nvPicPr>
          <p:cNvPr id="4" name="Content Placeholder 3" descr="BURKE.jpg"/>
          <p:cNvPicPr>
            <a:picLocks noGrp="1" noChangeAspect="1"/>
          </p:cNvPicPr>
          <p:nvPr>
            <p:ph sz="half" idx="1"/>
          </p:nvPr>
        </p:nvPicPr>
        <p:blipFill>
          <a:blip r:embed="rId2" cstate="print"/>
          <a:stretch>
            <a:fillRect/>
          </a:stretch>
        </p:blipFill>
        <p:spPr>
          <a:xfrm>
            <a:off x="971600" y="1772816"/>
            <a:ext cx="2592288" cy="4248472"/>
          </a:xfrm>
        </p:spPr>
      </p:pic>
      <p:pic>
        <p:nvPicPr>
          <p:cNvPr id="6" name="Content Placeholder 5" descr="BurkeReflections.jpg"/>
          <p:cNvPicPr>
            <a:picLocks noGrp="1" noChangeAspect="1"/>
          </p:cNvPicPr>
          <p:nvPr>
            <p:ph sz="half" idx="2"/>
          </p:nvPr>
        </p:nvPicPr>
        <p:blipFill>
          <a:blip r:embed="rId3" cstate="print"/>
          <a:stretch>
            <a:fillRect/>
          </a:stretch>
        </p:blipFill>
        <p:spPr>
          <a:xfrm>
            <a:off x="5076056" y="1600200"/>
            <a:ext cx="3168351" cy="4525963"/>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a:bodyPr>
          <a:lstStyle/>
          <a:p>
            <a:r>
              <a:rPr lang="en-GB" dirty="0"/>
              <a:t>Edmund Burke (1729-97)</a:t>
            </a:r>
          </a:p>
          <a:p>
            <a:r>
              <a:rPr lang="en-GB" i="1" dirty="0"/>
              <a:t>Reflections on the Revolution in France </a:t>
            </a:r>
            <a:r>
              <a:rPr lang="en-GB" dirty="0"/>
              <a:t>(1790)</a:t>
            </a:r>
          </a:p>
          <a:p>
            <a:r>
              <a:rPr lang="en-GB" dirty="0"/>
              <a:t>Attacked the bloodletting early on, even before ‘the Terror’ years</a:t>
            </a:r>
          </a:p>
          <a:p>
            <a:r>
              <a:rPr lang="en-GB" dirty="0"/>
              <a:t>Believed the philosophy driving events ignored the realities of human nature and society</a:t>
            </a:r>
          </a:p>
          <a:p>
            <a:r>
              <a:rPr lang="en-GB" dirty="0"/>
              <a:t>Attacked the ideas put forward by Voltaire and Rousseau</a:t>
            </a:r>
          </a:p>
          <a:p>
            <a:r>
              <a:rPr lang="en-GB" dirty="0"/>
              <a:t>Argued for gradual reform and not revolution (through Constitutional Monarchy)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BURKE contd...</a:t>
            </a:r>
          </a:p>
        </p:txBody>
      </p:sp>
      <p:sp>
        <p:nvSpPr>
          <p:cNvPr id="3" name="Content Placeholder 2"/>
          <p:cNvSpPr>
            <a:spLocks noGrp="1"/>
          </p:cNvSpPr>
          <p:nvPr>
            <p:ph idx="1"/>
          </p:nvPr>
        </p:nvSpPr>
        <p:spPr/>
        <p:txBody>
          <a:bodyPr/>
          <a:lstStyle/>
          <a:p>
            <a:r>
              <a:rPr lang="en-GB" dirty="0"/>
              <a:t>Believed that abstract notions of ‘The Rights of Man’ and ‘Liberty’ opened to abuse and tyranny</a:t>
            </a:r>
          </a:p>
          <a:p>
            <a:r>
              <a:rPr lang="en-GB" dirty="0"/>
              <a:t>Foresaw a disgruntled army and the rise of Napoleon</a:t>
            </a:r>
          </a:p>
          <a:p>
            <a:r>
              <a:rPr lang="en-GB" dirty="0"/>
              <a:t>Reactions surprised many as Burke had previously supported to American Revolution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REACTIONS</a:t>
            </a:r>
          </a:p>
        </p:txBody>
      </p:sp>
      <p:pic>
        <p:nvPicPr>
          <p:cNvPr id="7" name="Content Placeholder 6" descr="WOLLSTONECRAFT.jpg"/>
          <p:cNvPicPr>
            <a:picLocks noGrp="1" noChangeAspect="1"/>
          </p:cNvPicPr>
          <p:nvPr>
            <p:ph idx="1"/>
          </p:nvPr>
        </p:nvPicPr>
        <p:blipFill>
          <a:blip r:embed="rId2" cstate="print"/>
          <a:stretch>
            <a:fillRect/>
          </a:stretch>
        </p:blipFill>
        <p:spPr>
          <a:xfrm>
            <a:off x="2463431" y="2052638"/>
            <a:ext cx="3439264" cy="4195762"/>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a:bodyPr>
          <a:lstStyle/>
          <a:p>
            <a:r>
              <a:rPr lang="en-GB" dirty="0"/>
              <a:t>Mary Wollstonecraft (1759-97)</a:t>
            </a:r>
          </a:p>
          <a:p>
            <a:r>
              <a:rPr lang="en-GB" i="1" dirty="0"/>
              <a:t>A Vindication of the Rights of Men </a:t>
            </a:r>
            <a:r>
              <a:rPr lang="en-GB" dirty="0"/>
              <a:t>(1790)</a:t>
            </a:r>
            <a:endParaRPr lang="en-GB" i="1" dirty="0"/>
          </a:p>
          <a:p>
            <a:r>
              <a:rPr lang="en-GB" dirty="0"/>
              <a:t>First reaction To Edmund Burkes </a:t>
            </a:r>
            <a:r>
              <a:rPr lang="en-GB" i="1" dirty="0"/>
              <a:t>Reflections..</a:t>
            </a:r>
          </a:p>
          <a:p>
            <a:r>
              <a:rPr lang="en-GB" dirty="0"/>
              <a:t>Aim: to undermine Burke’s arguments</a:t>
            </a:r>
          </a:p>
          <a:p>
            <a:r>
              <a:rPr lang="en-GB" dirty="0"/>
              <a:t>Attacked the aristocracy and hereditary privilege and Burke’s support of both</a:t>
            </a:r>
          </a:p>
          <a:p>
            <a:r>
              <a:rPr lang="en-GB" dirty="0"/>
              <a:t>Supported the revolutionary and reforming zeal of the new French Government</a:t>
            </a:r>
          </a:p>
          <a:p>
            <a:r>
              <a:rPr lang="en-GB" dirty="0"/>
              <a:t>Attacked Burke’s ideal society – based upon inequality and the passivity of women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lstStyle/>
          <a:p>
            <a:r>
              <a:rPr lang="en-GB" dirty="0"/>
              <a:t>Wollstonecraft contd...</a:t>
            </a:r>
          </a:p>
          <a:p>
            <a:r>
              <a:rPr lang="en-GB" dirty="0"/>
              <a:t>Talent and hard work through discipline and a morality should be rewarded, as opposed to birthright</a:t>
            </a:r>
          </a:p>
          <a:p>
            <a:r>
              <a:rPr lang="en-GB" dirty="0"/>
              <a:t>Espoused a middle class ethos and family values </a:t>
            </a:r>
            <a:r>
              <a:rPr lang="en-GB" dirty="0" err="1"/>
              <a:t>vs</a:t>
            </a:r>
            <a:r>
              <a:rPr lang="en-GB" dirty="0"/>
              <a:t> the vice associated with the aristocracy</a:t>
            </a:r>
          </a:p>
          <a:p>
            <a:r>
              <a:rPr lang="en-GB" dirty="0"/>
              <a:t>Attacked property inequity and inheritance as opposed to ‘fruits of labour’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lstStyle/>
          <a:p>
            <a:r>
              <a:rPr lang="en-GB" dirty="0"/>
              <a:t>Wollstonecraft contd...</a:t>
            </a:r>
          </a:p>
          <a:p>
            <a:r>
              <a:rPr lang="en-GB" dirty="0"/>
              <a:t>‘Rights of Men’ based upon reason and justice, not tradition and superstition</a:t>
            </a:r>
          </a:p>
          <a:p>
            <a:r>
              <a:rPr lang="en-GB" dirty="0"/>
              <a:t>Burke’s support of tradition seen to support slavery and the Slave Trade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pic>
        <p:nvPicPr>
          <p:cNvPr id="7" name="Content Placeholder 6" descr="paineportrait1.jpg"/>
          <p:cNvPicPr>
            <a:picLocks noGrp="1" noChangeAspect="1"/>
          </p:cNvPicPr>
          <p:nvPr>
            <p:ph sz="half" idx="1"/>
          </p:nvPr>
        </p:nvPicPr>
        <p:blipFill>
          <a:blip r:embed="rId2" cstate="print"/>
          <a:stretch>
            <a:fillRect/>
          </a:stretch>
        </p:blipFill>
        <p:spPr>
          <a:xfrm>
            <a:off x="1187450" y="2615406"/>
            <a:ext cx="2578100" cy="3086100"/>
          </a:xfrm>
        </p:spPr>
      </p:pic>
      <p:pic>
        <p:nvPicPr>
          <p:cNvPr id="6" name="Content Placeholder 5" descr="RightsOfMan Paine.png"/>
          <p:cNvPicPr>
            <a:picLocks noGrp="1" noChangeAspect="1"/>
          </p:cNvPicPr>
          <p:nvPr>
            <p:ph sz="half" idx="2"/>
          </p:nvPr>
        </p:nvPicPr>
        <p:blipFill>
          <a:blip r:embed="rId3" cstate="print"/>
          <a:stretch>
            <a:fillRect/>
          </a:stretch>
        </p:blipFill>
        <p:spPr>
          <a:xfrm>
            <a:off x="5076056" y="1772816"/>
            <a:ext cx="2880320" cy="4392488"/>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fontAlgn="auto">
              <a:spcAft>
                <a:spcPts val="0"/>
              </a:spcAft>
              <a:defRPr/>
            </a:pPr>
            <a:r>
              <a:rPr lang="en-GB"/>
              <a:t>PAINE</a:t>
            </a:r>
          </a:p>
        </p:txBody>
      </p:sp>
      <p:sp>
        <p:nvSpPr>
          <p:cNvPr id="3" name="Content Placeholder 2"/>
          <p:cNvSpPr>
            <a:spLocks noGrp="1"/>
          </p:cNvSpPr>
          <p:nvPr>
            <p:ph idx="1"/>
          </p:nvPr>
        </p:nvSpPr>
        <p:spPr/>
        <p:txBody>
          <a:bodyPr rtlCol="0">
            <a:normAutofit lnSpcReduction="10000"/>
          </a:bodyPr>
          <a:lstStyle/>
          <a:p>
            <a:pPr marL="548640" indent="-411480" fontAlgn="auto">
              <a:spcAft>
                <a:spcPts val="0"/>
              </a:spcAft>
              <a:buClr>
                <a:schemeClr val="tx1">
                  <a:shade val="95000"/>
                </a:schemeClr>
              </a:buClr>
              <a:buFont typeface="Arial" pitchFamily="34" charset="0"/>
              <a:buChar char="•"/>
              <a:defRPr/>
            </a:pPr>
            <a:r>
              <a:rPr lang="en-GB" dirty="0"/>
              <a:t>1736-1809; born Thetford, Norfolk</a:t>
            </a:r>
          </a:p>
          <a:p>
            <a:pPr marL="548640" indent="-411480" fontAlgn="auto">
              <a:spcAft>
                <a:spcPts val="0"/>
              </a:spcAft>
              <a:buClr>
                <a:schemeClr val="tx1">
                  <a:shade val="95000"/>
                </a:schemeClr>
              </a:buClr>
              <a:buFont typeface="Arial" pitchFamily="34" charset="0"/>
              <a:buChar char="•"/>
              <a:defRPr/>
            </a:pPr>
            <a:r>
              <a:rPr lang="en-GB" dirty="0"/>
              <a:t>Freethinker; Republican; Deist persuasion</a:t>
            </a:r>
          </a:p>
          <a:p>
            <a:pPr marL="548640" indent="-411480" fontAlgn="auto">
              <a:spcAft>
                <a:spcPts val="0"/>
              </a:spcAft>
              <a:buClr>
                <a:schemeClr val="tx1">
                  <a:shade val="95000"/>
                </a:schemeClr>
              </a:buClr>
              <a:buFont typeface="Arial" pitchFamily="34" charset="0"/>
              <a:buChar char="•"/>
              <a:defRPr/>
            </a:pPr>
            <a:r>
              <a:rPr lang="en-GB" dirty="0"/>
              <a:t>1774: travels to America and participates in Republican politics</a:t>
            </a:r>
          </a:p>
          <a:p>
            <a:pPr marL="548640" indent="-411480" fontAlgn="auto">
              <a:spcAft>
                <a:spcPts val="0"/>
              </a:spcAft>
              <a:buClr>
                <a:schemeClr val="tx1">
                  <a:shade val="95000"/>
                </a:schemeClr>
              </a:buClr>
              <a:buFont typeface="Arial" pitchFamily="34" charset="0"/>
              <a:buChar char="•"/>
              <a:defRPr/>
            </a:pPr>
            <a:r>
              <a:rPr lang="en-GB" dirty="0"/>
              <a:t>1776 pens </a:t>
            </a:r>
            <a:r>
              <a:rPr lang="en-GB" i="1" dirty="0"/>
              <a:t>Common Sense </a:t>
            </a:r>
            <a:r>
              <a:rPr lang="en-GB" dirty="0"/>
              <a:t>(in Philadelphia); main points:</a:t>
            </a:r>
          </a:p>
          <a:p>
            <a:pPr marL="548640" indent="-411480" fontAlgn="auto">
              <a:spcAft>
                <a:spcPts val="0"/>
              </a:spcAft>
              <a:buClr>
                <a:schemeClr val="tx1">
                  <a:shade val="95000"/>
                </a:schemeClr>
              </a:buClr>
              <a:buFont typeface="Arial" pitchFamily="34" charset="0"/>
              <a:buChar char="•"/>
              <a:defRPr/>
            </a:pPr>
            <a:r>
              <a:rPr lang="en-GB" dirty="0"/>
              <a:t>Critique of Monarchy and ‘Roman Catholic’ despotism</a:t>
            </a:r>
          </a:p>
          <a:p>
            <a:pPr marL="548640" indent="-411480" fontAlgn="auto">
              <a:spcAft>
                <a:spcPts val="0"/>
              </a:spcAft>
              <a:buClr>
                <a:schemeClr val="tx1">
                  <a:shade val="95000"/>
                </a:schemeClr>
              </a:buClr>
              <a:buFont typeface="Arial" pitchFamily="34" charset="0"/>
              <a:buChar char="•"/>
              <a:defRPr/>
            </a:pPr>
            <a:r>
              <a:rPr lang="en-GB" dirty="0"/>
              <a:t>Separateness of Britain and the American colonies</a:t>
            </a:r>
          </a:p>
          <a:p>
            <a:pPr marL="548640" indent="-411480" fontAlgn="auto">
              <a:spcAft>
                <a:spcPts val="0"/>
              </a:spcAft>
              <a:buClr>
                <a:schemeClr val="tx1">
                  <a:shade val="95000"/>
                </a:schemeClr>
              </a:buClr>
              <a:buFont typeface="Arial" pitchFamily="34" charset="0"/>
              <a:buChar char="•"/>
              <a:defRPr/>
            </a:pPr>
            <a:r>
              <a:rPr lang="en-GB" dirty="0"/>
              <a:t>Advocates revolutionary republicanism</a:t>
            </a:r>
          </a:p>
          <a:p>
            <a:pPr marL="548640" indent="-411480" fontAlgn="auto">
              <a:spcAft>
                <a:spcPts val="0"/>
              </a:spcAft>
              <a:buClr>
                <a:schemeClr val="tx1">
                  <a:shade val="95000"/>
                </a:schemeClr>
              </a:buClr>
              <a:buFont typeface="Arial" pitchFamily="34" charset="0"/>
              <a:buChar char="•"/>
              <a:defRPr/>
            </a:pPr>
            <a:endParaRPr lang="en-GB" i="1" dirty="0"/>
          </a:p>
          <a:p>
            <a:pPr marL="548640" indent="-411480" fontAlgn="auto">
              <a:spcAft>
                <a:spcPts val="0"/>
              </a:spcAft>
              <a:buClr>
                <a:schemeClr val="tx1">
                  <a:shade val="95000"/>
                </a:schemeClr>
              </a:buClr>
              <a:buFont typeface="Arial" pitchFamily="34" charset="0"/>
              <a:buChar char="•"/>
              <a:defRPr/>
            </a:pPr>
            <a:endParaRPr lang="en-GB" dirty="0"/>
          </a:p>
        </p:txBody>
      </p:sp>
    </p:spTree>
    <p:extLst>
      <p:ext uri="{BB962C8B-B14F-4D97-AF65-F5344CB8AC3E}">
        <p14:creationId xmlns:p14="http://schemas.microsoft.com/office/powerpoint/2010/main" val="751663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fontAlgn="auto">
              <a:spcAft>
                <a:spcPts val="0"/>
              </a:spcAft>
              <a:defRPr/>
            </a:pPr>
            <a:r>
              <a:rPr lang="en-GB"/>
              <a:t>‘COMMON SENSE’ contd..</a:t>
            </a:r>
          </a:p>
        </p:txBody>
      </p:sp>
      <p:sp>
        <p:nvSpPr>
          <p:cNvPr id="21507" name="Content Placeholder 2"/>
          <p:cNvSpPr>
            <a:spLocks noGrp="1"/>
          </p:cNvSpPr>
          <p:nvPr>
            <p:ph idx="1"/>
          </p:nvPr>
        </p:nvSpPr>
        <p:spPr/>
        <p:txBody>
          <a:bodyPr/>
          <a:lstStyle/>
          <a:p>
            <a:r>
              <a:rPr lang="en-GB" altLang="en-US"/>
              <a:t>Highlights ‘absurd nature’ of British system of government – only an elected government can secure both freedom and security</a:t>
            </a:r>
          </a:p>
          <a:p>
            <a:r>
              <a:rPr lang="en-GB" altLang="en-US"/>
              <a:t>Separation of the colonies would mean ‘contractual equality’ vs feudal obligation – a democratic constitutional republic</a:t>
            </a:r>
          </a:p>
        </p:txBody>
      </p:sp>
    </p:spTree>
    <p:extLst>
      <p:ext uri="{BB962C8B-B14F-4D97-AF65-F5344CB8AC3E}">
        <p14:creationId xmlns:p14="http://schemas.microsoft.com/office/powerpoint/2010/main" val="811189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fontAlgn="auto">
              <a:spcAft>
                <a:spcPts val="0"/>
              </a:spcAft>
              <a:defRPr/>
            </a:pPr>
            <a:r>
              <a:rPr lang="en-GB"/>
              <a:t>PAINE contd...</a:t>
            </a:r>
          </a:p>
        </p:txBody>
      </p:sp>
      <p:sp>
        <p:nvSpPr>
          <p:cNvPr id="3" name="Content Placeholder 2"/>
          <p:cNvSpPr>
            <a:spLocks noGrp="1"/>
          </p:cNvSpPr>
          <p:nvPr>
            <p:ph idx="1"/>
          </p:nvPr>
        </p:nvSpPr>
        <p:spPr/>
        <p:txBody>
          <a:bodyPr rtlCol="0">
            <a:normAutofit fontScale="85000" lnSpcReduction="10000"/>
          </a:bodyPr>
          <a:lstStyle/>
          <a:p>
            <a:pPr marL="548640" indent="-411480" fontAlgn="auto">
              <a:spcAft>
                <a:spcPts val="0"/>
              </a:spcAft>
              <a:buClr>
                <a:schemeClr val="tx1">
                  <a:shade val="95000"/>
                </a:schemeClr>
              </a:buClr>
              <a:buFont typeface="Arial" pitchFamily="34" charset="0"/>
              <a:buChar char="•"/>
              <a:defRPr/>
            </a:pPr>
            <a:r>
              <a:rPr lang="en-GB" dirty="0"/>
              <a:t>1787: Paine returns to Britain</a:t>
            </a:r>
          </a:p>
          <a:p>
            <a:pPr marL="548640" indent="-411480" fontAlgn="auto">
              <a:spcAft>
                <a:spcPts val="0"/>
              </a:spcAft>
              <a:buClr>
                <a:schemeClr val="tx1">
                  <a:shade val="95000"/>
                </a:schemeClr>
              </a:buClr>
              <a:buFont typeface="Arial" pitchFamily="34" charset="0"/>
              <a:buChar char="•"/>
              <a:defRPr/>
            </a:pPr>
            <a:r>
              <a:rPr lang="en-GB" dirty="0"/>
              <a:t>1789: leaves for France to participate in revolution</a:t>
            </a:r>
          </a:p>
          <a:p>
            <a:pPr marL="548640" indent="-411480" fontAlgn="auto">
              <a:spcAft>
                <a:spcPts val="0"/>
              </a:spcAft>
              <a:buClr>
                <a:schemeClr val="tx1">
                  <a:shade val="95000"/>
                </a:schemeClr>
              </a:buClr>
              <a:buFont typeface="Arial" pitchFamily="34" charset="0"/>
              <a:buChar char="•"/>
              <a:defRPr/>
            </a:pPr>
            <a:r>
              <a:rPr lang="en-GB" dirty="0"/>
              <a:t>1791 indicted in Britain for sedition after he pens </a:t>
            </a:r>
            <a:r>
              <a:rPr lang="en-GB" i="1" dirty="0"/>
              <a:t>Rights of Man </a:t>
            </a:r>
            <a:r>
              <a:rPr lang="en-GB" dirty="0"/>
              <a:t>in response to Edmund Burke’s </a:t>
            </a:r>
            <a:r>
              <a:rPr lang="en-GB" i="1" dirty="0"/>
              <a:t>Reflections on the French Revolution </a:t>
            </a:r>
            <a:r>
              <a:rPr lang="en-GB" dirty="0"/>
              <a:t>(1790); within he claims:</a:t>
            </a:r>
          </a:p>
          <a:p>
            <a:pPr marL="548640" indent="-411480" fontAlgn="auto">
              <a:spcAft>
                <a:spcPts val="0"/>
              </a:spcAft>
              <a:buClr>
                <a:schemeClr val="tx1">
                  <a:shade val="95000"/>
                </a:schemeClr>
              </a:buClr>
              <a:buFont typeface="Arial" pitchFamily="34" charset="0"/>
              <a:buChar char="•"/>
              <a:defRPr/>
            </a:pPr>
            <a:r>
              <a:rPr lang="en-GB" dirty="0"/>
              <a:t>Human rights are inalienable and originate in nature not through political power or succession</a:t>
            </a:r>
          </a:p>
          <a:p>
            <a:pPr marL="548640" indent="-411480" fontAlgn="auto">
              <a:spcAft>
                <a:spcPts val="0"/>
              </a:spcAft>
              <a:buClr>
                <a:schemeClr val="tx1">
                  <a:shade val="95000"/>
                </a:schemeClr>
              </a:buClr>
              <a:buFont typeface="Arial" pitchFamily="34" charset="0"/>
              <a:buChar char="•"/>
              <a:defRPr/>
            </a:pPr>
            <a:r>
              <a:rPr lang="en-GB" dirty="0"/>
              <a:t>Forms of societal institutions that do not benefit society are illegitimate  - monarchy, nobility, military</a:t>
            </a:r>
          </a:p>
          <a:p>
            <a:pPr marL="548640" indent="-411480" fontAlgn="auto">
              <a:spcAft>
                <a:spcPts val="0"/>
              </a:spcAft>
              <a:buClr>
                <a:schemeClr val="tx1">
                  <a:shade val="95000"/>
                </a:schemeClr>
              </a:buClr>
              <a:buFont typeface="Arial" pitchFamily="34" charset="0"/>
              <a:buChar char="•"/>
              <a:defRPr/>
            </a:pPr>
            <a:r>
              <a:rPr lang="en-GB" dirty="0"/>
              <a:t>Opposed Burke’s affirmation of aristocratic hereditary government  - such succession cannot be allowed to govern, as the wisdom to govern cannot be inherited</a:t>
            </a:r>
          </a:p>
        </p:txBody>
      </p:sp>
    </p:spTree>
    <p:extLst>
      <p:ext uri="{BB962C8B-B14F-4D97-AF65-F5344CB8AC3E}">
        <p14:creationId xmlns:p14="http://schemas.microsoft.com/office/powerpoint/2010/main" val="13703619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REACTIONS</a:t>
            </a:r>
          </a:p>
        </p:txBody>
      </p:sp>
      <p:sp>
        <p:nvSpPr>
          <p:cNvPr id="6" name="Content Placeholder 5"/>
          <p:cNvSpPr>
            <a:spLocks noGrp="1"/>
          </p:cNvSpPr>
          <p:nvPr>
            <p:ph idx="1"/>
          </p:nvPr>
        </p:nvSpPr>
        <p:spPr/>
        <p:txBody>
          <a:bodyPr/>
          <a:lstStyle/>
          <a:p>
            <a:r>
              <a:rPr lang="en-GB" dirty="0"/>
              <a:t>Thomas Paine (1737-1809)</a:t>
            </a:r>
          </a:p>
          <a:p>
            <a:r>
              <a:rPr lang="en-GB" i="1" dirty="0"/>
              <a:t>Rights of Man</a:t>
            </a:r>
            <a:r>
              <a:rPr lang="en-GB" dirty="0"/>
              <a:t> (1791)</a:t>
            </a:r>
          </a:p>
          <a:p>
            <a:r>
              <a:rPr lang="en-GB" dirty="0"/>
              <a:t>Popular political revolution </a:t>
            </a:r>
            <a:r>
              <a:rPr lang="en-GB" dirty="0" err="1"/>
              <a:t>permissable</a:t>
            </a:r>
            <a:r>
              <a:rPr lang="en-GB" dirty="0"/>
              <a:t> if a government fails to safeguard people’s rights and liberties</a:t>
            </a:r>
          </a:p>
          <a:p>
            <a:r>
              <a:rPr lang="en-GB" dirty="0"/>
              <a:t>Defended events in France against Burke’s attack</a:t>
            </a:r>
          </a:p>
          <a:p>
            <a:r>
              <a:rPr lang="en-GB" dirty="0"/>
              <a:t>Upheld ‘</a:t>
            </a:r>
            <a:r>
              <a:rPr lang="en-GB" dirty="0" err="1"/>
              <a:t>Lockean</a:t>
            </a:r>
            <a:r>
              <a:rPr lang="en-GB" dirty="0"/>
              <a:t>’ contractual government and the protection of natural and inalienable rights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REACTIONS</a:t>
            </a:r>
          </a:p>
        </p:txBody>
      </p:sp>
      <p:sp>
        <p:nvSpPr>
          <p:cNvPr id="3" name="Content Placeholder 2"/>
          <p:cNvSpPr>
            <a:spLocks noGrp="1"/>
          </p:cNvSpPr>
          <p:nvPr>
            <p:ph idx="1"/>
          </p:nvPr>
        </p:nvSpPr>
        <p:spPr/>
        <p:txBody>
          <a:bodyPr>
            <a:normAutofit/>
          </a:bodyPr>
          <a:lstStyle/>
          <a:p>
            <a:r>
              <a:rPr lang="en-GB" dirty="0"/>
              <a:t>Paine contd...</a:t>
            </a:r>
          </a:p>
          <a:p>
            <a:r>
              <a:rPr lang="en-GB" dirty="0"/>
              <a:t>All other institutions of state – the monarchy, nobility, army, seen as illegitimate</a:t>
            </a:r>
          </a:p>
          <a:p>
            <a:r>
              <a:rPr lang="en-GB" dirty="0"/>
              <a:t>Denounced Burke’s assertions on hereditary rights – wisdom to govern is not inherited; every age should be free to act for itself</a:t>
            </a:r>
          </a:p>
          <a:p>
            <a:r>
              <a:rPr lang="en-GB" dirty="0"/>
              <a:t>Aims: written constitution and National Assembly for Britain; no aristocratic titles nor primogeniture; lower taxes for the poor and subsidised education; progressive income tax weighted against the wealthy estates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pPr fontAlgn="auto">
              <a:spcAft>
                <a:spcPts val="0"/>
              </a:spcAft>
              <a:defRPr/>
            </a:pPr>
            <a:r>
              <a:rPr lang="en-GB"/>
              <a:t>PAINE contd...</a:t>
            </a:r>
          </a:p>
        </p:txBody>
      </p:sp>
      <p:sp>
        <p:nvSpPr>
          <p:cNvPr id="23555" name="Content Placeholder 2"/>
          <p:cNvSpPr>
            <a:spLocks noGrp="1"/>
          </p:cNvSpPr>
          <p:nvPr>
            <p:ph idx="1"/>
          </p:nvPr>
        </p:nvSpPr>
        <p:spPr/>
        <p:txBody>
          <a:bodyPr/>
          <a:lstStyle/>
          <a:p>
            <a:r>
              <a:rPr lang="en-GB" altLang="en-US"/>
              <a:t>1792: Paine elected to the French Assembly on moderate Girondist wing vs the Montagnards (men of action)</a:t>
            </a:r>
          </a:p>
          <a:p>
            <a:r>
              <a:rPr lang="en-GB" altLang="en-US"/>
              <a:t>1793: arrested by Robespierre, but later released</a:t>
            </a:r>
          </a:p>
          <a:p>
            <a:r>
              <a:rPr lang="en-GB" altLang="en-US"/>
              <a:t>1802: returns to America, and remains until his death</a:t>
            </a:r>
          </a:p>
        </p:txBody>
      </p:sp>
    </p:spTree>
    <p:extLst>
      <p:ext uri="{BB962C8B-B14F-4D97-AF65-F5344CB8AC3E}">
        <p14:creationId xmlns:p14="http://schemas.microsoft.com/office/powerpoint/2010/main" val="831221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PAINE - LEGACY</a:t>
            </a:r>
          </a:p>
        </p:txBody>
      </p:sp>
      <p:sp>
        <p:nvSpPr>
          <p:cNvPr id="3" name="Content Placeholder 2"/>
          <p:cNvSpPr>
            <a:spLocks noGrp="1"/>
          </p:cNvSpPr>
          <p:nvPr>
            <p:ph idx="1"/>
          </p:nvPr>
        </p:nvSpPr>
        <p:spPr/>
        <p:txBody>
          <a:bodyPr>
            <a:normAutofit lnSpcReduction="10000"/>
          </a:bodyPr>
          <a:lstStyle/>
          <a:p>
            <a:r>
              <a:rPr lang="en-GB" dirty="0"/>
              <a:t>Views made him a wanted man – tried in absentia in 1791; faced sedition laws as Britain on war footing</a:t>
            </a:r>
          </a:p>
          <a:p>
            <a:r>
              <a:rPr lang="en-GB" dirty="0"/>
              <a:t>Paine influenced the American Revolution and inspired radical thinkers throughout the 19</a:t>
            </a:r>
            <a:r>
              <a:rPr lang="en-GB" baseline="30000" dirty="0"/>
              <a:t>th</a:t>
            </a:r>
            <a:r>
              <a:rPr lang="en-GB" dirty="0"/>
              <a:t> century – Abraham Lincoln admired the works of Thomas Paine</a:t>
            </a:r>
          </a:p>
          <a:p>
            <a:r>
              <a:rPr lang="en-GB" dirty="0"/>
              <a:t> Obama inauguration speech - ‘Let it be told to the future world that in the depth of winter when nothing but hope and virtue could survive that the city and the country alarmed at one common danger came forth to meet it?’ Thomas Paine </a:t>
            </a:r>
            <a:r>
              <a:rPr lang="en-GB" i="1"/>
              <a:t>The Crisis</a:t>
            </a:r>
            <a:endParaRPr lang="en-GB" dirty="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LOUIS XVI AND SPOUSE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445613"/>
            <a:ext cx="3960440" cy="4896544"/>
          </a:xfrm>
        </p:spPr>
      </p:pic>
    </p:spTree>
    <p:extLst>
      <p:ext uri="{BB962C8B-B14F-4D97-AF65-F5344CB8AC3E}">
        <p14:creationId xmlns:p14="http://schemas.microsoft.com/office/powerpoint/2010/main" val="1503772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MIRABEAU</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8188" y="2888456"/>
            <a:ext cx="1809750" cy="2524125"/>
          </a:xfrm>
        </p:spPr>
      </p:pic>
    </p:spTree>
    <p:extLst>
      <p:ext uri="{BB962C8B-B14F-4D97-AF65-F5344CB8AC3E}">
        <p14:creationId xmlns:p14="http://schemas.microsoft.com/office/powerpoint/2010/main" val="131919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BARNAVE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700808"/>
            <a:ext cx="3096344" cy="4608512"/>
          </a:xfrm>
        </p:spPr>
      </p:pic>
    </p:spTree>
    <p:extLst>
      <p:ext uri="{BB962C8B-B14F-4D97-AF65-F5344CB8AC3E}">
        <p14:creationId xmlns:p14="http://schemas.microsoft.com/office/powerpoint/2010/main" val="3862036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LAFAYETTE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916832"/>
            <a:ext cx="2952327" cy="4032447"/>
          </a:xfrm>
        </p:spPr>
      </p:pic>
    </p:spTree>
    <p:extLst>
      <p:ext uri="{BB962C8B-B14F-4D97-AF65-F5344CB8AC3E}">
        <p14:creationId xmlns:p14="http://schemas.microsoft.com/office/powerpoint/2010/main" val="190676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BRISSOT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8301" y="2106074"/>
            <a:ext cx="3809524" cy="4088889"/>
          </a:xfrm>
        </p:spPr>
      </p:pic>
    </p:spTree>
    <p:extLst>
      <p:ext uri="{BB962C8B-B14F-4D97-AF65-F5344CB8AC3E}">
        <p14:creationId xmlns:p14="http://schemas.microsoft.com/office/powerpoint/2010/main" val="3666283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DANTON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1988840"/>
            <a:ext cx="3240360" cy="4104456"/>
          </a:xfrm>
        </p:spPr>
      </p:pic>
    </p:spTree>
    <p:extLst>
      <p:ext uri="{BB962C8B-B14F-4D97-AF65-F5344CB8AC3E}">
        <p14:creationId xmlns:p14="http://schemas.microsoft.com/office/powerpoint/2010/main" val="31088554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MARAT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2060848"/>
            <a:ext cx="3384376" cy="3888432"/>
          </a:xfrm>
        </p:spPr>
      </p:pic>
    </p:spTree>
    <p:extLst>
      <p:ext uri="{BB962C8B-B14F-4D97-AF65-F5344CB8AC3E}">
        <p14:creationId xmlns:p14="http://schemas.microsoft.com/office/powerpoint/2010/main" val="3740953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HEBERT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916832"/>
            <a:ext cx="2880320" cy="4104456"/>
          </a:xfrm>
        </p:spPr>
      </p:pic>
    </p:spTree>
    <p:extLst>
      <p:ext uri="{BB962C8B-B14F-4D97-AF65-F5344CB8AC3E}">
        <p14:creationId xmlns:p14="http://schemas.microsoft.com/office/powerpoint/2010/main" val="29728590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ROBESPIERRE</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27930" y="2052638"/>
            <a:ext cx="3310265" cy="4195762"/>
          </a:xfrm>
        </p:spPr>
      </p:pic>
    </p:spTree>
    <p:extLst>
      <p:ext uri="{BB962C8B-B14F-4D97-AF65-F5344CB8AC3E}">
        <p14:creationId xmlns:p14="http://schemas.microsoft.com/office/powerpoint/2010/main" val="3504840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SANS CULOTTE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628800"/>
            <a:ext cx="3312368" cy="4536504"/>
          </a:xfrm>
        </p:spPr>
      </p:pic>
    </p:spTree>
    <p:extLst>
      <p:ext uri="{BB962C8B-B14F-4D97-AF65-F5344CB8AC3E}">
        <p14:creationId xmlns:p14="http://schemas.microsoft.com/office/powerpoint/2010/main" val="1498413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Historiography</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62502" y="2052638"/>
            <a:ext cx="2641121" cy="4195762"/>
          </a:xfrm>
        </p:spPr>
      </p:pic>
    </p:spTree>
    <p:extLst>
      <p:ext uri="{BB962C8B-B14F-4D97-AF65-F5344CB8AC3E}">
        <p14:creationId xmlns:p14="http://schemas.microsoft.com/office/powerpoint/2010/main" val="23661692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EDMUND BURKE 1729-97</a:t>
            </a:r>
          </a:p>
        </p:txBody>
      </p:sp>
      <p:pic>
        <p:nvPicPr>
          <p:cNvPr id="4" name="Content Placeholder 3" descr="BURKE.jpg"/>
          <p:cNvPicPr>
            <a:picLocks noGrp="1" noChangeAspect="1"/>
          </p:cNvPicPr>
          <p:nvPr>
            <p:ph sz="half" idx="1"/>
          </p:nvPr>
        </p:nvPicPr>
        <p:blipFill>
          <a:blip r:embed="rId2" cstate="print"/>
          <a:stretch>
            <a:fillRect/>
          </a:stretch>
        </p:blipFill>
        <p:spPr>
          <a:xfrm>
            <a:off x="971600" y="1772816"/>
            <a:ext cx="2592288" cy="4248472"/>
          </a:xfrm>
        </p:spPr>
      </p:pic>
      <p:pic>
        <p:nvPicPr>
          <p:cNvPr id="6" name="Content Placeholder 5" descr="BurkeReflections.jpg"/>
          <p:cNvPicPr>
            <a:picLocks noGrp="1" noChangeAspect="1"/>
          </p:cNvPicPr>
          <p:nvPr>
            <p:ph sz="half" idx="2"/>
          </p:nvPr>
        </p:nvPicPr>
        <p:blipFill>
          <a:blip r:embed="rId3" cstate="print"/>
          <a:stretch>
            <a:fillRect/>
          </a:stretch>
        </p:blipFill>
        <p:spPr>
          <a:xfrm>
            <a:off x="5076056" y="1600200"/>
            <a:ext cx="3168351" cy="4525963"/>
          </a:xfrm>
        </p:spPr>
      </p:pic>
    </p:spTree>
    <p:extLst>
      <p:ext uri="{BB962C8B-B14F-4D97-AF65-F5344CB8AC3E}">
        <p14:creationId xmlns:p14="http://schemas.microsoft.com/office/powerpoint/2010/main" val="2875645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 PAINE 1737-1809</a:t>
            </a:r>
          </a:p>
        </p:txBody>
      </p:sp>
      <p:pic>
        <p:nvPicPr>
          <p:cNvPr id="7" name="Content Placeholder 6" descr="paineportrait1.jpg"/>
          <p:cNvPicPr>
            <a:picLocks noGrp="1" noChangeAspect="1"/>
          </p:cNvPicPr>
          <p:nvPr>
            <p:ph sz="half" idx="1"/>
          </p:nvPr>
        </p:nvPicPr>
        <p:blipFill>
          <a:blip r:embed="rId2" cstate="print"/>
          <a:stretch>
            <a:fillRect/>
          </a:stretch>
        </p:blipFill>
        <p:spPr>
          <a:xfrm>
            <a:off x="1187450" y="2615406"/>
            <a:ext cx="2578100" cy="3086100"/>
          </a:xfrm>
        </p:spPr>
      </p:pic>
      <p:pic>
        <p:nvPicPr>
          <p:cNvPr id="6" name="Content Placeholder 5" descr="RightsOfMan Paine.png"/>
          <p:cNvPicPr>
            <a:picLocks noGrp="1" noChangeAspect="1"/>
          </p:cNvPicPr>
          <p:nvPr>
            <p:ph sz="half" idx="2"/>
          </p:nvPr>
        </p:nvPicPr>
        <p:blipFill>
          <a:blip r:embed="rId3" cstate="print"/>
          <a:stretch>
            <a:fillRect/>
          </a:stretch>
        </p:blipFill>
        <p:spPr>
          <a:xfrm>
            <a:off x="5076056" y="1772816"/>
            <a:ext cx="2880320" cy="4392488"/>
          </a:xfrm>
        </p:spPr>
      </p:pic>
    </p:spTree>
    <p:extLst>
      <p:ext uri="{BB962C8B-B14F-4D97-AF65-F5344CB8AC3E}">
        <p14:creationId xmlns:p14="http://schemas.microsoft.com/office/powerpoint/2010/main" val="11339266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FRANCOIS GUIZOT 1787-1874</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528391" cy="4536504"/>
          </a:xfrm>
        </p:spPr>
      </p:pic>
    </p:spTree>
    <p:extLst>
      <p:ext uri="{BB962C8B-B14F-4D97-AF65-F5344CB8AC3E}">
        <p14:creationId xmlns:p14="http://schemas.microsoft.com/office/powerpoint/2010/main" val="27733293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FRANCOIS MIGNET 1796-1884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700808"/>
            <a:ext cx="3600400" cy="4464496"/>
          </a:xfrm>
        </p:spPr>
      </p:pic>
    </p:spTree>
    <p:extLst>
      <p:ext uri="{BB962C8B-B14F-4D97-AF65-F5344CB8AC3E}">
        <p14:creationId xmlns:p14="http://schemas.microsoft.com/office/powerpoint/2010/main" val="16859656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THOMAS CARLYLE 1795-1881</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844824"/>
            <a:ext cx="3672408" cy="4320479"/>
          </a:xfrm>
        </p:spPr>
      </p:pic>
    </p:spTree>
    <p:extLst>
      <p:ext uri="{BB962C8B-B14F-4D97-AF65-F5344CB8AC3E}">
        <p14:creationId xmlns:p14="http://schemas.microsoft.com/office/powerpoint/2010/main" val="31712202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JULES MICHELET 1798-1874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844824"/>
            <a:ext cx="3816424" cy="4608512"/>
          </a:xfrm>
        </p:spPr>
      </p:pic>
    </p:spTree>
    <p:extLst>
      <p:ext uri="{BB962C8B-B14F-4D97-AF65-F5344CB8AC3E}">
        <p14:creationId xmlns:p14="http://schemas.microsoft.com/office/powerpoint/2010/main" val="28465539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DICKENS 1812-70</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700808"/>
            <a:ext cx="3384376" cy="4464496"/>
          </a:xfrm>
        </p:spPr>
      </p:pic>
    </p:spTree>
    <p:extLst>
      <p:ext uri="{BB962C8B-B14F-4D97-AF65-F5344CB8AC3E}">
        <p14:creationId xmlns:p14="http://schemas.microsoft.com/office/powerpoint/2010/main" val="30951559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BARONESS ORCZY 1865-1947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3728" y="1556792"/>
            <a:ext cx="4320480" cy="4608511"/>
          </a:xfrm>
        </p:spPr>
      </p:pic>
    </p:spTree>
    <p:extLst>
      <p:ext uri="{BB962C8B-B14F-4D97-AF65-F5344CB8AC3E}">
        <p14:creationId xmlns:p14="http://schemas.microsoft.com/office/powerpoint/2010/main" val="19518294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GEORGES LEFEBVRE 1874-1959</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556792"/>
            <a:ext cx="3888432" cy="4824536"/>
          </a:xfrm>
        </p:spPr>
      </p:pic>
    </p:spTree>
    <p:extLst>
      <p:ext uri="{BB962C8B-B14F-4D97-AF65-F5344CB8AC3E}">
        <p14:creationId xmlns:p14="http://schemas.microsoft.com/office/powerpoint/2010/main" val="7882886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ALFRED SOBOUL 1914-82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312368" cy="4536503"/>
          </a:xfrm>
        </p:spPr>
      </p:pic>
    </p:spTree>
    <p:extLst>
      <p:ext uri="{BB962C8B-B14F-4D97-AF65-F5344CB8AC3E}">
        <p14:creationId xmlns:p14="http://schemas.microsoft.com/office/powerpoint/2010/main" val="2610269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ALFRED COBBAN 1901-68</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556792"/>
            <a:ext cx="3024336" cy="4752528"/>
          </a:xfrm>
        </p:spPr>
      </p:pic>
    </p:spTree>
    <p:extLst>
      <p:ext uri="{BB962C8B-B14F-4D97-AF65-F5344CB8AC3E}">
        <p14:creationId xmlns:p14="http://schemas.microsoft.com/office/powerpoint/2010/main" val="5926790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FRANCOIS FURET 1927-97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916832"/>
            <a:ext cx="4392488" cy="3960439"/>
          </a:xfrm>
        </p:spPr>
      </p:pic>
    </p:spTree>
    <p:extLst>
      <p:ext uri="{BB962C8B-B14F-4D97-AF65-F5344CB8AC3E}">
        <p14:creationId xmlns:p14="http://schemas.microsoft.com/office/powerpoint/2010/main" val="12782940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SIMON SCHAMA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4110" y="1628800"/>
            <a:ext cx="5748210" cy="4608511"/>
          </a:xfrm>
        </p:spPr>
      </p:pic>
    </p:spTree>
    <p:extLst>
      <p:ext uri="{BB962C8B-B14F-4D97-AF65-F5344CB8AC3E}">
        <p14:creationId xmlns:p14="http://schemas.microsoft.com/office/powerpoint/2010/main" val="1452913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Carry on…don’t lose your head</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1916832"/>
            <a:ext cx="2193751" cy="396044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2276872"/>
            <a:ext cx="3181350" cy="3168352"/>
          </a:xfrm>
        </p:spPr>
      </p:pic>
    </p:spTree>
    <p:extLst>
      <p:ext uri="{BB962C8B-B14F-4D97-AF65-F5344CB8AC3E}">
        <p14:creationId xmlns:p14="http://schemas.microsoft.com/office/powerpoint/2010/main" val="10006741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Guillotine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853248"/>
            <a:ext cx="2520280" cy="4528080"/>
          </a:xfrm>
        </p:spPr>
      </p:pic>
    </p:spTree>
    <p:extLst>
      <p:ext uri="{BB962C8B-B14F-4D97-AF65-F5344CB8AC3E}">
        <p14:creationId xmlns:p14="http://schemas.microsoft.com/office/powerpoint/2010/main" val="884584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325</TotalTime>
  <Words>1539</Words>
  <Application>Microsoft Office PowerPoint</Application>
  <PresentationFormat>On-screen Show (4:3)</PresentationFormat>
  <Paragraphs>163</Paragraphs>
  <Slides>57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57</vt:i4>
      </vt:variant>
    </vt:vector>
  </HeadingPairs>
  <TitlesOfParts>
    <vt:vector size="61" baseType="lpstr">
      <vt:lpstr>Arial</vt:lpstr>
      <vt:lpstr>Century Gothic</vt:lpstr>
      <vt:lpstr>Wingdings 3</vt:lpstr>
      <vt:lpstr>Ion</vt:lpstr>
      <vt:lpstr>HPHI 5014 6014</vt:lpstr>
      <vt:lpstr>1. THE ENLIGHTENMENT AND REVOLUTION</vt:lpstr>
      <vt:lpstr>THE ENLIGHTENMENT AND REVOLUTION</vt:lpstr>
      <vt:lpstr>EXPLOITATION</vt:lpstr>
      <vt:lpstr>EXPLOITATION</vt:lpstr>
      <vt:lpstr>TIMELINE</vt:lpstr>
      <vt:lpstr>NECKER AND CALONNE</vt:lpstr>
      <vt:lpstr> TIMELINE </vt:lpstr>
      <vt:lpstr>TIMELINE</vt:lpstr>
      <vt:lpstr>TIMELINE</vt:lpstr>
      <vt:lpstr>TIMELINE</vt:lpstr>
      <vt:lpstr>FACTIONS</vt:lpstr>
      <vt:lpstr>TIMELINE</vt:lpstr>
      <vt:lpstr>TIMELINE</vt:lpstr>
      <vt:lpstr>‘THE DIRECTORY’</vt:lpstr>
      <vt:lpstr>‘REVOLUTION’ AND CHANGE</vt:lpstr>
      <vt:lpstr>3. REACTIONS</vt:lpstr>
      <vt:lpstr>REACTIONS</vt:lpstr>
      <vt:lpstr>BURKE contd...</vt:lpstr>
      <vt:lpstr>REACTIONS</vt:lpstr>
      <vt:lpstr>REACTIONS</vt:lpstr>
      <vt:lpstr>REACTIONS</vt:lpstr>
      <vt:lpstr>REACTIONS</vt:lpstr>
      <vt:lpstr>REACTIONS</vt:lpstr>
      <vt:lpstr>PAINE</vt:lpstr>
      <vt:lpstr>‘COMMON SENSE’ contd..</vt:lpstr>
      <vt:lpstr>PAINE contd...</vt:lpstr>
      <vt:lpstr>REACTIONS</vt:lpstr>
      <vt:lpstr>REACTIONS</vt:lpstr>
      <vt:lpstr>PAINE contd...</vt:lpstr>
      <vt:lpstr>PAINE - LEGACY</vt:lpstr>
      <vt:lpstr>LOUIS XVI AND SPOUSE</vt:lpstr>
      <vt:lpstr>MIRABEAU</vt:lpstr>
      <vt:lpstr>BARNAVE</vt:lpstr>
      <vt:lpstr>LAFAYETTE</vt:lpstr>
      <vt:lpstr>BRISSOT </vt:lpstr>
      <vt:lpstr>DANTON</vt:lpstr>
      <vt:lpstr>MARAT </vt:lpstr>
      <vt:lpstr>HEBERT</vt:lpstr>
      <vt:lpstr>ROBESPIERRE</vt:lpstr>
      <vt:lpstr>SANS CULOTTE</vt:lpstr>
      <vt:lpstr>Historiography</vt:lpstr>
      <vt:lpstr>EDMUND BURKE 1729-97</vt:lpstr>
      <vt:lpstr>THOMAS PAINE 1737-1809</vt:lpstr>
      <vt:lpstr>FRANCOIS GUIZOT 1787-1874</vt:lpstr>
      <vt:lpstr>FRANCOIS MIGNET 1796-1884</vt:lpstr>
      <vt:lpstr>THOMAS CARLYLE 1795-1881</vt:lpstr>
      <vt:lpstr>JULES MICHELET 1798-1874</vt:lpstr>
      <vt:lpstr>CHARLES DICKENS 1812-70</vt:lpstr>
      <vt:lpstr>BARONESS ORCZY 1865-1947</vt:lpstr>
      <vt:lpstr>GEORGES LEFEBVRE 1874-1959</vt:lpstr>
      <vt:lpstr>ALFRED SOBOUL 1914-82</vt:lpstr>
      <vt:lpstr>ALFRED COBBAN 1901-68</vt:lpstr>
      <vt:lpstr>FRANCOIS FURET 1927-97</vt:lpstr>
      <vt:lpstr>SIMON SCHAMA</vt:lpstr>
      <vt:lpstr>Carry on…don’t lose your head</vt:lpstr>
      <vt:lpstr>Guillotine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6002</dc:title>
  <dc:creator>Sony</dc:creator>
  <cp:lastModifiedBy>Lester Mason</cp:lastModifiedBy>
  <cp:revision>46</cp:revision>
  <dcterms:created xsi:type="dcterms:W3CDTF">2011-04-02T15:20:05Z</dcterms:created>
  <dcterms:modified xsi:type="dcterms:W3CDTF">2021-04-07T09:14:07Z</dcterms:modified>
</cp:coreProperties>
</file>