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291" autoAdjust="0"/>
  </p:normalViewPr>
  <p:slideViewPr>
    <p:cSldViewPr snapToGrid="0">
      <p:cViewPr>
        <p:scale>
          <a:sx n="70" d="100"/>
          <a:sy n="70" d="100"/>
        </p:scale>
        <p:origin x="738"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Williams" userId="b2402413c28f8b10" providerId="LiveId" clId="{A5EAE749-17A0-48DF-A1D7-42F31211E796}"/>
    <pc:docChg chg="custSel modSld">
      <pc:chgData name="Rhiannon Williams" userId="b2402413c28f8b10" providerId="LiveId" clId="{A5EAE749-17A0-48DF-A1D7-42F31211E796}" dt="2022-09-30T21:32:10.336" v="6744" actId="1076"/>
      <pc:docMkLst>
        <pc:docMk/>
      </pc:docMkLst>
      <pc:sldChg chg="addSp delSp modSp mod">
        <pc:chgData name="Rhiannon Williams" userId="b2402413c28f8b10" providerId="LiveId" clId="{A5EAE749-17A0-48DF-A1D7-42F31211E796}" dt="2022-09-30T21:32:10.336" v="6744" actId="1076"/>
        <pc:sldMkLst>
          <pc:docMk/>
          <pc:sldMk cId="1602787663" sldId="256"/>
        </pc:sldMkLst>
        <pc:spChg chg="add del mod">
          <ac:chgData name="Rhiannon Williams" userId="b2402413c28f8b10" providerId="LiveId" clId="{A5EAE749-17A0-48DF-A1D7-42F31211E796}" dt="2022-09-26T15:53:40.531" v="6070" actId="478"/>
          <ac:spMkLst>
            <pc:docMk/>
            <pc:sldMk cId="1602787663" sldId="256"/>
            <ac:spMk id="2" creationId="{D52D4ABC-DFAA-907B-1377-C8E5168DA28B}"/>
          </ac:spMkLst>
        </pc:spChg>
        <pc:spChg chg="add mod">
          <ac:chgData name="Rhiannon Williams" userId="b2402413c28f8b10" providerId="LiveId" clId="{A5EAE749-17A0-48DF-A1D7-42F31211E796}" dt="2022-09-30T21:32:08.368" v="6743" actId="1076"/>
          <ac:spMkLst>
            <pc:docMk/>
            <pc:sldMk cId="1602787663" sldId="256"/>
            <ac:spMk id="2" creationId="{F9A03BA7-75D9-6C06-181F-CA870C1EC1B0}"/>
          </ac:spMkLst>
        </pc:spChg>
        <pc:spChg chg="mod">
          <ac:chgData name="Rhiannon Williams" userId="b2402413c28f8b10" providerId="LiveId" clId="{A5EAE749-17A0-48DF-A1D7-42F31211E796}" dt="2022-09-26T17:55:03.147" v="6223" actId="404"/>
          <ac:spMkLst>
            <pc:docMk/>
            <pc:sldMk cId="1602787663" sldId="256"/>
            <ac:spMk id="4" creationId="{74A5C116-C1AF-5319-5AEA-72870E920EF8}"/>
          </ac:spMkLst>
        </pc:spChg>
        <pc:spChg chg="add del mod">
          <ac:chgData name="Rhiannon Williams" userId="b2402413c28f8b10" providerId="LiveId" clId="{A5EAE749-17A0-48DF-A1D7-42F31211E796}" dt="2022-09-26T12:38:31.342" v="5922" actId="478"/>
          <ac:spMkLst>
            <pc:docMk/>
            <pc:sldMk cId="1602787663" sldId="256"/>
            <ac:spMk id="5" creationId="{66C3A0BC-618B-E36D-7A28-68F1F8039898}"/>
          </ac:spMkLst>
        </pc:spChg>
        <pc:spChg chg="mod">
          <ac:chgData name="Rhiannon Williams" userId="b2402413c28f8b10" providerId="LiveId" clId="{A5EAE749-17A0-48DF-A1D7-42F31211E796}" dt="2022-09-26T12:41:20.275" v="5977" actId="1076"/>
          <ac:spMkLst>
            <pc:docMk/>
            <pc:sldMk cId="1602787663" sldId="256"/>
            <ac:spMk id="7" creationId="{F3885100-02A6-3DA4-BD9C-C92D5624AF41}"/>
          </ac:spMkLst>
        </pc:spChg>
        <pc:spChg chg="mod">
          <ac:chgData name="Rhiannon Williams" userId="b2402413c28f8b10" providerId="LiveId" clId="{A5EAE749-17A0-48DF-A1D7-42F31211E796}" dt="2022-09-30T20:57:05.598" v="6592" actId="20577"/>
          <ac:spMkLst>
            <pc:docMk/>
            <pc:sldMk cId="1602787663" sldId="256"/>
            <ac:spMk id="8" creationId="{26638FE9-F276-F050-E230-AF920D5A95C4}"/>
          </ac:spMkLst>
        </pc:spChg>
        <pc:spChg chg="add mod">
          <ac:chgData name="Rhiannon Williams" userId="b2402413c28f8b10" providerId="LiveId" clId="{A5EAE749-17A0-48DF-A1D7-42F31211E796}" dt="2022-09-30T17:24:35.104" v="6519" actId="1076"/>
          <ac:spMkLst>
            <pc:docMk/>
            <pc:sldMk cId="1602787663" sldId="256"/>
            <ac:spMk id="9" creationId="{CF13FB60-C9EB-F87D-3E6C-12838B5DB6E8}"/>
          </ac:spMkLst>
        </pc:spChg>
        <pc:spChg chg="add mod">
          <ac:chgData name="Rhiannon Williams" userId="b2402413c28f8b10" providerId="LiveId" clId="{A5EAE749-17A0-48DF-A1D7-42F31211E796}" dt="2022-09-30T17:24:30.254" v="6517" actId="1076"/>
          <ac:spMkLst>
            <pc:docMk/>
            <pc:sldMk cId="1602787663" sldId="256"/>
            <ac:spMk id="10" creationId="{3E9F8887-2EF9-4C1D-21C3-2A2258E2C0F0}"/>
          </ac:spMkLst>
        </pc:spChg>
        <pc:spChg chg="add mod">
          <ac:chgData name="Rhiannon Williams" userId="b2402413c28f8b10" providerId="LiveId" clId="{A5EAE749-17A0-48DF-A1D7-42F31211E796}" dt="2022-09-30T17:24:33.047" v="6518" actId="1076"/>
          <ac:spMkLst>
            <pc:docMk/>
            <pc:sldMk cId="1602787663" sldId="256"/>
            <ac:spMk id="11" creationId="{F41FBEFF-9C4C-96F2-7BFE-ED68592DF12B}"/>
          </ac:spMkLst>
        </pc:spChg>
        <pc:spChg chg="add mod">
          <ac:chgData name="Rhiannon Williams" userId="b2402413c28f8b10" providerId="LiveId" clId="{A5EAE749-17A0-48DF-A1D7-42F31211E796}" dt="2022-09-30T21:31:43.192" v="6741" actId="1076"/>
          <ac:spMkLst>
            <pc:docMk/>
            <pc:sldMk cId="1602787663" sldId="256"/>
            <ac:spMk id="12" creationId="{B4D9433F-3370-0D5A-E14C-DC2B3D1E747A}"/>
          </ac:spMkLst>
        </pc:spChg>
        <pc:picChg chg="add del mod modCrop">
          <ac:chgData name="Rhiannon Williams" userId="b2402413c28f8b10" providerId="LiveId" clId="{A5EAE749-17A0-48DF-A1D7-42F31211E796}" dt="2022-09-26T07:14:26.204" v="4026" actId="478"/>
          <ac:picMkLst>
            <pc:docMk/>
            <pc:sldMk cId="1602787663" sldId="256"/>
            <ac:picMk id="3" creationId="{C93FC448-DD82-F6EE-2683-540205291357}"/>
          </ac:picMkLst>
        </pc:picChg>
        <pc:picChg chg="add del mod">
          <ac:chgData name="Rhiannon Williams" userId="b2402413c28f8b10" providerId="LiveId" clId="{A5EAE749-17A0-48DF-A1D7-42F31211E796}" dt="2022-09-26T08:19:23.271" v="4758" actId="478"/>
          <ac:picMkLst>
            <pc:docMk/>
            <pc:sldMk cId="1602787663" sldId="256"/>
            <ac:picMk id="1026" creationId="{65200A85-B3D5-AF52-F192-9DCBB578740A}"/>
          </ac:picMkLst>
        </pc:picChg>
        <pc:picChg chg="add del mod">
          <ac:chgData name="Rhiannon Williams" userId="b2402413c28f8b10" providerId="LiveId" clId="{A5EAE749-17A0-48DF-A1D7-42F31211E796}" dt="2022-09-25T14:44:14.625" v="3087" actId="478"/>
          <ac:picMkLst>
            <pc:docMk/>
            <pc:sldMk cId="1602787663" sldId="256"/>
            <ac:picMk id="1026" creationId="{78DDCED1-FF10-95AB-1B3C-6073CDD71565}"/>
          </ac:picMkLst>
        </pc:picChg>
        <pc:picChg chg="add mod">
          <ac:chgData name="Rhiannon Williams" userId="b2402413c28f8b10" providerId="LiveId" clId="{A5EAE749-17A0-48DF-A1D7-42F31211E796}" dt="2022-09-30T21:32:10.336" v="6744" actId="1076"/>
          <ac:picMkLst>
            <pc:docMk/>
            <pc:sldMk cId="1602787663" sldId="256"/>
            <ac:picMk id="1028" creationId="{26A8150F-5258-2853-249E-6E7057896702}"/>
          </ac:picMkLst>
        </pc:picChg>
      </pc:sldChg>
      <pc:sldChg chg="addSp delSp modSp mod">
        <pc:chgData name="Rhiannon Williams" userId="b2402413c28f8b10" providerId="LiveId" clId="{A5EAE749-17A0-48DF-A1D7-42F31211E796}" dt="2022-09-30T21:00:06.964" v="6735" actId="114"/>
        <pc:sldMkLst>
          <pc:docMk/>
          <pc:sldMk cId="978181173" sldId="257"/>
        </pc:sldMkLst>
        <pc:spChg chg="mod">
          <ac:chgData name="Rhiannon Williams" userId="b2402413c28f8b10" providerId="LiveId" clId="{A5EAE749-17A0-48DF-A1D7-42F31211E796}" dt="2022-09-30T19:23:58.425" v="6522" actId="1076"/>
          <ac:spMkLst>
            <pc:docMk/>
            <pc:sldMk cId="978181173" sldId="257"/>
            <ac:spMk id="2" creationId="{058A1EBF-C2DD-F341-8E81-DB659A9472FF}"/>
          </ac:spMkLst>
        </pc:spChg>
        <pc:spChg chg="del mod">
          <ac:chgData name="Rhiannon Williams" userId="b2402413c28f8b10" providerId="LiveId" clId="{A5EAE749-17A0-48DF-A1D7-42F31211E796}" dt="2022-09-26T12:59:46.292" v="6043" actId="478"/>
          <ac:spMkLst>
            <pc:docMk/>
            <pc:sldMk cId="978181173" sldId="257"/>
            <ac:spMk id="3" creationId="{1E3968EB-7333-D44F-468F-74F0AE237223}"/>
          </ac:spMkLst>
        </pc:spChg>
        <pc:spChg chg="add del mod">
          <ac:chgData name="Rhiannon Williams" userId="b2402413c28f8b10" providerId="LiveId" clId="{A5EAE749-17A0-48DF-A1D7-42F31211E796}" dt="2022-09-26T16:38:16.687" v="6199"/>
          <ac:spMkLst>
            <pc:docMk/>
            <pc:sldMk cId="978181173" sldId="257"/>
            <ac:spMk id="3" creationId="{876454CE-991A-FCFA-5F4E-8F48610C1235}"/>
          </ac:spMkLst>
        </pc:spChg>
        <pc:spChg chg="add del mod">
          <ac:chgData name="Rhiannon Williams" userId="b2402413c28f8b10" providerId="LiveId" clId="{A5EAE749-17A0-48DF-A1D7-42F31211E796}" dt="2022-09-26T13:00:02.553" v="6044"/>
          <ac:spMkLst>
            <pc:docMk/>
            <pc:sldMk cId="978181173" sldId="257"/>
            <ac:spMk id="5" creationId="{1B6EAE23-0F4D-1A89-671F-944FC8EDC61D}"/>
          </ac:spMkLst>
        </pc:spChg>
        <pc:spChg chg="add mod">
          <ac:chgData name="Rhiannon Williams" userId="b2402413c28f8b10" providerId="LiveId" clId="{A5EAE749-17A0-48DF-A1D7-42F31211E796}" dt="2022-09-30T21:00:06.964" v="6735" actId="114"/>
          <ac:spMkLst>
            <pc:docMk/>
            <pc:sldMk cId="978181173" sldId="257"/>
            <ac:spMk id="6" creationId="{630B732A-4F18-E1CC-3B80-4D74FC2659E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44F16-EAD2-44B5-79E6-6829C4A09E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14F0C7-F326-4FCC-3BE2-E61BD69730A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275959-5FB3-F72F-3629-97D9E794CAED}"/>
              </a:ext>
            </a:extLst>
          </p:cNvPr>
          <p:cNvSpPr>
            <a:spLocks noGrp="1"/>
          </p:cNvSpPr>
          <p:nvPr>
            <p:ph type="dt" sz="half" idx="10"/>
          </p:nvPr>
        </p:nvSpPr>
        <p:spPr/>
        <p:txBody>
          <a:bodyPr/>
          <a:lstStyle/>
          <a:p>
            <a:fld id="{FE57763A-999F-4111-97C1-515009EA1581}" type="datetimeFigureOut">
              <a:rPr lang="en-GB" smtClean="0"/>
              <a:t>30/09/2022</a:t>
            </a:fld>
            <a:endParaRPr lang="en-GB"/>
          </a:p>
        </p:txBody>
      </p:sp>
      <p:sp>
        <p:nvSpPr>
          <p:cNvPr id="5" name="Footer Placeholder 4">
            <a:extLst>
              <a:ext uri="{FF2B5EF4-FFF2-40B4-BE49-F238E27FC236}">
                <a16:creationId xmlns:a16="http://schemas.microsoft.com/office/drawing/2014/main" id="{5EB48F8A-A6B3-A004-EEA7-C359E29820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33DD75-35E6-DA1C-E421-97B878793472}"/>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1344713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F56AA-BF51-48CE-EA64-17383DD7D0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8F2117-7B73-A2D0-97B6-B9F3FAE07F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558D8A-FA20-6D0E-8E0C-20C86AB5A052}"/>
              </a:ext>
            </a:extLst>
          </p:cNvPr>
          <p:cNvSpPr>
            <a:spLocks noGrp="1"/>
          </p:cNvSpPr>
          <p:nvPr>
            <p:ph type="dt" sz="half" idx="10"/>
          </p:nvPr>
        </p:nvSpPr>
        <p:spPr/>
        <p:txBody>
          <a:bodyPr/>
          <a:lstStyle/>
          <a:p>
            <a:fld id="{FE57763A-999F-4111-97C1-515009EA1581}" type="datetimeFigureOut">
              <a:rPr lang="en-GB" smtClean="0"/>
              <a:t>30/09/2022</a:t>
            </a:fld>
            <a:endParaRPr lang="en-GB"/>
          </a:p>
        </p:txBody>
      </p:sp>
      <p:sp>
        <p:nvSpPr>
          <p:cNvPr id="5" name="Footer Placeholder 4">
            <a:extLst>
              <a:ext uri="{FF2B5EF4-FFF2-40B4-BE49-F238E27FC236}">
                <a16:creationId xmlns:a16="http://schemas.microsoft.com/office/drawing/2014/main" id="{C42CCDA2-87B1-DA07-D7CF-C65BC15505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CF8FF5-C87D-9C84-F5B8-7CCFE65D67FC}"/>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588541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FB208-B543-B666-03BC-F3481B8393A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21B26F-DA72-8C71-6438-1C7D23FF430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1F222-368F-7A63-4657-35FB6D100FA1}"/>
              </a:ext>
            </a:extLst>
          </p:cNvPr>
          <p:cNvSpPr>
            <a:spLocks noGrp="1"/>
          </p:cNvSpPr>
          <p:nvPr>
            <p:ph type="dt" sz="half" idx="10"/>
          </p:nvPr>
        </p:nvSpPr>
        <p:spPr/>
        <p:txBody>
          <a:bodyPr/>
          <a:lstStyle/>
          <a:p>
            <a:fld id="{FE57763A-999F-4111-97C1-515009EA1581}" type="datetimeFigureOut">
              <a:rPr lang="en-GB" smtClean="0"/>
              <a:t>30/09/2022</a:t>
            </a:fld>
            <a:endParaRPr lang="en-GB"/>
          </a:p>
        </p:txBody>
      </p:sp>
      <p:sp>
        <p:nvSpPr>
          <p:cNvPr id="5" name="Footer Placeholder 4">
            <a:extLst>
              <a:ext uri="{FF2B5EF4-FFF2-40B4-BE49-F238E27FC236}">
                <a16:creationId xmlns:a16="http://schemas.microsoft.com/office/drawing/2014/main" id="{C3501902-5B7F-5327-1639-E988A03B5B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578FF9-7876-8F68-724D-D1D3D10CD445}"/>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13425461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588DE-343B-5289-E445-E05F8654B0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B460BB-E2C5-8B25-DCAE-53CDCBD4B3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D659DC5-8905-2F49-66E2-8D36BD7A466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2A3EE10-FC70-007D-8DCD-3FFC1D21FD51}"/>
              </a:ext>
            </a:extLst>
          </p:cNvPr>
          <p:cNvSpPr>
            <a:spLocks noGrp="1"/>
          </p:cNvSpPr>
          <p:nvPr>
            <p:ph type="dt" sz="half" idx="10"/>
          </p:nvPr>
        </p:nvSpPr>
        <p:spPr/>
        <p:txBody>
          <a:bodyPr/>
          <a:lstStyle/>
          <a:p>
            <a:fld id="{FE57763A-999F-4111-97C1-515009EA1581}" type="datetimeFigureOut">
              <a:rPr lang="en-GB" smtClean="0"/>
              <a:t>30/09/2022</a:t>
            </a:fld>
            <a:endParaRPr lang="en-GB"/>
          </a:p>
        </p:txBody>
      </p:sp>
      <p:sp>
        <p:nvSpPr>
          <p:cNvPr id="6" name="Footer Placeholder 5">
            <a:extLst>
              <a:ext uri="{FF2B5EF4-FFF2-40B4-BE49-F238E27FC236}">
                <a16:creationId xmlns:a16="http://schemas.microsoft.com/office/drawing/2014/main" id="{FA677B15-C6A5-65AC-92BE-E63F6443B6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2461B4-FA30-9D7D-7B45-3FBC40AA91E1}"/>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3852008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CBC21-F7BC-C8C4-B5F1-1A0219BF2AF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E48058-6ADC-3AC0-627D-48E7F56D6A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1F94B7-D1E1-5341-F246-A72894D28E4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82145E-4C94-3078-D6D9-FC733E68A7B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7A5313-61D6-3995-C356-568830219A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956110-9095-F38A-E246-2BE63C18F15D}"/>
              </a:ext>
            </a:extLst>
          </p:cNvPr>
          <p:cNvSpPr>
            <a:spLocks noGrp="1"/>
          </p:cNvSpPr>
          <p:nvPr>
            <p:ph type="dt" sz="half" idx="10"/>
          </p:nvPr>
        </p:nvSpPr>
        <p:spPr/>
        <p:txBody>
          <a:bodyPr/>
          <a:lstStyle/>
          <a:p>
            <a:fld id="{FE57763A-999F-4111-97C1-515009EA1581}" type="datetimeFigureOut">
              <a:rPr lang="en-GB" smtClean="0"/>
              <a:t>30/09/2022</a:t>
            </a:fld>
            <a:endParaRPr lang="en-GB"/>
          </a:p>
        </p:txBody>
      </p:sp>
      <p:sp>
        <p:nvSpPr>
          <p:cNvPr id="8" name="Footer Placeholder 7">
            <a:extLst>
              <a:ext uri="{FF2B5EF4-FFF2-40B4-BE49-F238E27FC236}">
                <a16:creationId xmlns:a16="http://schemas.microsoft.com/office/drawing/2014/main" id="{F46FC579-C23E-C026-0E25-E639343BBC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FF4CCA-1D67-4BD9-E984-722F6D01ABC2}"/>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3160208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634C0-A969-EDBF-963B-16D94F1BA1F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65F9AE-3C0D-D9E5-4870-4E1920055B7A}"/>
              </a:ext>
            </a:extLst>
          </p:cNvPr>
          <p:cNvSpPr>
            <a:spLocks noGrp="1"/>
          </p:cNvSpPr>
          <p:nvPr>
            <p:ph type="dt" sz="half" idx="10"/>
          </p:nvPr>
        </p:nvSpPr>
        <p:spPr/>
        <p:txBody>
          <a:bodyPr/>
          <a:lstStyle/>
          <a:p>
            <a:fld id="{FE57763A-999F-4111-97C1-515009EA1581}" type="datetimeFigureOut">
              <a:rPr lang="en-GB" smtClean="0"/>
              <a:t>30/09/2022</a:t>
            </a:fld>
            <a:endParaRPr lang="en-GB"/>
          </a:p>
        </p:txBody>
      </p:sp>
      <p:sp>
        <p:nvSpPr>
          <p:cNvPr id="4" name="Footer Placeholder 3">
            <a:extLst>
              <a:ext uri="{FF2B5EF4-FFF2-40B4-BE49-F238E27FC236}">
                <a16:creationId xmlns:a16="http://schemas.microsoft.com/office/drawing/2014/main" id="{D6D4A2C8-B631-3078-933F-57D08D73DA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C674C5-F831-B32C-A361-553DB9F3DD26}"/>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2402344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E72604-3DDE-2624-7495-98FA91BF9DA7}"/>
              </a:ext>
            </a:extLst>
          </p:cNvPr>
          <p:cNvSpPr>
            <a:spLocks noGrp="1"/>
          </p:cNvSpPr>
          <p:nvPr>
            <p:ph type="dt" sz="half" idx="10"/>
          </p:nvPr>
        </p:nvSpPr>
        <p:spPr/>
        <p:txBody>
          <a:bodyPr/>
          <a:lstStyle/>
          <a:p>
            <a:fld id="{FE57763A-999F-4111-97C1-515009EA1581}" type="datetimeFigureOut">
              <a:rPr lang="en-GB" smtClean="0"/>
              <a:t>30/09/2022</a:t>
            </a:fld>
            <a:endParaRPr lang="en-GB"/>
          </a:p>
        </p:txBody>
      </p:sp>
      <p:sp>
        <p:nvSpPr>
          <p:cNvPr id="3" name="Footer Placeholder 2">
            <a:extLst>
              <a:ext uri="{FF2B5EF4-FFF2-40B4-BE49-F238E27FC236}">
                <a16:creationId xmlns:a16="http://schemas.microsoft.com/office/drawing/2014/main" id="{324C9DD1-1E19-5341-AFB8-C0680DF9DD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D7B384-3A28-7E1F-4A8A-BC9F447C931B}"/>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3907894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17BA8-5F98-C2F2-BC46-FAB0861AB6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52370A8-ECA8-A7DA-743B-94C876999B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BA527A4-C3C5-0BF0-1A09-1F4210564C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02A540-F8BB-5D4D-788B-62B31260AB57}"/>
              </a:ext>
            </a:extLst>
          </p:cNvPr>
          <p:cNvSpPr>
            <a:spLocks noGrp="1"/>
          </p:cNvSpPr>
          <p:nvPr>
            <p:ph type="dt" sz="half" idx="10"/>
          </p:nvPr>
        </p:nvSpPr>
        <p:spPr/>
        <p:txBody>
          <a:bodyPr/>
          <a:lstStyle/>
          <a:p>
            <a:fld id="{FE57763A-999F-4111-97C1-515009EA1581}" type="datetimeFigureOut">
              <a:rPr lang="en-GB" smtClean="0"/>
              <a:t>30/09/2022</a:t>
            </a:fld>
            <a:endParaRPr lang="en-GB"/>
          </a:p>
        </p:txBody>
      </p:sp>
      <p:sp>
        <p:nvSpPr>
          <p:cNvPr id="6" name="Footer Placeholder 5">
            <a:extLst>
              <a:ext uri="{FF2B5EF4-FFF2-40B4-BE49-F238E27FC236}">
                <a16:creationId xmlns:a16="http://schemas.microsoft.com/office/drawing/2014/main" id="{D9354D04-D8BD-35AC-65BD-CC2EA113DF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E829B2-D0CF-8883-4812-9FE23C78C3A6}"/>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2969422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0769D-4511-23F3-0723-29E805444C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B1549F-1275-4099-41F5-9E15DDD5F8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7D0DB33-F582-CC77-6A8F-65F90135C2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02E5AF-DB17-8ADA-1662-B7548E368D73}"/>
              </a:ext>
            </a:extLst>
          </p:cNvPr>
          <p:cNvSpPr>
            <a:spLocks noGrp="1"/>
          </p:cNvSpPr>
          <p:nvPr>
            <p:ph type="dt" sz="half" idx="10"/>
          </p:nvPr>
        </p:nvSpPr>
        <p:spPr/>
        <p:txBody>
          <a:bodyPr/>
          <a:lstStyle/>
          <a:p>
            <a:fld id="{FE57763A-999F-4111-97C1-515009EA1581}" type="datetimeFigureOut">
              <a:rPr lang="en-GB" smtClean="0"/>
              <a:t>30/09/2022</a:t>
            </a:fld>
            <a:endParaRPr lang="en-GB"/>
          </a:p>
        </p:txBody>
      </p:sp>
      <p:sp>
        <p:nvSpPr>
          <p:cNvPr id="6" name="Footer Placeholder 5">
            <a:extLst>
              <a:ext uri="{FF2B5EF4-FFF2-40B4-BE49-F238E27FC236}">
                <a16:creationId xmlns:a16="http://schemas.microsoft.com/office/drawing/2014/main" id="{6BE3DD59-48F8-CD29-9279-F7835705B4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2A3EFD-EE6C-6EE9-8C09-D666D18FF710}"/>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3095500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3CC9C-D9A7-8C11-CBFF-323FEFCC519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E1EB34-C493-30D5-F8BD-23A696EA1DB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709D23-8551-ADB6-A400-35558F04B7C2}"/>
              </a:ext>
            </a:extLst>
          </p:cNvPr>
          <p:cNvSpPr>
            <a:spLocks noGrp="1"/>
          </p:cNvSpPr>
          <p:nvPr>
            <p:ph type="dt" sz="half" idx="10"/>
          </p:nvPr>
        </p:nvSpPr>
        <p:spPr/>
        <p:txBody>
          <a:bodyPr/>
          <a:lstStyle/>
          <a:p>
            <a:fld id="{FE57763A-999F-4111-97C1-515009EA1581}" type="datetimeFigureOut">
              <a:rPr lang="en-GB" smtClean="0"/>
              <a:t>30/09/2022</a:t>
            </a:fld>
            <a:endParaRPr lang="en-GB"/>
          </a:p>
        </p:txBody>
      </p:sp>
      <p:sp>
        <p:nvSpPr>
          <p:cNvPr id="5" name="Footer Placeholder 4">
            <a:extLst>
              <a:ext uri="{FF2B5EF4-FFF2-40B4-BE49-F238E27FC236}">
                <a16:creationId xmlns:a16="http://schemas.microsoft.com/office/drawing/2014/main" id="{4989CD65-C055-58A3-CC57-2DA6E936FC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9AE655-ED28-79E5-6997-A2B35EF62D79}"/>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40340864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5E75DB-04B1-8537-A06B-312A6E1280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A9A138-59F2-09F2-439E-35797E20B1D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0B43F1-720F-C7E7-BE36-96E29F00B671}"/>
              </a:ext>
            </a:extLst>
          </p:cNvPr>
          <p:cNvSpPr>
            <a:spLocks noGrp="1"/>
          </p:cNvSpPr>
          <p:nvPr>
            <p:ph type="dt" sz="half" idx="10"/>
          </p:nvPr>
        </p:nvSpPr>
        <p:spPr/>
        <p:txBody>
          <a:bodyPr/>
          <a:lstStyle/>
          <a:p>
            <a:fld id="{FE57763A-999F-4111-97C1-515009EA1581}" type="datetimeFigureOut">
              <a:rPr lang="en-GB" smtClean="0"/>
              <a:t>30/09/2022</a:t>
            </a:fld>
            <a:endParaRPr lang="en-GB"/>
          </a:p>
        </p:txBody>
      </p:sp>
      <p:sp>
        <p:nvSpPr>
          <p:cNvPr id="5" name="Footer Placeholder 4">
            <a:extLst>
              <a:ext uri="{FF2B5EF4-FFF2-40B4-BE49-F238E27FC236}">
                <a16:creationId xmlns:a16="http://schemas.microsoft.com/office/drawing/2014/main" id="{D637C3E7-89A4-5EF2-F1AB-439C4374DD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CE8FA9-8046-C290-61ED-C93D7554221A}"/>
              </a:ext>
            </a:extLst>
          </p:cNvPr>
          <p:cNvSpPr>
            <a:spLocks noGrp="1"/>
          </p:cNvSpPr>
          <p:nvPr>
            <p:ph type="sldNum" sz="quarter" idx="12"/>
          </p:nvPr>
        </p:nvSpPr>
        <p:spPr/>
        <p:txBody>
          <a:bodyPr/>
          <a:lstStyle/>
          <a:p>
            <a:fld id="{E058E532-E282-40D2-A293-CB74C49C8196}" type="slidenum">
              <a:rPr lang="en-GB" smtClean="0"/>
              <a:t>‹#›</a:t>
            </a:fld>
            <a:endParaRPr lang="en-GB"/>
          </a:p>
        </p:txBody>
      </p:sp>
    </p:spTree>
    <p:extLst>
      <p:ext uri="{BB962C8B-B14F-4D97-AF65-F5344CB8AC3E}">
        <p14:creationId xmlns:p14="http://schemas.microsoft.com/office/powerpoint/2010/main" val="33434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158354-187D-7974-CE99-3AEE1FFEC3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408FF6-7676-AFA8-0D56-050A5A4F2F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671B6A-01FD-FC7A-A7F2-BA13DDB9E9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57763A-999F-4111-97C1-515009EA1581}" type="datetimeFigureOut">
              <a:rPr lang="en-GB" smtClean="0"/>
              <a:t>30/09/2022</a:t>
            </a:fld>
            <a:endParaRPr lang="en-GB"/>
          </a:p>
        </p:txBody>
      </p:sp>
      <p:sp>
        <p:nvSpPr>
          <p:cNvPr id="5" name="Footer Placeholder 4">
            <a:extLst>
              <a:ext uri="{FF2B5EF4-FFF2-40B4-BE49-F238E27FC236}">
                <a16:creationId xmlns:a16="http://schemas.microsoft.com/office/drawing/2014/main" id="{CE4B06D3-154D-1C05-6CA2-0E5D62B591D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36A224-409C-C407-8A37-9031760444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58E532-E282-40D2-A293-CB74C49C8196}" type="slidenum">
              <a:rPr lang="en-GB" smtClean="0"/>
              <a:t>‹#›</a:t>
            </a:fld>
            <a:endParaRPr lang="en-GB"/>
          </a:p>
        </p:txBody>
      </p:sp>
    </p:spTree>
    <p:extLst>
      <p:ext uri="{BB962C8B-B14F-4D97-AF65-F5344CB8AC3E}">
        <p14:creationId xmlns:p14="http://schemas.microsoft.com/office/powerpoint/2010/main" val="39487836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libguides.reading.ac.uk/reflective/thinking" TargetMode="External"/><Relationship Id="rId2" Type="http://schemas.openxmlformats.org/officeDocument/2006/relationships/hyperlink" Target="https://tscfm.org/blogs/the-benefits-of-critical-thinking-for-students/" TargetMode="External"/><Relationship Id="rId1" Type="http://schemas.openxmlformats.org/officeDocument/2006/relationships/slideLayout" Target="../slideLayouts/slideLayout2.xml"/><Relationship Id="rId4" Type="http://schemas.openxmlformats.org/officeDocument/2006/relationships/hyperlink" Target="https://apps.dtic.mil/sti/pdfs/AD101639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A5C116-C1AF-5319-5AEA-72870E920EF8}"/>
              </a:ext>
            </a:extLst>
          </p:cNvPr>
          <p:cNvSpPr txBox="1"/>
          <p:nvPr/>
        </p:nvSpPr>
        <p:spPr>
          <a:xfrm>
            <a:off x="4844955" y="127361"/>
            <a:ext cx="7028594" cy="338554"/>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GB" sz="1600" b="1" dirty="0">
                <a:solidFill>
                  <a:schemeClr val="tx1"/>
                </a:solidFill>
                <a:latin typeface="Arial" panose="020B0604020202020204" pitchFamily="34" charset="0"/>
                <a:cs typeface="Arial" panose="020B0604020202020204" pitchFamily="34" charset="0"/>
              </a:rPr>
              <a:t>Academic skills that influence the development of critical thinking</a:t>
            </a:r>
          </a:p>
        </p:txBody>
      </p:sp>
      <p:sp>
        <p:nvSpPr>
          <p:cNvPr id="7" name="TextBox 6">
            <a:extLst>
              <a:ext uri="{FF2B5EF4-FFF2-40B4-BE49-F238E27FC236}">
                <a16:creationId xmlns:a16="http://schemas.microsoft.com/office/drawing/2014/main" id="{F3885100-02A6-3DA4-BD9C-C92D5624AF41}"/>
              </a:ext>
            </a:extLst>
          </p:cNvPr>
          <p:cNvSpPr txBox="1"/>
          <p:nvPr/>
        </p:nvSpPr>
        <p:spPr>
          <a:xfrm>
            <a:off x="172275" y="127361"/>
            <a:ext cx="4439481"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Rhiannon Williams    2203313    ECGE4005P</a:t>
            </a:r>
          </a:p>
        </p:txBody>
      </p:sp>
      <p:sp>
        <p:nvSpPr>
          <p:cNvPr id="8" name="TextBox 7">
            <a:extLst>
              <a:ext uri="{FF2B5EF4-FFF2-40B4-BE49-F238E27FC236}">
                <a16:creationId xmlns:a16="http://schemas.microsoft.com/office/drawing/2014/main" id="{26638FE9-F276-F050-E230-AF920D5A95C4}"/>
              </a:ext>
            </a:extLst>
          </p:cNvPr>
          <p:cNvSpPr txBox="1"/>
          <p:nvPr/>
        </p:nvSpPr>
        <p:spPr>
          <a:xfrm>
            <a:off x="172274" y="496664"/>
            <a:ext cx="4439480" cy="2677656"/>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1400" u="sng" dirty="0">
                <a:solidFill>
                  <a:schemeClr val="tx1"/>
                </a:solidFill>
                <a:latin typeface="Arial" panose="020B0604020202020204" pitchFamily="34" charset="0"/>
                <a:cs typeface="Arial" panose="020B0604020202020204" pitchFamily="34" charset="0"/>
              </a:rPr>
              <a:t>Introduction</a:t>
            </a:r>
          </a:p>
          <a:p>
            <a:r>
              <a:rPr lang="en-GB" sz="1400" dirty="0">
                <a:solidFill>
                  <a:schemeClr val="tx1"/>
                </a:solidFill>
                <a:latin typeface="Arial" panose="020B0604020202020204" pitchFamily="34" charset="0"/>
                <a:cs typeface="Arial" panose="020B0604020202020204" pitchFamily="34" charset="0"/>
              </a:rPr>
              <a:t>Improving and developing critical thinking abilities is essential to achieving success. As stated by (</a:t>
            </a:r>
            <a:r>
              <a:rPr lang="en-GB" sz="1400" dirty="0" err="1">
                <a:solidFill>
                  <a:schemeClr val="tx1"/>
                </a:solidFill>
                <a:latin typeface="Arial" panose="020B0604020202020204" pitchFamily="34" charset="0"/>
                <a:cs typeface="Arial" panose="020B0604020202020204" pitchFamily="34" charset="0"/>
              </a:rPr>
              <a:t>Sinfield</a:t>
            </a:r>
            <a:r>
              <a:rPr lang="en-GB" sz="1400" dirty="0">
                <a:solidFill>
                  <a:schemeClr val="tx1"/>
                </a:solidFill>
                <a:latin typeface="Arial" panose="020B0604020202020204" pitchFamily="34" charset="0"/>
                <a:cs typeface="Arial" panose="020B0604020202020204" pitchFamily="34" charset="0"/>
              </a:rPr>
              <a:t> and Burns, 2016, p.94) the skill of making correct, well-reasoned decisions based on the interpretation, application, and synthesis of data from observation, reading, and experimenting is known as critical thinking. In addition, critical thinking is a necessary skill to increase the effectiveness of your study. According to (Cottrell, 2019, p.253) analytical, reflective and creative thinking are all forms of critical thinking. </a:t>
            </a:r>
          </a:p>
        </p:txBody>
      </p:sp>
      <p:sp>
        <p:nvSpPr>
          <p:cNvPr id="9" name="TextBox 8">
            <a:extLst>
              <a:ext uri="{FF2B5EF4-FFF2-40B4-BE49-F238E27FC236}">
                <a16:creationId xmlns:a16="http://schemas.microsoft.com/office/drawing/2014/main" id="{CF13FB60-C9EB-F87D-3E6C-12838B5DB6E8}"/>
              </a:ext>
            </a:extLst>
          </p:cNvPr>
          <p:cNvSpPr txBox="1"/>
          <p:nvPr/>
        </p:nvSpPr>
        <p:spPr>
          <a:xfrm>
            <a:off x="4844955" y="624692"/>
            <a:ext cx="7028595" cy="2108269"/>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1400" u="sng" dirty="0">
                <a:latin typeface="Arial" panose="020B0604020202020204" pitchFamily="34" charset="0"/>
                <a:cs typeface="Arial" panose="020B0604020202020204" pitchFamily="34" charset="0"/>
              </a:rPr>
              <a:t>Time management</a:t>
            </a:r>
          </a:p>
          <a:p>
            <a:r>
              <a:rPr lang="en-GB" sz="1300" dirty="0">
                <a:latin typeface="Arial" panose="020B0604020202020204" pitchFamily="34" charset="0"/>
                <a:cs typeface="Arial" panose="020B0604020202020204" pitchFamily="34" charset="0"/>
              </a:rPr>
              <a:t>Effective time management is critical for a successful education. It enables students to schedule a set amount of time for studying. As stated by (Forsyth, 2013, p.11-33), there must be a plan in place for time management to improve. For instance this can include a daily plan, a weekly plan or a plan for the upcoming month. Levin (2007, p.1) points out that time is a crucial element of your academic life, and until your studies are complete, this will go on year after year. It is important that your time management strategy works for you. Wood (2015) claims that writing a to-do list is a great form of time management. He explains that writing down the tasks you need to complete relieves your brain from having to remember and clears all the reminders you have built up. </a:t>
            </a:r>
          </a:p>
        </p:txBody>
      </p:sp>
      <p:sp>
        <p:nvSpPr>
          <p:cNvPr id="10" name="TextBox 9">
            <a:extLst>
              <a:ext uri="{FF2B5EF4-FFF2-40B4-BE49-F238E27FC236}">
                <a16:creationId xmlns:a16="http://schemas.microsoft.com/office/drawing/2014/main" id="{3E9F8887-2EF9-4C1D-21C3-2A2258E2C0F0}"/>
              </a:ext>
            </a:extLst>
          </p:cNvPr>
          <p:cNvSpPr txBox="1"/>
          <p:nvPr/>
        </p:nvSpPr>
        <p:spPr>
          <a:xfrm>
            <a:off x="4844955" y="4772805"/>
            <a:ext cx="7028594" cy="1908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400" u="sng" dirty="0">
                <a:latin typeface="Arial" panose="020B0604020202020204" pitchFamily="34" charset="0"/>
                <a:cs typeface="Arial" panose="020B0604020202020204" pitchFamily="34" charset="0"/>
              </a:rPr>
              <a:t>Reflection</a:t>
            </a:r>
          </a:p>
          <a:p>
            <a:r>
              <a:rPr lang="en-GB" sz="1300" dirty="0">
                <a:latin typeface="Arial" panose="020B0604020202020204" pitchFamily="34" charset="0"/>
                <a:cs typeface="Arial" panose="020B0604020202020204" pitchFamily="34" charset="0"/>
              </a:rPr>
              <a:t>In your own work, everyone uses reflection. Enhancing reflection in your work helps you to learn and practice more effectively (Moon, 1999, p.12). According to (Cottrell, 2017b, p.187), with a focus on your personal experience, reflection is essential for learning in both education and professional development. Reflection entrails refining our ideas, expanding our knowledge, and deepening our learning in ways that, ideally, result in transformation and change. Being a critical thinker will allow you to spot places for development and change, respond skilfully to fresh challenges, and abstract and apply what you have learned. Practice-based and reflective learning (University of Reading 2022).</a:t>
            </a:r>
          </a:p>
        </p:txBody>
      </p:sp>
      <p:sp>
        <p:nvSpPr>
          <p:cNvPr id="11" name="TextBox 10">
            <a:extLst>
              <a:ext uri="{FF2B5EF4-FFF2-40B4-BE49-F238E27FC236}">
                <a16:creationId xmlns:a16="http://schemas.microsoft.com/office/drawing/2014/main" id="{F41FBEFF-9C4C-96F2-7BFE-ED68592DF12B}"/>
              </a:ext>
            </a:extLst>
          </p:cNvPr>
          <p:cNvSpPr txBox="1"/>
          <p:nvPr/>
        </p:nvSpPr>
        <p:spPr>
          <a:xfrm>
            <a:off x="4844955" y="2891739"/>
            <a:ext cx="7028594" cy="170816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GB" sz="1400" u="sng" dirty="0">
                <a:latin typeface="Arial" panose="020B0604020202020204" pitchFamily="34" charset="0"/>
                <a:cs typeface="Arial" panose="020B0604020202020204" pitchFamily="34" charset="0"/>
              </a:rPr>
              <a:t>Note making</a:t>
            </a:r>
          </a:p>
          <a:p>
            <a:r>
              <a:rPr lang="en-GB" sz="1300" dirty="0">
                <a:latin typeface="Arial" panose="020B0604020202020204" pitchFamily="34" charset="0"/>
                <a:cs typeface="Arial" panose="020B0604020202020204" pitchFamily="34" charset="0"/>
              </a:rPr>
              <a:t>Making notes should be your main priority when writing academically. Writing down key information makes it easier to remember the information you want to include in your studies. Cottrell (2017a, p.135) points out that making notes gathers data that is relevant to your subject, reducing the amount of source material you need to read. Everyone makes notes in a different way, but your individual approach and decisions help to make the content your own. A strategy of note making by (</a:t>
            </a:r>
            <a:r>
              <a:rPr lang="en-GB" sz="1300" dirty="0" err="1">
                <a:latin typeface="Arial" panose="020B0604020202020204" pitchFamily="34" charset="0"/>
                <a:cs typeface="Arial" panose="020B0604020202020204" pitchFamily="34" charset="0"/>
              </a:rPr>
              <a:t>Greetham</a:t>
            </a:r>
            <a:r>
              <a:rPr lang="en-GB" sz="1300" dirty="0">
                <a:latin typeface="Arial" panose="020B0604020202020204" pitchFamily="34" charset="0"/>
                <a:cs typeface="Arial" panose="020B0604020202020204" pitchFamily="34" charset="0"/>
              </a:rPr>
              <a:t>, 2018, p.76) is to identify the key points, include only useful and crucial information in your notes, and organise them effectively. </a:t>
            </a:r>
          </a:p>
        </p:txBody>
      </p:sp>
      <p:sp>
        <p:nvSpPr>
          <p:cNvPr id="12" name="TextBox 11">
            <a:extLst>
              <a:ext uri="{FF2B5EF4-FFF2-40B4-BE49-F238E27FC236}">
                <a16:creationId xmlns:a16="http://schemas.microsoft.com/office/drawing/2014/main" id="{B4D9433F-3370-0D5A-E14C-DC2B3D1E747A}"/>
              </a:ext>
            </a:extLst>
          </p:cNvPr>
          <p:cNvSpPr txBox="1"/>
          <p:nvPr/>
        </p:nvSpPr>
        <p:spPr>
          <a:xfrm>
            <a:off x="172274" y="5080582"/>
            <a:ext cx="4439480" cy="160043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GB" sz="1400" u="sng" dirty="0"/>
              <a:t>Conclusion</a:t>
            </a:r>
            <a:r>
              <a:rPr lang="en-GB" sz="1400" dirty="0"/>
              <a:t> </a:t>
            </a:r>
          </a:p>
          <a:p>
            <a:r>
              <a:rPr lang="en-GB" sz="1400" dirty="0"/>
              <a:t>All of this points to the conclusion that time management, note taking and reflection are all study skills I believe influence the development of critical thinking. I believe these skills help people understand themselves, their motivations and their goals. These skills can motivate you to focus more on your strengths than your weaknesses.  </a:t>
            </a:r>
          </a:p>
        </p:txBody>
      </p:sp>
      <p:pic>
        <p:nvPicPr>
          <p:cNvPr id="1028" name="Picture 4" descr="The Benefits of Critical Thinking &amp; How to develop it">
            <a:extLst>
              <a:ext uri="{FF2B5EF4-FFF2-40B4-BE49-F238E27FC236}">
                <a16:creationId xmlns:a16="http://schemas.microsoft.com/office/drawing/2014/main" id="{26A8150F-5258-2853-249E-6E70578967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7413" y="3331839"/>
            <a:ext cx="2121631" cy="159122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9A03BA7-75D9-6C06-181F-CA870C1EC1B0}"/>
              </a:ext>
            </a:extLst>
          </p:cNvPr>
          <p:cNvSpPr txBox="1"/>
          <p:nvPr/>
        </p:nvSpPr>
        <p:spPr>
          <a:xfrm>
            <a:off x="2929044" y="4127451"/>
            <a:ext cx="1280772" cy="461665"/>
          </a:xfrm>
          <a:prstGeom prst="rect">
            <a:avLst/>
          </a:prstGeom>
          <a:noFill/>
        </p:spPr>
        <p:txBody>
          <a:bodyPr wrap="square" rtlCol="0">
            <a:spAutoFit/>
          </a:bodyPr>
          <a:lstStyle/>
          <a:p>
            <a:r>
              <a:rPr lang="en-GB" sz="1200" dirty="0"/>
              <a:t>(Source: TSCFM, 2022)</a:t>
            </a:r>
          </a:p>
        </p:txBody>
      </p:sp>
    </p:spTree>
    <p:extLst>
      <p:ext uri="{BB962C8B-B14F-4D97-AF65-F5344CB8AC3E}">
        <p14:creationId xmlns:p14="http://schemas.microsoft.com/office/powerpoint/2010/main" val="16027876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A1EBF-C2DD-F341-8E81-DB659A9472FF}"/>
              </a:ext>
            </a:extLst>
          </p:cNvPr>
          <p:cNvSpPr>
            <a:spLocks noGrp="1"/>
          </p:cNvSpPr>
          <p:nvPr>
            <p:ph type="title"/>
          </p:nvPr>
        </p:nvSpPr>
        <p:spPr>
          <a:xfrm>
            <a:off x="753979" y="0"/>
            <a:ext cx="8706720" cy="881979"/>
          </a:xfrm>
        </p:spPr>
        <p:txBody>
          <a:bodyPr>
            <a:normAutofit/>
          </a:bodyPr>
          <a:lstStyle/>
          <a:p>
            <a:r>
              <a:rPr lang="en-GB" sz="2000" u="sng" dirty="0"/>
              <a:t>Reference list </a:t>
            </a:r>
          </a:p>
        </p:txBody>
      </p:sp>
      <p:sp>
        <p:nvSpPr>
          <p:cNvPr id="6" name="Content Placeholder 2">
            <a:extLst>
              <a:ext uri="{FF2B5EF4-FFF2-40B4-BE49-F238E27FC236}">
                <a16:creationId xmlns:a16="http://schemas.microsoft.com/office/drawing/2014/main" id="{630B732A-4F18-E1CC-3B80-4D74FC2659EF}"/>
              </a:ext>
            </a:extLst>
          </p:cNvPr>
          <p:cNvSpPr>
            <a:spLocks noGrp="1"/>
          </p:cNvSpPr>
          <p:nvPr>
            <p:ph idx="1"/>
          </p:nvPr>
        </p:nvSpPr>
        <p:spPr>
          <a:xfrm>
            <a:off x="753979" y="889563"/>
            <a:ext cx="10515600" cy="4351338"/>
          </a:xfrm>
        </p:spPr>
        <p:txBody>
          <a:bodyPr>
            <a:noAutofit/>
          </a:bodyPr>
          <a:lstStyle/>
          <a:p>
            <a:pPr marL="0" indent="0">
              <a:lnSpc>
                <a:spcPct val="107000"/>
              </a:lnSpc>
              <a:spcAft>
                <a:spcPts val="800"/>
              </a:spcAft>
              <a:buNone/>
            </a:pPr>
            <a:r>
              <a:rPr lang="en-GB" sz="1400" dirty="0">
                <a:effectLst/>
                <a:latin typeface="Calibri" panose="020F0502020204030204" pitchFamily="34" charset="0"/>
                <a:ea typeface="Calibri" panose="020F0502020204030204" pitchFamily="34" charset="0"/>
                <a:cs typeface="Times New Roman" panose="02020603050405020304" pitchFamily="18" charset="0"/>
              </a:rPr>
              <a:t>Cottrell, S. (2017a)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Critical Thinking Skills: Effective Analysis, Argument and Reflection. </a:t>
            </a:r>
            <a:r>
              <a:rPr lang="en-GB" sz="1400" dirty="0">
                <a:effectLst/>
                <a:latin typeface="Calibri" panose="020F0502020204030204" pitchFamily="34" charset="0"/>
                <a:ea typeface="Calibri" panose="020F0502020204030204" pitchFamily="34" charset="0"/>
                <a:cs typeface="Times New Roman" panose="02020603050405020304" pitchFamily="18" charset="0"/>
              </a:rPr>
              <a:t>3</a:t>
            </a:r>
            <a:r>
              <a:rPr lang="en-GB" sz="14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400" dirty="0">
                <a:effectLst/>
                <a:latin typeface="Calibri" panose="020F0502020204030204" pitchFamily="34" charset="0"/>
                <a:ea typeface="Calibri" panose="020F0502020204030204" pitchFamily="34" charset="0"/>
                <a:cs typeface="Times New Roman" panose="02020603050405020304" pitchFamily="18" charset="0"/>
              </a:rPr>
              <a:t> ed. London: Palgrave Macmillan. </a:t>
            </a:r>
          </a:p>
          <a:p>
            <a:pPr marL="0" indent="0">
              <a:lnSpc>
                <a:spcPct val="107000"/>
              </a:lnSpc>
              <a:spcAft>
                <a:spcPts val="800"/>
              </a:spcAft>
              <a:buNone/>
            </a:pPr>
            <a:r>
              <a:rPr lang="en-GB" sz="1400" dirty="0">
                <a:effectLst/>
                <a:latin typeface="Calibri" panose="020F0502020204030204" pitchFamily="34" charset="0"/>
                <a:ea typeface="Calibri" panose="020F0502020204030204" pitchFamily="34" charset="0"/>
                <a:cs typeface="Times New Roman" panose="02020603050405020304" pitchFamily="18" charset="0"/>
              </a:rPr>
              <a:t>Cottrell, S. (2017b)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Critical Thinking Skills: Effective Analysis, Argument and Reflection. </a:t>
            </a:r>
            <a:r>
              <a:rPr lang="en-GB" sz="1400" dirty="0">
                <a:effectLst/>
                <a:latin typeface="Calibri" panose="020F0502020204030204" pitchFamily="34" charset="0"/>
                <a:ea typeface="Calibri" panose="020F0502020204030204" pitchFamily="34" charset="0"/>
                <a:cs typeface="Times New Roman" panose="02020603050405020304" pitchFamily="18" charset="0"/>
              </a:rPr>
              <a:t>3</a:t>
            </a:r>
            <a:r>
              <a:rPr lang="en-GB" sz="14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400" dirty="0">
                <a:effectLst/>
                <a:latin typeface="Calibri" panose="020F0502020204030204" pitchFamily="34" charset="0"/>
                <a:ea typeface="Calibri" panose="020F0502020204030204" pitchFamily="34" charset="0"/>
                <a:cs typeface="Times New Roman" panose="02020603050405020304" pitchFamily="18" charset="0"/>
              </a:rPr>
              <a:t> ed. London: Palgrave. </a:t>
            </a:r>
          </a:p>
          <a:p>
            <a:pPr marL="0" indent="0">
              <a:lnSpc>
                <a:spcPct val="107000"/>
              </a:lnSpc>
              <a:spcAft>
                <a:spcPts val="800"/>
              </a:spcAft>
              <a:buNone/>
            </a:pPr>
            <a:r>
              <a:rPr lang="en-GB" sz="1400" dirty="0">
                <a:effectLst/>
                <a:latin typeface="Calibri" panose="020F0502020204030204" pitchFamily="34" charset="0"/>
                <a:ea typeface="Calibri" panose="020F0502020204030204" pitchFamily="34" charset="0"/>
                <a:cs typeface="Times New Roman" panose="02020603050405020304" pitchFamily="18" charset="0"/>
              </a:rPr>
              <a:t>Cottrell, S. (2019)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The Study Skills Handbook. </a:t>
            </a:r>
            <a:r>
              <a:rPr lang="en-GB" sz="1400" dirty="0">
                <a:effectLst/>
                <a:latin typeface="Calibri" panose="020F0502020204030204" pitchFamily="34" charset="0"/>
                <a:ea typeface="Calibri" panose="020F0502020204030204" pitchFamily="34" charset="0"/>
                <a:cs typeface="Times New Roman" panose="02020603050405020304" pitchFamily="18" charset="0"/>
              </a:rPr>
              <a:t>5</a:t>
            </a:r>
            <a:r>
              <a:rPr lang="en-GB" sz="14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400" dirty="0">
                <a:effectLst/>
                <a:latin typeface="Calibri" panose="020F0502020204030204" pitchFamily="34" charset="0"/>
                <a:ea typeface="Calibri" panose="020F0502020204030204" pitchFamily="34" charset="0"/>
                <a:cs typeface="Times New Roman" panose="02020603050405020304" pitchFamily="18" charset="0"/>
              </a:rPr>
              <a:t> ed. London: Red Globe Press.</a:t>
            </a:r>
          </a:p>
          <a:p>
            <a:pPr marL="0" indent="0">
              <a:lnSpc>
                <a:spcPct val="107000"/>
              </a:lnSpc>
              <a:spcAft>
                <a:spcPts val="800"/>
              </a:spcAft>
              <a:buNone/>
            </a:pPr>
            <a:r>
              <a:rPr lang="en-GB" sz="1400" dirty="0">
                <a:effectLst/>
                <a:latin typeface="Calibri" panose="020F0502020204030204" pitchFamily="34" charset="0"/>
                <a:ea typeface="Calibri" panose="020F0502020204030204" pitchFamily="34" charset="0"/>
                <a:cs typeface="Times New Roman" panose="02020603050405020304" pitchFamily="18" charset="0"/>
              </a:rPr>
              <a:t>Forsyth, P. (2013)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Successful time management</a:t>
            </a:r>
            <a:r>
              <a:rPr lang="en-GB" sz="1400" dirty="0">
                <a:effectLst/>
                <a:latin typeface="Calibri" panose="020F0502020204030204" pitchFamily="34" charset="0"/>
                <a:ea typeface="Calibri" panose="020F0502020204030204" pitchFamily="34" charset="0"/>
                <a:cs typeface="Times New Roman" panose="02020603050405020304" pitchFamily="18" charset="0"/>
              </a:rPr>
              <a:t>. 3</a:t>
            </a:r>
            <a:r>
              <a:rPr lang="en-GB" sz="14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400" dirty="0">
                <a:effectLst/>
                <a:latin typeface="Calibri" panose="020F0502020204030204" pitchFamily="34" charset="0"/>
                <a:ea typeface="Calibri" panose="020F0502020204030204" pitchFamily="34" charset="0"/>
                <a:cs typeface="Times New Roman" panose="02020603050405020304" pitchFamily="18" charset="0"/>
              </a:rPr>
              <a:t> ed. London: Kogan Page Ltd.</a:t>
            </a:r>
          </a:p>
          <a:p>
            <a:pPr marL="0" indent="0">
              <a:lnSpc>
                <a:spcPct val="107000"/>
              </a:lnSpc>
              <a:spcAft>
                <a:spcPts val="800"/>
              </a:spcAft>
              <a:buNone/>
            </a:pPr>
            <a:r>
              <a:rPr lang="en-GB" sz="1400" dirty="0" err="1">
                <a:effectLst/>
                <a:latin typeface="Calibri" panose="020F0502020204030204" pitchFamily="34" charset="0"/>
                <a:ea typeface="Calibri" panose="020F0502020204030204" pitchFamily="34" charset="0"/>
                <a:cs typeface="Times New Roman" panose="02020603050405020304" pitchFamily="18" charset="0"/>
              </a:rPr>
              <a:t>Greetham</a:t>
            </a:r>
            <a:r>
              <a:rPr lang="en-GB" sz="1400" dirty="0">
                <a:effectLst/>
                <a:latin typeface="Calibri" panose="020F0502020204030204" pitchFamily="34" charset="0"/>
                <a:ea typeface="Calibri" panose="020F0502020204030204" pitchFamily="34" charset="0"/>
                <a:cs typeface="Times New Roman" panose="02020603050405020304" pitchFamily="18" charset="0"/>
              </a:rPr>
              <a:t>, B. (2018)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How to Write Better Essays</a:t>
            </a:r>
            <a:r>
              <a:rPr lang="en-GB" sz="1400" dirty="0">
                <a:effectLst/>
                <a:latin typeface="Calibri" panose="020F0502020204030204" pitchFamily="34" charset="0"/>
                <a:ea typeface="Calibri" panose="020F0502020204030204" pitchFamily="34" charset="0"/>
                <a:cs typeface="Times New Roman" panose="02020603050405020304" pitchFamily="18" charset="0"/>
              </a:rPr>
              <a:t>. 4</a:t>
            </a:r>
            <a:r>
              <a:rPr lang="en-GB" sz="14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400" dirty="0">
                <a:effectLst/>
                <a:latin typeface="Calibri" panose="020F0502020204030204" pitchFamily="34" charset="0"/>
                <a:ea typeface="Calibri" panose="020F0502020204030204" pitchFamily="34" charset="0"/>
                <a:cs typeface="Times New Roman" panose="02020603050405020304" pitchFamily="18" charset="0"/>
              </a:rPr>
              <a:t> ed. London: Palgrave. </a:t>
            </a:r>
          </a:p>
          <a:p>
            <a:pPr marL="0" indent="0">
              <a:lnSpc>
                <a:spcPct val="107000"/>
              </a:lnSpc>
              <a:spcAft>
                <a:spcPts val="800"/>
              </a:spcAft>
              <a:buNone/>
            </a:pPr>
            <a:r>
              <a:rPr lang="en-GB" sz="1400" dirty="0">
                <a:latin typeface="Calibri" panose="020F0502020204030204" pitchFamily="34" charset="0"/>
                <a:ea typeface="Calibri" panose="020F0502020204030204" pitchFamily="34" charset="0"/>
                <a:cs typeface="Times New Roman" panose="02020603050405020304" pitchFamily="18" charset="0"/>
              </a:rPr>
              <a:t>Levin, P. (2007) </a:t>
            </a:r>
            <a:r>
              <a:rPr lang="en-GB" sz="1400" i="1" dirty="0">
                <a:latin typeface="Calibri" panose="020F0502020204030204" pitchFamily="34" charset="0"/>
                <a:ea typeface="Calibri" panose="020F0502020204030204" pitchFamily="34" charset="0"/>
                <a:cs typeface="Times New Roman" panose="02020603050405020304" pitchFamily="18" charset="0"/>
              </a:rPr>
              <a:t>Skilful Time Management</a:t>
            </a:r>
            <a:r>
              <a:rPr lang="en-GB" sz="1400" dirty="0">
                <a:latin typeface="Calibri" panose="020F0502020204030204" pitchFamily="34" charset="0"/>
                <a:ea typeface="Calibri" panose="020F0502020204030204" pitchFamily="34" charset="0"/>
                <a:cs typeface="Times New Roman" panose="02020603050405020304" pitchFamily="18" charset="0"/>
              </a:rPr>
              <a:t>. England: Open University Press.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400" dirty="0">
                <a:effectLst/>
                <a:latin typeface="Calibri" panose="020F0502020204030204" pitchFamily="34" charset="0"/>
                <a:ea typeface="Calibri" panose="020F0502020204030204" pitchFamily="34" charset="0"/>
                <a:cs typeface="Times New Roman" panose="02020603050405020304" pitchFamily="18" charset="0"/>
              </a:rPr>
              <a:t>Moon, J. (1999)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Reflection in Learning and Professional Development</a:t>
            </a:r>
            <a:r>
              <a:rPr lang="en-GB" sz="1400" dirty="0">
                <a:effectLst/>
                <a:latin typeface="Calibri" panose="020F0502020204030204" pitchFamily="34" charset="0"/>
                <a:ea typeface="Calibri" panose="020F0502020204030204" pitchFamily="34" charset="0"/>
                <a:cs typeface="Times New Roman" panose="02020603050405020304" pitchFamily="18" charset="0"/>
              </a:rPr>
              <a:t>. 1</a:t>
            </a:r>
            <a:r>
              <a:rPr lang="en-GB" sz="14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1400" dirty="0">
                <a:effectLst/>
                <a:latin typeface="Calibri" panose="020F0502020204030204" pitchFamily="34" charset="0"/>
                <a:ea typeface="Calibri" panose="020F0502020204030204" pitchFamily="34" charset="0"/>
                <a:cs typeface="Times New Roman" panose="02020603050405020304" pitchFamily="18" charset="0"/>
              </a:rPr>
              <a:t> ed. London: Routledge. </a:t>
            </a:r>
          </a:p>
          <a:p>
            <a:pPr marL="0" indent="0">
              <a:lnSpc>
                <a:spcPct val="107000"/>
              </a:lnSpc>
              <a:spcAft>
                <a:spcPts val="800"/>
              </a:spcAft>
              <a:buNone/>
            </a:pPr>
            <a:r>
              <a:rPr lang="en-GB" sz="1400" dirty="0" err="1">
                <a:latin typeface="Calibri" panose="020F0502020204030204" pitchFamily="34" charset="0"/>
                <a:ea typeface="Calibri" panose="020F0502020204030204" pitchFamily="34" charset="0"/>
                <a:cs typeface="Times New Roman" panose="02020603050405020304" pitchFamily="18" charset="0"/>
              </a:rPr>
              <a:t>Sinfield</a:t>
            </a:r>
            <a:r>
              <a:rPr lang="en-GB" sz="1400" dirty="0">
                <a:latin typeface="Calibri" panose="020F0502020204030204" pitchFamily="34" charset="0"/>
                <a:ea typeface="Calibri" panose="020F0502020204030204" pitchFamily="34" charset="0"/>
                <a:cs typeface="Times New Roman" panose="02020603050405020304" pitchFamily="18" charset="0"/>
              </a:rPr>
              <a:t>, S. and Burns, T. (2016) </a:t>
            </a:r>
            <a:r>
              <a:rPr lang="en-GB" sz="1400" i="1" dirty="0">
                <a:latin typeface="Calibri" panose="020F0502020204030204" pitchFamily="34" charset="0"/>
                <a:ea typeface="Calibri" panose="020F0502020204030204" pitchFamily="34" charset="0"/>
                <a:cs typeface="Times New Roman" panose="02020603050405020304" pitchFamily="18" charset="0"/>
              </a:rPr>
              <a:t>Essential study skills: the complete guide to success at university</a:t>
            </a:r>
            <a:r>
              <a:rPr lang="en-GB" sz="1400" dirty="0">
                <a:latin typeface="Calibri" panose="020F0502020204030204" pitchFamily="34" charset="0"/>
                <a:ea typeface="Calibri" panose="020F0502020204030204" pitchFamily="34" charset="0"/>
                <a:cs typeface="Times New Roman" panose="02020603050405020304" pitchFamily="18" charset="0"/>
              </a:rPr>
              <a:t>. 4</a:t>
            </a:r>
            <a:r>
              <a:rPr lang="en-GB" sz="14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400" dirty="0">
                <a:latin typeface="Calibri" panose="020F0502020204030204" pitchFamily="34" charset="0"/>
                <a:ea typeface="Calibri" panose="020F0502020204030204" pitchFamily="34" charset="0"/>
                <a:cs typeface="Times New Roman" panose="02020603050405020304" pitchFamily="18" charset="0"/>
              </a:rPr>
              <a:t> ed. London: Sage.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400" i="1" dirty="0">
                <a:effectLst/>
                <a:latin typeface="Calibri" panose="020F0502020204030204" pitchFamily="34" charset="0"/>
                <a:ea typeface="Calibri" panose="020F0502020204030204" pitchFamily="34" charset="0"/>
                <a:cs typeface="Times New Roman" panose="02020603050405020304" pitchFamily="18" charset="0"/>
              </a:rPr>
              <a:t>TSCFM</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The Benefits of Critical Thinking &amp; How to develop it</a:t>
            </a:r>
            <a:r>
              <a:rPr lang="en-GB" sz="1400" dirty="0">
                <a:effectLst/>
                <a:latin typeface="Calibri" panose="020F0502020204030204" pitchFamily="34" charset="0"/>
                <a:ea typeface="Calibri" panose="020F0502020204030204" pitchFamily="34" charset="0"/>
                <a:cs typeface="Times New Roman" panose="02020603050405020304" pitchFamily="18" charset="0"/>
              </a:rPr>
              <a:t>. [image] Available at: </a:t>
            </a:r>
            <a:r>
              <a:rPr lang="en-GB" sz="1400" u="sng" dirty="0">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The benefits of critical thinking for students and how to develop it (tscfm.org)</a:t>
            </a:r>
            <a:r>
              <a:rPr lang="en-GB" sz="1400" dirty="0">
                <a:effectLst/>
                <a:latin typeface="Calibri" panose="020F0502020204030204" pitchFamily="34" charset="0"/>
                <a:ea typeface="Calibri" panose="020F0502020204030204" pitchFamily="34" charset="0"/>
                <a:cs typeface="Times New Roman" panose="02020603050405020304" pitchFamily="18" charset="0"/>
              </a:rPr>
              <a:t> (Accessed: 25</a:t>
            </a:r>
            <a:r>
              <a:rPr lang="en-GB" sz="14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400" dirty="0">
                <a:effectLst/>
                <a:latin typeface="Calibri" panose="020F0502020204030204" pitchFamily="34" charset="0"/>
                <a:ea typeface="Calibri" panose="020F0502020204030204" pitchFamily="34" charset="0"/>
                <a:cs typeface="Times New Roman" panose="02020603050405020304" pitchFamily="18" charset="0"/>
              </a:rPr>
              <a:t> September 2022)</a:t>
            </a:r>
          </a:p>
          <a:p>
            <a:pPr marL="0" indent="0">
              <a:lnSpc>
                <a:spcPct val="107000"/>
              </a:lnSpc>
              <a:spcAft>
                <a:spcPts val="800"/>
              </a:spcAft>
              <a:buNone/>
            </a:pPr>
            <a:r>
              <a:rPr lang="en-GB" sz="1400" dirty="0">
                <a:effectLst/>
                <a:latin typeface="Calibri" panose="020F0502020204030204" pitchFamily="34" charset="0"/>
                <a:ea typeface="Calibri" panose="020F0502020204030204" pitchFamily="34" charset="0"/>
                <a:cs typeface="Times New Roman" panose="02020603050405020304" pitchFamily="18" charset="0"/>
              </a:rPr>
              <a:t>University of Reading (2022)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Practice – based and Reflective Learning</a:t>
            </a:r>
            <a:r>
              <a:rPr lang="en-GB" sz="14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Reflective thinking - Practice-based and reflective learning - </a:t>
            </a:r>
            <a:r>
              <a:rPr lang="en-GB" sz="14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LibGuides</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 at University of Reading</a:t>
            </a:r>
            <a:r>
              <a:rPr lang="en-GB" sz="1400" dirty="0">
                <a:effectLst/>
                <a:latin typeface="Calibri" panose="020F0502020204030204" pitchFamily="34" charset="0"/>
                <a:ea typeface="Calibri" panose="020F0502020204030204" pitchFamily="34" charset="0"/>
                <a:cs typeface="Times New Roman" panose="02020603050405020304" pitchFamily="18" charset="0"/>
              </a:rPr>
              <a:t>. (Accessed: 25</a:t>
            </a:r>
            <a:r>
              <a:rPr lang="en-GB" sz="14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400" dirty="0">
                <a:effectLst/>
                <a:latin typeface="Calibri" panose="020F0502020204030204" pitchFamily="34" charset="0"/>
                <a:ea typeface="Calibri" panose="020F0502020204030204" pitchFamily="34" charset="0"/>
                <a:cs typeface="Times New Roman" panose="02020603050405020304" pitchFamily="18" charset="0"/>
              </a:rPr>
              <a:t> September 2022)</a:t>
            </a:r>
          </a:p>
          <a:p>
            <a:pPr marL="0" indent="0">
              <a:lnSpc>
                <a:spcPct val="107000"/>
              </a:lnSpc>
              <a:spcAft>
                <a:spcPts val="800"/>
              </a:spcAft>
              <a:buNone/>
            </a:pPr>
            <a:r>
              <a:rPr lang="en-GB" sz="1400" dirty="0">
                <a:effectLst/>
                <a:latin typeface="Calibri" panose="020F0502020204030204" pitchFamily="34" charset="0"/>
                <a:ea typeface="Calibri" panose="020F0502020204030204" pitchFamily="34" charset="0"/>
                <a:cs typeface="Times New Roman" panose="02020603050405020304" pitchFamily="18" charset="0"/>
              </a:rPr>
              <a:t>Wood, R. (2015)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One More Time: Time Management for Those Who Don’t Haven the Time</a:t>
            </a:r>
            <a:r>
              <a:rPr lang="en-GB" sz="14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4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Defense</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 AT &amp; L Magazine (dtic.mil)</a:t>
            </a:r>
            <a:r>
              <a:rPr lang="en-GB" sz="1400" dirty="0">
                <a:effectLst/>
                <a:latin typeface="Calibri" panose="020F0502020204030204" pitchFamily="34" charset="0"/>
                <a:ea typeface="Calibri" panose="020F0502020204030204" pitchFamily="34" charset="0"/>
                <a:cs typeface="Times New Roman" panose="02020603050405020304" pitchFamily="18" charset="0"/>
              </a:rPr>
              <a:t>. (Accessed date: 25</a:t>
            </a:r>
            <a:r>
              <a:rPr lang="en-GB" sz="14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400" dirty="0">
                <a:effectLst/>
                <a:latin typeface="Calibri" panose="020F0502020204030204" pitchFamily="34" charset="0"/>
                <a:ea typeface="Calibri" panose="020F0502020204030204" pitchFamily="34" charset="0"/>
                <a:cs typeface="Times New Roman" panose="02020603050405020304" pitchFamily="18" charset="0"/>
              </a:rPr>
              <a:t> September 2022).</a:t>
            </a:r>
          </a:p>
          <a:p>
            <a:pPr marL="0" indent="0">
              <a:buNone/>
            </a:pPr>
            <a:endParaRPr lang="en-GB"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81811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906</TotalTime>
  <Words>900</Words>
  <Application>Microsoft Office PowerPoint</Application>
  <PresentationFormat>Widescreen</PresentationFormat>
  <Paragraphs>25</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Williams</dc:creator>
  <cp:lastModifiedBy>Rhiannon Williams</cp:lastModifiedBy>
  <cp:revision>1</cp:revision>
  <dcterms:created xsi:type="dcterms:W3CDTF">2022-09-19T14:28:32Z</dcterms:created>
  <dcterms:modified xsi:type="dcterms:W3CDTF">2022-09-30T21:32:13Z</dcterms:modified>
</cp:coreProperties>
</file>