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960" y="3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5/2/2019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charset="0"/>
                <a:ea typeface="Calibri" charset="0"/>
                <a:cs typeface="Calibri" charset="0"/>
              </a:rPr>
              <a:t>Design and Implementation of a New Maintenance Initiative</a:t>
            </a:r>
            <a:endParaRPr lang="en-GB" altLang="en-US" sz="4800" dirty="0" smtClean="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Liam Gill</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Andrew Thorn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BEng </a:t>
            </a:r>
            <a:r>
              <a:rPr lang="en-GB" altLang="en-US" sz="3600" dirty="0">
                <a:solidFill>
                  <a:srgbClr val="002060"/>
                </a:solidFill>
                <a:latin typeface="Calibri" charset="0"/>
                <a:ea typeface="Calibri" charset="0"/>
                <a:cs typeface="Calibri" charset="0"/>
              </a:rPr>
              <a:t>(Hons) </a:t>
            </a:r>
            <a:r>
              <a:rPr lang="en-GB" altLang="en-US" sz="3600" dirty="0" smtClean="0">
                <a:solidFill>
                  <a:srgbClr val="002060"/>
                </a:solidFill>
                <a:latin typeface="Calibri" charset="0"/>
                <a:ea typeface="Calibri" charset="0"/>
                <a:cs typeface="Calibri" charset="0"/>
              </a:rPr>
              <a:t>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This project </a:t>
            </a:r>
            <a:r>
              <a:rPr lang="en-GB" sz="2800" dirty="0" smtClean="0"/>
              <a:t>investigated and analysed </a:t>
            </a:r>
            <a:r>
              <a:rPr lang="en-GB" sz="2800" dirty="0"/>
              <a:t>the underperformance on the AJ Block machining </a:t>
            </a:r>
            <a:r>
              <a:rPr lang="en-GB" sz="2800" dirty="0" smtClean="0"/>
              <a:t>line within Ford Motor Company. The </a:t>
            </a:r>
            <a:r>
              <a:rPr lang="en-GB" sz="2800" dirty="0"/>
              <a:t>line </a:t>
            </a:r>
            <a:r>
              <a:rPr lang="en-GB" sz="2800" dirty="0" smtClean="0"/>
              <a:t>was </a:t>
            </a:r>
            <a:r>
              <a:rPr lang="en-GB" sz="2800" dirty="0"/>
              <a:t>consistently underperforming by only achieving an average JPH of 18.52 against a target of 23.6. </a:t>
            </a:r>
            <a:endParaRPr lang="en-GB" sz="2800" dirty="0" smtClean="0"/>
          </a:p>
          <a:p>
            <a:r>
              <a:rPr lang="en-GB" sz="2800" dirty="0" smtClean="0"/>
              <a:t>The JPH achieved was only 78.47</a:t>
            </a:r>
            <a:r>
              <a:rPr lang="en-GB" sz="2800" dirty="0"/>
              <a:t>% of the </a:t>
            </a:r>
            <a:r>
              <a:rPr lang="en-GB" sz="2800" dirty="0" smtClean="0"/>
              <a:t>target, </a:t>
            </a:r>
            <a:r>
              <a:rPr lang="en-GB" sz="2800" dirty="0"/>
              <a:t>when the value of the lost production is calculated there is a potential </a:t>
            </a:r>
            <a:r>
              <a:rPr lang="en-GB" sz="2800" dirty="0" smtClean="0"/>
              <a:t>loss of </a:t>
            </a:r>
            <a:r>
              <a:rPr lang="en-GB" sz="2800" dirty="0"/>
              <a:t>£4,639,700 </a:t>
            </a:r>
            <a:r>
              <a:rPr lang="en-GB" sz="2800" dirty="0" smtClean="0"/>
              <a:t>annually. </a:t>
            </a:r>
            <a:endParaRPr lang="en-US"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292" y="29036773"/>
            <a:ext cx="2569607" cy="12384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22301" y="12927638"/>
            <a:ext cx="6415087" cy="776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Project Aims</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a:t>T</a:t>
            </a:r>
            <a:r>
              <a:rPr lang="en-GB" sz="2800" dirty="0" smtClean="0"/>
              <a:t>he </a:t>
            </a:r>
            <a:r>
              <a:rPr lang="en-GB" sz="2800" dirty="0"/>
              <a:t>aim of this </a:t>
            </a:r>
            <a:r>
              <a:rPr lang="en-GB" sz="2800" dirty="0" smtClean="0"/>
              <a:t>project was improve the performance of </a:t>
            </a:r>
            <a:r>
              <a:rPr lang="en-GB" sz="2800" dirty="0"/>
              <a:t>the AJ Block </a:t>
            </a:r>
            <a:r>
              <a:rPr lang="en-GB" sz="2800" dirty="0" smtClean="0"/>
              <a:t>line. </a:t>
            </a:r>
            <a:r>
              <a:rPr lang="en-GB" sz="2800" dirty="0"/>
              <a:t>The Performance being targeted during this project </a:t>
            </a:r>
            <a:r>
              <a:rPr lang="en-GB" sz="2800" dirty="0" smtClean="0"/>
              <a:t>was increased </a:t>
            </a:r>
            <a:r>
              <a:rPr lang="en-GB" sz="2800" dirty="0"/>
              <a:t>JPH and </a:t>
            </a:r>
            <a:r>
              <a:rPr lang="en-GB" sz="2800" dirty="0" smtClean="0"/>
              <a:t>decreased </a:t>
            </a:r>
            <a:r>
              <a:rPr lang="en-GB" sz="2800" dirty="0"/>
              <a:t>downtime</a:t>
            </a:r>
            <a:r>
              <a:rPr lang="en-GB" sz="2800" dirty="0" smtClean="0"/>
              <a:t>.</a:t>
            </a:r>
          </a:p>
          <a:p>
            <a:pPr>
              <a:spcBef>
                <a:spcPct val="50000"/>
              </a:spcBef>
            </a:pPr>
            <a:r>
              <a:rPr lang="en-GB" sz="2800" dirty="0" smtClean="0"/>
              <a:t>The objectives supporting this aim were;</a:t>
            </a:r>
            <a:endParaRPr lang="en-GB" sz="2800" dirty="0" smtClean="0"/>
          </a:p>
          <a:p>
            <a:pPr>
              <a:spcBef>
                <a:spcPct val="50000"/>
              </a:spcBef>
            </a:pPr>
            <a:r>
              <a:rPr lang="en-GB" altLang="en-US" sz="2800" dirty="0" smtClean="0"/>
              <a:t>-</a:t>
            </a:r>
            <a:r>
              <a:rPr lang="en-GB" sz="2800" dirty="0"/>
              <a:t> </a:t>
            </a:r>
            <a:r>
              <a:rPr lang="en-GB" sz="2800" dirty="0" smtClean="0"/>
              <a:t>Investigate </a:t>
            </a:r>
            <a:r>
              <a:rPr lang="en-GB" sz="2800" dirty="0"/>
              <a:t>reasons for the current low JPH </a:t>
            </a:r>
            <a:r>
              <a:rPr lang="en-GB" sz="2800" dirty="0" smtClean="0"/>
              <a:t>values.</a:t>
            </a:r>
            <a:endParaRPr lang="en-GB" altLang="en-US" sz="2800" dirty="0" smtClean="0"/>
          </a:p>
          <a:p>
            <a:pPr>
              <a:spcBef>
                <a:spcPct val="50000"/>
              </a:spcBef>
            </a:pPr>
            <a:r>
              <a:rPr lang="en-GB" altLang="en-US" sz="2800" dirty="0" smtClean="0"/>
              <a:t>-</a:t>
            </a:r>
            <a:r>
              <a:rPr lang="en-GB" sz="2800" dirty="0"/>
              <a:t> </a:t>
            </a:r>
            <a:r>
              <a:rPr lang="en-GB" sz="2800" dirty="0" smtClean="0"/>
              <a:t>Increase </a:t>
            </a:r>
            <a:r>
              <a:rPr lang="en-GB" sz="2800" dirty="0"/>
              <a:t>Mean Time Between Failure (MTBF)</a:t>
            </a:r>
            <a:endParaRPr lang="en-GB" altLang="en-US" sz="2800" dirty="0" smtClean="0"/>
          </a:p>
          <a:p>
            <a:pPr>
              <a:spcBef>
                <a:spcPct val="50000"/>
              </a:spcBef>
            </a:pPr>
            <a:r>
              <a:rPr lang="en-GB" altLang="en-US" sz="2800" dirty="0"/>
              <a:t>- </a:t>
            </a:r>
            <a:r>
              <a:rPr lang="en-GB" altLang="en-US" sz="2800" dirty="0" smtClean="0"/>
              <a:t>Improve </a:t>
            </a:r>
            <a:r>
              <a:rPr lang="en-GB" altLang="en-US" sz="2800" dirty="0"/>
              <a:t>overall equipment effectiveness (OEE).</a:t>
            </a:r>
            <a:endParaRPr lang="en-US" altLang="en-US" sz="2800" dirty="0"/>
          </a:p>
        </p:txBody>
      </p:sp>
      <p:sp>
        <p:nvSpPr>
          <p:cNvPr id="46" name="Text Box 6"/>
          <p:cNvSpPr txBox="1">
            <a:spLocks noChangeArrowheads="1"/>
          </p:cNvSpPr>
          <p:nvPr/>
        </p:nvSpPr>
        <p:spPr bwMode="auto">
          <a:xfrm>
            <a:off x="331567" y="20940712"/>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Methodology</a:t>
            </a:r>
          </a:p>
          <a:p>
            <a:r>
              <a:rPr lang="en-GB" sz="2800" dirty="0"/>
              <a:t>To carry out this investigation, the Lean Six Sigma DMAIC approach </a:t>
            </a:r>
            <a:r>
              <a:rPr lang="en-GB" sz="2800" dirty="0" smtClean="0"/>
              <a:t>was </a:t>
            </a:r>
            <a:r>
              <a:rPr lang="en-GB" sz="2800" dirty="0"/>
              <a:t>used obtain a high level view of the line,  attempting to establish some of the reasons why the line could possibly be failing to reach its JPH target. </a:t>
            </a:r>
            <a:endParaRPr lang="en-GB" sz="2800" dirty="0" smtClean="0"/>
          </a:p>
          <a:p>
            <a:r>
              <a:rPr lang="en-GB" sz="2800" dirty="0" smtClean="0"/>
              <a:t>From this high level </a:t>
            </a:r>
            <a:r>
              <a:rPr lang="en-GB" sz="2800" dirty="0" smtClean="0"/>
              <a:t>view </a:t>
            </a:r>
            <a:r>
              <a:rPr lang="en-GB" sz="2800" dirty="0" smtClean="0"/>
              <a:t>the underperformance was investigated and it was established that there was a low machine availability on the line due to a low MTBF and high MTTR. </a:t>
            </a:r>
          </a:p>
          <a:p>
            <a:r>
              <a:rPr lang="en-GB" sz="2800" dirty="0" smtClean="0"/>
              <a:t>The top faults occurring on the line were studied and it was found that many of them could be reduced or </a:t>
            </a:r>
            <a:endParaRPr lang="en-GB" sz="2800" dirty="0"/>
          </a:p>
        </p:txBody>
      </p:sp>
      <p:sp>
        <p:nvSpPr>
          <p:cNvPr id="47" name="Text Box 6"/>
          <p:cNvSpPr txBox="1">
            <a:spLocks noChangeArrowheads="1"/>
          </p:cNvSpPr>
          <p:nvPr/>
        </p:nvSpPr>
        <p:spPr bwMode="auto">
          <a:xfrm>
            <a:off x="7484456" y="16668260"/>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Results</a:t>
            </a:r>
          </a:p>
          <a:p>
            <a:pPr>
              <a:spcBef>
                <a:spcPct val="50000"/>
              </a:spcBef>
            </a:pPr>
            <a:r>
              <a:rPr lang="en-GB" altLang="en-US" sz="2800" dirty="0" smtClean="0"/>
              <a:t>As a result of this project a new preventative maintenance team, plan and schedule has been established.</a:t>
            </a:r>
          </a:p>
          <a:p>
            <a:pPr>
              <a:spcBef>
                <a:spcPct val="50000"/>
              </a:spcBef>
            </a:pPr>
            <a:r>
              <a:rPr lang="en-GB" altLang="en-US" sz="2800" dirty="0" smtClean="0"/>
              <a:t>This new maintenance initiative had the effect of increasing machine OEE by 13.68%, this was achieved by improving availability </a:t>
            </a:r>
            <a:r>
              <a:rPr lang="en-GB" altLang="en-US" sz="2800" dirty="0"/>
              <a:t>by 5.28</a:t>
            </a:r>
            <a:r>
              <a:rPr lang="en-GB" altLang="en-US" sz="2800" dirty="0" smtClean="0"/>
              <a:t>%. </a:t>
            </a:r>
          </a:p>
          <a:p>
            <a:pPr>
              <a:spcBef>
                <a:spcPct val="50000"/>
              </a:spcBef>
            </a:pPr>
            <a:r>
              <a:rPr lang="en-GB" altLang="en-US" sz="2800" dirty="0" smtClean="0"/>
              <a:t>This availability improvement was achieved by increasing the MTBF and reducing the MTTR of the line machines by 49.9 mins and 48.24 mins respectively.</a:t>
            </a:r>
          </a:p>
          <a:p>
            <a:pPr>
              <a:spcBef>
                <a:spcPct val="50000"/>
              </a:spcBef>
            </a:pPr>
            <a:endParaRPr lang="en-US" altLang="en-US" sz="2800" dirty="0"/>
          </a:p>
        </p:txBody>
      </p:sp>
      <p:sp>
        <p:nvSpPr>
          <p:cNvPr id="48" name="Text Box 6"/>
          <p:cNvSpPr txBox="1">
            <a:spLocks noChangeArrowheads="1"/>
          </p:cNvSpPr>
          <p:nvPr/>
        </p:nvSpPr>
        <p:spPr bwMode="auto">
          <a:xfrm>
            <a:off x="14579261" y="17493488"/>
            <a:ext cx="6415087" cy="949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Conclusions</a:t>
            </a:r>
            <a:endParaRPr lang="en-AU" altLang="en-US" sz="3600" b="1" dirty="0">
              <a:latin typeface="Arial" panose="020B0604020202020204" pitchFamily="34" charset="0"/>
              <a:cs typeface="Arial" panose="020B0604020202020204" pitchFamily="34" charset="0"/>
            </a:endParaRPr>
          </a:p>
          <a:p>
            <a:pPr>
              <a:spcBef>
                <a:spcPct val="50000"/>
              </a:spcBef>
            </a:pPr>
            <a:r>
              <a:rPr lang="en-GB" altLang="en-US" sz="2800" dirty="0"/>
              <a:t>By increasing the machine availability </a:t>
            </a:r>
            <a:r>
              <a:rPr lang="en-GB" altLang="en-US" sz="2800" dirty="0" smtClean="0"/>
              <a:t>and performance, </a:t>
            </a:r>
            <a:r>
              <a:rPr lang="en-GB" altLang="en-US" sz="2800" dirty="0"/>
              <a:t>the average machine OEE was increased by 13.68</a:t>
            </a:r>
            <a:r>
              <a:rPr lang="en-GB" altLang="en-US" sz="2800" dirty="0" smtClean="0"/>
              <a:t>%. </a:t>
            </a:r>
            <a:r>
              <a:rPr lang="en-GB" altLang="en-US" sz="2800" dirty="0"/>
              <a:t>The original aim of this report has been achieved by improving </a:t>
            </a:r>
            <a:r>
              <a:rPr lang="en-GB" altLang="en-US" sz="2800" dirty="0" smtClean="0"/>
              <a:t>line </a:t>
            </a:r>
            <a:r>
              <a:rPr lang="en-GB" altLang="en-US" sz="2800" dirty="0"/>
              <a:t>performance </a:t>
            </a:r>
            <a:r>
              <a:rPr lang="en-GB" altLang="en-US" sz="2800" dirty="0" smtClean="0"/>
              <a:t>and </a:t>
            </a:r>
            <a:r>
              <a:rPr lang="en-GB" altLang="en-US" sz="2800" dirty="0"/>
              <a:t>as a result the average JPH has increased by </a:t>
            </a:r>
            <a:r>
              <a:rPr lang="en-GB" altLang="en-US" sz="2800" dirty="0" smtClean="0"/>
              <a:t>2.53, in comparison </a:t>
            </a:r>
            <a:r>
              <a:rPr lang="en-GB" altLang="en-US" sz="2800" dirty="0"/>
              <a:t>to before the project was carried out. </a:t>
            </a:r>
          </a:p>
          <a:p>
            <a:pPr>
              <a:spcBef>
                <a:spcPct val="50000"/>
              </a:spcBef>
            </a:pPr>
            <a:r>
              <a:rPr lang="en-GB" altLang="en-US" sz="2800" dirty="0"/>
              <a:t>With the cost of a block being sold to the assembly process for a value of £</a:t>
            </a:r>
            <a:r>
              <a:rPr lang="en-GB" altLang="en-US" sz="2800" dirty="0" smtClean="0"/>
              <a:t>215, </a:t>
            </a:r>
            <a:r>
              <a:rPr lang="en-GB" altLang="en-US" sz="2800" dirty="0"/>
              <a:t>this extra JPH could result in improved income to the </a:t>
            </a:r>
            <a:r>
              <a:rPr lang="en-GB" altLang="en-US" sz="2800" dirty="0" smtClean="0"/>
              <a:t>line, </a:t>
            </a:r>
            <a:r>
              <a:rPr lang="en-GB" altLang="en-US" sz="2800" dirty="0"/>
              <a:t>of £84,856 per </a:t>
            </a:r>
            <a:r>
              <a:rPr lang="en-GB" altLang="en-US" sz="2800" dirty="0" smtClean="0"/>
              <a:t>week, </a:t>
            </a:r>
            <a:r>
              <a:rPr lang="en-GB" altLang="en-US" sz="2800" dirty="0"/>
              <a:t>whilst only incurring an extra cost of £2,714.54 per week to support the role of the preventative maintenance team.</a:t>
            </a:r>
          </a:p>
          <a:p>
            <a:pPr>
              <a:spcBef>
                <a:spcPct val="50000"/>
              </a:spcBef>
            </a:pPr>
            <a:endParaRPr lang="en-US" altLang="en-US" sz="2800" dirty="0"/>
          </a:p>
        </p:txBody>
      </p:sp>
      <p:sp>
        <p:nvSpPr>
          <p:cNvPr id="49" name="Text Box 6"/>
          <p:cNvSpPr txBox="1">
            <a:spLocks noChangeArrowheads="1"/>
          </p:cNvSpPr>
          <p:nvPr/>
        </p:nvSpPr>
        <p:spPr bwMode="auto">
          <a:xfrm>
            <a:off x="7484455" y="6257121"/>
            <a:ext cx="6415087" cy="5274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smtClean="0"/>
              <a:t>or eliminated by the use of an effective maintenance plan.  </a:t>
            </a:r>
          </a:p>
          <a:p>
            <a:r>
              <a:rPr lang="en-GB" sz="2800" dirty="0" smtClean="0"/>
              <a:t>This project considered different maintenance strategies and concluded that the most suited form of maintenance would be preventative, with the inclusion of some CBM tasks. It was believed that this new maintenance strategy would reduce some RPN values of the FMEA analysis in excess of 450.</a:t>
            </a:r>
            <a:endParaRPr lang="en-GB" sz="2800" dirty="0"/>
          </a:p>
        </p:txBody>
      </p:sp>
      <p:sp>
        <p:nvSpPr>
          <p:cNvPr id="50" name="Text Box 19"/>
          <p:cNvSpPr txBox="1">
            <a:spLocks noChangeArrowheads="1"/>
          </p:cNvSpPr>
          <p:nvPr/>
        </p:nvSpPr>
        <p:spPr bwMode="auto">
          <a:xfrm>
            <a:off x="14392275" y="16562610"/>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JPH Comparison Before and After Maintenance Initiative</a:t>
            </a:r>
            <a:endParaRPr lang="en-AU" altLang="en-US" sz="2000" i="1" dirty="0">
              <a:latin typeface="Times New Roman" charset="0"/>
            </a:endParaRPr>
          </a:p>
        </p:txBody>
      </p:sp>
      <p:sp>
        <p:nvSpPr>
          <p:cNvPr id="53" name="Text Box 19"/>
          <p:cNvSpPr txBox="1">
            <a:spLocks noChangeArrowheads="1"/>
          </p:cNvSpPr>
          <p:nvPr/>
        </p:nvSpPr>
        <p:spPr bwMode="auto">
          <a:xfrm>
            <a:off x="7762872" y="27372266"/>
            <a:ext cx="5395428"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MTBF v MTTR Comparison Before and After Maintenance Initiative</a:t>
            </a:r>
            <a:endParaRPr lang="en-AU" altLang="en-US" sz="2000" i="1" dirty="0">
              <a:latin typeface="Times New Roman" charset="0"/>
            </a:endParaRPr>
          </a:p>
        </p:txBody>
      </p:sp>
      <p:sp>
        <p:nvSpPr>
          <p:cNvPr id="54" name="Text Box 16"/>
          <p:cNvSpPr txBox="1">
            <a:spLocks noChangeArrowheads="1"/>
          </p:cNvSpPr>
          <p:nvPr/>
        </p:nvSpPr>
        <p:spPr bwMode="auto">
          <a:xfrm>
            <a:off x="7762872" y="15696318"/>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smtClean="0">
                <a:latin typeface="Times New Roman" charset="0"/>
              </a:rPr>
              <a:t>FMEA Comparison Before and After Maintenance Initiative</a:t>
            </a:r>
            <a:endParaRPr lang="en-AU" altLang="en-US" sz="2000" i="1" dirty="0">
              <a:latin typeface="Times New Roman" charset="0"/>
            </a:endParaRPr>
          </a:p>
        </p:txBody>
      </p:sp>
      <p:sp>
        <p:nvSpPr>
          <p:cNvPr id="60" name="Text Box 25"/>
          <p:cNvSpPr txBox="1">
            <a:spLocks noChangeArrowheads="1"/>
          </p:cNvSpPr>
          <p:nvPr/>
        </p:nvSpPr>
        <p:spPr bwMode="auto">
          <a:xfrm>
            <a:off x="14584023" y="7017852"/>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Results comparison before and after the project was carried out.   </a:t>
            </a:r>
            <a:endParaRPr lang="en-AU" altLang="en-US" sz="2000" i="1" dirty="0">
              <a:latin typeface="Times New Roman" charset="0"/>
            </a:endParaRPr>
          </a:p>
        </p:txBody>
      </p:sp>
      <p:graphicFrame>
        <p:nvGraphicFramePr>
          <p:cNvPr id="61" name="Group 139"/>
          <p:cNvGraphicFramePr>
            <a:graphicFrameLocks noGrp="1"/>
          </p:cNvGraphicFramePr>
          <p:nvPr>
            <p:extLst>
              <p:ext uri="{D42A27DB-BD31-4B8C-83A1-F6EECF244321}">
                <p14:modId xmlns:p14="http://schemas.microsoft.com/office/powerpoint/2010/main" val="1953528006"/>
              </p:ext>
            </p:extLst>
          </p:nvPr>
        </p:nvGraphicFramePr>
        <p:xfrm>
          <a:off x="14677220" y="8134671"/>
          <a:ext cx="6060946" cy="3627120"/>
        </p:xfrm>
        <a:graphic>
          <a:graphicData uri="http://schemas.openxmlformats.org/drawingml/2006/table">
            <a:tbl>
              <a:tblPr/>
              <a:tblGrid>
                <a:gridCol w="2555091"/>
                <a:gridCol w="1790700"/>
                <a:gridCol w="1715155"/>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ea typeface="ＭＳ Ｐゴシック" charset="-128"/>
                        </a:rPr>
                        <a:t>TABLE 1: </a:t>
                      </a:r>
                      <a:r>
                        <a:rPr kumimoji="0" lang="en-US" altLang="en-US" sz="2800" b="0" i="0" u="none" strike="noStrike" cap="none" normalizeH="0" baseline="0" dirty="0" smtClean="0">
                          <a:ln>
                            <a:noFill/>
                          </a:ln>
                          <a:solidFill>
                            <a:schemeClr val="tx1"/>
                          </a:solidFill>
                          <a:effectLst/>
                          <a:latin typeface="Arial" charset="0"/>
                          <a:ea typeface="ＭＳ Ｐゴシック" charset="-128"/>
                        </a:rPr>
                        <a:t>Metric Comparison </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METRIC</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Before</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After</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MTBF (Mins)</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329.24</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379.14</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5175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MTTR (Mins)</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92.23</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43.99</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Availability</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67.5%</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72.78%</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OEE</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37.67%</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51.35%</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JPH</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18.52</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21.05</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r>
            </a:tbl>
          </a:graphicData>
        </a:graphic>
      </p:graphicFrame>
      <p:pic>
        <p:nvPicPr>
          <p:cNvPr id="5" name="Picture 4"/>
          <p:cNvPicPr>
            <a:picLocks noChangeAspect="1"/>
          </p:cNvPicPr>
          <p:nvPr/>
        </p:nvPicPr>
        <p:blipFill>
          <a:blip r:embed="rId5"/>
          <a:stretch>
            <a:fillRect/>
          </a:stretch>
        </p:blipFill>
        <p:spPr>
          <a:xfrm>
            <a:off x="9078686" y="261256"/>
            <a:ext cx="3209914" cy="1376325"/>
          </a:xfrm>
          <a:prstGeom prst="rect">
            <a:avLst/>
          </a:prstGeom>
        </p:spPr>
      </p:pic>
      <p:pic>
        <p:nvPicPr>
          <p:cNvPr id="11" name="Picture 10"/>
          <p:cNvPicPr>
            <a:picLocks noChangeAspect="1"/>
          </p:cNvPicPr>
          <p:nvPr/>
        </p:nvPicPr>
        <p:blipFill>
          <a:blip r:embed="rId6"/>
          <a:stretch>
            <a:fillRect/>
          </a:stretch>
        </p:blipFill>
        <p:spPr>
          <a:xfrm>
            <a:off x="8859991" y="28994942"/>
            <a:ext cx="3664014" cy="1280271"/>
          </a:xfrm>
          <a:prstGeom prst="rect">
            <a:avLst/>
          </a:prstGeom>
        </p:spPr>
      </p:pic>
      <p:pic>
        <p:nvPicPr>
          <p:cNvPr id="12" name="Picture 11"/>
          <p:cNvPicPr>
            <a:picLocks noChangeAspect="1"/>
          </p:cNvPicPr>
          <p:nvPr/>
        </p:nvPicPr>
        <p:blipFill>
          <a:blip r:embed="rId7"/>
          <a:stretch>
            <a:fillRect/>
          </a:stretch>
        </p:blipFill>
        <p:spPr>
          <a:xfrm>
            <a:off x="7762872" y="23923777"/>
            <a:ext cx="5395428" cy="3493311"/>
          </a:xfrm>
          <a:prstGeom prst="rect">
            <a:avLst/>
          </a:prstGeom>
        </p:spPr>
      </p:pic>
      <p:pic>
        <p:nvPicPr>
          <p:cNvPr id="14" name="Picture 13"/>
          <p:cNvPicPr>
            <a:picLocks noChangeAspect="1"/>
          </p:cNvPicPr>
          <p:nvPr/>
        </p:nvPicPr>
        <p:blipFill>
          <a:blip r:embed="rId8"/>
          <a:stretch>
            <a:fillRect/>
          </a:stretch>
        </p:blipFill>
        <p:spPr>
          <a:xfrm>
            <a:off x="14724791" y="12207842"/>
            <a:ext cx="6013690" cy="4060127"/>
          </a:xfrm>
          <a:prstGeom prst="rect">
            <a:avLst/>
          </a:prstGeom>
        </p:spPr>
      </p:pic>
      <p:pic>
        <p:nvPicPr>
          <p:cNvPr id="15" name="Picture 14"/>
          <p:cNvPicPr>
            <a:picLocks noChangeAspect="1"/>
          </p:cNvPicPr>
          <p:nvPr/>
        </p:nvPicPr>
        <p:blipFill>
          <a:blip r:embed="rId9"/>
          <a:stretch>
            <a:fillRect/>
          </a:stretch>
        </p:blipFill>
        <p:spPr>
          <a:xfrm>
            <a:off x="7759465" y="11620598"/>
            <a:ext cx="5642207" cy="3780040"/>
          </a:xfrm>
          <a:prstGeom prst="rect">
            <a:avLst/>
          </a:prstGeom>
        </p:spPr>
      </p:pic>
      <p:pic>
        <p:nvPicPr>
          <p:cNvPr id="16" name="Picture 15"/>
          <p:cNvPicPr>
            <a:picLocks noChangeAspect="1"/>
          </p:cNvPicPr>
          <p:nvPr/>
        </p:nvPicPr>
        <p:blipFill>
          <a:blip r:embed="rId10"/>
          <a:stretch>
            <a:fillRect/>
          </a:stretch>
        </p:blipFill>
        <p:spPr>
          <a:xfrm>
            <a:off x="445781" y="2390417"/>
            <a:ext cx="2564118" cy="2925066"/>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8746</TotalTime>
  <Words>535</Words>
  <Application>Microsoft Office PowerPoint</Application>
  <PresentationFormat>Custom</PresentationFormat>
  <Paragraphs>52</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MS PGothic</vt:lpstr>
      <vt:lpstr>MS PGothic</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liam gill</cp:lastModifiedBy>
  <cp:revision>37</cp:revision>
  <dcterms:created xsi:type="dcterms:W3CDTF">2016-02-25T08:27:32Z</dcterms:created>
  <dcterms:modified xsi:type="dcterms:W3CDTF">2019-05-08T11:01:01Z</dcterms:modified>
</cp:coreProperties>
</file>