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3" r:id="rId2"/>
  </p:sldMasterIdLst>
  <p:notesMasterIdLst>
    <p:notesMasterId r:id="rId55"/>
  </p:notesMasterIdLst>
  <p:handoutMasterIdLst>
    <p:handoutMasterId r:id="rId56"/>
  </p:handoutMasterIdLst>
  <p:sldIdLst>
    <p:sldId id="290" r:id="rId3"/>
    <p:sldId id="291" r:id="rId4"/>
    <p:sldId id="311" r:id="rId5"/>
    <p:sldId id="312" r:id="rId6"/>
    <p:sldId id="313" r:id="rId7"/>
    <p:sldId id="314" r:id="rId8"/>
    <p:sldId id="320" r:id="rId9"/>
    <p:sldId id="315" r:id="rId10"/>
    <p:sldId id="321" r:id="rId11"/>
    <p:sldId id="322" r:id="rId12"/>
    <p:sldId id="323" r:id="rId13"/>
    <p:sldId id="324" r:id="rId14"/>
    <p:sldId id="325" r:id="rId15"/>
    <p:sldId id="326" r:id="rId16"/>
    <p:sldId id="327" r:id="rId17"/>
    <p:sldId id="328" r:id="rId18"/>
    <p:sldId id="316" r:id="rId19"/>
    <p:sldId id="317" r:id="rId20"/>
    <p:sldId id="336" r:id="rId21"/>
    <p:sldId id="335" r:id="rId22"/>
    <p:sldId id="337" r:id="rId23"/>
    <p:sldId id="341" r:id="rId24"/>
    <p:sldId id="342" r:id="rId25"/>
    <p:sldId id="338" r:id="rId26"/>
    <p:sldId id="343" r:id="rId27"/>
    <p:sldId id="319" r:id="rId28"/>
    <p:sldId id="340" r:id="rId29"/>
    <p:sldId id="330" r:id="rId30"/>
    <p:sldId id="331" r:id="rId31"/>
    <p:sldId id="332" r:id="rId32"/>
    <p:sldId id="333" r:id="rId33"/>
    <p:sldId id="329" r:id="rId34"/>
    <p:sldId id="334" r:id="rId35"/>
    <p:sldId id="339" r:id="rId36"/>
    <p:sldId id="292" r:id="rId37"/>
    <p:sldId id="293" r:id="rId38"/>
    <p:sldId id="301" r:id="rId39"/>
    <p:sldId id="307" r:id="rId40"/>
    <p:sldId id="294" r:id="rId41"/>
    <p:sldId id="300" r:id="rId42"/>
    <p:sldId id="295" r:id="rId43"/>
    <p:sldId id="296" r:id="rId44"/>
    <p:sldId id="303" r:id="rId45"/>
    <p:sldId id="297" r:id="rId46"/>
    <p:sldId id="298" r:id="rId47"/>
    <p:sldId id="310" r:id="rId48"/>
    <p:sldId id="299" r:id="rId49"/>
    <p:sldId id="304" r:id="rId50"/>
    <p:sldId id="309" r:id="rId51"/>
    <p:sldId id="306" r:id="rId52"/>
    <p:sldId id="302" r:id="rId53"/>
    <p:sldId id="305" r:id="rId5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guide pos="3840"/>
        <p:guide orient="horz" pos="2160"/>
      </p:guideLst>
    </p:cSldViewPr>
  </p:slideViewPr>
  <p:notesTextViewPr>
    <p:cViewPr>
      <p:scale>
        <a:sx n="1" d="1"/>
        <a:sy n="1" d="1"/>
      </p:scale>
      <p:origin x="0" y="0"/>
    </p:cViewPr>
  </p:notesTextViewPr>
  <p:notesViewPr>
    <p:cSldViewPr snapToGrid="0">
      <p:cViewPr varScale="1">
        <p:scale>
          <a:sx n="82" d="100"/>
          <a:sy n="82" d="100"/>
        </p:scale>
        <p:origin x="2994"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65DD71D7-55AC-46BD-81B3-09AB2F9EFBD8}" type="datetimeFigureOut">
              <a:rPr lang="en-US" smtClean="0"/>
              <a:t>3/17/2016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2840BD58-3BFF-4EAF-BB8B-AC67FE801E47}" type="slidenum">
              <a:rPr lang="en-US" smtClean="0"/>
              <a:t>‹#›</a:t>
            </a:fld>
            <a:endParaRPr lang="en-US"/>
          </a:p>
        </p:txBody>
      </p:sp>
    </p:spTree>
    <p:extLst>
      <p:ext uri="{BB962C8B-B14F-4D97-AF65-F5344CB8AC3E}">
        <p14:creationId xmlns:p14="http://schemas.microsoft.com/office/powerpoint/2010/main" val="40105943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F89424F-BB59-4F4E-9822-4CA3E770FFD2}" type="datetimeFigureOut">
              <a:rPr lang="en-US" smtClean="0"/>
              <a:t>3/17/2016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5"/>
            <a:ext cx="5438140" cy="335024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8322CDD-9D6C-4F63-9EC2-648226624108}" type="slidenum">
              <a:rPr lang="en-US" smtClean="0"/>
              <a:t>‹#›</a:t>
            </a:fld>
            <a:endParaRPr lang="en-US"/>
          </a:p>
        </p:txBody>
      </p:sp>
    </p:spTree>
    <p:extLst>
      <p:ext uri="{BB962C8B-B14F-4D97-AF65-F5344CB8AC3E}">
        <p14:creationId xmlns:p14="http://schemas.microsoft.com/office/powerpoint/2010/main" val="85102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3/17/2016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7" name="Rectangle 6"/>
          <p:cNvSpPr/>
          <p:nvPr userDrawn="1"/>
        </p:nvSpPr>
        <p:spPr>
          <a:xfrm>
            <a:off x="0" y="5888736"/>
            <a:ext cx="12192000" cy="109728"/>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5888736"/>
            <a:ext cx="12192000" cy="109728"/>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9064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619599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bwMode="hidden">
          <a:xfrm>
            <a:off x="7753739" y="283"/>
            <a:ext cx="4435717" cy="6856286"/>
          </a:xfrm>
          <a:prstGeom prst="rect">
            <a:avLst/>
          </a:prstGeom>
        </p:spPr>
      </p:pic>
      <p:sp>
        <p:nvSpPr>
          <p:cNvPr id="8" name="Rectangle 7"/>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25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30546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3858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9500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90281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pic>
        <p:nvPicPr>
          <p:cNvPr id="8" name="Picture 7"/>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bwMode="hidden">
          <a:xfrm>
            <a:off x="7753739" y="283"/>
            <a:ext cx="4435717" cy="6856286"/>
          </a:xfrm>
          <a:prstGeom prst="rect">
            <a:avLst/>
          </a:prstGeom>
        </p:spPr>
      </p:pic>
      <p:sp>
        <p:nvSpPr>
          <p:cNvPr id="9" name="Rectangle 8"/>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25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04379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82352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330190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1375A4-56A4-47D6-9801-1991572033F7}" type="slidenum">
              <a:rPr lang="en-US" smtClean="0"/>
              <a:pPr/>
              <a:t>‹#›</a:t>
            </a:fld>
            <a:endParaRPr lang="en-US"/>
          </a:p>
        </p:txBody>
      </p:sp>
      <p:sp>
        <p:nvSpPr>
          <p:cNvPr id="7" name="Rectangle 6"/>
          <p:cNvSpPr/>
          <p:nvPr userDrawn="1"/>
        </p:nvSpPr>
        <p:spPr>
          <a:xfrm>
            <a:off x="0" y="6257036"/>
            <a:ext cx="12192000" cy="54864"/>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6257036"/>
            <a:ext cx="12192000" cy="54864"/>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28528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Myth and Art</a:t>
            </a:r>
            <a:endParaRPr lang="en-GB" dirty="0"/>
          </a:p>
        </p:txBody>
      </p:sp>
      <p:sp>
        <p:nvSpPr>
          <p:cNvPr id="3" name="Subtitle 2"/>
          <p:cNvSpPr>
            <a:spLocks noGrp="1"/>
          </p:cNvSpPr>
          <p:nvPr>
            <p:ph type="subTitle" idx="1"/>
          </p:nvPr>
        </p:nvSpPr>
        <p:spPr/>
        <p:txBody>
          <a:bodyPr>
            <a:normAutofit/>
          </a:bodyPr>
          <a:lstStyle/>
          <a:p>
            <a:r>
              <a:rPr lang="en-GB" sz="4800" dirty="0" smtClean="0"/>
              <a:t>Crete</a:t>
            </a:r>
          </a:p>
        </p:txBody>
      </p:sp>
    </p:spTree>
    <p:extLst>
      <p:ext uri="{BB962C8B-B14F-4D97-AF65-F5344CB8AC3E}">
        <p14:creationId xmlns:p14="http://schemas.microsoft.com/office/powerpoint/2010/main" val="4051232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Crete</a:t>
            </a:r>
            <a:endParaRPr lang="en-GB" u="sng" dirty="0"/>
          </a:p>
        </p:txBody>
      </p:sp>
      <p:sp>
        <p:nvSpPr>
          <p:cNvPr id="3" name="Content Placeholder 2"/>
          <p:cNvSpPr>
            <a:spLocks noGrp="1"/>
          </p:cNvSpPr>
          <p:nvPr>
            <p:ph idx="1"/>
          </p:nvPr>
        </p:nvSpPr>
        <p:spPr/>
        <p:txBody>
          <a:bodyPr/>
          <a:lstStyle/>
          <a:p>
            <a:r>
              <a:rPr lang="en-GB" dirty="0" smtClean="0"/>
              <a:t>Large island south of mainland Greece</a:t>
            </a:r>
          </a:p>
          <a:p>
            <a:r>
              <a:rPr lang="en-GB" dirty="0" smtClean="0"/>
              <a:t>Key location in trading routes in the Mediterranean</a:t>
            </a:r>
          </a:p>
          <a:p>
            <a:r>
              <a:rPr lang="en-GB" dirty="0" smtClean="0"/>
              <a:t>Point of transmission of art/technology/information</a:t>
            </a:r>
          </a:p>
          <a:p>
            <a:r>
              <a:rPr lang="en-GB" dirty="0" smtClean="0"/>
              <a:t>Centre of Minoan culture</a:t>
            </a:r>
            <a:endParaRPr lang="en-GB" dirty="0"/>
          </a:p>
        </p:txBody>
      </p:sp>
    </p:spTree>
    <p:extLst>
      <p:ext uri="{BB962C8B-B14F-4D97-AF65-F5344CB8AC3E}">
        <p14:creationId xmlns:p14="http://schemas.microsoft.com/office/powerpoint/2010/main" val="1641270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1" y="0"/>
            <a:ext cx="12192000" cy="6858001"/>
          </a:xfrm>
          <a:prstGeom prst="rect">
            <a:avLst/>
          </a:prstGeom>
        </p:spPr>
      </p:pic>
    </p:spTree>
    <p:extLst>
      <p:ext uri="{BB962C8B-B14F-4D97-AF65-F5344CB8AC3E}">
        <p14:creationId xmlns:p14="http://schemas.microsoft.com/office/powerpoint/2010/main" val="2436004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Minoans</a:t>
            </a:r>
            <a:endParaRPr lang="en-GB" u="sng" dirty="0"/>
          </a:p>
        </p:txBody>
      </p:sp>
      <p:sp>
        <p:nvSpPr>
          <p:cNvPr id="3" name="Content Placeholder 2"/>
          <p:cNvSpPr>
            <a:spLocks noGrp="1"/>
          </p:cNvSpPr>
          <p:nvPr>
            <p:ph idx="1"/>
          </p:nvPr>
        </p:nvSpPr>
        <p:spPr>
          <a:xfrm>
            <a:off x="838200" y="2689263"/>
            <a:ext cx="10515600" cy="3546475"/>
          </a:xfrm>
        </p:spPr>
        <p:txBody>
          <a:bodyPr/>
          <a:lstStyle/>
          <a:p>
            <a:r>
              <a:rPr lang="en-GB" dirty="0" smtClean="0"/>
              <a:t>Bronze age civilization on Crete (c. 3500-1100 BCE)</a:t>
            </a:r>
          </a:p>
          <a:p>
            <a:r>
              <a:rPr lang="en-GB" dirty="0" smtClean="0"/>
              <a:t>Structures called ‘palaces’ in some of the cities</a:t>
            </a:r>
          </a:p>
          <a:p>
            <a:pPr lvl="1"/>
            <a:r>
              <a:rPr lang="en-GB" dirty="0" smtClean="0"/>
              <a:t>Archaeological evidence suggests these buildings were associated with ritual practices</a:t>
            </a:r>
          </a:p>
          <a:p>
            <a:r>
              <a:rPr lang="en-GB" dirty="0" smtClean="0"/>
              <a:t>During c. 1470-1100 BCE the use of Linear B indicates Mycenaean Greeks had taken over control of Crete</a:t>
            </a:r>
          </a:p>
          <a:p>
            <a:pPr lvl="1"/>
            <a:endParaRPr lang="en-GB"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787077" y="123685"/>
            <a:ext cx="5222617" cy="2324138"/>
          </a:xfrm>
          <a:prstGeom prst="rect">
            <a:avLst/>
          </a:prstGeom>
        </p:spPr>
      </p:pic>
    </p:spTree>
    <p:extLst>
      <p:ext uri="{BB962C8B-B14F-4D97-AF65-F5344CB8AC3E}">
        <p14:creationId xmlns:p14="http://schemas.microsoft.com/office/powerpoint/2010/main" val="11280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Bull leaper</a:t>
            </a:r>
          </a:p>
          <a:p>
            <a:r>
              <a:rPr lang="en-GB" dirty="0" smtClean="0"/>
              <a:t>1600-1450 BCE</a:t>
            </a:r>
          </a:p>
          <a:p>
            <a:r>
              <a:rPr lang="en-GB" dirty="0" smtClean="0"/>
              <a:t>Bronze</a:t>
            </a:r>
          </a:p>
          <a:p>
            <a:r>
              <a:rPr lang="en-GB" dirty="0" smtClean="0"/>
              <a:t>Crete</a:t>
            </a:r>
          </a:p>
          <a:p>
            <a:r>
              <a:rPr lang="en-GB" dirty="0" smtClean="0"/>
              <a:t>British Museum</a:t>
            </a:r>
            <a:endParaRPr lang="en-GB" dirty="0"/>
          </a:p>
        </p:txBody>
      </p:sp>
      <p:pic>
        <p:nvPicPr>
          <p:cNvPr id="3074" name="Picture 2" descr="Bronze group of an acrobat somersaulting over a bull's head."/>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4908550" y="228600"/>
            <a:ext cx="7143750" cy="594836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4256581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09774" y="1690688"/>
            <a:ext cx="3943126" cy="4351338"/>
          </a:xfrm>
        </p:spPr>
        <p:txBody>
          <a:bodyPr/>
          <a:lstStyle/>
          <a:p>
            <a:r>
              <a:rPr lang="en-GB" dirty="0" smtClean="0"/>
              <a:t>17-15</a:t>
            </a:r>
            <a:r>
              <a:rPr lang="en-GB" baseline="30000" dirty="0" smtClean="0"/>
              <a:t>th</a:t>
            </a:r>
            <a:r>
              <a:rPr lang="en-GB" dirty="0" smtClean="0"/>
              <a:t> centuries BCE</a:t>
            </a:r>
          </a:p>
          <a:p>
            <a:r>
              <a:rPr lang="en-GB" dirty="0" smtClean="0"/>
              <a:t>From the Palace of Knossos</a:t>
            </a:r>
          </a:p>
          <a:p>
            <a:r>
              <a:rPr lang="en-GB" dirty="0" err="1" smtClean="0"/>
              <a:t>Herakleon</a:t>
            </a:r>
            <a:r>
              <a:rPr lang="en-GB" dirty="0" smtClean="0"/>
              <a:t> Museum</a:t>
            </a:r>
            <a:endParaRPr lang="en-GB" dirty="0"/>
          </a:p>
        </p:txBody>
      </p:sp>
      <p:pic>
        <p:nvPicPr>
          <p:cNvPr id="5" name="Picture 4"/>
          <p:cNvPicPr>
            <a:picLocks noChangeAspect="1"/>
          </p:cNvPicPr>
          <p:nvPr/>
        </p:nvPicPr>
        <p:blipFill>
          <a:blip r:embed="rId2"/>
          <a:stretch>
            <a:fillRect/>
          </a:stretch>
        </p:blipFill>
        <p:spPr>
          <a:xfrm>
            <a:off x="4247925" y="782638"/>
            <a:ext cx="7958485" cy="4665662"/>
          </a:xfrm>
          <a:prstGeom prst="rect">
            <a:avLst/>
          </a:prstGeom>
        </p:spPr>
      </p:pic>
    </p:spTree>
    <p:extLst>
      <p:ext uri="{BB962C8B-B14F-4D97-AF65-F5344CB8AC3E}">
        <p14:creationId xmlns:p14="http://schemas.microsoft.com/office/powerpoint/2010/main" val="3859380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1500 BCE</a:t>
            </a:r>
          </a:p>
          <a:p>
            <a:r>
              <a:rPr lang="en-GB" dirty="0" err="1" smtClean="0"/>
              <a:t>Rhyton</a:t>
            </a:r>
            <a:r>
              <a:rPr lang="en-GB" dirty="0" smtClean="0"/>
              <a:t> </a:t>
            </a:r>
          </a:p>
          <a:p>
            <a:pPr lvl="1"/>
            <a:r>
              <a:rPr lang="en-GB" dirty="0" smtClean="0"/>
              <a:t>vessel for pouring libations</a:t>
            </a:r>
          </a:p>
          <a:p>
            <a:r>
              <a:rPr lang="en-GB" dirty="0" smtClean="0"/>
              <a:t>Knossos</a:t>
            </a:r>
          </a:p>
          <a:p>
            <a:r>
              <a:rPr lang="en-GB" dirty="0" err="1" smtClean="0"/>
              <a:t>Herakleon</a:t>
            </a:r>
            <a:r>
              <a:rPr lang="en-GB" dirty="0" smtClean="0"/>
              <a:t> Museum</a:t>
            </a:r>
            <a:endParaRPr lang="en-GB" dirty="0"/>
          </a:p>
        </p:txBody>
      </p:sp>
      <p:pic>
        <p:nvPicPr>
          <p:cNvPr id="5" name="Picture 4"/>
          <p:cNvPicPr>
            <a:picLocks noChangeAspect="1"/>
          </p:cNvPicPr>
          <p:nvPr/>
        </p:nvPicPr>
        <p:blipFill>
          <a:blip r:embed="rId2"/>
          <a:stretch>
            <a:fillRect/>
          </a:stretch>
        </p:blipFill>
        <p:spPr>
          <a:xfrm>
            <a:off x="7486650" y="365125"/>
            <a:ext cx="3867150" cy="5705475"/>
          </a:xfrm>
          <a:prstGeom prst="rect">
            <a:avLst/>
          </a:prstGeom>
        </p:spPr>
      </p:pic>
    </p:spTree>
    <p:extLst>
      <p:ext uri="{BB962C8B-B14F-4D97-AF65-F5344CB8AC3E}">
        <p14:creationId xmlns:p14="http://schemas.microsoft.com/office/powerpoint/2010/main" val="2176547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Europa</a:t>
            </a:r>
            <a:endParaRPr lang="en-GB" u="sng" dirty="0"/>
          </a:p>
        </p:txBody>
      </p:sp>
      <p:sp>
        <p:nvSpPr>
          <p:cNvPr id="3" name="Content Placeholder 2"/>
          <p:cNvSpPr>
            <a:spLocks noGrp="1"/>
          </p:cNvSpPr>
          <p:nvPr>
            <p:ph idx="1"/>
          </p:nvPr>
        </p:nvSpPr>
        <p:spPr/>
        <p:txBody>
          <a:bodyPr/>
          <a:lstStyle/>
          <a:p>
            <a:r>
              <a:rPr lang="en-GB" dirty="0" smtClean="0"/>
              <a:t>Sister of Cadmus</a:t>
            </a:r>
          </a:p>
          <a:p>
            <a:pPr lvl="1"/>
            <a:r>
              <a:rPr lang="en-GB" dirty="0" err="1" smtClean="0"/>
              <a:t>Phonecian</a:t>
            </a:r>
            <a:r>
              <a:rPr lang="en-GB" dirty="0" smtClean="0"/>
              <a:t> </a:t>
            </a:r>
          </a:p>
          <a:p>
            <a:r>
              <a:rPr lang="en-GB" dirty="0" smtClean="0"/>
              <a:t>Abducted by Zeus in the form of a bull, which swam across to Crete</a:t>
            </a:r>
          </a:p>
          <a:p>
            <a:r>
              <a:rPr lang="en-GB" dirty="0" smtClean="0"/>
              <a:t>Zeus and Europa had three children:</a:t>
            </a:r>
          </a:p>
          <a:p>
            <a:pPr lvl="1"/>
            <a:r>
              <a:rPr lang="en-GB" dirty="0" smtClean="0"/>
              <a:t>Minos</a:t>
            </a:r>
          </a:p>
          <a:p>
            <a:pPr lvl="1"/>
            <a:r>
              <a:rPr lang="en-GB" dirty="0" err="1" smtClean="0"/>
              <a:t>Rhadimanthys</a:t>
            </a:r>
            <a:endParaRPr lang="en-GB" dirty="0" smtClean="0"/>
          </a:p>
          <a:p>
            <a:pPr lvl="1"/>
            <a:r>
              <a:rPr lang="en-GB" dirty="0" err="1" smtClean="0"/>
              <a:t>Sarpedon</a:t>
            </a:r>
            <a:endParaRPr lang="en-GB" dirty="0" smtClean="0"/>
          </a:p>
          <a:p>
            <a:r>
              <a:rPr lang="en-GB" dirty="0" smtClean="0"/>
              <a:t>Later married the king of Crete, </a:t>
            </a:r>
            <a:r>
              <a:rPr lang="en-GB" dirty="0" err="1" smtClean="0"/>
              <a:t>Asterius</a:t>
            </a:r>
            <a:endParaRPr lang="en-GB" dirty="0"/>
          </a:p>
        </p:txBody>
      </p:sp>
    </p:spTree>
    <p:extLst>
      <p:ext uri="{BB962C8B-B14F-4D97-AF65-F5344CB8AC3E}">
        <p14:creationId xmlns:p14="http://schemas.microsoft.com/office/powerpoint/2010/main" val="3377966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15900" y="1862931"/>
            <a:ext cx="4988008" cy="4351338"/>
          </a:xfrm>
        </p:spPr>
        <p:txBody>
          <a:bodyPr/>
          <a:lstStyle/>
          <a:p>
            <a:r>
              <a:rPr lang="en-GB" dirty="0" smtClean="0"/>
              <a:t>330-320 BCE</a:t>
            </a:r>
          </a:p>
          <a:p>
            <a:r>
              <a:rPr lang="en-GB" dirty="0" err="1" smtClean="0"/>
              <a:t>Apulian</a:t>
            </a:r>
            <a:endParaRPr lang="en-GB" dirty="0" smtClean="0"/>
          </a:p>
          <a:p>
            <a:r>
              <a:rPr lang="en-GB" dirty="0" err="1"/>
              <a:t>Kunsthistorisches</a:t>
            </a:r>
            <a:r>
              <a:rPr lang="en-GB" dirty="0"/>
              <a:t> Museum Wien</a:t>
            </a:r>
          </a:p>
        </p:txBody>
      </p:sp>
      <p:pic>
        <p:nvPicPr>
          <p:cNvPr id="5122" name="Picture 2" descr="http://bilddatenbank.khm.at/images/500/ANSA_IV_189_1854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203908" y="537368"/>
            <a:ext cx="6988092" cy="538083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093910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87275"/>
            <a:ext cx="7048500" cy="3949230"/>
          </a:xfrm>
        </p:spPr>
        <p:txBody>
          <a:bodyPr/>
          <a:lstStyle/>
          <a:p>
            <a:r>
              <a:rPr lang="en-GB" dirty="0" smtClean="0"/>
              <a:t>c. 340 </a:t>
            </a:r>
            <a:r>
              <a:rPr lang="en-GB" dirty="0" smtClean="0"/>
              <a:t>BCE</a:t>
            </a:r>
            <a:endParaRPr lang="en-GB" dirty="0" smtClean="0"/>
          </a:p>
          <a:p>
            <a:r>
              <a:rPr lang="en-GB" dirty="0" smtClean="0"/>
              <a:t>National </a:t>
            </a:r>
            <a:r>
              <a:rPr lang="en-GB" dirty="0"/>
              <a:t>Archaeology Museum at </a:t>
            </a:r>
            <a:r>
              <a:rPr lang="en-GB" dirty="0" smtClean="0"/>
              <a:t>Paestum</a:t>
            </a:r>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48500" y="0"/>
            <a:ext cx="5143500" cy="6858000"/>
          </a:xfrm>
          <a:prstGeom prst="rect">
            <a:avLst/>
          </a:prstGeom>
        </p:spPr>
      </p:pic>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2160836"/>
            <a:ext cx="7048500" cy="4697164"/>
          </a:xfrm>
          <a:prstGeom prst="rect">
            <a:avLst/>
          </a:prstGeom>
        </p:spPr>
      </p:pic>
    </p:spTree>
    <p:extLst>
      <p:ext uri="{BB962C8B-B14F-4D97-AF65-F5344CB8AC3E}">
        <p14:creationId xmlns:p14="http://schemas.microsoft.com/office/powerpoint/2010/main" val="319123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09550" y="1762127"/>
            <a:ext cx="10515600" cy="4351338"/>
          </a:xfrm>
        </p:spPr>
        <p:txBody>
          <a:bodyPr/>
          <a:lstStyle/>
          <a:p>
            <a:r>
              <a:rPr lang="en-GB" dirty="0" smtClean="0"/>
              <a:t>c. 450 BCE</a:t>
            </a:r>
          </a:p>
          <a:p>
            <a:r>
              <a:rPr lang="en-GB" dirty="0" err="1" smtClean="0"/>
              <a:t>Boetia</a:t>
            </a:r>
            <a:endParaRPr lang="en-GB" dirty="0" smtClean="0"/>
          </a:p>
          <a:p>
            <a:r>
              <a:rPr lang="en-GB" dirty="0" smtClean="0"/>
              <a:t>Terracotta</a:t>
            </a:r>
          </a:p>
          <a:p>
            <a:r>
              <a:rPr lang="en-GB" dirty="0" smtClean="0"/>
              <a:t>Height 13cm</a:t>
            </a:r>
          </a:p>
          <a:p>
            <a:r>
              <a:rPr lang="en-GB" dirty="0" smtClean="0"/>
              <a:t>British Museum</a:t>
            </a:r>
            <a:endParaRPr lang="en-GB" dirty="0"/>
          </a:p>
        </p:txBody>
      </p:sp>
      <p:pic>
        <p:nvPicPr>
          <p:cNvPr id="7172" name="Picture 4" descr="Mould-made terracotta figure of Europa and the Bull; head of Europa lost."/>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860925" y="459581"/>
            <a:ext cx="7143750" cy="540067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811945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1884364"/>
            <a:ext cx="6172200" cy="4351338"/>
          </a:xfrm>
        </p:spPr>
        <p:txBody>
          <a:bodyPr/>
          <a:lstStyle/>
          <a:p>
            <a:r>
              <a:rPr lang="en-GB" dirty="0" smtClean="0"/>
              <a:t>3</a:t>
            </a:r>
            <a:r>
              <a:rPr lang="en-GB" baseline="30000" dirty="0" smtClean="0"/>
              <a:t>rd</a:t>
            </a:r>
            <a:r>
              <a:rPr lang="en-GB" dirty="0" smtClean="0"/>
              <a:t>-2</a:t>
            </a:r>
            <a:r>
              <a:rPr lang="en-GB" baseline="30000" dirty="0" smtClean="0"/>
              <a:t>nd</a:t>
            </a:r>
            <a:r>
              <a:rPr lang="en-GB" dirty="0" smtClean="0"/>
              <a:t> century BCE / 1</a:t>
            </a:r>
            <a:r>
              <a:rPr lang="en-GB" baseline="30000" dirty="0" smtClean="0"/>
              <a:t>st</a:t>
            </a:r>
            <a:r>
              <a:rPr lang="en-GB" dirty="0" smtClean="0"/>
              <a:t> century CE</a:t>
            </a:r>
          </a:p>
          <a:p>
            <a:r>
              <a:rPr lang="en-GB" dirty="0" smtClean="0"/>
              <a:t>Seleucid/Parthian</a:t>
            </a:r>
          </a:p>
          <a:p>
            <a:r>
              <a:rPr lang="en-GB" dirty="0" smtClean="0"/>
              <a:t>Found in Babylon</a:t>
            </a:r>
          </a:p>
          <a:p>
            <a:r>
              <a:rPr lang="en-GB" dirty="0" smtClean="0"/>
              <a:t>Terracotta</a:t>
            </a:r>
          </a:p>
          <a:p>
            <a:r>
              <a:rPr lang="en-GB" dirty="0" smtClean="0"/>
              <a:t>18x16 cm</a:t>
            </a:r>
          </a:p>
          <a:p>
            <a:r>
              <a:rPr lang="en-GB" dirty="0" smtClean="0"/>
              <a:t>British Museum </a:t>
            </a:r>
          </a:p>
        </p:txBody>
      </p:sp>
      <p:pic>
        <p:nvPicPr>
          <p:cNvPr id="8194" name="Picture 2" descr="Baked clay statuette of Europa riding the bull-figure of Zeus, galloping to the right; she sits sidewards on the bull's back with her legs crossed, holding the veil to the side of the face with the right hand, and the end of the drapery, close to her knee with the left hand; her left elbow rests on a cushion; nude except for the wide transparent bordered veil; hair parted in the middle and drawn back from the face; on the head she wears a diadem from which the long veil descends; the group is placed on a high oval base, representing a rock (?); double mould, open base; back well worked; venthole in the base; green clay; remnants of lime wash; blue paint on the veil, pink on flesh, red on the base and black on the borders of the veil and on the bull's head."/>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6381750" y="171449"/>
            <a:ext cx="5676900" cy="6536351"/>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85261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52450" y="6371590"/>
            <a:ext cx="11639550" cy="486410"/>
          </a:xfrm>
        </p:spPr>
        <p:txBody>
          <a:bodyPr>
            <a:normAutofit fontScale="92500"/>
          </a:bodyPr>
          <a:lstStyle/>
          <a:p>
            <a:pPr marL="0" indent="0">
              <a:buNone/>
            </a:pPr>
            <a:r>
              <a:rPr lang="en-GB" dirty="0" smtClean="0"/>
              <a:t>c. 515 BCE</a:t>
            </a:r>
            <a:r>
              <a:rPr lang="en-GB" dirty="0"/>
              <a:t>, Attic, Signed by </a:t>
            </a:r>
            <a:r>
              <a:rPr lang="en-GB" dirty="0" err="1" smtClean="0"/>
              <a:t>Euphronios</a:t>
            </a:r>
            <a:r>
              <a:rPr lang="en-GB" dirty="0" smtClean="0"/>
              <a:t>, National Etruscan </a:t>
            </a:r>
            <a:r>
              <a:rPr lang="en-GB" dirty="0" err="1" smtClean="0"/>
              <a:t>Musuem</a:t>
            </a:r>
            <a:r>
              <a:rPr lang="en-GB" dirty="0" smtClean="0"/>
              <a:t>, Italy</a:t>
            </a:r>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91572" y="0"/>
            <a:ext cx="9362540" cy="6241693"/>
          </a:xfrm>
          <a:prstGeom prst="rect">
            <a:avLst/>
          </a:prstGeom>
        </p:spPr>
      </p:pic>
    </p:spTree>
    <p:extLst>
      <p:ext uri="{BB962C8B-B14F-4D97-AF65-F5344CB8AC3E}">
        <p14:creationId xmlns:p14="http://schemas.microsoft.com/office/powerpoint/2010/main" val="1618459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2028572"/>
            <a:ext cx="5624545" cy="4047781"/>
          </a:xfrm>
        </p:spPr>
        <p:txBody>
          <a:bodyPr/>
          <a:lstStyle/>
          <a:p>
            <a:r>
              <a:rPr lang="en-GB" dirty="0" smtClean="0"/>
              <a:t>c 440 BCE</a:t>
            </a:r>
          </a:p>
          <a:p>
            <a:r>
              <a:rPr lang="en-GB" dirty="0" smtClean="0"/>
              <a:t>Attic</a:t>
            </a:r>
          </a:p>
          <a:p>
            <a:r>
              <a:rPr lang="en-GB" dirty="0" err="1" smtClean="0"/>
              <a:t>Lekythos</a:t>
            </a:r>
            <a:endParaRPr lang="en-GB" dirty="0" smtClean="0"/>
          </a:p>
          <a:p>
            <a:r>
              <a:rPr lang="en-GB" dirty="0" smtClean="0"/>
              <a:t>British Museum</a:t>
            </a:r>
            <a:endParaRPr lang="en-GB" dirty="0"/>
          </a:p>
        </p:txBody>
      </p:sp>
      <p:pic>
        <p:nvPicPr>
          <p:cNvPr id="5" name="Picture 4"/>
          <p:cNvPicPr>
            <a:picLocks noChangeAspect="1"/>
          </p:cNvPicPr>
          <p:nvPr/>
        </p:nvPicPr>
        <p:blipFill>
          <a:blip r:embed="rId2"/>
          <a:stretch>
            <a:fillRect/>
          </a:stretch>
        </p:blipFill>
        <p:spPr>
          <a:xfrm>
            <a:off x="6216789" y="0"/>
            <a:ext cx="4522387" cy="6858000"/>
          </a:xfrm>
          <a:prstGeom prst="rect">
            <a:avLst/>
          </a:prstGeom>
        </p:spPr>
      </p:pic>
    </p:spTree>
    <p:extLst>
      <p:ext uri="{BB962C8B-B14F-4D97-AF65-F5344CB8AC3E}">
        <p14:creationId xmlns:p14="http://schemas.microsoft.com/office/powerpoint/2010/main" val="3454777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9022" y="115383"/>
            <a:ext cx="10515600" cy="4351338"/>
          </a:xfrm>
        </p:spPr>
        <p:txBody>
          <a:bodyPr/>
          <a:lstStyle/>
          <a:p>
            <a:r>
              <a:rPr lang="en-GB" dirty="0" err="1" smtClean="0"/>
              <a:t>Rhadamanthys</a:t>
            </a:r>
            <a:r>
              <a:rPr lang="en-GB" dirty="0" smtClean="0"/>
              <a:t>, Minos and </a:t>
            </a:r>
            <a:r>
              <a:rPr lang="en-GB" dirty="0" err="1" smtClean="0"/>
              <a:t>Aiakos</a:t>
            </a:r>
            <a:endParaRPr lang="en-GB" dirty="0" smtClean="0"/>
          </a:p>
          <a:p>
            <a:r>
              <a:rPr lang="en-GB" dirty="0" smtClean="0"/>
              <a:t>c. 330-310 BCE</a:t>
            </a:r>
          </a:p>
          <a:p>
            <a:r>
              <a:rPr lang="en-GB" dirty="0" err="1" smtClean="0"/>
              <a:t>Apulian</a:t>
            </a:r>
            <a:endParaRPr lang="en-GB" dirty="0" smtClean="0"/>
          </a:p>
          <a:p>
            <a:r>
              <a:rPr lang="en-GB" dirty="0" smtClean="0"/>
              <a:t>The Underworld Painter</a:t>
            </a:r>
          </a:p>
          <a:p>
            <a:r>
              <a:rPr lang="en-GB" dirty="0" err="1"/>
              <a:t>Antikensammlungen</a:t>
            </a:r>
            <a:r>
              <a:rPr lang="en-GB" dirty="0"/>
              <a:t>, Munich</a:t>
            </a:r>
          </a:p>
        </p:txBody>
      </p:sp>
      <p:pic>
        <p:nvPicPr>
          <p:cNvPr id="9218" name="Picture 2" descr="http://www.vroma.org/images/mcmanus_images/underworld_vas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905750" y="-1"/>
            <a:ext cx="4283075" cy="6885973"/>
          </a:xfrm>
          <a:prstGeom prst="rect">
            <a:avLst/>
          </a:prstGeom>
          <a:noFill/>
          <a:extLst>
            <a:ext uri="{909E8E84-426E-40dd-AFC4-6F175D3DCCD1}">
              <a14:hiddenFill xmlns="" xmlns:a14="http://schemas.microsoft.com/office/drawing/2010/main">
                <a:solidFill>
                  <a:srgbClr val="FFFFFF"/>
                </a:solidFill>
              </a14:hiddenFill>
            </a:ext>
          </a:extLst>
        </p:spPr>
      </p:pic>
      <p:pic>
        <p:nvPicPr>
          <p:cNvPr id="9220" name="Picture 4" descr="http://www.john-uebersax.com/plato/myths/images/underworld_judges_vas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987893" y="2647951"/>
            <a:ext cx="4917857" cy="425121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285698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Here </a:t>
            </a:r>
            <a:r>
              <a:rPr lang="en-GB" dirty="0" err="1" smtClean="0"/>
              <a:t>Rhadamanthus</a:t>
            </a:r>
            <a:r>
              <a:rPr lang="en-GB" dirty="0" smtClean="0"/>
              <a:t>, king of Cnossos, holds sway with his unbending laws, chastising men, hearing all the frauds they have practiced and forcing them to confess the undiscovered crimes they have gloated over in the upper world – foolishly, for they have only delayed the day of atonement till after death.</a:t>
            </a:r>
          </a:p>
          <a:p>
            <a:pPr marL="0" indent="0" algn="r">
              <a:buNone/>
            </a:pPr>
            <a:r>
              <a:rPr lang="en-GB" dirty="0" smtClean="0"/>
              <a:t>Virgil </a:t>
            </a:r>
            <a:r>
              <a:rPr lang="en-GB" i="1" dirty="0" smtClean="0"/>
              <a:t>Aeneid</a:t>
            </a:r>
            <a:r>
              <a:rPr lang="en-GB" dirty="0" smtClean="0"/>
              <a:t> 6.566-570</a:t>
            </a:r>
            <a:endParaRPr lang="en-GB" dirty="0"/>
          </a:p>
        </p:txBody>
      </p:sp>
    </p:spTree>
    <p:extLst>
      <p:ext uri="{BB962C8B-B14F-4D97-AF65-F5344CB8AC3E}">
        <p14:creationId xmlns:p14="http://schemas.microsoft.com/office/powerpoint/2010/main" val="3156088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5276"/>
            <a:ext cx="10515600" cy="958066"/>
          </a:xfrm>
        </p:spPr>
        <p:txBody>
          <a:bodyPr/>
          <a:lstStyle/>
          <a:p>
            <a:r>
              <a:rPr lang="en-GB" u="sng" dirty="0" smtClean="0"/>
              <a:t>Minos</a:t>
            </a:r>
            <a:endParaRPr lang="en-GB" u="sng" dirty="0"/>
          </a:p>
        </p:txBody>
      </p:sp>
      <p:sp>
        <p:nvSpPr>
          <p:cNvPr id="3" name="Content Placeholder 2"/>
          <p:cNvSpPr>
            <a:spLocks noGrp="1"/>
          </p:cNvSpPr>
          <p:nvPr>
            <p:ph idx="1"/>
          </p:nvPr>
        </p:nvSpPr>
        <p:spPr>
          <a:xfrm>
            <a:off x="838200" y="1183342"/>
            <a:ext cx="10515600" cy="5411096"/>
          </a:xfrm>
        </p:spPr>
        <p:txBody>
          <a:bodyPr>
            <a:normAutofit lnSpcReduction="10000"/>
          </a:bodyPr>
          <a:lstStyle/>
          <a:p>
            <a:r>
              <a:rPr lang="en-GB" dirty="0" smtClean="0"/>
              <a:t>Son of Zeus and Europa</a:t>
            </a:r>
          </a:p>
          <a:p>
            <a:pPr lvl="1"/>
            <a:r>
              <a:rPr lang="en-GB" dirty="0" smtClean="0"/>
              <a:t>Or son of </a:t>
            </a:r>
            <a:r>
              <a:rPr lang="en-GB" dirty="0" err="1" smtClean="0"/>
              <a:t>Asterius</a:t>
            </a:r>
            <a:r>
              <a:rPr lang="en-GB" dirty="0" smtClean="0"/>
              <a:t>.</a:t>
            </a:r>
          </a:p>
          <a:p>
            <a:r>
              <a:rPr lang="en-GB" dirty="0" smtClean="0"/>
              <a:t>In a contest for kingship, he prayed for Poseidon to send a bull out of the sea for sacrifice.</a:t>
            </a:r>
          </a:p>
          <a:p>
            <a:pPr lvl="1"/>
            <a:r>
              <a:rPr lang="en-GB" dirty="0" smtClean="0"/>
              <a:t>But he did not sacrifice this bull, so Poseidon made his wife, Pasiphae, fall in love with it</a:t>
            </a:r>
          </a:p>
          <a:p>
            <a:pPr lvl="1"/>
            <a:r>
              <a:rPr lang="en-GB" dirty="0" err="1" smtClean="0"/>
              <a:t>Paisphae</a:t>
            </a:r>
            <a:r>
              <a:rPr lang="en-GB" dirty="0" smtClean="0"/>
              <a:t>, with the help of a fake cow built by Daedalus, became pregnant by the bull, and gave birth to the Minotaur</a:t>
            </a:r>
          </a:p>
          <a:p>
            <a:r>
              <a:rPr lang="en-GB" dirty="0" smtClean="0"/>
              <a:t>His son, </a:t>
            </a:r>
            <a:r>
              <a:rPr lang="en-GB" dirty="0" err="1" smtClean="0"/>
              <a:t>Androgeos</a:t>
            </a:r>
            <a:r>
              <a:rPr lang="en-GB" dirty="0" smtClean="0"/>
              <a:t>, died in Attica</a:t>
            </a:r>
          </a:p>
          <a:p>
            <a:pPr lvl="1"/>
            <a:r>
              <a:rPr lang="en-GB" dirty="0" smtClean="0"/>
              <a:t>Either killed by defeated opponents in the </a:t>
            </a:r>
            <a:r>
              <a:rPr lang="en-GB" dirty="0" err="1" smtClean="0"/>
              <a:t>Panathanaic</a:t>
            </a:r>
            <a:r>
              <a:rPr lang="en-GB" dirty="0" smtClean="0"/>
              <a:t> Games</a:t>
            </a:r>
          </a:p>
          <a:p>
            <a:pPr lvl="1"/>
            <a:r>
              <a:rPr lang="en-GB" dirty="0" smtClean="0"/>
              <a:t>Or when </a:t>
            </a:r>
            <a:r>
              <a:rPr lang="en-GB" dirty="0" err="1" smtClean="0"/>
              <a:t>Aegeas</a:t>
            </a:r>
            <a:r>
              <a:rPr lang="en-GB" dirty="0" smtClean="0"/>
              <a:t>, Theseus’ father, sent him against the </a:t>
            </a:r>
            <a:r>
              <a:rPr lang="en-GB" dirty="0" err="1" smtClean="0"/>
              <a:t>Marathonian</a:t>
            </a:r>
            <a:r>
              <a:rPr lang="en-GB" dirty="0" smtClean="0"/>
              <a:t> Bull</a:t>
            </a:r>
          </a:p>
          <a:p>
            <a:pPr lvl="1"/>
            <a:r>
              <a:rPr lang="en-GB" dirty="0" smtClean="0"/>
              <a:t>In revenge Minos required seven young men and seven young women to be sent as tribute from Athens</a:t>
            </a:r>
            <a:endParaRPr lang="en-GB" dirty="0"/>
          </a:p>
        </p:txBody>
      </p:sp>
    </p:spTree>
    <p:extLst>
      <p:ext uri="{BB962C8B-B14F-4D97-AF65-F5344CB8AC3E}">
        <p14:creationId xmlns:p14="http://schemas.microsoft.com/office/powerpoint/2010/main" val="3284265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Pasiphae</a:t>
            </a:r>
            <a:endParaRPr lang="en-GB" u="sng" dirty="0"/>
          </a:p>
        </p:txBody>
      </p:sp>
      <p:sp>
        <p:nvSpPr>
          <p:cNvPr id="3" name="Content Placeholder 2"/>
          <p:cNvSpPr>
            <a:spLocks noGrp="1"/>
          </p:cNvSpPr>
          <p:nvPr>
            <p:ph idx="1"/>
          </p:nvPr>
        </p:nvSpPr>
        <p:spPr/>
        <p:txBody>
          <a:bodyPr/>
          <a:lstStyle/>
          <a:p>
            <a:r>
              <a:rPr lang="en-GB" dirty="0" smtClean="0"/>
              <a:t>We don’t have many images of Minos</a:t>
            </a:r>
          </a:p>
          <a:p>
            <a:r>
              <a:rPr lang="en-GB" dirty="0" smtClean="0"/>
              <a:t>But we do have several of his wife</a:t>
            </a:r>
          </a:p>
          <a:p>
            <a:r>
              <a:rPr lang="en-GB" dirty="0" smtClean="0"/>
              <a:t>Reminiscent of the previous generation of the family: Europa and the bull</a:t>
            </a:r>
          </a:p>
          <a:p>
            <a:endParaRPr lang="en-GB" dirty="0"/>
          </a:p>
        </p:txBody>
      </p:sp>
    </p:spTree>
    <p:extLst>
      <p:ext uri="{BB962C8B-B14F-4D97-AF65-F5344CB8AC3E}">
        <p14:creationId xmlns:p14="http://schemas.microsoft.com/office/powerpoint/2010/main" val="825540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1</a:t>
            </a:r>
            <a:r>
              <a:rPr lang="en-US" baseline="30000" dirty="0" smtClean="0"/>
              <a:t>st</a:t>
            </a:r>
            <a:r>
              <a:rPr lang="en-US" dirty="0" smtClean="0"/>
              <a:t> century CE</a:t>
            </a:r>
          </a:p>
          <a:p>
            <a:r>
              <a:rPr lang="en-US" dirty="0" smtClean="0"/>
              <a:t>Pompeii</a:t>
            </a:r>
          </a:p>
          <a:p>
            <a:pPr lvl="1"/>
            <a:r>
              <a:rPr lang="en-US" dirty="0" smtClean="0"/>
              <a:t>House of the </a:t>
            </a:r>
            <a:r>
              <a:rPr lang="en-US" dirty="0" err="1" smtClean="0"/>
              <a:t>Vettii</a:t>
            </a:r>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904857" y="0"/>
            <a:ext cx="6287143" cy="6858000"/>
          </a:xfrm>
          <a:prstGeom prst="rect">
            <a:avLst/>
          </a:prstGeom>
        </p:spPr>
      </p:pic>
    </p:spTree>
    <p:extLst>
      <p:ext uri="{BB962C8B-B14F-4D97-AF65-F5344CB8AC3E}">
        <p14:creationId xmlns:p14="http://schemas.microsoft.com/office/powerpoint/2010/main" val="1631792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838200" y="1825625"/>
            <a:ext cx="3445933" cy="4351338"/>
          </a:xfrm>
        </p:spPr>
        <p:txBody>
          <a:bodyPr/>
          <a:lstStyle/>
          <a:p>
            <a:r>
              <a:rPr lang="en-US" dirty="0" smtClean="0"/>
              <a:t>Attic</a:t>
            </a:r>
          </a:p>
          <a:p>
            <a:r>
              <a:rPr lang="en-US" dirty="0" err="1" smtClean="0"/>
              <a:t>Kylix</a:t>
            </a:r>
            <a:endParaRPr lang="en-US" dirty="0" smtClean="0"/>
          </a:p>
          <a:p>
            <a:r>
              <a:rPr lang="en-US" dirty="0" smtClean="0"/>
              <a:t>340-320 BCE</a:t>
            </a:r>
          </a:p>
          <a:p>
            <a:r>
              <a:rPr lang="en-US" dirty="0" err="1" smtClean="0"/>
              <a:t>Bibliothèque</a:t>
            </a:r>
            <a:r>
              <a:rPr lang="en-US" dirty="0" smtClean="0"/>
              <a:t> national de France</a:t>
            </a:r>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32230" y="0"/>
            <a:ext cx="7759770" cy="6858000"/>
          </a:xfrm>
          <a:prstGeom prst="rect">
            <a:avLst/>
          </a:prstGeom>
        </p:spPr>
      </p:pic>
    </p:spTree>
    <p:extLst>
      <p:ext uri="{BB962C8B-B14F-4D97-AF65-F5344CB8AC3E}">
        <p14:creationId xmlns:p14="http://schemas.microsoft.com/office/powerpoint/2010/main" val="1858746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smtClean="0"/>
              <a:t>The Minotaur and the Labyrinth</a:t>
            </a:r>
            <a:endParaRPr lang="en-US" u="sng" dirty="0"/>
          </a:p>
        </p:txBody>
      </p:sp>
      <p:sp>
        <p:nvSpPr>
          <p:cNvPr id="3" name="Content Placeholder 2"/>
          <p:cNvSpPr>
            <a:spLocks noGrp="1"/>
          </p:cNvSpPr>
          <p:nvPr>
            <p:ph idx="1"/>
          </p:nvPr>
        </p:nvSpPr>
        <p:spPr/>
        <p:txBody>
          <a:bodyPr/>
          <a:lstStyle/>
          <a:p>
            <a:r>
              <a:rPr lang="en-US" dirty="0" smtClean="0"/>
              <a:t>Already seen the ways that the Minotaur has been portrayed:</a:t>
            </a:r>
          </a:p>
          <a:p>
            <a:pPr lvl="1"/>
            <a:r>
              <a:rPr lang="en-US" dirty="0" smtClean="0"/>
              <a:t>human/animal</a:t>
            </a:r>
          </a:p>
          <a:p>
            <a:pPr lvl="1"/>
            <a:r>
              <a:rPr lang="en-US" dirty="0" smtClean="0"/>
              <a:t>dangerous/pathetic</a:t>
            </a:r>
          </a:p>
          <a:p>
            <a:r>
              <a:rPr lang="en-US" dirty="0" smtClean="0"/>
              <a:t>Key feature of the narrative around the Minotaur is the labyrinth</a:t>
            </a:r>
          </a:p>
          <a:p>
            <a:pPr lvl="1"/>
            <a:r>
              <a:rPr lang="en-US" dirty="0" smtClean="0"/>
              <a:t>Theseus’ descent into a space that is supposed to be impossible to escape and inhabited by monsters is reminiscent of a </a:t>
            </a:r>
            <a:r>
              <a:rPr lang="en-US" i="1" dirty="0" err="1" smtClean="0"/>
              <a:t>katabasis</a:t>
            </a:r>
            <a:r>
              <a:rPr lang="en-US" i="1" dirty="0" smtClean="0"/>
              <a:t> </a:t>
            </a:r>
            <a:r>
              <a:rPr lang="en-US" dirty="0" smtClean="0"/>
              <a:t>(journey to the underworld)</a:t>
            </a:r>
          </a:p>
          <a:p>
            <a:pPr lvl="1"/>
            <a:r>
              <a:rPr lang="en-US" dirty="0" smtClean="0"/>
              <a:t>Major heroic feat</a:t>
            </a:r>
          </a:p>
          <a:p>
            <a:pPr lvl="2"/>
            <a:r>
              <a:rPr lang="en-US" dirty="0" err="1" smtClean="0"/>
              <a:t>Herakles</a:t>
            </a:r>
            <a:r>
              <a:rPr lang="en-US" dirty="0" smtClean="0"/>
              <a:t>, Orpheus, Odysseus, Aeneas</a:t>
            </a:r>
          </a:p>
          <a:p>
            <a:pPr lvl="1"/>
            <a:endParaRPr lang="en-US" dirty="0"/>
          </a:p>
        </p:txBody>
      </p:sp>
    </p:spTree>
    <p:extLst>
      <p:ext uri="{BB962C8B-B14F-4D97-AF65-F5344CB8AC3E}">
        <p14:creationId xmlns:p14="http://schemas.microsoft.com/office/powerpoint/2010/main" val="3620444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667435"/>
            <a:ext cx="10515600" cy="4509528"/>
          </a:xfrm>
        </p:spPr>
        <p:txBody>
          <a:bodyPr/>
          <a:lstStyle/>
          <a:p>
            <a:pPr marL="0" indent="0">
              <a:buNone/>
            </a:pPr>
            <a:r>
              <a:rPr lang="en-GB" dirty="0"/>
              <a:t>Minos ordered them to send seven boys and seven girls, all unarmed, to serve as food for the Minotaur. Now the Minotaur was confined to </a:t>
            </a:r>
            <a:r>
              <a:rPr lang="en-GB" dirty="0" smtClean="0"/>
              <a:t>a labyrinth, and anyone who entered it found it impossible to escape, for its maze of winding ways ensured that the way out remained undiscoverable. It was constructed by </a:t>
            </a:r>
            <a:r>
              <a:rPr lang="en-GB" dirty="0" err="1" smtClean="0"/>
              <a:t>Daidalos</a:t>
            </a:r>
            <a:r>
              <a:rPr lang="en-GB" dirty="0" smtClean="0"/>
              <a:t>, son of </a:t>
            </a:r>
            <a:r>
              <a:rPr lang="en-GB" dirty="0" err="1" smtClean="0"/>
              <a:t>Eupalamos</a:t>
            </a:r>
            <a:r>
              <a:rPr lang="en-GB" dirty="0" smtClean="0"/>
              <a:t>, son of </a:t>
            </a:r>
            <a:r>
              <a:rPr lang="en-GB" dirty="0" err="1" smtClean="0"/>
              <a:t>Metion</a:t>
            </a:r>
            <a:r>
              <a:rPr lang="en-GB" dirty="0" smtClean="0"/>
              <a:t> and </a:t>
            </a:r>
            <a:r>
              <a:rPr lang="en-GB" dirty="0" err="1" smtClean="0"/>
              <a:t>Alcippe</a:t>
            </a:r>
            <a:r>
              <a:rPr lang="en-GB" dirty="0" smtClean="0"/>
              <a:t>.</a:t>
            </a:r>
          </a:p>
          <a:p>
            <a:pPr marL="0" indent="0">
              <a:buNone/>
            </a:pPr>
            <a:endParaRPr lang="en-GB" dirty="0"/>
          </a:p>
          <a:p>
            <a:pPr marL="0" indent="0" algn="r">
              <a:buNone/>
            </a:pPr>
            <a:r>
              <a:rPr lang="en-GB" dirty="0" err="1" smtClean="0"/>
              <a:t>Apollodorus</a:t>
            </a:r>
            <a:r>
              <a:rPr lang="en-GB" dirty="0"/>
              <a:t> </a:t>
            </a:r>
            <a:r>
              <a:rPr lang="en-GB" i="1" dirty="0" smtClean="0"/>
              <a:t>Bibliotheca </a:t>
            </a:r>
            <a:r>
              <a:rPr lang="en-GB" dirty="0" smtClean="0"/>
              <a:t>3.15.8</a:t>
            </a:r>
            <a:endParaRPr lang="en-GB" dirty="0"/>
          </a:p>
        </p:txBody>
      </p:sp>
    </p:spTree>
    <p:extLst>
      <p:ext uri="{BB962C8B-B14F-4D97-AF65-F5344CB8AC3E}">
        <p14:creationId xmlns:p14="http://schemas.microsoft.com/office/powerpoint/2010/main" val="396513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94852"/>
            <a:ext cx="10515600" cy="5682111"/>
          </a:xfrm>
        </p:spPr>
        <p:txBody>
          <a:bodyPr/>
          <a:lstStyle/>
          <a:p>
            <a:pPr marL="0" indent="0">
              <a:buNone/>
            </a:pPr>
            <a:r>
              <a:rPr lang="en-GB" dirty="0" smtClean="0"/>
              <a:t>That is where the Titan gods are hidden under murky gloom by the plans of the cloud-gatherer Zeus, in a dank place, at the farthest part of huge earth. They cannot get out, for Poseidon has set bronze gates upon it, and a wall is extended on both sides. </a:t>
            </a:r>
          </a:p>
          <a:p>
            <a:pPr marL="0" indent="0" algn="r">
              <a:buNone/>
            </a:pPr>
            <a:r>
              <a:rPr lang="en-GB" dirty="0" smtClean="0"/>
              <a:t>Hesiod </a:t>
            </a:r>
            <a:r>
              <a:rPr lang="en-GB" i="1" dirty="0" err="1" smtClean="0"/>
              <a:t>Theogony</a:t>
            </a:r>
            <a:r>
              <a:rPr lang="en-GB" dirty="0" smtClean="0"/>
              <a:t> 729-733</a:t>
            </a:r>
          </a:p>
          <a:p>
            <a:pPr marL="0" indent="0">
              <a:buNone/>
            </a:pPr>
            <a:r>
              <a:rPr lang="en-GB" dirty="0" smtClean="0"/>
              <a:t>That is where, in front, stand the echoing houses of the earthly god, powerful Hades and of dread Persephone, and a terrible do guards them in front, pitiless. He has an evil trick: upon those going in he fawns alike with his tail and with both ears, but he does not let them leave again: instead, observing them closely he devours whomever he catches trying to go out from the gates of powerful Hades and dread Persephone.</a:t>
            </a:r>
          </a:p>
          <a:p>
            <a:pPr marL="0" indent="0" algn="r">
              <a:buNone/>
            </a:pPr>
            <a:r>
              <a:rPr lang="en-GB" dirty="0" smtClean="0"/>
              <a:t>Hesiod </a:t>
            </a:r>
            <a:r>
              <a:rPr lang="en-GB" i="1" dirty="0" err="1" smtClean="0"/>
              <a:t>Theogony</a:t>
            </a:r>
            <a:r>
              <a:rPr lang="en-GB" dirty="0" smtClean="0"/>
              <a:t> 767-776</a:t>
            </a:r>
            <a:endParaRPr lang="en-GB" dirty="0"/>
          </a:p>
        </p:txBody>
      </p:sp>
    </p:spTree>
    <p:extLst>
      <p:ext uri="{BB962C8B-B14F-4D97-AF65-F5344CB8AC3E}">
        <p14:creationId xmlns:p14="http://schemas.microsoft.com/office/powerpoint/2010/main" val="29834727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316088" y="1797403"/>
            <a:ext cx="3465689" cy="4351338"/>
          </a:xfrm>
        </p:spPr>
        <p:txBody>
          <a:bodyPr/>
          <a:lstStyle/>
          <a:p>
            <a:r>
              <a:rPr lang="en-US" dirty="0" smtClean="0"/>
              <a:t>2</a:t>
            </a:r>
            <a:r>
              <a:rPr lang="en-US" baseline="30000" dirty="0" smtClean="0"/>
              <a:t>nd</a:t>
            </a:r>
            <a:r>
              <a:rPr lang="en-US" dirty="0" smtClean="0"/>
              <a:t>-3</a:t>
            </a:r>
            <a:r>
              <a:rPr lang="en-US" baseline="30000" dirty="0" smtClean="0"/>
              <a:t>rd</a:t>
            </a:r>
            <a:r>
              <a:rPr lang="en-US" dirty="0" smtClean="0"/>
              <a:t> century CE</a:t>
            </a:r>
          </a:p>
          <a:p>
            <a:r>
              <a:rPr lang="en-US" dirty="0" smtClean="0"/>
              <a:t>Roman Mosaic</a:t>
            </a:r>
          </a:p>
          <a:p>
            <a:r>
              <a:rPr lang="de-DE" dirty="0"/>
              <a:t>Universität Fribourg Bibliothek, Fribourg, </a:t>
            </a:r>
            <a:r>
              <a:rPr lang="de-DE" dirty="0" err="1"/>
              <a:t>Switzerland</a:t>
            </a:r>
            <a:endParaRPr lang="en-US" dirty="0"/>
          </a:p>
        </p:txBody>
      </p:sp>
      <p:pic>
        <p:nvPicPr>
          <p:cNvPr id="4" name="Picture 3"/>
          <p:cNvPicPr>
            <a:picLocks noChangeAspect="1"/>
          </p:cNvPicPr>
          <p:nvPr/>
        </p:nvPicPr>
        <p:blipFill>
          <a:blip r:embed="rId2"/>
          <a:stretch>
            <a:fillRect/>
          </a:stretch>
        </p:blipFill>
        <p:spPr>
          <a:xfrm>
            <a:off x="4021667" y="191912"/>
            <a:ext cx="7944555" cy="5894860"/>
          </a:xfrm>
          <a:prstGeom prst="rect">
            <a:avLst/>
          </a:prstGeom>
        </p:spPr>
      </p:pic>
    </p:spTree>
    <p:extLst>
      <p:ext uri="{BB962C8B-B14F-4D97-AF65-F5344CB8AC3E}">
        <p14:creationId xmlns:p14="http://schemas.microsoft.com/office/powerpoint/2010/main" val="2085035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Attic</a:t>
            </a:r>
          </a:p>
          <a:p>
            <a:r>
              <a:rPr lang="en-US" dirty="0" err="1" smtClean="0"/>
              <a:t>Kylix</a:t>
            </a:r>
            <a:endParaRPr lang="en-US" dirty="0" smtClean="0"/>
          </a:p>
          <a:p>
            <a:r>
              <a:rPr lang="en-US" dirty="0" smtClean="0"/>
              <a:t>c 420-10 BCE</a:t>
            </a:r>
          </a:p>
          <a:p>
            <a:pPr marL="0" indent="0">
              <a:buNone/>
            </a:pPr>
            <a:endParaRPr lang="en-US" dirty="0"/>
          </a:p>
        </p:txBody>
      </p:sp>
      <p:pic>
        <p:nvPicPr>
          <p:cNvPr id="4" name="Picture 3"/>
          <p:cNvPicPr>
            <a:picLocks noChangeAspect="1"/>
          </p:cNvPicPr>
          <p:nvPr/>
        </p:nvPicPr>
        <p:blipFill>
          <a:blip r:embed="rId2"/>
          <a:stretch>
            <a:fillRect/>
          </a:stretch>
        </p:blipFill>
        <p:spPr>
          <a:xfrm>
            <a:off x="4885266" y="0"/>
            <a:ext cx="6858000" cy="6858000"/>
          </a:xfrm>
          <a:prstGeom prst="rect">
            <a:avLst/>
          </a:prstGeom>
        </p:spPr>
      </p:pic>
    </p:spTree>
    <p:extLst>
      <p:ext uri="{BB962C8B-B14F-4D97-AF65-F5344CB8AC3E}">
        <p14:creationId xmlns:p14="http://schemas.microsoft.com/office/powerpoint/2010/main" val="3000801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Daedalus and Icarus</a:t>
            </a:r>
            <a:endParaRPr lang="en-GB" u="sng" dirty="0"/>
          </a:p>
        </p:txBody>
      </p:sp>
      <p:sp>
        <p:nvSpPr>
          <p:cNvPr id="3" name="Content Placeholder 2"/>
          <p:cNvSpPr>
            <a:spLocks noGrp="1"/>
          </p:cNvSpPr>
          <p:nvPr>
            <p:ph idx="1"/>
          </p:nvPr>
        </p:nvSpPr>
        <p:spPr/>
        <p:txBody>
          <a:bodyPr/>
          <a:lstStyle/>
          <a:p>
            <a:r>
              <a:rPr lang="en-GB" dirty="0" smtClean="0"/>
              <a:t>Daeda</a:t>
            </a:r>
            <a:r>
              <a:rPr lang="en-GB" dirty="0" smtClean="0"/>
              <a:t>lus</a:t>
            </a:r>
          </a:p>
          <a:p>
            <a:pPr lvl="1"/>
            <a:r>
              <a:rPr lang="en-GB" dirty="0" smtClean="0"/>
              <a:t>Inventor</a:t>
            </a:r>
          </a:p>
          <a:p>
            <a:pPr lvl="2"/>
            <a:r>
              <a:rPr lang="en-GB" dirty="0" smtClean="0"/>
              <a:t>Labyrinth</a:t>
            </a:r>
          </a:p>
          <a:p>
            <a:pPr lvl="2"/>
            <a:r>
              <a:rPr lang="en-GB" dirty="0" smtClean="0"/>
              <a:t>Statues</a:t>
            </a:r>
          </a:p>
          <a:p>
            <a:pPr lvl="2"/>
            <a:r>
              <a:rPr lang="en-GB" dirty="0" smtClean="0"/>
              <a:t>The cow used by Pasiphae</a:t>
            </a:r>
          </a:p>
          <a:p>
            <a:pPr lvl="2"/>
            <a:r>
              <a:rPr lang="en-GB" dirty="0" smtClean="0"/>
              <a:t>Wings for him and Icarus</a:t>
            </a:r>
          </a:p>
          <a:p>
            <a:pPr lvl="1"/>
            <a:r>
              <a:rPr lang="en-GB" dirty="0" smtClean="0"/>
              <a:t>Inventions associated with transitions between categories</a:t>
            </a:r>
          </a:p>
          <a:p>
            <a:pPr lvl="1"/>
            <a:endParaRPr lang="en-GB" dirty="0"/>
          </a:p>
        </p:txBody>
      </p:sp>
    </p:spTree>
    <p:extLst>
      <p:ext uri="{BB962C8B-B14F-4D97-AF65-F5344CB8AC3E}">
        <p14:creationId xmlns:p14="http://schemas.microsoft.com/office/powerpoint/2010/main" val="202247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5153"/>
            <a:ext cx="10515600" cy="5961810"/>
          </a:xfrm>
        </p:spPr>
        <p:txBody>
          <a:bodyPr/>
          <a:lstStyle/>
          <a:p>
            <a:pPr marL="0" indent="0">
              <a:buNone/>
            </a:pPr>
            <a:r>
              <a:rPr lang="en-US" dirty="0" smtClean="0"/>
              <a:t>When Minos learned that </a:t>
            </a:r>
            <a:r>
              <a:rPr lang="en-US" dirty="0" err="1" smtClean="0"/>
              <a:t>Thesus</a:t>
            </a:r>
            <a:r>
              <a:rPr lang="en-US" dirty="0" smtClean="0"/>
              <a:t> and his companions had escaped, he enclosed </a:t>
            </a:r>
            <a:r>
              <a:rPr lang="en-US" dirty="0" err="1" smtClean="0"/>
              <a:t>Daidalos</a:t>
            </a:r>
            <a:r>
              <a:rPr lang="en-US" dirty="0" smtClean="0"/>
              <a:t>—who was to blame for it—in the Labyrinth, together with his son </a:t>
            </a:r>
            <a:r>
              <a:rPr lang="en-US" dirty="0" err="1" smtClean="0"/>
              <a:t>Icaros</a:t>
            </a:r>
            <a:r>
              <a:rPr lang="en-US" dirty="0" smtClean="0"/>
              <a:t> (who had been borne to him by </a:t>
            </a:r>
            <a:r>
              <a:rPr lang="en-US" dirty="0" err="1" smtClean="0"/>
              <a:t>Naucrate</a:t>
            </a:r>
            <a:r>
              <a:rPr lang="en-US" dirty="0" smtClean="0"/>
              <a:t>, a slave of Minos). But </a:t>
            </a:r>
            <a:r>
              <a:rPr lang="en-US" dirty="0" err="1" smtClean="0"/>
              <a:t>Daidalos</a:t>
            </a:r>
            <a:r>
              <a:rPr lang="en-US" dirty="0" smtClean="0"/>
              <a:t> constructed wings for himself and his son; and as his son took flight, he warned him not to fly too high, fo</a:t>
            </a:r>
            <a:r>
              <a:rPr lang="en-US" dirty="0" smtClean="0"/>
              <a:t>r fear that the glue would be melted by the sun and the wings would come loose, nor to fly too close to the sea, for fear that they would come loose because of the moisture. But </a:t>
            </a:r>
            <a:r>
              <a:rPr lang="en-US" dirty="0" err="1" smtClean="0"/>
              <a:t>Icaros</a:t>
            </a:r>
            <a:r>
              <a:rPr lang="en-US" dirty="0" smtClean="0"/>
              <a:t> disregarded his father’s instructions and in his elation soared higher and higher; and when the glue melted, he plunged into the sea which is named the </a:t>
            </a:r>
            <a:r>
              <a:rPr lang="en-US" dirty="0" err="1" smtClean="0"/>
              <a:t>Icarian</a:t>
            </a:r>
            <a:r>
              <a:rPr lang="en-US" dirty="0" smtClean="0"/>
              <a:t> Sea because of him, and perished.</a:t>
            </a:r>
          </a:p>
          <a:p>
            <a:pPr marL="0" indent="0" algn="r">
              <a:buNone/>
            </a:pPr>
            <a:r>
              <a:rPr lang="en-US" dirty="0" err="1" smtClean="0"/>
              <a:t>Apollodorus</a:t>
            </a:r>
            <a:r>
              <a:rPr lang="en-US" dirty="0" smtClean="0"/>
              <a:t> </a:t>
            </a:r>
            <a:r>
              <a:rPr lang="en-US" i="1" dirty="0" smtClean="0"/>
              <a:t>Epitome </a:t>
            </a:r>
            <a:r>
              <a:rPr lang="en-US" dirty="0" smtClean="0"/>
              <a:t>1.12-13</a:t>
            </a:r>
            <a:endParaRPr lang="en-US" dirty="0"/>
          </a:p>
        </p:txBody>
      </p:sp>
    </p:spTree>
    <p:extLst>
      <p:ext uri="{BB962C8B-B14F-4D97-AF65-F5344CB8AC3E}">
        <p14:creationId xmlns:p14="http://schemas.microsoft.com/office/powerpoint/2010/main" val="425519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c. 430 BCE</a:t>
            </a:r>
          </a:p>
          <a:p>
            <a:r>
              <a:rPr lang="en-US" dirty="0" smtClean="0"/>
              <a:t>Greek </a:t>
            </a:r>
          </a:p>
          <a:p>
            <a:r>
              <a:rPr lang="en-US" dirty="0" smtClean="0"/>
              <a:t>Bronze</a:t>
            </a:r>
          </a:p>
          <a:p>
            <a:r>
              <a:rPr lang="en-US" dirty="0" err="1" smtClean="0"/>
              <a:t>approx</a:t>
            </a:r>
            <a:r>
              <a:rPr lang="en-US" dirty="0" smtClean="0"/>
              <a:t> 10 cm tall</a:t>
            </a:r>
          </a:p>
          <a:p>
            <a:r>
              <a:rPr lang="en-US" dirty="0" smtClean="0"/>
              <a:t>British Museum</a:t>
            </a:r>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279393" y="0"/>
            <a:ext cx="4912607" cy="6858000"/>
          </a:xfrm>
          <a:prstGeom prst="rect">
            <a:avLst/>
          </a:prstGeom>
        </p:spPr>
      </p:pic>
    </p:spTree>
    <p:extLst>
      <p:ext uri="{BB962C8B-B14F-4D97-AF65-F5344CB8AC3E}">
        <p14:creationId xmlns:p14="http://schemas.microsoft.com/office/powerpoint/2010/main" val="3723065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1</a:t>
            </a:r>
            <a:r>
              <a:rPr lang="en-US" baseline="30000" dirty="0" smtClean="0"/>
              <a:t>st</a:t>
            </a:r>
            <a:r>
              <a:rPr lang="en-US" dirty="0" smtClean="0"/>
              <a:t>-3</a:t>
            </a:r>
            <a:r>
              <a:rPr lang="en-US" baseline="30000" dirty="0" smtClean="0"/>
              <a:t>rd</a:t>
            </a:r>
            <a:r>
              <a:rPr lang="en-US" dirty="0" smtClean="0"/>
              <a:t> century CE</a:t>
            </a:r>
          </a:p>
          <a:p>
            <a:r>
              <a:rPr lang="en-US" dirty="0" smtClean="0"/>
              <a:t>Roman</a:t>
            </a:r>
          </a:p>
          <a:p>
            <a:r>
              <a:rPr lang="en-US" dirty="0" smtClean="0"/>
              <a:t>Bronze</a:t>
            </a:r>
          </a:p>
          <a:p>
            <a:r>
              <a:rPr lang="en-US" dirty="0" smtClean="0"/>
              <a:t>approx. 11cm tall</a:t>
            </a:r>
          </a:p>
          <a:p>
            <a:r>
              <a:rPr lang="en-US" dirty="0" smtClean="0"/>
              <a:t>British Museum</a:t>
            </a:r>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73204" y="0"/>
            <a:ext cx="6318796" cy="6858000"/>
          </a:xfrm>
          <a:prstGeom prst="rect">
            <a:avLst/>
          </a:prstGeom>
        </p:spPr>
      </p:pic>
    </p:spTree>
    <p:extLst>
      <p:ext uri="{BB962C8B-B14F-4D97-AF65-F5344CB8AC3E}">
        <p14:creationId xmlns:p14="http://schemas.microsoft.com/office/powerpoint/2010/main" val="1722379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1</a:t>
            </a:r>
            <a:r>
              <a:rPr lang="en-US" baseline="30000" dirty="0" smtClean="0"/>
              <a:t>st</a:t>
            </a:r>
            <a:r>
              <a:rPr lang="en-US" dirty="0" smtClean="0"/>
              <a:t>-3</a:t>
            </a:r>
            <a:r>
              <a:rPr lang="en-US" baseline="30000" dirty="0" smtClean="0"/>
              <a:t>rd</a:t>
            </a:r>
            <a:r>
              <a:rPr lang="en-US" dirty="0" smtClean="0"/>
              <a:t> century CE</a:t>
            </a:r>
          </a:p>
          <a:p>
            <a:r>
              <a:rPr lang="en-US" dirty="0" smtClean="0"/>
              <a:t>Roman gem (glass paste)</a:t>
            </a:r>
          </a:p>
          <a:p>
            <a:r>
              <a:rPr lang="en-US" dirty="0" smtClean="0"/>
              <a:t>British Museum</a:t>
            </a:r>
            <a:endParaRPr lang="en-US" dirty="0"/>
          </a:p>
        </p:txBody>
      </p:sp>
      <p:pic>
        <p:nvPicPr>
          <p:cNvPr id="4" name="Picture 3"/>
          <p:cNvPicPr>
            <a:picLocks noChangeAspect="1"/>
          </p:cNvPicPr>
          <p:nvPr/>
        </p:nvPicPr>
        <p:blipFill>
          <a:blip r:embed="rId2"/>
          <a:stretch>
            <a:fillRect/>
          </a:stretch>
        </p:blipFill>
        <p:spPr>
          <a:xfrm>
            <a:off x="6533444" y="143933"/>
            <a:ext cx="5523089" cy="5983346"/>
          </a:xfrm>
          <a:prstGeom prst="rect">
            <a:avLst/>
          </a:prstGeom>
        </p:spPr>
      </p:pic>
    </p:spTree>
    <p:extLst>
      <p:ext uri="{BB962C8B-B14F-4D97-AF65-F5344CB8AC3E}">
        <p14:creationId xmlns:p14="http://schemas.microsoft.com/office/powerpoint/2010/main" val="1454010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4241800" cy="4351338"/>
          </a:xfrm>
        </p:spPr>
        <p:txBody>
          <a:bodyPr/>
          <a:lstStyle/>
          <a:p>
            <a:r>
              <a:rPr lang="en-US" dirty="0" smtClean="0"/>
              <a:t>390-380 BCE</a:t>
            </a:r>
          </a:p>
          <a:p>
            <a:r>
              <a:rPr lang="en-US" dirty="0" err="1" smtClean="0"/>
              <a:t>Apulian</a:t>
            </a:r>
            <a:endParaRPr lang="en-US" dirty="0" smtClean="0"/>
          </a:p>
          <a:p>
            <a:r>
              <a:rPr lang="en-US" dirty="0" smtClean="0"/>
              <a:t>Attributed to the Black Fury Group</a:t>
            </a:r>
          </a:p>
          <a:p>
            <a:r>
              <a:rPr lang="en-US" dirty="0" smtClean="0"/>
              <a:t>British Museum</a:t>
            </a:r>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165361" y="0"/>
            <a:ext cx="7026639" cy="6858000"/>
          </a:xfrm>
          <a:prstGeom prst="rect">
            <a:avLst/>
          </a:prstGeom>
        </p:spPr>
      </p:pic>
    </p:spTree>
    <p:extLst>
      <p:ext uri="{BB962C8B-B14F-4D97-AF65-F5344CB8AC3E}">
        <p14:creationId xmlns:p14="http://schemas.microsoft.com/office/powerpoint/2010/main" val="98483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c. 30-70 CE</a:t>
            </a:r>
          </a:p>
          <a:p>
            <a:r>
              <a:rPr lang="en-US" dirty="0" smtClean="0"/>
              <a:t>Roman</a:t>
            </a:r>
          </a:p>
          <a:p>
            <a:r>
              <a:rPr lang="en-US" dirty="0" smtClean="0"/>
              <a:t>Lamp</a:t>
            </a:r>
          </a:p>
          <a:p>
            <a:r>
              <a:rPr lang="en-US" dirty="0" smtClean="0"/>
              <a:t>British Museum</a:t>
            </a:r>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942304" y="0"/>
            <a:ext cx="6249696" cy="6858000"/>
          </a:xfrm>
          <a:prstGeom prst="rect">
            <a:avLst/>
          </a:prstGeom>
        </p:spPr>
      </p:pic>
    </p:spTree>
    <p:extLst>
      <p:ext uri="{BB962C8B-B14F-4D97-AF65-F5344CB8AC3E}">
        <p14:creationId xmlns:p14="http://schemas.microsoft.com/office/powerpoint/2010/main" val="4152440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50-75 CE</a:t>
            </a:r>
          </a:p>
          <a:p>
            <a:r>
              <a:rPr lang="en-US" dirty="0" smtClean="0"/>
              <a:t>Pompeii wall-painting</a:t>
            </a:r>
          </a:p>
          <a:p>
            <a:r>
              <a:rPr lang="en-US" dirty="0" smtClean="0"/>
              <a:t>British Museum</a:t>
            </a:r>
          </a:p>
          <a:p>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241324" y="0"/>
            <a:ext cx="6950676" cy="6858000"/>
          </a:xfrm>
          <a:prstGeom prst="rect">
            <a:avLst/>
          </a:prstGeom>
        </p:spPr>
      </p:pic>
    </p:spTree>
    <p:extLst>
      <p:ext uri="{BB962C8B-B14F-4D97-AF65-F5344CB8AC3E}">
        <p14:creationId xmlns:p14="http://schemas.microsoft.com/office/powerpoint/2010/main" val="721919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09222"/>
            <a:ext cx="10515600" cy="5767741"/>
          </a:xfrm>
        </p:spPr>
        <p:txBody>
          <a:bodyPr/>
          <a:lstStyle/>
          <a:p>
            <a:r>
              <a:rPr lang="en-US" dirty="0" smtClean="0"/>
              <a:t>Consistent association between the royal family of Crete and bulls</a:t>
            </a:r>
          </a:p>
          <a:p>
            <a:pPr lvl="1"/>
            <a:r>
              <a:rPr lang="en-US" dirty="0" smtClean="0"/>
              <a:t>Europa and Zeus</a:t>
            </a:r>
          </a:p>
          <a:p>
            <a:pPr lvl="1"/>
            <a:r>
              <a:rPr lang="en-US" dirty="0" smtClean="0"/>
              <a:t>Pasiphae and the bull</a:t>
            </a:r>
          </a:p>
          <a:p>
            <a:pPr lvl="1"/>
            <a:r>
              <a:rPr lang="en-US" dirty="0" smtClean="0"/>
              <a:t>Minotaur</a:t>
            </a:r>
          </a:p>
          <a:p>
            <a:pPr lvl="1"/>
            <a:r>
              <a:rPr lang="en-US" dirty="0" err="1" smtClean="0"/>
              <a:t>Androgeos</a:t>
            </a:r>
            <a:endParaRPr lang="en-US" dirty="0"/>
          </a:p>
          <a:p>
            <a:r>
              <a:rPr lang="en-US" dirty="0" smtClean="0"/>
              <a:t>Mythological interpretation of the Minoan cult practices?</a:t>
            </a:r>
          </a:p>
          <a:p>
            <a:r>
              <a:rPr lang="en-US" dirty="0" smtClean="0"/>
              <a:t>Movements of characters above and below the mortal world</a:t>
            </a:r>
          </a:p>
          <a:p>
            <a:pPr lvl="1"/>
            <a:r>
              <a:rPr lang="en-US" dirty="0" smtClean="0"/>
              <a:t>Underworld: </a:t>
            </a:r>
          </a:p>
          <a:p>
            <a:pPr lvl="2"/>
            <a:r>
              <a:rPr lang="en-US" dirty="0" err="1" smtClean="0"/>
              <a:t>Thesus</a:t>
            </a:r>
            <a:r>
              <a:rPr lang="en-US" dirty="0" smtClean="0"/>
              <a:t> </a:t>
            </a:r>
            <a:r>
              <a:rPr lang="en-US" dirty="0" smtClean="0">
                <a:sym typeface="Wingdings"/>
              </a:rPr>
              <a:t> Labyrinth</a:t>
            </a:r>
          </a:p>
          <a:p>
            <a:pPr lvl="2"/>
            <a:r>
              <a:rPr lang="en-US" dirty="0" smtClean="0">
                <a:sym typeface="Wingdings"/>
              </a:rPr>
              <a:t>Minos and </a:t>
            </a:r>
            <a:r>
              <a:rPr lang="en-US" dirty="0" err="1" smtClean="0">
                <a:sym typeface="Wingdings"/>
              </a:rPr>
              <a:t>Rhadamanthus</a:t>
            </a:r>
            <a:r>
              <a:rPr lang="en-US" dirty="0" smtClean="0">
                <a:sym typeface="Wingdings"/>
              </a:rPr>
              <a:t>  underworld</a:t>
            </a:r>
          </a:p>
          <a:p>
            <a:pPr lvl="1"/>
            <a:r>
              <a:rPr lang="en-US" dirty="0" smtClean="0">
                <a:sym typeface="Wingdings"/>
              </a:rPr>
              <a:t>Sky</a:t>
            </a:r>
          </a:p>
          <a:p>
            <a:pPr lvl="2"/>
            <a:r>
              <a:rPr lang="en-US" dirty="0" smtClean="0">
                <a:sym typeface="Wingdings"/>
              </a:rPr>
              <a:t>Icarus</a:t>
            </a:r>
          </a:p>
          <a:p>
            <a:pPr lvl="2"/>
            <a:r>
              <a:rPr lang="en-US" dirty="0" smtClean="0">
                <a:sym typeface="Wingdings"/>
              </a:rPr>
              <a:t>Daedalus</a:t>
            </a:r>
            <a:endParaRPr lang="en-US" dirty="0" smtClean="0"/>
          </a:p>
          <a:p>
            <a:pPr lvl="1"/>
            <a:endParaRPr lang="en-US" dirty="0"/>
          </a:p>
        </p:txBody>
      </p:sp>
    </p:spTree>
    <p:extLst>
      <p:ext uri="{BB962C8B-B14F-4D97-AF65-F5344CB8AC3E}">
        <p14:creationId xmlns:p14="http://schemas.microsoft.com/office/powerpoint/2010/main" val="4081795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Myth and Art</a:t>
            </a:r>
            <a:endParaRPr lang="en-GB" dirty="0"/>
          </a:p>
        </p:txBody>
      </p:sp>
      <p:sp>
        <p:nvSpPr>
          <p:cNvPr id="3" name="Subtitle 2"/>
          <p:cNvSpPr>
            <a:spLocks noGrp="1"/>
          </p:cNvSpPr>
          <p:nvPr>
            <p:ph type="subTitle" idx="1"/>
          </p:nvPr>
        </p:nvSpPr>
        <p:spPr/>
        <p:txBody>
          <a:bodyPr>
            <a:normAutofit/>
          </a:bodyPr>
          <a:lstStyle/>
          <a:p>
            <a:r>
              <a:rPr lang="en-GB" sz="4800" dirty="0" smtClean="0"/>
              <a:t>Coursework</a:t>
            </a:r>
            <a:endParaRPr lang="en-GB" sz="4800" dirty="0"/>
          </a:p>
        </p:txBody>
      </p:sp>
    </p:spTree>
    <p:extLst>
      <p:ext uri="{BB962C8B-B14F-4D97-AF65-F5344CB8AC3E}">
        <p14:creationId xmlns:p14="http://schemas.microsoft.com/office/powerpoint/2010/main" val="1967464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Second Assignment</a:t>
            </a:r>
            <a:endParaRPr lang="en-GB" u="sng" dirty="0"/>
          </a:p>
        </p:txBody>
      </p:sp>
      <p:sp>
        <p:nvSpPr>
          <p:cNvPr id="3" name="Content Placeholder 2"/>
          <p:cNvSpPr>
            <a:spLocks noGrp="1"/>
          </p:cNvSpPr>
          <p:nvPr>
            <p:ph idx="1"/>
          </p:nvPr>
        </p:nvSpPr>
        <p:spPr/>
        <p:txBody>
          <a:bodyPr/>
          <a:lstStyle/>
          <a:p>
            <a:r>
              <a:rPr lang="en-GB" dirty="0"/>
              <a:t>One 1500 word essay on the representation of a single myth in literature and art. </a:t>
            </a:r>
            <a:endParaRPr lang="en-GB" dirty="0" smtClean="0"/>
          </a:p>
          <a:p>
            <a:r>
              <a:rPr lang="en-GB" dirty="0" smtClean="0"/>
              <a:t>Due </a:t>
            </a:r>
            <a:r>
              <a:rPr lang="en-GB" dirty="0"/>
              <a:t>in </a:t>
            </a:r>
            <a:r>
              <a:rPr lang="en-GB" b="1" dirty="0"/>
              <a:t>Week 10, </a:t>
            </a:r>
            <a:r>
              <a:rPr lang="en-GB" b="1" dirty="0" smtClean="0"/>
              <a:t>26</a:t>
            </a:r>
            <a:r>
              <a:rPr lang="en-GB" b="1" baseline="30000" dirty="0" smtClean="0"/>
              <a:t>th</a:t>
            </a:r>
            <a:r>
              <a:rPr lang="en-GB" b="1" dirty="0" smtClean="0"/>
              <a:t>  Apr </a:t>
            </a:r>
            <a:r>
              <a:rPr lang="en-GB" b="1" dirty="0"/>
              <a:t>2016</a:t>
            </a:r>
            <a:endParaRPr lang="en-GB" dirty="0"/>
          </a:p>
          <a:p>
            <a:endParaRPr lang="en-GB" dirty="0"/>
          </a:p>
        </p:txBody>
      </p:sp>
    </p:spTree>
    <p:extLst>
      <p:ext uri="{BB962C8B-B14F-4D97-AF65-F5344CB8AC3E}">
        <p14:creationId xmlns:p14="http://schemas.microsoft.com/office/powerpoint/2010/main" val="3908980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571625" y="804862"/>
            <a:ext cx="9048750" cy="5248275"/>
          </a:xfrm>
          <a:prstGeom prst="rect">
            <a:avLst/>
          </a:prstGeom>
        </p:spPr>
      </p:pic>
    </p:spTree>
    <p:extLst>
      <p:ext uri="{BB962C8B-B14F-4D97-AF65-F5344CB8AC3E}">
        <p14:creationId xmlns:p14="http://schemas.microsoft.com/office/powerpoint/2010/main" val="1755860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 this coursework:</a:t>
            </a:r>
          </a:p>
          <a:p>
            <a:pPr lvl="1"/>
            <a:r>
              <a:rPr lang="en-GB" dirty="0" smtClean="0"/>
              <a:t>Explore the way that a particular myth is depicted in iconography</a:t>
            </a:r>
          </a:p>
          <a:p>
            <a:pPr lvl="2"/>
            <a:r>
              <a:rPr lang="en-GB" dirty="0" smtClean="0"/>
              <a:t>Focus on a specific myth (e.g. Jason and the golden fleece)</a:t>
            </a:r>
          </a:p>
          <a:p>
            <a:pPr lvl="2"/>
            <a:r>
              <a:rPr lang="en-GB" dirty="0" smtClean="0"/>
              <a:t>Rather than a general myth (e.g. the hero’s quest)</a:t>
            </a:r>
          </a:p>
          <a:p>
            <a:pPr lvl="2"/>
            <a:r>
              <a:rPr lang="en-GB" b="1" u="sng" dirty="0" smtClean="0"/>
              <a:t>NOT</a:t>
            </a:r>
            <a:r>
              <a:rPr lang="en-GB" dirty="0" smtClean="0"/>
              <a:t> the same myth you used in the previous coursework</a:t>
            </a:r>
            <a:endParaRPr lang="en-GB" b="1" u="sng" dirty="0" smtClean="0"/>
          </a:p>
          <a:p>
            <a:pPr lvl="1"/>
            <a:r>
              <a:rPr lang="en-GB" dirty="0" smtClean="0"/>
              <a:t>Use more than one piece of artwork</a:t>
            </a:r>
          </a:p>
          <a:p>
            <a:pPr lvl="2"/>
            <a:r>
              <a:rPr lang="en-GB" dirty="0" smtClean="0"/>
              <a:t>Examine the different/similar ways in which the artists use the myth in their artwork</a:t>
            </a:r>
          </a:p>
          <a:p>
            <a:pPr lvl="1"/>
            <a:r>
              <a:rPr lang="en-GB" dirty="0" smtClean="0"/>
              <a:t>Can use textual material for comparison</a:t>
            </a:r>
          </a:p>
        </p:txBody>
      </p:sp>
    </p:spTree>
    <p:extLst>
      <p:ext uri="{BB962C8B-B14F-4D97-AF65-F5344CB8AC3E}">
        <p14:creationId xmlns:p14="http://schemas.microsoft.com/office/powerpoint/2010/main" val="3176447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Images</a:t>
            </a:r>
            <a:endParaRPr lang="en-GB" u="sng" dirty="0"/>
          </a:p>
        </p:txBody>
      </p:sp>
      <p:sp>
        <p:nvSpPr>
          <p:cNvPr id="3" name="Content Placeholder 2"/>
          <p:cNvSpPr>
            <a:spLocks noGrp="1"/>
          </p:cNvSpPr>
          <p:nvPr>
            <p:ph idx="1"/>
          </p:nvPr>
        </p:nvSpPr>
        <p:spPr/>
        <p:txBody>
          <a:bodyPr/>
          <a:lstStyle/>
          <a:p>
            <a:r>
              <a:rPr lang="en-GB" u="sng" dirty="0" smtClean="0"/>
              <a:t>Only</a:t>
            </a:r>
            <a:r>
              <a:rPr lang="en-GB" dirty="0" smtClean="0"/>
              <a:t> use websites you know you can legally get the images from</a:t>
            </a:r>
          </a:p>
          <a:p>
            <a:r>
              <a:rPr lang="en-GB" dirty="0" smtClean="0"/>
              <a:t>There is a list of about 10 on the </a:t>
            </a:r>
            <a:r>
              <a:rPr lang="en-GB" dirty="0" err="1" smtClean="0"/>
              <a:t>moodle</a:t>
            </a:r>
            <a:r>
              <a:rPr lang="en-GB" dirty="0" smtClean="0"/>
              <a:t> page</a:t>
            </a:r>
          </a:p>
          <a:p>
            <a:r>
              <a:rPr lang="en-GB" dirty="0" smtClean="0"/>
              <a:t>You can also use the </a:t>
            </a:r>
            <a:r>
              <a:rPr lang="en-GB" i="1" dirty="0" smtClean="0"/>
              <a:t>Lexicon </a:t>
            </a:r>
            <a:r>
              <a:rPr lang="en-GB" i="1" dirty="0" err="1" smtClean="0"/>
              <a:t>Icongographicum</a:t>
            </a:r>
            <a:r>
              <a:rPr lang="en-GB" i="1" dirty="0" smtClean="0"/>
              <a:t> </a:t>
            </a:r>
            <a:r>
              <a:rPr lang="en-GB" i="1" dirty="0" err="1" smtClean="0"/>
              <a:t>Mythologicae</a:t>
            </a:r>
            <a:r>
              <a:rPr lang="en-GB" i="1" dirty="0" smtClean="0"/>
              <a:t> </a:t>
            </a:r>
            <a:r>
              <a:rPr lang="en-GB" i="1" dirty="0" err="1" smtClean="0"/>
              <a:t>Classicae</a:t>
            </a:r>
            <a:endParaRPr lang="en-GB" i="1" dirty="0" smtClean="0"/>
          </a:p>
          <a:p>
            <a:pPr lvl="1"/>
            <a:r>
              <a:rPr lang="en-GB" dirty="0" smtClean="0"/>
              <a:t>There is a copy in the Classics library</a:t>
            </a:r>
            <a:endParaRPr lang="en-GB" dirty="0"/>
          </a:p>
        </p:txBody>
      </p:sp>
    </p:spTree>
    <p:extLst>
      <p:ext uri="{BB962C8B-B14F-4D97-AF65-F5344CB8AC3E}">
        <p14:creationId xmlns:p14="http://schemas.microsoft.com/office/powerpoint/2010/main" val="2615953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220278" y="567672"/>
            <a:ext cx="7019925" cy="3000375"/>
          </a:xfrm>
          <a:prstGeom prst="rect">
            <a:avLst/>
          </a:prstGeom>
        </p:spPr>
      </p:pic>
      <p:pic>
        <p:nvPicPr>
          <p:cNvPr id="5" name="Picture 4" descr="Theoi Greek Mythology, Exploring Mythology in Classical Literature &amp; Art"/>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97280" y="3841469"/>
            <a:ext cx="9525000" cy="1581151"/>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962707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Referencing Images</a:t>
            </a:r>
            <a:endParaRPr lang="en-GB" u="sng" dirty="0"/>
          </a:p>
        </p:txBody>
      </p:sp>
      <p:sp>
        <p:nvSpPr>
          <p:cNvPr id="3" name="Content Placeholder 2"/>
          <p:cNvSpPr>
            <a:spLocks noGrp="1"/>
          </p:cNvSpPr>
          <p:nvPr>
            <p:ph idx="1"/>
          </p:nvPr>
        </p:nvSpPr>
        <p:spPr/>
        <p:txBody>
          <a:bodyPr/>
          <a:lstStyle/>
          <a:p>
            <a:r>
              <a:rPr lang="en-GB" dirty="0" smtClean="0"/>
              <a:t>Follow the guidelines in the handbook</a:t>
            </a:r>
          </a:p>
          <a:p>
            <a:r>
              <a:rPr lang="en-GB" dirty="0" smtClean="0"/>
              <a:t>Use captions for the images, </a:t>
            </a:r>
            <a:r>
              <a:rPr lang="en-GB" u="sng" dirty="0" smtClean="0"/>
              <a:t>not</a:t>
            </a:r>
            <a:r>
              <a:rPr lang="en-GB" dirty="0" smtClean="0"/>
              <a:t> footnotes</a:t>
            </a:r>
            <a:endParaRPr lang="en-GB" dirty="0"/>
          </a:p>
        </p:txBody>
      </p:sp>
    </p:spTree>
    <p:extLst>
      <p:ext uri="{BB962C8B-B14F-4D97-AF65-F5344CB8AC3E}">
        <p14:creationId xmlns:p14="http://schemas.microsoft.com/office/powerpoint/2010/main" val="1520791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Ancient Literary Sources</a:t>
            </a:r>
            <a:endParaRPr lang="en-GB" u="sng" dirty="0"/>
          </a:p>
        </p:txBody>
      </p:sp>
      <p:sp>
        <p:nvSpPr>
          <p:cNvPr id="3" name="Content Placeholder 2"/>
          <p:cNvSpPr>
            <a:spLocks noGrp="1"/>
          </p:cNvSpPr>
          <p:nvPr>
            <p:ph idx="1"/>
          </p:nvPr>
        </p:nvSpPr>
        <p:spPr/>
        <p:txBody>
          <a:bodyPr/>
          <a:lstStyle/>
          <a:p>
            <a:r>
              <a:rPr lang="en-GB" dirty="0" smtClean="0"/>
              <a:t>Make sure you’re using the proper conventions for referencing ancient sources</a:t>
            </a:r>
          </a:p>
          <a:p>
            <a:r>
              <a:rPr lang="en-GB" dirty="0" smtClean="0"/>
              <a:t>Prose: author, work, book, chapter and sub-section</a:t>
            </a:r>
          </a:p>
          <a:p>
            <a:pPr lvl="1"/>
            <a:r>
              <a:rPr lang="en-GB" dirty="0" err="1" smtClean="0"/>
              <a:t>Apollod</a:t>
            </a:r>
            <a:r>
              <a:rPr lang="en-GB" dirty="0" smtClean="0"/>
              <a:t>. </a:t>
            </a:r>
            <a:r>
              <a:rPr lang="en-GB" i="1" dirty="0" smtClean="0"/>
              <a:t>Bibl. </a:t>
            </a:r>
            <a:r>
              <a:rPr lang="en-GB" dirty="0" smtClean="0"/>
              <a:t>3.5.2</a:t>
            </a:r>
          </a:p>
          <a:p>
            <a:r>
              <a:rPr lang="en-GB" dirty="0" smtClean="0"/>
              <a:t>Poetry</a:t>
            </a:r>
            <a:r>
              <a:rPr lang="en-GB" dirty="0" smtClean="0"/>
              <a:t>: author, work, (book), line numbers</a:t>
            </a:r>
          </a:p>
          <a:p>
            <a:pPr lvl="1"/>
            <a:r>
              <a:rPr lang="en-GB" dirty="0" err="1" smtClean="0"/>
              <a:t>Hes</a:t>
            </a:r>
            <a:r>
              <a:rPr lang="en-GB" dirty="0" smtClean="0"/>
              <a:t>. </a:t>
            </a:r>
            <a:r>
              <a:rPr lang="en-GB" i="1" dirty="0" smtClean="0"/>
              <a:t>Th.</a:t>
            </a:r>
            <a:r>
              <a:rPr lang="en-GB" dirty="0" smtClean="0"/>
              <a:t> 55-78</a:t>
            </a:r>
          </a:p>
          <a:p>
            <a:pPr lvl="1"/>
            <a:r>
              <a:rPr lang="en-GB" dirty="0" err="1" smtClean="0"/>
              <a:t>Hom</a:t>
            </a:r>
            <a:r>
              <a:rPr lang="en-GB" dirty="0" smtClean="0"/>
              <a:t>. </a:t>
            </a:r>
            <a:r>
              <a:rPr lang="en-GB" i="1" dirty="0" smtClean="0"/>
              <a:t>Il.</a:t>
            </a:r>
            <a:r>
              <a:rPr lang="en-GB" dirty="0" smtClean="0"/>
              <a:t> 17.125-145</a:t>
            </a:r>
          </a:p>
          <a:p>
            <a:r>
              <a:rPr lang="en-GB" dirty="0" smtClean="0"/>
              <a:t>Philosophy: author, work, page, column and line numbers</a:t>
            </a:r>
          </a:p>
          <a:p>
            <a:pPr lvl="1"/>
            <a:r>
              <a:rPr lang="en-GB" dirty="0" err="1" smtClean="0"/>
              <a:t>Arist</a:t>
            </a:r>
            <a:r>
              <a:rPr lang="en-GB" dirty="0" smtClean="0"/>
              <a:t>. </a:t>
            </a:r>
            <a:r>
              <a:rPr lang="en-GB" i="1" dirty="0" smtClean="0"/>
              <a:t>HA</a:t>
            </a:r>
            <a:r>
              <a:rPr lang="en-GB" dirty="0"/>
              <a:t> </a:t>
            </a:r>
            <a:r>
              <a:rPr lang="en-GB" dirty="0" smtClean="0"/>
              <a:t>12a12-16</a:t>
            </a:r>
            <a:endParaRPr lang="en-GB" dirty="0" smtClean="0"/>
          </a:p>
        </p:txBody>
      </p:sp>
    </p:spTree>
    <p:extLst>
      <p:ext uri="{BB962C8B-B14F-4D97-AF65-F5344CB8AC3E}">
        <p14:creationId xmlns:p14="http://schemas.microsoft.com/office/powerpoint/2010/main" val="2104150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Abbreviations</a:t>
            </a:r>
            <a:endParaRPr lang="en-GB" u="sng" dirty="0"/>
          </a:p>
        </p:txBody>
      </p:sp>
      <p:sp>
        <p:nvSpPr>
          <p:cNvPr id="3" name="Content Placeholder 2"/>
          <p:cNvSpPr>
            <a:spLocks noGrp="1"/>
          </p:cNvSpPr>
          <p:nvPr>
            <p:ph idx="1"/>
          </p:nvPr>
        </p:nvSpPr>
        <p:spPr>
          <a:xfrm>
            <a:off x="838200" y="1825625"/>
            <a:ext cx="6358666" cy="4351338"/>
          </a:xfrm>
        </p:spPr>
        <p:txBody>
          <a:bodyPr/>
          <a:lstStyle/>
          <a:p>
            <a:r>
              <a:rPr lang="en-GB" dirty="0" smtClean="0"/>
              <a:t>There are standardised abbreviations for authors and their works. </a:t>
            </a:r>
          </a:p>
          <a:p>
            <a:r>
              <a:rPr lang="en-GB" dirty="0" smtClean="0"/>
              <a:t>You can find these in a copy of the </a:t>
            </a:r>
            <a:r>
              <a:rPr lang="en-GB" i="1" dirty="0" smtClean="0"/>
              <a:t>Oxford Classical Dictionary</a:t>
            </a:r>
            <a:r>
              <a:rPr lang="en-GB" dirty="0" smtClean="0"/>
              <a:t> </a:t>
            </a:r>
          </a:p>
          <a:p>
            <a:pPr lvl="1"/>
            <a:r>
              <a:rPr lang="en-GB" dirty="0" smtClean="0"/>
              <a:t>In the library</a:t>
            </a:r>
          </a:p>
          <a:p>
            <a:pPr lvl="1"/>
            <a:r>
              <a:rPr lang="en-GB" dirty="0" smtClean="0"/>
              <a:t>In the Classics library</a:t>
            </a:r>
          </a:p>
          <a:p>
            <a:pPr lvl="1"/>
            <a:r>
              <a:rPr lang="en-GB" dirty="0" smtClean="0"/>
              <a:t>Oxford Reference Online (through the library website).</a:t>
            </a:r>
            <a:endParaRPr lang="en-GB" dirty="0"/>
          </a:p>
        </p:txBody>
      </p:sp>
      <p:pic>
        <p:nvPicPr>
          <p:cNvPr id="5" name="Picture 4"/>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5400000">
            <a:off x="6927660" y="957062"/>
            <a:ext cx="5804282" cy="4276165"/>
          </a:xfrm>
          <a:prstGeom prst="rect">
            <a:avLst/>
          </a:prstGeom>
        </p:spPr>
      </p:pic>
    </p:spTree>
    <p:extLst>
      <p:ext uri="{BB962C8B-B14F-4D97-AF65-F5344CB8AC3E}">
        <p14:creationId xmlns:p14="http://schemas.microsoft.com/office/powerpoint/2010/main" val="3591269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Modern Sources</a:t>
            </a:r>
            <a:endParaRPr lang="en-GB" u="sng" dirty="0"/>
          </a:p>
        </p:txBody>
      </p:sp>
      <p:sp>
        <p:nvSpPr>
          <p:cNvPr id="3" name="Content Placeholder 2"/>
          <p:cNvSpPr>
            <a:spLocks noGrp="1"/>
          </p:cNvSpPr>
          <p:nvPr>
            <p:ph idx="1"/>
          </p:nvPr>
        </p:nvSpPr>
        <p:spPr>
          <a:xfrm>
            <a:off x="838200" y="1825625"/>
            <a:ext cx="10515600" cy="3791404"/>
          </a:xfrm>
        </p:spPr>
        <p:txBody>
          <a:bodyPr>
            <a:normAutofit/>
          </a:bodyPr>
          <a:lstStyle/>
          <a:p>
            <a:r>
              <a:rPr lang="en-GB" dirty="0" smtClean="0"/>
              <a:t>Use scholarship to help you find areas for analysis </a:t>
            </a:r>
          </a:p>
          <a:p>
            <a:r>
              <a:rPr lang="en-GB" dirty="0" smtClean="0"/>
              <a:t>And use it to back up your </a:t>
            </a:r>
            <a:r>
              <a:rPr lang="en-GB" dirty="0" smtClean="0"/>
              <a:t>statements</a:t>
            </a:r>
          </a:p>
          <a:p>
            <a:pPr lvl="1"/>
            <a:r>
              <a:rPr lang="en-GB" dirty="0" smtClean="0"/>
              <a:t>You don’t have to agree with the scholars, if you disagree, say so. But back your argument up with evidence.</a:t>
            </a:r>
            <a:endParaRPr lang="en-GB" dirty="0" smtClean="0"/>
          </a:p>
          <a:p>
            <a:endParaRPr lang="en-GB" dirty="0" smtClean="0"/>
          </a:p>
          <a:p>
            <a:r>
              <a:rPr lang="en-GB" dirty="0" smtClean="0"/>
              <a:t>Harvard referencing system</a:t>
            </a:r>
          </a:p>
          <a:p>
            <a:pPr lvl="1"/>
            <a:r>
              <a:rPr lang="en-GB" dirty="0" smtClean="0"/>
              <a:t>Details of how to format all of your sources is in the referencing guidance handbook</a:t>
            </a:r>
            <a:endParaRPr lang="en-GB" dirty="0"/>
          </a:p>
        </p:txBody>
      </p:sp>
    </p:spTree>
    <p:extLst>
      <p:ext uri="{BB962C8B-B14F-4D97-AF65-F5344CB8AC3E}">
        <p14:creationId xmlns:p14="http://schemas.microsoft.com/office/powerpoint/2010/main" val="2319623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1026" name="Picture 2" descr="http://www.ancient.eu/template/images/header/AHE-Logo-TM-265px.pn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604110" y="1840547"/>
            <a:ext cx="4983779" cy="1448119"/>
          </a:xfrm>
          <a:prstGeom prst="rect">
            <a:avLst/>
          </a:prstGeom>
          <a:noFill/>
          <a:extLst>
            <a:ext uri="{909E8E84-426E-40dd-AFC4-6F175D3DCCD1}">
              <a14:hiddenFill xmlns="" xmlns:a14="http://schemas.microsoft.com/office/drawing/2010/main">
                <a:solidFill>
                  <a:srgbClr val="FFFFFF"/>
                </a:solidFill>
              </a14:hiddenFill>
            </a:ext>
          </a:extLst>
        </p:spPr>
      </p:pic>
      <p:pic>
        <p:nvPicPr>
          <p:cNvPr id="1028" name="Picture 4" descr="Theoi Greek Mythology, Exploring Mythology in Classical Literature &amp; Art"/>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33500" y="3812441"/>
            <a:ext cx="9525000" cy="1581151"/>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687628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46743" y="1265727"/>
            <a:ext cx="7069803" cy="4018189"/>
          </a:xfrm>
          <a:prstGeom prst="rect">
            <a:avLst/>
          </a:prstGeom>
        </p:spPr>
      </p:pic>
      <p:pic>
        <p:nvPicPr>
          <p:cNvPr id="5" name="Picture 4"/>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5400000">
            <a:off x="6856657" y="1136740"/>
            <a:ext cx="5804282" cy="4276165"/>
          </a:xfrm>
          <a:prstGeom prst="rect">
            <a:avLst/>
          </a:prstGeom>
        </p:spPr>
      </p:pic>
    </p:spTree>
    <p:extLst>
      <p:ext uri="{BB962C8B-B14F-4D97-AF65-F5344CB8AC3E}">
        <p14:creationId xmlns:p14="http://schemas.microsoft.com/office/powerpoint/2010/main" val="2413900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43852" y="3236611"/>
            <a:ext cx="6329531" cy="3455111"/>
          </a:xfrm>
          <a:prstGeom prst="rect">
            <a:avLst/>
          </a:prstGeom>
        </p:spPr>
      </p:pic>
      <p:pic>
        <p:nvPicPr>
          <p:cNvPr id="6" name="Picture 5"/>
          <p:cNvPicPr>
            <a:picLocks noChangeAspect="1"/>
          </p:cNvPicPr>
          <p:nvPr/>
        </p:nvPicPr>
        <p:blipFill>
          <a:blip r:embed="rId3"/>
          <a:stretch>
            <a:fillRect/>
          </a:stretch>
        </p:blipFill>
        <p:spPr>
          <a:xfrm>
            <a:off x="6749219" y="1027906"/>
            <a:ext cx="5257800" cy="3581400"/>
          </a:xfrm>
          <a:prstGeom prst="rect">
            <a:avLst/>
          </a:prstGeom>
        </p:spPr>
      </p:pic>
      <p:pic>
        <p:nvPicPr>
          <p:cNvPr id="4" name="Picture 3"/>
          <p:cNvPicPr>
            <a:picLocks noChangeAspect="1"/>
          </p:cNvPicPr>
          <p:nvPr/>
        </p:nvPicPr>
        <p:blipFill>
          <a:blip r:embed="rId4"/>
          <a:stretch>
            <a:fillRect/>
          </a:stretch>
        </p:blipFill>
        <p:spPr>
          <a:xfrm>
            <a:off x="77712" y="25099"/>
            <a:ext cx="7324725" cy="3076575"/>
          </a:xfrm>
          <a:prstGeom prst="rect">
            <a:avLst/>
          </a:prstGeom>
        </p:spPr>
      </p:pic>
    </p:spTree>
    <p:extLst>
      <p:ext uri="{BB962C8B-B14F-4D97-AF65-F5344CB8AC3E}">
        <p14:creationId xmlns:p14="http://schemas.microsoft.com/office/powerpoint/2010/main" val="2110555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Referencing Software</a:t>
            </a:r>
            <a:endParaRPr lang="en-GB" u="sng" dirty="0"/>
          </a:p>
        </p:txBody>
      </p:sp>
      <p:sp>
        <p:nvSpPr>
          <p:cNvPr id="3" name="Content Placeholder 2"/>
          <p:cNvSpPr>
            <a:spLocks noGrp="1"/>
          </p:cNvSpPr>
          <p:nvPr>
            <p:ph idx="1"/>
          </p:nvPr>
        </p:nvSpPr>
        <p:spPr/>
        <p:txBody>
          <a:bodyPr/>
          <a:lstStyle/>
          <a:p>
            <a:r>
              <a:rPr lang="en-GB" dirty="0" smtClean="0"/>
              <a:t>EndNote</a:t>
            </a:r>
          </a:p>
          <a:p>
            <a:r>
              <a:rPr lang="en-GB" dirty="0" err="1" smtClean="0"/>
              <a:t>Zotero</a:t>
            </a:r>
            <a:endParaRPr lang="en-GB" dirty="0" smtClean="0"/>
          </a:p>
          <a:p>
            <a:r>
              <a:rPr lang="en-GB" dirty="0"/>
              <a:t>https://www.citethisforme.com/</a:t>
            </a:r>
          </a:p>
        </p:txBody>
      </p:sp>
      <p:pic>
        <p:nvPicPr>
          <p:cNvPr id="4" name="Picture 3"/>
          <p:cNvPicPr>
            <a:picLocks noChangeAspect="1"/>
          </p:cNvPicPr>
          <p:nvPr/>
        </p:nvPicPr>
        <p:blipFill>
          <a:blip r:embed="rId2"/>
          <a:stretch>
            <a:fillRect/>
          </a:stretch>
        </p:blipFill>
        <p:spPr>
          <a:xfrm>
            <a:off x="6902277" y="1443262"/>
            <a:ext cx="4899086" cy="2719947"/>
          </a:xfrm>
          <a:prstGeom prst="rect">
            <a:avLst/>
          </a:prstGeom>
        </p:spPr>
      </p:pic>
    </p:spTree>
    <p:extLst>
      <p:ext uri="{BB962C8B-B14F-4D97-AF65-F5344CB8AC3E}">
        <p14:creationId xmlns:p14="http://schemas.microsoft.com/office/powerpoint/2010/main" val="343552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Analysis vs Summary</a:t>
            </a:r>
            <a:endParaRPr lang="en-GB" u="sng" dirty="0"/>
          </a:p>
        </p:txBody>
      </p:sp>
      <p:sp>
        <p:nvSpPr>
          <p:cNvPr id="3" name="Content Placeholder 2"/>
          <p:cNvSpPr>
            <a:spLocks noGrp="1"/>
          </p:cNvSpPr>
          <p:nvPr>
            <p:ph idx="1"/>
          </p:nvPr>
        </p:nvSpPr>
        <p:spPr/>
        <p:txBody>
          <a:bodyPr/>
          <a:lstStyle/>
          <a:p>
            <a:r>
              <a:rPr lang="en-GB" dirty="0" smtClean="0"/>
              <a:t>You will include the image in the coursework, you don’t need to describe it in detail</a:t>
            </a:r>
          </a:p>
          <a:p>
            <a:r>
              <a:rPr lang="en-GB" dirty="0" smtClean="0"/>
              <a:t>Instead of telling your reader what is in the artwork, explain why specific details in the artwork are important</a:t>
            </a:r>
          </a:p>
          <a:p>
            <a:pPr lvl="1"/>
            <a:r>
              <a:rPr lang="en-GB" dirty="0" smtClean="0"/>
              <a:t>e.g. </a:t>
            </a:r>
          </a:p>
          <a:p>
            <a:pPr lvl="2"/>
            <a:r>
              <a:rPr lang="en-GB" dirty="0" smtClean="0"/>
              <a:t>Don’t say ‘Athena leaps from the head of Zeus in full armour with a shield, helmet and spear.’</a:t>
            </a:r>
          </a:p>
          <a:p>
            <a:pPr lvl="2"/>
            <a:r>
              <a:rPr lang="en-GB" dirty="0" smtClean="0"/>
              <a:t>Do say ‘Athena leaps from the head of Zeus fully armed, demonstrating her warlike nature.’</a:t>
            </a:r>
          </a:p>
        </p:txBody>
      </p:sp>
      <p:pic>
        <p:nvPicPr>
          <p:cNvPr id="5" name="Picture 4"/>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9831356" y="5021942"/>
            <a:ext cx="2360644" cy="1836058"/>
          </a:xfrm>
          <a:prstGeom prst="rect">
            <a:avLst/>
          </a:prstGeom>
        </p:spPr>
      </p:pic>
    </p:spTree>
    <p:extLst>
      <p:ext uri="{BB962C8B-B14F-4D97-AF65-F5344CB8AC3E}">
        <p14:creationId xmlns:p14="http://schemas.microsoft.com/office/powerpoint/2010/main" val="1230893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Argument</a:t>
            </a:r>
            <a:endParaRPr lang="en-GB" u="sng" dirty="0"/>
          </a:p>
        </p:txBody>
      </p:sp>
      <p:sp>
        <p:nvSpPr>
          <p:cNvPr id="3" name="Content Placeholder 2"/>
          <p:cNvSpPr>
            <a:spLocks noGrp="1"/>
          </p:cNvSpPr>
          <p:nvPr>
            <p:ph idx="1"/>
          </p:nvPr>
        </p:nvSpPr>
        <p:spPr/>
        <p:txBody>
          <a:bodyPr/>
          <a:lstStyle/>
          <a:p>
            <a:r>
              <a:rPr lang="en-GB" dirty="0" smtClean="0"/>
              <a:t>You’re trying to persuade your reade</a:t>
            </a:r>
            <a:r>
              <a:rPr lang="en-GB" dirty="0" smtClean="0"/>
              <a:t>r of your point of view</a:t>
            </a:r>
          </a:p>
          <a:p>
            <a:r>
              <a:rPr lang="en-GB" dirty="0" smtClean="0"/>
              <a:t>Use evidence from primary sources, and scholarship</a:t>
            </a:r>
          </a:p>
          <a:p>
            <a:r>
              <a:rPr lang="en-GB" dirty="0" smtClean="0"/>
              <a:t>Structure your work in such a way that you logically lead your reader through your argument</a:t>
            </a:r>
          </a:p>
          <a:p>
            <a:pPr lvl="1"/>
            <a:r>
              <a:rPr lang="en-GB" dirty="0" smtClean="0"/>
              <a:t>Can’t assume they make th</a:t>
            </a:r>
            <a:r>
              <a:rPr lang="en-GB" dirty="0" smtClean="0"/>
              <a:t>e same mental leaps as you</a:t>
            </a:r>
          </a:p>
          <a:p>
            <a:pPr marL="457200" lvl="1" indent="0">
              <a:buNone/>
            </a:pPr>
            <a:endParaRPr lang="en-GB" dirty="0"/>
          </a:p>
        </p:txBody>
      </p:sp>
    </p:spTree>
    <p:extLst>
      <p:ext uri="{BB962C8B-B14F-4D97-AF65-F5344CB8AC3E}">
        <p14:creationId xmlns:p14="http://schemas.microsoft.com/office/powerpoint/2010/main" val="2098926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Structure</a:t>
            </a:r>
            <a:endParaRPr lang="en-GB" u="sng" dirty="0"/>
          </a:p>
        </p:txBody>
      </p:sp>
      <p:sp>
        <p:nvSpPr>
          <p:cNvPr id="3" name="Content Placeholder 2"/>
          <p:cNvSpPr>
            <a:spLocks noGrp="1"/>
          </p:cNvSpPr>
          <p:nvPr>
            <p:ph idx="1"/>
          </p:nvPr>
        </p:nvSpPr>
        <p:spPr/>
        <p:txBody>
          <a:bodyPr>
            <a:normAutofit fontScale="92500" lnSpcReduction="10000"/>
          </a:bodyPr>
          <a:lstStyle/>
          <a:p>
            <a:r>
              <a:rPr lang="en-GB" dirty="0" smtClean="0"/>
              <a:t>Introduction</a:t>
            </a:r>
          </a:p>
          <a:p>
            <a:pPr lvl="1"/>
            <a:r>
              <a:rPr lang="en-GB" dirty="0" smtClean="0"/>
              <a:t>What is your work going to be about?</a:t>
            </a:r>
          </a:p>
          <a:p>
            <a:pPr lvl="1"/>
            <a:endParaRPr lang="en-GB" dirty="0"/>
          </a:p>
          <a:p>
            <a:r>
              <a:rPr lang="en-GB" dirty="0" smtClean="0"/>
              <a:t>Analysis</a:t>
            </a:r>
          </a:p>
          <a:p>
            <a:pPr lvl="1"/>
            <a:r>
              <a:rPr lang="en-GB" dirty="0" smtClean="0"/>
              <a:t>Each paragraph should focus on one topic</a:t>
            </a:r>
          </a:p>
          <a:p>
            <a:pPr lvl="1"/>
            <a:r>
              <a:rPr lang="en-GB" dirty="0" smtClean="0"/>
              <a:t>Use examples to explore the topic, and use references (primary and secondary to back them up)</a:t>
            </a:r>
          </a:p>
          <a:p>
            <a:pPr lvl="1"/>
            <a:r>
              <a:rPr lang="en-GB" dirty="0"/>
              <a:t>U</a:t>
            </a:r>
            <a:r>
              <a:rPr lang="en-GB" dirty="0" smtClean="0"/>
              <a:t>se signposting to help the reader follow the argument</a:t>
            </a:r>
            <a:endParaRPr lang="en-GB" dirty="0"/>
          </a:p>
          <a:p>
            <a:pPr lvl="1"/>
            <a:endParaRPr lang="en-GB" dirty="0"/>
          </a:p>
          <a:p>
            <a:r>
              <a:rPr lang="en-GB" dirty="0" smtClean="0"/>
              <a:t>Conclusion</a:t>
            </a:r>
          </a:p>
          <a:p>
            <a:pPr lvl="1"/>
            <a:r>
              <a:rPr lang="en-GB" dirty="0" smtClean="0"/>
              <a:t>Answer the question ‘so what?’: why is what the reader just read important? How do the different pieces of analysis fit together?</a:t>
            </a:r>
          </a:p>
        </p:txBody>
      </p:sp>
    </p:spTree>
    <p:extLst>
      <p:ext uri="{BB962C8B-B14F-4D97-AF65-F5344CB8AC3E}">
        <p14:creationId xmlns:p14="http://schemas.microsoft.com/office/powerpoint/2010/main" val="2135770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3653" y="602429"/>
            <a:ext cx="10515600" cy="5402412"/>
          </a:xfrm>
        </p:spPr>
        <p:txBody>
          <a:bodyPr>
            <a:normAutofit fontScale="77500" lnSpcReduction="20000"/>
          </a:bodyPr>
          <a:lstStyle/>
          <a:p>
            <a:pPr marL="0" indent="0" algn="just">
              <a:lnSpc>
                <a:spcPct val="160000"/>
              </a:lnSpc>
              <a:buNone/>
            </a:pPr>
            <a:r>
              <a:rPr lang="en-GB" dirty="0">
                <a:solidFill>
                  <a:schemeClr val="accent4">
                    <a:lumMod val="60000"/>
                    <a:lumOff val="40000"/>
                  </a:schemeClr>
                </a:solidFill>
              </a:rPr>
              <a:t>As noted above, the similarity between the gods in the </a:t>
            </a:r>
            <a:r>
              <a:rPr lang="en-GB" i="1" dirty="0" err="1">
                <a:solidFill>
                  <a:schemeClr val="accent4">
                    <a:lumMod val="60000"/>
                    <a:lumOff val="40000"/>
                  </a:schemeClr>
                </a:solidFill>
              </a:rPr>
              <a:t>Theogony</a:t>
            </a:r>
            <a:r>
              <a:rPr lang="en-GB" i="1" dirty="0">
                <a:solidFill>
                  <a:schemeClr val="accent4">
                    <a:lumMod val="60000"/>
                    <a:lumOff val="40000"/>
                  </a:schemeClr>
                </a:solidFill>
              </a:rPr>
              <a:t> </a:t>
            </a:r>
            <a:r>
              <a:rPr lang="en-GB" dirty="0">
                <a:solidFill>
                  <a:schemeClr val="accent4">
                    <a:lumMod val="60000"/>
                    <a:lumOff val="40000"/>
                  </a:schemeClr>
                </a:solidFill>
              </a:rPr>
              <a:t>is made explicit </a:t>
            </a:r>
            <a:r>
              <a:rPr lang="en-GB" dirty="0" smtClean="0">
                <a:solidFill>
                  <a:schemeClr val="accent4">
                    <a:lumMod val="60000"/>
                    <a:lumOff val="40000"/>
                  </a:schemeClr>
                </a:solidFill>
              </a:rPr>
              <a:t>by familial </a:t>
            </a:r>
            <a:r>
              <a:rPr lang="en-GB" dirty="0">
                <a:solidFill>
                  <a:schemeClr val="accent4">
                    <a:lumMod val="60000"/>
                    <a:lumOff val="40000"/>
                  </a:schemeClr>
                </a:solidFill>
              </a:rPr>
              <a:t>connections. </a:t>
            </a:r>
            <a:r>
              <a:rPr lang="en-GB" dirty="0">
                <a:solidFill>
                  <a:srgbClr val="00B050"/>
                </a:solidFill>
              </a:rPr>
              <a:t>Examples of this can be seen throughout the text: sea nymphs </a:t>
            </a:r>
            <a:r>
              <a:rPr lang="en-GB" dirty="0" smtClean="0">
                <a:solidFill>
                  <a:srgbClr val="00B050"/>
                </a:solidFill>
              </a:rPr>
              <a:t>are represented </a:t>
            </a:r>
            <a:r>
              <a:rPr lang="en-GB" dirty="0">
                <a:solidFill>
                  <a:srgbClr val="00B050"/>
                </a:solidFill>
              </a:rPr>
              <a:t>as sisters (240-264) and Eris (‘Strife’) is the mother of an assortment </a:t>
            </a:r>
            <a:r>
              <a:rPr lang="en-GB" dirty="0" smtClean="0">
                <a:solidFill>
                  <a:srgbClr val="00B050"/>
                </a:solidFill>
              </a:rPr>
              <a:t>of unpleasant </a:t>
            </a:r>
            <a:r>
              <a:rPr lang="en-GB" dirty="0">
                <a:solidFill>
                  <a:srgbClr val="00B050"/>
                </a:solidFill>
              </a:rPr>
              <a:t>abstract concepts, such as Hunger, Murders, Lies and Lawlessness (226-232</a:t>
            </a:r>
            <a:r>
              <a:rPr lang="en-GB" dirty="0" smtClean="0">
                <a:solidFill>
                  <a:srgbClr val="00B050"/>
                </a:solidFill>
              </a:rPr>
              <a:t>). </a:t>
            </a:r>
            <a:r>
              <a:rPr lang="en-GB" dirty="0" smtClean="0">
                <a:solidFill>
                  <a:schemeClr val="accent1">
                    <a:lumMod val="75000"/>
                  </a:schemeClr>
                </a:solidFill>
              </a:rPr>
              <a:t>Since </a:t>
            </a:r>
            <a:r>
              <a:rPr lang="en-GB" dirty="0">
                <a:solidFill>
                  <a:schemeClr val="accent1">
                    <a:lumMod val="75000"/>
                  </a:schemeClr>
                </a:solidFill>
              </a:rPr>
              <a:t>they are collected into two family groupings, this clearly also occurs in the case </a:t>
            </a:r>
            <a:r>
              <a:rPr lang="en-GB" dirty="0" smtClean="0">
                <a:solidFill>
                  <a:schemeClr val="accent1">
                    <a:lumMod val="75000"/>
                  </a:schemeClr>
                </a:solidFill>
              </a:rPr>
              <a:t>of the </a:t>
            </a:r>
            <a:r>
              <a:rPr lang="en-GB" dirty="0">
                <a:solidFill>
                  <a:schemeClr val="accent1">
                    <a:lumMod val="75000"/>
                  </a:schemeClr>
                </a:solidFill>
              </a:rPr>
              <a:t>monsters. Although the genealogical format of the text links the monsters to </a:t>
            </a:r>
            <a:r>
              <a:rPr lang="en-GB" dirty="0" smtClean="0">
                <a:solidFill>
                  <a:schemeClr val="accent1">
                    <a:lumMod val="75000"/>
                  </a:schemeClr>
                </a:solidFill>
              </a:rPr>
              <a:t>the other </a:t>
            </a:r>
            <a:r>
              <a:rPr lang="en-GB" dirty="0">
                <a:solidFill>
                  <a:schemeClr val="accent1">
                    <a:lumMod val="75000"/>
                  </a:schemeClr>
                </a:solidFill>
              </a:rPr>
              <a:t>gods to a certain extent, these family groupings also have the effect of </a:t>
            </a:r>
            <a:r>
              <a:rPr lang="en-GB" dirty="0" smtClean="0">
                <a:solidFill>
                  <a:schemeClr val="accent1">
                    <a:lumMod val="75000"/>
                  </a:schemeClr>
                </a:solidFill>
              </a:rPr>
              <a:t>isolating the </a:t>
            </a:r>
            <a:r>
              <a:rPr lang="en-GB" dirty="0">
                <a:solidFill>
                  <a:schemeClr val="accent1">
                    <a:lumMod val="75000"/>
                  </a:schemeClr>
                </a:solidFill>
              </a:rPr>
              <a:t>monstrous creatures from the rest of the genealogy. </a:t>
            </a:r>
            <a:r>
              <a:rPr lang="en-GB" dirty="0">
                <a:solidFill>
                  <a:srgbClr val="7030A0"/>
                </a:solidFill>
              </a:rPr>
              <a:t>Thus, while the monsters </a:t>
            </a:r>
            <a:r>
              <a:rPr lang="en-GB" dirty="0" smtClean="0">
                <a:solidFill>
                  <a:srgbClr val="7030A0"/>
                </a:solidFill>
              </a:rPr>
              <a:t>in the </a:t>
            </a:r>
            <a:r>
              <a:rPr lang="en-GB" i="1" dirty="0" err="1">
                <a:solidFill>
                  <a:srgbClr val="7030A0"/>
                </a:solidFill>
              </a:rPr>
              <a:t>Theogony</a:t>
            </a:r>
            <a:r>
              <a:rPr lang="en-GB" i="1" dirty="0">
                <a:solidFill>
                  <a:srgbClr val="7030A0"/>
                </a:solidFill>
              </a:rPr>
              <a:t> </a:t>
            </a:r>
            <a:r>
              <a:rPr lang="en-GB" dirty="0">
                <a:solidFill>
                  <a:srgbClr val="7030A0"/>
                </a:solidFill>
              </a:rPr>
              <a:t>are, by necessity, part of the same family as the other divine beings, </a:t>
            </a:r>
            <a:r>
              <a:rPr lang="en-GB" dirty="0" smtClean="0">
                <a:solidFill>
                  <a:srgbClr val="7030A0"/>
                </a:solidFill>
              </a:rPr>
              <a:t>they are </a:t>
            </a:r>
            <a:r>
              <a:rPr lang="en-GB" dirty="0">
                <a:solidFill>
                  <a:srgbClr val="7030A0"/>
                </a:solidFill>
              </a:rPr>
              <a:t>simultaneously designated as ‘other</a:t>
            </a:r>
            <a:r>
              <a:rPr lang="en-GB" dirty="0" smtClean="0">
                <a:solidFill>
                  <a:srgbClr val="7030A0"/>
                </a:solidFill>
              </a:rPr>
              <a:t>’.</a:t>
            </a:r>
          </a:p>
          <a:p>
            <a:pPr marL="0" indent="0" algn="r">
              <a:lnSpc>
                <a:spcPct val="160000"/>
              </a:lnSpc>
              <a:buNone/>
            </a:pPr>
            <a:endParaRPr lang="en-GB" dirty="0"/>
          </a:p>
        </p:txBody>
      </p:sp>
    </p:spTree>
    <p:extLst>
      <p:ext uri="{BB962C8B-B14F-4D97-AF65-F5344CB8AC3E}">
        <p14:creationId xmlns:p14="http://schemas.microsoft.com/office/powerpoint/2010/main" val="55405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F180B1C-2212-497F-A259-C959ADD048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1739</Words>
  <Application>Microsoft Office PowerPoint</Application>
  <PresentationFormat>Widescreen</PresentationFormat>
  <Paragraphs>222</Paragraphs>
  <Slides>52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Cambria</vt:lpstr>
      <vt:lpstr>Wingdings</vt:lpstr>
      <vt:lpstr>Office Theme</vt:lpstr>
      <vt:lpstr>Myth and Art</vt:lpstr>
      <vt:lpstr>Crete</vt:lpstr>
      <vt:lpstr>PowerPoint Presentation</vt:lpstr>
      <vt:lpstr>Minoans</vt:lpstr>
      <vt:lpstr>PowerPoint Presentation</vt:lpstr>
      <vt:lpstr>PowerPoint Presentation</vt:lpstr>
      <vt:lpstr>PowerPoint Presentation</vt:lpstr>
      <vt:lpstr>Europa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Minos</vt:lpstr>
      <vt:lpstr>Pasiphae</vt:lpstr>
      <vt:lpstr>PowerPoint Presentation</vt:lpstr>
      <vt:lpstr>PowerPoint Presentation</vt:lpstr>
      <vt:lpstr>The Minotaur and the Labyrinth</vt:lpstr>
      <vt:lpstr>PowerPoint Presentation</vt:lpstr>
      <vt:lpstr>PowerPoint Presentation</vt:lpstr>
      <vt:lpstr>PowerPoint Presentation</vt:lpstr>
      <vt:lpstr>PowerPoint Presentation</vt:lpstr>
      <vt:lpstr>Daedalus and Icarus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Myth and Art</vt:lpstr>
      <vt:lpstr>Second Assignment</vt:lpstr>
      <vt:lpstr>K</vt:lpstr>
      <vt:lpstr>PowerPoint Presentation</vt:lpstr>
      <vt:lpstr>Images</vt:lpstr>
      <vt:lpstr>PowerPoint Presentation</vt:lpstr>
      <vt:lpstr>Referencing Images</vt:lpstr>
      <vt:lpstr>Ancient Literary Sources</vt:lpstr>
      <vt:lpstr>Abbreviations</vt:lpstr>
      <vt:lpstr>Modern Sources</vt:lpstr>
      <vt:lpstr>PowerPoint Presentation</vt:lpstr>
      <vt:lpstr>PowerPoint Presentation</vt:lpstr>
      <vt:lpstr>PowerPoint Presentation</vt:lpstr>
      <vt:lpstr>Referencing Software</vt:lpstr>
      <vt:lpstr>Analysis vs Summary</vt:lpstr>
      <vt:lpstr>Argument</vt:lpstr>
      <vt:lpstr>Structure</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2016-01-11T10:14:50Z</dcterms:created>
  <dcterms:modified xsi:type="dcterms:W3CDTF">2016-03-17T10:57:06Z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TC030310239991</vt:lpwstr>
  </property>
</Properties>
</file>