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17"/>
  </p:notesMasterIdLst>
  <p:sldIdLst>
    <p:sldId id="256" r:id="rId2"/>
    <p:sldId id="257" r:id="rId3"/>
    <p:sldId id="259" r:id="rId4"/>
    <p:sldId id="260" r:id="rId5"/>
    <p:sldId id="261" r:id="rId6"/>
    <p:sldId id="262" r:id="rId7"/>
    <p:sldId id="263" r:id="rId8"/>
    <p:sldId id="264" r:id="rId9"/>
    <p:sldId id="265" r:id="rId10"/>
    <p:sldId id="266" r:id="rId11"/>
    <p:sldId id="267" r:id="rId12"/>
    <p:sldId id="268" r:id="rId13"/>
    <p:sldId id="269" r:id="rId14"/>
    <p:sldId id="270" r:id="rId15"/>
    <p:sldId id="258" r:id="rId16"/>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3177" autoAdjust="0"/>
  </p:normalViewPr>
  <p:slideViewPr>
    <p:cSldViewPr>
      <p:cViewPr varScale="1">
        <p:scale>
          <a:sx n="76" d="100"/>
          <a:sy n="76" d="100"/>
        </p:scale>
        <p:origin x="1642" y="48"/>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FEE5F0-3661-48A1-BCD9-672E404BE548}" type="datetimeFigureOut">
              <a:rPr lang="en-US" smtClean="0"/>
              <a:pPr/>
              <a:t>4/16/2026</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891C74C-5D51-4249-AED1-B27728133187}"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891C74C-5D51-4249-AED1-B27728133187}" type="slidenum">
              <a:rPr lang="en-US" smtClean="0"/>
              <a:pPr/>
              <a:t>1</a:t>
            </a:fld>
            <a:endParaRPr lang="en-US"/>
          </a:p>
        </p:txBody>
      </p:sp>
    </p:spTree>
    <p:extLst>
      <p:ext uri="{BB962C8B-B14F-4D97-AF65-F5344CB8AC3E}">
        <p14:creationId xmlns:p14="http://schemas.microsoft.com/office/powerpoint/2010/main" val="17837885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latin typeface="+mn-lt"/>
                <a:ea typeface="+mn-ea"/>
                <a:cs typeface="+mn-cs"/>
              </a:rPr>
              <a:t>Some of the conditions under cardiovascular diseases include coronary artery disease, heart failure, and stroke. They rightly cannot be considered the leading causes of mortality in the world, emerging as a major factor in death to the tune of almost 18 million yearly. More than 7.6 million individuals in the UK are living with CVDs suggesting that it places a huge burden on the NHS. </a:t>
            </a:r>
            <a:r>
              <a:rPr lang="en-US" sz="1200" kern="1200" dirty="0">
                <a:solidFill>
                  <a:schemeClr val="tx1"/>
                </a:solidFill>
                <a:effectLst/>
                <a:latin typeface="+mn-lt"/>
                <a:ea typeface="+mn-ea"/>
                <a:cs typeface="+mn-cs"/>
              </a:rPr>
              <a:t>WHO defines cardiovascular diseases as disorders of the heart and vessels (coronary diseases, cerebrovascular diseases and rheumatic diseases) globally.</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891C74C-5D51-4249-AED1-B27728133187}"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Cardiovascular diseases frequently develop as partners of chest pain, </a:t>
            </a:r>
            <a:r>
              <a:rPr lang="en-GB" sz="1200" kern="1200" dirty="0" err="1">
                <a:solidFill>
                  <a:schemeClr val="tx1"/>
                </a:solidFill>
                <a:latin typeface="+mn-lt"/>
                <a:ea typeface="+mn-ea"/>
                <a:cs typeface="+mn-cs"/>
              </a:rPr>
              <a:t>dyspnea</a:t>
            </a:r>
            <a:r>
              <a:rPr lang="en-GB" sz="1200" kern="1200" dirty="0">
                <a:solidFill>
                  <a:schemeClr val="tx1"/>
                </a:solidFill>
                <a:latin typeface="+mn-lt"/>
                <a:ea typeface="+mn-ea"/>
                <a:cs typeface="+mn-cs"/>
              </a:rPr>
              <a:t>, and fatigue, although specifics of the manifestations depend on a disease. The risk factors are hypertension, diabetes, smoking, and obesity that hasten atherosclerosis. Poor lifestyle habits including poor diet and lack of exercise are a major contributing factor. Risk is further increased by genetic predisposition and ageing, and therefore prevention strategies are necessary to reduce disease burden and increase the results of long-term outcomes.</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891C74C-5D51-4249-AED1-B27728133187}"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CVDs are the leading cause of mortality in the UK where more than 7.6 million people are infected. One out of four premature deaths in the country is attributed to them. Worldwide, CVDs lead to 17.9 million annual deaths, which constitute 32 per cent of all deaths. The burden is constantly increasing as population ages, urbanises as well as lifestyle risks, like obesity and lack of physical activity.</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891C74C-5D51-4249-AED1-B27728133187}"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Cardiovascular diseases impose the social and financial burden for the family of patients. The NHS spends about £9 billion per year on management and treatment. Losses of productivity from disability and premature deaths are substantial beyond the direct healthcare costs. Families experience economical and emotional stress with information carers and women delivering unpaid support. Its dual influences shed light on the needs of effective management and prevention strategies for decreasing long-term costs. </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891C74C-5D51-4249-AED1-B27728133187}"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Diagnosis of CVDs included in the blood tests, echocardiography, ECG, physical examination and clinical history. Guidelines of NICE ensure standardised pathways to enable the effective deception and timely interventions to develop patient outcomes. </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891C74C-5D51-4249-AED1-B27728133187}"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a:solidFill>
                  <a:schemeClr val="tx1"/>
                </a:solidFill>
                <a:effectLst/>
                <a:latin typeface="+mn-lt"/>
                <a:ea typeface="+mn-ea"/>
                <a:cs typeface="+mn-cs"/>
              </a:rPr>
              <a:t>Both NICE and NHS Long Term Plan have involved systematic outlines, which will guarantee prevention, integration, and co-productive care to patients of cardiovascular diseases. </a:t>
            </a:r>
            <a:r>
              <a:rPr lang="en-GB" sz="1200" kern="1200" dirty="0">
                <a:solidFill>
                  <a:schemeClr val="tx1"/>
                </a:solidFill>
                <a:latin typeface="+mn-lt"/>
                <a:ea typeface="+mn-ea"/>
                <a:cs typeface="+mn-cs"/>
              </a:rPr>
              <a:t>Multidisciplinary teams provide personalised care that supports self-management, peer support and community programmes to decrease long term costs. </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891C74C-5D51-4249-AED1-B27728133187}"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a:solidFill>
                  <a:schemeClr val="tx1"/>
                </a:solidFill>
                <a:effectLst/>
                <a:latin typeface="+mn-lt"/>
                <a:ea typeface="+mn-ea"/>
                <a:cs typeface="+mn-cs"/>
              </a:rPr>
              <a:t>Giving patients the power to self-monitor and self-manage their conditions via education, peer support and digital monitoring, NHS </a:t>
            </a:r>
            <a:r>
              <a:rPr lang="en-US" sz="1200" kern="1200" dirty="0" err="1">
                <a:solidFill>
                  <a:schemeClr val="tx1"/>
                </a:solidFill>
                <a:effectLst/>
                <a:latin typeface="+mn-lt"/>
                <a:ea typeface="+mn-ea"/>
                <a:cs typeface="+mn-cs"/>
              </a:rPr>
              <a:t>personalised</a:t>
            </a:r>
            <a:r>
              <a:rPr lang="en-US" sz="1200" kern="1200" dirty="0">
                <a:solidFill>
                  <a:schemeClr val="tx1"/>
                </a:solidFill>
                <a:effectLst/>
                <a:latin typeface="+mn-lt"/>
                <a:ea typeface="+mn-ea"/>
                <a:cs typeface="+mn-cs"/>
              </a:rPr>
              <a:t> care model enhances patient self-management and long-term outcomes.</a:t>
            </a:r>
            <a:endParaRPr lang="en-IN"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2891C74C-5D51-4249-AED1-B27728133187}"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CVD treatment combines lifestyle changes, drugs, surgery. Strains, anticoagulants and </a:t>
            </a:r>
            <a:r>
              <a:rPr lang="en-GB" sz="1200" kern="1200" dirty="0" err="1">
                <a:solidFill>
                  <a:schemeClr val="tx1"/>
                </a:solidFill>
                <a:latin typeface="+mn-lt"/>
                <a:ea typeface="+mn-ea"/>
                <a:cs typeface="+mn-cs"/>
              </a:rPr>
              <a:t>antihypertensives</a:t>
            </a:r>
            <a:r>
              <a:rPr lang="en-GB" sz="1200" kern="1200" dirty="0">
                <a:solidFill>
                  <a:schemeClr val="tx1"/>
                </a:solidFill>
                <a:latin typeface="+mn-lt"/>
                <a:ea typeface="+mn-ea"/>
                <a:cs typeface="+mn-cs"/>
              </a:rPr>
              <a:t> help to maintain risks and restore flow such as rehabilitation, smoking cessation, exercise and diet help to develop long are outcomes and recovery of patients. </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891C74C-5D51-4249-AED1-B27728133187}"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Cardiovascular diseases co-exist with chronic conditions like chronic kidney diseases, diabetes and obesity that share common risk factors such as poor lifestyle habits and hypertension. Depression is prevalent and affects adherence and recovery of patients. These </a:t>
            </a:r>
            <a:r>
              <a:rPr lang="en-GB" sz="1200" kern="1200" dirty="0" err="1">
                <a:solidFill>
                  <a:schemeClr val="tx1"/>
                </a:solidFill>
                <a:latin typeface="+mn-lt"/>
                <a:ea typeface="+mn-ea"/>
                <a:cs typeface="+mn-cs"/>
              </a:rPr>
              <a:t>comorbidities</a:t>
            </a:r>
            <a:r>
              <a:rPr lang="en-GB" sz="1200" kern="1200" dirty="0">
                <a:solidFill>
                  <a:schemeClr val="tx1"/>
                </a:solidFill>
                <a:latin typeface="+mn-lt"/>
                <a:ea typeface="+mn-ea"/>
                <a:cs typeface="+mn-cs"/>
              </a:rPr>
              <a:t> complicate treatment and elevate mortality risks. Psychological support and multidisciplinary management are important for addressing mental and physical health requirements effectively. </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891C74C-5D51-4249-AED1-B27728133187}"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Prevention of CVDs needs primary and secondary strategies in the healthcare sector, primary prevention focuses on lifestyle changes like physical activity, balanced diet, and avoiding tobacco. Secondary prevention involves screening, cholesterol control and blood pressure monitoring for detecting risks early. Public health campaigns such as Change4Life and NHS Heart Age Test increases awareness. Peer support and community initiatives programmes increase prevention and population health outcomes. </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891C74C-5D51-4249-AED1-B27728133187}"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a:solidFill>
                  <a:schemeClr val="tx1"/>
                </a:solidFill>
                <a:effectLst/>
                <a:latin typeface="+mn-lt"/>
                <a:ea typeface="+mn-ea"/>
                <a:cs typeface="+mn-cs"/>
              </a:rPr>
              <a:t>Professionals partner with patients, maximize the utilization of empathy, integrity, and teamwork to offer </a:t>
            </a:r>
            <a:r>
              <a:rPr lang="en-US" sz="1200" kern="1200" dirty="0" err="1">
                <a:solidFill>
                  <a:schemeClr val="tx1"/>
                </a:solidFill>
                <a:effectLst/>
                <a:latin typeface="+mn-lt"/>
                <a:ea typeface="+mn-ea"/>
                <a:cs typeface="+mn-cs"/>
              </a:rPr>
              <a:t>personalised</a:t>
            </a:r>
            <a:r>
              <a:rPr lang="en-US" sz="1200" kern="1200" dirty="0">
                <a:solidFill>
                  <a:schemeClr val="tx1"/>
                </a:solidFill>
                <a:effectLst/>
                <a:latin typeface="+mn-lt"/>
                <a:ea typeface="+mn-ea"/>
                <a:cs typeface="+mn-cs"/>
              </a:rPr>
              <a:t> and co-productive cardiovascular care. </a:t>
            </a:r>
            <a:r>
              <a:rPr lang="en-GB" sz="1200" kern="1200" dirty="0">
                <a:solidFill>
                  <a:schemeClr val="tx1"/>
                </a:solidFill>
                <a:latin typeface="+mn-lt"/>
                <a:ea typeface="+mn-ea"/>
                <a:cs typeface="+mn-cs"/>
              </a:rPr>
              <a:t>Cultural competency is important in the diverse populations that ensure equitable care for patients. Teamwork among multidisciplinary teams increases outcomes. Professional values like accountability and integrity focuses on practices that enable co-productivity and holistic care that supports long term management and patient’s health. </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891C74C-5D51-4249-AED1-B27728133187}"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CVD is the leading cause of death in the UK and globe. About 7.6 million people lived with CVD in the UK while 17.9 million died in the world. These shed light on the urgent requirements for prevention, effective management strategies and early detection for decreasing global burden. </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891C74C-5D51-4249-AED1-B27728133187}"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sz="1200" kern="1200" dirty="0">
                <a:solidFill>
                  <a:schemeClr val="tx1"/>
                </a:solidFill>
                <a:latin typeface="+mn-lt"/>
                <a:ea typeface="+mn-ea"/>
                <a:cs typeface="+mn-cs"/>
              </a:rPr>
              <a:t>Effective management of CVDs needs alignment with the personalised care principles and health policies in the UK. Implementation of Comprehensive Model of Personalised Care enhances shared decision making and self management. Integration of community based support and multidisciplinary team’s increases rapid care. Empowering the patients by lifestyle modification and education develops adherence and outcomes with the support of NHS goals for prevention, sustainable long term health development and equity. </a:t>
            </a:r>
            <a:endParaRPr lang="en-US" sz="1200" kern="120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2891C74C-5D51-4249-AED1-B27728133187}"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a:t>Click to edit Master title style</a:t>
            </a:r>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744E2107-0ABF-4D9D-BD24-A7DA7251694F}" type="datetimeFigureOut">
              <a:rPr lang="en-US" smtClean="0"/>
              <a:pPr/>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36686F-C764-42C2-B421-07118BC1A328}"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4E2107-0ABF-4D9D-BD24-A7DA7251694F}" type="datetimeFigureOut">
              <a:rPr lang="en-US" smtClean="0"/>
              <a:pPr/>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36686F-C764-42C2-B421-07118BC1A328}"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44E2107-0ABF-4D9D-BD24-A7DA7251694F}" type="datetimeFigureOut">
              <a:rPr lang="en-US" smtClean="0"/>
              <a:pPr/>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36686F-C764-42C2-B421-07118BC1A328}"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44E2107-0ABF-4D9D-BD24-A7DA7251694F}" type="datetimeFigureOut">
              <a:rPr lang="en-US" smtClean="0"/>
              <a:pPr/>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36686F-C764-42C2-B421-07118BC1A328}"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05979"/>
            <a:ext cx="8229600" cy="85725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44E2107-0ABF-4D9D-BD24-A7DA7251694F}" type="datetimeFigureOut">
              <a:rPr lang="en-US" smtClean="0"/>
              <a:pPr/>
              <a:t>4/16/2026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E36686F-C764-42C2-B421-07118BC1A328}"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44E2107-0ABF-4D9D-BD24-A7DA7251694F}" type="datetimeFigureOut">
              <a:rPr lang="en-US" smtClean="0"/>
              <a:pPr/>
              <a:t>4/16/2026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E36686F-C764-42C2-B421-07118BC1A328}"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44E2107-0ABF-4D9D-BD24-A7DA7251694F}" type="datetimeFigureOut">
              <a:rPr lang="en-US" smtClean="0"/>
              <a:pPr/>
              <a:t>4/16/2026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E36686F-C764-42C2-B421-07118BC1A328}"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44E2107-0ABF-4D9D-BD24-A7DA7251694F}" type="datetimeFigureOut">
              <a:rPr lang="en-US" smtClean="0"/>
              <a:pPr/>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36686F-C764-42C2-B421-07118BC1A328}"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44E2107-0ABF-4D9D-BD24-A7DA7251694F}" type="datetimeFigureOut">
              <a:rPr lang="en-US" smtClean="0"/>
              <a:pPr/>
              <a:t>4/16/2026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E36686F-C764-42C2-B421-07118BC1A328}"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4E2107-0ABF-4D9D-BD24-A7DA7251694F}" type="datetimeFigureOut">
              <a:rPr lang="en-US" smtClean="0"/>
              <a:pPr/>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36686F-C764-42C2-B421-07118BC1A328}"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4781"/>
            <a:ext cx="2057400" cy="329088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54781"/>
            <a:ext cx="6019800" cy="329088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44E2107-0ABF-4D9D-BD24-A7DA7251694F}" type="datetimeFigureOut">
              <a:rPr lang="en-US" smtClean="0"/>
              <a:pPr/>
              <a:t>4/16/2026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E36686F-C764-42C2-B421-07118BC1A328}"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60000"/>
                <a:lumOff val="40000"/>
              </a:schemeClr>
            </a:gs>
            <a:gs pos="64999">
              <a:srgbClr val="F0EBD5"/>
            </a:gs>
            <a:gs pos="100000">
              <a:srgbClr val="D1C39F"/>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744E2107-0ABF-4D9D-BD24-A7DA7251694F}" type="datetimeFigureOut">
              <a:rPr lang="en-US" smtClean="0"/>
              <a:pPr/>
              <a:t>4/16/2026</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E36686F-C764-42C2-B421-07118BC1A328}"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doi.org/10.1111/bju.15899" TargetMode="External"/><Relationship Id="rId13" Type="http://schemas.openxmlformats.org/officeDocument/2006/relationships/hyperlink" Target="https://doi.org/10.1186/s12888-024-06457-w" TargetMode="External"/><Relationship Id="rId3" Type="http://schemas.openxmlformats.org/officeDocument/2006/relationships/hyperlink" Target="https://doi.org/10.1155/ijcp/7233591" TargetMode="External"/><Relationship Id="rId7" Type="http://schemas.openxmlformats.org/officeDocument/2006/relationships/hyperlink" Target="https://doi.org/10.3390/jcm13041033" TargetMode="External"/><Relationship Id="rId12" Type="http://schemas.openxmlformats.org/officeDocument/2006/relationships/hyperlink" Target="https://doi.org/10.4102/safp.v64i1.5449" TargetMode="External"/><Relationship Id="rId17" Type="http://schemas.openxmlformats.org/officeDocument/2006/relationships/hyperlink" Target="https://www.gov.uk/government/publications/health-matters-preventing-cardiovascular-disease/health-matters-preventing-cardiovascular-disease" TargetMode="External"/><Relationship Id="rId2" Type="http://schemas.openxmlformats.org/officeDocument/2006/relationships/hyperlink" Target="https://doi.org/10.1111/dme.15403" TargetMode="External"/><Relationship Id="rId16" Type="http://schemas.openxmlformats.org/officeDocument/2006/relationships/hyperlink" Target="https://bjcardio.co.uk/2024/08/embedding-innovation-in-clinical-practice-to-improve-patient-care-across-cardiovascular-disease/" TargetMode="External"/><Relationship Id="rId1" Type="http://schemas.openxmlformats.org/officeDocument/2006/relationships/slideLayout" Target="../slideLayouts/slideLayout2.xml"/><Relationship Id="rId6" Type="http://schemas.openxmlformats.org/officeDocument/2006/relationships/hyperlink" Target="https://doi.org/10.1371/journal.pone.0268766" TargetMode="External"/><Relationship Id="rId11" Type="http://schemas.openxmlformats.org/officeDocument/2006/relationships/hyperlink" Target="https://doi.org/10.1016/j.japhpi.2023.100001" TargetMode="External"/><Relationship Id="rId5" Type="http://schemas.openxmlformats.org/officeDocument/2006/relationships/hyperlink" Target="https://www.bhf.org.uk/-/media/files/for-professionals/research/heart-statistics/bhf-cvd-statistics-uk-factsheet-jan26.pdf?rev=26534e1487094dbd806277891baef112" TargetMode="External"/><Relationship Id="rId15" Type="http://schemas.openxmlformats.org/officeDocument/2006/relationships/hyperlink" Target="https://heart.bmj.com/content/heartjnl/110/22/e3.full.pdf" TargetMode="External"/><Relationship Id="rId10" Type="http://schemas.openxmlformats.org/officeDocument/2006/relationships/hyperlink" Target="https://doi.org/10.1016/j.bja.2021.11.011" TargetMode="External"/><Relationship Id="rId4" Type="http://schemas.openxmlformats.org/officeDocument/2006/relationships/hyperlink" Target="https://www.bhf.org.uk/what-we-do/policy-and-public-affairs/hearts-need-more/bhf-consensus-statement-on-cvd" TargetMode="External"/><Relationship Id="rId9" Type="http://schemas.openxmlformats.org/officeDocument/2006/relationships/hyperlink" Target="https://doi.org/10.1016/j.jval.2022.06.014" TargetMode="External"/><Relationship Id="rId14" Type="http://schemas.openxmlformats.org/officeDocument/2006/relationships/hyperlink" Target="https://doi.org/10.1016/j.cegh.2021.100937"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514350"/>
            <a:ext cx="7772400" cy="3962400"/>
          </a:xfrm>
        </p:spPr>
        <p:txBody>
          <a:bodyPr>
            <a:normAutofit/>
          </a:bodyPr>
          <a:lstStyle/>
          <a:p>
            <a:pPr algn="l"/>
            <a:r>
              <a:rPr lang="en-GB" sz="2800" b="1" dirty="0">
                <a:latin typeface="Arial" panose="020B0604020202020204" pitchFamily="34" charset="0"/>
                <a:cs typeface="Arial" panose="020B0604020202020204" pitchFamily="34" charset="0"/>
              </a:rPr>
              <a:t>CARDIOVASCULAR DISEASE: DIAGNOSIS, MANAGEMENT, AND PERSONALISED CARE IN THE UK </a:t>
            </a:r>
            <a:br>
              <a:rPr lang="en-GB" sz="2800" b="1" dirty="0">
                <a:latin typeface="Arial" panose="020B0604020202020204" pitchFamily="34" charset="0"/>
                <a:cs typeface="Arial" panose="020B0604020202020204" pitchFamily="34" charset="0"/>
              </a:rPr>
            </a:br>
            <a:br>
              <a:rPr lang="en-GB" sz="28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Name: Adnankhan </a:t>
            </a:r>
            <a:r>
              <a:rPr lang="en-GB" sz="2000" b="1" dirty="0" err="1">
                <a:latin typeface="Arial" panose="020B0604020202020204" pitchFamily="34" charset="0"/>
                <a:cs typeface="Arial" panose="020B0604020202020204" pitchFamily="34" charset="0"/>
              </a:rPr>
              <a:t>Firojkhan</a:t>
            </a:r>
            <a:r>
              <a:rPr lang="en-GB" sz="2000" b="1" dirty="0">
                <a:latin typeface="Arial" panose="020B0604020202020204" pitchFamily="34" charset="0"/>
                <a:cs typeface="Arial" panose="020B0604020202020204" pitchFamily="34" charset="0"/>
              </a:rPr>
              <a:t> Sindhi                   </a:t>
            </a:r>
            <a:br>
              <a:rPr lang="en-US"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Student ID: 2528923</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module : </a:t>
            </a:r>
            <a:r>
              <a:rPr lang="en-US" sz="2000" b="1" dirty="0"/>
              <a:t>Community Care and Management of Longer-term Conditions (LCHS7003)</a:t>
            </a:r>
            <a:r>
              <a:rPr lang="en-GB" sz="2000" b="1" dirty="0">
                <a:latin typeface="Arial" panose="020B0604020202020204" pitchFamily="34" charset="0"/>
                <a:cs typeface="Arial" panose="020B0604020202020204" pitchFamily="34" charset="0"/>
              </a:rPr>
              <a:t>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Lecturer : Muhammed Khan</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Date : 16/04/2026</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Level 7 Academic presentation </a:t>
            </a:r>
            <a:endParaRPr lang="en-US" sz="2000" b="1" dirty="0">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latin typeface="Arial" panose="020B0604020202020204" pitchFamily="34" charset="0"/>
                <a:cs typeface="Arial" panose="020B0604020202020204" pitchFamily="34" charset="0"/>
              </a:rPr>
              <a:t>INTRODUCTION</a:t>
            </a:r>
            <a:endParaRPr lang="en-US" sz="32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200151"/>
            <a:ext cx="4648200" cy="3394472"/>
          </a:xfrm>
        </p:spPr>
        <p:txBody>
          <a:bodyPr>
            <a:normAutofit/>
          </a:bodyPr>
          <a:lstStyle/>
          <a:p>
            <a:pPr lvl="0" algn="just">
              <a:lnSpc>
                <a:spcPct val="150000"/>
              </a:lnSpc>
            </a:pPr>
            <a:r>
              <a:rPr lang="en-GB" sz="1500" dirty="0">
                <a:latin typeface="Arial" panose="020B0604020202020204" pitchFamily="34" charset="0"/>
                <a:cs typeface="Arial" panose="020B0604020202020204" pitchFamily="34" charset="0"/>
              </a:rPr>
              <a:t>Group of vessel and heart disorders causing major mortality among the world.</a:t>
            </a:r>
            <a:endParaRPr lang="en-US" sz="1500" dirty="0">
              <a:latin typeface="Arial" panose="020B0604020202020204" pitchFamily="34" charset="0"/>
              <a:cs typeface="Arial" panose="020B0604020202020204" pitchFamily="34" charset="0"/>
            </a:endParaRPr>
          </a:p>
          <a:p>
            <a:pPr lvl="0" algn="just">
              <a:lnSpc>
                <a:spcPct val="150000"/>
              </a:lnSpc>
            </a:pPr>
            <a:r>
              <a:rPr lang="en-GB" sz="1500" dirty="0">
                <a:latin typeface="Arial" panose="020B0604020202020204" pitchFamily="34" charset="0"/>
                <a:cs typeface="Arial" panose="020B0604020202020204" pitchFamily="34" charset="0"/>
              </a:rPr>
              <a:t>About 7.6 million cases in the UK and 17.9 million deaths in the world (WHO, 2026). </a:t>
            </a:r>
            <a:endParaRPr lang="en-US" sz="1500" dirty="0">
              <a:latin typeface="Arial" panose="020B0604020202020204" pitchFamily="34" charset="0"/>
              <a:cs typeface="Arial" panose="020B0604020202020204" pitchFamily="34" charset="0"/>
            </a:endParaRPr>
          </a:p>
          <a:p>
            <a:pPr lvl="0" algn="just">
              <a:lnSpc>
                <a:spcPct val="150000"/>
              </a:lnSpc>
            </a:pPr>
            <a:r>
              <a:rPr lang="en-US" sz="1500" dirty="0">
                <a:latin typeface="Arial" panose="020B0604020202020204" pitchFamily="34" charset="0"/>
                <a:cs typeface="Arial" panose="020B0604020202020204" pitchFamily="34" charset="0"/>
              </a:rPr>
              <a:t>WHO </a:t>
            </a:r>
            <a:r>
              <a:rPr lang="en-US" sz="1500" dirty="0" err="1">
                <a:latin typeface="Arial" panose="020B0604020202020204" pitchFamily="34" charset="0"/>
                <a:cs typeface="Arial" panose="020B0604020202020204" pitchFamily="34" charset="0"/>
              </a:rPr>
              <a:t>characterises</a:t>
            </a:r>
            <a:r>
              <a:rPr lang="en-US" sz="1500" dirty="0">
                <a:latin typeface="Arial" panose="020B0604020202020204" pitchFamily="34" charset="0"/>
                <a:cs typeface="Arial" panose="020B0604020202020204" pitchFamily="34" charset="0"/>
              </a:rPr>
              <a:t> CVDs as heart and blood vessel diseases that result in mortality worldwide.</a:t>
            </a:r>
          </a:p>
        </p:txBody>
      </p:sp>
      <p:pic>
        <p:nvPicPr>
          <p:cNvPr id="5" name="Picture 4">
            <a:extLst>
              <a:ext uri="{FF2B5EF4-FFF2-40B4-BE49-F238E27FC236}">
                <a16:creationId xmlns:a16="http://schemas.microsoft.com/office/drawing/2014/main" id="{E0854C23-9FE5-6D13-469B-FD04CF24A1A3}"/>
              </a:ext>
            </a:extLst>
          </p:cNvPr>
          <p:cNvPicPr>
            <a:picLocks noChangeAspect="1"/>
          </p:cNvPicPr>
          <p:nvPr/>
        </p:nvPicPr>
        <p:blipFill>
          <a:blip r:embed="rId3"/>
          <a:stretch>
            <a:fillRect/>
          </a:stretch>
        </p:blipFill>
        <p:spPr>
          <a:xfrm>
            <a:off x="5791200" y="1208734"/>
            <a:ext cx="3276877" cy="1880303"/>
          </a:xfrm>
          <a:prstGeom prst="rect">
            <a:avLst/>
          </a:prstGeom>
        </p:spPr>
      </p:pic>
      <p:sp>
        <p:nvSpPr>
          <p:cNvPr id="6" name="TextBox 5">
            <a:extLst>
              <a:ext uri="{FF2B5EF4-FFF2-40B4-BE49-F238E27FC236}">
                <a16:creationId xmlns:a16="http://schemas.microsoft.com/office/drawing/2014/main" id="{A9B068B8-EF96-7E61-9E1A-87D8229BDF18}"/>
              </a:ext>
            </a:extLst>
          </p:cNvPr>
          <p:cNvSpPr txBox="1"/>
          <p:nvPr/>
        </p:nvSpPr>
        <p:spPr>
          <a:xfrm>
            <a:off x="5791200" y="3257550"/>
            <a:ext cx="3276877" cy="1477328"/>
          </a:xfrm>
          <a:prstGeom prst="rect">
            <a:avLst/>
          </a:prstGeom>
          <a:noFill/>
        </p:spPr>
        <p:txBody>
          <a:bodyPr wrap="square" rtlCol="0">
            <a:spAutoFit/>
          </a:bodyPr>
          <a:lstStyle/>
          <a:p>
            <a:r>
              <a:rPr lang="en-IN" dirty="0"/>
              <a:t>Figure: 1</a:t>
            </a:r>
          </a:p>
          <a:p>
            <a:r>
              <a:rPr lang="en-GB" dirty="0"/>
              <a:t>Key contributors to sex differences in various subareas of cardiovascular disease</a:t>
            </a:r>
            <a:r>
              <a:rPr lang="en-IN" dirty="0"/>
              <a:t>, </a:t>
            </a:r>
            <a:r>
              <a:rPr lang="en-GB" dirty="0"/>
              <a:t>Tayal </a:t>
            </a:r>
            <a:r>
              <a:rPr lang="en-GB" i="1" dirty="0"/>
              <a:t>et al.</a:t>
            </a:r>
            <a:r>
              <a:rPr lang="en-GB" dirty="0"/>
              <a:t> 2024</a:t>
            </a:r>
            <a:endParaRPr lang="en-IN"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latin typeface="Arial" panose="020B0604020202020204" pitchFamily="34" charset="0"/>
                <a:cs typeface="Arial" panose="020B0604020202020204" pitchFamily="34" charset="0"/>
              </a:rPr>
              <a:t>SYMPTOMS AND AETIOLOGY</a:t>
            </a:r>
            <a:endParaRPr lang="en-US" sz="32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0" y="1200150"/>
            <a:ext cx="8839200" cy="3394472"/>
          </a:xfrm>
        </p:spPr>
        <p:txBody>
          <a:bodyPr>
            <a:normAutofit/>
          </a:bodyPr>
          <a:lstStyle/>
          <a:p>
            <a:pPr lvl="0" algn="just">
              <a:lnSpc>
                <a:spcPct val="150000"/>
              </a:lnSpc>
            </a:pPr>
            <a:r>
              <a:rPr lang="en-GB" sz="1500" dirty="0">
                <a:latin typeface="Arial" panose="020B0604020202020204" pitchFamily="34" charset="0"/>
                <a:cs typeface="Arial" panose="020B0604020202020204" pitchFamily="34" charset="0"/>
              </a:rPr>
              <a:t>Chest pain, fatigue, palpitations, breathlessness, and dizziness are the common symptoms of CVDs (</a:t>
            </a:r>
            <a:r>
              <a:rPr lang="en-GB" sz="1500" dirty="0" err="1">
                <a:latin typeface="Arial" panose="020B0604020202020204" pitchFamily="34" charset="0"/>
                <a:cs typeface="Arial" panose="020B0604020202020204" pitchFamily="34" charset="0"/>
              </a:rPr>
              <a:t>Govender</a:t>
            </a:r>
            <a:r>
              <a:rPr lang="en-GB" sz="1500" dirty="0">
                <a:latin typeface="Arial" panose="020B0604020202020204" pitchFamily="34" charset="0"/>
                <a:cs typeface="Arial" panose="020B0604020202020204" pitchFamily="34" charset="0"/>
              </a:rPr>
              <a:t> </a:t>
            </a:r>
            <a:r>
              <a:rPr lang="en-GB" sz="1500" i="1" dirty="0">
                <a:latin typeface="Arial" panose="020B0604020202020204" pitchFamily="34" charset="0"/>
                <a:cs typeface="Arial" panose="020B0604020202020204" pitchFamily="34" charset="0"/>
              </a:rPr>
              <a:t>et al</a:t>
            </a:r>
            <a:r>
              <a:rPr lang="en-GB" sz="1500" dirty="0">
                <a:latin typeface="Arial" panose="020B0604020202020204" pitchFamily="34" charset="0"/>
                <a:cs typeface="Arial" panose="020B0604020202020204" pitchFamily="34" charset="0"/>
              </a:rPr>
              <a:t>. 2022). </a:t>
            </a:r>
          </a:p>
          <a:p>
            <a:pPr lvl="0" algn="just">
              <a:lnSpc>
                <a:spcPct val="150000"/>
              </a:lnSpc>
            </a:pPr>
            <a:r>
              <a:rPr lang="en-GB" sz="1500" dirty="0">
                <a:latin typeface="Arial" panose="020B0604020202020204" pitchFamily="34" charset="0"/>
                <a:cs typeface="Arial" panose="020B0604020202020204" pitchFamily="34" charset="0"/>
              </a:rPr>
              <a:t>It is caused by smoking, diabetes, hypertension and atherosclerosis. </a:t>
            </a:r>
          </a:p>
          <a:p>
            <a:pPr lvl="0" algn="just">
              <a:lnSpc>
                <a:spcPct val="150000"/>
              </a:lnSpc>
            </a:pPr>
            <a:r>
              <a:rPr lang="en-GB" sz="1500" dirty="0">
                <a:latin typeface="Arial" panose="020B0604020202020204" pitchFamily="34" charset="0"/>
                <a:cs typeface="Arial" panose="020B0604020202020204" pitchFamily="34" charset="0"/>
              </a:rPr>
              <a:t>Genetics, lifestyle and ageing accelerate enhances risks of these diseases.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latin typeface="Arial" panose="020B0604020202020204" pitchFamily="34" charset="0"/>
                <a:cs typeface="Arial" panose="020B0604020202020204" pitchFamily="34" charset="0"/>
              </a:rPr>
              <a:t>PREVALENCE (UK AND GLOBAL)</a:t>
            </a:r>
            <a:endParaRPr lang="en-US" sz="32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85896" y="1123950"/>
            <a:ext cx="4247810" cy="3394472"/>
          </a:xfrm>
        </p:spPr>
        <p:txBody>
          <a:bodyPr>
            <a:normAutofit/>
          </a:bodyPr>
          <a:lstStyle/>
          <a:p>
            <a:pPr algn="just">
              <a:lnSpc>
                <a:spcPct val="150000"/>
              </a:lnSpc>
            </a:pPr>
            <a:r>
              <a:rPr lang="en-US" sz="1500" dirty="0">
                <a:latin typeface="Arial" panose="020B0604020202020204" pitchFamily="34" charset="0"/>
                <a:cs typeface="Arial" panose="020B0604020202020204" pitchFamily="34" charset="0"/>
              </a:rPr>
              <a:t>About 7.6 million individuals with CVD and 25% of deaths in the UK noticed (NHS, 2026). </a:t>
            </a:r>
          </a:p>
          <a:p>
            <a:pPr lvl="0" algn="just">
              <a:lnSpc>
                <a:spcPct val="150000"/>
              </a:lnSpc>
            </a:pPr>
            <a:r>
              <a:rPr lang="en-US" sz="1500" dirty="0">
                <a:latin typeface="Arial" panose="020B0604020202020204" pitchFamily="34" charset="0"/>
                <a:cs typeface="Arial" panose="020B0604020202020204" pitchFamily="34" charset="0"/>
              </a:rPr>
              <a:t>Around 32% of mortality and 17.9 million deaths per year is shown in the world (WHO, 2026).</a:t>
            </a:r>
          </a:p>
          <a:p>
            <a:pPr algn="just">
              <a:lnSpc>
                <a:spcPct val="150000"/>
              </a:lnSpc>
            </a:pPr>
            <a:r>
              <a:rPr lang="en-US" sz="1500" dirty="0">
                <a:latin typeface="Arial" panose="020B0604020202020204" pitchFamily="34" charset="0"/>
                <a:cs typeface="Arial" panose="020B0604020202020204" pitchFamily="34" charset="0"/>
              </a:rPr>
              <a:t>Prevalence increases due to lifestyle and ageing factors among individuals (</a:t>
            </a:r>
            <a:r>
              <a:rPr lang="en-US" sz="1500" dirty="0" err="1">
                <a:latin typeface="Arial" panose="020B0604020202020204" pitchFamily="34" charset="0"/>
                <a:cs typeface="Arial" panose="020B0604020202020204" pitchFamily="34" charset="0"/>
              </a:rPr>
              <a:t>Kundu</a:t>
            </a:r>
            <a:r>
              <a:rPr lang="en-US" sz="1500" dirty="0">
                <a:latin typeface="Arial" panose="020B0604020202020204" pitchFamily="34" charset="0"/>
                <a:cs typeface="Arial" panose="020B0604020202020204" pitchFamily="34" charset="0"/>
              </a:rPr>
              <a:t> and </a:t>
            </a:r>
            <a:r>
              <a:rPr lang="en-US" sz="1500" dirty="0" err="1">
                <a:latin typeface="Arial" panose="020B0604020202020204" pitchFamily="34" charset="0"/>
                <a:cs typeface="Arial" panose="020B0604020202020204" pitchFamily="34" charset="0"/>
              </a:rPr>
              <a:t>Kundu</a:t>
            </a:r>
            <a:r>
              <a:rPr lang="en-US" sz="1500" dirty="0">
                <a:latin typeface="Arial" panose="020B0604020202020204" pitchFamily="34" charset="0"/>
                <a:cs typeface="Arial" panose="020B0604020202020204" pitchFamily="34" charset="0"/>
              </a:rPr>
              <a:t>, 2022). </a:t>
            </a:r>
          </a:p>
        </p:txBody>
      </p:sp>
      <p:pic>
        <p:nvPicPr>
          <p:cNvPr id="5" name="Picture 4">
            <a:extLst>
              <a:ext uri="{FF2B5EF4-FFF2-40B4-BE49-F238E27FC236}">
                <a16:creationId xmlns:a16="http://schemas.microsoft.com/office/drawing/2014/main" id="{63228AB5-C9BD-CDE7-9635-9599136B88EB}"/>
              </a:ext>
            </a:extLst>
          </p:cNvPr>
          <p:cNvPicPr>
            <a:picLocks noChangeAspect="1"/>
          </p:cNvPicPr>
          <p:nvPr/>
        </p:nvPicPr>
        <p:blipFill>
          <a:blip r:embed="rId3"/>
          <a:stretch>
            <a:fillRect/>
          </a:stretch>
        </p:blipFill>
        <p:spPr>
          <a:xfrm>
            <a:off x="4743790" y="895350"/>
            <a:ext cx="4247810" cy="2446186"/>
          </a:xfrm>
          <a:prstGeom prst="rect">
            <a:avLst/>
          </a:prstGeom>
        </p:spPr>
      </p:pic>
      <p:sp>
        <p:nvSpPr>
          <p:cNvPr id="6" name="TextBox 5">
            <a:extLst>
              <a:ext uri="{FF2B5EF4-FFF2-40B4-BE49-F238E27FC236}">
                <a16:creationId xmlns:a16="http://schemas.microsoft.com/office/drawing/2014/main" id="{07196FA3-3929-19A7-C20F-75E4CA381E52}"/>
              </a:ext>
            </a:extLst>
          </p:cNvPr>
          <p:cNvSpPr txBox="1"/>
          <p:nvPr/>
        </p:nvSpPr>
        <p:spPr>
          <a:xfrm>
            <a:off x="5257800" y="3729028"/>
            <a:ext cx="3657877" cy="923330"/>
          </a:xfrm>
          <a:prstGeom prst="rect">
            <a:avLst/>
          </a:prstGeom>
          <a:noFill/>
        </p:spPr>
        <p:txBody>
          <a:bodyPr wrap="square" rtlCol="0">
            <a:spAutoFit/>
          </a:bodyPr>
          <a:lstStyle/>
          <a:p>
            <a:r>
              <a:rPr lang="en-IN" dirty="0"/>
              <a:t>Figure: 2</a:t>
            </a:r>
          </a:p>
          <a:p>
            <a:r>
              <a:rPr lang="en-GB" dirty="0"/>
              <a:t>Contingencies of CVRM states</a:t>
            </a:r>
            <a:r>
              <a:rPr lang="en-IN" dirty="0"/>
              <a:t>, </a:t>
            </a:r>
            <a:r>
              <a:rPr lang="en-GB" dirty="0" err="1"/>
              <a:t>Bjcardio</a:t>
            </a:r>
            <a:r>
              <a:rPr lang="en-GB" dirty="0"/>
              <a:t>, 2024</a:t>
            </a:r>
            <a:endParaRPr lang="en-IN"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latin typeface="Arial" panose="020B0604020202020204" pitchFamily="34" charset="0"/>
                <a:cs typeface="Arial" panose="020B0604020202020204" pitchFamily="34" charset="0"/>
              </a:rPr>
              <a:t>ECONOMIC AND SOCIAL BURDEN</a:t>
            </a:r>
            <a:endParaRPr lang="en-US" sz="32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57200" y="1200150"/>
            <a:ext cx="4648200" cy="3394472"/>
          </a:xfrm>
        </p:spPr>
        <p:txBody>
          <a:bodyPr>
            <a:normAutofit/>
          </a:bodyPr>
          <a:lstStyle/>
          <a:p>
            <a:pPr lvl="0" algn="just">
              <a:lnSpc>
                <a:spcPct val="150000"/>
              </a:lnSpc>
            </a:pPr>
            <a:r>
              <a:rPr lang="en-US" sz="1500" dirty="0">
                <a:latin typeface="Arial" panose="020B0604020202020204" pitchFamily="34" charset="0"/>
                <a:cs typeface="Arial" panose="020B0604020202020204" pitchFamily="34" charset="0"/>
              </a:rPr>
              <a:t>NHS spends about £9 billion CVD care per year (NHS, 2026).</a:t>
            </a:r>
          </a:p>
          <a:p>
            <a:pPr lvl="0" algn="just">
              <a:lnSpc>
                <a:spcPct val="150000"/>
              </a:lnSpc>
            </a:pPr>
            <a:r>
              <a:rPr lang="en-US" sz="1500" dirty="0">
                <a:latin typeface="Arial" panose="020B0604020202020204" pitchFamily="34" charset="0"/>
                <a:cs typeface="Arial" panose="020B0604020202020204" pitchFamily="34" charset="0"/>
              </a:rPr>
              <a:t>Families face economic, emotional and social strains due to this disease.</a:t>
            </a:r>
          </a:p>
          <a:p>
            <a:pPr algn="just">
              <a:lnSpc>
                <a:spcPct val="150000"/>
              </a:lnSpc>
            </a:pPr>
            <a:r>
              <a:rPr lang="en-US" sz="1500" dirty="0">
                <a:latin typeface="Arial" panose="020B0604020202020204" pitchFamily="34" charset="0"/>
                <a:cs typeface="Arial" panose="020B0604020202020204" pitchFamily="34" charset="0"/>
              </a:rPr>
              <a:t>Informal caregiving and productivity loss enhances costs (</a:t>
            </a:r>
            <a:r>
              <a:rPr lang="en-US" sz="1500" dirty="0" err="1">
                <a:latin typeface="Arial" panose="020B0604020202020204" pitchFamily="34" charset="0"/>
                <a:cs typeface="Arial" panose="020B0604020202020204" pitchFamily="34" charset="0"/>
              </a:rPr>
              <a:t>Fakeye</a:t>
            </a:r>
            <a:r>
              <a:rPr lang="en-US" sz="1500" dirty="0">
                <a:latin typeface="Arial" panose="020B0604020202020204" pitchFamily="34" charset="0"/>
                <a:cs typeface="Arial" panose="020B0604020202020204" pitchFamily="34" charset="0"/>
              </a:rPr>
              <a:t> </a:t>
            </a:r>
            <a:r>
              <a:rPr lang="en-US" sz="1500" i="1" dirty="0">
                <a:latin typeface="Arial" panose="020B0604020202020204" pitchFamily="34" charset="0"/>
                <a:cs typeface="Arial" panose="020B0604020202020204" pitchFamily="34" charset="0"/>
              </a:rPr>
              <a:t>et al</a:t>
            </a:r>
            <a:r>
              <a:rPr lang="en-US" sz="1500" dirty="0">
                <a:latin typeface="Arial" panose="020B0604020202020204" pitchFamily="34" charset="0"/>
                <a:cs typeface="Arial" panose="020B0604020202020204" pitchFamily="34" charset="0"/>
              </a:rPr>
              <a:t>., 2023).</a:t>
            </a:r>
          </a:p>
        </p:txBody>
      </p:sp>
      <p:pic>
        <p:nvPicPr>
          <p:cNvPr id="5" name="Picture 4">
            <a:extLst>
              <a:ext uri="{FF2B5EF4-FFF2-40B4-BE49-F238E27FC236}">
                <a16:creationId xmlns:a16="http://schemas.microsoft.com/office/drawing/2014/main" id="{F40A459D-C0EB-792B-A961-F5A771A22837}"/>
              </a:ext>
            </a:extLst>
          </p:cNvPr>
          <p:cNvPicPr>
            <a:picLocks noChangeAspect="1"/>
          </p:cNvPicPr>
          <p:nvPr/>
        </p:nvPicPr>
        <p:blipFill>
          <a:blip r:embed="rId3"/>
          <a:stretch>
            <a:fillRect/>
          </a:stretch>
        </p:blipFill>
        <p:spPr>
          <a:xfrm>
            <a:off x="5486400" y="1200150"/>
            <a:ext cx="3528346" cy="1886402"/>
          </a:xfrm>
          <a:prstGeom prst="rect">
            <a:avLst/>
          </a:prstGeom>
        </p:spPr>
      </p:pic>
      <p:sp>
        <p:nvSpPr>
          <p:cNvPr id="6" name="TextBox 5">
            <a:extLst>
              <a:ext uri="{FF2B5EF4-FFF2-40B4-BE49-F238E27FC236}">
                <a16:creationId xmlns:a16="http://schemas.microsoft.com/office/drawing/2014/main" id="{CC70637A-80E3-7DA1-D907-5B34A700A08A}"/>
              </a:ext>
            </a:extLst>
          </p:cNvPr>
          <p:cNvSpPr txBox="1"/>
          <p:nvPr/>
        </p:nvSpPr>
        <p:spPr>
          <a:xfrm>
            <a:off x="5791200" y="3257550"/>
            <a:ext cx="3276877" cy="1477328"/>
          </a:xfrm>
          <a:prstGeom prst="rect">
            <a:avLst/>
          </a:prstGeom>
          <a:noFill/>
        </p:spPr>
        <p:txBody>
          <a:bodyPr wrap="square" rtlCol="0">
            <a:spAutoFit/>
          </a:bodyPr>
          <a:lstStyle/>
          <a:p>
            <a:r>
              <a:rPr lang="en-IN" dirty="0"/>
              <a:t>Figure: 2</a:t>
            </a:r>
          </a:p>
          <a:p>
            <a:r>
              <a:rPr lang="en-GB" dirty="0"/>
              <a:t>Determinants of heart health in women and how to address sex disparities in cardiovascular care</a:t>
            </a:r>
            <a:endParaRPr lang="en-IN" dirty="0"/>
          </a:p>
          <a:p>
            <a:r>
              <a:rPr lang="en-IN" dirty="0"/>
              <a:t>, </a:t>
            </a:r>
            <a:r>
              <a:rPr lang="en-GB" dirty="0"/>
              <a:t>Tayal </a:t>
            </a:r>
            <a:r>
              <a:rPr lang="en-GB" i="1" dirty="0"/>
              <a:t>et al.</a:t>
            </a:r>
            <a:r>
              <a:rPr lang="en-GB" dirty="0"/>
              <a:t> 2024</a:t>
            </a:r>
            <a:endParaRPr lang="en-IN"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latin typeface="Arial" panose="020B0604020202020204" pitchFamily="34" charset="0"/>
                <a:cs typeface="Arial" panose="020B0604020202020204" pitchFamily="34" charset="0"/>
              </a:rPr>
              <a:t>DIAGNOSIS AND INITIAL ASSESSMENT</a:t>
            </a:r>
            <a:endParaRPr lang="en-US" sz="32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0" y="1097770"/>
            <a:ext cx="4648200" cy="3394472"/>
          </a:xfrm>
        </p:spPr>
        <p:txBody>
          <a:bodyPr>
            <a:normAutofit/>
          </a:bodyPr>
          <a:lstStyle/>
          <a:p>
            <a:pPr algn="just">
              <a:lnSpc>
                <a:spcPct val="150000"/>
              </a:lnSpc>
            </a:pPr>
            <a:r>
              <a:rPr lang="en-US" sz="1500" dirty="0">
                <a:latin typeface="Arial" panose="020B0604020202020204" pitchFamily="34" charset="0"/>
                <a:cs typeface="Arial" panose="020B0604020202020204" pitchFamily="34" charset="0"/>
              </a:rPr>
              <a:t>NICE guidelines ensure </a:t>
            </a:r>
            <a:r>
              <a:rPr lang="en-US" sz="1500" dirty="0" err="1">
                <a:latin typeface="Arial" panose="020B0604020202020204" pitchFamily="34" charset="0"/>
                <a:cs typeface="Arial" panose="020B0604020202020204" pitchFamily="34" charset="0"/>
              </a:rPr>
              <a:t>standardised</a:t>
            </a:r>
            <a:r>
              <a:rPr lang="en-US" sz="1500" dirty="0">
                <a:latin typeface="Arial" panose="020B0604020202020204" pitchFamily="34" charset="0"/>
                <a:cs typeface="Arial" panose="020B0604020202020204" pitchFamily="34" charset="0"/>
              </a:rPr>
              <a:t> diagnostic pathways in healthcare (Eldred‐Evans </a:t>
            </a:r>
            <a:r>
              <a:rPr lang="en-US" sz="1500" i="1" dirty="0">
                <a:latin typeface="Arial" panose="020B0604020202020204" pitchFamily="34" charset="0"/>
                <a:cs typeface="Arial" panose="020B0604020202020204" pitchFamily="34" charset="0"/>
              </a:rPr>
              <a:t>et al</a:t>
            </a:r>
            <a:r>
              <a:rPr lang="en-US" sz="1500" dirty="0">
                <a:latin typeface="Arial" panose="020B0604020202020204" pitchFamily="34" charset="0"/>
                <a:cs typeface="Arial" panose="020B0604020202020204" pitchFamily="34" charset="0"/>
              </a:rPr>
              <a:t>. 2023). </a:t>
            </a:r>
          </a:p>
          <a:p>
            <a:pPr lvl="0" algn="just">
              <a:lnSpc>
                <a:spcPct val="150000"/>
              </a:lnSpc>
            </a:pPr>
            <a:r>
              <a:rPr lang="en-US" sz="1500" dirty="0">
                <a:latin typeface="Arial" panose="020B0604020202020204" pitchFamily="34" charset="0"/>
                <a:cs typeface="Arial" panose="020B0604020202020204" pitchFamily="34" charset="0"/>
              </a:rPr>
              <a:t>Cholesterol, glucose, </a:t>
            </a:r>
            <a:r>
              <a:rPr lang="en-US" sz="1500" dirty="0" err="1">
                <a:latin typeface="Arial" panose="020B0604020202020204" pitchFamily="34" charset="0"/>
                <a:cs typeface="Arial" panose="020B0604020202020204" pitchFamily="34" charset="0"/>
              </a:rPr>
              <a:t>troponin</a:t>
            </a:r>
            <a:r>
              <a:rPr lang="en-US" sz="1500" dirty="0">
                <a:latin typeface="Arial" panose="020B0604020202020204" pitchFamily="34" charset="0"/>
                <a:cs typeface="Arial" panose="020B0604020202020204" pitchFamily="34" charset="0"/>
              </a:rPr>
              <a:t> blood tests can be helpful to address CVDs (</a:t>
            </a:r>
            <a:r>
              <a:rPr lang="en-US" sz="1500" dirty="0" err="1">
                <a:latin typeface="Arial" panose="020B0604020202020204" pitchFamily="34" charset="0"/>
                <a:cs typeface="Arial" panose="020B0604020202020204" pitchFamily="34" charset="0"/>
              </a:rPr>
              <a:t>Nazir</a:t>
            </a:r>
            <a:r>
              <a:rPr lang="en-US" sz="1500" dirty="0">
                <a:latin typeface="Arial" panose="020B0604020202020204" pitchFamily="34" charset="0"/>
                <a:cs typeface="Arial" panose="020B0604020202020204" pitchFamily="34" charset="0"/>
              </a:rPr>
              <a:t> </a:t>
            </a:r>
            <a:r>
              <a:rPr lang="en-US" sz="1500" i="1" dirty="0">
                <a:latin typeface="Arial" panose="020B0604020202020204" pitchFamily="34" charset="0"/>
                <a:cs typeface="Arial" panose="020B0604020202020204" pitchFamily="34" charset="0"/>
              </a:rPr>
              <a:t>et al</a:t>
            </a:r>
            <a:r>
              <a:rPr lang="en-US" sz="1500" dirty="0">
                <a:latin typeface="Arial" panose="020B0604020202020204" pitchFamily="34" charset="0"/>
                <a:cs typeface="Arial" panose="020B0604020202020204" pitchFamily="34" charset="0"/>
              </a:rPr>
              <a:t>. 2025). </a:t>
            </a:r>
          </a:p>
          <a:p>
            <a:pPr algn="just">
              <a:lnSpc>
                <a:spcPct val="150000"/>
              </a:lnSpc>
            </a:pPr>
            <a:r>
              <a:rPr lang="en-US" sz="1500" dirty="0">
                <a:latin typeface="Arial" panose="020B0604020202020204" pitchFamily="34" charset="0"/>
                <a:cs typeface="Arial" panose="020B0604020202020204" pitchFamily="34" charset="0"/>
              </a:rPr>
              <a:t>Echocardiogram, ECG, physical exam and clinical history are the initial assessment for patients of CVDs </a:t>
            </a:r>
            <a:r>
              <a:rPr lang="it-IT" sz="1500" dirty="0">
                <a:latin typeface="Arial" panose="020B0604020202020204" pitchFamily="34" charset="0"/>
                <a:cs typeface="Arial" panose="020B0604020202020204" pitchFamily="34" charset="0"/>
              </a:rPr>
              <a:t>(Di Costanzo </a:t>
            </a:r>
            <a:r>
              <a:rPr lang="it-IT" sz="1500" i="1" dirty="0">
                <a:latin typeface="Arial" panose="020B0604020202020204" pitchFamily="34" charset="0"/>
                <a:cs typeface="Arial" panose="020B0604020202020204" pitchFamily="34" charset="0"/>
              </a:rPr>
              <a:t>et al</a:t>
            </a:r>
            <a:r>
              <a:rPr lang="it-IT" sz="1500" dirty="0">
                <a:latin typeface="Arial" panose="020B0604020202020204" pitchFamily="34" charset="0"/>
                <a:cs typeface="Arial" panose="020B0604020202020204" pitchFamily="34" charset="0"/>
              </a:rPr>
              <a:t>. 2024). </a:t>
            </a:r>
            <a:endParaRPr lang="en-US" sz="15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E123CF3E-5812-6393-47B7-3F53CC479CED}"/>
              </a:ext>
            </a:extLst>
          </p:cNvPr>
          <p:cNvPicPr>
            <a:picLocks noChangeAspect="1"/>
          </p:cNvPicPr>
          <p:nvPr/>
        </p:nvPicPr>
        <p:blipFill>
          <a:blip r:embed="rId3"/>
          <a:stretch>
            <a:fillRect/>
          </a:stretch>
        </p:blipFill>
        <p:spPr>
          <a:xfrm>
            <a:off x="4800599" y="1097770"/>
            <a:ext cx="4307047" cy="2300580"/>
          </a:xfrm>
          <a:prstGeom prst="rect">
            <a:avLst/>
          </a:prstGeom>
        </p:spPr>
      </p:pic>
      <p:sp>
        <p:nvSpPr>
          <p:cNvPr id="6" name="TextBox 5">
            <a:extLst>
              <a:ext uri="{FF2B5EF4-FFF2-40B4-BE49-F238E27FC236}">
                <a16:creationId xmlns:a16="http://schemas.microsoft.com/office/drawing/2014/main" id="{1020AA01-C88C-54D2-2E85-B12781F8EE3D}"/>
              </a:ext>
            </a:extLst>
          </p:cNvPr>
          <p:cNvSpPr txBox="1"/>
          <p:nvPr/>
        </p:nvSpPr>
        <p:spPr>
          <a:xfrm>
            <a:off x="5428345" y="3562350"/>
            <a:ext cx="3276877" cy="1200329"/>
          </a:xfrm>
          <a:prstGeom prst="rect">
            <a:avLst/>
          </a:prstGeom>
          <a:noFill/>
        </p:spPr>
        <p:txBody>
          <a:bodyPr wrap="square" rtlCol="0">
            <a:spAutoFit/>
          </a:bodyPr>
          <a:lstStyle/>
          <a:p>
            <a:r>
              <a:rPr lang="en-IN" dirty="0"/>
              <a:t>Figure: 2</a:t>
            </a:r>
          </a:p>
          <a:p>
            <a:r>
              <a:rPr lang="en-GB" dirty="0"/>
              <a:t>Infographic of cardiovascular disease costs to NHS as well as society</a:t>
            </a:r>
            <a:r>
              <a:rPr lang="en-IN" dirty="0"/>
              <a:t>, </a:t>
            </a:r>
            <a:r>
              <a:rPr lang="en-GB" dirty="0"/>
              <a:t>GOV.UK, 2026</a:t>
            </a:r>
            <a:endParaRPr lang="en-IN"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dirty="0">
                <a:latin typeface="Arial" panose="020B0604020202020204" pitchFamily="34" charset="0"/>
                <a:cs typeface="Arial" panose="020B0604020202020204" pitchFamily="34" charset="0"/>
              </a:rPr>
              <a:t>MANAGEMENT (UK GUIDANCE)</a:t>
            </a:r>
            <a:endParaRPr lang="en-US" sz="3200"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76200" y="1063229"/>
            <a:ext cx="4648200" cy="3394472"/>
          </a:xfrm>
        </p:spPr>
        <p:txBody>
          <a:bodyPr>
            <a:normAutofit/>
          </a:bodyPr>
          <a:lstStyle/>
          <a:p>
            <a:pPr lvl="0" algn="just">
              <a:lnSpc>
                <a:spcPct val="150000"/>
              </a:lnSpc>
            </a:pPr>
            <a:r>
              <a:rPr lang="en-US" sz="1500" dirty="0">
                <a:latin typeface="Arial" panose="020B0604020202020204" pitchFamily="34" charset="0"/>
                <a:cs typeface="Arial" panose="020B0604020202020204" pitchFamily="34" charset="0"/>
              </a:rPr>
              <a:t>Integrated, evidence-based CVD management is informed by NICE frameworks and NHS Long Term Plan.</a:t>
            </a:r>
          </a:p>
          <a:p>
            <a:pPr lvl="0" algn="just">
              <a:lnSpc>
                <a:spcPct val="150000"/>
              </a:lnSpc>
            </a:pPr>
            <a:r>
              <a:rPr lang="en-US" sz="1500" dirty="0">
                <a:latin typeface="Arial" panose="020B0604020202020204" pitchFamily="34" charset="0"/>
                <a:cs typeface="Arial" panose="020B0604020202020204" pitchFamily="34" charset="0"/>
              </a:rPr>
              <a:t>NHS long term plan focuses on the integration and prevention of this disease (Collins </a:t>
            </a:r>
            <a:r>
              <a:rPr lang="en-US" sz="1500" i="1" dirty="0">
                <a:latin typeface="Arial" panose="020B0604020202020204" pitchFamily="34" charset="0"/>
                <a:cs typeface="Arial" panose="020B0604020202020204" pitchFamily="34" charset="0"/>
              </a:rPr>
              <a:t>et al</a:t>
            </a:r>
            <a:r>
              <a:rPr lang="en-US" sz="1500" dirty="0">
                <a:latin typeface="Arial" panose="020B0604020202020204" pitchFamily="34" charset="0"/>
                <a:cs typeface="Arial" panose="020B0604020202020204" pitchFamily="34" charset="0"/>
              </a:rPr>
              <a:t>.,  2022).</a:t>
            </a:r>
          </a:p>
          <a:p>
            <a:pPr lvl="0" algn="just">
              <a:lnSpc>
                <a:spcPct val="150000"/>
              </a:lnSpc>
            </a:pPr>
            <a:r>
              <a:rPr lang="en-US" sz="1500" dirty="0">
                <a:latin typeface="Arial" panose="020B0604020202020204" pitchFamily="34" charset="0"/>
                <a:cs typeface="Arial" panose="020B0604020202020204" pitchFamily="34" charset="0"/>
              </a:rPr>
              <a:t>Multidisciplinary teams provide co-productive and </a:t>
            </a:r>
            <a:r>
              <a:rPr lang="en-US" sz="1500" dirty="0" err="1">
                <a:latin typeface="Arial" panose="020B0604020202020204" pitchFamily="34" charset="0"/>
                <a:cs typeface="Arial" panose="020B0604020202020204" pitchFamily="34" charset="0"/>
              </a:rPr>
              <a:t>personalised</a:t>
            </a:r>
            <a:r>
              <a:rPr lang="en-US" sz="1500" dirty="0">
                <a:latin typeface="Arial" panose="020B0604020202020204" pitchFamily="34" charset="0"/>
                <a:cs typeface="Arial" panose="020B0604020202020204" pitchFamily="34" charset="0"/>
              </a:rPr>
              <a:t> care for patients (Mc Laughlin </a:t>
            </a:r>
            <a:r>
              <a:rPr lang="en-US" sz="1500" i="1" dirty="0">
                <a:latin typeface="Arial" panose="020B0604020202020204" pitchFamily="34" charset="0"/>
                <a:cs typeface="Arial" panose="020B0604020202020204" pitchFamily="34" charset="0"/>
              </a:rPr>
              <a:t>et al., </a:t>
            </a:r>
            <a:r>
              <a:rPr lang="en-US" sz="1500" dirty="0">
                <a:latin typeface="Arial" panose="020B0604020202020204" pitchFamily="34" charset="0"/>
                <a:cs typeface="Arial" panose="020B0604020202020204" pitchFamily="34" charset="0"/>
              </a:rPr>
              <a:t>2022). </a:t>
            </a:r>
          </a:p>
        </p:txBody>
      </p:sp>
      <p:pic>
        <p:nvPicPr>
          <p:cNvPr id="7" name="Picture 6">
            <a:extLst>
              <a:ext uri="{FF2B5EF4-FFF2-40B4-BE49-F238E27FC236}">
                <a16:creationId xmlns:a16="http://schemas.microsoft.com/office/drawing/2014/main" id="{D75CEB95-019E-B56D-1030-EA9803A25B75}"/>
              </a:ext>
            </a:extLst>
          </p:cNvPr>
          <p:cNvPicPr>
            <a:picLocks noChangeAspect="1"/>
          </p:cNvPicPr>
          <p:nvPr/>
        </p:nvPicPr>
        <p:blipFill>
          <a:blip r:embed="rId3"/>
          <a:stretch>
            <a:fillRect/>
          </a:stretch>
        </p:blipFill>
        <p:spPr>
          <a:xfrm>
            <a:off x="4876801" y="858171"/>
            <a:ext cx="4164204" cy="2399380"/>
          </a:xfrm>
          <a:prstGeom prst="rect">
            <a:avLst/>
          </a:prstGeom>
        </p:spPr>
      </p:pic>
      <p:sp>
        <p:nvSpPr>
          <p:cNvPr id="8" name="TextBox 7">
            <a:extLst>
              <a:ext uri="{FF2B5EF4-FFF2-40B4-BE49-F238E27FC236}">
                <a16:creationId xmlns:a16="http://schemas.microsoft.com/office/drawing/2014/main" id="{1BE01BAA-9BC1-AC75-2B25-CE11F6518EA5}"/>
              </a:ext>
            </a:extLst>
          </p:cNvPr>
          <p:cNvSpPr txBox="1"/>
          <p:nvPr/>
        </p:nvSpPr>
        <p:spPr>
          <a:xfrm>
            <a:off x="5257800" y="3729028"/>
            <a:ext cx="3657877" cy="1200329"/>
          </a:xfrm>
          <a:prstGeom prst="rect">
            <a:avLst/>
          </a:prstGeom>
          <a:noFill/>
        </p:spPr>
        <p:txBody>
          <a:bodyPr wrap="square" rtlCol="0">
            <a:spAutoFit/>
          </a:bodyPr>
          <a:lstStyle/>
          <a:p>
            <a:r>
              <a:rPr lang="en-IN" dirty="0"/>
              <a:t>Figure: 2</a:t>
            </a:r>
          </a:p>
          <a:p>
            <a:r>
              <a:rPr lang="en-GB" dirty="0"/>
              <a:t>The risk factors of CVD are either non-modifiable or modifiable, </a:t>
            </a:r>
            <a:r>
              <a:rPr lang="en-GB" dirty="0" err="1"/>
              <a:t>Bjcardio</a:t>
            </a:r>
            <a:r>
              <a:rPr lang="en-GB" dirty="0"/>
              <a:t>, 2024</a:t>
            </a:r>
            <a:endParaRPr lang="en-IN"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a:latin typeface="Arial" panose="020B0604020202020204" pitchFamily="34" charset="0"/>
                <a:cs typeface="Arial" panose="020B0604020202020204" pitchFamily="34" charset="0"/>
              </a:rPr>
              <a:t>COMPREHENSIVE MODEL OF PERSONALISED CARE MODELS</a:t>
            </a:r>
          </a:p>
        </p:txBody>
      </p:sp>
      <p:sp>
        <p:nvSpPr>
          <p:cNvPr id="3" name="Content Placeholder 2"/>
          <p:cNvSpPr>
            <a:spLocks noGrp="1"/>
          </p:cNvSpPr>
          <p:nvPr>
            <p:ph idx="1"/>
          </p:nvPr>
        </p:nvSpPr>
        <p:spPr>
          <a:xfrm>
            <a:off x="0" y="1352550"/>
            <a:ext cx="8915400" cy="3242073"/>
          </a:xfrm>
        </p:spPr>
        <p:txBody>
          <a:bodyPr>
            <a:normAutofit/>
          </a:bodyPr>
          <a:lstStyle/>
          <a:p>
            <a:pPr lvl="0" algn="just">
              <a:lnSpc>
                <a:spcPct val="150000"/>
              </a:lnSpc>
            </a:pPr>
            <a:r>
              <a:rPr lang="en-US" sz="1500" dirty="0">
                <a:latin typeface="Arial" panose="020B0604020202020204" pitchFamily="34" charset="0"/>
                <a:cs typeface="Arial" panose="020B0604020202020204" pitchFamily="34" charset="0"/>
              </a:rPr>
              <a:t>Self-management, care planning, and  shared decision-making are the main components of the Comprehensive Model of </a:t>
            </a:r>
            <a:r>
              <a:rPr lang="en-US" sz="1500" dirty="0" err="1">
                <a:latin typeface="Arial" panose="020B0604020202020204" pitchFamily="34" charset="0"/>
                <a:cs typeface="Arial" panose="020B0604020202020204" pitchFamily="34" charset="0"/>
              </a:rPr>
              <a:t>Personalised</a:t>
            </a:r>
            <a:r>
              <a:rPr lang="en-US" sz="1500" dirty="0">
                <a:latin typeface="Arial" panose="020B0604020202020204" pitchFamily="34" charset="0"/>
                <a:cs typeface="Arial" panose="020B0604020202020204" pitchFamily="34" charset="0"/>
              </a:rPr>
              <a:t> Care (Petersson </a:t>
            </a:r>
            <a:r>
              <a:rPr lang="en-US" sz="1500" i="1" dirty="0">
                <a:latin typeface="Arial" panose="020B0604020202020204" pitchFamily="34" charset="0"/>
                <a:cs typeface="Arial" panose="020B0604020202020204" pitchFamily="34" charset="0"/>
              </a:rPr>
              <a:t>et al., </a:t>
            </a:r>
            <a:r>
              <a:rPr lang="en-US" sz="1500" dirty="0">
                <a:latin typeface="Arial" panose="020B0604020202020204" pitchFamily="34" charset="0"/>
                <a:cs typeface="Arial" panose="020B0604020202020204" pitchFamily="34" charset="0"/>
              </a:rPr>
              <a:t>2022).</a:t>
            </a:r>
          </a:p>
          <a:p>
            <a:pPr lvl="0" algn="just">
              <a:lnSpc>
                <a:spcPct val="150000"/>
              </a:lnSpc>
            </a:pPr>
            <a:r>
              <a:rPr lang="en-US" sz="1500" dirty="0">
                <a:latin typeface="Arial" panose="020B0604020202020204" pitchFamily="34" charset="0"/>
                <a:cs typeface="Arial" panose="020B0604020202020204" pitchFamily="34" charset="0"/>
              </a:rPr>
              <a:t>Peer programmes, community support and Social prescribing helps in increasing care for patients (</a:t>
            </a:r>
            <a:r>
              <a:rPr lang="en-US" sz="1500" dirty="0" err="1">
                <a:latin typeface="Arial" panose="020B0604020202020204" pitchFamily="34" charset="0"/>
                <a:cs typeface="Arial" panose="020B0604020202020204" pitchFamily="34" charset="0"/>
              </a:rPr>
              <a:t>Yadav</a:t>
            </a:r>
            <a:r>
              <a:rPr lang="en-US" sz="1500" dirty="0">
                <a:latin typeface="Arial" panose="020B0604020202020204" pitchFamily="34" charset="0"/>
                <a:cs typeface="Arial" panose="020B0604020202020204" pitchFamily="34" charset="0"/>
              </a:rPr>
              <a:t> </a:t>
            </a:r>
            <a:r>
              <a:rPr lang="en-US" sz="1500" i="1" dirty="0">
                <a:latin typeface="Arial" panose="020B0604020202020204" pitchFamily="34" charset="0"/>
                <a:cs typeface="Arial" panose="020B0604020202020204" pitchFamily="34" charset="0"/>
              </a:rPr>
              <a:t>et al</a:t>
            </a:r>
            <a:r>
              <a:rPr lang="en-US" sz="1500" dirty="0">
                <a:latin typeface="Arial" panose="020B0604020202020204" pitchFamily="34" charset="0"/>
                <a:cs typeface="Arial" panose="020B0604020202020204" pitchFamily="34" charset="0"/>
              </a:rPr>
              <a:t>. 2024).</a:t>
            </a:r>
          </a:p>
          <a:p>
            <a:pPr lvl="0" algn="just">
              <a:lnSpc>
                <a:spcPct val="150000"/>
              </a:lnSpc>
            </a:pPr>
            <a:r>
              <a:rPr lang="en-US" sz="1500" dirty="0">
                <a:latin typeface="Arial" panose="020B0604020202020204" pitchFamily="34" charset="0"/>
                <a:cs typeface="Arial" panose="020B0604020202020204" pitchFamily="34" charset="0"/>
              </a:rPr>
              <a:t>Integrated services and empowered patients are the main goals of CVD patient care (Al‐Chalabi </a:t>
            </a:r>
            <a:r>
              <a:rPr lang="en-US" sz="1500" i="1" dirty="0">
                <a:latin typeface="Arial" panose="020B0604020202020204" pitchFamily="34" charset="0"/>
                <a:cs typeface="Arial" panose="020B0604020202020204" pitchFamily="34" charset="0"/>
              </a:rPr>
              <a:t>et al., </a:t>
            </a:r>
            <a:r>
              <a:rPr lang="en-US" sz="1500" dirty="0">
                <a:latin typeface="Arial" panose="020B0604020202020204" pitchFamily="34" charset="0"/>
                <a:cs typeface="Arial" panose="020B0604020202020204" pitchFamily="34" charset="0"/>
              </a:rPr>
              <a:t>2025).</a:t>
            </a:r>
          </a:p>
          <a:p>
            <a:pPr lvl="0" algn="just">
              <a:lnSpc>
                <a:spcPct val="150000"/>
              </a:lnSpc>
            </a:pPr>
            <a:r>
              <a:rPr lang="en-US" sz="1500" dirty="0">
                <a:latin typeface="Arial" panose="020B0604020202020204" pitchFamily="34" charset="0"/>
                <a:cs typeface="Arial" panose="020B0604020202020204" pitchFamily="34" charset="0"/>
              </a:rPr>
              <a:t>Peer </a:t>
            </a:r>
            <a:r>
              <a:rPr lang="en-US" sz="1500" dirty="0" err="1">
                <a:latin typeface="Arial" panose="020B0604020202020204" pitchFamily="34" charset="0"/>
                <a:cs typeface="Arial" panose="020B0604020202020204" pitchFamily="34" charset="0"/>
              </a:rPr>
              <a:t>programmes</a:t>
            </a:r>
            <a:r>
              <a:rPr lang="en-US" sz="1500" dirty="0">
                <a:latin typeface="Arial" panose="020B0604020202020204" pitchFamily="34" charset="0"/>
                <a:cs typeface="Arial" panose="020B0604020202020204" pitchFamily="34" charset="0"/>
              </a:rPr>
              <a:t> and group learning, digital tools, and social prescribing are all classified as self- management support.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a:latin typeface="Arial" panose="020B0604020202020204" pitchFamily="34" charset="0"/>
                <a:cs typeface="Arial" panose="020B0604020202020204" pitchFamily="34" charset="0"/>
              </a:rPr>
              <a:t>TREATMENT OPTIONS</a:t>
            </a:r>
          </a:p>
        </p:txBody>
      </p:sp>
      <p:sp>
        <p:nvSpPr>
          <p:cNvPr id="3" name="Content Placeholder 2"/>
          <p:cNvSpPr>
            <a:spLocks noGrp="1"/>
          </p:cNvSpPr>
          <p:nvPr>
            <p:ph idx="1"/>
          </p:nvPr>
        </p:nvSpPr>
        <p:spPr>
          <a:xfrm>
            <a:off x="0" y="1200150"/>
            <a:ext cx="4648200" cy="3242073"/>
          </a:xfrm>
        </p:spPr>
        <p:txBody>
          <a:bodyPr>
            <a:normAutofit/>
          </a:bodyPr>
          <a:lstStyle/>
          <a:p>
            <a:pPr lvl="0" algn="just">
              <a:lnSpc>
                <a:spcPct val="150000"/>
              </a:lnSpc>
            </a:pPr>
            <a:r>
              <a:rPr lang="en-US" sz="1500" dirty="0">
                <a:latin typeface="Arial" panose="020B0604020202020204" pitchFamily="34" charset="0"/>
                <a:cs typeface="Arial" panose="020B0604020202020204" pitchFamily="34" charset="0"/>
              </a:rPr>
              <a:t>Cardiac rehabilitation and lifestyle interventions develop outcomes of patients.</a:t>
            </a:r>
          </a:p>
          <a:p>
            <a:pPr lvl="0" algn="just">
              <a:lnSpc>
                <a:spcPct val="150000"/>
              </a:lnSpc>
            </a:pPr>
            <a:r>
              <a:rPr lang="en-US" sz="1500" dirty="0">
                <a:latin typeface="Arial" panose="020B0604020202020204" pitchFamily="34" charset="0"/>
                <a:cs typeface="Arial" panose="020B0604020202020204" pitchFamily="34" charset="0"/>
              </a:rPr>
              <a:t>“Coronary artery bypass graft (CABG)” and  angioplasty are the surgical way of CVD treatment (Ibrahim </a:t>
            </a:r>
            <a:r>
              <a:rPr lang="en-US" sz="1500" i="1" dirty="0">
                <a:latin typeface="Arial" panose="020B0604020202020204" pitchFamily="34" charset="0"/>
                <a:cs typeface="Arial" panose="020B0604020202020204" pitchFamily="34" charset="0"/>
              </a:rPr>
              <a:t>et al</a:t>
            </a:r>
            <a:r>
              <a:rPr lang="en-US" sz="1500" dirty="0">
                <a:latin typeface="Arial" panose="020B0604020202020204" pitchFamily="34" charset="0"/>
                <a:cs typeface="Arial" panose="020B0604020202020204" pitchFamily="34" charset="0"/>
              </a:rPr>
              <a:t>. 2025).</a:t>
            </a:r>
          </a:p>
          <a:p>
            <a:pPr algn="just">
              <a:lnSpc>
                <a:spcPct val="150000"/>
              </a:lnSpc>
            </a:pPr>
            <a:r>
              <a:rPr lang="en-US" sz="1500" dirty="0">
                <a:latin typeface="Arial" panose="020B0604020202020204" pitchFamily="34" charset="0"/>
                <a:cs typeface="Arial" panose="020B0604020202020204" pitchFamily="34" charset="0"/>
              </a:rPr>
              <a:t>Anticoagulants, antihypertensives and   strains are the pharmacological way of CVD treatment in the healthcare sector (Narkhede </a:t>
            </a:r>
            <a:r>
              <a:rPr lang="en-US" sz="1500" i="1" dirty="0">
                <a:latin typeface="Arial" panose="020B0604020202020204" pitchFamily="34" charset="0"/>
                <a:cs typeface="Arial" panose="020B0604020202020204" pitchFamily="34" charset="0"/>
              </a:rPr>
              <a:t>et al.,</a:t>
            </a:r>
            <a:r>
              <a:rPr lang="en-US" sz="1500" dirty="0">
                <a:latin typeface="Arial" panose="020B0604020202020204" pitchFamily="34" charset="0"/>
                <a:cs typeface="Arial" panose="020B0604020202020204" pitchFamily="34" charset="0"/>
              </a:rPr>
              <a:t>2024). </a:t>
            </a:r>
          </a:p>
        </p:txBody>
      </p:sp>
      <p:pic>
        <p:nvPicPr>
          <p:cNvPr id="5" name="Picture 4">
            <a:extLst>
              <a:ext uri="{FF2B5EF4-FFF2-40B4-BE49-F238E27FC236}">
                <a16:creationId xmlns:a16="http://schemas.microsoft.com/office/drawing/2014/main" id="{16174522-1F63-F650-B031-C77915C7FCCF}"/>
              </a:ext>
            </a:extLst>
          </p:cNvPr>
          <p:cNvPicPr>
            <a:picLocks noChangeAspect="1"/>
          </p:cNvPicPr>
          <p:nvPr/>
        </p:nvPicPr>
        <p:blipFill>
          <a:blip r:embed="rId3"/>
          <a:stretch>
            <a:fillRect/>
          </a:stretch>
        </p:blipFill>
        <p:spPr>
          <a:xfrm>
            <a:off x="4648201" y="1000459"/>
            <a:ext cx="4114800" cy="2392828"/>
          </a:xfrm>
          <a:prstGeom prst="rect">
            <a:avLst/>
          </a:prstGeom>
        </p:spPr>
      </p:pic>
      <p:sp>
        <p:nvSpPr>
          <p:cNvPr id="6" name="TextBox 5">
            <a:extLst>
              <a:ext uri="{FF2B5EF4-FFF2-40B4-BE49-F238E27FC236}">
                <a16:creationId xmlns:a16="http://schemas.microsoft.com/office/drawing/2014/main" id="{0058F423-3F5C-7374-F4EC-5C4E9DECC5AB}"/>
              </a:ext>
            </a:extLst>
          </p:cNvPr>
          <p:cNvSpPr txBox="1"/>
          <p:nvPr/>
        </p:nvSpPr>
        <p:spPr>
          <a:xfrm>
            <a:off x="5428345" y="3562350"/>
            <a:ext cx="3276877" cy="1200329"/>
          </a:xfrm>
          <a:prstGeom prst="rect">
            <a:avLst/>
          </a:prstGeom>
          <a:noFill/>
        </p:spPr>
        <p:txBody>
          <a:bodyPr wrap="square" rtlCol="0">
            <a:spAutoFit/>
          </a:bodyPr>
          <a:lstStyle/>
          <a:p>
            <a:r>
              <a:rPr lang="en-IN" dirty="0"/>
              <a:t>Figure: 2</a:t>
            </a:r>
          </a:p>
          <a:p>
            <a:r>
              <a:rPr lang="en-GB" dirty="0"/>
              <a:t>Infographic of cardiovascular disease costs to NHS as well as society</a:t>
            </a:r>
            <a:r>
              <a:rPr lang="en-IN" dirty="0"/>
              <a:t>, </a:t>
            </a:r>
            <a:r>
              <a:rPr lang="en-GB" dirty="0"/>
              <a:t>GOV.UK, 2026</a:t>
            </a:r>
            <a:endParaRPr lang="en-IN"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a:latin typeface="Arial" panose="020B0604020202020204" pitchFamily="34" charset="0"/>
                <a:cs typeface="Arial" panose="020B0604020202020204" pitchFamily="34" charset="0"/>
              </a:rPr>
              <a:t>COMORBIDITIES</a:t>
            </a:r>
          </a:p>
        </p:txBody>
      </p:sp>
      <p:sp>
        <p:nvSpPr>
          <p:cNvPr id="3" name="Content Placeholder 2"/>
          <p:cNvSpPr>
            <a:spLocks noGrp="1"/>
          </p:cNvSpPr>
          <p:nvPr>
            <p:ph idx="1"/>
          </p:nvPr>
        </p:nvSpPr>
        <p:spPr>
          <a:xfrm>
            <a:off x="152400" y="1328476"/>
            <a:ext cx="4648200" cy="3242073"/>
          </a:xfrm>
        </p:spPr>
        <p:txBody>
          <a:bodyPr>
            <a:normAutofit/>
          </a:bodyPr>
          <a:lstStyle/>
          <a:p>
            <a:pPr lvl="0" algn="just">
              <a:lnSpc>
                <a:spcPct val="150000"/>
              </a:lnSpc>
            </a:pPr>
            <a:r>
              <a:rPr lang="en-US" sz="1500" dirty="0">
                <a:latin typeface="Arial" panose="020B0604020202020204" pitchFamily="34" charset="0"/>
                <a:cs typeface="Arial" panose="020B0604020202020204" pitchFamily="34" charset="0"/>
              </a:rPr>
              <a:t>Chronic kidney, obesity and diabetes can create depression (</a:t>
            </a:r>
            <a:r>
              <a:rPr lang="en-US" sz="1500" dirty="0" err="1">
                <a:latin typeface="Arial" panose="020B0604020202020204" pitchFamily="34" charset="0"/>
                <a:cs typeface="Arial" panose="020B0604020202020204" pitchFamily="34" charset="0"/>
              </a:rPr>
              <a:t>Vadakkiniath</a:t>
            </a:r>
            <a:r>
              <a:rPr lang="en-US" sz="1500" dirty="0">
                <a:latin typeface="Arial" panose="020B0604020202020204" pitchFamily="34" charset="0"/>
                <a:cs typeface="Arial" panose="020B0604020202020204" pitchFamily="34" charset="0"/>
              </a:rPr>
              <a:t>, 2023).</a:t>
            </a:r>
          </a:p>
          <a:p>
            <a:pPr lvl="0" algn="just">
              <a:lnSpc>
                <a:spcPct val="150000"/>
              </a:lnSpc>
            </a:pPr>
            <a:r>
              <a:rPr lang="en-US" sz="1500" dirty="0">
                <a:latin typeface="Arial" panose="020B0604020202020204" pitchFamily="34" charset="0"/>
                <a:cs typeface="Arial" panose="020B0604020202020204" pitchFamily="34" charset="0"/>
              </a:rPr>
              <a:t>Shared risk factors of the diseases worsen mortality and prognosis.</a:t>
            </a:r>
          </a:p>
          <a:p>
            <a:pPr lvl="0" algn="just">
              <a:lnSpc>
                <a:spcPct val="150000"/>
              </a:lnSpc>
            </a:pPr>
            <a:r>
              <a:rPr lang="en-US" sz="1500" dirty="0">
                <a:latin typeface="Arial" panose="020B0604020202020204" pitchFamily="34" charset="0"/>
                <a:cs typeface="Arial" panose="020B0604020202020204" pitchFamily="34" charset="0"/>
              </a:rPr>
              <a:t>Integrated psychological support and management are important for care services of this disease. </a:t>
            </a:r>
          </a:p>
        </p:txBody>
      </p:sp>
      <p:pic>
        <p:nvPicPr>
          <p:cNvPr id="5" name="Picture 4">
            <a:extLst>
              <a:ext uri="{FF2B5EF4-FFF2-40B4-BE49-F238E27FC236}">
                <a16:creationId xmlns:a16="http://schemas.microsoft.com/office/drawing/2014/main" id="{DF6FA964-DA14-FBA0-473A-C2CCE92679AF}"/>
              </a:ext>
            </a:extLst>
          </p:cNvPr>
          <p:cNvPicPr>
            <a:picLocks noChangeAspect="1"/>
          </p:cNvPicPr>
          <p:nvPr/>
        </p:nvPicPr>
        <p:blipFill>
          <a:blip r:embed="rId3"/>
          <a:stretch>
            <a:fillRect/>
          </a:stretch>
        </p:blipFill>
        <p:spPr>
          <a:xfrm>
            <a:off x="4923017" y="1328476"/>
            <a:ext cx="4176042" cy="2283163"/>
          </a:xfrm>
          <a:prstGeom prst="rect">
            <a:avLst/>
          </a:prstGeom>
        </p:spPr>
      </p:pic>
      <p:sp>
        <p:nvSpPr>
          <p:cNvPr id="6" name="TextBox 5">
            <a:extLst>
              <a:ext uri="{FF2B5EF4-FFF2-40B4-BE49-F238E27FC236}">
                <a16:creationId xmlns:a16="http://schemas.microsoft.com/office/drawing/2014/main" id="{8826EE28-F848-C8C7-902C-00519BCBC51B}"/>
              </a:ext>
            </a:extLst>
          </p:cNvPr>
          <p:cNvSpPr txBox="1"/>
          <p:nvPr/>
        </p:nvSpPr>
        <p:spPr>
          <a:xfrm>
            <a:off x="5409923" y="3876886"/>
            <a:ext cx="3276877" cy="923330"/>
          </a:xfrm>
          <a:prstGeom prst="rect">
            <a:avLst/>
          </a:prstGeom>
          <a:noFill/>
        </p:spPr>
        <p:txBody>
          <a:bodyPr wrap="square" rtlCol="0">
            <a:spAutoFit/>
          </a:bodyPr>
          <a:lstStyle/>
          <a:p>
            <a:r>
              <a:rPr lang="en-IN" dirty="0"/>
              <a:t>Figure: 3</a:t>
            </a:r>
          </a:p>
          <a:p>
            <a:r>
              <a:rPr lang="en-GB" dirty="0"/>
              <a:t>How to create women’s heart friendly care</a:t>
            </a:r>
            <a:r>
              <a:rPr lang="en-IN" dirty="0"/>
              <a:t>, </a:t>
            </a:r>
            <a:r>
              <a:rPr lang="en-GB" dirty="0"/>
              <a:t>Tayal </a:t>
            </a:r>
            <a:r>
              <a:rPr lang="en-GB" i="1" dirty="0"/>
              <a:t>et al.</a:t>
            </a:r>
            <a:r>
              <a:rPr lang="en-GB" dirty="0"/>
              <a:t> 2024</a:t>
            </a:r>
            <a:endParaRPr lang="en-IN"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a:latin typeface="Arial" panose="020B0604020202020204" pitchFamily="34" charset="0"/>
                <a:cs typeface="Arial" panose="020B0604020202020204" pitchFamily="34" charset="0"/>
              </a:rPr>
              <a:t>PREVENTION</a:t>
            </a:r>
          </a:p>
        </p:txBody>
      </p:sp>
      <p:sp>
        <p:nvSpPr>
          <p:cNvPr id="3" name="Content Placeholder 2"/>
          <p:cNvSpPr>
            <a:spLocks noGrp="1"/>
          </p:cNvSpPr>
          <p:nvPr>
            <p:ph idx="1"/>
          </p:nvPr>
        </p:nvSpPr>
        <p:spPr>
          <a:xfrm>
            <a:off x="457200" y="1352549"/>
            <a:ext cx="8229600" cy="3242073"/>
          </a:xfrm>
        </p:spPr>
        <p:txBody>
          <a:bodyPr>
            <a:normAutofit/>
          </a:bodyPr>
          <a:lstStyle/>
          <a:p>
            <a:pPr lvl="0" algn="just">
              <a:lnSpc>
                <a:spcPct val="150000"/>
              </a:lnSpc>
            </a:pPr>
            <a:r>
              <a:rPr lang="en-US" sz="1500" dirty="0">
                <a:latin typeface="Arial" panose="020B0604020202020204" pitchFamily="34" charset="0"/>
                <a:cs typeface="Arial" panose="020B0604020202020204" pitchFamily="34" charset="0"/>
              </a:rPr>
              <a:t>The primary prevention is cessation of smoking, exercises and healthy diet.</a:t>
            </a:r>
          </a:p>
          <a:p>
            <a:pPr lvl="0" algn="just">
              <a:lnSpc>
                <a:spcPct val="150000"/>
              </a:lnSpc>
            </a:pPr>
            <a:r>
              <a:rPr lang="en-US" sz="1500" dirty="0">
                <a:latin typeface="Arial" panose="020B0604020202020204" pitchFamily="34" charset="0"/>
                <a:cs typeface="Arial" panose="020B0604020202020204" pitchFamily="34" charset="0"/>
              </a:rPr>
              <a:t>Control on cholesterol, BP and screening are the secondary prevention for CVDs (</a:t>
            </a:r>
            <a:r>
              <a:rPr lang="en-US" sz="1500" dirty="0" err="1">
                <a:latin typeface="Arial" panose="020B0604020202020204" pitchFamily="34" charset="0"/>
                <a:cs typeface="Arial" panose="020B0604020202020204" pitchFamily="34" charset="0"/>
              </a:rPr>
              <a:t>López</a:t>
            </a:r>
            <a:r>
              <a:rPr lang="en-US" sz="1500" dirty="0">
                <a:latin typeface="Arial" panose="020B0604020202020204" pitchFamily="34" charset="0"/>
                <a:cs typeface="Arial" panose="020B0604020202020204" pitchFamily="34" charset="0"/>
              </a:rPr>
              <a:t> </a:t>
            </a:r>
            <a:r>
              <a:rPr lang="en-US" sz="1500" dirty="0" err="1">
                <a:latin typeface="Arial" panose="020B0604020202020204" pitchFamily="34" charset="0"/>
                <a:cs typeface="Arial" panose="020B0604020202020204" pitchFamily="34" charset="0"/>
              </a:rPr>
              <a:t>Ferreruela</a:t>
            </a:r>
            <a:r>
              <a:rPr lang="en-US" sz="1500" dirty="0">
                <a:latin typeface="Arial" panose="020B0604020202020204" pitchFamily="34" charset="0"/>
                <a:cs typeface="Arial" panose="020B0604020202020204" pitchFamily="34" charset="0"/>
              </a:rPr>
              <a:t> </a:t>
            </a:r>
            <a:r>
              <a:rPr lang="en-US" sz="1500" i="1" dirty="0">
                <a:latin typeface="Arial" panose="020B0604020202020204" pitchFamily="34" charset="0"/>
                <a:cs typeface="Arial" panose="020B0604020202020204" pitchFamily="34" charset="0"/>
              </a:rPr>
              <a:t>et al</a:t>
            </a:r>
            <a:r>
              <a:rPr lang="en-US" sz="1500" dirty="0">
                <a:latin typeface="Arial" panose="020B0604020202020204" pitchFamily="34" charset="0"/>
                <a:cs typeface="Arial" panose="020B0604020202020204" pitchFamily="34" charset="0"/>
              </a:rPr>
              <a:t>. 2024).</a:t>
            </a:r>
          </a:p>
          <a:p>
            <a:pPr lvl="0" algn="just">
              <a:lnSpc>
                <a:spcPct val="150000"/>
              </a:lnSpc>
            </a:pPr>
            <a:r>
              <a:rPr lang="en-US" sz="1500" dirty="0">
                <a:latin typeface="Arial" panose="020B0604020202020204" pitchFamily="34" charset="0"/>
                <a:cs typeface="Arial" panose="020B0604020202020204" pitchFamily="34" charset="0"/>
              </a:rPr>
              <a:t>Community programs and public campaigns can decrease incidence.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a:latin typeface="Arial" panose="020B0604020202020204" pitchFamily="34" charset="0"/>
                <a:cs typeface="Arial" panose="020B0604020202020204" pitchFamily="34" charset="0"/>
              </a:rPr>
              <a:t>SKILLS, VALUES AND BEHAVIOURS</a:t>
            </a:r>
          </a:p>
        </p:txBody>
      </p:sp>
      <p:sp>
        <p:nvSpPr>
          <p:cNvPr id="3" name="Content Placeholder 2"/>
          <p:cNvSpPr>
            <a:spLocks noGrp="1"/>
          </p:cNvSpPr>
          <p:nvPr>
            <p:ph idx="1"/>
          </p:nvPr>
        </p:nvSpPr>
        <p:spPr>
          <a:xfrm>
            <a:off x="152400" y="1063229"/>
            <a:ext cx="4648200" cy="3242073"/>
          </a:xfrm>
        </p:spPr>
        <p:txBody>
          <a:bodyPr>
            <a:normAutofit fontScale="92500" lnSpcReduction="20000"/>
          </a:bodyPr>
          <a:lstStyle/>
          <a:p>
            <a:pPr lvl="0" algn="just">
              <a:lnSpc>
                <a:spcPct val="150000"/>
              </a:lnSpc>
            </a:pPr>
            <a:r>
              <a:rPr lang="en-US" sz="1500" dirty="0">
                <a:latin typeface="Arial" panose="020B0604020202020204" pitchFamily="34" charset="0"/>
                <a:cs typeface="Arial" panose="020B0604020202020204" pitchFamily="34" charset="0"/>
              </a:rPr>
              <a:t>Teamwork, accountability, cultural sensitivity and empathy are needed in co-productional care in various patient environments.</a:t>
            </a:r>
          </a:p>
          <a:p>
            <a:pPr lvl="0" algn="just">
              <a:lnSpc>
                <a:spcPct val="150000"/>
              </a:lnSpc>
            </a:pPr>
            <a:r>
              <a:rPr lang="en-US" sz="1500" dirty="0">
                <a:latin typeface="Arial" panose="020B0604020202020204" pitchFamily="34" charset="0"/>
                <a:cs typeface="Arial" panose="020B0604020202020204" pitchFamily="34" charset="0"/>
              </a:rPr>
              <a:t>Respectful and cleared communication due to patient </a:t>
            </a:r>
            <a:r>
              <a:rPr lang="en-US" sz="1500" dirty="0" err="1">
                <a:latin typeface="Arial" panose="020B0604020202020204" pitchFamily="34" charset="0"/>
                <a:cs typeface="Arial" panose="020B0604020202020204" pitchFamily="34" charset="0"/>
              </a:rPr>
              <a:t>centred</a:t>
            </a:r>
            <a:r>
              <a:rPr lang="en-US" sz="1500" dirty="0">
                <a:latin typeface="Arial" panose="020B0604020202020204" pitchFamily="34" charset="0"/>
                <a:cs typeface="Arial" panose="020B0604020202020204" pitchFamily="34" charset="0"/>
              </a:rPr>
              <a:t> dialogue can create empathy (Garling and Stewart, 2024).</a:t>
            </a:r>
          </a:p>
          <a:p>
            <a:pPr lvl="0" algn="just">
              <a:lnSpc>
                <a:spcPct val="150000"/>
              </a:lnSpc>
            </a:pPr>
            <a:r>
              <a:rPr lang="en-US" sz="1500" dirty="0">
                <a:latin typeface="Arial" panose="020B0604020202020204" pitchFamily="34" charset="0"/>
                <a:cs typeface="Arial" panose="020B0604020202020204" pitchFamily="34" charset="0"/>
              </a:rPr>
              <a:t>Staffs need to be sensitive to the individuals from diverse backgrounds.</a:t>
            </a:r>
          </a:p>
          <a:p>
            <a:pPr lvl="0" algn="just">
              <a:lnSpc>
                <a:spcPct val="150000"/>
              </a:lnSpc>
            </a:pPr>
            <a:r>
              <a:rPr lang="en-US" sz="1500" dirty="0">
                <a:latin typeface="Arial" panose="020B0604020202020204" pitchFamily="34" charset="0"/>
                <a:cs typeface="Arial" panose="020B0604020202020204" pitchFamily="34" charset="0"/>
              </a:rPr>
              <a:t>Compassion, integrity and accountability are the professional values for the healthcare sector (Marshman </a:t>
            </a:r>
            <a:r>
              <a:rPr lang="en-US" sz="1500" i="1" dirty="0">
                <a:latin typeface="Arial" panose="020B0604020202020204" pitchFamily="34" charset="0"/>
                <a:cs typeface="Arial" panose="020B0604020202020204" pitchFamily="34" charset="0"/>
              </a:rPr>
              <a:t>et al., </a:t>
            </a:r>
            <a:r>
              <a:rPr lang="en-US" sz="1500" dirty="0">
                <a:latin typeface="Arial" panose="020B0604020202020204" pitchFamily="34" charset="0"/>
                <a:cs typeface="Arial" panose="020B0604020202020204" pitchFamily="34" charset="0"/>
              </a:rPr>
              <a:t>2024). </a:t>
            </a:r>
          </a:p>
        </p:txBody>
      </p:sp>
      <p:pic>
        <p:nvPicPr>
          <p:cNvPr id="5" name="Picture 4">
            <a:extLst>
              <a:ext uri="{FF2B5EF4-FFF2-40B4-BE49-F238E27FC236}">
                <a16:creationId xmlns:a16="http://schemas.microsoft.com/office/drawing/2014/main" id="{3B44972D-5DD7-7BB4-1B79-58C14271F67D}"/>
              </a:ext>
            </a:extLst>
          </p:cNvPr>
          <p:cNvPicPr>
            <a:picLocks noChangeAspect="1"/>
          </p:cNvPicPr>
          <p:nvPr/>
        </p:nvPicPr>
        <p:blipFill>
          <a:blip r:embed="rId3"/>
          <a:stretch>
            <a:fillRect/>
          </a:stretch>
        </p:blipFill>
        <p:spPr>
          <a:xfrm>
            <a:off x="5562600" y="844335"/>
            <a:ext cx="3341593" cy="2794216"/>
          </a:xfrm>
          <a:prstGeom prst="rect">
            <a:avLst/>
          </a:prstGeom>
        </p:spPr>
      </p:pic>
      <p:sp>
        <p:nvSpPr>
          <p:cNvPr id="6" name="TextBox 5">
            <a:extLst>
              <a:ext uri="{FF2B5EF4-FFF2-40B4-BE49-F238E27FC236}">
                <a16:creationId xmlns:a16="http://schemas.microsoft.com/office/drawing/2014/main" id="{F7419C41-97B7-19C8-CF98-3678C120AEC1}"/>
              </a:ext>
            </a:extLst>
          </p:cNvPr>
          <p:cNvSpPr txBox="1"/>
          <p:nvPr/>
        </p:nvSpPr>
        <p:spPr>
          <a:xfrm>
            <a:off x="5181600" y="3790950"/>
            <a:ext cx="3962400" cy="1200329"/>
          </a:xfrm>
          <a:prstGeom prst="rect">
            <a:avLst/>
          </a:prstGeom>
          <a:noFill/>
        </p:spPr>
        <p:txBody>
          <a:bodyPr wrap="square" rtlCol="0">
            <a:spAutoFit/>
          </a:bodyPr>
          <a:lstStyle/>
          <a:p>
            <a:r>
              <a:rPr lang="en-IN" dirty="0"/>
              <a:t>Figure: 2</a:t>
            </a:r>
          </a:p>
          <a:p>
            <a:r>
              <a:rPr lang="en-GB" dirty="0"/>
              <a:t>The most important elements of holistic and integrated patient care with CVD</a:t>
            </a:r>
            <a:endParaRPr lang="en-IN" dirty="0"/>
          </a:p>
          <a:p>
            <a:r>
              <a:rPr lang="en-GB" dirty="0"/>
              <a:t>, </a:t>
            </a:r>
            <a:r>
              <a:rPr lang="en-GB" dirty="0" err="1"/>
              <a:t>Bjcardio</a:t>
            </a:r>
            <a:r>
              <a:rPr lang="en-GB" dirty="0"/>
              <a:t>, 2024</a:t>
            </a:r>
            <a:endParaRPr lang="en-IN"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a:latin typeface="Arial" panose="020B0604020202020204" pitchFamily="34" charset="0"/>
                <a:cs typeface="Arial" panose="020B0604020202020204" pitchFamily="34" charset="0"/>
              </a:rPr>
              <a:t>EPIDEMIOLOGY</a:t>
            </a:r>
          </a:p>
        </p:txBody>
      </p:sp>
      <p:sp>
        <p:nvSpPr>
          <p:cNvPr id="3" name="Content Placeholder 2"/>
          <p:cNvSpPr>
            <a:spLocks noGrp="1"/>
          </p:cNvSpPr>
          <p:nvPr>
            <p:ph idx="1"/>
          </p:nvPr>
        </p:nvSpPr>
        <p:spPr>
          <a:xfrm>
            <a:off x="0" y="1276350"/>
            <a:ext cx="4648200" cy="3242073"/>
          </a:xfrm>
        </p:spPr>
        <p:txBody>
          <a:bodyPr>
            <a:normAutofit/>
          </a:bodyPr>
          <a:lstStyle/>
          <a:p>
            <a:pPr lvl="0" algn="just">
              <a:lnSpc>
                <a:spcPct val="150000"/>
              </a:lnSpc>
            </a:pPr>
            <a:r>
              <a:rPr lang="en-US" sz="1500" dirty="0">
                <a:latin typeface="Arial" panose="020B0604020202020204" pitchFamily="34" charset="0"/>
                <a:cs typeface="Arial" panose="020B0604020202020204" pitchFamily="34" charset="0"/>
              </a:rPr>
              <a:t>About 7.6 million people live with CVD in the UK (BHF, 2026).</a:t>
            </a:r>
          </a:p>
          <a:p>
            <a:pPr lvl="0" algn="just">
              <a:lnSpc>
                <a:spcPct val="150000"/>
              </a:lnSpc>
            </a:pPr>
            <a:r>
              <a:rPr lang="en-US" sz="1500" dirty="0">
                <a:latin typeface="Arial" panose="020B0604020202020204" pitchFamily="34" charset="0"/>
                <a:cs typeface="Arial" panose="020B0604020202020204" pitchFamily="34" charset="0"/>
              </a:rPr>
              <a:t>Approximately 17.9 million deaths per year are caused due to this disease (Fowler </a:t>
            </a:r>
            <a:r>
              <a:rPr lang="en-US" sz="1500" i="1" dirty="0">
                <a:latin typeface="Arial" panose="020B0604020202020204" pitchFamily="34" charset="0"/>
                <a:cs typeface="Arial" panose="020B0604020202020204" pitchFamily="34" charset="0"/>
              </a:rPr>
              <a:t>et al</a:t>
            </a:r>
            <a:r>
              <a:rPr lang="en-US" sz="1500" dirty="0">
                <a:latin typeface="Arial" panose="020B0604020202020204" pitchFamily="34" charset="0"/>
                <a:cs typeface="Arial" panose="020B0604020202020204" pitchFamily="34" charset="0"/>
              </a:rPr>
              <a:t>. 2022).</a:t>
            </a:r>
          </a:p>
          <a:p>
            <a:pPr lvl="0" algn="just">
              <a:lnSpc>
                <a:spcPct val="150000"/>
              </a:lnSpc>
            </a:pPr>
            <a:r>
              <a:rPr lang="en-US" sz="1500" dirty="0">
                <a:latin typeface="Arial" panose="020B0604020202020204" pitchFamily="34" charset="0"/>
                <a:cs typeface="Arial" panose="020B0604020202020204" pitchFamily="34" charset="0"/>
              </a:rPr>
              <a:t>Around 25% of all deaths in the UK are due to cardiovascular diseases (BHF, 2026). </a:t>
            </a:r>
          </a:p>
          <a:p>
            <a:pPr lvl="0" algn="just">
              <a:lnSpc>
                <a:spcPct val="150000"/>
              </a:lnSpc>
            </a:pPr>
            <a:r>
              <a:rPr lang="en-US" sz="1500" dirty="0">
                <a:latin typeface="Arial" panose="020B0604020202020204" pitchFamily="34" charset="0"/>
                <a:cs typeface="Arial" panose="020B0604020202020204" pitchFamily="34" charset="0"/>
              </a:rPr>
              <a:t>The mortality rate is about 32% across the world (WHF, 2023). </a:t>
            </a:r>
          </a:p>
        </p:txBody>
      </p:sp>
      <p:pic>
        <p:nvPicPr>
          <p:cNvPr id="5" name="Picture 4">
            <a:extLst>
              <a:ext uri="{FF2B5EF4-FFF2-40B4-BE49-F238E27FC236}">
                <a16:creationId xmlns:a16="http://schemas.microsoft.com/office/drawing/2014/main" id="{CBC745EF-B158-4F19-0279-B1E0DED0488B}"/>
              </a:ext>
            </a:extLst>
          </p:cNvPr>
          <p:cNvPicPr>
            <a:picLocks noChangeAspect="1"/>
          </p:cNvPicPr>
          <p:nvPr/>
        </p:nvPicPr>
        <p:blipFill>
          <a:blip r:embed="rId3"/>
          <a:stretch>
            <a:fillRect/>
          </a:stretch>
        </p:blipFill>
        <p:spPr>
          <a:xfrm>
            <a:off x="4953000" y="742950"/>
            <a:ext cx="4008401" cy="3017782"/>
          </a:xfrm>
          <a:prstGeom prst="rect">
            <a:avLst/>
          </a:prstGeom>
        </p:spPr>
      </p:pic>
      <p:sp>
        <p:nvSpPr>
          <p:cNvPr id="6" name="TextBox 5">
            <a:extLst>
              <a:ext uri="{FF2B5EF4-FFF2-40B4-BE49-F238E27FC236}">
                <a16:creationId xmlns:a16="http://schemas.microsoft.com/office/drawing/2014/main" id="{9D2F9FD2-9F36-47AE-F917-F3E0B7F519A8}"/>
              </a:ext>
            </a:extLst>
          </p:cNvPr>
          <p:cNvSpPr txBox="1"/>
          <p:nvPr/>
        </p:nvSpPr>
        <p:spPr>
          <a:xfrm>
            <a:off x="4974771" y="3891464"/>
            <a:ext cx="4169229" cy="1200329"/>
          </a:xfrm>
          <a:prstGeom prst="rect">
            <a:avLst/>
          </a:prstGeom>
          <a:noFill/>
        </p:spPr>
        <p:txBody>
          <a:bodyPr wrap="square" rtlCol="0">
            <a:spAutoFit/>
          </a:bodyPr>
          <a:lstStyle/>
          <a:p>
            <a:r>
              <a:rPr lang="en-IN" dirty="0"/>
              <a:t>Figure: 2</a:t>
            </a:r>
          </a:p>
          <a:p>
            <a:r>
              <a:rPr lang="en-GB" dirty="0"/>
              <a:t>Infographic of Reason why we should invest in cardiovascular disease prevention</a:t>
            </a:r>
            <a:endParaRPr lang="en-IN" dirty="0"/>
          </a:p>
          <a:p>
            <a:r>
              <a:rPr lang="en-IN" dirty="0"/>
              <a:t>, </a:t>
            </a:r>
            <a:r>
              <a:rPr lang="en-GB" dirty="0"/>
              <a:t>GOV.UK, 2026</a:t>
            </a:r>
            <a:endParaRPr lang="en-IN"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200" b="1" dirty="0">
                <a:latin typeface="Arial" panose="020B0604020202020204" pitchFamily="34" charset="0"/>
                <a:cs typeface="Arial" panose="020B0604020202020204" pitchFamily="34" charset="0"/>
              </a:rPr>
              <a:t>RECOMMENDATIONS</a:t>
            </a:r>
          </a:p>
        </p:txBody>
      </p:sp>
      <p:sp>
        <p:nvSpPr>
          <p:cNvPr id="3" name="Content Placeholder 2"/>
          <p:cNvSpPr>
            <a:spLocks noGrp="1"/>
          </p:cNvSpPr>
          <p:nvPr>
            <p:ph idx="1"/>
          </p:nvPr>
        </p:nvSpPr>
        <p:spPr>
          <a:xfrm>
            <a:off x="457200" y="1047750"/>
            <a:ext cx="4648200" cy="3733799"/>
          </a:xfrm>
        </p:spPr>
        <p:txBody>
          <a:bodyPr>
            <a:normAutofit fontScale="92500"/>
          </a:bodyPr>
          <a:lstStyle/>
          <a:p>
            <a:pPr lvl="0" algn="just">
              <a:lnSpc>
                <a:spcPct val="150000"/>
              </a:lnSpc>
            </a:pPr>
            <a:r>
              <a:rPr lang="en-US" sz="1500" dirty="0">
                <a:latin typeface="Arial" panose="020B0604020202020204" pitchFamily="34" charset="0"/>
                <a:cs typeface="Arial" panose="020B0604020202020204" pitchFamily="34" charset="0"/>
              </a:rPr>
              <a:t>Application of the comprehensive model of </a:t>
            </a:r>
            <a:r>
              <a:rPr lang="en-US" sz="1500" dirty="0" err="1">
                <a:latin typeface="Arial" panose="020B0604020202020204" pitchFamily="34" charset="0"/>
                <a:cs typeface="Arial" panose="020B0604020202020204" pitchFamily="34" charset="0"/>
              </a:rPr>
              <a:t>Personalised</a:t>
            </a:r>
            <a:r>
              <a:rPr lang="en-US" sz="1500" dirty="0">
                <a:latin typeface="Arial" panose="020B0604020202020204" pitchFamily="34" charset="0"/>
                <a:cs typeface="Arial" panose="020B0604020202020204" pitchFamily="34" charset="0"/>
              </a:rPr>
              <a:t> Care (Talaat, 2025).</a:t>
            </a:r>
          </a:p>
          <a:p>
            <a:pPr lvl="0" algn="just">
              <a:lnSpc>
                <a:spcPct val="150000"/>
              </a:lnSpc>
            </a:pPr>
            <a:r>
              <a:rPr lang="en-US" sz="1500" dirty="0">
                <a:latin typeface="Arial" panose="020B0604020202020204" pitchFamily="34" charset="0"/>
                <a:cs typeface="Arial" panose="020B0604020202020204" pitchFamily="34" charset="0"/>
              </a:rPr>
              <a:t>Relate management along with NICE guidance and NHS Long Term Plan (</a:t>
            </a:r>
            <a:r>
              <a:rPr lang="en-US" sz="1500" dirty="0" err="1">
                <a:latin typeface="Arial" panose="020B0604020202020204" pitchFamily="34" charset="0"/>
                <a:cs typeface="Arial" panose="020B0604020202020204" pitchFamily="34" charset="0"/>
              </a:rPr>
              <a:t>Albarqouni</a:t>
            </a:r>
            <a:r>
              <a:rPr lang="en-US" sz="1500" dirty="0">
                <a:latin typeface="Arial" panose="020B0604020202020204" pitchFamily="34" charset="0"/>
                <a:cs typeface="Arial" panose="020B0604020202020204" pitchFamily="34" charset="0"/>
              </a:rPr>
              <a:t> </a:t>
            </a:r>
            <a:r>
              <a:rPr lang="en-US" sz="1500" i="1" dirty="0">
                <a:latin typeface="Arial" panose="020B0604020202020204" pitchFamily="34" charset="0"/>
                <a:cs typeface="Arial" panose="020B0604020202020204" pitchFamily="34" charset="0"/>
              </a:rPr>
              <a:t>et al</a:t>
            </a:r>
            <a:r>
              <a:rPr lang="en-US" sz="1500" dirty="0">
                <a:latin typeface="Arial" panose="020B0604020202020204" pitchFamily="34" charset="0"/>
                <a:cs typeface="Arial" panose="020B0604020202020204" pitchFamily="34" charset="0"/>
              </a:rPr>
              <a:t>. 2022).</a:t>
            </a:r>
          </a:p>
          <a:p>
            <a:pPr lvl="0" algn="just">
              <a:lnSpc>
                <a:spcPct val="150000"/>
              </a:lnSpc>
            </a:pPr>
            <a:r>
              <a:rPr lang="en-US" sz="1500" dirty="0">
                <a:latin typeface="Arial" panose="020B0604020202020204" pitchFamily="34" charset="0"/>
                <a:cs typeface="Arial" panose="020B0604020202020204" pitchFamily="34" charset="0"/>
              </a:rPr>
              <a:t>Increase strength of patient empowerment and shared decision making (</a:t>
            </a:r>
            <a:r>
              <a:rPr lang="en-US" sz="1500" dirty="0" err="1">
                <a:latin typeface="Arial" panose="020B0604020202020204" pitchFamily="34" charset="0"/>
                <a:cs typeface="Arial" panose="020B0604020202020204" pitchFamily="34" charset="0"/>
              </a:rPr>
              <a:t>Wexelman</a:t>
            </a:r>
            <a:r>
              <a:rPr lang="en-US" sz="1500" i="1" dirty="0">
                <a:latin typeface="Arial" panose="020B0604020202020204" pitchFamily="34" charset="0"/>
                <a:cs typeface="Arial" panose="020B0604020202020204" pitchFamily="34" charset="0"/>
              </a:rPr>
              <a:t> et al., </a:t>
            </a:r>
            <a:r>
              <a:rPr lang="en-US" sz="1500" dirty="0">
                <a:latin typeface="Arial" panose="020B0604020202020204" pitchFamily="34" charset="0"/>
                <a:cs typeface="Arial" panose="020B0604020202020204" pitchFamily="34" charset="0"/>
              </a:rPr>
              <a:t>2025).</a:t>
            </a:r>
          </a:p>
          <a:p>
            <a:pPr lvl="0" algn="just">
              <a:lnSpc>
                <a:spcPct val="150000"/>
              </a:lnSpc>
            </a:pPr>
            <a:r>
              <a:rPr lang="en-US" sz="1500" dirty="0">
                <a:latin typeface="Arial" panose="020B0604020202020204" pitchFamily="34" charset="0"/>
                <a:cs typeface="Arial" panose="020B0604020202020204" pitchFamily="34" charset="0"/>
              </a:rPr>
              <a:t>Promotion of rapid lifestyle and education modification (</a:t>
            </a:r>
            <a:r>
              <a:rPr lang="en-US" sz="1500" dirty="0" err="1">
                <a:latin typeface="Arial" panose="020B0604020202020204" pitchFamily="34" charset="0"/>
                <a:cs typeface="Arial" panose="020B0604020202020204" pitchFamily="34" charset="0"/>
              </a:rPr>
              <a:t>Alsaidan</a:t>
            </a:r>
            <a:r>
              <a:rPr lang="en-US" sz="1500" dirty="0">
                <a:latin typeface="Arial" panose="020B0604020202020204" pitchFamily="34" charset="0"/>
                <a:cs typeface="Arial" panose="020B0604020202020204" pitchFamily="34" charset="0"/>
              </a:rPr>
              <a:t>, 2025).</a:t>
            </a:r>
          </a:p>
          <a:p>
            <a:pPr lvl="0" algn="just">
              <a:lnSpc>
                <a:spcPct val="150000"/>
              </a:lnSpc>
            </a:pPr>
            <a:r>
              <a:rPr lang="en-US" sz="1500" dirty="0">
                <a:latin typeface="Arial" panose="020B0604020202020204" pitchFamily="34" charset="0"/>
                <a:cs typeface="Arial" panose="020B0604020202020204" pitchFamily="34" charset="0"/>
              </a:rPr>
              <a:t>Integrate community based support and multidisciplinary systems (Machado </a:t>
            </a:r>
            <a:r>
              <a:rPr lang="en-US" sz="1500" i="1" dirty="0">
                <a:latin typeface="Arial" panose="020B0604020202020204" pitchFamily="34" charset="0"/>
                <a:cs typeface="Arial" panose="020B0604020202020204" pitchFamily="34" charset="0"/>
              </a:rPr>
              <a:t>et al</a:t>
            </a:r>
            <a:r>
              <a:rPr lang="en-US" sz="1500" dirty="0">
                <a:latin typeface="Arial" panose="020B0604020202020204" pitchFamily="34" charset="0"/>
                <a:cs typeface="Arial" panose="020B0604020202020204" pitchFamily="34" charset="0"/>
              </a:rPr>
              <a:t>. 2025). </a:t>
            </a:r>
          </a:p>
        </p:txBody>
      </p:sp>
      <p:pic>
        <p:nvPicPr>
          <p:cNvPr id="5" name="Picture 4">
            <a:extLst>
              <a:ext uri="{FF2B5EF4-FFF2-40B4-BE49-F238E27FC236}">
                <a16:creationId xmlns:a16="http://schemas.microsoft.com/office/drawing/2014/main" id="{D4404083-C39D-FB23-10C4-608CEAE3F8E9}"/>
              </a:ext>
            </a:extLst>
          </p:cNvPr>
          <p:cNvPicPr>
            <a:picLocks noChangeAspect="1"/>
          </p:cNvPicPr>
          <p:nvPr/>
        </p:nvPicPr>
        <p:blipFill>
          <a:blip r:embed="rId3"/>
          <a:stretch>
            <a:fillRect/>
          </a:stretch>
        </p:blipFill>
        <p:spPr>
          <a:xfrm>
            <a:off x="5257800" y="1200150"/>
            <a:ext cx="3861916" cy="2217612"/>
          </a:xfrm>
          <a:prstGeom prst="rect">
            <a:avLst/>
          </a:prstGeom>
        </p:spPr>
      </p:pic>
      <p:sp>
        <p:nvSpPr>
          <p:cNvPr id="6" name="TextBox 5">
            <a:extLst>
              <a:ext uri="{FF2B5EF4-FFF2-40B4-BE49-F238E27FC236}">
                <a16:creationId xmlns:a16="http://schemas.microsoft.com/office/drawing/2014/main" id="{0A5EE958-FD56-C7C1-A9F3-EE4D03AD1262}"/>
              </a:ext>
            </a:extLst>
          </p:cNvPr>
          <p:cNvSpPr txBox="1"/>
          <p:nvPr/>
        </p:nvSpPr>
        <p:spPr>
          <a:xfrm>
            <a:off x="5153130" y="3587549"/>
            <a:ext cx="3962400" cy="1477328"/>
          </a:xfrm>
          <a:prstGeom prst="rect">
            <a:avLst/>
          </a:prstGeom>
          <a:noFill/>
        </p:spPr>
        <p:txBody>
          <a:bodyPr wrap="square" rtlCol="0">
            <a:spAutoFit/>
          </a:bodyPr>
          <a:lstStyle/>
          <a:p>
            <a:r>
              <a:rPr lang="en-IN" dirty="0"/>
              <a:t>Figure: 2</a:t>
            </a:r>
          </a:p>
          <a:p>
            <a:r>
              <a:rPr lang="en-GB" dirty="0"/>
              <a:t>The origins of therapeutic inertia may be traced to three different sources: HCPs, patients and healthcare systems, </a:t>
            </a:r>
            <a:r>
              <a:rPr lang="en-GB" dirty="0" err="1"/>
              <a:t>Bjcardio</a:t>
            </a:r>
            <a:r>
              <a:rPr lang="en-GB" dirty="0"/>
              <a:t>, 2024</a:t>
            </a:r>
            <a:endParaRPr lang="en-IN"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0097"/>
            <a:ext cx="8229600" cy="590549"/>
          </a:xfrm>
        </p:spPr>
        <p:txBody>
          <a:bodyPr>
            <a:normAutofit/>
          </a:bodyPr>
          <a:lstStyle/>
          <a:p>
            <a:r>
              <a:rPr lang="en-GB" sz="3200" b="1" dirty="0">
                <a:latin typeface="Arial" panose="020B0604020202020204" pitchFamily="34" charset="0"/>
                <a:cs typeface="Arial" panose="020B0604020202020204" pitchFamily="34" charset="0"/>
              </a:rPr>
              <a:t>References</a:t>
            </a:r>
            <a:endParaRPr lang="en-US" sz="3200"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71450" y="570452"/>
            <a:ext cx="8801100" cy="3962399"/>
          </a:xfrm>
        </p:spPr>
        <p:txBody>
          <a:bodyPr>
            <a:noAutofit/>
          </a:bodyPr>
          <a:lstStyle/>
          <a:p>
            <a:pPr algn="just"/>
            <a:r>
              <a:rPr lang="en-US" sz="700" dirty="0" err="1">
                <a:latin typeface="Arial" panose="020B0604020202020204" pitchFamily="34" charset="0"/>
                <a:cs typeface="Arial" panose="020B0604020202020204" pitchFamily="34" charset="0"/>
              </a:rPr>
              <a:t>Albarqouni</a:t>
            </a:r>
            <a:r>
              <a:rPr lang="en-US" sz="700" dirty="0">
                <a:latin typeface="Arial" panose="020B0604020202020204" pitchFamily="34" charset="0"/>
                <a:cs typeface="Arial" panose="020B0604020202020204" pitchFamily="34" charset="0"/>
              </a:rPr>
              <a:t>, L., </a:t>
            </a:r>
            <a:r>
              <a:rPr lang="en-US" sz="700" dirty="0" err="1">
                <a:latin typeface="Arial" panose="020B0604020202020204" pitchFamily="34" charset="0"/>
                <a:cs typeface="Arial" panose="020B0604020202020204" pitchFamily="34" charset="0"/>
              </a:rPr>
              <a:t>Ringsten</a:t>
            </a:r>
            <a:r>
              <a:rPr lang="en-US" sz="700" dirty="0">
                <a:latin typeface="Arial" panose="020B0604020202020204" pitchFamily="34" charset="0"/>
                <a:cs typeface="Arial" panose="020B0604020202020204" pitchFamily="34" charset="0"/>
              </a:rPr>
              <a:t>, M., Montori, V., Jørgensen, K.J., Bulbeck, H. and Johansson, M., (2022). Evaluation of evidence supporting NICE recommendations to change people's lifestyle in clinical practice: cross sectional survey. </a:t>
            </a:r>
            <a:r>
              <a:rPr lang="en-US" sz="700" i="1" dirty="0">
                <a:latin typeface="Arial" panose="020B0604020202020204" pitchFamily="34" charset="0"/>
                <a:cs typeface="Arial" panose="020B0604020202020204" pitchFamily="34" charset="0"/>
              </a:rPr>
              <a:t>BMJ medicine</a:t>
            </a:r>
            <a:r>
              <a:rPr lang="en-US" sz="700" dirty="0">
                <a:latin typeface="Arial" panose="020B0604020202020204" pitchFamily="34" charset="0"/>
                <a:cs typeface="Arial" panose="020B0604020202020204" pitchFamily="34" charset="0"/>
              </a:rPr>
              <a:t>, </a:t>
            </a:r>
            <a:r>
              <a:rPr lang="en-US" sz="700" i="1" dirty="0">
                <a:latin typeface="Arial" panose="020B0604020202020204" pitchFamily="34" charset="0"/>
                <a:cs typeface="Arial" panose="020B0604020202020204" pitchFamily="34" charset="0"/>
              </a:rPr>
              <a:t>1</a:t>
            </a:r>
            <a:r>
              <a:rPr lang="en-US" sz="700" dirty="0">
                <a:latin typeface="Arial" panose="020B0604020202020204" pitchFamily="34" charset="0"/>
                <a:cs typeface="Arial" panose="020B0604020202020204" pitchFamily="34" charset="0"/>
              </a:rPr>
              <a:t>(1), p.e000130. </a:t>
            </a:r>
            <a:r>
              <a:rPr lang="en-US" sz="700" dirty="0" err="1">
                <a:latin typeface="Arial" panose="020B0604020202020204" pitchFamily="34" charset="0"/>
                <a:cs typeface="Arial" panose="020B0604020202020204" pitchFamily="34" charset="0"/>
              </a:rPr>
              <a:t>doi</a:t>
            </a:r>
            <a:r>
              <a:rPr lang="en-US" sz="700" dirty="0">
                <a:latin typeface="Arial" panose="020B0604020202020204" pitchFamily="34" charset="0"/>
                <a:cs typeface="Arial" panose="020B0604020202020204" pitchFamily="34" charset="0"/>
              </a:rPr>
              <a:t>: 10.1136/bmjmed-2022-000130 </a:t>
            </a:r>
            <a:endParaRPr lang="en-IN" sz="700" dirty="0">
              <a:latin typeface="Arial" panose="020B0604020202020204" pitchFamily="34" charset="0"/>
              <a:cs typeface="Arial" panose="020B0604020202020204" pitchFamily="34" charset="0"/>
            </a:endParaRPr>
          </a:p>
          <a:p>
            <a:pPr algn="just"/>
            <a:r>
              <a:rPr lang="en-US" sz="700" dirty="0">
                <a:latin typeface="Arial" panose="020B0604020202020204" pitchFamily="34" charset="0"/>
                <a:cs typeface="Arial" panose="020B0604020202020204" pitchFamily="34" charset="0"/>
              </a:rPr>
              <a:t>Al‐Chalabi, S., Sinha, S. and Kalra, P.A., (2025). Enhancing clinical service design for multimorbidity management: A comprehensive approach to joined‐up care for diabetes, chronic kidney disease, and heart failure. </a:t>
            </a:r>
            <a:r>
              <a:rPr lang="en-US" sz="700" i="1" dirty="0">
                <a:latin typeface="Arial" panose="020B0604020202020204" pitchFamily="34" charset="0"/>
                <a:cs typeface="Arial" panose="020B0604020202020204" pitchFamily="34" charset="0"/>
              </a:rPr>
              <a:t>Diabetic Medicine</a:t>
            </a:r>
            <a:r>
              <a:rPr lang="en-US" sz="700" dirty="0">
                <a:latin typeface="Arial" panose="020B0604020202020204" pitchFamily="34" charset="0"/>
                <a:cs typeface="Arial" panose="020B0604020202020204" pitchFamily="34" charset="0"/>
              </a:rPr>
              <a:t>, </a:t>
            </a:r>
            <a:r>
              <a:rPr lang="en-US" sz="700" i="1" dirty="0">
                <a:latin typeface="Arial" panose="020B0604020202020204" pitchFamily="34" charset="0"/>
                <a:cs typeface="Arial" panose="020B0604020202020204" pitchFamily="34" charset="0"/>
              </a:rPr>
              <a:t>42</a:t>
            </a:r>
            <a:r>
              <a:rPr lang="en-US" sz="700" dirty="0">
                <a:latin typeface="Arial" panose="020B0604020202020204" pitchFamily="34" charset="0"/>
                <a:cs typeface="Arial" panose="020B0604020202020204" pitchFamily="34" charset="0"/>
              </a:rPr>
              <a:t>(2), p.e15403. </a:t>
            </a:r>
            <a:r>
              <a:rPr lang="en-US" sz="700" dirty="0">
                <a:latin typeface="Arial" panose="020B0604020202020204" pitchFamily="34" charset="0"/>
                <a:cs typeface="Arial" panose="020B0604020202020204" pitchFamily="34" charset="0"/>
                <a:hlinkClick r:id="rId2"/>
              </a:rPr>
              <a:t>https://doi.org/10.1111/dme.15403</a:t>
            </a:r>
            <a:r>
              <a:rPr lang="en-US" sz="700" dirty="0">
                <a:latin typeface="Arial" panose="020B0604020202020204" pitchFamily="34" charset="0"/>
                <a:cs typeface="Arial" panose="020B0604020202020204" pitchFamily="34" charset="0"/>
              </a:rPr>
              <a:t> </a:t>
            </a:r>
            <a:endParaRPr lang="en-IN" sz="700" dirty="0">
              <a:latin typeface="Arial" panose="020B0604020202020204" pitchFamily="34" charset="0"/>
              <a:cs typeface="Arial" panose="020B0604020202020204" pitchFamily="34" charset="0"/>
            </a:endParaRPr>
          </a:p>
          <a:p>
            <a:pPr algn="just"/>
            <a:r>
              <a:rPr lang="en-US" sz="700" dirty="0" err="1">
                <a:latin typeface="Arial" panose="020B0604020202020204" pitchFamily="34" charset="0"/>
                <a:cs typeface="Arial" panose="020B0604020202020204" pitchFamily="34" charset="0"/>
              </a:rPr>
              <a:t>Alsaidan</a:t>
            </a:r>
            <a:r>
              <a:rPr lang="en-US" sz="700" dirty="0">
                <a:latin typeface="Arial" panose="020B0604020202020204" pitchFamily="34" charset="0"/>
                <a:cs typeface="Arial" panose="020B0604020202020204" pitchFamily="34" charset="0"/>
              </a:rPr>
              <a:t>, A.A., (2025) . Cardiovascular disease management and prevention in Saudi Arabia: strategies, risk factors, and targeted interventions. </a:t>
            </a:r>
            <a:r>
              <a:rPr lang="en-US" sz="700" i="1" dirty="0">
                <a:latin typeface="Arial" panose="020B0604020202020204" pitchFamily="34" charset="0"/>
                <a:cs typeface="Arial" panose="020B0604020202020204" pitchFamily="34" charset="0"/>
              </a:rPr>
              <a:t>International Journal of Clinical Practice</a:t>
            </a:r>
            <a:r>
              <a:rPr lang="en-US" sz="700" dirty="0">
                <a:latin typeface="Arial" panose="020B0604020202020204" pitchFamily="34" charset="0"/>
                <a:cs typeface="Arial" panose="020B0604020202020204" pitchFamily="34" charset="0"/>
              </a:rPr>
              <a:t>, </a:t>
            </a:r>
            <a:r>
              <a:rPr lang="en-US" sz="700" i="1" dirty="0">
                <a:latin typeface="Arial" panose="020B0604020202020204" pitchFamily="34" charset="0"/>
                <a:cs typeface="Arial" panose="020B0604020202020204" pitchFamily="34" charset="0"/>
              </a:rPr>
              <a:t>2025</a:t>
            </a:r>
            <a:r>
              <a:rPr lang="en-US" sz="700" dirty="0">
                <a:latin typeface="Arial" panose="020B0604020202020204" pitchFamily="34" charset="0"/>
                <a:cs typeface="Arial" panose="020B0604020202020204" pitchFamily="34" charset="0"/>
              </a:rPr>
              <a:t>(1), p.7233591. </a:t>
            </a:r>
            <a:r>
              <a:rPr lang="en-US" sz="700" dirty="0">
                <a:latin typeface="Arial" panose="020B0604020202020204" pitchFamily="34" charset="0"/>
                <a:cs typeface="Arial" panose="020B0604020202020204" pitchFamily="34" charset="0"/>
                <a:hlinkClick r:id="rId3"/>
              </a:rPr>
              <a:t>https://doi.org/10.1155/ijcp/7233591</a:t>
            </a:r>
            <a:r>
              <a:rPr lang="en-US" sz="700" dirty="0">
                <a:latin typeface="Arial" panose="020B0604020202020204" pitchFamily="34" charset="0"/>
                <a:cs typeface="Arial" panose="020B0604020202020204" pitchFamily="34" charset="0"/>
              </a:rPr>
              <a:t> </a:t>
            </a:r>
            <a:endParaRPr lang="en-IN" sz="700" dirty="0">
              <a:latin typeface="Arial" panose="020B0604020202020204" pitchFamily="34" charset="0"/>
              <a:cs typeface="Arial" panose="020B0604020202020204" pitchFamily="34" charset="0"/>
            </a:endParaRPr>
          </a:p>
          <a:p>
            <a:pPr algn="just"/>
            <a:r>
              <a:rPr lang="en-US" sz="700" dirty="0">
                <a:latin typeface="Arial" panose="020B0604020202020204" pitchFamily="34" charset="0"/>
                <a:cs typeface="Arial" panose="020B0604020202020204" pitchFamily="34" charset="0"/>
              </a:rPr>
              <a:t>BHF, (2026). </a:t>
            </a:r>
            <a:r>
              <a:rPr lang="en-US" sz="700" i="1" dirty="0">
                <a:latin typeface="Arial" panose="020B0604020202020204" pitchFamily="34" charset="0"/>
                <a:cs typeface="Arial" panose="020B0604020202020204" pitchFamily="34" charset="0"/>
              </a:rPr>
              <a:t>Consensus statement on cardiovascular disease</a:t>
            </a:r>
            <a:r>
              <a:rPr lang="en-US" sz="700" dirty="0">
                <a:latin typeface="Arial" panose="020B0604020202020204" pitchFamily="34" charset="0"/>
                <a:cs typeface="Arial" panose="020B0604020202020204" pitchFamily="34" charset="0"/>
              </a:rPr>
              <a:t>. Available at: </a:t>
            </a:r>
            <a:r>
              <a:rPr lang="en-US" sz="700" dirty="0">
                <a:latin typeface="Arial" panose="020B0604020202020204" pitchFamily="34" charset="0"/>
                <a:cs typeface="Arial" panose="020B0604020202020204" pitchFamily="34" charset="0"/>
                <a:hlinkClick r:id="rId4"/>
              </a:rPr>
              <a:t>https://www.bhf.org.uk/what-we-do/policy-and-public-affairs/hearts-need-more/bhf-consensus-statement-on-cvd</a:t>
            </a:r>
            <a:r>
              <a:rPr lang="en-US" sz="700" dirty="0">
                <a:latin typeface="Arial" panose="020B0604020202020204" pitchFamily="34" charset="0"/>
                <a:cs typeface="Arial" panose="020B0604020202020204" pitchFamily="34" charset="0"/>
              </a:rPr>
              <a:t>  [Accessed on: 3th April 2026]</a:t>
            </a:r>
            <a:endParaRPr lang="en-IN" sz="700" dirty="0">
              <a:latin typeface="Arial" panose="020B0604020202020204" pitchFamily="34" charset="0"/>
              <a:cs typeface="Arial" panose="020B0604020202020204" pitchFamily="34" charset="0"/>
            </a:endParaRPr>
          </a:p>
          <a:p>
            <a:pPr algn="just"/>
            <a:r>
              <a:rPr lang="en-US" sz="700" dirty="0">
                <a:latin typeface="Arial" panose="020B0604020202020204" pitchFamily="34" charset="0"/>
                <a:cs typeface="Arial" panose="020B0604020202020204" pitchFamily="34" charset="0"/>
              </a:rPr>
              <a:t>BHF, (2026). </a:t>
            </a:r>
            <a:r>
              <a:rPr lang="en-US" sz="700" i="1" dirty="0">
                <a:latin typeface="Arial" panose="020B0604020202020204" pitchFamily="34" charset="0"/>
                <a:cs typeface="Arial" panose="020B0604020202020204" pitchFamily="34" charset="0"/>
              </a:rPr>
              <a:t>UK Cardiovascular Disease Factsheet</a:t>
            </a:r>
            <a:r>
              <a:rPr lang="en-US" sz="700" dirty="0">
                <a:latin typeface="Arial" panose="020B0604020202020204" pitchFamily="34" charset="0"/>
                <a:cs typeface="Arial" panose="020B0604020202020204" pitchFamily="34" charset="0"/>
              </a:rPr>
              <a:t>. Available at: </a:t>
            </a:r>
            <a:r>
              <a:rPr lang="en-US" sz="700" dirty="0">
                <a:latin typeface="Arial" panose="020B0604020202020204" pitchFamily="34" charset="0"/>
                <a:cs typeface="Arial" panose="020B0604020202020204" pitchFamily="34" charset="0"/>
                <a:hlinkClick r:id="rId5"/>
              </a:rPr>
              <a:t>https://www.bhf.org.uk/-/media/files/for-professionals/research/heart-statistics/bhf-cvd-statistics-uk-factsheet-jan26.pdf?rev=26534e1487094dbd806277891baef112</a:t>
            </a:r>
            <a:r>
              <a:rPr lang="en-US" sz="700" dirty="0">
                <a:latin typeface="Arial" panose="020B0604020202020204" pitchFamily="34" charset="0"/>
                <a:cs typeface="Arial" panose="020B0604020202020204" pitchFamily="34" charset="0"/>
              </a:rPr>
              <a:t> [Accessed on: 3th April 2026]</a:t>
            </a:r>
          </a:p>
          <a:p>
            <a:pPr algn="just"/>
            <a:endParaRPr lang="en-IN" sz="700" dirty="0">
              <a:latin typeface="Arial" panose="020B0604020202020204" pitchFamily="34" charset="0"/>
              <a:cs typeface="Arial" panose="020B0604020202020204" pitchFamily="34" charset="0"/>
            </a:endParaRPr>
          </a:p>
          <a:p>
            <a:pPr algn="just"/>
            <a:r>
              <a:rPr lang="en-US" sz="700" dirty="0">
                <a:latin typeface="Arial" panose="020B0604020202020204" pitchFamily="34" charset="0"/>
                <a:cs typeface="Arial" panose="020B0604020202020204" pitchFamily="34" charset="0"/>
              </a:rPr>
              <a:t>Collins, B., </a:t>
            </a:r>
            <a:r>
              <a:rPr lang="en-US" sz="700" dirty="0" err="1">
                <a:latin typeface="Arial" panose="020B0604020202020204" pitchFamily="34" charset="0"/>
                <a:cs typeface="Arial" panose="020B0604020202020204" pitchFamily="34" charset="0"/>
              </a:rPr>
              <a:t>Bandosz</a:t>
            </a:r>
            <a:r>
              <a:rPr lang="en-US" sz="700" dirty="0">
                <a:latin typeface="Arial" panose="020B0604020202020204" pitchFamily="34" charset="0"/>
                <a:cs typeface="Arial" panose="020B0604020202020204" pitchFamily="34" charset="0"/>
              </a:rPr>
              <a:t>, P., Guzman-Castillo, M., Pearson-</a:t>
            </a:r>
            <a:r>
              <a:rPr lang="en-US" sz="700" dirty="0" err="1">
                <a:latin typeface="Arial" panose="020B0604020202020204" pitchFamily="34" charset="0"/>
                <a:cs typeface="Arial" panose="020B0604020202020204" pitchFamily="34" charset="0"/>
              </a:rPr>
              <a:t>Stuttard</a:t>
            </a:r>
            <a:r>
              <a:rPr lang="en-US" sz="700" dirty="0">
                <a:latin typeface="Arial" panose="020B0604020202020204" pitchFamily="34" charset="0"/>
                <a:cs typeface="Arial" panose="020B0604020202020204" pitchFamily="34" charset="0"/>
              </a:rPr>
              <a:t>, J., Stoye, G., McCauley, J., Ahmadi-Abhari, S., Araghi, M., Shipley, M.J., Capewell, S. and French, E., (2022). What will the cardiovascular disease slowdown cost? Modelling the impact of CVD trends on dementia, disability, and economic costs in England and Wales from 2020–2029. </a:t>
            </a:r>
            <a:r>
              <a:rPr lang="en-US" sz="700" i="1" dirty="0" err="1">
                <a:latin typeface="Arial" panose="020B0604020202020204" pitchFamily="34" charset="0"/>
                <a:cs typeface="Arial" panose="020B0604020202020204" pitchFamily="34" charset="0"/>
              </a:rPr>
              <a:t>PLoS</a:t>
            </a:r>
            <a:r>
              <a:rPr lang="en-US" sz="700" i="1" dirty="0">
                <a:latin typeface="Arial" panose="020B0604020202020204" pitchFamily="34" charset="0"/>
                <a:cs typeface="Arial" panose="020B0604020202020204" pitchFamily="34" charset="0"/>
              </a:rPr>
              <a:t> One</a:t>
            </a:r>
            <a:r>
              <a:rPr lang="en-US" sz="700" dirty="0">
                <a:latin typeface="Arial" panose="020B0604020202020204" pitchFamily="34" charset="0"/>
                <a:cs typeface="Arial" panose="020B0604020202020204" pitchFamily="34" charset="0"/>
              </a:rPr>
              <a:t>, </a:t>
            </a:r>
            <a:r>
              <a:rPr lang="en-US" sz="700" i="1" dirty="0">
                <a:latin typeface="Arial" panose="020B0604020202020204" pitchFamily="34" charset="0"/>
                <a:cs typeface="Arial" panose="020B0604020202020204" pitchFamily="34" charset="0"/>
              </a:rPr>
              <a:t>17</a:t>
            </a:r>
            <a:r>
              <a:rPr lang="en-US" sz="700" dirty="0">
                <a:latin typeface="Arial" panose="020B0604020202020204" pitchFamily="34" charset="0"/>
                <a:cs typeface="Arial" panose="020B0604020202020204" pitchFamily="34" charset="0"/>
              </a:rPr>
              <a:t>(6), p.e0268766. </a:t>
            </a:r>
            <a:r>
              <a:rPr lang="en-US" sz="700" dirty="0">
                <a:latin typeface="Arial" panose="020B0604020202020204" pitchFamily="34" charset="0"/>
                <a:cs typeface="Arial" panose="020B0604020202020204" pitchFamily="34" charset="0"/>
                <a:hlinkClick r:id="rId6"/>
              </a:rPr>
              <a:t>https://doi.org/10.1371/journal.pone.0268766</a:t>
            </a:r>
            <a:r>
              <a:rPr lang="en-US" sz="700" dirty="0">
                <a:latin typeface="Arial" panose="020B0604020202020204" pitchFamily="34" charset="0"/>
                <a:cs typeface="Arial" panose="020B0604020202020204" pitchFamily="34" charset="0"/>
              </a:rPr>
              <a:t> </a:t>
            </a:r>
            <a:endParaRPr lang="en-IN" sz="700" dirty="0">
              <a:latin typeface="Arial" panose="020B0604020202020204" pitchFamily="34" charset="0"/>
              <a:cs typeface="Arial" panose="020B0604020202020204" pitchFamily="34" charset="0"/>
            </a:endParaRPr>
          </a:p>
          <a:p>
            <a:pPr algn="just"/>
            <a:r>
              <a:rPr lang="en-US" sz="700" dirty="0">
                <a:latin typeface="Arial" panose="020B0604020202020204" pitchFamily="34" charset="0"/>
                <a:cs typeface="Arial" panose="020B0604020202020204" pitchFamily="34" charset="0"/>
              </a:rPr>
              <a:t>Di Costanzo, A., </a:t>
            </a:r>
            <a:r>
              <a:rPr lang="en-US" sz="700" dirty="0" err="1">
                <a:latin typeface="Arial" panose="020B0604020202020204" pitchFamily="34" charset="0"/>
                <a:cs typeface="Arial" panose="020B0604020202020204" pitchFamily="34" charset="0"/>
              </a:rPr>
              <a:t>Spaccarotella</a:t>
            </a:r>
            <a:r>
              <a:rPr lang="en-US" sz="700" dirty="0">
                <a:latin typeface="Arial" panose="020B0604020202020204" pitchFamily="34" charset="0"/>
                <a:cs typeface="Arial" panose="020B0604020202020204" pitchFamily="34" charset="0"/>
              </a:rPr>
              <a:t>, C.A.M., Esposito, G. and </a:t>
            </a:r>
            <a:r>
              <a:rPr lang="en-US" sz="700" dirty="0" err="1">
                <a:latin typeface="Arial" panose="020B0604020202020204" pitchFamily="34" charset="0"/>
                <a:cs typeface="Arial" panose="020B0604020202020204" pitchFamily="34" charset="0"/>
              </a:rPr>
              <a:t>Indolfi</a:t>
            </a:r>
            <a:r>
              <a:rPr lang="en-US" sz="700" dirty="0">
                <a:latin typeface="Arial" panose="020B0604020202020204" pitchFamily="34" charset="0"/>
                <a:cs typeface="Arial" panose="020B0604020202020204" pitchFamily="34" charset="0"/>
              </a:rPr>
              <a:t>, C., (2024). An artificial intelligence analysis of electrocardiograms for the clinical diagnosis of cardiovascular diseases: a narrative review. </a:t>
            </a:r>
            <a:r>
              <a:rPr lang="en-US" sz="700" i="1" dirty="0">
                <a:latin typeface="Arial" panose="020B0604020202020204" pitchFamily="34" charset="0"/>
                <a:cs typeface="Arial" panose="020B0604020202020204" pitchFamily="34" charset="0"/>
              </a:rPr>
              <a:t>Journal of clinical medicine</a:t>
            </a:r>
            <a:r>
              <a:rPr lang="en-US" sz="700" dirty="0">
                <a:latin typeface="Arial" panose="020B0604020202020204" pitchFamily="34" charset="0"/>
                <a:cs typeface="Arial" panose="020B0604020202020204" pitchFamily="34" charset="0"/>
              </a:rPr>
              <a:t>, </a:t>
            </a:r>
            <a:r>
              <a:rPr lang="en-US" sz="700" i="1" dirty="0">
                <a:latin typeface="Arial" panose="020B0604020202020204" pitchFamily="34" charset="0"/>
                <a:cs typeface="Arial" panose="020B0604020202020204" pitchFamily="34" charset="0"/>
              </a:rPr>
              <a:t>13</a:t>
            </a:r>
            <a:r>
              <a:rPr lang="en-US" sz="700" dirty="0">
                <a:latin typeface="Arial" panose="020B0604020202020204" pitchFamily="34" charset="0"/>
                <a:cs typeface="Arial" panose="020B0604020202020204" pitchFamily="34" charset="0"/>
              </a:rPr>
              <a:t>(4), p.1033. </a:t>
            </a:r>
            <a:r>
              <a:rPr lang="en-US" sz="700" dirty="0">
                <a:latin typeface="Arial" panose="020B0604020202020204" pitchFamily="34" charset="0"/>
                <a:cs typeface="Arial" panose="020B0604020202020204" pitchFamily="34" charset="0"/>
                <a:hlinkClick r:id="rId7"/>
              </a:rPr>
              <a:t>https://doi.org/10.3390/jcm13041033</a:t>
            </a:r>
            <a:r>
              <a:rPr lang="en-US" sz="700" dirty="0">
                <a:latin typeface="Arial" panose="020B0604020202020204" pitchFamily="34" charset="0"/>
                <a:cs typeface="Arial" panose="020B0604020202020204" pitchFamily="34" charset="0"/>
              </a:rPr>
              <a:t> </a:t>
            </a:r>
            <a:endParaRPr lang="en-IN" sz="700" dirty="0">
              <a:latin typeface="Arial" panose="020B0604020202020204" pitchFamily="34" charset="0"/>
              <a:cs typeface="Arial" panose="020B0604020202020204" pitchFamily="34" charset="0"/>
            </a:endParaRPr>
          </a:p>
          <a:p>
            <a:pPr algn="just"/>
            <a:r>
              <a:rPr lang="en-US" sz="700" dirty="0">
                <a:latin typeface="Arial" panose="020B0604020202020204" pitchFamily="34" charset="0"/>
                <a:cs typeface="Arial" panose="020B0604020202020204" pitchFamily="34" charset="0"/>
              </a:rPr>
              <a:t>Eldred‐Evans, D., Connor, M.J., </a:t>
            </a:r>
            <a:r>
              <a:rPr lang="en-US" sz="700" dirty="0" err="1">
                <a:latin typeface="Arial" panose="020B0604020202020204" pitchFamily="34" charset="0"/>
                <a:cs typeface="Arial" panose="020B0604020202020204" pitchFamily="34" charset="0"/>
              </a:rPr>
              <a:t>Bertoncelli</a:t>
            </a:r>
            <a:r>
              <a:rPr lang="en-US" sz="700" dirty="0">
                <a:latin typeface="Arial" panose="020B0604020202020204" pitchFamily="34" charset="0"/>
                <a:cs typeface="Arial" panose="020B0604020202020204" pitchFamily="34" charset="0"/>
              </a:rPr>
              <a:t> Tanaka, M., Bass, E., Reddy, D., Walters, U., Stroman, L., Espinosa, E., Das, R., Khosla, N. and Tam, H., (2023). The rapid assessment for prostate imaging and diagnosis (RAPID) prostate cancer diagnostic pathway. </a:t>
            </a:r>
            <a:r>
              <a:rPr lang="en-US" sz="700" i="1" dirty="0">
                <a:latin typeface="Arial" panose="020B0604020202020204" pitchFamily="34" charset="0"/>
                <a:cs typeface="Arial" panose="020B0604020202020204" pitchFamily="34" charset="0"/>
              </a:rPr>
              <a:t>BJU international</a:t>
            </a:r>
            <a:r>
              <a:rPr lang="en-US" sz="700" dirty="0">
                <a:latin typeface="Arial" panose="020B0604020202020204" pitchFamily="34" charset="0"/>
                <a:cs typeface="Arial" panose="020B0604020202020204" pitchFamily="34" charset="0"/>
              </a:rPr>
              <a:t>, </a:t>
            </a:r>
            <a:r>
              <a:rPr lang="en-US" sz="700" i="1" dirty="0">
                <a:latin typeface="Arial" panose="020B0604020202020204" pitchFamily="34" charset="0"/>
                <a:cs typeface="Arial" panose="020B0604020202020204" pitchFamily="34" charset="0"/>
              </a:rPr>
              <a:t>131</a:t>
            </a:r>
            <a:r>
              <a:rPr lang="en-US" sz="700" dirty="0">
                <a:latin typeface="Arial" panose="020B0604020202020204" pitchFamily="34" charset="0"/>
                <a:cs typeface="Arial" panose="020B0604020202020204" pitchFamily="34" charset="0"/>
              </a:rPr>
              <a:t>(4), pp.461-470. </a:t>
            </a:r>
            <a:r>
              <a:rPr lang="en-US" sz="700" dirty="0">
                <a:latin typeface="Arial" panose="020B0604020202020204" pitchFamily="34" charset="0"/>
                <a:cs typeface="Arial" panose="020B0604020202020204" pitchFamily="34" charset="0"/>
                <a:hlinkClick r:id="rId8"/>
              </a:rPr>
              <a:t>https://doi.org/10.1111/bju.15899</a:t>
            </a:r>
            <a:r>
              <a:rPr lang="en-US" sz="700" dirty="0">
                <a:latin typeface="Arial" panose="020B0604020202020204" pitchFamily="34" charset="0"/>
                <a:cs typeface="Arial" panose="020B0604020202020204" pitchFamily="34" charset="0"/>
              </a:rPr>
              <a:t> </a:t>
            </a:r>
            <a:endParaRPr lang="en-IN" sz="700" dirty="0">
              <a:latin typeface="Arial" panose="020B0604020202020204" pitchFamily="34" charset="0"/>
              <a:cs typeface="Arial" panose="020B0604020202020204" pitchFamily="34" charset="0"/>
            </a:endParaRPr>
          </a:p>
          <a:p>
            <a:pPr algn="just"/>
            <a:r>
              <a:rPr lang="en-US" sz="700" dirty="0" err="1">
                <a:latin typeface="Arial" panose="020B0604020202020204" pitchFamily="34" charset="0"/>
                <a:cs typeface="Arial" panose="020B0604020202020204" pitchFamily="34" charset="0"/>
              </a:rPr>
              <a:t>Fakeye</a:t>
            </a:r>
            <a:r>
              <a:rPr lang="en-US" sz="700" dirty="0">
                <a:latin typeface="Arial" panose="020B0604020202020204" pitchFamily="34" charset="0"/>
                <a:cs typeface="Arial" panose="020B0604020202020204" pitchFamily="34" charset="0"/>
              </a:rPr>
              <a:t>, M.B.K., Samuel, L.J., Drabo, E.F., </a:t>
            </a:r>
            <a:r>
              <a:rPr lang="en-US" sz="700" dirty="0" err="1">
                <a:latin typeface="Arial" panose="020B0604020202020204" pitchFamily="34" charset="0"/>
                <a:cs typeface="Arial" panose="020B0604020202020204" pitchFamily="34" charset="0"/>
              </a:rPr>
              <a:t>Bandeen</a:t>
            </a:r>
            <a:r>
              <a:rPr lang="en-US" sz="700" dirty="0">
                <a:latin typeface="Arial" panose="020B0604020202020204" pitchFamily="34" charset="0"/>
                <a:cs typeface="Arial" panose="020B0604020202020204" pitchFamily="34" charset="0"/>
              </a:rPr>
              <a:t>-Roche, K. and Wolff, J.L., (2023). Caregiving-related work productivity loss among employed family and other unpaid caregivers of older adults. </a:t>
            </a:r>
            <a:r>
              <a:rPr lang="en-US" sz="700" i="1" dirty="0">
                <a:latin typeface="Arial" panose="020B0604020202020204" pitchFamily="34" charset="0"/>
                <a:cs typeface="Arial" panose="020B0604020202020204" pitchFamily="34" charset="0"/>
              </a:rPr>
              <a:t>Value in Health</a:t>
            </a:r>
            <a:r>
              <a:rPr lang="en-US" sz="700" dirty="0">
                <a:latin typeface="Arial" panose="020B0604020202020204" pitchFamily="34" charset="0"/>
                <a:cs typeface="Arial" panose="020B0604020202020204" pitchFamily="34" charset="0"/>
              </a:rPr>
              <a:t>, </a:t>
            </a:r>
            <a:r>
              <a:rPr lang="en-US" sz="700" i="1" dirty="0">
                <a:latin typeface="Arial" panose="020B0604020202020204" pitchFamily="34" charset="0"/>
                <a:cs typeface="Arial" panose="020B0604020202020204" pitchFamily="34" charset="0"/>
              </a:rPr>
              <a:t>26</a:t>
            </a:r>
            <a:r>
              <a:rPr lang="en-US" sz="700" dirty="0">
                <a:latin typeface="Arial" panose="020B0604020202020204" pitchFamily="34" charset="0"/>
                <a:cs typeface="Arial" panose="020B0604020202020204" pitchFamily="34" charset="0"/>
              </a:rPr>
              <a:t>(5), pp.712-720. </a:t>
            </a:r>
            <a:r>
              <a:rPr lang="en-US" sz="700" dirty="0">
                <a:latin typeface="Arial" panose="020B0604020202020204" pitchFamily="34" charset="0"/>
                <a:cs typeface="Arial" panose="020B0604020202020204" pitchFamily="34" charset="0"/>
                <a:hlinkClick r:id="rId9"/>
              </a:rPr>
              <a:t>https://doi.org/10.1016/j.jval.2022.06.014</a:t>
            </a:r>
            <a:r>
              <a:rPr lang="en-US" sz="700" dirty="0">
                <a:latin typeface="Arial" panose="020B0604020202020204" pitchFamily="34" charset="0"/>
                <a:cs typeface="Arial" panose="020B0604020202020204" pitchFamily="34" charset="0"/>
              </a:rPr>
              <a:t>  </a:t>
            </a:r>
            <a:endParaRPr lang="en-IN" sz="700" dirty="0">
              <a:latin typeface="Arial" panose="020B0604020202020204" pitchFamily="34" charset="0"/>
              <a:cs typeface="Arial" panose="020B0604020202020204" pitchFamily="34" charset="0"/>
            </a:endParaRPr>
          </a:p>
          <a:p>
            <a:pPr algn="just"/>
            <a:r>
              <a:rPr lang="en-US" sz="700" dirty="0">
                <a:latin typeface="Arial" panose="020B0604020202020204" pitchFamily="34" charset="0"/>
                <a:cs typeface="Arial" panose="020B0604020202020204" pitchFamily="34" charset="0"/>
              </a:rPr>
              <a:t>Fowler, A.J., </a:t>
            </a:r>
            <a:r>
              <a:rPr lang="en-US" sz="700" dirty="0" err="1">
                <a:latin typeface="Arial" panose="020B0604020202020204" pitchFamily="34" charset="0"/>
                <a:cs typeface="Arial" panose="020B0604020202020204" pitchFamily="34" charset="0"/>
              </a:rPr>
              <a:t>Wahedally</a:t>
            </a:r>
            <a:r>
              <a:rPr lang="en-US" sz="700" dirty="0">
                <a:latin typeface="Arial" panose="020B0604020202020204" pitchFamily="34" charset="0"/>
                <a:cs typeface="Arial" panose="020B0604020202020204" pitchFamily="34" charset="0"/>
              </a:rPr>
              <a:t>, M.H., Abbott, T.E., Smuk, M., </a:t>
            </a:r>
            <a:r>
              <a:rPr lang="en-US" sz="700" dirty="0" err="1">
                <a:latin typeface="Arial" panose="020B0604020202020204" pitchFamily="34" charset="0"/>
                <a:cs typeface="Arial" panose="020B0604020202020204" pitchFamily="34" charset="0"/>
              </a:rPr>
              <a:t>Prowle</a:t>
            </a:r>
            <a:r>
              <a:rPr lang="en-US" sz="700" dirty="0">
                <a:latin typeface="Arial" panose="020B0604020202020204" pitchFamily="34" charset="0"/>
                <a:cs typeface="Arial" panose="020B0604020202020204" pitchFamily="34" charset="0"/>
              </a:rPr>
              <a:t>, J.R., Pearse, R.M. and Cromwell, D.A., (2022). Death after surgery among patients with chronic disease: prospective study of routinely collected data in the English NHS. </a:t>
            </a:r>
            <a:r>
              <a:rPr lang="en-US" sz="700" i="1" dirty="0">
                <a:latin typeface="Arial" panose="020B0604020202020204" pitchFamily="34" charset="0"/>
                <a:cs typeface="Arial" panose="020B0604020202020204" pitchFamily="34" charset="0"/>
              </a:rPr>
              <a:t>British Journal of </a:t>
            </a:r>
            <a:r>
              <a:rPr lang="en-US" sz="700" i="1" dirty="0" err="1">
                <a:latin typeface="Arial" panose="020B0604020202020204" pitchFamily="34" charset="0"/>
                <a:cs typeface="Arial" panose="020B0604020202020204" pitchFamily="34" charset="0"/>
              </a:rPr>
              <a:t>Anaesthesia</a:t>
            </a:r>
            <a:r>
              <a:rPr lang="en-US" sz="700" dirty="0">
                <a:latin typeface="Arial" panose="020B0604020202020204" pitchFamily="34" charset="0"/>
                <a:cs typeface="Arial" panose="020B0604020202020204" pitchFamily="34" charset="0"/>
              </a:rPr>
              <a:t>, </a:t>
            </a:r>
            <a:r>
              <a:rPr lang="en-US" sz="700" i="1" dirty="0">
                <a:latin typeface="Arial" panose="020B0604020202020204" pitchFamily="34" charset="0"/>
                <a:cs typeface="Arial" panose="020B0604020202020204" pitchFamily="34" charset="0"/>
              </a:rPr>
              <a:t>128</a:t>
            </a:r>
            <a:r>
              <a:rPr lang="en-US" sz="700" dirty="0">
                <a:latin typeface="Arial" panose="020B0604020202020204" pitchFamily="34" charset="0"/>
                <a:cs typeface="Arial" panose="020B0604020202020204" pitchFamily="34" charset="0"/>
              </a:rPr>
              <a:t>(2), pp.333-342. </a:t>
            </a:r>
            <a:r>
              <a:rPr lang="en-US" sz="700" dirty="0">
                <a:latin typeface="Arial" panose="020B0604020202020204" pitchFamily="34" charset="0"/>
                <a:cs typeface="Arial" panose="020B0604020202020204" pitchFamily="34" charset="0"/>
                <a:hlinkClick r:id="rId10"/>
              </a:rPr>
              <a:t>https://doi.org/10.1016/j.bja.2021.11.011</a:t>
            </a:r>
            <a:r>
              <a:rPr lang="en-US" sz="700" dirty="0">
                <a:latin typeface="Arial" panose="020B0604020202020204" pitchFamily="34" charset="0"/>
                <a:cs typeface="Arial" panose="020B0604020202020204" pitchFamily="34" charset="0"/>
              </a:rPr>
              <a:t> </a:t>
            </a:r>
            <a:endParaRPr lang="en-IN" sz="700" dirty="0">
              <a:latin typeface="Arial" panose="020B0604020202020204" pitchFamily="34" charset="0"/>
              <a:cs typeface="Arial" panose="020B0604020202020204" pitchFamily="34" charset="0"/>
            </a:endParaRPr>
          </a:p>
          <a:p>
            <a:pPr algn="just"/>
            <a:r>
              <a:rPr lang="en-US" sz="700" dirty="0">
                <a:latin typeface="Arial" panose="020B0604020202020204" pitchFamily="34" charset="0"/>
                <a:cs typeface="Arial" panose="020B0604020202020204" pitchFamily="34" charset="0"/>
              </a:rPr>
              <a:t>Garling, K.A. and Stewart, M.P., (2024). A new framework for elevating and updating clinical language: RAISED patient-centric communication. </a:t>
            </a:r>
            <a:r>
              <a:rPr lang="en-US" sz="700" i="1" dirty="0" err="1">
                <a:latin typeface="Arial" panose="020B0604020202020204" pitchFamily="34" charset="0"/>
                <a:cs typeface="Arial" panose="020B0604020202020204" pitchFamily="34" charset="0"/>
              </a:rPr>
              <a:t>JAPhA</a:t>
            </a:r>
            <a:r>
              <a:rPr lang="en-US" sz="700" i="1" dirty="0">
                <a:latin typeface="Arial" panose="020B0604020202020204" pitchFamily="34" charset="0"/>
                <a:cs typeface="Arial" panose="020B0604020202020204" pitchFamily="34" charset="0"/>
              </a:rPr>
              <a:t> Practice Innovations</a:t>
            </a:r>
            <a:r>
              <a:rPr lang="en-US" sz="700" dirty="0">
                <a:latin typeface="Arial" panose="020B0604020202020204" pitchFamily="34" charset="0"/>
                <a:cs typeface="Arial" panose="020B0604020202020204" pitchFamily="34" charset="0"/>
              </a:rPr>
              <a:t>, </a:t>
            </a:r>
            <a:r>
              <a:rPr lang="en-US" sz="700" i="1" dirty="0">
                <a:latin typeface="Arial" panose="020B0604020202020204" pitchFamily="34" charset="0"/>
                <a:cs typeface="Arial" panose="020B0604020202020204" pitchFamily="34" charset="0"/>
              </a:rPr>
              <a:t>1</a:t>
            </a:r>
            <a:r>
              <a:rPr lang="en-US" sz="700" dirty="0">
                <a:latin typeface="Arial" panose="020B0604020202020204" pitchFamily="34" charset="0"/>
                <a:cs typeface="Arial" panose="020B0604020202020204" pitchFamily="34" charset="0"/>
              </a:rPr>
              <a:t>(1), p.100001. </a:t>
            </a:r>
            <a:r>
              <a:rPr lang="en-US" sz="700" dirty="0">
                <a:latin typeface="Arial" panose="020B0604020202020204" pitchFamily="34" charset="0"/>
                <a:cs typeface="Arial" panose="020B0604020202020204" pitchFamily="34" charset="0"/>
                <a:hlinkClick r:id="rId11"/>
              </a:rPr>
              <a:t>https://doi.org/10.1016/j.japhpi.2023.100001</a:t>
            </a:r>
            <a:r>
              <a:rPr lang="en-US" sz="700" dirty="0">
                <a:latin typeface="Arial" panose="020B0604020202020204" pitchFamily="34" charset="0"/>
                <a:cs typeface="Arial" panose="020B0604020202020204" pitchFamily="34" charset="0"/>
              </a:rPr>
              <a:t> </a:t>
            </a:r>
            <a:endParaRPr lang="en-IN" sz="700" dirty="0">
              <a:latin typeface="Arial" panose="020B0604020202020204" pitchFamily="34" charset="0"/>
              <a:cs typeface="Arial" panose="020B0604020202020204" pitchFamily="34" charset="0"/>
            </a:endParaRPr>
          </a:p>
          <a:p>
            <a:pPr algn="just"/>
            <a:r>
              <a:rPr lang="en-US" sz="700" dirty="0">
                <a:latin typeface="Arial" panose="020B0604020202020204" pitchFamily="34" charset="0"/>
                <a:cs typeface="Arial" panose="020B0604020202020204" pitchFamily="34" charset="0"/>
              </a:rPr>
              <a:t>Govender, I., Nashed, K.K., </a:t>
            </a:r>
            <a:r>
              <a:rPr lang="en-US" sz="700" dirty="0" err="1">
                <a:latin typeface="Arial" panose="020B0604020202020204" pitchFamily="34" charset="0"/>
                <a:cs typeface="Arial" panose="020B0604020202020204" pitchFamily="34" charset="0"/>
              </a:rPr>
              <a:t>Rangiah</a:t>
            </a:r>
            <a:r>
              <a:rPr lang="en-US" sz="700" dirty="0">
                <a:latin typeface="Arial" panose="020B0604020202020204" pitchFamily="34" charset="0"/>
                <a:cs typeface="Arial" panose="020B0604020202020204" pitchFamily="34" charset="0"/>
              </a:rPr>
              <a:t>, S., Okeke, S. and </a:t>
            </a:r>
            <a:r>
              <a:rPr lang="en-US" sz="700" dirty="0" err="1">
                <a:latin typeface="Arial" panose="020B0604020202020204" pitchFamily="34" charset="0"/>
                <a:cs typeface="Arial" panose="020B0604020202020204" pitchFamily="34" charset="0"/>
              </a:rPr>
              <a:t>Maphasha</a:t>
            </a:r>
            <a:r>
              <a:rPr lang="en-US" sz="700" dirty="0">
                <a:latin typeface="Arial" panose="020B0604020202020204" pitchFamily="34" charset="0"/>
                <a:cs typeface="Arial" panose="020B0604020202020204" pitchFamily="34" charset="0"/>
              </a:rPr>
              <a:t>, O.M., (2022). Palpitations: Evaluation and management by primary care practitioners. </a:t>
            </a:r>
            <a:r>
              <a:rPr lang="en-US" sz="700" i="1" dirty="0">
                <a:latin typeface="Arial" panose="020B0604020202020204" pitchFamily="34" charset="0"/>
                <a:cs typeface="Arial" panose="020B0604020202020204" pitchFamily="34" charset="0"/>
              </a:rPr>
              <a:t>South African Family Practice</a:t>
            </a:r>
            <a:r>
              <a:rPr lang="en-US" sz="700" dirty="0">
                <a:latin typeface="Arial" panose="020B0604020202020204" pitchFamily="34" charset="0"/>
                <a:cs typeface="Arial" panose="020B0604020202020204" pitchFamily="34" charset="0"/>
              </a:rPr>
              <a:t>, </a:t>
            </a:r>
            <a:r>
              <a:rPr lang="en-US" sz="700" i="1" dirty="0">
                <a:latin typeface="Arial" panose="020B0604020202020204" pitchFamily="34" charset="0"/>
                <a:cs typeface="Arial" panose="020B0604020202020204" pitchFamily="34" charset="0"/>
              </a:rPr>
              <a:t>64</a:t>
            </a:r>
            <a:r>
              <a:rPr lang="en-US" sz="700" dirty="0">
                <a:latin typeface="Arial" panose="020B0604020202020204" pitchFamily="34" charset="0"/>
                <a:cs typeface="Arial" panose="020B0604020202020204" pitchFamily="34" charset="0"/>
              </a:rPr>
              <a:t>(1), p.5449. </a:t>
            </a:r>
            <a:r>
              <a:rPr lang="en-US" sz="700" dirty="0">
                <a:latin typeface="Arial" panose="020B0604020202020204" pitchFamily="34" charset="0"/>
                <a:cs typeface="Arial" panose="020B0604020202020204" pitchFamily="34" charset="0"/>
                <a:hlinkClick r:id="rId12"/>
              </a:rPr>
              <a:t>https://doi.org/10.4102/safp.v64i1.5449</a:t>
            </a:r>
            <a:r>
              <a:rPr lang="en-US" sz="700" dirty="0">
                <a:latin typeface="Arial" panose="020B0604020202020204" pitchFamily="34" charset="0"/>
                <a:cs typeface="Arial" panose="020B0604020202020204" pitchFamily="34" charset="0"/>
              </a:rPr>
              <a:t> </a:t>
            </a:r>
            <a:endParaRPr lang="en-IN" sz="700" dirty="0">
              <a:latin typeface="Arial" panose="020B0604020202020204" pitchFamily="34" charset="0"/>
              <a:cs typeface="Arial" panose="020B0604020202020204" pitchFamily="34" charset="0"/>
            </a:endParaRPr>
          </a:p>
          <a:p>
            <a:pPr algn="just"/>
            <a:r>
              <a:rPr lang="en-US" sz="700" dirty="0">
                <a:latin typeface="Arial" panose="020B0604020202020204" pitchFamily="34" charset="0"/>
                <a:cs typeface="Arial" panose="020B0604020202020204" pitchFamily="34" charset="0"/>
              </a:rPr>
              <a:t>Ibrahim, D., </a:t>
            </a:r>
            <a:r>
              <a:rPr lang="en-US" sz="700" dirty="0" err="1">
                <a:latin typeface="Arial" panose="020B0604020202020204" pitchFamily="34" charset="0"/>
                <a:cs typeface="Arial" panose="020B0604020202020204" pitchFamily="34" charset="0"/>
              </a:rPr>
              <a:t>Elkhidir</a:t>
            </a:r>
            <a:r>
              <a:rPr lang="en-US" sz="700" dirty="0">
                <a:latin typeface="Arial" panose="020B0604020202020204" pitchFamily="34" charset="0"/>
                <a:cs typeface="Arial" panose="020B0604020202020204" pitchFamily="34" charset="0"/>
              </a:rPr>
              <a:t>, I.H., Mohammed, Z., Abdalla, D.A., Mohammed, O.A., </a:t>
            </a:r>
            <a:r>
              <a:rPr lang="en-US" sz="700" dirty="0" err="1">
                <a:latin typeface="Arial" panose="020B0604020202020204" pitchFamily="34" charset="0"/>
                <a:cs typeface="Arial" panose="020B0604020202020204" pitchFamily="34" charset="0"/>
              </a:rPr>
              <a:t>Hemmeda</a:t>
            </a:r>
            <a:r>
              <a:rPr lang="en-US" sz="700" dirty="0">
                <a:latin typeface="Arial" panose="020B0604020202020204" pitchFamily="34" charset="0"/>
                <a:cs typeface="Arial" panose="020B0604020202020204" pitchFamily="34" charset="0"/>
              </a:rPr>
              <a:t>, L., </a:t>
            </a:r>
            <a:r>
              <a:rPr lang="en-US" sz="700" dirty="0" err="1">
                <a:latin typeface="Arial" panose="020B0604020202020204" pitchFamily="34" charset="0"/>
                <a:cs typeface="Arial" panose="020B0604020202020204" pitchFamily="34" charset="0"/>
              </a:rPr>
              <a:t>Alrawa</a:t>
            </a:r>
            <a:r>
              <a:rPr lang="en-US" sz="700" dirty="0">
                <a:latin typeface="Arial" panose="020B0604020202020204" pitchFamily="34" charset="0"/>
                <a:cs typeface="Arial" panose="020B0604020202020204" pitchFamily="34" charset="0"/>
              </a:rPr>
              <a:t>, S., Ahmed, M., Abdalla, R., </a:t>
            </a:r>
            <a:r>
              <a:rPr lang="en-US" sz="700" dirty="0" err="1">
                <a:latin typeface="Arial" panose="020B0604020202020204" pitchFamily="34" charset="0"/>
                <a:cs typeface="Arial" panose="020B0604020202020204" pitchFamily="34" charset="0"/>
              </a:rPr>
              <a:t>Batran</a:t>
            </a:r>
            <a:r>
              <a:rPr lang="en-US" sz="700" dirty="0">
                <a:latin typeface="Arial" panose="020B0604020202020204" pitchFamily="34" charset="0"/>
                <a:cs typeface="Arial" panose="020B0604020202020204" pitchFamily="34" charset="0"/>
              </a:rPr>
              <a:t>, A. and Abdalla, Z., (2025). The role of CBT in enhancing health outcomes in coronary artery bypass graft patients: a systematic review. </a:t>
            </a:r>
            <a:r>
              <a:rPr lang="en-US" sz="700" i="1" dirty="0">
                <a:latin typeface="Arial" panose="020B0604020202020204" pitchFamily="34" charset="0"/>
                <a:cs typeface="Arial" panose="020B0604020202020204" pitchFamily="34" charset="0"/>
              </a:rPr>
              <a:t>BMC psychiatry</a:t>
            </a:r>
            <a:r>
              <a:rPr lang="en-US" sz="700" dirty="0">
                <a:latin typeface="Arial" panose="020B0604020202020204" pitchFamily="34" charset="0"/>
                <a:cs typeface="Arial" panose="020B0604020202020204" pitchFamily="34" charset="0"/>
              </a:rPr>
              <a:t>, </a:t>
            </a:r>
            <a:r>
              <a:rPr lang="en-US" sz="700" i="1" dirty="0">
                <a:latin typeface="Arial" panose="020B0604020202020204" pitchFamily="34" charset="0"/>
                <a:cs typeface="Arial" panose="020B0604020202020204" pitchFamily="34" charset="0"/>
              </a:rPr>
              <a:t>25</a:t>
            </a:r>
            <a:r>
              <a:rPr lang="en-US" sz="700" dirty="0">
                <a:latin typeface="Arial" panose="020B0604020202020204" pitchFamily="34" charset="0"/>
                <a:cs typeface="Arial" panose="020B0604020202020204" pitchFamily="34" charset="0"/>
              </a:rPr>
              <a:t>(1), p.22. </a:t>
            </a:r>
            <a:r>
              <a:rPr lang="en-US" sz="700" dirty="0">
                <a:latin typeface="Arial" panose="020B0604020202020204" pitchFamily="34" charset="0"/>
                <a:cs typeface="Arial" panose="020B0604020202020204" pitchFamily="34" charset="0"/>
                <a:hlinkClick r:id="rId13"/>
              </a:rPr>
              <a:t>https://doi.org/10.1186/s12888-024-06457-w</a:t>
            </a:r>
            <a:r>
              <a:rPr lang="en-US" sz="700" dirty="0">
                <a:latin typeface="Arial" panose="020B0604020202020204" pitchFamily="34" charset="0"/>
                <a:cs typeface="Arial" panose="020B0604020202020204" pitchFamily="34" charset="0"/>
              </a:rPr>
              <a:t> </a:t>
            </a:r>
            <a:endParaRPr lang="en-IN" sz="700" dirty="0">
              <a:latin typeface="Arial" panose="020B0604020202020204" pitchFamily="34" charset="0"/>
              <a:cs typeface="Arial" panose="020B0604020202020204" pitchFamily="34" charset="0"/>
            </a:endParaRPr>
          </a:p>
          <a:p>
            <a:pPr algn="just"/>
            <a:r>
              <a:rPr lang="en-US" sz="700" dirty="0">
                <a:latin typeface="Arial" panose="020B0604020202020204" pitchFamily="34" charset="0"/>
                <a:cs typeface="Arial" panose="020B0604020202020204" pitchFamily="34" charset="0"/>
              </a:rPr>
              <a:t>Kundu, J. and Kundu, S., (2022). Cardiovascular disease (CVD) and its associated risk factors among older adults in India: Evidence from LASI Wave 1. </a:t>
            </a:r>
            <a:r>
              <a:rPr lang="en-US" sz="700" i="1" dirty="0">
                <a:latin typeface="Arial" panose="020B0604020202020204" pitchFamily="34" charset="0"/>
                <a:cs typeface="Arial" panose="020B0604020202020204" pitchFamily="34" charset="0"/>
              </a:rPr>
              <a:t>Clinical Epidemiology and Global Health</a:t>
            </a:r>
            <a:r>
              <a:rPr lang="en-US" sz="700" dirty="0">
                <a:latin typeface="Arial" panose="020B0604020202020204" pitchFamily="34" charset="0"/>
                <a:cs typeface="Arial" panose="020B0604020202020204" pitchFamily="34" charset="0"/>
              </a:rPr>
              <a:t>, </a:t>
            </a:r>
            <a:r>
              <a:rPr lang="en-US" sz="700" i="1" dirty="0">
                <a:latin typeface="Arial" panose="020B0604020202020204" pitchFamily="34" charset="0"/>
                <a:cs typeface="Arial" panose="020B0604020202020204" pitchFamily="34" charset="0"/>
              </a:rPr>
              <a:t>13</a:t>
            </a:r>
            <a:r>
              <a:rPr lang="en-US" sz="700" dirty="0">
                <a:latin typeface="Arial" panose="020B0604020202020204" pitchFamily="34" charset="0"/>
                <a:cs typeface="Arial" panose="020B0604020202020204" pitchFamily="34" charset="0"/>
              </a:rPr>
              <a:t>, p.100937. </a:t>
            </a:r>
            <a:r>
              <a:rPr lang="en-US" sz="700" dirty="0">
                <a:latin typeface="Arial" panose="020B0604020202020204" pitchFamily="34" charset="0"/>
                <a:cs typeface="Arial" panose="020B0604020202020204" pitchFamily="34" charset="0"/>
                <a:hlinkClick r:id="rId14"/>
              </a:rPr>
              <a:t>https://doi.org/10.1016/j.cegh.2021.100937</a:t>
            </a:r>
            <a:r>
              <a:rPr lang="en-US" sz="700" dirty="0">
                <a:latin typeface="Arial" panose="020B0604020202020204" pitchFamily="34" charset="0"/>
                <a:cs typeface="Arial" panose="020B0604020202020204" pitchFamily="34" charset="0"/>
              </a:rPr>
              <a:t> </a:t>
            </a:r>
          </a:p>
          <a:p>
            <a:pPr lvl="0"/>
            <a:r>
              <a:rPr lang="en-GB" sz="700" dirty="0">
                <a:latin typeface="Arial" panose="020B0604020202020204" pitchFamily="34" charset="0"/>
                <a:cs typeface="Arial" panose="020B0604020202020204" pitchFamily="34" charset="0"/>
              </a:rPr>
              <a:t>Tayal, U., Pompei, G., Wilkinson, I., Adamson, D., Sinha, A., Hildick-Smith, D., Cubbon, R., Garbi, M., Ingram, T.E., </a:t>
            </a:r>
            <a:r>
              <a:rPr lang="en-GB" sz="700" dirty="0" err="1">
                <a:latin typeface="Arial" panose="020B0604020202020204" pitchFamily="34" charset="0"/>
                <a:cs typeface="Arial" panose="020B0604020202020204" pitchFamily="34" charset="0"/>
              </a:rPr>
              <a:t>Colebourn</a:t>
            </a:r>
            <a:r>
              <a:rPr lang="en-GB" sz="700" dirty="0">
                <a:latin typeface="Arial" panose="020B0604020202020204" pitchFamily="34" charset="0"/>
                <a:cs typeface="Arial" panose="020B0604020202020204" pitchFamily="34" charset="0"/>
              </a:rPr>
              <a:t>, C.L. and Camm, C.F., 2024. Advancing the access to cardiovascular diagnosis and treatment among women with cardiovascular disease: a joint British Cardiovascular Societies’ consensus document. </a:t>
            </a:r>
            <a:r>
              <a:rPr lang="en-GB" sz="700" i="1" dirty="0">
                <a:latin typeface="Arial" panose="020B0604020202020204" pitchFamily="34" charset="0"/>
                <a:cs typeface="Arial" panose="020B0604020202020204" pitchFamily="34" charset="0"/>
              </a:rPr>
              <a:t>Heart</a:t>
            </a:r>
            <a:r>
              <a:rPr lang="en-GB" sz="700" dirty="0">
                <a:latin typeface="Arial" panose="020B0604020202020204" pitchFamily="34" charset="0"/>
                <a:cs typeface="Arial" panose="020B0604020202020204" pitchFamily="34" charset="0"/>
              </a:rPr>
              <a:t>, </a:t>
            </a:r>
            <a:r>
              <a:rPr lang="en-GB" sz="700" i="1" dirty="0">
                <a:latin typeface="Arial" panose="020B0604020202020204" pitchFamily="34" charset="0"/>
                <a:cs typeface="Arial" panose="020B0604020202020204" pitchFamily="34" charset="0"/>
              </a:rPr>
              <a:t>110</a:t>
            </a:r>
            <a:r>
              <a:rPr lang="en-GB" sz="700" dirty="0">
                <a:latin typeface="Arial" panose="020B0604020202020204" pitchFamily="34" charset="0"/>
                <a:cs typeface="Arial" panose="020B0604020202020204" pitchFamily="34" charset="0"/>
              </a:rPr>
              <a:t>(22), pp.e3-e15. </a:t>
            </a:r>
            <a:r>
              <a:rPr lang="en-US" sz="700" u="sng" dirty="0">
                <a:latin typeface="Arial" panose="020B0604020202020204" pitchFamily="34" charset="0"/>
                <a:cs typeface="Arial" panose="020B0604020202020204" pitchFamily="34" charset="0"/>
                <a:hlinkClick r:id="rId15"/>
              </a:rPr>
              <a:t>https://heart.bmj.com/content/heartjnl/110/22/e3.full.pdf</a:t>
            </a:r>
            <a:r>
              <a:rPr lang="en-US" sz="700" dirty="0">
                <a:latin typeface="Arial" panose="020B0604020202020204" pitchFamily="34" charset="0"/>
                <a:cs typeface="Arial" panose="020B0604020202020204" pitchFamily="34" charset="0"/>
              </a:rPr>
              <a:t> </a:t>
            </a:r>
            <a:endParaRPr lang="en-IN" sz="700" dirty="0">
              <a:latin typeface="Arial" panose="020B0604020202020204" pitchFamily="34" charset="0"/>
              <a:cs typeface="Arial" panose="020B0604020202020204" pitchFamily="34" charset="0"/>
            </a:endParaRPr>
          </a:p>
          <a:p>
            <a:pPr lvl="0"/>
            <a:r>
              <a:rPr lang="en-US" sz="700" dirty="0" err="1">
                <a:latin typeface="Arial" panose="020B0604020202020204" pitchFamily="34" charset="0"/>
                <a:cs typeface="Arial" panose="020B0604020202020204" pitchFamily="34" charset="0"/>
              </a:rPr>
              <a:t>Bjcardio</a:t>
            </a:r>
            <a:r>
              <a:rPr lang="en-US" sz="700" dirty="0">
                <a:latin typeface="Arial" panose="020B0604020202020204" pitchFamily="34" charset="0"/>
                <a:cs typeface="Arial" panose="020B0604020202020204" pitchFamily="34" charset="0"/>
              </a:rPr>
              <a:t>, 2024. Embedding innovation in clinical practice to improve patient care across cardiovascular disease </a:t>
            </a:r>
            <a:r>
              <a:rPr lang="en-US" sz="700" u="sng" dirty="0">
                <a:latin typeface="Arial" panose="020B0604020202020204" pitchFamily="34" charset="0"/>
                <a:cs typeface="Arial" panose="020B0604020202020204" pitchFamily="34" charset="0"/>
                <a:hlinkClick r:id="rId16"/>
              </a:rPr>
              <a:t>https://bjcardio.co.uk/2024/08/embedding-innovation-in-clinical-practice-to-improve-patient-care-across-cardiovascular-disease/</a:t>
            </a:r>
            <a:r>
              <a:rPr lang="en-US" sz="700" dirty="0">
                <a:latin typeface="Arial" panose="020B0604020202020204" pitchFamily="34" charset="0"/>
                <a:cs typeface="Arial" panose="020B0604020202020204" pitchFamily="34" charset="0"/>
              </a:rPr>
              <a:t> </a:t>
            </a:r>
            <a:endParaRPr lang="en-IN" sz="700" dirty="0">
              <a:latin typeface="Arial" panose="020B0604020202020204" pitchFamily="34" charset="0"/>
              <a:cs typeface="Arial" panose="020B0604020202020204" pitchFamily="34" charset="0"/>
            </a:endParaRPr>
          </a:p>
          <a:p>
            <a:pPr lvl="0"/>
            <a:r>
              <a:rPr lang="en-US" sz="700" dirty="0">
                <a:latin typeface="Arial" panose="020B0604020202020204" pitchFamily="34" charset="0"/>
                <a:cs typeface="Arial" panose="020B0604020202020204" pitchFamily="34" charset="0"/>
              </a:rPr>
              <a:t>GOV.UK, 2026. Health matters: preventing cardiovascular disease </a:t>
            </a:r>
            <a:r>
              <a:rPr lang="en-US" sz="700" u="sng" dirty="0">
                <a:latin typeface="Arial" panose="020B0604020202020204" pitchFamily="34" charset="0"/>
                <a:cs typeface="Arial" panose="020B0604020202020204" pitchFamily="34" charset="0"/>
                <a:hlinkClick r:id="rId17"/>
              </a:rPr>
              <a:t>https://www.gov.uk/government/publications/health-matters-preventing-cardiovascular-disease/health-matters-preventing-cardiovascular-disease</a:t>
            </a:r>
            <a:r>
              <a:rPr lang="en-US" sz="700" dirty="0">
                <a:latin typeface="Arial" panose="020B0604020202020204" pitchFamily="34" charset="0"/>
                <a:cs typeface="Arial" panose="020B0604020202020204" pitchFamily="34" charset="0"/>
              </a:rPr>
              <a:t>  </a:t>
            </a:r>
            <a:endParaRPr lang="en-IN" sz="700" dirty="0">
              <a:latin typeface="Arial" panose="020B0604020202020204" pitchFamily="34" charset="0"/>
              <a:cs typeface="Arial" panose="020B0604020202020204" pitchFamily="34" charset="0"/>
            </a:endParaRPr>
          </a:p>
          <a:p>
            <a:pPr algn="just"/>
            <a:endParaRPr lang="en-IN" sz="700" dirty="0">
              <a:latin typeface="Arial" panose="020B0604020202020204" pitchFamily="34"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2965</Words>
  <Application>Microsoft Office PowerPoint</Application>
  <PresentationFormat>On-screen Show (16:9)</PresentationFormat>
  <Paragraphs>127</Paragraphs>
  <Slides>15</Slides>
  <Notes>14</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Office Theme</vt:lpstr>
      <vt:lpstr>CARDIOVASCULAR DISEASE: DIAGNOSIS, MANAGEMENT, AND PERSONALISED CARE IN THE UK   Name: Adnankhan Firojkhan Sindhi                    Student ID: 2528923 module : Community Care and Management of Longer-term Conditions (LCHS7003)  Lecturer : Muhammed Khan Date : 16/04/2026 Level 7 Academic presentation </vt:lpstr>
      <vt:lpstr>INTRODUCTION</vt:lpstr>
      <vt:lpstr>SYMPTOMS AND AETIOLOGY</vt:lpstr>
      <vt:lpstr>PREVALENCE (UK AND GLOBAL)</vt:lpstr>
      <vt:lpstr>ECONOMIC AND SOCIAL BURDEN</vt:lpstr>
      <vt:lpstr>DIAGNOSIS AND INITIAL ASSESSMENT</vt:lpstr>
      <vt:lpstr>MANAGEMENT (UK GUIDANCE)</vt:lpstr>
      <vt:lpstr>COMPREHENSIVE MODEL OF PERSONALISED CARE MODELS</vt:lpstr>
      <vt:lpstr>TREATMENT OPTIONS</vt:lpstr>
      <vt:lpstr>COMORBIDITIES</vt:lpstr>
      <vt:lpstr>PREVENTION</vt:lpstr>
      <vt:lpstr>SKILLS, VALUES AND BEHAVIOURS</vt:lpstr>
      <vt:lpstr>EPIDEMIOLOGY</vt:lpstr>
      <vt:lpstr>RECOMMENDATIONS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2026-04-07T06:03:03Z</dcterms:created>
  <dcterms:modified xsi:type="dcterms:W3CDTF">2026-04-16T02:55:00Z</dcterms:modified>
</cp:coreProperties>
</file>