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7" autoAdjust="0"/>
    <p:restoredTop sz="94660"/>
  </p:normalViewPr>
  <p:slideViewPr>
    <p:cSldViewPr snapToGrid="0">
      <p:cViewPr varScale="1">
        <p:scale>
          <a:sx n="67" d="100"/>
          <a:sy n="67" d="100"/>
        </p:scale>
        <p:origin x="10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C1111-F4ED-8F2A-2F11-970C88A268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A0CDD5-9970-3E47-6AD1-0D41589636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3CC6A-CBA2-231B-286A-5C4B2233B9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F8A33-6F4B-4AEE-BF4F-E6380C75D31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DFEF0-96AD-6752-30F8-1843354A0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3C4D38-A03F-DA60-AD36-B582DE884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E11E0-EAA4-43C5-9B43-83DBB8F4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1840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2F974-A213-5A27-27F4-51C89B24D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7D46EE-DF49-3AF9-4B1F-0474B2C26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871867-FA5C-FA4B-3C82-9D1E85193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F8A33-6F4B-4AEE-BF4F-E6380C75D31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3377D-CA55-E5E6-AD3F-AFF0E5290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4C5220-94FF-47EE-5BBC-8660E43B7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E11E0-EAA4-43C5-9B43-83DBB8F4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629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6D8F0-276F-95C6-B46E-31C7B1CEF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6B558C-FEDA-CE7F-1BC4-2B9ED8D5BA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C63003-961E-B464-E0E7-9E23DDB927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F8A33-6F4B-4AEE-BF4F-E6380C75D31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13E13-2214-5C37-DBC5-CEA438AD2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2A74A0-C5B9-801A-2180-99F4CD6829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E11E0-EAA4-43C5-9B43-83DBB8F4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923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5F6E3-671A-123F-B682-7BCFB6E62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03B46-F104-0E4C-FB50-89D05A213D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1276D5-B8DB-C611-978E-613BC9E5D5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3569EB-9EAB-CAFE-67D7-7B71906E2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F8A33-6F4B-4AEE-BF4F-E6380C75D31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3A3791-9418-EECB-ABB0-A6FAF2A8A7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EFFD55-FDD0-B969-E9D0-81FB20ADD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E11E0-EAA4-43C5-9B43-83DBB8F4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7619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57EE1-0149-53CD-D1C4-3DE86E731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B95E0B-4C05-95EB-1411-458A1CE56B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B9EF7C-BDA2-2444-3933-BE6F434ABC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752DC8-375B-9807-7D21-BA288E79E5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8F1D5-AA46-5352-2D3E-40D32B23AB8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CA49201-AAE6-76F8-000B-734B89CAE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F8A33-6F4B-4AEE-BF4F-E6380C75D31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C6D19E-EB51-8058-AEA5-7F470F8D3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DB6E7E-0CE1-C0ED-74E3-17415628A7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E11E0-EAA4-43C5-9B43-83DBB8F4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6027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29ED6-BC43-9F5B-2756-1C8534F97C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C23554-428E-7AF5-68AC-DE5BFEF10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F8A33-6F4B-4AEE-BF4F-E6380C75D31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4A1580-6FE8-E05E-1766-CCD912121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A07795-9A01-005C-FEEA-8C092D36D3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E11E0-EAA4-43C5-9B43-83DBB8F4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885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E1C167-7D75-EF7D-C902-485C203C8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F8A33-6F4B-4AEE-BF4F-E6380C75D31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098AE3-47A8-22D2-42F2-F408A8586C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3A59B1-C469-2387-83D6-4C66A6A3F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E11E0-EAA4-43C5-9B43-83DBB8F4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267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7D2AE-9CA2-7967-C98C-B1104222B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66B7F4-8F2D-3920-0507-693E8DA3E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43F2B1-B709-5B7D-48A8-3CE2BD39C2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49FA5-235C-406C-69C4-E949D6EA6D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F8A33-6F4B-4AEE-BF4F-E6380C75D31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E449FC-57DF-F912-C2C2-D7D8D15B5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2EA973-8D11-D376-FFE1-E085BBD098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E11E0-EAA4-43C5-9B43-83DBB8F4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51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36A74-2CA2-F765-E020-ADA0B89BA2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ADFF1C-F48E-A1D2-5F39-836AE09393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74CC98-CDDC-F993-96EB-45700919DC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770B0-394A-3A49-CEE8-73FAC0D03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F8A33-6F4B-4AEE-BF4F-E6380C75D31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8542F1-6FAC-3F96-17F9-100BF0BFB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A5630C-D93E-3140-079A-12B68E9EB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E11E0-EAA4-43C5-9B43-83DBB8F4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1375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C67ED-B3A8-13C3-950C-B6B882994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82E193-C0BA-CC4C-62F7-395F212C50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6C6430-2A95-3B04-277E-65B01E60C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F8A33-6F4B-4AEE-BF4F-E6380C75D31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051730-5C1F-46A2-5B6F-CCC62F51F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488DA7-10BA-FE7F-B2DC-0669B4F0B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E11E0-EAA4-43C5-9B43-83DBB8F4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119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A3BCD8-033A-EF5A-F8DD-259064902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4F0F64-BE41-ECEE-5FCF-E50A4F01CF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F4FBD5-F53A-2A70-4FAF-7174670A7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F8A33-6F4B-4AEE-BF4F-E6380C75D31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030DB-CD67-CADD-C3A4-93DCA447F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A05BC7-9956-A15D-1D63-25F2F61B2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E11E0-EAA4-43C5-9B43-83DBB8F4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414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389806-51D7-6876-88C3-DE2B4BFA4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1457DE-426A-3B61-FD09-6558C57AB2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BCD1D1-D76C-7355-FB3E-940EF9B4BC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2F8A33-6F4B-4AEE-BF4F-E6380C75D313}" type="datetimeFigureOut">
              <a:rPr lang="en-GB" smtClean="0"/>
              <a:t>27/03/2026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752DD3-B821-5C1B-CEFD-15A079D9A81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8265D-1610-1FC5-3A4C-008676B33E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CEE11E0-EAA4-43C5-9B43-83DBB8F430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199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ja/photo/107469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454713-8031-DB6D-E779-9CEC648C089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5730"/>
          <a:stretch>
            <a:fillRect/>
          </a:stretch>
        </p:blipFill>
        <p:spPr>
          <a:xfrm>
            <a:off x="0" y="-14568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646FA5-4DBE-FDF1-179A-8B7C3C4826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3980" y="110185"/>
            <a:ext cx="9144000" cy="727901"/>
          </a:xfrm>
        </p:spPr>
        <p:txBody>
          <a:bodyPr>
            <a:normAutofit fontScale="90000"/>
          </a:bodyPr>
          <a:lstStyle/>
          <a:p>
            <a:br>
              <a:rPr lang="en-GB" sz="2000" dirty="0">
                <a:solidFill>
                  <a:srgbClr val="FFFFFF"/>
                </a:solidFill>
              </a:rPr>
            </a:br>
            <a:r>
              <a:rPr lang="en-GB" sz="4400" dirty="0">
                <a:solidFill>
                  <a:srgbClr val="FFFFFF"/>
                </a:solidFill>
              </a:rPr>
              <a:t>METHODOLOGY POSTER</a:t>
            </a:r>
            <a:br>
              <a:rPr lang="en-GB" sz="2000" dirty="0">
                <a:solidFill>
                  <a:srgbClr val="FFFFFF"/>
                </a:solidFill>
              </a:rPr>
            </a:br>
            <a:r>
              <a:rPr lang="en-GB" sz="2000" dirty="0">
                <a:solidFill>
                  <a:srgbClr val="FFFFFF"/>
                </a:solidFill>
              </a:rPr>
              <a:t>A Comparative Look at Caribbean and South Asian Food Shops in Birmingham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128E6-808D-A1FB-E859-67504D1020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14500" y="852654"/>
            <a:ext cx="8176240" cy="727901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Daniel Fraser </a:t>
            </a:r>
          </a:p>
          <a:p>
            <a:r>
              <a:rPr lang="en-GB" sz="1800" dirty="0">
                <a:solidFill>
                  <a:srgbClr val="FFFFFF"/>
                </a:solidFill>
              </a:rPr>
              <a:t>LCLM6005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E1034EC-40DF-A0FC-E60B-9FFF58476F39}"/>
              </a:ext>
            </a:extLst>
          </p:cNvPr>
          <p:cNvSpPr txBox="1"/>
          <p:nvPr/>
        </p:nvSpPr>
        <p:spPr>
          <a:xfrm>
            <a:off x="41863" y="1275257"/>
            <a:ext cx="480631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tx2"/>
                </a:solidFill>
              </a:rPr>
              <a:t>INTRODUCTION</a:t>
            </a:r>
          </a:p>
          <a:p>
            <a:r>
              <a:rPr lang="en-GB" sz="1400" dirty="0"/>
              <a:t>Birmingham is one of the UK’s most multicultural cities.</a:t>
            </a:r>
          </a:p>
          <a:p>
            <a:r>
              <a:rPr lang="en-GB" sz="1400" dirty="0"/>
              <a:t>Caribbean and South Asian communities have shaped the city’s food culture.</a:t>
            </a:r>
          </a:p>
          <a:p>
            <a:r>
              <a:rPr lang="en-GB" sz="1400" dirty="0"/>
              <a:t>This study compares their food shops to understand cultural identity, shopping experience, and community impact.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F24205-A1F2-F323-7663-4FBD89953C7C}"/>
              </a:ext>
            </a:extLst>
          </p:cNvPr>
          <p:cNvSpPr txBox="1"/>
          <p:nvPr/>
        </p:nvSpPr>
        <p:spPr>
          <a:xfrm>
            <a:off x="41862" y="2674820"/>
            <a:ext cx="699705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RESEARCH PROCESS </a:t>
            </a:r>
          </a:p>
          <a:p>
            <a:r>
              <a:rPr lang="en-GB" sz="1400" dirty="0"/>
              <a:t>Background Research</a:t>
            </a:r>
          </a:p>
          <a:p>
            <a:r>
              <a:rPr lang="en-GB" sz="1400" dirty="0"/>
              <a:t>Looked at the history of Caribbean and South Asian migration to Birmingham.</a:t>
            </a:r>
          </a:p>
          <a:p>
            <a:r>
              <a:rPr lang="en-GB" sz="1400" dirty="0"/>
              <a:t>Identified key neighbourhoods: Handsworth, </a:t>
            </a:r>
            <a:r>
              <a:rPr lang="en-GB" sz="1400" dirty="0" err="1"/>
              <a:t>Lozells</a:t>
            </a:r>
            <a:r>
              <a:rPr lang="en-GB" sz="1400" dirty="0"/>
              <a:t>, Sparkhill, Sparkbrook, Small Heath.</a:t>
            </a:r>
          </a:p>
          <a:p>
            <a:r>
              <a:rPr lang="en-GB" sz="1400" dirty="0"/>
              <a:t>Online Research, Used shop websites, community pages, and local business listings.</a:t>
            </a:r>
          </a:p>
          <a:p>
            <a:r>
              <a:rPr lang="en-GB" sz="1400" dirty="0"/>
              <a:t>Customer Perspectives, Reviewed online reviews and social media posts.</a:t>
            </a:r>
          </a:p>
          <a:p>
            <a:r>
              <a:rPr lang="en-GB" sz="1400" dirty="0"/>
              <a:t>Looked for comments on authenticity, price, product range and customer service.</a:t>
            </a:r>
          </a:p>
          <a:p>
            <a:r>
              <a:rPr lang="en-GB" sz="1400" dirty="0"/>
              <a:t>Thematic Comparison, Product range, Shop size and layout, Cultural role, Customer experience, Community influence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CDD978-9086-EB56-FA55-22CA65A7F6C0}"/>
              </a:ext>
            </a:extLst>
          </p:cNvPr>
          <p:cNvSpPr txBox="1"/>
          <p:nvPr/>
        </p:nvSpPr>
        <p:spPr>
          <a:xfrm>
            <a:off x="7343823" y="1080921"/>
            <a:ext cx="480631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FINDINGS</a:t>
            </a:r>
          </a:p>
          <a:p>
            <a:r>
              <a:rPr lang="en-GB" sz="1400" dirty="0"/>
              <a:t>Cultural Role, Caribbean Shops: Often family‑run and community‑focused. Linked to the Windrush generation.</a:t>
            </a:r>
          </a:p>
          <a:p>
            <a:r>
              <a:rPr lang="en-GB" sz="1400" dirty="0"/>
              <a:t>Provide cultural connection through specialist ingredients.</a:t>
            </a:r>
          </a:p>
          <a:p>
            <a:r>
              <a:rPr lang="en-GB" sz="1400" dirty="0"/>
              <a:t>South Asian Shops, Larger and more commercial, Serve a big local population, Essential for everyday cooking needs.</a:t>
            </a:r>
          </a:p>
          <a:p>
            <a:r>
              <a:rPr lang="en-GB" sz="1400" dirty="0"/>
              <a:t>Product Range, Caribbean Shops; Plantain, yam, cassava, callaloo, Jerk seasoning, curry powders, Saltfish, patties, tropical drinks. South Asian Shops: Wide range of spices and masalas, Lentils, rice varieties, flours, Fresh halal meat, snacks, sweets. Shop Layout &amp; Experience</a:t>
            </a:r>
          </a:p>
          <a:p>
            <a:r>
              <a:rPr lang="en-GB" sz="1400" dirty="0"/>
              <a:t>Caribbean Shops are Smaller, homely, personal atmosphere</a:t>
            </a:r>
          </a:p>
          <a:p>
            <a:r>
              <a:rPr lang="en-GB" sz="1400" dirty="0"/>
              <a:t>Focus on authenticity and cultural familiarity</a:t>
            </a:r>
          </a:p>
          <a:p>
            <a:r>
              <a:rPr lang="en-GB" sz="1400" dirty="0"/>
              <a:t>South Asian Shops are Larger supermarket-style layout</a:t>
            </a:r>
          </a:p>
          <a:p>
            <a:r>
              <a:rPr lang="en-GB" sz="1400" dirty="0"/>
              <a:t>Busy, colourful, high product turnover, Impact on Birmingham’s Food Culture, Caribbean shops support restaurants serving jerk chicken, patties, and island dishes.</a:t>
            </a:r>
          </a:p>
          <a:p>
            <a:r>
              <a:rPr lang="en-GB" sz="1400" dirty="0"/>
              <a:t>South Asian shops support Birmingham’s Balti houses and other South Asian restaurants. Both contribute to the city’s multicultural identity.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7B9E29C-C2AC-B0A0-9F20-F6CF56D2BBC6}"/>
              </a:ext>
            </a:extLst>
          </p:cNvPr>
          <p:cNvSpPr txBox="1"/>
          <p:nvPr/>
        </p:nvSpPr>
        <p:spPr>
          <a:xfrm>
            <a:off x="41862" y="4756116"/>
            <a:ext cx="597217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CONCLUSION</a:t>
            </a:r>
          </a:p>
          <a:p>
            <a:r>
              <a:rPr lang="en-GB" sz="1400" dirty="0"/>
              <a:t>Caribbean and South Asian food shops are more than grocery stores—they are cultural anchors.</a:t>
            </a:r>
          </a:p>
          <a:p>
            <a:r>
              <a:rPr lang="en-GB" sz="1400" dirty="0"/>
              <a:t>They help communities stay connected to their heritage.</a:t>
            </a:r>
          </a:p>
          <a:p>
            <a:r>
              <a:rPr lang="en-GB" sz="1400" dirty="0"/>
              <a:t>Their presence enriches Birmingham’s food landscape and strengthens multicultural living.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2B614EB-E831-2FBF-FED1-B96199A35DDF}"/>
              </a:ext>
            </a:extLst>
          </p:cNvPr>
          <p:cNvSpPr txBox="1"/>
          <p:nvPr/>
        </p:nvSpPr>
        <p:spPr>
          <a:xfrm>
            <a:off x="2021684" y="6224595"/>
            <a:ext cx="90668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KEYWORDS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Caribbean • South Asian • Birmingham • Food Culture • Migration • Community • Identity</a:t>
            </a:r>
          </a:p>
        </p:txBody>
      </p:sp>
    </p:spTree>
    <p:extLst>
      <p:ext uri="{BB962C8B-B14F-4D97-AF65-F5344CB8AC3E}">
        <p14:creationId xmlns:p14="http://schemas.microsoft.com/office/powerpoint/2010/main" val="20197138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3197</TotalTime>
  <Words>383</Words>
  <Application>Microsoft Office PowerPoint</Application>
  <PresentationFormat>Widescreen</PresentationFormat>
  <Paragraphs>31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 METHODOLOGY POSTER A Comparative Look at Caribbean and South Asian Food Shops in Birmingham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Fraser (2240853)</dc:creator>
  <cp:lastModifiedBy>Daniel Fraser (2240853)</cp:lastModifiedBy>
  <cp:revision>1</cp:revision>
  <dcterms:created xsi:type="dcterms:W3CDTF">2026-03-27T08:05:03Z</dcterms:created>
  <dcterms:modified xsi:type="dcterms:W3CDTF">2026-03-29T13:22:44Z</dcterms:modified>
</cp:coreProperties>
</file>