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17"/>
  </p:notesMasterIdLst>
  <p:handoutMasterIdLst>
    <p:handoutMasterId r:id="rId18"/>
  </p:handoutMasterIdLst>
  <p:sldIdLst>
    <p:sldId id="256" r:id="rId4"/>
    <p:sldId id="258" r:id="rId5"/>
    <p:sldId id="281" r:id="rId6"/>
    <p:sldId id="271" r:id="rId7"/>
    <p:sldId id="274" r:id="rId8"/>
    <p:sldId id="275" r:id="rId9"/>
    <p:sldId id="277" r:id="rId10"/>
    <p:sldId id="279" r:id="rId11"/>
    <p:sldId id="276" r:id="rId12"/>
    <p:sldId id="273" r:id="rId13"/>
    <p:sldId id="272" r:id="rId14"/>
    <p:sldId id="282" r:id="rId15"/>
    <p:sldId id="270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950" autoAdjust="0"/>
  </p:normalViewPr>
  <p:slideViewPr>
    <p:cSldViewPr>
      <p:cViewPr varScale="1">
        <p:scale>
          <a:sx n="100" d="100"/>
          <a:sy n="100" d="100"/>
        </p:scale>
        <p:origin x="2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1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06/02/2017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See the following links: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err="1"/>
              <a:t>Memory</a:t>
            </a:r>
            <a:r>
              <a:rPr lang="en-GB" baseline="0" dirty="0" err="1"/>
              <a:t>Stream</a:t>
            </a:r>
            <a:r>
              <a:rPr lang="en-GB" baseline="0" dirty="0"/>
              <a:t> Class: https://msdn.microsoft.com/en-us/library/system.io.memorystream(v=vs.110).aspx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err="1"/>
              <a:t>XmlReader</a:t>
            </a:r>
            <a:r>
              <a:rPr lang="en-GB" baseline="0" dirty="0"/>
              <a:t> Class: https://msdn.microsoft.com/en-us/library/system.xml.xmlreader(v=vs.110).aspx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err="1"/>
              <a:t>XmlSerialiser.Deserialize</a:t>
            </a:r>
            <a:r>
              <a:rPr lang="en-GB" baseline="0" dirty="0"/>
              <a:t> method: https://msdn.microsoft.com/en-us/library/cca2d5s9(v=vs.110).aspx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841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2/6/2017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3schools.com/xml/default.asp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Building A Game Scene Dynamically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3: Indie Game Development (IGD)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06-Feb-2017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Building a Game Scene </a:t>
            </a:r>
            <a:r>
              <a:rPr lang="en-GB" dirty="0" smtClean="0"/>
              <a:t>Layout </a:t>
            </a:r>
            <a:r>
              <a:rPr lang="en-GB" dirty="0"/>
              <a:t>Dynamically using</a:t>
            </a:r>
          </a:p>
          <a:p>
            <a:pPr lvl="1"/>
            <a:r>
              <a:rPr lang="en-GB" dirty="0"/>
              <a:t>ASCII Art &amp; XML</a:t>
            </a:r>
          </a:p>
          <a:p>
            <a:pPr lvl="1"/>
            <a:r>
              <a:rPr lang="en-GB" dirty="0"/>
              <a:t>Prefabs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076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Object Oriented Development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 is a class?</a:t>
            </a:r>
          </a:p>
          <a:p>
            <a:r>
              <a:rPr lang="en-GB" dirty="0"/>
              <a:t>What is the difference between a class and an object?</a:t>
            </a:r>
          </a:p>
          <a:p>
            <a:r>
              <a:rPr lang="en-GB" dirty="0"/>
              <a:t>What is a Field?</a:t>
            </a:r>
          </a:p>
          <a:p>
            <a:r>
              <a:rPr lang="en-GB" dirty="0"/>
              <a:t>What is a Property?</a:t>
            </a:r>
          </a:p>
          <a:p>
            <a:r>
              <a:rPr lang="en-GB" dirty="0"/>
              <a:t>What is a method?</a:t>
            </a:r>
          </a:p>
          <a:p>
            <a:r>
              <a:rPr lang="en-GB" dirty="0"/>
              <a:t>What is the role of a constructor?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09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Defining the Game World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/>
          </a:bodyPr>
          <a:lstStyle/>
          <a:p>
            <a:r>
              <a:rPr lang="en-GB" dirty="0"/>
              <a:t>The game world levels are defined using ASCII art in an </a:t>
            </a:r>
            <a:r>
              <a:rPr lang="en-GB" dirty="0">
                <a:hlinkClick r:id="rId2"/>
              </a:rPr>
              <a:t>XML</a:t>
            </a:r>
            <a:r>
              <a:rPr lang="en-GB" dirty="0"/>
              <a:t> document.</a:t>
            </a:r>
          </a:p>
          <a:p>
            <a:r>
              <a:rPr lang="en-GB" dirty="0"/>
              <a:t>Using XML allows you to add other properties to the game world.</a:t>
            </a:r>
          </a:p>
          <a:p>
            <a:r>
              <a:rPr lang="en-GB" dirty="0"/>
              <a:t>For example, the XML on the next page includes</a:t>
            </a:r>
          </a:p>
          <a:p>
            <a:pPr lvl="1"/>
            <a:r>
              <a:rPr lang="en-GB" dirty="0"/>
              <a:t>The room (or level) number</a:t>
            </a:r>
          </a:p>
          <a:p>
            <a:pPr lvl="1"/>
            <a:r>
              <a:rPr lang="en-GB" dirty="0"/>
              <a:t>The type of floor and wall materials</a:t>
            </a:r>
          </a:p>
          <a:p>
            <a:r>
              <a:rPr lang="en-GB" dirty="0"/>
              <a:t>You then need to find some way of getting the XML into programmable objects.</a:t>
            </a:r>
          </a:p>
          <a:p>
            <a:pPr lvl="1"/>
            <a:r>
              <a:rPr lang="en-GB" dirty="0"/>
              <a:t>You can use </a:t>
            </a:r>
            <a:r>
              <a:rPr lang="en-GB" b="1" dirty="0" err="1"/>
              <a:t>Deserialisation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371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XML ASCII Art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6" y="1916828"/>
            <a:ext cx="8498285" cy="421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09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Serialisation and </a:t>
            </a:r>
            <a:r>
              <a:rPr lang="en-GB" dirty="0" err="1"/>
              <a:t>Deserialisation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Serialisation</a:t>
            </a:r>
          </a:p>
          <a:p>
            <a:pPr lvl="1"/>
            <a:r>
              <a:rPr lang="en-GB" dirty="0"/>
              <a:t>The process of translating data structures or object state into a </a:t>
            </a:r>
            <a:r>
              <a:rPr lang="en-GB" i="1" dirty="0"/>
              <a:t>stream of bytes</a:t>
            </a:r>
            <a:r>
              <a:rPr lang="en-GB" dirty="0"/>
              <a:t> in order to </a:t>
            </a:r>
            <a:r>
              <a:rPr lang="en-GB" i="1" dirty="0"/>
              <a:t>store the object</a:t>
            </a:r>
            <a:r>
              <a:rPr lang="en-GB" dirty="0"/>
              <a:t> or </a:t>
            </a:r>
            <a:r>
              <a:rPr lang="en-GB" i="1" dirty="0"/>
              <a:t>transmit it</a:t>
            </a:r>
            <a:r>
              <a:rPr lang="en-GB" dirty="0"/>
              <a:t> to memory, a database or file.</a:t>
            </a:r>
          </a:p>
          <a:p>
            <a:pPr lvl="1"/>
            <a:r>
              <a:rPr lang="en-GB" dirty="0"/>
              <a:t>The main purpose is to save the state of an object so it can be recreated later.</a:t>
            </a:r>
          </a:p>
          <a:p>
            <a:pPr lvl="1"/>
            <a:r>
              <a:rPr lang="en-GB" dirty="0"/>
              <a:t>Useful for data exchange.</a:t>
            </a:r>
          </a:p>
          <a:p>
            <a:r>
              <a:rPr lang="en-GB" dirty="0" err="1"/>
              <a:t>Deserialisation</a:t>
            </a:r>
            <a:endParaRPr lang="en-GB" dirty="0"/>
          </a:p>
          <a:p>
            <a:pPr lvl="1"/>
            <a:r>
              <a:rPr lang="en-GB" dirty="0"/>
              <a:t>The reverse process</a:t>
            </a:r>
          </a:p>
          <a:p>
            <a:pPr lvl="1"/>
            <a:r>
              <a:rPr lang="en-GB" dirty="0"/>
              <a:t>The process of reading a data source</a:t>
            </a:r>
            <a:br>
              <a:rPr lang="en-GB" dirty="0"/>
            </a:br>
            <a:r>
              <a:rPr lang="en-GB" dirty="0"/>
              <a:t>and constructing an object from it.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502355" y="4058957"/>
            <a:ext cx="3318117" cy="2682411"/>
            <a:chOff x="4689348" y="4058957"/>
            <a:chExt cx="3318117" cy="2682411"/>
          </a:xfrm>
        </p:grpSpPr>
        <p:sp>
          <p:nvSpPr>
            <p:cNvPr id="6" name="TextBox 5"/>
            <p:cNvSpPr txBox="1"/>
            <p:nvPr/>
          </p:nvSpPr>
          <p:spPr>
            <a:xfrm>
              <a:off x="5580112" y="4058957"/>
              <a:ext cx="1512168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Object</a:t>
              </a:r>
            </a:p>
          </p:txBody>
        </p:sp>
        <p:sp>
          <p:nvSpPr>
            <p:cNvPr id="7" name="Oval 6"/>
            <p:cNvSpPr/>
            <p:nvPr/>
          </p:nvSpPr>
          <p:spPr>
            <a:xfrm>
              <a:off x="5859143" y="4722308"/>
              <a:ext cx="954106" cy="878157"/>
            </a:xfrm>
            <a:prstGeom prst="ellipse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Bytes</a:t>
              </a:r>
            </a:p>
          </p:txBody>
        </p:sp>
        <p:sp>
          <p:nvSpPr>
            <p:cNvPr id="8" name="Can 7"/>
            <p:cNvSpPr/>
            <p:nvPr/>
          </p:nvSpPr>
          <p:spPr>
            <a:xfrm>
              <a:off x="4689348" y="5949280"/>
              <a:ext cx="602732" cy="792088"/>
            </a:xfrm>
            <a:prstGeom prst="ca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Database</a:t>
              </a:r>
              <a:endParaRPr lang="en-GB" dirty="0"/>
            </a:p>
          </p:txBody>
        </p:sp>
        <p:sp>
          <p:nvSpPr>
            <p:cNvPr id="9" name="Parallelogram 8"/>
            <p:cNvSpPr/>
            <p:nvPr/>
          </p:nvSpPr>
          <p:spPr>
            <a:xfrm>
              <a:off x="5958154" y="6042125"/>
              <a:ext cx="756084" cy="669032"/>
            </a:xfrm>
            <a:prstGeom prst="parallelogram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GB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Memory</a:t>
              </a:r>
              <a:endParaRPr lang="en-GB" dirty="0"/>
            </a:p>
          </p:txBody>
        </p:sp>
        <p:sp>
          <p:nvSpPr>
            <p:cNvPr id="10" name="Folded Corner 9"/>
            <p:cNvSpPr/>
            <p:nvPr/>
          </p:nvSpPr>
          <p:spPr>
            <a:xfrm rot="16200000">
              <a:off x="7369853" y="6073544"/>
              <a:ext cx="648072" cy="627153"/>
            </a:xfrm>
            <a:prstGeom prst="foldedCorne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wrap="none" rtlCol="0" anchor="ctr"/>
            <a:lstStyle/>
            <a:p>
              <a:pPr algn="ctr"/>
              <a:r>
                <a:rPr lang="en-GB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File</a:t>
              </a:r>
              <a:endParaRPr lang="en-GB" dirty="0"/>
            </a:p>
          </p:txBody>
        </p:sp>
        <p:cxnSp>
          <p:nvCxnSpPr>
            <p:cNvPr id="11" name="Straight Arrow Connector 10"/>
            <p:cNvCxnSpPr>
              <a:stCxn id="6" idx="2"/>
              <a:endCxn id="7" idx="0"/>
            </p:cNvCxnSpPr>
            <p:nvPr/>
          </p:nvCxnSpPr>
          <p:spPr>
            <a:xfrm>
              <a:off x="6336196" y="4428289"/>
              <a:ext cx="0" cy="29401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7" idx="4"/>
              <a:endCxn id="9" idx="0"/>
            </p:cNvCxnSpPr>
            <p:nvPr/>
          </p:nvCxnSpPr>
          <p:spPr>
            <a:xfrm>
              <a:off x="6336196" y="5600465"/>
              <a:ext cx="0" cy="44166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Elbow Connector 12"/>
            <p:cNvCxnSpPr>
              <a:stCxn id="7" idx="3"/>
              <a:endCxn id="8" idx="1"/>
            </p:cNvCxnSpPr>
            <p:nvPr/>
          </p:nvCxnSpPr>
          <p:spPr>
            <a:xfrm rot="5400000">
              <a:off x="5256083" y="5206494"/>
              <a:ext cx="477418" cy="1008155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Elbow Connector 13"/>
            <p:cNvCxnSpPr>
              <a:stCxn id="7" idx="5"/>
              <a:endCxn id="10" idx="3"/>
            </p:cNvCxnSpPr>
            <p:nvPr/>
          </p:nvCxnSpPr>
          <p:spPr>
            <a:xfrm rot="16200000" flipH="1">
              <a:off x="6888095" y="5257289"/>
              <a:ext cx="591223" cy="1020367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83630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Deserialising</a:t>
            </a:r>
            <a:r>
              <a:rPr lang="en-GB" dirty="0"/>
              <a:t> the XML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79832" cy="5257800"/>
          </a:xfrm>
        </p:spPr>
        <p:txBody>
          <a:bodyPr>
            <a:normAutofit fontScale="92500"/>
          </a:bodyPr>
          <a:lstStyle/>
          <a:p>
            <a:r>
              <a:rPr lang="en-GB" dirty="0"/>
              <a:t>First you need to define classes representing the programmable object(s) your XML gets converted to.</a:t>
            </a:r>
          </a:p>
          <a:p>
            <a:r>
              <a:rPr lang="en-GB" dirty="0"/>
              <a:t>The classes will contain properties that map to the XML elements and attributes.</a:t>
            </a:r>
          </a:p>
          <a:p>
            <a:r>
              <a:rPr lang="en-GB" dirty="0"/>
              <a:t>You create a normal class and add markers to each property to indicate what it maps to in the XML.</a:t>
            </a:r>
          </a:p>
          <a:p>
            <a:r>
              <a:rPr lang="en-GB" dirty="0"/>
              <a:t>To add the markers and to indicate that this class will be used in XML de/serialisation, you have to import the following libraries into your classes: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using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 panose="020B0609020204030204" pitchFamily="49" charset="0"/>
              </a:rPr>
              <a:t>System.Xml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using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000000"/>
                </a:solidFill>
                <a:latin typeface="Consolas" panose="020B0609020204030204" pitchFamily="49" charset="0"/>
              </a:rPr>
              <a:t>System.Xml.Serialization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9740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Deserialising</a:t>
            </a:r>
            <a:r>
              <a:rPr lang="en-GB" dirty="0"/>
              <a:t> the XML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13176"/>
          </a:xfrm>
        </p:spPr>
        <p:txBody>
          <a:bodyPr>
            <a:normAutofit/>
          </a:bodyPr>
          <a:lstStyle/>
          <a:p>
            <a:r>
              <a:rPr lang="en-GB" dirty="0"/>
              <a:t>Using the example XML shown earlier as an example, you will need the following:</a:t>
            </a:r>
          </a:p>
          <a:p>
            <a:pPr lvl="1"/>
            <a:r>
              <a:rPr lang="en-GB" dirty="0"/>
              <a:t>A </a:t>
            </a:r>
            <a:r>
              <a:rPr lang="en-GB" b="1" dirty="0"/>
              <a:t>Room</a:t>
            </a:r>
            <a:r>
              <a:rPr lang="en-GB" dirty="0"/>
              <a:t> class with the following properties:</a:t>
            </a:r>
          </a:p>
          <a:p>
            <a:pPr lvl="2"/>
            <a:r>
              <a:rPr lang="en-GB" dirty="0"/>
              <a:t>Floor: maps to the XML attribute </a:t>
            </a:r>
            <a:r>
              <a:rPr lang="en-GB" sz="2000" dirty="0">
                <a:solidFill>
                  <a:srgbClr val="FF0000"/>
                </a:solidFill>
                <a:latin typeface="Consolas" panose="020B0609020204030204" pitchFamily="49" charset="0"/>
              </a:rPr>
              <a:t>floor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=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"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dirt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"</a:t>
            </a:r>
            <a:endParaRPr lang="en-GB" dirty="0"/>
          </a:p>
          <a:p>
            <a:pPr lvl="2"/>
            <a:r>
              <a:rPr lang="en-GB" dirty="0"/>
              <a:t>Wall: maps to the XML attribute </a:t>
            </a:r>
            <a:r>
              <a:rPr lang="en-GB" sz="2000" dirty="0">
                <a:solidFill>
                  <a:srgbClr val="FF0000"/>
                </a:solidFill>
                <a:latin typeface="Consolas" panose="020B0609020204030204" pitchFamily="49" charset="0"/>
              </a:rPr>
              <a:t>wall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=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"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stone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"</a:t>
            </a:r>
            <a:endParaRPr lang="en-GB" dirty="0"/>
          </a:p>
          <a:p>
            <a:pPr lvl="2"/>
            <a:r>
              <a:rPr lang="en-GB" dirty="0" err="1"/>
              <a:t>Num</a:t>
            </a:r>
            <a:r>
              <a:rPr lang="en-GB" dirty="0"/>
              <a:t>: maps to the XML attribute </a:t>
            </a:r>
            <a:r>
              <a:rPr lang="en-GB" sz="2000" dirty="0" err="1">
                <a:solidFill>
                  <a:srgbClr val="FF0000"/>
                </a:solidFill>
                <a:latin typeface="Consolas" panose="020B0609020204030204" pitchFamily="49" charset="0"/>
              </a:rPr>
              <a:t>num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=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"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0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"</a:t>
            </a:r>
            <a:endParaRPr lang="en-GB" dirty="0"/>
          </a:p>
          <a:p>
            <a:pPr lvl="2"/>
            <a:r>
              <a:rPr lang="en-GB" dirty="0"/>
              <a:t>Layout: maps to the ASCII ART (the XML </a:t>
            </a:r>
            <a:r>
              <a:rPr lang="en-GB" b="1" dirty="0"/>
              <a:t>room</a:t>
            </a:r>
            <a:r>
              <a:rPr lang="en-GB" dirty="0"/>
              <a:t> element value)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room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|||||||||||…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room</a:t>
            </a:r>
            <a:r>
              <a:rPr lang="en-GB" sz="20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</a:p>
          <a:p>
            <a:pPr lvl="2"/>
            <a:r>
              <a:rPr lang="en-GB" dirty="0"/>
              <a:t>Etc.</a:t>
            </a:r>
            <a:endParaRPr lang="en-GB" dirty="0"/>
          </a:p>
          <a:p>
            <a:pPr lvl="1"/>
            <a:r>
              <a:rPr lang="en-GB" dirty="0"/>
              <a:t>A </a:t>
            </a:r>
            <a:r>
              <a:rPr lang="en-GB" b="1" dirty="0"/>
              <a:t>Rooms</a:t>
            </a:r>
            <a:r>
              <a:rPr lang="en-GB" dirty="0"/>
              <a:t> class with one property</a:t>
            </a:r>
          </a:p>
          <a:p>
            <a:pPr lvl="2"/>
            <a:r>
              <a:rPr lang="en-GB" dirty="0"/>
              <a:t>Collection: maps to the collection of different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room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&gt;&lt;/</a:t>
            </a:r>
            <a:r>
              <a:rPr lang="en-GB" sz="2000" dirty="0">
                <a:solidFill>
                  <a:srgbClr val="A31515"/>
                </a:solidFill>
                <a:latin typeface="Consolas" panose="020B0609020204030204" pitchFamily="49" charset="0"/>
              </a:rPr>
              <a:t>room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r>
              <a:rPr lang="en-GB" dirty="0"/>
              <a:t> elements available in the XML.</a:t>
            </a:r>
          </a:p>
        </p:txBody>
      </p:sp>
    </p:spTree>
    <p:extLst>
      <p:ext uri="{BB962C8B-B14F-4D97-AF65-F5344CB8AC3E}">
        <p14:creationId xmlns:p14="http://schemas.microsoft.com/office/powerpoint/2010/main" val="383832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Deserialising</a:t>
            </a:r>
            <a:r>
              <a:rPr lang="en-GB" dirty="0"/>
              <a:t> the XML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Once the classes have been defined, you can use them to </a:t>
            </a:r>
            <a:r>
              <a:rPr lang="en-GB" dirty="0" err="1"/>
              <a:t>deserialise</a:t>
            </a:r>
            <a:r>
              <a:rPr lang="en-GB" dirty="0"/>
              <a:t> the XML into objects.</a:t>
            </a:r>
          </a:p>
          <a:p>
            <a:r>
              <a:rPr lang="en-GB" dirty="0"/>
              <a:t>You:</a:t>
            </a:r>
          </a:p>
          <a:p>
            <a:pPr lvl="1"/>
            <a:r>
              <a:rPr lang="en-GB" dirty="0"/>
              <a:t>Create a </a:t>
            </a:r>
            <a:r>
              <a:rPr lang="en-GB" b="1" dirty="0" err="1"/>
              <a:t>XmlSerialiser</a:t>
            </a:r>
            <a:r>
              <a:rPr lang="en-GB" dirty="0"/>
              <a:t> object of the type of object you want to load the XML into.</a:t>
            </a:r>
          </a:p>
          <a:p>
            <a:pPr lvl="1"/>
            <a:r>
              <a:rPr lang="en-GB" dirty="0"/>
              <a:t>Use a </a:t>
            </a:r>
            <a:r>
              <a:rPr lang="en-GB" b="1" dirty="0" err="1"/>
              <a:t>MemoryStream</a:t>
            </a:r>
            <a:r>
              <a:rPr lang="en-GB" dirty="0"/>
              <a:t> object to load the XML into memory.</a:t>
            </a:r>
          </a:p>
          <a:p>
            <a:pPr lvl="1"/>
            <a:r>
              <a:rPr lang="en-GB" dirty="0"/>
              <a:t>Use an </a:t>
            </a:r>
            <a:r>
              <a:rPr lang="en-GB" b="1" dirty="0" err="1"/>
              <a:t>XmlReader</a:t>
            </a:r>
            <a:r>
              <a:rPr lang="en-GB" dirty="0"/>
              <a:t> to read the XML quickly</a:t>
            </a:r>
          </a:p>
          <a:p>
            <a:pPr lvl="1"/>
            <a:r>
              <a:rPr lang="en-GB" dirty="0"/>
              <a:t>Use the </a:t>
            </a:r>
            <a:r>
              <a:rPr lang="en-GB" b="1" dirty="0" err="1"/>
              <a:t>XmlSerializer.Deserialize</a:t>
            </a:r>
            <a:r>
              <a:rPr lang="en-GB" dirty="0"/>
              <a:t> method to convert the XML read by the </a:t>
            </a:r>
            <a:r>
              <a:rPr lang="en-GB" dirty="0" err="1"/>
              <a:t>XmlReader</a:t>
            </a:r>
            <a:r>
              <a:rPr lang="en-GB" dirty="0"/>
              <a:t> to the required object structure.</a:t>
            </a:r>
          </a:p>
          <a:p>
            <a:r>
              <a:rPr lang="en-GB" dirty="0"/>
              <a:t>Once the deserialization is done, you can use the objects to build the layout dynamically.</a:t>
            </a:r>
          </a:p>
        </p:txBody>
      </p:sp>
    </p:spTree>
    <p:extLst>
      <p:ext uri="{BB962C8B-B14F-4D97-AF65-F5344CB8AC3E}">
        <p14:creationId xmlns:p14="http://schemas.microsoft.com/office/powerpoint/2010/main" val="2819193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the Layout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game world layout will be built tile by tile (brick by brick) in code.</a:t>
            </a:r>
          </a:p>
          <a:p>
            <a:pPr lvl="1"/>
            <a:r>
              <a:rPr lang="en-GB" dirty="0"/>
              <a:t>This means looping through each of the map code characters.</a:t>
            </a:r>
          </a:p>
          <a:p>
            <a:r>
              <a:rPr lang="en-GB" dirty="0"/>
              <a:t>Each tile will be added dynamically from a </a:t>
            </a:r>
            <a:r>
              <a:rPr lang="en-GB" b="1" dirty="0"/>
              <a:t>prefab</a:t>
            </a:r>
            <a:r>
              <a:rPr lang="en-GB" dirty="0"/>
              <a:t> game object.</a:t>
            </a:r>
          </a:p>
          <a:p>
            <a:pPr lvl="1"/>
            <a:r>
              <a:rPr lang="en-GB" dirty="0"/>
              <a:t>The challenge is positioning the tiles correctly and changing the tile texture if it is wall or floor tile.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5981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Instantiating a Prefab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To instantiate a prefab (add a new instance to the game) in code, you use either:</a:t>
            </a:r>
          </a:p>
          <a:p>
            <a:r>
              <a:rPr lang="en-GB" dirty="0"/>
              <a:t>First, you add a public </a:t>
            </a:r>
            <a:r>
              <a:rPr lang="en-GB" dirty="0" err="1"/>
              <a:t>GameObject</a:t>
            </a:r>
            <a:r>
              <a:rPr lang="en-GB" dirty="0"/>
              <a:t> variable to your script.</a:t>
            </a:r>
          </a:p>
          <a:p>
            <a:pPr lvl="1"/>
            <a:r>
              <a:rPr lang="en-GB" dirty="0"/>
              <a:t>Use the variable to set the prefab from the Inspector.</a:t>
            </a:r>
          </a:p>
          <a:p>
            <a:r>
              <a:rPr lang="en-GB" dirty="0"/>
              <a:t>Then in code, use </a:t>
            </a:r>
            <a:r>
              <a:rPr lang="en-GB" b="1" i="1" dirty="0"/>
              <a:t>either</a:t>
            </a:r>
            <a:r>
              <a:rPr lang="en-GB" dirty="0"/>
              <a:t> of these two methods:</a:t>
            </a:r>
          </a:p>
          <a:p>
            <a:pPr lvl="1"/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Instantiate(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PrefabType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)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as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srgbClr val="2B91AF"/>
                </a:solidFill>
                <a:latin typeface="Consolas" panose="020B0609020204030204" pitchFamily="49" charset="0"/>
              </a:rPr>
              <a:t>GameObject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  <a:p>
            <a:pPr lvl="1"/>
            <a:r>
              <a:rPr lang="en-GB" dirty="0" err="1">
                <a:solidFill>
                  <a:srgbClr val="2B91AF"/>
                </a:solidFill>
                <a:latin typeface="Consolas" panose="020B0609020204030204" pitchFamily="49" charset="0"/>
              </a:rPr>
              <a:t>GameObject</a:t>
            </a:r>
            <a:r>
              <a:rPr lang="en-GB" dirty="0" err="1">
                <a:solidFill>
                  <a:srgbClr val="000000"/>
                </a:solidFill>
                <a:latin typeface="Consolas" panose="020B0609020204030204" pitchFamily="49" charset="0"/>
              </a:rPr>
              <a:t>.Instantiate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dirty="0" err="1">
                <a:solidFill>
                  <a:srgbClr val="FF0000"/>
                </a:solidFill>
                <a:latin typeface="Consolas" panose="020B0609020204030204" pitchFamily="49" charset="0"/>
              </a:rPr>
              <a:t>PrefabType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  <a:endParaRPr lang="en-GB" dirty="0"/>
          </a:p>
          <a:p>
            <a:r>
              <a:rPr lang="en-GB" dirty="0"/>
              <a:t>Where </a:t>
            </a:r>
            <a:r>
              <a:rPr lang="en-GB" dirty="0" err="1"/>
              <a:t>PrefabType</a:t>
            </a:r>
            <a:r>
              <a:rPr lang="en-GB" dirty="0"/>
              <a:t> is the name of the prefab variable created in the first step.</a:t>
            </a:r>
          </a:p>
          <a:p>
            <a:r>
              <a:rPr lang="en-GB" dirty="0"/>
              <a:t>Transform (position, rotate, scale) the prefab as needed.</a:t>
            </a:r>
          </a:p>
        </p:txBody>
      </p:sp>
    </p:spTree>
    <p:extLst>
      <p:ext uri="{BB962C8B-B14F-4D97-AF65-F5344CB8AC3E}">
        <p14:creationId xmlns:p14="http://schemas.microsoft.com/office/powerpoint/2010/main" val="6750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Setting a Prefab Material in 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 can also set a prefab’s material in code when you instantiate it.</a:t>
            </a:r>
          </a:p>
          <a:p>
            <a:r>
              <a:rPr lang="en-GB" dirty="0"/>
              <a:t>You need to use the </a:t>
            </a:r>
            <a:r>
              <a:rPr lang="en-GB" dirty="0" err="1"/>
              <a:t>GetComponent</a:t>
            </a:r>
            <a:r>
              <a:rPr lang="en-GB" dirty="0"/>
              <a:t>&lt;</a:t>
            </a:r>
            <a:r>
              <a:rPr lang="en-GB" dirty="0">
                <a:solidFill>
                  <a:srgbClr val="FF0000"/>
                </a:solidFill>
              </a:rPr>
              <a:t>Type</a:t>
            </a:r>
            <a:r>
              <a:rPr lang="en-GB" dirty="0"/>
              <a:t>&gt;() method to get the Renderer component attached to the prefab.</a:t>
            </a:r>
          </a:p>
          <a:p>
            <a:r>
              <a:rPr lang="en-GB" dirty="0"/>
              <a:t>Then set the retrieved renderer material’s </a:t>
            </a:r>
            <a:r>
              <a:rPr lang="en-GB" dirty="0" err="1"/>
              <a:t>mainTexture</a:t>
            </a:r>
            <a:r>
              <a:rPr lang="en-GB" dirty="0"/>
              <a:t> to a texture material.</a:t>
            </a:r>
          </a:p>
          <a:p>
            <a:r>
              <a:rPr lang="en-GB" dirty="0"/>
              <a:t>For example:</a:t>
            </a:r>
          </a:p>
          <a:p>
            <a:pPr marL="594360" lvl="2" indent="0">
              <a:buNone/>
            </a:pPr>
            <a:r>
              <a:rPr lang="en-GB" dirty="0" err="1">
                <a:solidFill>
                  <a:srgbClr val="000000"/>
                </a:solidFill>
                <a:latin typeface="Consolas" panose="020B0609020204030204" pitchFamily="49" charset="0"/>
              </a:rPr>
              <a:t>GetComponent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2B91AF"/>
                </a:solidFill>
                <a:latin typeface="Consolas" panose="020B0609020204030204" pitchFamily="49" charset="0"/>
              </a:rPr>
              <a:t>Renderer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&gt;().</a:t>
            </a:r>
            <a:r>
              <a:rPr lang="en-GB" dirty="0" err="1">
                <a:solidFill>
                  <a:srgbClr val="000000"/>
                </a:solidFill>
                <a:latin typeface="Consolas" panose="020B0609020204030204" pitchFamily="49" charset="0"/>
              </a:rPr>
              <a:t>material.mainTexture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= </a:t>
            </a:r>
            <a:r>
              <a:rPr lang="en-GB" dirty="0" err="1">
                <a:solidFill>
                  <a:srgbClr val="000000"/>
                </a:solidFill>
                <a:latin typeface="Consolas" panose="020B0609020204030204" pitchFamily="49" charset="0"/>
              </a:rPr>
              <a:t>TextureMaterial.Texture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247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41405815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10155</TotalTime>
  <Words>769</Words>
  <Application>Microsoft Office PowerPoint</Application>
  <PresentationFormat>On-screen Show (4:3)</PresentationFormat>
  <Paragraphs>90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Building A Game Scene Dynamically</vt:lpstr>
      <vt:lpstr>Today’s Lecture</vt:lpstr>
      <vt:lpstr>Object Oriented Development Review</vt:lpstr>
      <vt:lpstr>Defining the Game World</vt:lpstr>
      <vt:lpstr>Example XML ASCII Art</vt:lpstr>
      <vt:lpstr>Serialisation and Deserialisation</vt:lpstr>
      <vt:lpstr>Deserialising the XML</vt:lpstr>
      <vt:lpstr>Deserialising the XML</vt:lpstr>
      <vt:lpstr>Deserialising the XML</vt:lpstr>
      <vt:lpstr>Creating the Layout</vt:lpstr>
      <vt:lpstr>Instantiating a Prefab</vt:lpstr>
      <vt:lpstr>Setting a Prefab Material in Code</vt:lpstr>
      <vt:lpstr>Lab 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1300</cp:revision>
  <cp:lastPrinted>2014-09-29T16:21:25Z</cp:lastPrinted>
  <dcterms:created xsi:type="dcterms:W3CDTF">2013-09-18T07:00:31Z</dcterms:created>
  <dcterms:modified xsi:type="dcterms:W3CDTF">2017-02-06T08:48:44Z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