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3.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63"/>
  </p:notesMasterIdLst>
  <p:sldIdLst>
    <p:sldId id="256" r:id="rId2"/>
    <p:sldId id="257" r:id="rId3"/>
    <p:sldId id="258" r:id="rId4"/>
    <p:sldId id="283" r:id="rId5"/>
    <p:sldId id="259" r:id="rId6"/>
    <p:sldId id="260" r:id="rId7"/>
    <p:sldId id="261" r:id="rId8"/>
    <p:sldId id="262" r:id="rId9"/>
    <p:sldId id="263" r:id="rId10"/>
    <p:sldId id="264" r:id="rId11"/>
    <p:sldId id="265" r:id="rId12"/>
    <p:sldId id="266" r:id="rId13"/>
    <p:sldId id="267" r:id="rId14"/>
    <p:sldId id="268" r:id="rId15"/>
    <p:sldId id="269" r:id="rId16"/>
    <p:sldId id="271" r:id="rId17"/>
    <p:sldId id="272" r:id="rId18"/>
    <p:sldId id="273" r:id="rId19"/>
    <p:sldId id="277" r:id="rId20"/>
    <p:sldId id="284" r:id="rId21"/>
    <p:sldId id="332" r:id="rId22"/>
    <p:sldId id="289" r:id="rId23"/>
    <p:sldId id="290" r:id="rId24"/>
    <p:sldId id="291" r:id="rId25"/>
    <p:sldId id="292" r:id="rId26"/>
    <p:sldId id="293" r:id="rId27"/>
    <p:sldId id="294" r:id="rId28"/>
    <p:sldId id="295" r:id="rId29"/>
    <p:sldId id="296" r:id="rId30"/>
    <p:sldId id="297" r:id="rId31"/>
    <p:sldId id="298" r:id="rId32"/>
    <p:sldId id="299" r:id="rId33"/>
    <p:sldId id="300" r:id="rId34"/>
    <p:sldId id="301" r:id="rId35"/>
    <p:sldId id="302" r:id="rId36"/>
    <p:sldId id="303" r:id="rId37"/>
    <p:sldId id="304" r:id="rId38"/>
    <p:sldId id="305" r:id="rId39"/>
    <p:sldId id="306" r:id="rId40"/>
    <p:sldId id="307" r:id="rId41"/>
    <p:sldId id="308" r:id="rId42"/>
    <p:sldId id="309" r:id="rId43"/>
    <p:sldId id="310" r:id="rId44"/>
    <p:sldId id="311" r:id="rId45"/>
    <p:sldId id="312" r:id="rId46"/>
    <p:sldId id="313" r:id="rId47"/>
    <p:sldId id="314" r:id="rId48"/>
    <p:sldId id="315" r:id="rId49"/>
    <p:sldId id="316" r:id="rId50"/>
    <p:sldId id="329" r:id="rId51"/>
    <p:sldId id="320" r:id="rId52"/>
    <p:sldId id="321" r:id="rId53"/>
    <p:sldId id="322" r:id="rId54"/>
    <p:sldId id="324" r:id="rId55"/>
    <p:sldId id="323" r:id="rId56"/>
    <p:sldId id="331" r:id="rId57"/>
    <p:sldId id="327" r:id="rId58"/>
    <p:sldId id="326" r:id="rId59"/>
    <p:sldId id="328" r:id="rId60"/>
    <p:sldId id="286" r:id="rId61"/>
    <p:sldId id="287"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62548" autoAdjust="0"/>
  </p:normalViewPr>
  <p:slideViewPr>
    <p:cSldViewPr snapToGrid="0">
      <p:cViewPr varScale="1">
        <p:scale>
          <a:sx n="70" d="100"/>
          <a:sy n="70" d="100"/>
        </p:scale>
        <p:origin x="186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ata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4" Type="http://schemas.openxmlformats.org/officeDocument/2006/relationships/image" Target="../media/image27.svg"/></Relationships>
</file>

<file path=ppt/diagrams/_rels/data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ata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svg"/><Relationship Id="rId1" Type="http://schemas.openxmlformats.org/officeDocument/2006/relationships/image" Target="../media/image36.png"/><Relationship Id="rId4" Type="http://schemas.openxmlformats.org/officeDocument/2006/relationships/image" Target="../media/image39.svg"/></Relationships>
</file>

<file path=ppt/diagrams/_rels/data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4" Type="http://schemas.openxmlformats.org/officeDocument/2006/relationships/image" Target="../media/image45.svg"/></Relationships>
</file>

<file path=ppt/diagrams/_rels/data14.xml.rels><?xml version="1.0" encoding="UTF-8" standalone="yes"?>
<Relationships xmlns="http://schemas.openxmlformats.org/package/2006/relationships"><Relationship Id="rId8" Type="http://schemas.openxmlformats.org/officeDocument/2006/relationships/image" Target="../media/image51.sv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ata1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5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4" Type="http://schemas.openxmlformats.org/officeDocument/2006/relationships/image" Target="../media/image27.svg"/></Relationships>
</file>

<file path=ppt/diagrams/_rels/drawing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svg"/><Relationship Id="rId1" Type="http://schemas.openxmlformats.org/officeDocument/2006/relationships/image" Target="../media/image36.png"/><Relationship Id="rId4" Type="http://schemas.openxmlformats.org/officeDocument/2006/relationships/image" Target="../media/image39.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4" Type="http://schemas.openxmlformats.org/officeDocument/2006/relationships/image" Target="../media/image45.svg"/></Relationships>
</file>

<file path=ppt/diagrams/_rels/drawing14.xml.rels><?xml version="1.0" encoding="UTF-8" standalone="yes"?>
<Relationships xmlns="http://schemas.openxmlformats.org/package/2006/relationships"><Relationship Id="rId8" Type="http://schemas.openxmlformats.org/officeDocument/2006/relationships/image" Target="../media/image51.sv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rawing1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54.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9CBC44-385F-4DEA-9784-DE034B9ED2C5}"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C457D4BD-C532-4781-A817-C1F5C2D17947}">
      <dgm:prSet/>
      <dgm:spPr/>
      <dgm:t>
        <a:bodyPr/>
        <a:lstStyle/>
        <a:p>
          <a:r>
            <a:rPr lang="en-GB" baseline="0"/>
            <a:t>- Aims and learning objectives </a:t>
          </a:r>
          <a:endParaRPr lang="en-US"/>
        </a:p>
      </dgm:t>
    </dgm:pt>
    <dgm:pt modelId="{B1634C6E-5A51-42A7-9ADC-4192FBB82694}" type="parTrans" cxnId="{362136BC-C2BE-4955-B18D-1013F4F6FA33}">
      <dgm:prSet/>
      <dgm:spPr/>
      <dgm:t>
        <a:bodyPr/>
        <a:lstStyle/>
        <a:p>
          <a:endParaRPr lang="en-US"/>
        </a:p>
      </dgm:t>
    </dgm:pt>
    <dgm:pt modelId="{8D24D70D-DDE6-4518-A73B-61750BA40045}" type="sibTrans" cxnId="{362136BC-C2BE-4955-B18D-1013F4F6FA33}">
      <dgm:prSet/>
      <dgm:spPr/>
      <dgm:t>
        <a:bodyPr/>
        <a:lstStyle/>
        <a:p>
          <a:endParaRPr lang="en-US"/>
        </a:p>
      </dgm:t>
    </dgm:pt>
    <dgm:pt modelId="{0B75FBFF-1F40-4B7B-A262-0ABAFA6C614C}">
      <dgm:prSet/>
      <dgm:spPr/>
      <dgm:t>
        <a:bodyPr/>
        <a:lstStyle/>
        <a:p>
          <a:r>
            <a:rPr lang="en-GB" baseline="0"/>
            <a:t>- The contents of a contract. </a:t>
          </a:r>
          <a:endParaRPr lang="en-US"/>
        </a:p>
      </dgm:t>
    </dgm:pt>
    <dgm:pt modelId="{1497F870-5B0F-40BE-B501-E8900764886E}" type="parTrans" cxnId="{8D533E85-9F91-4A13-983D-8626D57B5F12}">
      <dgm:prSet/>
      <dgm:spPr/>
      <dgm:t>
        <a:bodyPr/>
        <a:lstStyle/>
        <a:p>
          <a:endParaRPr lang="en-US"/>
        </a:p>
      </dgm:t>
    </dgm:pt>
    <dgm:pt modelId="{EBB551FD-CBD7-4EC3-A99A-3A75B053E54B}" type="sibTrans" cxnId="{8D533E85-9F91-4A13-983D-8626D57B5F12}">
      <dgm:prSet/>
      <dgm:spPr/>
      <dgm:t>
        <a:bodyPr/>
        <a:lstStyle/>
        <a:p>
          <a:endParaRPr lang="en-US"/>
        </a:p>
      </dgm:t>
    </dgm:pt>
    <dgm:pt modelId="{3E78B304-8383-44D8-8226-49AE7C4345DE}">
      <dgm:prSet/>
      <dgm:spPr/>
      <dgm:t>
        <a:bodyPr/>
        <a:lstStyle/>
        <a:p>
          <a:r>
            <a:rPr lang="en-GB" baseline="0"/>
            <a:t>- Activities. </a:t>
          </a:r>
          <a:endParaRPr lang="en-US"/>
        </a:p>
      </dgm:t>
    </dgm:pt>
    <dgm:pt modelId="{0BA4A3F7-D80D-4569-86AC-8E34A98D065C}" type="parTrans" cxnId="{BFE96540-85F3-4608-8A82-D7C706C3F1C7}">
      <dgm:prSet/>
      <dgm:spPr/>
      <dgm:t>
        <a:bodyPr/>
        <a:lstStyle/>
        <a:p>
          <a:endParaRPr lang="en-US"/>
        </a:p>
      </dgm:t>
    </dgm:pt>
    <dgm:pt modelId="{F800403E-AFCF-4419-9047-04D0ECAB2829}" type="sibTrans" cxnId="{BFE96540-85F3-4608-8A82-D7C706C3F1C7}">
      <dgm:prSet/>
      <dgm:spPr/>
      <dgm:t>
        <a:bodyPr/>
        <a:lstStyle/>
        <a:p>
          <a:endParaRPr lang="en-US"/>
        </a:p>
      </dgm:t>
    </dgm:pt>
    <dgm:pt modelId="{02537EEE-6717-46A5-9E39-6CD2D579F850}">
      <dgm:prSet/>
      <dgm:spPr/>
      <dgm:t>
        <a:bodyPr/>
        <a:lstStyle/>
        <a:p>
          <a:r>
            <a:rPr lang="en-GB" baseline="0"/>
            <a:t>- Next week.</a:t>
          </a:r>
          <a:endParaRPr lang="en-US"/>
        </a:p>
      </dgm:t>
    </dgm:pt>
    <dgm:pt modelId="{040BA427-14F8-400E-8E7A-D7D2220069C1}" type="parTrans" cxnId="{38D30F85-98A3-4DAB-8AF6-BF79C75EB0A1}">
      <dgm:prSet/>
      <dgm:spPr/>
      <dgm:t>
        <a:bodyPr/>
        <a:lstStyle/>
        <a:p>
          <a:endParaRPr lang="en-US"/>
        </a:p>
      </dgm:t>
    </dgm:pt>
    <dgm:pt modelId="{D1ACADF4-FD16-49B2-A2EB-837876581B02}" type="sibTrans" cxnId="{38D30F85-98A3-4DAB-8AF6-BF79C75EB0A1}">
      <dgm:prSet/>
      <dgm:spPr/>
      <dgm:t>
        <a:bodyPr/>
        <a:lstStyle/>
        <a:p>
          <a:endParaRPr lang="en-US"/>
        </a:p>
      </dgm:t>
    </dgm:pt>
    <dgm:pt modelId="{CB1F4014-D5DE-42B2-9B24-172C418723BF}">
      <dgm:prSet/>
      <dgm:spPr/>
      <dgm:t>
        <a:bodyPr/>
        <a:lstStyle/>
        <a:p>
          <a:r>
            <a:rPr lang="en-GB" baseline="0"/>
            <a:t>- Summary. </a:t>
          </a:r>
          <a:endParaRPr lang="en-US"/>
        </a:p>
      </dgm:t>
    </dgm:pt>
    <dgm:pt modelId="{5D59B595-20BC-4C37-A5B2-E4CB193CDC20}" type="parTrans" cxnId="{61862760-9768-47E8-A3E9-FF729C21CC59}">
      <dgm:prSet/>
      <dgm:spPr/>
      <dgm:t>
        <a:bodyPr/>
        <a:lstStyle/>
        <a:p>
          <a:endParaRPr lang="en-US"/>
        </a:p>
      </dgm:t>
    </dgm:pt>
    <dgm:pt modelId="{0327E305-7127-446A-9D37-19A4D409149B}" type="sibTrans" cxnId="{61862760-9768-47E8-A3E9-FF729C21CC59}">
      <dgm:prSet/>
      <dgm:spPr/>
      <dgm:t>
        <a:bodyPr/>
        <a:lstStyle/>
        <a:p>
          <a:endParaRPr lang="en-US"/>
        </a:p>
      </dgm:t>
    </dgm:pt>
    <dgm:pt modelId="{4FBF4674-964A-4DEB-8440-24C370E0CC34}">
      <dgm:prSet/>
      <dgm:spPr/>
      <dgm:t>
        <a:bodyPr/>
        <a:lstStyle/>
        <a:p>
          <a:r>
            <a:rPr lang="en-GB" baseline="0"/>
            <a:t>- Thank you, any questions?</a:t>
          </a:r>
          <a:endParaRPr lang="en-US"/>
        </a:p>
      </dgm:t>
    </dgm:pt>
    <dgm:pt modelId="{0D9D0B43-6DB9-45D9-A1B9-F8446EC8F1E5}" type="parTrans" cxnId="{68BC5F91-5927-4AB4-8C26-F331E70E6954}">
      <dgm:prSet/>
      <dgm:spPr/>
      <dgm:t>
        <a:bodyPr/>
        <a:lstStyle/>
        <a:p>
          <a:endParaRPr lang="en-US"/>
        </a:p>
      </dgm:t>
    </dgm:pt>
    <dgm:pt modelId="{E96F031B-FBC5-4A29-A184-6457959EF1BA}" type="sibTrans" cxnId="{68BC5F91-5927-4AB4-8C26-F331E70E6954}">
      <dgm:prSet/>
      <dgm:spPr/>
      <dgm:t>
        <a:bodyPr/>
        <a:lstStyle/>
        <a:p>
          <a:endParaRPr lang="en-US"/>
        </a:p>
      </dgm:t>
    </dgm:pt>
    <dgm:pt modelId="{2D3D7515-2AF0-4358-AB25-97C55E59F8E8}" type="pres">
      <dgm:prSet presAssocID="{E99CBC44-385F-4DEA-9784-DE034B9ED2C5}" presName="root" presStyleCnt="0">
        <dgm:presLayoutVars>
          <dgm:dir/>
          <dgm:resizeHandles val="exact"/>
        </dgm:presLayoutVars>
      </dgm:prSet>
      <dgm:spPr/>
    </dgm:pt>
    <dgm:pt modelId="{9A90E318-7F82-4C50-B962-3F171FDFB73A}" type="pres">
      <dgm:prSet presAssocID="{C457D4BD-C532-4781-A817-C1F5C2D17947}" presName="compNode" presStyleCnt="0"/>
      <dgm:spPr/>
    </dgm:pt>
    <dgm:pt modelId="{07C30260-CDB1-46BE-9C26-0797F9EF102E}" type="pres">
      <dgm:prSet presAssocID="{C457D4BD-C532-4781-A817-C1F5C2D17947}" presName="bgRect" presStyleLbl="bgShp" presStyleIdx="0" presStyleCnt="6"/>
      <dgm:spPr/>
    </dgm:pt>
    <dgm:pt modelId="{D2D29CC4-EF22-48D1-94E9-1AC9E790F559}" type="pres">
      <dgm:prSet presAssocID="{C457D4BD-C532-4781-A817-C1F5C2D17947}"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F07148FC-8153-4880-BE5A-CA2802C1A8A8}" type="pres">
      <dgm:prSet presAssocID="{C457D4BD-C532-4781-A817-C1F5C2D17947}" presName="spaceRect" presStyleCnt="0"/>
      <dgm:spPr/>
    </dgm:pt>
    <dgm:pt modelId="{1223505B-153A-4404-B9E7-97094F30FECF}" type="pres">
      <dgm:prSet presAssocID="{C457D4BD-C532-4781-A817-C1F5C2D17947}" presName="parTx" presStyleLbl="revTx" presStyleIdx="0" presStyleCnt="6">
        <dgm:presLayoutVars>
          <dgm:chMax val="0"/>
          <dgm:chPref val="0"/>
        </dgm:presLayoutVars>
      </dgm:prSet>
      <dgm:spPr/>
    </dgm:pt>
    <dgm:pt modelId="{E8DA43A2-3A13-4148-A900-F2FCDB38D052}" type="pres">
      <dgm:prSet presAssocID="{8D24D70D-DDE6-4518-A73B-61750BA40045}" presName="sibTrans" presStyleCnt="0"/>
      <dgm:spPr/>
    </dgm:pt>
    <dgm:pt modelId="{3E8C72D0-D5F5-4D9D-933F-FA632DEFDB90}" type="pres">
      <dgm:prSet presAssocID="{0B75FBFF-1F40-4B7B-A262-0ABAFA6C614C}" presName="compNode" presStyleCnt="0"/>
      <dgm:spPr/>
    </dgm:pt>
    <dgm:pt modelId="{C1C86D8E-681B-4E93-B001-0949CFB191EC}" type="pres">
      <dgm:prSet presAssocID="{0B75FBFF-1F40-4B7B-A262-0ABAFA6C614C}" presName="bgRect" presStyleLbl="bgShp" presStyleIdx="1" presStyleCnt="6"/>
      <dgm:spPr/>
    </dgm:pt>
    <dgm:pt modelId="{9199DB26-A12B-472C-8B34-9074E86BBCF1}" type="pres">
      <dgm:prSet presAssocID="{0B75FBFF-1F40-4B7B-A262-0ABAFA6C614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ument"/>
        </a:ext>
      </dgm:extLst>
    </dgm:pt>
    <dgm:pt modelId="{1CE37988-335B-4C8B-A574-609685D38549}" type="pres">
      <dgm:prSet presAssocID="{0B75FBFF-1F40-4B7B-A262-0ABAFA6C614C}" presName="spaceRect" presStyleCnt="0"/>
      <dgm:spPr/>
    </dgm:pt>
    <dgm:pt modelId="{EBB349F0-4302-42F8-85F2-F17E16D6FBF6}" type="pres">
      <dgm:prSet presAssocID="{0B75FBFF-1F40-4B7B-A262-0ABAFA6C614C}" presName="parTx" presStyleLbl="revTx" presStyleIdx="1" presStyleCnt="6">
        <dgm:presLayoutVars>
          <dgm:chMax val="0"/>
          <dgm:chPref val="0"/>
        </dgm:presLayoutVars>
      </dgm:prSet>
      <dgm:spPr/>
    </dgm:pt>
    <dgm:pt modelId="{9B4695E8-32D7-4716-97C0-84505B1C9FE3}" type="pres">
      <dgm:prSet presAssocID="{EBB551FD-CBD7-4EC3-A99A-3A75B053E54B}" presName="sibTrans" presStyleCnt="0"/>
      <dgm:spPr/>
    </dgm:pt>
    <dgm:pt modelId="{F73C8A05-560D-4CFC-A445-634483A2A4A2}" type="pres">
      <dgm:prSet presAssocID="{3E78B304-8383-44D8-8226-49AE7C4345DE}" presName="compNode" presStyleCnt="0"/>
      <dgm:spPr/>
    </dgm:pt>
    <dgm:pt modelId="{680FF219-A7DD-4D6A-A010-F70939A6FEFB}" type="pres">
      <dgm:prSet presAssocID="{3E78B304-8383-44D8-8226-49AE7C4345DE}" presName="bgRect" presStyleLbl="bgShp" presStyleIdx="2" presStyleCnt="6"/>
      <dgm:spPr/>
    </dgm:pt>
    <dgm:pt modelId="{E51E4B89-C7B8-4C13-AE9A-4F4D054993DA}" type="pres">
      <dgm:prSet presAssocID="{3E78B304-8383-44D8-8226-49AE7C4345DE}"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each ball"/>
        </a:ext>
      </dgm:extLst>
    </dgm:pt>
    <dgm:pt modelId="{EADD8222-22B6-4A83-A871-D59033AE0FAA}" type="pres">
      <dgm:prSet presAssocID="{3E78B304-8383-44D8-8226-49AE7C4345DE}" presName="spaceRect" presStyleCnt="0"/>
      <dgm:spPr/>
    </dgm:pt>
    <dgm:pt modelId="{3165786C-D924-4D28-96D1-93A7FA61856F}" type="pres">
      <dgm:prSet presAssocID="{3E78B304-8383-44D8-8226-49AE7C4345DE}" presName="parTx" presStyleLbl="revTx" presStyleIdx="2" presStyleCnt="6">
        <dgm:presLayoutVars>
          <dgm:chMax val="0"/>
          <dgm:chPref val="0"/>
        </dgm:presLayoutVars>
      </dgm:prSet>
      <dgm:spPr/>
    </dgm:pt>
    <dgm:pt modelId="{0D60154F-D902-4D05-82B6-6BD703F5BB62}" type="pres">
      <dgm:prSet presAssocID="{F800403E-AFCF-4419-9047-04D0ECAB2829}" presName="sibTrans" presStyleCnt="0"/>
      <dgm:spPr/>
    </dgm:pt>
    <dgm:pt modelId="{898B1A86-C7CF-414B-8364-AFF006AB7AF0}" type="pres">
      <dgm:prSet presAssocID="{02537EEE-6717-46A5-9E39-6CD2D579F850}" presName="compNode" presStyleCnt="0"/>
      <dgm:spPr/>
    </dgm:pt>
    <dgm:pt modelId="{ACE8E43D-E9D3-4FD3-A080-85EFAEADF628}" type="pres">
      <dgm:prSet presAssocID="{02537EEE-6717-46A5-9E39-6CD2D579F850}" presName="bgRect" presStyleLbl="bgShp" presStyleIdx="3" presStyleCnt="6"/>
      <dgm:spPr/>
    </dgm:pt>
    <dgm:pt modelId="{0F0D767A-2BA2-45AF-9F38-0D91951C736C}" type="pres">
      <dgm:prSet presAssocID="{02537EEE-6717-46A5-9E39-6CD2D579F850}"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lip Calendar"/>
        </a:ext>
      </dgm:extLst>
    </dgm:pt>
    <dgm:pt modelId="{D562B155-3F32-451A-B5E6-0F80D1DA8112}" type="pres">
      <dgm:prSet presAssocID="{02537EEE-6717-46A5-9E39-6CD2D579F850}" presName="spaceRect" presStyleCnt="0"/>
      <dgm:spPr/>
    </dgm:pt>
    <dgm:pt modelId="{0E1F0AC9-413E-43AF-B6EC-BDC87B447A90}" type="pres">
      <dgm:prSet presAssocID="{02537EEE-6717-46A5-9E39-6CD2D579F850}" presName="parTx" presStyleLbl="revTx" presStyleIdx="3" presStyleCnt="6">
        <dgm:presLayoutVars>
          <dgm:chMax val="0"/>
          <dgm:chPref val="0"/>
        </dgm:presLayoutVars>
      </dgm:prSet>
      <dgm:spPr/>
    </dgm:pt>
    <dgm:pt modelId="{5C68E3A2-636E-4A49-B18A-1BE412312F54}" type="pres">
      <dgm:prSet presAssocID="{D1ACADF4-FD16-49B2-A2EB-837876581B02}" presName="sibTrans" presStyleCnt="0"/>
      <dgm:spPr/>
    </dgm:pt>
    <dgm:pt modelId="{53BAB4A4-23B4-49F9-8028-02E8958DB73F}" type="pres">
      <dgm:prSet presAssocID="{CB1F4014-D5DE-42B2-9B24-172C418723BF}" presName="compNode" presStyleCnt="0"/>
      <dgm:spPr/>
    </dgm:pt>
    <dgm:pt modelId="{920C85B8-F85A-46D3-9B5D-2B6373FCC1B4}" type="pres">
      <dgm:prSet presAssocID="{CB1F4014-D5DE-42B2-9B24-172C418723BF}" presName="bgRect" presStyleLbl="bgShp" presStyleIdx="4" presStyleCnt="6"/>
      <dgm:spPr/>
    </dgm:pt>
    <dgm:pt modelId="{282A6607-EB02-4C5E-A872-739F45CC1CA8}" type="pres">
      <dgm:prSet presAssocID="{CB1F4014-D5DE-42B2-9B24-172C418723BF}"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Flag"/>
        </a:ext>
      </dgm:extLst>
    </dgm:pt>
    <dgm:pt modelId="{534E48C0-3454-4EEA-8968-7F0EA4BB22E9}" type="pres">
      <dgm:prSet presAssocID="{CB1F4014-D5DE-42B2-9B24-172C418723BF}" presName="spaceRect" presStyleCnt="0"/>
      <dgm:spPr/>
    </dgm:pt>
    <dgm:pt modelId="{E345C951-AE89-4D13-8201-34B699FFAC54}" type="pres">
      <dgm:prSet presAssocID="{CB1F4014-D5DE-42B2-9B24-172C418723BF}" presName="parTx" presStyleLbl="revTx" presStyleIdx="4" presStyleCnt="6">
        <dgm:presLayoutVars>
          <dgm:chMax val="0"/>
          <dgm:chPref val="0"/>
        </dgm:presLayoutVars>
      </dgm:prSet>
      <dgm:spPr/>
    </dgm:pt>
    <dgm:pt modelId="{A4F4AB34-5E67-4A69-8B15-792D00072E76}" type="pres">
      <dgm:prSet presAssocID="{0327E305-7127-446A-9D37-19A4D409149B}" presName="sibTrans" presStyleCnt="0"/>
      <dgm:spPr/>
    </dgm:pt>
    <dgm:pt modelId="{C2D16598-12DD-4DA5-8D2C-F9F912BEDD39}" type="pres">
      <dgm:prSet presAssocID="{4FBF4674-964A-4DEB-8440-24C370E0CC34}" presName="compNode" presStyleCnt="0"/>
      <dgm:spPr/>
    </dgm:pt>
    <dgm:pt modelId="{D7EDD003-92EE-4A7D-9FB8-6293D6F89675}" type="pres">
      <dgm:prSet presAssocID="{4FBF4674-964A-4DEB-8440-24C370E0CC34}" presName="bgRect" presStyleLbl="bgShp" presStyleIdx="5" presStyleCnt="6"/>
      <dgm:spPr/>
    </dgm:pt>
    <dgm:pt modelId="{64458267-38EB-4A2D-925C-F7AE3881C45B}" type="pres">
      <dgm:prSet presAssocID="{4FBF4674-964A-4DEB-8440-24C370E0CC34}"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Question mark"/>
        </a:ext>
      </dgm:extLst>
    </dgm:pt>
    <dgm:pt modelId="{4B79ABC0-CFB9-454B-BF85-FC6B7CC0D3B9}" type="pres">
      <dgm:prSet presAssocID="{4FBF4674-964A-4DEB-8440-24C370E0CC34}" presName="spaceRect" presStyleCnt="0"/>
      <dgm:spPr/>
    </dgm:pt>
    <dgm:pt modelId="{F1403923-17E7-4F73-9243-951127D973B3}" type="pres">
      <dgm:prSet presAssocID="{4FBF4674-964A-4DEB-8440-24C370E0CC34}" presName="parTx" presStyleLbl="revTx" presStyleIdx="5" presStyleCnt="6">
        <dgm:presLayoutVars>
          <dgm:chMax val="0"/>
          <dgm:chPref val="0"/>
        </dgm:presLayoutVars>
      </dgm:prSet>
      <dgm:spPr/>
    </dgm:pt>
  </dgm:ptLst>
  <dgm:cxnLst>
    <dgm:cxn modelId="{BFE96540-85F3-4608-8A82-D7C706C3F1C7}" srcId="{E99CBC44-385F-4DEA-9784-DE034B9ED2C5}" destId="{3E78B304-8383-44D8-8226-49AE7C4345DE}" srcOrd="2" destOrd="0" parTransId="{0BA4A3F7-D80D-4569-86AC-8E34A98D065C}" sibTransId="{F800403E-AFCF-4419-9047-04D0ECAB2829}"/>
    <dgm:cxn modelId="{61862760-9768-47E8-A3E9-FF729C21CC59}" srcId="{E99CBC44-385F-4DEA-9784-DE034B9ED2C5}" destId="{CB1F4014-D5DE-42B2-9B24-172C418723BF}" srcOrd="4" destOrd="0" parTransId="{5D59B595-20BC-4C37-A5B2-E4CB193CDC20}" sibTransId="{0327E305-7127-446A-9D37-19A4D409149B}"/>
    <dgm:cxn modelId="{D7D99E6B-0EA7-434B-9F4D-C9C3E5A956B1}" type="presOf" srcId="{E99CBC44-385F-4DEA-9784-DE034B9ED2C5}" destId="{2D3D7515-2AF0-4358-AB25-97C55E59F8E8}" srcOrd="0" destOrd="0" presId="urn:microsoft.com/office/officeart/2018/2/layout/IconVerticalSolidList"/>
    <dgm:cxn modelId="{38D30F85-98A3-4DAB-8AF6-BF79C75EB0A1}" srcId="{E99CBC44-385F-4DEA-9784-DE034B9ED2C5}" destId="{02537EEE-6717-46A5-9E39-6CD2D579F850}" srcOrd="3" destOrd="0" parTransId="{040BA427-14F8-400E-8E7A-D7D2220069C1}" sibTransId="{D1ACADF4-FD16-49B2-A2EB-837876581B02}"/>
    <dgm:cxn modelId="{8D533E85-9F91-4A13-983D-8626D57B5F12}" srcId="{E99CBC44-385F-4DEA-9784-DE034B9ED2C5}" destId="{0B75FBFF-1F40-4B7B-A262-0ABAFA6C614C}" srcOrd="1" destOrd="0" parTransId="{1497F870-5B0F-40BE-B501-E8900764886E}" sibTransId="{EBB551FD-CBD7-4EC3-A99A-3A75B053E54B}"/>
    <dgm:cxn modelId="{E31CBA90-7E99-4F9B-B886-C1BF8B2267C9}" type="presOf" srcId="{02537EEE-6717-46A5-9E39-6CD2D579F850}" destId="{0E1F0AC9-413E-43AF-B6EC-BDC87B447A90}" srcOrd="0" destOrd="0" presId="urn:microsoft.com/office/officeart/2018/2/layout/IconVerticalSolidList"/>
    <dgm:cxn modelId="{68BC5F91-5927-4AB4-8C26-F331E70E6954}" srcId="{E99CBC44-385F-4DEA-9784-DE034B9ED2C5}" destId="{4FBF4674-964A-4DEB-8440-24C370E0CC34}" srcOrd="5" destOrd="0" parTransId="{0D9D0B43-6DB9-45D9-A1B9-F8446EC8F1E5}" sibTransId="{E96F031B-FBC5-4A29-A184-6457959EF1BA}"/>
    <dgm:cxn modelId="{7605D898-C345-4962-8EBA-47846C5BC931}" type="presOf" srcId="{0B75FBFF-1F40-4B7B-A262-0ABAFA6C614C}" destId="{EBB349F0-4302-42F8-85F2-F17E16D6FBF6}" srcOrd="0" destOrd="0" presId="urn:microsoft.com/office/officeart/2018/2/layout/IconVerticalSolidList"/>
    <dgm:cxn modelId="{F76953A1-1732-4802-92E7-AE32D15FD9AB}" type="presOf" srcId="{CB1F4014-D5DE-42B2-9B24-172C418723BF}" destId="{E345C951-AE89-4D13-8201-34B699FFAC54}" srcOrd="0" destOrd="0" presId="urn:microsoft.com/office/officeart/2018/2/layout/IconVerticalSolidList"/>
    <dgm:cxn modelId="{7C368AA3-31CC-49A2-96E9-3A4B46A9F47F}" type="presOf" srcId="{C457D4BD-C532-4781-A817-C1F5C2D17947}" destId="{1223505B-153A-4404-B9E7-97094F30FECF}" srcOrd="0" destOrd="0" presId="urn:microsoft.com/office/officeart/2018/2/layout/IconVerticalSolidList"/>
    <dgm:cxn modelId="{45937EB1-8C08-4EE6-886F-CABA76DE5B1E}" type="presOf" srcId="{4FBF4674-964A-4DEB-8440-24C370E0CC34}" destId="{F1403923-17E7-4F73-9243-951127D973B3}" srcOrd="0" destOrd="0" presId="urn:microsoft.com/office/officeart/2018/2/layout/IconVerticalSolidList"/>
    <dgm:cxn modelId="{362136BC-C2BE-4955-B18D-1013F4F6FA33}" srcId="{E99CBC44-385F-4DEA-9784-DE034B9ED2C5}" destId="{C457D4BD-C532-4781-A817-C1F5C2D17947}" srcOrd="0" destOrd="0" parTransId="{B1634C6E-5A51-42A7-9ADC-4192FBB82694}" sibTransId="{8D24D70D-DDE6-4518-A73B-61750BA40045}"/>
    <dgm:cxn modelId="{4607B7E0-0AF4-4F81-B250-509B0DF85764}" type="presOf" srcId="{3E78B304-8383-44D8-8226-49AE7C4345DE}" destId="{3165786C-D924-4D28-96D1-93A7FA61856F}" srcOrd="0" destOrd="0" presId="urn:microsoft.com/office/officeart/2018/2/layout/IconVerticalSolidList"/>
    <dgm:cxn modelId="{5E40747C-8E4D-4FFE-BCD6-3CD7850CB6FA}" type="presParOf" srcId="{2D3D7515-2AF0-4358-AB25-97C55E59F8E8}" destId="{9A90E318-7F82-4C50-B962-3F171FDFB73A}" srcOrd="0" destOrd="0" presId="urn:microsoft.com/office/officeart/2018/2/layout/IconVerticalSolidList"/>
    <dgm:cxn modelId="{0AEADFA3-F533-4C53-9E68-2532B64D0939}" type="presParOf" srcId="{9A90E318-7F82-4C50-B962-3F171FDFB73A}" destId="{07C30260-CDB1-46BE-9C26-0797F9EF102E}" srcOrd="0" destOrd="0" presId="urn:microsoft.com/office/officeart/2018/2/layout/IconVerticalSolidList"/>
    <dgm:cxn modelId="{15F3A23B-6383-4772-AB80-90D841DFB307}" type="presParOf" srcId="{9A90E318-7F82-4C50-B962-3F171FDFB73A}" destId="{D2D29CC4-EF22-48D1-94E9-1AC9E790F559}" srcOrd="1" destOrd="0" presId="urn:microsoft.com/office/officeart/2018/2/layout/IconVerticalSolidList"/>
    <dgm:cxn modelId="{3ADADDE6-72D7-45EF-9F71-99A06EAF2D5E}" type="presParOf" srcId="{9A90E318-7F82-4C50-B962-3F171FDFB73A}" destId="{F07148FC-8153-4880-BE5A-CA2802C1A8A8}" srcOrd="2" destOrd="0" presId="urn:microsoft.com/office/officeart/2018/2/layout/IconVerticalSolidList"/>
    <dgm:cxn modelId="{C7CBD39A-E5EC-479A-83E5-0BE4EA92E1B9}" type="presParOf" srcId="{9A90E318-7F82-4C50-B962-3F171FDFB73A}" destId="{1223505B-153A-4404-B9E7-97094F30FECF}" srcOrd="3" destOrd="0" presId="urn:microsoft.com/office/officeart/2018/2/layout/IconVerticalSolidList"/>
    <dgm:cxn modelId="{BD5E4E08-EFED-44EF-BA7F-C0E9D7444323}" type="presParOf" srcId="{2D3D7515-2AF0-4358-AB25-97C55E59F8E8}" destId="{E8DA43A2-3A13-4148-A900-F2FCDB38D052}" srcOrd="1" destOrd="0" presId="urn:microsoft.com/office/officeart/2018/2/layout/IconVerticalSolidList"/>
    <dgm:cxn modelId="{B2609D94-47C1-4D08-A7CC-75B4585A007B}" type="presParOf" srcId="{2D3D7515-2AF0-4358-AB25-97C55E59F8E8}" destId="{3E8C72D0-D5F5-4D9D-933F-FA632DEFDB90}" srcOrd="2" destOrd="0" presId="urn:microsoft.com/office/officeart/2018/2/layout/IconVerticalSolidList"/>
    <dgm:cxn modelId="{84C65C39-478C-4977-A5A6-8B3E44AB0F41}" type="presParOf" srcId="{3E8C72D0-D5F5-4D9D-933F-FA632DEFDB90}" destId="{C1C86D8E-681B-4E93-B001-0949CFB191EC}" srcOrd="0" destOrd="0" presId="urn:microsoft.com/office/officeart/2018/2/layout/IconVerticalSolidList"/>
    <dgm:cxn modelId="{F9199C48-F354-43BB-B215-952A9888FDE4}" type="presParOf" srcId="{3E8C72D0-D5F5-4D9D-933F-FA632DEFDB90}" destId="{9199DB26-A12B-472C-8B34-9074E86BBCF1}" srcOrd="1" destOrd="0" presId="urn:microsoft.com/office/officeart/2018/2/layout/IconVerticalSolidList"/>
    <dgm:cxn modelId="{1C1CDDBD-3AE5-4BCF-85C8-03A2CC87BAB2}" type="presParOf" srcId="{3E8C72D0-D5F5-4D9D-933F-FA632DEFDB90}" destId="{1CE37988-335B-4C8B-A574-609685D38549}" srcOrd="2" destOrd="0" presId="urn:microsoft.com/office/officeart/2018/2/layout/IconVerticalSolidList"/>
    <dgm:cxn modelId="{856271A9-F17A-4F35-B5E4-89229FBB3ACF}" type="presParOf" srcId="{3E8C72D0-D5F5-4D9D-933F-FA632DEFDB90}" destId="{EBB349F0-4302-42F8-85F2-F17E16D6FBF6}" srcOrd="3" destOrd="0" presId="urn:microsoft.com/office/officeart/2018/2/layout/IconVerticalSolidList"/>
    <dgm:cxn modelId="{D0483444-9830-4937-BFCF-CADB9B8540F5}" type="presParOf" srcId="{2D3D7515-2AF0-4358-AB25-97C55E59F8E8}" destId="{9B4695E8-32D7-4716-97C0-84505B1C9FE3}" srcOrd="3" destOrd="0" presId="urn:microsoft.com/office/officeart/2018/2/layout/IconVerticalSolidList"/>
    <dgm:cxn modelId="{F63CDFB2-CDB0-4405-B5CE-DF9A0E7E61E1}" type="presParOf" srcId="{2D3D7515-2AF0-4358-AB25-97C55E59F8E8}" destId="{F73C8A05-560D-4CFC-A445-634483A2A4A2}" srcOrd="4" destOrd="0" presId="urn:microsoft.com/office/officeart/2018/2/layout/IconVerticalSolidList"/>
    <dgm:cxn modelId="{A0941858-EBEB-43EB-9189-C537B1951BEB}" type="presParOf" srcId="{F73C8A05-560D-4CFC-A445-634483A2A4A2}" destId="{680FF219-A7DD-4D6A-A010-F70939A6FEFB}" srcOrd="0" destOrd="0" presId="urn:microsoft.com/office/officeart/2018/2/layout/IconVerticalSolidList"/>
    <dgm:cxn modelId="{4EC5415F-891C-4FCE-959F-F9448FFCD225}" type="presParOf" srcId="{F73C8A05-560D-4CFC-A445-634483A2A4A2}" destId="{E51E4B89-C7B8-4C13-AE9A-4F4D054993DA}" srcOrd="1" destOrd="0" presId="urn:microsoft.com/office/officeart/2018/2/layout/IconVerticalSolidList"/>
    <dgm:cxn modelId="{34624554-C4FE-41D2-A52A-183D15BCB2F7}" type="presParOf" srcId="{F73C8A05-560D-4CFC-A445-634483A2A4A2}" destId="{EADD8222-22B6-4A83-A871-D59033AE0FAA}" srcOrd="2" destOrd="0" presId="urn:microsoft.com/office/officeart/2018/2/layout/IconVerticalSolidList"/>
    <dgm:cxn modelId="{189BEEF2-F914-4B61-8CEF-9A7CC42BF3A3}" type="presParOf" srcId="{F73C8A05-560D-4CFC-A445-634483A2A4A2}" destId="{3165786C-D924-4D28-96D1-93A7FA61856F}" srcOrd="3" destOrd="0" presId="urn:microsoft.com/office/officeart/2018/2/layout/IconVerticalSolidList"/>
    <dgm:cxn modelId="{717B4245-CA38-4FAB-B068-4362C4AE0D01}" type="presParOf" srcId="{2D3D7515-2AF0-4358-AB25-97C55E59F8E8}" destId="{0D60154F-D902-4D05-82B6-6BD703F5BB62}" srcOrd="5" destOrd="0" presId="urn:microsoft.com/office/officeart/2018/2/layout/IconVerticalSolidList"/>
    <dgm:cxn modelId="{7D676532-29CB-4CB1-B51C-E6BE9D899DD5}" type="presParOf" srcId="{2D3D7515-2AF0-4358-AB25-97C55E59F8E8}" destId="{898B1A86-C7CF-414B-8364-AFF006AB7AF0}" srcOrd="6" destOrd="0" presId="urn:microsoft.com/office/officeart/2018/2/layout/IconVerticalSolidList"/>
    <dgm:cxn modelId="{CA5B70ED-C358-4B17-91D4-5330709ED5E5}" type="presParOf" srcId="{898B1A86-C7CF-414B-8364-AFF006AB7AF0}" destId="{ACE8E43D-E9D3-4FD3-A080-85EFAEADF628}" srcOrd="0" destOrd="0" presId="urn:microsoft.com/office/officeart/2018/2/layout/IconVerticalSolidList"/>
    <dgm:cxn modelId="{D702F624-347E-4B0B-8FF1-BEFD338D7766}" type="presParOf" srcId="{898B1A86-C7CF-414B-8364-AFF006AB7AF0}" destId="{0F0D767A-2BA2-45AF-9F38-0D91951C736C}" srcOrd="1" destOrd="0" presId="urn:microsoft.com/office/officeart/2018/2/layout/IconVerticalSolidList"/>
    <dgm:cxn modelId="{45325735-AE01-4DE5-8238-7147FFCE658E}" type="presParOf" srcId="{898B1A86-C7CF-414B-8364-AFF006AB7AF0}" destId="{D562B155-3F32-451A-B5E6-0F80D1DA8112}" srcOrd="2" destOrd="0" presId="urn:microsoft.com/office/officeart/2018/2/layout/IconVerticalSolidList"/>
    <dgm:cxn modelId="{88C4B9DD-2452-49C7-9B99-FF2D8B9556FA}" type="presParOf" srcId="{898B1A86-C7CF-414B-8364-AFF006AB7AF0}" destId="{0E1F0AC9-413E-43AF-B6EC-BDC87B447A90}" srcOrd="3" destOrd="0" presId="urn:microsoft.com/office/officeart/2018/2/layout/IconVerticalSolidList"/>
    <dgm:cxn modelId="{0EFA67A3-811A-462B-A270-95140A9F6A56}" type="presParOf" srcId="{2D3D7515-2AF0-4358-AB25-97C55E59F8E8}" destId="{5C68E3A2-636E-4A49-B18A-1BE412312F54}" srcOrd="7" destOrd="0" presId="urn:microsoft.com/office/officeart/2018/2/layout/IconVerticalSolidList"/>
    <dgm:cxn modelId="{2DCD5DA1-7FA7-4882-BB32-70A745E5D48C}" type="presParOf" srcId="{2D3D7515-2AF0-4358-AB25-97C55E59F8E8}" destId="{53BAB4A4-23B4-49F9-8028-02E8958DB73F}" srcOrd="8" destOrd="0" presId="urn:microsoft.com/office/officeart/2018/2/layout/IconVerticalSolidList"/>
    <dgm:cxn modelId="{4DB00143-90FB-45AE-B00B-EC2C75143535}" type="presParOf" srcId="{53BAB4A4-23B4-49F9-8028-02E8958DB73F}" destId="{920C85B8-F85A-46D3-9B5D-2B6373FCC1B4}" srcOrd="0" destOrd="0" presId="urn:microsoft.com/office/officeart/2018/2/layout/IconVerticalSolidList"/>
    <dgm:cxn modelId="{B6F67BB7-DB22-476E-B864-D022D28FB003}" type="presParOf" srcId="{53BAB4A4-23B4-49F9-8028-02E8958DB73F}" destId="{282A6607-EB02-4C5E-A872-739F45CC1CA8}" srcOrd="1" destOrd="0" presId="urn:microsoft.com/office/officeart/2018/2/layout/IconVerticalSolidList"/>
    <dgm:cxn modelId="{36EF722A-127B-40AF-8B1E-584188230C63}" type="presParOf" srcId="{53BAB4A4-23B4-49F9-8028-02E8958DB73F}" destId="{534E48C0-3454-4EEA-8968-7F0EA4BB22E9}" srcOrd="2" destOrd="0" presId="urn:microsoft.com/office/officeart/2018/2/layout/IconVerticalSolidList"/>
    <dgm:cxn modelId="{E7F0229E-5C15-47F8-8815-76D40E999BF1}" type="presParOf" srcId="{53BAB4A4-23B4-49F9-8028-02E8958DB73F}" destId="{E345C951-AE89-4D13-8201-34B699FFAC54}" srcOrd="3" destOrd="0" presId="urn:microsoft.com/office/officeart/2018/2/layout/IconVerticalSolidList"/>
    <dgm:cxn modelId="{61C8CE53-E5C0-45E6-BE45-D9B141377538}" type="presParOf" srcId="{2D3D7515-2AF0-4358-AB25-97C55E59F8E8}" destId="{A4F4AB34-5E67-4A69-8B15-792D00072E76}" srcOrd="9" destOrd="0" presId="urn:microsoft.com/office/officeart/2018/2/layout/IconVerticalSolidList"/>
    <dgm:cxn modelId="{0D3CAA9C-E773-4BF3-BA5C-3E7E3438C594}" type="presParOf" srcId="{2D3D7515-2AF0-4358-AB25-97C55E59F8E8}" destId="{C2D16598-12DD-4DA5-8D2C-F9F912BEDD39}" srcOrd="10" destOrd="0" presId="urn:microsoft.com/office/officeart/2018/2/layout/IconVerticalSolidList"/>
    <dgm:cxn modelId="{EDE3BF52-DDC5-4F91-BBD5-77342C337B28}" type="presParOf" srcId="{C2D16598-12DD-4DA5-8D2C-F9F912BEDD39}" destId="{D7EDD003-92EE-4A7D-9FB8-6293D6F89675}" srcOrd="0" destOrd="0" presId="urn:microsoft.com/office/officeart/2018/2/layout/IconVerticalSolidList"/>
    <dgm:cxn modelId="{F09B0C4B-AB18-4F2D-AA8D-A34C8B4CF540}" type="presParOf" srcId="{C2D16598-12DD-4DA5-8D2C-F9F912BEDD39}" destId="{64458267-38EB-4A2D-925C-F7AE3881C45B}" srcOrd="1" destOrd="0" presId="urn:microsoft.com/office/officeart/2018/2/layout/IconVerticalSolidList"/>
    <dgm:cxn modelId="{DC26E4D3-8144-4EBE-8E00-299BD4DB098C}" type="presParOf" srcId="{C2D16598-12DD-4DA5-8D2C-F9F912BEDD39}" destId="{4B79ABC0-CFB9-454B-BF85-FC6B7CC0D3B9}" srcOrd="2" destOrd="0" presId="urn:microsoft.com/office/officeart/2018/2/layout/IconVerticalSolidList"/>
    <dgm:cxn modelId="{7EBE2C1A-7813-4692-84D1-BD6DDE2E298C}" type="presParOf" srcId="{C2D16598-12DD-4DA5-8D2C-F9F912BEDD39}" destId="{F1403923-17E7-4F73-9243-951127D973B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2C8538-0847-410F-A961-F06854EBDD97}"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72AC7CC0-763D-4DF6-A4C9-BDADDE40C970}">
      <dgm:prSet/>
      <dgm:spPr/>
      <dgm:t>
        <a:bodyPr/>
        <a:lstStyle/>
        <a:p>
          <a:r>
            <a:rPr lang="en-GB"/>
            <a:t>- For a contract to be valid it has to contain the three key elements. </a:t>
          </a:r>
          <a:endParaRPr lang="en-US"/>
        </a:p>
      </dgm:t>
    </dgm:pt>
    <dgm:pt modelId="{C99015B9-21F3-4E34-B900-E7E30073C232}" type="parTrans" cxnId="{64EF138E-5CF5-48A5-A18F-B9154BDACCF8}">
      <dgm:prSet/>
      <dgm:spPr/>
      <dgm:t>
        <a:bodyPr/>
        <a:lstStyle/>
        <a:p>
          <a:endParaRPr lang="en-US"/>
        </a:p>
      </dgm:t>
    </dgm:pt>
    <dgm:pt modelId="{76E58EBB-2175-444B-BB8C-F83B7944D1E3}" type="sibTrans" cxnId="{64EF138E-5CF5-48A5-A18F-B9154BDACCF8}">
      <dgm:prSet/>
      <dgm:spPr/>
      <dgm:t>
        <a:bodyPr/>
        <a:lstStyle/>
        <a:p>
          <a:endParaRPr lang="en-US"/>
        </a:p>
      </dgm:t>
    </dgm:pt>
    <dgm:pt modelId="{5EAEDA78-7316-4FA6-8A44-34413C52913C}">
      <dgm:prSet/>
      <dgm:spPr/>
      <dgm:t>
        <a:bodyPr/>
        <a:lstStyle/>
        <a:p>
          <a:r>
            <a:rPr lang="en-GB"/>
            <a:t>- However, it is important that we know what can be included within a contract. </a:t>
          </a:r>
          <a:endParaRPr lang="en-US"/>
        </a:p>
      </dgm:t>
    </dgm:pt>
    <dgm:pt modelId="{745500C7-2086-47FF-BDE5-DA95B0B39D1F}" type="parTrans" cxnId="{5DCCE761-3B33-482A-B88A-95AC98B4F968}">
      <dgm:prSet/>
      <dgm:spPr/>
      <dgm:t>
        <a:bodyPr/>
        <a:lstStyle/>
        <a:p>
          <a:endParaRPr lang="en-US"/>
        </a:p>
      </dgm:t>
    </dgm:pt>
    <dgm:pt modelId="{A684B56F-C8B7-407C-88D8-F63A2BC2A296}" type="sibTrans" cxnId="{5DCCE761-3B33-482A-B88A-95AC98B4F968}">
      <dgm:prSet/>
      <dgm:spPr/>
      <dgm:t>
        <a:bodyPr/>
        <a:lstStyle/>
        <a:p>
          <a:endParaRPr lang="en-US"/>
        </a:p>
      </dgm:t>
    </dgm:pt>
    <dgm:pt modelId="{1988940D-0AC9-4644-B715-7BE6FD8F0284}">
      <dgm:prSet/>
      <dgm:spPr/>
      <dgm:t>
        <a:bodyPr/>
        <a:lstStyle/>
        <a:p>
          <a:r>
            <a:rPr lang="en-GB"/>
            <a:t>- Are there specific terms?</a:t>
          </a:r>
          <a:endParaRPr lang="en-US"/>
        </a:p>
      </dgm:t>
    </dgm:pt>
    <dgm:pt modelId="{885E8110-53E9-4EDD-8BAE-17039CAC848E}" type="parTrans" cxnId="{C6D06D7E-A675-4BD1-94E4-60F17C3EDF38}">
      <dgm:prSet/>
      <dgm:spPr/>
      <dgm:t>
        <a:bodyPr/>
        <a:lstStyle/>
        <a:p>
          <a:endParaRPr lang="en-US"/>
        </a:p>
      </dgm:t>
    </dgm:pt>
    <dgm:pt modelId="{0514BA04-4321-4ADF-9232-138C8767E944}" type="sibTrans" cxnId="{C6D06D7E-A675-4BD1-94E4-60F17C3EDF38}">
      <dgm:prSet/>
      <dgm:spPr/>
      <dgm:t>
        <a:bodyPr/>
        <a:lstStyle/>
        <a:p>
          <a:endParaRPr lang="en-US"/>
        </a:p>
      </dgm:t>
    </dgm:pt>
    <dgm:pt modelId="{813AF052-4706-446C-8774-4B53C099A028}" type="pres">
      <dgm:prSet presAssocID="{522C8538-0847-410F-A961-F06854EBDD97}" presName="outerComposite" presStyleCnt="0">
        <dgm:presLayoutVars>
          <dgm:chMax val="5"/>
          <dgm:dir/>
          <dgm:resizeHandles val="exact"/>
        </dgm:presLayoutVars>
      </dgm:prSet>
      <dgm:spPr/>
    </dgm:pt>
    <dgm:pt modelId="{85572CA8-720E-4930-8D8E-0452A888A10F}" type="pres">
      <dgm:prSet presAssocID="{522C8538-0847-410F-A961-F06854EBDD97}" presName="dummyMaxCanvas" presStyleCnt="0">
        <dgm:presLayoutVars/>
      </dgm:prSet>
      <dgm:spPr/>
    </dgm:pt>
    <dgm:pt modelId="{E65CA731-9C4E-497A-A0B1-542622574719}" type="pres">
      <dgm:prSet presAssocID="{522C8538-0847-410F-A961-F06854EBDD97}" presName="ThreeNodes_1" presStyleLbl="node1" presStyleIdx="0" presStyleCnt="3">
        <dgm:presLayoutVars>
          <dgm:bulletEnabled val="1"/>
        </dgm:presLayoutVars>
      </dgm:prSet>
      <dgm:spPr/>
    </dgm:pt>
    <dgm:pt modelId="{9C68F635-283B-4460-8DF2-285416320B89}" type="pres">
      <dgm:prSet presAssocID="{522C8538-0847-410F-A961-F06854EBDD97}" presName="ThreeNodes_2" presStyleLbl="node1" presStyleIdx="1" presStyleCnt="3">
        <dgm:presLayoutVars>
          <dgm:bulletEnabled val="1"/>
        </dgm:presLayoutVars>
      </dgm:prSet>
      <dgm:spPr/>
    </dgm:pt>
    <dgm:pt modelId="{BB9F5CE0-424F-4962-82DD-A54BA551BA6E}" type="pres">
      <dgm:prSet presAssocID="{522C8538-0847-410F-A961-F06854EBDD97}" presName="ThreeNodes_3" presStyleLbl="node1" presStyleIdx="2" presStyleCnt="3">
        <dgm:presLayoutVars>
          <dgm:bulletEnabled val="1"/>
        </dgm:presLayoutVars>
      </dgm:prSet>
      <dgm:spPr/>
    </dgm:pt>
    <dgm:pt modelId="{0B1D6670-B952-472C-BB47-D8D3D057E706}" type="pres">
      <dgm:prSet presAssocID="{522C8538-0847-410F-A961-F06854EBDD97}" presName="ThreeConn_1-2" presStyleLbl="fgAccFollowNode1" presStyleIdx="0" presStyleCnt="2">
        <dgm:presLayoutVars>
          <dgm:bulletEnabled val="1"/>
        </dgm:presLayoutVars>
      </dgm:prSet>
      <dgm:spPr/>
    </dgm:pt>
    <dgm:pt modelId="{6A812E68-30D7-4A92-AFAB-2F5D72152080}" type="pres">
      <dgm:prSet presAssocID="{522C8538-0847-410F-A961-F06854EBDD97}" presName="ThreeConn_2-3" presStyleLbl="fgAccFollowNode1" presStyleIdx="1" presStyleCnt="2">
        <dgm:presLayoutVars>
          <dgm:bulletEnabled val="1"/>
        </dgm:presLayoutVars>
      </dgm:prSet>
      <dgm:spPr/>
    </dgm:pt>
    <dgm:pt modelId="{27945309-E4BA-42F6-BBF8-DD56077F28FB}" type="pres">
      <dgm:prSet presAssocID="{522C8538-0847-410F-A961-F06854EBDD97}" presName="ThreeNodes_1_text" presStyleLbl="node1" presStyleIdx="2" presStyleCnt="3">
        <dgm:presLayoutVars>
          <dgm:bulletEnabled val="1"/>
        </dgm:presLayoutVars>
      </dgm:prSet>
      <dgm:spPr/>
    </dgm:pt>
    <dgm:pt modelId="{42CD1874-AB35-4281-A93A-CC89CC462BD3}" type="pres">
      <dgm:prSet presAssocID="{522C8538-0847-410F-A961-F06854EBDD97}" presName="ThreeNodes_2_text" presStyleLbl="node1" presStyleIdx="2" presStyleCnt="3">
        <dgm:presLayoutVars>
          <dgm:bulletEnabled val="1"/>
        </dgm:presLayoutVars>
      </dgm:prSet>
      <dgm:spPr/>
    </dgm:pt>
    <dgm:pt modelId="{8DD6C60F-B38A-4E02-9F97-778F2052B0F1}" type="pres">
      <dgm:prSet presAssocID="{522C8538-0847-410F-A961-F06854EBDD97}" presName="ThreeNodes_3_text" presStyleLbl="node1" presStyleIdx="2" presStyleCnt="3">
        <dgm:presLayoutVars>
          <dgm:bulletEnabled val="1"/>
        </dgm:presLayoutVars>
      </dgm:prSet>
      <dgm:spPr/>
    </dgm:pt>
  </dgm:ptLst>
  <dgm:cxnLst>
    <dgm:cxn modelId="{71A5F02C-407D-4F44-8F95-7495D23184ED}" type="presOf" srcId="{5EAEDA78-7316-4FA6-8A44-34413C52913C}" destId="{42CD1874-AB35-4281-A93A-CC89CC462BD3}" srcOrd="1" destOrd="0" presId="urn:microsoft.com/office/officeart/2005/8/layout/vProcess5"/>
    <dgm:cxn modelId="{5DCCE761-3B33-482A-B88A-95AC98B4F968}" srcId="{522C8538-0847-410F-A961-F06854EBDD97}" destId="{5EAEDA78-7316-4FA6-8A44-34413C52913C}" srcOrd="1" destOrd="0" parTransId="{745500C7-2086-47FF-BDE5-DA95B0B39D1F}" sibTransId="{A684B56F-C8B7-407C-88D8-F63A2BC2A296}"/>
    <dgm:cxn modelId="{712FEB7A-0D44-46BE-8C5E-1410F96C590E}" type="presOf" srcId="{72AC7CC0-763D-4DF6-A4C9-BDADDE40C970}" destId="{27945309-E4BA-42F6-BBF8-DD56077F28FB}" srcOrd="1" destOrd="0" presId="urn:microsoft.com/office/officeart/2005/8/layout/vProcess5"/>
    <dgm:cxn modelId="{3E71387E-5A4C-4FBB-85B1-D246B7B93E18}" type="presOf" srcId="{72AC7CC0-763D-4DF6-A4C9-BDADDE40C970}" destId="{E65CA731-9C4E-497A-A0B1-542622574719}" srcOrd="0" destOrd="0" presId="urn:microsoft.com/office/officeart/2005/8/layout/vProcess5"/>
    <dgm:cxn modelId="{C6D06D7E-A675-4BD1-94E4-60F17C3EDF38}" srcId="{522C8538-0847-410F-A961-F06854EBDD97}" destId="{1988940D-0AC9-4644-B715-7BE6FD8F0284}" srcOrd="2" destOrd="0" parTransId="{885E8110-53E9-4EDD-8BAE-17039CAC848E}" sibTransId="{0514BA04-4321-4ADF-9232-138C8767E944}"/>
    <dgm:cxn modelId="{64EF138E-5CF5-48A5-A18F-B9154BDACCF8}" srcId="{522C8538-0847-410F-A961-F06854EBDD97}" destId="{72AC7CC0-763D-4DF6-A4C9-BDADDE40C970}" srcOrd="0" destOrd="0" parTransId="{C99015B9-21F3-4E34-B900-E7E30073C232}" sibTransId="{76E58EBB-2175-444B-BB8C-F83B7944D1E3}"/>
    <dgm:cxn modelId="{3D33FA8F-20F2-4044-ACE3-700FD1B56F7F}" type="presOf" srcId="{522C8538-0847-410F-A961-F06854EBDD97}" destId="{813AF052-4706-446C-8774-4B53C099A028}" srcOrd="0" destOrd="0" presId="urn:microsoft.com/office/officeart/2005/8/layout/vProcess5"/>
    <dgm:cxn modelId="{2E31D792-8E38-4AE6-AF29-C9DD161971DA}" type="presOf" srcId="{76E58EBB-2175-444B-BB8C-F83B7944D1E3}" destId="{0B1D6670-B952-472C-BB47-D8D3D057E706}" srcOrd="0" destOrd="0" presId="urn:microsoft.com/office/officeart/2005/8/layout/vProcess5"/>
    <dgm:cxn modelId="{32395294-319D-4011-90BC-BA838E0CE02D}" type="presOf" srcId="{A684B56F-C8B7-407C-88D8-F63A2BC2A296}" destId="{6A812E68-30D7-4A92-AFAB-2F5D72152080}" srcOrd="0" destOrd="0" presId="urn:microsoft.com/office/officeart/2005/8/layout/vProcess5"/>
    <dgm:cxn modelId="{391116A6-54E8-445E-985B-6993B100CB00}" type="presOf" srcId="{1988940D-0AC9-4644-B715-7BE6FD8F0284}" destId="{8DD6C60F-B38A-4E02-9F97-778F2052B0F1}" srcOrd="1" destOrd="0" presId="urn:microsoft.com/office/officeart/2005/8/layout/vProcess5"/>
    <dgm:cxn modelId="{8C3090B7-3370-4608-B028-000076F65077}" type="presOf" srcId="{5EAEDA78-7316-4FA6-8A44-34413C52913C}" destId="{9C68F635-283B-4460-8DF2-285416320B89}" srcOrd="0" destOrd="0" presId="urn:microsoft.com/office/officeart/2005/8/layout/vProcess5"/>
    <dgm:cxn modelId="{0BB0A5D2-14B2-4179-9F57-B25388AD953C}" type="presOf" srcId="{1988940D-0AC9-4644-B715-7BE6FD8F0284}" destId="{BB9F5CE0-424F-4962-82DD-A54BA551BA6E}" srcOrd="0" destOrd="0" presId="urn:microsoft.com/office/officeart/2005/8/layout/vProcess5"/>
    <dgm:cxn modelId="{873ECEBA-69E5-4820-9AC8-E9CEA0439FD6}" type="presParOf" srcId="{813AF052-4706-446C-8774-4B53C099A028}" destId="{85572CA8-720E-4930-8D8E-0452A888A10F}" srcOrd="0" destOrd="0" presId="urn:microsoft.com/office/officeart/2005/8/layout/vProcess5"/>
    <dgm:cxn modelId="{F9B36C1A-85C9-4336-BEA3-AAD1C4F8CC73}" type="presParOf" srcId="{813AF052-4706-446C-8774-4B53C099A028}" destId="{E65CA731-9C4E-497A-A0B1-542622574719}" srcOrd="1" destOrd="0" presId="urn:microsoft.com/office/officeart/2005/8/layout/vProcess5"/>
    <dgm:cxn modelId="{2BE1AA6A-04E5-4053-A946-4B9E3242B4F4}" type="presParOf" srcId="{813AF052-4706-446C-8774-4B53C099A028}" destId="{9C68F635-283B-4460-8DF2-285416320B89}" srcOrd="2" destOrd="0" presId="urn:microsoft.com/office/officeart/2005/8/layout/vProcess5"/>
    <dgm:cxn modelId="{E420F2BF-590A-48B3-9748-D7EDEA6581BF}" type="presParOf" srcId="{813AF052-4706-446C-8774-4B53C099A028}" destId="{BB9F5CE0-424F-4962-82DD-A54BA551BA6E}" srcOrd="3" destOrd="0" presId="urn:microsoft.com/office/officeart/2005/8/layout/vProcess5"/>
    <dgm:cxn modelId="{D23A0829-95E8-4C53-A32C-12725A5CE7BC}" type="presParOf" srcId="{813AF052-4706-446C-8774-4B53C099A028}" destId="{0B1D6670-B952-472C-BB47-D8D3D057E706}" srcOrd="4" destOrd="0" presId="urn:microsoft.com/office/officeart/2005/8/layout/vProcess5"/>
    <dgm:cxn modelId="{D929347D-F32B-48B1-8764-B4FCD1F6A102}" type="presParOf" srcId="{813AF052-4706-446C-8774-4B53C099A028}" destId="{6A812E68-30D7-4A92-AFAB-2F5D72152080}" srcOrd="5" destOrd="0" presId="urn:microsoft.com/office/officeart/2005/8/layout/vProcess5"/>
    <dgm:cxn modelId="{1C79284F-DC32-42AD-A43A-C6F665A417D3}" type="presParOf" srcId="{813AF052-4706-446C-8774-4B53C099A028}" destId="{27945309-E4BA-42F6-BBF8-DD56077F28FB}" srcOrd="6" destOrd="0" presId="urn:microsoft.com/office/officeart/2005/8/layout/vProcess5"/>
    <dgm:cxn modelId="{7DAE4905-7DB7-4C01-B091-E21655661711}" type="presParOf" srcId="{813AF052-4706-446C-8774-4B53C099A028}" destId="{42CD1874-AB35-4281-A93A-CC89CC462BD3}" srcOrd="7" destOrd="0" presId="urn:microsoft.com/office/officeart/2005/8/layout/vProcess5"/>
    <dgm:cxn modelId="{F2D6D8E7-462E-4895-B8C7-85EC2C7E2365}" type="presParOf" srcId="{813AF052-4706-446C-8774-4B53C099A028}" destId="{8DD6C60F-B38A-4E02-9F97-778F2052B0F1}"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983F02-F48C-43B9-A8F9-E4DADED01956}"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85520A3E-8015-4F79-AE6B-8769251ABA50}">
      <dgm:prSet/>
      <dgm:spPr/>
      <dgm:t>
        <a:bodyPr/>
        <a:lstStyle/>
        <a:p>
          <a:r>
            <a:rPr lang="en-GB" baseline="0"/>
            <a:t>- Would the individual have had of entered the contract if the statement was not used? </a:t>
          </a:r>
          <a:endParaRPr lang="en-US"/>
        </a:p>
      </dgm:t>
    </dgm:pt>
    <dgm:pt modelId="{D2B433C5-E8AC-4F8B-BD99-26F6312010C5}" type="parTrans" cxnId="{1803083A-2139-4D2A-89F8-84DB40560F90}">
      <dgm:prSet/>
      <dgm:spPr/>
      <dgm:t>
        <a:bodyPr/>
        <a:lstStyle/>
        <a:p>
          <a:endParaRPr lang="en-US"/>
        </a:p>
      </dgm:t>
    </dgm:pt>
    <dgm:pt modelId="{CE76FF43-0589-4C2F-8798-5DF2CE2E2D0D}" type="sibTrans" cxnId="{1803083A-2139-4D2A-89F8-84DB40560F90}">
      <dgm:prSet/>
      <dgm:spPr/>
      <dgm:t>
        <a:bodyPr/>
        <a:lstStyle/>
        <a:p>
          <a:endParaRPr lang="en-US"/>
        </a:p>
      </dgm:t>
    </dgm:pt>
    <dgm:pt modelId="{23CDD9A0-BD4C-4B64-8A5F-AE513516FE38}">
      <dgm:prSet/>
      <dgm:spPr/>
      <dgm:t>
        <a:bodyPr/>
        <a:lstStyle/>
        <a:p>
          <a:r>
            <a:rPr lang="en-GB" baseline="0"/>
            <a:t>- If the answer to this question is no – it is a term. </a:t>
          </a:r>
          <a:endParaRPr lang="en-US"/>
        </a:p>
      </dgm:t>
    </dgm:pt>
    <dgm:pt modelId="{0AC6ABC1-EF0D-41BE-8A75-55BF59E29AC3}" type="parTrans" cxnId="{AF5A5A02-0953-4250-8AD5-EA23F32CFD8C}">
      <dgm:prSet/>
      <dgm:spPr/>
      <dgm:t>
        <a:bodyPr/>
        <a:lstStyle/>
        <a:p>
          <a:endParaRPr lang="en-US"/>
        </a:p>
      </dgm:t>
    </dgm:pt>
    <dgm:pt modelId="{A96CD28B-AA73-431B-ACE5-84B68EAF9CAE}" type="sibTrans" cxnId="{AF5A5A02-0953-4250-8AD5-EA23F32CFD8C}">
      <dgm:prSet/>
      <dgm:spPr/>
      <dgm:t>
        <a:bodyPr/>
        <a:lstStyle/>
        <a:p>
          <a:endParaRPr lang="en-US"/>
        </a:p>
      </dgm:t>
    </dgm:pt>
    <dgm:pt modelId="{5485E970-568A-45EA-9760-5CC7273EA5DE}">
      <dgm:prSet/>
      <dgm:spPr/>
      <dgm:t>
        <a:bodyPr/>
        <a:lstStyle/>
        <a:p>
          <a:r>
            <a:rPr lang="en-GB" baseline="0"/>
            <a:t>- Bannerman v White [1861] </a:t>
          </a:r>
          <a:endParaRPr lang="en-US"/>
        </a:p>
      </dgm:t>
    </dgm:pt>
    <dgm:pt modelId="{76B5A8AD-8853-410D-A51A-BC8DA38745F7}" type="parTrans" cxnId="{3F546D4E-E072-4252-8A68-89E8E733DA1A}">
      <dgm:prSet/>
      <dgm:spPr/>
      <dgm:t>
        <a:bodyPr/>
        <a:lstStyle/>
        <a:p>
          <a:endParaRPr lang="en-US"/>
        </a:p>
      </dgm:t>
    </dgm:pt>
    <dgm:pt modelId="{3C9BADEF-504B-4989-AAFB-BCF7BC35A2D2}" type="sibTrans" cxnId="{3F546D4E-E072-4252-8A68-89E8E733DA1A}">
      <dgm:prSet/>
      <dgm:spPr/>
      <dgm:t>
        <a:bodyPr/>
        <a:lstStyle/>
        <a:p>
          <a:endParaRPr lang="en-US"/>
        </a:p>
      </dgm:t>
    </dgm:pt>
    <dgm:pt modelId="{8EE063DA-67A2-4F6E-8E58-B3B482B835F7}" type="pres">
      <dgm:prSet presAssocID="{E1983F02-F48C-43B9-A8F9-E4DADED01956}" presName="outerComposite" presStyleCnt="0">
        <dgm:presLayoutVars>
          <dgm:chMax val="5"/>
          <dgm:dir/>
          <dgm:resizeHandles val="exact"/>
        </dgm:presLayoutVars>
      </dgm:prSet>
      <dgm:spPr/>
    </dgm:pt>
    <dgm:pt modelId="{5A6228C1-273D-4227-B94B-172B59259FC2}" type="pres">
      <dgm:prSet presAssocID="{E1983F02-F48C-43B9-A8F9-E4DADED01956}" presName="dummyMaxCanvas" presStyleCnt="0">
        <dgm:presLayoutVars/>
      </dgm:prSet>
      <dgm:spPr/>
    </dgm:pt>
    <dgm:pt modelId="{2D3DBF3A-FC66-46F3-9847-CB7296AE225F}" type="pres">
      <dgm:prSet presAssocID="{E1983F02-F48C-43B9-A8F9-E4DADED01956}" presName="ThreeNodes_1" presStyleLbl="node1" presStyleIdx="0" presStyleCnt="3">
        <dgm:presLayoutVars>
          <dgm:bulletEnabled val="1"/>
        </dgm:presLayoutVars>
      </dgm:prSet>
      <dgm:spPr/>
    </dgm:pt>
    <dgm:pt modelId="{E26C5155-61F3-4D92-BC7E-B091A3EB0858}" type="pres">
      <dgm:prSet presAssocID="{E1983F02-F48C-43B9-A8F9-E4DADED01956}" presName="ThreeNodes_2" presStyleLbl="node1" presStyleIdx="1" presStyleCnt="3">
        <dgm:presLayoutVars>
          <dgm:bulletEnabled val="1"/>
        </dgm:presLayoutVars>
      </dgm:prSet>
      <dgm:spPr/>
    </dgm:pt>
    <dgm:pt modelId="{D56173B3-194C-4FA1-915C-20A2C4C97EFA}" type="pres">
      <dgm:prSet presAssocID="{E1983F02-F48C-43B9-A8F9-E4DADED01956}" presName="ThreeNodes_3" presStyleLbl="node1" presStyleIdx="2" presStyleCnt="3">
        <dgm:presLayoutVars>
          <dgm:bulletEnabled val="1"/>
        </dgm:presLayoutVars>
      </dgm:prSet>
      <dgm:spPr/>
    </dgm:pt>
    <dgm:pt modelId="{D7B50FA9-967F-49FB-B7C9-DCA60A06BF45}" type="pres">
      <dgm:prSet presAssocID="{E1983F02-F48C-43B9-A8F9-E4DADED01956}" presName="ThreeConn_1-2" presStyleLbl="fgAccFollowNode1" presStyleIdx="0" presStyleCnt="2">
        <dgm:presLayoutVars>
          <dgm:bulletEnabled val="1"/>
        </dgm:presLayoutVars>
      </dgm:prSet>
      <dgm:spPr/>
    </dgm:pt>
    <dgm:pt modelId="{058C61DA-2B7D-41C5-A63A-88B46B884B57}" type="pres">
      <dgm:prSet presAssocID="{E1983F02-F48C-43B9-A8F9-E4DADED01956}" presName="ThreeConn_2-3" presStyleLbl="fgAccFollowNode1" presStyleIdx="1" presStyleCnt="2">
        <dgm:presLayoutVars>
          <dgm:bulletEnabled val="1"/>
        </dgm:presLayoutVars>
      </dgm:prSet>
      <dgm:spPr/>
    </dgm:pt>
    <dgm:pt modelId="{A5CFE2F0-CD10-4CAD-8E99-202959D9E88D}" type="pres">
      <dgm:prSet presAssocID="{E1983F02-F48C-43B9-A8F9-E4DADED01956}" presName="ThreeNodes_1_text" presStyleLbl="node1" presStyleIdx="2" presStyleCnt="3">
        <dgm:presLayoutVars>
          <dgm:bulletEnabled val="1"/>
        </dgm:presLayoutVars>
      </dgm:prSet>
      <dgm:spPr/>
    </dgm:pt>
    <dgm:pt modelId="{A0E3D9FA-C04C-4B94-9531-287457B3DF9B}" type="pres">
      <dgm:prSet presAssocID="{E1983F02-F48C-43B9-A8F9-E4DADED01956}" presName="ThreeNodes_2_text" presStyleLbl="node1" presStyleIdx="2" presStyleCnt="3">
        <dgm:presLayoutVars>
          <dgm:bulletEnabled val="1"/>
        </dgm:presLayoutVars>
      </dgm:prSet>
      <dgm:spPr/>
    </dgm:pt>
    <dgm:pt modelId="{06A7055D-536F-44A5-870F-58A32173C7FB}" type="pres">
      <dgm:prSet presAssocID="{E1983F02-F48C-43B9-A8F9-E4DADED01956}" presName="ThreeNodes_3_text" presStyleLbl="node1" presStyleIdx="2" presStyleCnt="3">
        <dgm:presLayoutVars>
          <dgm:bulletEnabled val="1"/>
        </dgm:presLayoutVars>
      </dgm:prSet>
      <dgm:spPr/>
    </dgm:pt>
  </dgm:ptLst>
  <dgm:cxnLst>
    <dgm:cxn modelId="{AF5A5A02-0953-4250-8AD5-EA23F32CFD8C}" srcId="{E1983F02-F48C-43B9-A8F9-E4DADED01956}" destId="{23CDD9A0-BD4C-4B64-8A5F-AE513516FE38}" srcOrd="1" destOrd="0" parTransId="{0AC6ABC1-EF0D-41BE-8A75-55BF59E29AC3}" sibTransId="{A96CD28B-AA73-431B-ACE5-84B68EAF9CAE}"/>
    <dgm:cxn modelId="{1FB52904-74F1-4995-A938-31E37FBC371F}" type="presOf" srcId="{5485E970-568A-45EA-9760-5CC7273EA5DE}" destId="{06A7055D-536F-44A5-870F-58A32173C7FB}" srcOrd="1" destOrd="0" presId="urn:microsoft.com/office/officeart/2005/8/layout/vProcess5"/>
    <dgm:cxn modelId="{2106B710-A9D6-4EDC-9C18-5CC98EB587E9}" type="presOf" srcId="{E1983F02-F48C-43B9-A8F9-E4DADED01956}" destId="{8EE063DA-67A2-4F6E-8E58-B3B482B835F7}" srcOrd="0" destOrd="0" presId="urn:microsoft.com/office/officeart/2005/8/layout/vProcess5"/>
    <dgm:cxn modelId="{414DD722-37AE-450A-A0A2-8C2A8F3AE37D}" type="presOf" srcId="{A96CD28B-AA73-431B-ACE5-84B68EAF9CAE}" destId="{058C61DA-2B7D-41C5-A63A-88B46B884B57}" srcOrd="0" destOrd="0" presId="urn:microsoft.com/office/officeart/2005/8/layout/vProcess5"/>
    <dgm:cxn modelId="{F6440033-CB7D-47DE-9877-A655066B8D26}" type="presOf" srcId="{23CDD9A0-BD4C-4B64-8A5F-AE513516FE38}" destId="{E26C5155-61F3-4D92-BC7E-B091A3EB0858}" srcOrd="0" destOrd="0" presId="urn:microsoft.com/office/officeart/2005/8/layout/vProcess5"/>
    <dgm:cxn modelId="{1803083A-2139-4D2A-89F8-84DB40560F90}" srcId="{E1983F02-F48C-43B9-A8F9-E4DADED01956}" destId="{85520A3E-8015-4F79-AE6B-8769251ABA50}" srcOrd="0" destOrd="0" parTransId="{D2B433C5-E8AC-4F8B-BD99-26F6312010C5}" sibTransId="{CE76FF43-0589-4C2F-8798-5DF2CE2E2D0D}"/>
    <dgm:cxn modelId="{3F546D4E-E072-4252-8A68-89E8E733DA1A}" srcId="{E1983F02-F48C-43B9-A8F9-E4DADED01956}" destId="{5485E970-568A-45EA-9760-5CC7273EA5DE}" srcOrd="2" destOrd="0" parTransId="{76B5A8AD-8853-410D-A51A-BC8DA38745F7}" sibTransId="{3C9BADEF-504B-4989-AAFB-BCF7BC35A2D2}"/>
    <dgm:cxn modelId="{E9E0748B-7C35-4D42-A374-12144FD3A7E5}" type="presOf" srcId="{23CDD9A0-BD4C-4B64-8A5F-AE513516FE38}" destId="{A0E3D9FA-C04C-4B94-9531-287457B3DF9B}" srcOrd="1" destOrd="0" presId="urn:microsoft.com/office/officeart/2005/8/layout/vProcess5"/>
    <dgm:cxn modelId="{5F76258F-4D65-4D50-A56B-B2C598824ABE}" type="presOf" srcId="{85520A3E-8015-4F79-AE6B-8769251ABA50}" destId="{A5CFE2F0-CD10-4CAD-8E99-202959D9E88D}" srcOrd="1" destOrd="0" presId="urn:microsoft.com/office/officeart/2005/8/layout/vProcess5"/>
    <dgm:cxn modelId="{C7EB7999-2525-43FC-B21C-4E51CCB1A99E}" type="presOf" srcId="{85520A3E-8015-4F79-AE6B-8769251ABA50}" destId="{2D3DBF3A-FC66-46F3-9847-CB7296AE225F}" srcOrd="0" destOrd="0" presId="urn:microsoft.com/office/officeart/2005/8/layout/vProcess5"/>
    <dgm:cxn modelId="{56B159DD-71E4-4C50-AA29-3FBD331626DD}" type="presOf" srcId="{CE76FF43-0589-4C2F-8798-5DF2CE2E2D0D}" destId="{D7B50FA9-967F-49FB-B7C9-DCA60A06BF45}" srcOrd="0" destOrd="0" presId="urn:microsoft.com/office/officeart/2005/8/layout/vProcess5"/>
    <dgm:cxn modelId="{0AB1F6F9-BEA8-4D52-8967-6F1557087878}" type="presOf" srcId="{5485E970-568A-45EA-9760-5CC7273EA5DE}" destId="{D56173B3-194C-4FA1-915C-20A2C4C97EFA}" srcOrd="0" destOrd="0" presId="urn:microsoft.com/office/officeart/2005/8/layout/vProcess5"/>
    <dgm:cxn modelId="{66EADB10-93C6-43F7-8C7E-714429813742}" type="presParOf" srcId="{8EE063DA-67A2-4F6E-8E58-B3B482B835F7}" destId="{5A6228C1-273D-4227-B94B-172B59259FC2}" srcOrd="0" destOrd="0" presId="urn:microsoft.com/office/officeart/2005/8/layout/vProcess5"/>
    <dgm:cxn modelId="{F27573A0-24F9-4E86-8717-65A2379C6640}" type="presParOf" srcId="{8EE063DA-67A2-4F6E-8E58-B3B482B835F7}" destId="{2D3DBF3A-FC66-46F3-9847-CB7296AE225F}" srcOrd="1" destOrd="0" presId="urn:microsoft.com/office/officeart/2005/8/layout/vProcess5"/>
    <dgm:cxn modelId="{CE7C3130-A832-4E90-83CB-8064511A6C20}" type="presParOf" srcId="{8EE063DA-67A2-4F6E-8E58-B3B482B835F7}" destId="{E26C5155-61F3-4D92-BC7E-B091A3EB0858}" srcOrd="2" destOrd="0" presId="urn:microsoft.com/office/officeart/2005/8/layout/vProcess5"/>
    <dgm:cxn modelId="{716B4BD6-FF77-4880-A45A-3A8AF87E505E}" type="presParOf" srcId="{8EE063DA-67A2-4F6E-8E58-B3B482B835F7}" destId="{D56173B3-194C-4FA1-915C-20A2C4C97EFA}" srcOrd="3" destOrd="0" presId="urn:microsoft.com/office/officeart/2005/8/layout/vProcess5"/>
    <dgm:cxn modelId="{F5221564-26FD-4319-B282-6AFE4C661262}" type="presParOf" srcId="{8EE063DA-67A2-4F6E-8E58-B3B482B835F7}" destId="{D7B50FA9-967F-49FB-B7C9-DCA60A06BF45}" srcOrd="4" destOrd="0" presId="urn:microsoft.com/office/officeart/2005/8/layout/vProcess5"/>
    <dgm:cxn modelId="{208EF94D-A391-45A6-8E8C-1926A9A9DE26}" type="presParOf" srcId="{8EE063DA-67A2-4F6E-8E58-B3B482B835F7}" destId="{058C61DA-2B7D-41C5-A63A-88B46B884B57}" srcOrd="5" destOrd="0" presId="urn:microsoft.com/office/officeart/2005/8/layout/vProcess5"/>
    <dgm:cxn modelId="{6837965F-EB67-4905-8A90-18FE24136FC4}" type="presParOf" srcId="{8EE063DA-67A2-4F6E-8E58-B3B482B835F7}" destId="{A5CFE2F0-CD10-4CAD-8E99-202959D9E88D}" srcOrd="6" destOrd="0" presId="urn:microsoft.com/office/officeart/2005/8/layout/vProcess5"/>
    <dgm:cxn modelId="{299370D1-00BA-43C9-A0E0-4773C709D13E}" type="presParOf" srcId="{8EE063DA-67A2-4F6E-8E58-B3B482B835F7}" destId="{A0E3D9FA-C04C-4B94-9531-287457B3DF9B}" srcOrd="7" destOrd="0" presId="urn:microsoft.com/office/officeart/2005/8/layout/vProcess5"/>
    <dgm:cxn modelId="{EA221C95-8B57-4260-9656-D9DEB2C0937F}" type="presParOf" srcId="{8EE063DA-67A2-4F6E-8E58-B3B482B835F7}" destId="{06A7055D-536F-44A5-870F-58A32173C7FB}"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AD9FDB9-3B91-4F90-ADC1-07E0A0048F10}"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FFA9FB90-BF8C-4679-B87F-1308844C7DC6}">
      <dgm:prSet/>
      <dgm:spPr/>
      <dgm:t>
        <a:bodyPr/>
        <a:lstStyle/>
        <a:p>
          <a:r>
            <a:rPr lang="en-GB" baseline="0"/>
            <a:t>- The courts will look at if the statement is written down or is a statement said during the negotiations and not written down. </a:t>
          </a:r>
          <a:endParaRPr lang="en-US"/>
        </a:p>
      </dgm:t>
    </dgm:pt>
    <dgm:pt modelId="{51906E68-6748-44BB-8483-A17CECC77956}" type="parTrans" cxnId="{0C6681E2-2120-458B-9CD2-E3B6093B46D7}">
      <dgm:prSet/>
      <dgm:spPr/>
      <dgm:t>
        <a:bodyPr/>
        <a:lstStyle/>
        <a:p>
          <a:endParaRPr lang="en-US"/>
        </a:p>
      </dgm:t>
    </dgm:pt>
    <dgm:pt modelId="{7F087F62-8245-4A12-93D7-5D1126B416A8}" type="sibTrans" cxnId="{0C6681E2-2120-458B-9CD2-E3B6093B46D7}">
      <dgm:prSet/>
      <dgm:spPr/>
      <dgm:t>
        <a:bodyPr/>
        <a:lstStyle/>
        <a:p>
          <a:endParaRPr lang="en-US"/>
        </a:p>
      </dgm:t>
    </dgm:pt>
    <dgm:pt modelId="{A6844100-E000-4E63-8600-4F556026766F}">
      <dgm:prSet/>
      <dgm:spPr/>
      <dgm:t>
        <a:bodyPr/>
        <a:lstStyle/>
        <a:p>
          <a:r>
            <a:rPr lang="en-GB" baseline="0" dirty="0"/>
            <a:t>- If it is not written in the contract – it is more likely to be representation. </a:t>
          </a:r>
          <a:endParaRPr lang="en-US" dirty="0"/>
        </a:p>
      </dgm:t>
    </dgm:pt>
    <dgm:pt modelId="{A24B6840-620F-4869-BDD6-C057930C3DF5}" type="parTrans" cxnId="{9D408F5D-135D-4736-99DD-63874EBADE41}">
      <dgm:prSet/>
      <dgm:spPr/>
      <dgm:t>
        <a:bodyPr/>
        <a:lstStyle/>
        <a:p>
          <a:endParaRPr lang="en-US"/>
        </a:p>
      </dgm:t>
    </dgm:pt>
    <dgm:pt modelId="{4449FC6A-8EE9-4EB3-957D-4708962010F7}" type="sibTrans" cxnId="{9D408F5D-135D-4736-99DD-63874EBADE41}">
      <dgm:prSet/>
      <dgm:spPr/>
      <dgm:t>
        <a:bodyPr/>
        <a:lstStyle/>
        <a:p>
          <a:endParaRPr lang="en-US"/>
        </a:p>
      </dgm:t>
    </dgm:pt>
    <dgm:pt modelId="{1752B7D6-C024-49FD-8480-587A2AA6B3A1}">
      <dgm:prSet/>
      <dgm:spPr/>
      <dgm:t>
        <a:bodyPr/>
        <a:lstStyle/>
        <a:p>
          <a:r>
            <a:rPr lang="en-GB" baseline="0"/>
            <a:t>- If the contract is half written and half oral it may be classed as a term. </a:t>
          </a:r>
          <a:endParaRPr lang="en-US"/>
        </a:p>
      </dgm:t>
    </dgm:pt>
    <dgm:pt modelId="{B88AD8C2-179F-4A73-BF12-9B58A99F684F}" type="parTrans" cxnId="{822FEA30-6F7F-48A1-9B9A-DF1F7640AA45}">
      <dgm:prSet/>
      <dgm:spPr/>
      <dgm:t>
        <a:bodyPr/>
        <a:lstStyle/>
        <a:p>
          <a:endParaRPr lang="en-US"/>
        </a:p>
      </dgm:t>
    </dgm:pt>
    <dgm:pt modelId="{4D624728-E753-49BD-94EC-82B9846ACFFC}" type="sibTrans" cxnId="{822FEA30-6F7F-48A1-9B9A-DF1F7640AA45}">
      <dgm:prSet/>
      <dgm:spPr/>
      <dgm:t>
        <a:bodyPr/>
        <a:lstStyle/>
        <a:p>
          <a:endParaRPr lang="en-US"/>
        </a:p>
      </dgm:t>
    </dgm:pt>
    <dgm:pt modelId="{30BA821E-ACB1-4AEB-AA91-707E229F752F}">
      <dgm:prSet/>
      <dgm:spPr/>
      <dgm:t>
        <a:bodyPr/>
        <a:lstStyle/>
        <a:p>
          <a:r>
            <a:rPr lang="en-GB" baseline="0"/>
            <a:t>- It is up to the court interpretation. </a:t>
          </a:r>
          <a:endParaRPr lang="en-US"/>
        </a:p>
      </dgm:t>
    </dgm:pt>
    <dgm:pt modelId="{AEA8ECD1-7A38-4AB2-8C36-2444DD70A51D}" type="parTrans" cxnId="{F34CC678-33A6-4E62-B845-237FBC97E698}">
      <dgm:prSet/>
      <dgm:spPr/>
      <dgm:t>
        <a:bodyPr/>
        <a:lstStyle/>
        <a:p>
          <a:endParaRPr lang="en-US"/>
        </a:p>
      </dgm:t>
    </dgm:pt>
    <dgm:pt modelId="{3B33A8CA-62A9-4A94-88CF-58D77A1833F4}" type="sibTrans" cxnId="{F34CC678-33A6-4E62-B845-237FBC97E698}">
      <dgm:prSet/>
      <dgm:spPr/>
      <dgm:t>
        <a:bodyPr/>
        <a:lstStyle/>
        <a:p>
          <a:endParaRPr lang="en-US"/>
        </a:p>
      </dgm:t>
    </dgm:pt>
    <dgm:pt modelId="{8BB07410-ED65-4AB8-A2EF-3343E8EF9392}" type="pres">
      <dgm:prSet presAssocID="{0AD9FDB9-3B91-4F90-ADC1-07E0A0048F10}" presName="outerComposite" presStyleCnt="0">
        <dgm:presLayoutVars>
          <dgm:chMax val="5"/>
          <dgm:dir/>
          <dgm:resizeHandles val="exact"/>
        </dgm:presLayoutVars>
      </dgm:prSet>
      <dgm:spPr/>
    </dgm:pt>
    <dgm:pt modelId="{397C8CD6-25DC-42D0-A39C-A63795621259}" type="pres">
      <dgm:prSet presAssocID="{0AD9FDB9-3B91-4F90-ADC1-07E0A0048F10}" presName="dummyMaxCanvas" presStyleCnt="0">
        <dgm:presLayoutVars/>
      </dgm:prSet>
      <dgm:spPr/>
    </dgm:pt>
    <dgm:pt modelId="{6D5CAC83-DFDF-4C06-81B4-23D942D6DAA4}" type="pres">
      <dgm:prSet presAssocID="{0AD9FDB9-3B91-4F90-ADC1-07E0A0048F10}" presName="FourNodes_1" presStyleLbl="node1" presStyleIdx="0" presStyleCnt="4">
        <dgm:presLayoutVars>
          <dgm:bulletEnabled val="1"/>
        </dgm:presLayoutVars>
      </dgm:prSet>
      <dgm:spPr/>
    </dgm:pt>
    <dgm:pt modelId="{C06D63D2-04B6-4FF3-911D-019830EE5813}" type="pres">
      <dgm:prSet presAssocID="{0AD9FDB9-3B91-4F90-ADC1-07E0A0048F10}" presName="FourNodes_2" presStyleLbl="node1" presStyleIdx="1" presStyleCnt="4">
        <dgm:presLayoutVars>
          <dgm:bulletEnabled val="1"/>
        </dgm:presLayoutVars>
      </dgm:prSet>
      <dgm:spPr/>
    </dgm:pt>
    <dgm:pt modelId="{B102217B-FBD9-4CFD-B276-BBE51235987D}" type="pres">
      <dgm:prSet presAssocID="{0AD9FDB9-3B91-4F90-ADC1-07E0A0048F10}" presName="FourNodes_3" presStyleLbl="node1" presStyleIdx="2" presStyleCnt="4">
        <dgm:presLayoutVars>
          <dgm:bulletEnabled val="1"/>
        </dgm:presLayoutVars>
      </dgm:prSet>
      <dgm:spPr/>
    </dgm:pt>
    <dgm:pt modelId="{DB8B9774-DA1F-4687-BA2A-4153E8C1296A}" type="pres">
      <dgm:prSet presAssocID="{0AD9FDB9-3B91-4F90-ADC1-07E0A0048F10}" presName="FourNodes_4" presStyleLbl="node1" presStyleIdx="3" presStyleCnt="4">
        <dgm:presLayoutVars>
          <dgm:bulletEnabled val="1"/>
        </dgm:presLayoutVars>
      </dgm:prSet>
      <dgm:spPr/>
    </dgm:pt>
    <dgm:pt modelId="{66E7D34A-D585-4AAF-90B0-470904576237}" type="pres">
      <dgm:prSet presAssocID="{0AD9FDB9-3B91-4F90-ADC1-07E0A0048F10}" presName="FourConn_1-2" presStyleLbl="fgAccFollowNode1" presStyleIdx="0" presStyleCnt="3">
        <dgm:presLayoutVars>
          <dgm:bulletEnabled val="1"/>
        </dgm:presLayoutVars>
      </dgm:prSet>
      <dgm:spPr/>
    </dgm:pt>
    <dgm:pt modelId="{043A44E6-AF48-42AB-BCE7-ACF8F7D2486B}" type="pres">
      <dgm:prSet presAssocID="{0AD9FDB9-3B91-4F90-ADC1-07E0A0048F10}" presName="FourConn_2-3" presStyleLbl="fgAccFollowNode1" presStyleIdx="1" presStyleCnt="3">
        <dgm:presLayoutVars>
          <dgm:bulletEnabled val="1"/>
        </dgm:presLayoutVars>
      </dgm:prSet>
      <dgm:spPr/>
    </dgm:pt>
    <dgm:pt modelId="{2BCFDFF8-F421-4ED3-BB84-8377444A3E25}" type="pres">
      <dgm:prSet presAssocID="{0AD9FDB9-3B91-4F90-ADC1-07E0A0048F10}" presName="FourConn_3-4" presStyleLbl="fgAccFollowNode1" presStyleIdx="2" presStyleCnt="3">
        <dgm:presLayoutVars>
          <dgm:bulletEnabled val="1"/>
        </dgm:presLayoutVars>
      </dgm:prSet>
      <dgm:spPr/>
    </dgm:pt>
    <dgm:pt modelId="{247F0A75-64E0-4501-918C-21694B4526CC}" type="pres">
      <dgm:prSet presAssocID="{0AD9FDB9-3B91-4F90-ADC1-07E0A0048F10}" presName="FourNodes_1_text" presStyleLbl="node1" presStyleIdx="3" presStyleCnt="4">
        <dgm:presLayoutVars>
          <dgm:bulletEnabled val="1"/>
        </dgm:presLayoutVars>
      </dgm:prSet>
      <dgm:spPr/>
    </dgm:pt>
    <dgm:pt modelId="{0E94DA01-DA72-4C75-B0AC-15A92816FD7C}" type="pres">
      <dgm:prSet presAssocID="{0AD9FDB9-3B91-4F90-ADC1-07E0A0048F10}" presName="FourNodes_2_text" presStyleLbl="node1" presStyleIdx="3" presStyleCnt="4">
        <dgm:presLayoutVars>
          <dgm:bulletEnabled val="1"/>
        </dgm:presLayoutVars>
      </dgm:prSet>
      <dgm:spPr/>
    </dgm:pt>
    <dgm:pt modelId="{41FBD834-8737-4277-BBD5-F7E431579A00}" type="pres">
      <dgm:prSet presAssocID="{0AD9FDB9-3B91-4F90-ADC1-07E0A0048F10}" presName="FourNodes_3_text" presStyleLbl="node1" presStyleIdx="3" presStyleCnt="4">
        <dgm:presLayoutVars>
          <dgm:bulletEnabled val="1"/>
        </dgm:presLayoutVars>
      </dgm:prSet>
      <dgm:spPr/>
    </dgm:pt>
    <dgm:pt modelId="{EF2556D4-A8A0-45A0-9377-E76CA3AE09E1}" type="pres">
      <dgm:prSet presAssocID="{0AD9FDB9-3B91-4F90-ADC1-07E0A0048F10}" presName="FourNodes_4_text" presStyleLbl="node1" presStyleIdx="3" presStyleCnt="4">
        <dgm:presLayoutVars>
          <dgm:bulletEnabled val="1"/>
        </dgm:presLayoutVars>
      </dgm:prSet>
      <dgm:spPr/>
    </dgm:pt>
  </dgm:ptLst>
  <dgm:cxnLst>
    <dgm:cxn modelId="{5434C813-6BDD-4EF7-8917-4D0D62D210D4}" type="presOf" srcId="{1752B7D6-C024-49FD-8480-587A2AA6B3A1}" destId="{41FBD834-8737-4277-BBD5-F7E431579A00}" srcOrd="1" destOrd="0" presId="urn:microsoft.com/office/officeart/2005/8/layout/vProcess5"/>
    <dgm:cxn modelId="{994C292D-E1C2-46B9-8259-BA96E02CE33D}" type="presOf" srcId="{A6844100-E000-4E63-8600-4F556026766F}" destId="{0E94DA01-DA72-4C75-B0AC-15A92816FD7C}" srcOrd="1" destOrd="0" presId="urn:microsoft.com/office/officeart/2005/8/layout/vProcess5"/>
    <dgm:cxn modelId="{822FEA30-6F7F-48A1-9B9A-DF1F7640AA45}" srcId="{0AD9FDB9-3B91-4F90-ADC1-07E0A0048F10}" destId="{1752B7D6-C024-49FD-8480-587A2AA6B3A1}" srcOrd="2" destOrd="0" parTransId="{B88AD8C2-179F-4A73-BF12-9B58A99F684F}" sibTransId="{4D624728-E753-49BD-94EC-82B9846ACFFC}"/>
    <dgm:cxn modelId="{9D408F5D-135D-4736-99DD-63874EBADE41}" srcId="{0AD9FDB9-3B91-4F90-ADC1-07E0A0048F10}" destId="{A6844100-E000-4E63-8600-4F556026766F}" srcOrd="1" destOrd="0" parTransId="{A24B6840-620F-4869-BDD6-C057930C3DF5}" sibTransId="{4449FC6A-8EE9-4EB3-957D-4708962010F7}"/>
    <dgm:cxn modelId="{2075AE75-1892-4283-8458-07DCB5D3428D}" type="presOf" srcId="{30BA821E-ACB1-4AEB-AA91-707E229F752F}" destId="{EF2556D4-A8A0-45A0-9377-E76CA3AE09E1}" srcOrd="1" destOrd="0" presId="urn:microsoft.com/office/officeart/2005/8/layout/vProcess5"/>
    <dgm:cxn modelId="{A19C1C77-4B23-4840-A824-29BEFA467692}" type="presOf" srcId="{7F087F62-8245-4A12-93D7-5D1126B416A8}" destId="{66E7D34A-D585-4AAF-90B0-470904576237}" srcOrd="0" destOrd="0" presId="urn:microsoft.com/office/officeart/2005/8/layout/vProcess5"/>
    <dgm:cxn modelId="{F34CC678-33A6-4E62-B845-237FBC97E698}" srcId="{0AD9FDB9-3B91-4F90-ADC1-07E0A0048F10}" destId="{30BA821E-ACB1-4AEB-AA91-707E229F752F}" srcOrd="3" destOrd="0" parTransId="{AEA8ECD1-7A38-4AB2-8C36-2444DD70A51D}" sibTransId="{3B33A8CA-62A9-4A94-88CF-58D77A1833F4}"/>
    <dgm:cxn modelId="{C635905A-CFCB-432D-A25B-C76DC9F19269}" type="presOf" srcId="{FFA9FB90-BF8C-4679-B87F-1308844C7DC6}" destId="{247F0A75-64E0-4501-918C-21694B4526CC}" srcOrd="1" destOrd="0" presId="urn:microsoft.com/office/officeart/2005/8/layout/vProcess5"/>
    <dgm:cxn modelId="{965CA99D-66F0-4D1A-869C-B18E9986BCB1}" type="presOf" srcId="{FFA9FB90-BF8C-4679-B87F-1308844C7DC6}" destId="{6D5CAC83-DFDF-4C06-81B4-23D942D6DAA4}" srcOrd="0" destOrd="0" presId="urn:microsoft.com/office/officeart/2005/8/layout/vProcess5"/>
    <dgm:cxn modelId="{E663F0AD-D9B0-4433-A2C7-473AF0721342}" type="presOf" srcId="{0AD9FDB9-3B91-4F90-ADC1-07E0A0048F10}" destId="{8BB07410-ED65-4AB8-A2EF-3343E8EF9392}" srcOrd="0" destOrd="0" presId="urn:microsoft.com/office/officeart/2005/8/layout/vProcess5"/>
    <dgm:cxn modelId="{2E9A5DC3-034D-4EFE-9C00-942BD7E43374}" type="presOf" srcId="{A6844100-E000-4E63-8600-4F556026766F}" destId="{C06D63D2-04B6-4FF3-911D-019830EE5813}" srcOrd="0" destOrd="0" presId="urn:microsoft.com/office/officeart/2005/8/layout/vProcess5"/>
    <dgm:cxn modelId="{C0AD43C4-D8D3-4C67-BFAE-64BBE0676E60}" type="presOf" srcId="{1752B7D6-C024-49FD-8480-587A2AA6B3A1}" destId="{B102217B-FBD9-4CFD-B276-BBE51235987D}" srcOrd="0" destOrd="0" presId="urn:microsoft.com/office/officeart/2005/8/layout/vProcess5"/>
    <dgm:cxn modelId="{AC5D1CDA-6683-4CBB-9AA1-068A14A3B089}" type="presOf" srcId="{4449FC6A-8EE9-4EB3-957D-4708962010F7}" destId="{043A44E6-AF48-42AB-BCE7-ACF8F7D2486B}" srcOrd="0" destOrd="0" presId="urn:microsoft.com/office/officeart/2005/8/layout/vProcess5"/>
    <dgm:cxn modelId="{0C6681E2-2120-458B-9CD2-E3B6093B46D7}" srcId="{0AD9FDB9-3B91-4F90-ADC1-07E0A0048F10}" destId="{FFA9FB90-BF8C-4679-B87F-1308844C7DC6}" srcOrd="0" destOrd="0" parTransId="{51906E68-6748-44BB-8483-A17CECC77956}" sibTransId="{7F087F62-8245-4A12-93D7-5D1126B416A8}"/>
    <dgm:cxn modelId="{A75203E9-40E0-4128-B30D-6B55EA44409B}" type="presOf" srcId="{30BA821E-ACB1-4AEB-AA91-707E229F752F}" destId="{DB8B9774-DA1F-4687-BA2A-4153E8C1296A}" srcOrd="0" destOrd="0" presId="urn:microsoft.com/office/officeart/2005/8/layout/vProcess5"/>
    <dgm:cxn modelId="{3A9AE6F3-0C2B-46BA-B0AE-7990C41F6D43}" type="presOf" srcId="{4D624728-E753-49BD-94EC-82B9846ACFFC}" destId="{2BCFDFF8-F421-4ED3-BB84-8377444A3E25}" srcOrd="0" destOrd="0" presId="urn:microsoft.com/office/officeart/2005/8/layout/vProcess5"/>
    <dgm:cxn modelId="{FAF31A2E-5397-4EF4-A58C-78DDFBFDD2E0}" type="presParOf" srcId="{8BB07410-ED65-4AB8-A2EF-3343E8EF9392}" destId="{397C8CD6-25DC-42D0-A39C-A63795621259}" srcOrd="0" destOrd="0" presId="urn:microsoft.com/office/officeart/2005/8/layout/vProcess5"/>
    <dgm:cxn modelId="{F24DCF6F-E8F4-489B-B868-15EC1DBB5A0A}" type="presParOf" srcId="{8BB07410-ED65-4AB8-A2EF-3343E8EF9392}" destId="{6D5CAC83-DFDF-4C06-81B4-23D942D6DAA4}" srcOrd="1" destOrd="0" presId="urn:microsoft.com/office/officeart/2005/8/layout/vProcess5"/>
    <dgm:cxn modelId="{EB148299-4EE2-4B67-8566-22CF6FB8CCE4}" type="presParOf" srcId="{8BB07410-ED65-4AB8-A2EF-3343E8EF9392}" destId="{C06D63D2-04B6-4FF3-911D-019830EE5813}" srcOrd="2" destOrd="0" presId="urn:microsoft.com/office/officeart/2005/8/layout/vProcess5"/>
    <dgm:cxn modelId="{7A759488-93E0-47C0-915C-4BF735BE5E6F}" type="presParOf" srcId="{8BB07410-ED65-4AB8-A2EF-3343E8EF9392}" destId="{B102217B-FBD9-4CFD-B276-BBE51235987D}" srcOrd="3" destOrd="0" presId="urn:microsoft.com/office/officeart/2005/8/layout/vProcess5"/>
    <dgm:cxn modelId="{C2EFF94B-4FC5-419D-B4B9-D64AB76152FA}" type="presParOf" srcId="{8BB07410-ED65-4AB8-A2EF-3343E8EF9392}" destId="{DB8B9774-DA1F-4687-BA2A-4153E8C1296A}" srcOrd="4" destOrd="0" presId="urn:microsoft.com/office/officeart/2005/8/layout/vProcess5"/>
    <dgm:cxn modelId="{789439C0-6E9A-4140-BC62-BEA7C2B388B5}" type="presParOf" srcId="{8BB07410-ED65-4AB8-A2EF-3343E8EF9392}" destId="{66E7D34A-D585-4AAF-90B0-470904576237}" srcOrd="5" destOrd="0" presId="urn:microsoft.com/office/officeart/2005/8/layout/vProcess5"/>
    <dgm:cxn modelId="{47CBFD24-BA78-4F47-BD40-7037D9CE41C4}" type="presParOf" srcId="{8BB07410-ED65-4AB8-A2EF-3343E8EF9392}" destId="{043A44E6-AF48-42AB-BCE7-ACF8F7D2486B}" srcOrd="6" destOrd="0" presId="urn:microsoft.com/office/officeart/2005/8/layout/vProcess5"/>
    <dgm:cxn modelId="{4DDBF909-2D4A-4F6F-A629-313F40158E05}" type="presParOf" srcId="{8BB07410-ED65-4AB8-A2EF-3343E8EF9392}" destId="{2BCFDFF8-F421-4ED3-BB84-8377444A3E25}" srcOrd="7" destOrd="0" presId="urn:microsoft.com/office/officeart/2005/8/layout/vProcess5"/>
    <dgm:cxn modelId="{06919EA2-D664-488E-A55E-A743E7086D07}" type="presParOf" srcId="{8BB07410-ED65-4AB8-A2EF-3343E8EF9392}" destId="{247F0A75-64E0-4501-918C-21694B4526CC}" srcOrd="8" destOrd="0" presId="urn:microsoft.com/office/officeart/2005/8/layout/vProcess5"/>
    <dgm:cxn modelId="{18694DBD-3E98-446F-8869-0C0E40B8286D}" type="presParOf" srcId="{8BB07410-ED65-4AB8-A2EF-3343E8EF9392}" destId="{0E94DA01-DA72-4C75-B0AC-15A92816FD7C}" srcOrd="9" destOrd="0" presId="urn:microsoft.com/office/officeart/2005/8/layout/vProcess5"/>
    <dgm:cxn modelId="{5C28DE13-C8E1-4346-82E6-7233055FD6F8}" type="presParOf" srcId="{8BB07410-ED65-4AB8-A2EF-3343E8EF9392}" destId="{41FBD834-8737-4277-BBD5-F7E431579A00}" srcOrd="10" destOrd="0" presId="urn:microsoft.com/office/officeart/2005/8/layout/vProcess5"/>
    <dgm:cxn modelId="{1417BB25-48D2-4222-9B37-5D25959C91EE}" type="presParOf" srcId="{8BB07410-ED65-4AB8-A2EF-3343E8EF9392}" destId="{EF2556D4-A8A0-45A0-9377-E76CA3AE09E1}"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6F30B0-3D6E-4AF1-AE1B-0E1DA90B862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863421F-9C61-46FD-8C55-2B203E205A88}">
      <dgm:prSet/>
      <dgm:spPr/>
      <dgm:t>
        <a:bodyPr/>
        <a:lstStyle/>
        <a:p>
          <a:pPr>
            <a:lnSpc>
              <a:spcPct val="100000"/>
            </a:lnSpc>
          </a:pPr>
          <a:r>
            <a:rPr lang="en-GB" baseline="0"/>
            <a:t>- If there is a delay between the statement made and the contract being entered into then it will likely not be classed as a term.</a:t>
          </a:r>
          <a:endParaRPr lang="en-US"/>
        </a:p>
      </dgm:t>
    </dgm:pt>
    <dgm:pt modelId="{D6683442-90DA-45D9-9DBE-FE08A2D2AC64}" type="parTrans" cxnId="{D5A1924D-081F-467F-A15D-E7CAC86043B8}">
      <dgm:prSet/>
      <dgm:spPr/>
      <dgm:t>
        <a:bodyPr/>
        <a:lstStyle/>
        <a:p>
          <a:endParaRPr lang="en-US"/>
        </a:p>
      </dgm:t>
    </dgm:pt>
    <dgm:pt modelId="{05413EC2-E02E-4119-8ED5-C519965B9D4E}" type="sibTrans" cxnId="{D5A1924D-081F-467F-A15D-E7CAC86043B8}">
      <dgm:prSet/>
      <dgm:spPr/>
      <dgm:t>
        <a:bodyPr/>
        <a:lstStyle/>
        <a:p>
          <a:endParaRPr lang="en-US"/>
        </a:p>
      </dgm:t>
    </dgm:pt>
    <dgm:pt modelId="{AC73E501-AACB-4E3E-838F-C66540B09BD7}">
      <dgm:prSet/>
      <dgm:spPr/>
      <dgm:t>
        <a:bodyPr/>
        <a:lstStyle/>
        <a:p>
          <a:pPr>
            <a:lnSpc>
              <a:spcPct val="100000"/>
            </a:lnSpc>
          </a:pPr>
          <a:r>
            <a:rPr lang="en-GB" baseline="0"/>
            <a:t>- Routledge v Mckay [1954] – not a term because of the time between the date of the statement and the contract. 23</a:t>
          </a:r>
          <a:r>
            <a:rPr lang="en-GB" baseline="30000"/>
            <a:t>rd</a:t>
          </a:r>
          <a:r>
            <a:rPr lang="en-GB" baseline="0"/>
            <a:t> of October  statement/ Contract entered 30</a:t>
          </a:r>
          <a:r>
            <a:rPr lang="en-GB" baseline="30000"/>
            <a:t>th</a:t>
          </a:r>
          <a:r>
            <a:rPr lang="en-GB" baseline="0"/>
            <a:t> October. </a:t>
          </a:r>
          <a:endParaRPr lang="en-US"/>
        </a:p>
      </dgm:t>
    </dgm:pt>
    <dgm:pt modelId="{F166B534-6590-4F1E-B49D-DDF9DFE90CD8}" type="parTrans" cxnId="{C053F6DF-A493-4852-A384-D7229F000B7E}">
      <dgm:prSet/>
      <dgm:spPr/>
      <dgm:t>
        <a:bodyPr/>
        <a:lstStyle/>
        <a:p>
          <a:endParaRPr lang="en-US"/>
        </a:p>
      </dgm:t>
    </dgm:pt>
    <dgm:pt modelId="{EE009453-5B31-4380-81FF-A0C5683A42A2}" type="sibTrans" cxnId="{C053F6DF-A493-4852-A384-D7229F000B7E}">
      <dgm:prSet/>
      <dgm:spPr/>
      <dgm:t>
        <a:bodyPr/>
        <a:lstStyle/>
        <a:p>
          <a:endParaRPr lang="en-US"/>
        </a:p>
      </dgm:t>
    </dgm:pt>
    <dgm:pt modelId="{C43812A4-31BB-4620-88A6-F17504C3FC7E}" type="pres">
      <dgm:prSet presAssocID="{796F30B0-3D6E-4AF1-AE1B-0E1DA90B862B}" presName="root" presStyleCnt="0">
        <dgm:presLayoutVars>
          <dgm:dir/>
          <dgm:resizeHandles val="exact"/>
        </dgm:presLayoutVars>
      </dgm:prSet>
      <dgm:spPr/>
    </dgm:pt>
    <dgm:pt modelId="{FD21D547-BF1E-4615-8EF0-EE9967553762}" type="pres">
      <dgm:prSet presAssocID="{B863421F-9C61-46FD-8C55-2B203E205A88}" presName="compNode" presStyleCnt="0"/>
      <dgm:spPr/>
    </dgm:pt>
    <dgm:pt modelId="{EEACE302-5FD2-4C0B-9111-3CB6AC4BBC03}" type="pres">
      <dgm:prSet presAssocID="{B863421F-9C61-46FD-8C55-2B203E205A88}" presName="bgRect" presStyleLbl="bgShp" presStyleIdx="0" presStyleCnt="2"/>
      <dgm:spPr/>
    </dgm:pt>
    <dgm:pt modelId="{B1FD02E5-0163-4E65-B8A5-4244FF8BAC9A}" type="pres">
      <dgm:prSet presAssocID="{B863421F-9C61-46FD-8C55-2B203E205A8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avel"/>
        </a:ext>
      </dgm:extLst>
    </dgm:pt>
    <dgm:pt modelId="{73F72507-3C79-43D2-BC35-A156CB4925B6}" type="pres">
      <dgm:prSet presAssocID="{B863421F-9C61-46FD-8C55-2B203E205A88}" presName="spaceRect" presStyleCnt="0"/>
      <dgm:spPr/>
    </dgm:pt>
    <dgm:pt modelId="{5004300E-712D-4AC5-9F89-EEDE457562EE}" type="pres">
      <dgm:prSet presAssocID="{B863421F-9C61-46FD-8C55-2B203E205A88}" presName="parTx" presStyleLbl="revTx" presStyleIdx="0" presStyleCnt="2">
        <dgm:presLayoutVars>
          <dgm:chMax val="0"/>
          <dgm:chPref val="0"/>
        </dgm:presLayoutVars>
      </dgm:prSet>
      <dgm:spPr/>
    </dgm:pt>
    <dgm:pt modelId="{54A09DCA-020B-4CE4-B17B-A2D26B46FCF0}" type="pres">
      <dgm:prSet presAssocID="{05413EC2-E02E-4119-8ED5-C519965B9D4E}" presName="sibTrans" presStyleCnt="0"/>
      <dgm:spPr/>
    </dgm:pt>
    <dgm:pt modelId="{97A9E81F-C42F-4C4A-BC14-64801EECDC1B}" type="pres">
      <dgm:prSet presAssocID="{AC73E501-AACB-4E3E-838F-C66540B09BD7}" presName="compNode" presStyleCnt="0"/>
      <dgm:spPr/>
    </dgm:pt>
    <dgm:pt modelId="{342073B8-BAC3-4BD6-A6B0-29E1706EED46}" type="pres">
      <dgm:prSet presAssocID="{AC73E501-AACB-4E3E-838F-C66540B09BD7}" presName="bgRect" presStyleLbl="bgShp" presStyleIdx="1" presStyleCnt="2"/>
      <dgm:spPr/>
    </dgm:pt>
    <dgm:pt modelId="{63AB7C91-DAE0-45F8-8C8A-9940729F2989}" type="pres">
      <dgm:prSet presAssocID="{AC73E501-AACB-4E3E-838F-C66540B09BD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1EEF2646-AE9E-477A-A4F9-E2C42D173D86}" type="pres">
      <dgm:prSet presAssocID="{AC73E501-AACB-4E3E-838F-C66540B09BD7}" presName="spaceRect" presStyleCnt="0"/>
      <dgm:spPr/>
    </dgm:pt>
    <dgm:pt modelId="{D705EF73-BBBA-4329-9686-738F1136E81A}" type="pres">
      <dgm:prSet presAssocID="{AC73E501-AACB-4E3E-838F-C66540B09BD7}" presName="parTx" presStyleLbl="revTx" presStyleIdx="1" presStyleCnt="2">
        <dgm:presLayoutVars>
          <dgm:chMax val="0"/>
          <dgm:chPref val="0"/>
        </dgm:presLayoutVars>
      </dgm:prSet>
      <dgm:spPr/>
    </dgm:pt>
  </dgm:ptLst>
  <dgm:cxnLst>
    <dgm:cxn modelId="{CB4AF015-E637-4BF6-ACC9-A299281EE124}" type="presOf" srcId="{AC73E501-AACB-4E3E-838F-C66540B09BD7}" destId="{D705EF73-BBBA-4329-9686-738F1136E81A}" srcOrd="0" destOrd="0" presId="urn:microsoft.com/office/officeart/2018/2/layout/IconVerticalSolidList"/>
    <dgm:cxn modelId="{D5A1924D-081F-467F-A15D-E7CAC86043B8}" srcId="{796F30B0-3D6E-4AF1-AE1B-0E1DA90B862B}" destId="{B863421F-9C61-46FD-8C55-2B203E205A88}" srcOrd="0" destOrd="0" parTransId="{D6683442-90DA-45D9-9DBE-FE08A2D2AC64}" sibTransId="{05413EC2-E02E-4119-8ED5-C519965B9D4E}"/>
    <dgm:cxn modelId="{C012EDC1-2FBE-4537-92F5-8661F12483C8}" type="presOf" srcId="{B863421F-9C61-46FD-8C55-2B203E205A88}" destId="{5004300E-712D-4AC5-9F89-EEDE457562EE}" srcOrd="0" destOrd="0" presId="urn:microsoft.com/office/officeart/2018/2/layout/IconVerticalSolidList"/>
    <dgm:cxn modelId="{6BCACAD8-E008-49FF-AC07-233FC61CE512}" type="presOf" srcId="{796F30B0-3D6E-4AF1-AE1B-0E1DA90B862B}" destId="{C43812A4-31BB-4620-88A6-F17504C3FC7E}" srcOrd="0" destOrd="0" presId="urn:microsoft.com/office/officeart/2018/2/layout/IconVerticalSolidList"/>
    <dgm:cxn modelId="{C053F6DF-A493-4852-A384-D7229F000B7E}" srcId="{796F30B0-3D6E-4AF1-AE1B-0E1DA90B862B}" destId="{AC73E501-AACB-4E3E-838F-C66540B09BD7}" srcOrd="1" destOrd="0" parTransId="{F166B534-6590-4F1E-B49D-DDF9DFE90CD8}" sibTransId="{EE009453-5B31-4380-81FF-A0C5683A42A2}"/>
    <dgm:cxn modelId="{A02C53AA-4168-4150-91C9-8A876935CEFB}" type="presParOf" srcId="{C43812A4-31BB-4620-88A6-F17504C3FC7E}" destId="{FD21D547-BF1E-4615-8EF0-EE9967553762}" srcOrd="0" destOrd="0" presId="urn:microsoft.com/office/officeart/2018/2/layout/IconVerticalSolidList"/>
    <dgm:cxn modelId="{B2EB7525-3C17-4821-9F9F-995A015BF1CC}" type="presParOf" srcId="{FD21D547-BF1E-4615-8EF0-EE9967553762}" destId="{EEACE302-5FD2-4C0B-9111-3CB6AC4BBC03}" srcOrd="0" destOrd="0" presId="urn:microsoft.com/office/officeart/2018/2/layout/IconVerticalSolidList"/>
    <dgm:cxn modelId="{1C4460E5-F829-4BD8-837F-F41C1C531B15}" type="presParOf" srcId="{FD21D547-BF1E-4615-8EF0-EE9967553762}" destId="{B1FD02E5-0163-4E65-B8A5-4244FF8BAC9A}" srcOrd="1" destOrd="0" presId="urn:microsoft.com/office/officeart/2018/2/layout/IconVerticalSolidList"/>
    <dgm:cxn modelId="{E76A1859-7D89-41B8-B135-641D9396F328}" type="presParOf" srcId="{FD21D547-BF1E-4615-8EF0-EE9967553762}" destId="{73F72507-3C79-43D2-BC35-A156CB4925B6}" srcOrd="2" destOrd="0" presId="urn:microsoft.com/office/officeart/2018/2/layout/IconVerticalSolidList"/>
    <dgm:cxn modelId="{3DCF6025-26E5-4900-8136-7E6ECBEC79F0}" type="presParOf" srcId="{FD21D547-BF1E-4615-8EF0-EE9967553762}" destId="{5004300E-712D-4AC5-9F89-EEDE457562EE}" srcOrd="3" destOrd="0" presId="urn:microsoft.com/office/officeart/2018/2/layout/IconVerticalSolidList"/>
    <dgm:cxn modelId="{8804F8C7-694F-4B7D-A561-FDAA88F3B898}" type="presParOf" srcId="{C43812A4-31BB-4620-88A6-F17504C3FC7E}" destId="{54A09DCA-020B-4CE4-B17B-A2D26B46FCF0}" srcOrd="1" destOrd="0" presId="urn:microsoft.com/office/officeart/2018/2/layout/IconVerticalSolidList"/>
    <dgm:cxn modelId="{2C605337-E868-496A-BD43-FA8A35150B7C}" type="presParOf" srcId="{C43812A4-31BB-4620-88A6-F17504C3FC7E}" destId="{97A9E81F-C42F-4C4A-BC14-64801EECDC1B}" srcOrd="2" destOrd="0" presId="urn:microsoft.com/office/officeart/2018/2/layout/IconVerticalSolidList"/>
    <dgm:cxn modelId="{51F388BE-D582-4C04-9434-0131095B7DCB}" type="presParOf" srcId="{97A9E81F-C42F-4C4A-BC14-64801EECDC1B}" destId="{342073B8-BAC3-4BD6-A6B0-29E1706EED46}" srcOrd="0" destOrd="0" presId="urn:microsoft.com/office/officeart/2018/2/layout/IconVerticalSolidList"/>
    <dgm:cxn modelId="{4F748E62-8219-4E94-B514-9398A54BA2B7}" type="presParOf" srcId="{97A9E81F-C42F-4C4A-BC14-64801EECDC1B}" destId="{63AB7C91-DAE0-45F8-8C8A-9940729F2989}" srcOrd="1" destOrd="0" presId="urn:microsoft.com/office/officeart/2018/2/layout/IconVerticalSolidList"/>
    <dgm:cxn modelId="{0DD3B604-19C4-4A5F-B919-C5ECC720B0FE}" type="presParOf" srcId="{97A9E81F-C42F-4C4A-BC14-64801EECDC1B}" destId="{1EEF2646-AE9E-477A-A4F9-E2C42D173D86}" srcOrd="2" destOrd="0" presId="urn:microsoft.com/office/officeart/2018/2/layout/IconVerticalSolidList"/>
    <dgm:cxn modelId="{4E5AB5D0-9EC6-4148-A7BD-048CE7DFDC94}" type="presParOf" srcId="{97A9E81F-C42F-4C4A-BC14-64801EECDC1B}" destId="{D705EF73-BBBA-4329-9686-738F1136E81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8A5489F-2B45-4893-AF65-A1820B91A9E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6AA4FA9-A2AA-434C-9378-4AC584DC39C1}">
      <dgm:prSet/>
      <dgm:spPr/>
      <dgm:t>
        <a:bodyPr/>
        <a:lstStyle/>
        <a:p>
          <a:r>
            <a:rPr lang="en-GB" dirty="0"/>
            <a:t>- L’ Estrange v F </a:t>
          </a:r>
          <a:r>
            <a:rPr lang="en-GB" dirty="0" err="1"/>
            <a:t>Granucob</a:t>
          </a:r>
          <a:r>
            <a:rPr lang="en-GB" dirty="0"/>
            <a:t> LTD [1934] – Written in the contract are classed as part of it. </a:t>
          </a:r>
          <a:endParaRPr lang="en-US" dirty="0"/>
        </a:p>
      </dgm:t>
    </dgm:pt>
    <dgm:pt modelId="{41ED9527-036B-45D6-9D01-7154BCB3A58B}" type="parTrans" cxnId="{B80E7CA1-2CA9-40B4-8BC6-F49C9019C431}">
      <dgm:prSet/>
      <dgm:spPr/>
      <dgm:t>
        <a:bodyPr/>
        <a:lstStyle/>
        <a:p>
          <a:endParaRPr lang="en-US"/>
        </a:p>
      </dgm:t>
    </dgm:pt>
    <dgm:pt modelId="{90798ECB-6B72-4689-8B19-C006CC90E653}" type="sibTrans" cxnId="{B80E7CA1-2CA9-40B4-8BC6-F49C9019C431}">
      <dgm:prSet/>
      <dgm:spPr/>
      <dgm:t>
        <a:bodyPr/>
        <a:lstStyle/>
        <a:p>
          <a:endParaRPr lang="en-US"/>
        </a:p>
      </dgm:t>
    </dgm:pt>
    <dgm:pt modelId="{D82079E3-801C-4D93-9D36-CE908C42CCC0}">
      <dgm:prSet/>
      <dgm:spPr/>
      <dgm:t>
        <a:bodyPr/>
        <a:lstStyle/>
        <a:p>
          <a:r>
            <a:rPr lang="en-GB"/>
            <a:t>- Not binding if misrepresentation or mistake has taken place. </a:t>
          </a:r>
          <a:endParaRPr lang="en-US"/>
        </a:p>
      </dgm:t>
    </dgm:pt>
    <dgm:pt modelId="{AC8243C5-7CFF-48FA-B403-EEB95B930F89}" type="parTrans" cxnId="{651BD994-D0F5-405A-9B5E-55270F0D99DE}">
      <dgm:prSet/>
      <dgm:spPr/>
      <dgm:t>
        <a:bodyPr/>
        <a:lstStyle/>
        <a:p>
          <a:endParaRPr lang="en-US"/>
        </a:p>
      </dgm:t>
    </dgm:pt>
    <dgm:pt modelId="{C47B349B-5097-41A0-89F5-1CDF309B79BC}" type="sibTrans" cxnId="{651BD994-D0F5-405A-9B5E-55270F0D99DE}">
      <dgm:prSet/>
      <dgm:spPr/>
      <dgm:t>
        <a:bodyPr/>
        <a:lstStyle/>
        <a:p>
          <a:endParaRPr lang="en-US"/>
        </a:p>
      </dgm:t>
    </dgm:pt>
    <dgm:pt modelId="{1D01DF28-72F3-4186-8FC2-1E4468058204}" type="pres">
      <dgm:prSet presAssocID="{D8A5489F-2B45-4893-AF65-A1820B91A9EC}" presName="root" presStyleCnt="0">
        <dgm:presLayoutVars>
          <dgm:dir/>
          <dgm:resizeHandles val="exact"/>
        </dgm:presLayoutVars>
      </dgm:prSet>
      <dgm:spPr/>
    </dgm:pt>
    <dgm:pt modelId="{C4E53A28-C201-418E-9EF7-32285B90C246}" type="pres">
      <dgm:prSet presAssocID="{86AA4FA9-A2AA-434C-9378-4AC584DC39C1}" presName="compNode" presStyleCnt="0"/>
      <dgm:spPr/>
    </dgm:pt>
    <dgm:pt modelId="{9E2FF4C3-0031-4A31-88BC-20C530EAECBC}" type="pres">
      <dgm:prSet presAssocID="{86AA4FA9-A2AA-434C-9378-4AC584DC39C1}" presName="bgRect" presStyleLbl="bgShp" presStyleIdx="0" presStyleCnt="2"/>
      <dgm:spPr/>
    </dgm:pt>
    <dgm:pt modelId="{2EC1CE14-DF31-41B8-8590-9685167DF01A}" type="pres">
      <dgm:prSet presAssocID="{86AA4FA9-A2AA-434C-9378-4AC584DC39C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58FE4625-04F0-4FF3-90AB-A6EA4965B99C}" type="pres">
      <dgm:prSet presAssocID="{86AA4FA9-A2AA-434C-9378-4AC584DC39C1}" presName="spaceRect" presStyleCnt="0"/>
      <dgm:spPr/>
    </dgm:pt>
    <dgm:pt modelId="{32B09967-23BD-439F-A8CC-DAC7EABDF5E7}" type="pres">
      <dgm:prSet presAssocID="{86AA4FA9-A2AA-434C-9378-4AC584DC39C1}" presName="parTx" presStyleLbl="revTx" presStyleIdx="0" presStyleCnt="2">
        <dgm:presLayoutVars>
          <dgm:chMax val="0"/>
          <dgm:chPref val="0"/>
        </dgm:presLayoutVars>
      </dgm:prSet>
      <dgm:spPr/>
    </dgm:pt>
    <dgm:pt modelId="{AF2FFEEB-A20C-43A3-91F8-409BEE42F3AF}" type="pres">
      <dgm:prSet presAssocID="{90798ECB-6B72-4689-8B19-C006CC90E653}" presName="sibTrans" presStyleCnt="0"/>
      <dgm:spPr/>
    </dgm:pt>
    <dgm:pt modelId="{EAF81BC9-7D46-4E3D-99FF-35471150D428}" type="pres">
      <dgm:prSet presAssocID="{D82079E3-801C-4D93-9D36-CE908C42CCC0}" presName="compNode" presStyleCnt="0"/>
      <dgm:spPr/>
    </dgm:pt>
    <dgm:pt modelId="{7923C9E4-1ED8-4A01-993A-68073BA70083}" type="pres">
      <dgm:prSet presAssocID="{D82079E3-801C-4D93-9D36-CE908C42CCC0}" presName="bgRect" presStyleLbl="bgShp" presStyleIdx="1" presStyleCnt="2"/>
      <dgm:spPr/>
    </dgm:pt>
    <dgm:pt modelId="{346A9FC2-D927-4EDB-8C7B-9AA514A53021}" type="pres">
      <dgm:prSet presAssocID="{D82079E3-801C-4D93-9D36-CE908C42CCC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No sign"/>
        </a:ext>
      </dgm:extLst>
    </dgm:pt>
    <dgm:pt modelId="{11CDB2AE-2B72-494C-89ED-50DD26B5AA81}" type="pres">
      <dgm:prSet presAssocID="{D82079E3-801C-4D93-9D36-CE908C42CCC0}" presName="spaceRect" presStyleCnt="0"/>
      <dgm:spPr/>
    </dgm:pt>
    <dgm:pt modelId="{0E1EEC11-1DBC-4A15-ABFC-2FB140CB99A8}" type="pres">
      <dgm:prSet presAssocID="{D82079E3-801C-4D93-9D36-CE908C42CCC0}" presName="parTx" presStyleLbl="revTx" presStyleIdx="1" presStyleCnt="2">
        <dgm:presLayoutVars>
          <dgm:chMax val="0"/>
          <dgm:chPref val="0"/>
        </dgm:presLayoutVars>
      </dgm:prSet>
      <dgm:spPr/>
    </dgm:pt>
  </dgm:ptLst>
  <dgm:cxnLst>
    <dgm:cxn modelId="{16074003-6787-4870-A2FC-C429D939004E}" type="presOf" srcId="{D82079E3-801C-4D93-9D36-CE908C42CCC0}" destId="{0E1EEC11-1DBC-4A15-ABFC-2FB140CB99A8}" srcOrd="0" destOrd="0" presId="urn:microsoft.com/office/officeart/2018/2/layout/IconVerticalSolidList"/>
    <dgm:cxn modelId="{651BD994-D0F5-405A-9B5E-55270F0D99DE}" srcId="{D8A5489F-2B45-4893-AF65-A1820B91A9EC}" destId="{D82079E3-801C-4D93-9D36-CE908C42CCC0}" srcOrd="1" destOrd="0" parTransId="{AC8243C5-7CFF-48FA-B403-EEB95B930F89}" sibTransId="{C47B349B-5097-41A0-89F5-1CDF309B79BC}"/>
    <dgm:cxn modelId="{B80E7CA1-2CA9-40B4-8BC6-F49C9019C431}" srcId="{D8A5489F-2B45-4893-AF65-A1820B91A9EC}" destId="{86AA4FA9-A2AA-434C-9378-4AC584DC39C1}" srcOrd="0" destOrd="0" parTransId="{41ED9527-036B-45D6-9D01-7154BCB3A58B}" sibTransId="{90798ECB-6B72-4689-8B19-C006CC90E653}"/>
    <dgm:cxn modelId="{CEEF4CDB-E308-4938-A5EA-EAB663276C08}" type="presOf" srcId="{D8A5489F-2B45-4893-AF65-A1820B91A9EC}" destId="{1D01DF28-72F3-4186-8FC2-1E4468058204}" srcOrd="0" destOrd="0" presId="urn:microsoft.com/office/officeart/2018/2/layout/IconVerticalSolidList"/>
    <dgm:cxn modelId="{F579B5F8-132A-4AD7-A527-B5CC75A34607}" type="presOf" srcId="{86AA4FA9-A2AA-434C-9378-4AC584DC39C1}" destId="{32B09967-23BD-439F-A8CC-DAC7EABDF5E7}" srcOrd="0" destOrd="0" presId="urn:microsoft.com/office/officeart/2018/2/layout/IconVerticalSolidList"/>
    <dgm:cxn modelId="{EB723C8F-9E81-4072-8E0C-D40832A09184}" type="presParOf" srcId="{1D01DF28-72F3-4186-8FC2-1E4468058204}" destId="{C4E53A28-C201-418E-9EF7-32285B90C246}" srcOrd="0" destOrd="0" presId="urn:microsoft.com/office/officeart/2018/2/layout/IconVerticalSolidList"/>
    <dgm:cxn modelId="{E5606485-225B-49B7-99F5-37B9D0FA3BCB}" type="presParOf" srcId="{C4E53A28-C201-418E-9EF7-32285B90C246}" destId="{9E2FF4C3-0031-4A31-88BC-20C530EAECBC}" srcOrd="0" destOrd="0" presId="urn:microsoft.com/office/officeart/2018/2/layout/IconVerticalSolidList"/>
    <dgm:cxn modelId="{B8B81E37-6F27-4A1A-A052-0EDB67D6729F}" type="presParOf" srcId="{C4E53A28-C201-418E-9EF7-32285B90C246}" destId="{2EC1CE14-DF31-41B8-8590-9685167DF01A}" srcOrd="1" destOrd="0" presId="urn:microsoft.com/office/officeart/2018/2/layout/IconVerticalSolidList"/>
    <dgm:cxn modelId="{38ACE373-DF54-4E3C-B055-A9181DFFB97E}" type="presParOf" srcId="{C4E53A28-C201-418E-9EF7-32285B90C246}" destId="{58FE4625-04F0-4FF3-90AB-A6EA4965B99C}" srcOrd="2" destOrd="0" presId="urn:microsoft.com/office/officeart/2018/2/layout/IconVerticalSolidList"/>
    <dgm:cxn modelId="{6E5E1995-9538-4351-844B-04131026C8FC}" type="presParOf" srcId="{C4E53A28-C201-418E-9EF7-32285B90C246}" destId="{32B09967-23BD-439F-A8CC-DAC7EABDF5E7}" srcOrd="3" destOrd="0" presId="urn:microsoft.com/office/officeart/2018/2/layout/IconVerticalSolidList"/>
    <dgm:cxn modelId="{414199BC-0C4A-46FD-95E0-542B91BAD90B}" type="presParOf" srcId="{1D01DF28-72F3-4186-8FC2-1E4468058204}" destId="{AF2FFEEB-A20C-43A3-91F8-409BEE42F3AF}" srcOrd="1" destOrd="0" presId="urn:microsoft.com/office/officeart/2018/2/layout/IconVerticalSolidList"/>
    <dgm:cxn modelId="{1A3BF870-E3D0-456D-A729-756064EA45DF}" type="presParOf" srcId="{1D01DF28-72F3-4186-8FC2-1E4468058204}" destId="{EAF81BC9-7D46-4E3D-99FF-35471150D428}" srcOrd="2" destOrd="0" presId="urn:microsoft.com/office/officeart/2018/2/layout/IconVerticalSolidList"/>
    <dgm:cxn modelId="{4839CA61-293D-4942-9267-050171A1344C}" type="presParOf" srcId="{EAF81BC9-7D46-4E3D-99FF-35471150D428}" destId="{7923C9E4-1ED8-4A01-993A-68073BA70083}" srcOrd="0" destOrd="0" presId="urn:microsoft.com/office/officeart/2018/2/layout/IconVerticalSolidList"/>
    <dgm:cxn modelId="{91E15F8B-EB60-47A0-909B-62E8BC3C3039}" type="presParOf" srcId="{EAF81BC9-7D46-4E3D-99FF-35471150D428}" destId="{346A9FC2-D927-4EDB-8C7B-9AA514A53021}" srcOrd="1" destOrd="0" presId="urn:microsoft.com/office/officeart/2018/2/layout/IconVerticalSolidList"/>
    <dgm:cxn modelId="{650BF4E2-9DD0-4AB7-ABC1-094888C274AF}" type="presParOf" srcId="{EAF81BC9-7D46-4E3D-99FF-35471150D428}" destId="{11CDB2AE-2B72-494C-89ED-50DD26B5AA81}" srcOrd="2" destOrd="0" presId="urn:microsoft.com/office/officeart/2018/2/layout/IconVerticalSolidList"/>
    <dgm:cxn modelId="{4763662E-3854-4885-9704-EF021388CBC1}" type="presParOf" srcId="{EAF81BC9-7D46-4E3D-99FF-35471150D428}" destId="{0E1EEC11-1DBC-4A15-ABFC-2FB140CB99A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CDD8495-1F63-40AD-86E7-F9ED823950BB}"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DFB2E115-7696-450E-8B41-5B42D9C61282}">
      <dgm:prSet/>
      <dgm:spPr/>
      <dgm:t>
        <a:bodyPr/>
        <a:lstStyle/>
        <a:p>
          <a:r>
            <a:rPr lang="en-GB"/>
            <a:t>Put them in by; </a:t>
          </a:r>
          <a:endParaRPr lang="en-US"/>
        </a:p>
      </dgm:t>
    </dgm:pt>
    <dgm:pt modelId="{E49A238D-EF97-4B73-BB44-86F2E0809ECE}" type="parTrans" cxnId="{F42A66C1-E61A-4BAC-BDEA-E2AA4176F1BA}">
      <dgm:prSet/>
      <dgm:spPr/>
      <dgm:t>
        <a:bodyPr/>
        <a:lstStyle/>
        <a:p>
          <a:endParaRPr lang="en-US"/>
        </a:p>
      </dgm:t>
    </dgm:pt>
    <dgm:pt modelId="{9AC9E395-B9B2-4A0F-AD9C-DADEE41F5F11}" type="sibTrans" cxnId="{F42A66C1-E61A-4BAC-BDEA-E2AA4176F1BA}">
      <dgm:prSet/>
      <dgm:spPr/>
      <dgm:t>
        <a:bodyPr/>
        <a:lstStyle/>
        <a:p>
          <a:endParaRPr lang="en-US"/>
        </a:p>
      </dgm:t>
    </dgm:pt>
    <dgm:pt modelId="{712E5FB3-7F9B-41C7-8E4B-816B9FFC3D5F}">
      <dgm:prSet/>
      <dgm:spPr/>
      <dgm:t>
        <a:bodyPr/>
        <a:lstStyle/>
        <a:p>
          <a:r>
            <a:rPr lang="en-GB"/>
            <a:t>Notice. </a:t>
          </a:r>
          <a:endParaRPr lang="en-US"/>
        </a:p>
      </dgm:t>
    </dgm:pt>
    <dgm:pt modelId="{B6CC31DC-8E7D-4945-ABA1-04C0479D7543}" type="parTrans" cxnId="{846520D7-48CE-4486-8256-A4D81A00966F}">
      <dgm:prSet/>
      <dgm:spPr/>
      <dgm:t>
        <a:bodyPr/>
        <a:lstStyle/>
        <a:p>
          <a:endParaRPr lang="en-US"/>
        </a:p>
      </dgm:t>
    </dgm:pt>
    <dgm:pt modelId="{C1A156A0-D7E6-4E24-BF97-36C3AD77B63D}" type="sibTrans" cxnId="{846520D7-48CE-4486-8256-A4D81A00966F}">
      <dgm:prSet/>
      <dgm:spPr/>
      <dgm:t>
        <a:bodyPr/>
        <a:lstStyle/>
        <a:p>
          <a:endParaRPr lang="en-US"/>
        </a:p>
      </dgm:t>
    </dgm:pt>
    <dgm:pt modelId="{DBEC55B9-AC1D-49AF-8A49-92C1C3CB06A8}">
      <dgm:prSet/>
      <dgm:spPr/>
      <dgm:t>
        <a:bodyPr/>
        <a:lstStyle/>
        <a:p>
          <a:r>
            <a:rPr lang="en-GB"/>
            <a:t>‘’ Consistent court of dealing’’. </a:t>
          </a:r>
          <a:endParaRPr lang="en-US"/>
        </a:p>
      </dgm:t>
    </dgm:pt>
    <dgm:pt modelId="{83897459-D8DC-457E-A83A-2CC426CB02E7}" type="parTrans" cxnId="{F23185FC-06AC-4029-B56F-97E938B2891C}">
      <dgm:prSet/>
      <dgm:spPr/>
      <dgm:t>
        <a:bodyPr/>
        <a:lstStyle/>
        <a:p>
          <a:endParaRPr lang="en-US"/>
        </a:p>
      </dgm:t>
    </dgm:pt>
    <dgm:pt modelId="{41A9AE7E-8E05-4796-B275-36FAB4D7CEDA}" type="sibTrans" cxnId="{F23185FC-06AC-4029-B56F-97E938B2891C}">
      <dgm:prSet/>
      <dgm:spPr/>
      <dgm:t>
        <a:bodyPr/>
        <a:lstStyle/>
        <a:p>
          <a:endParaRPr lang="en-US"/>
        </a:p>
      </dgm:t>
    </dgm:pt>
    <dgm:pt modelId="{53803515-3F29-4A6C-83B7-6C1E0EF5DD89}">
      <dgm:prSet/>
      <dgm:spPr/>
      <dgm:t>
        <a:bodyPr/>
        <a:lstStyle/>
        <a:p>
          <a:r>
            <a:rPr lang="en-GB"/>
            <a:t>‘’ Common understanding of the parties’’</a:t>
          </a:r>
          <a:endParaRPr lang="en-US"/>
        </a:p>
      </dgm:t>
    </dgm:pt>
    <dgm:pt modelId="{41584B55-5B8C-404E-AB7A-449DF5C68866}" type="parTrans" cxnId="{16E63085-479F-43A8-A0B7-2B70593E56AB}">
      <dgm:prSet/>
      <dgm:spPr/>
      <dgm:t>
        <a:bodyPr/>
        <a:lstStyle/>
        <a:p>
          <a:endParaRPr lang="en-US"/>
        </a:p>
      </dgm:t>
    </dgm:pt>
    <dgm:pt modelId="{1D287F1E-8CDE-4444-8014-2B4838DF970B}" type="sibTrans" cxnId="{16E63085-479F-43A8-A0B7-2B70593E56AB}">
      <dgm:prSet/>
      <dgm:spPr/>
      <dgm:t>
        <a:bodyPr/>
        <a:lstStyle/>
        <a:p>
          <a:endParaRPr lang="en-US"/>
        </a:p>
      </dgm:t>
    </dgm:pt>
    <dgm:pt modelId="{3E24BFDD-04E9-4D2D-9D33-5E10324F94F3}" type="pres">
      <dgm:prSet presAssocID="{DCDD8495-1F63-40AD-86E7-F9ED823950BB}" presName="hierChild1" presStyleCnt="0">
        <dgm:presLayoutVars>
          <dgm:chPref val="1"/>
          <dgm:dir/>
          <dgm:animOne val="branch"/>
          <dgm:animLvl val="lvl"/>
          <dgm:resizeHandles/>
        </dgm:presLayoutVars>
      </dgm:prSet>
      <dgm:spPr/>
    </dgm:pt>
    <dgm:pt modelId="{7DD42044-1A3C-4BDB-B165-4EE5747EA722}" type="pres">
      <dgm:prSet presAssocID="{DFB2E115-7696-450E-8B41-5B42D9C61282}" presName="hierRoot1" presStyleCnt="0"/>
      <dgm:spPr/>
    </dgm:pt>
    <dgm:pt modelId="{67E49DBB-15D8-447E-A716-B7150650A1FA}" type="pres">
      <dgm:prSet presAssocID="{DFB2E115-7696-450E-8B41-5B42D9C61282}" presName="composite" presStyleCnt="0"/>
      <dgm:spPr/>
    </dgm:pt>
    <dgm:pt modelId="{34352E88-14CD-425F-BC42-9CA6D88D8EC5}" type="pres">
      <dgm:prSet presAssocID="{DFB2E115-7696-450E-8B41-5B42D9C61282}" presName="background" presStyleLbl="node0" presStyleIdx="0" presStyleCnt="1"/>
      <dgm:spPr/>
    </dgm:pt>
    <dgm:pt modelId="{C8F22B6A-A7E4-4739-94F6-3ABBE6A828DD}" type="pres">
      <dgm:prSet presAssocID="{DFB2E115-7696-450E-8B41-5B42D9C61282}" presName="text" presStyleLbl="fgAcc0" presStyleIdx="0" presStyleCnt="1">
        <dgm:presLayoutVars>
          <dgm:chPref val="3"/>
        </dgm:presLayoutVars>
      </dgm:prSet>
      <dgm:spPr/>
    </dgm:pt>
    <dgm:pt modelId="{4805F44D-636B-4BE9-9A7D-E4CD2180352D}" type="pres">
      <dgm:prSet presAssocID="{DFB2E115-7696-450E-8B41-5B42D9C61282}" presName="hierChild2" presStyleCnt="0"/>
      <dgm:spPr/>
    </dgm:pt>
    <dgm:pt modelId="{A7E46B4A-A507-4978-B88E-77BC2E6C65CC}" type="pres">
      <dgm:prSet presAssocID="{B6CC31DC-8E7D-4945-ABA1-04C0479D7543}" presName="Name10" presStyleLbl="parChTrans1D2" presStyleIdx="0" presStyleCnt="3"/>
      <dgm:spPr/>
    </dgm:pt>
    <dgm:pt modelId="{71A62F92-F3F1-4F3F-B8D1-D39EDCAB8281}" type="pres">
      <dgm:prSet presAssocID="{712E5FB3-7F9B-41C7-8E4B-816B9FFC3D5F}" presName="hierRoot2" presStyleCnt="0"/>
      <dgm:spPr/>
    </dgm:pt>
    <dgm:pt modelId="{E9230098-B838-4163-A88E-5AEEFCF78A2A}" type="pres">
      <dgm:prSet presAssocID="{712E5FB3-7F9B-41C7-8E4B-816B9FFC3D5F}" presName="composite2" presStyleCnt="0"/>
      <dgm:spPr/>
    </dgm:pt>
    <dgm:pt modelId="{EB0B6032-0DB4-4DAC-BB3A-5F2CB6E8DCEA}" type="pres">
      <dgm:prSet presAssocID="{712E5FB3-7F9B-41C7-8E4B-816B9FFC3D5F}" presName="background2" presStyleLbl="node2" presStyleIdx="0" presStyleCnt="3"/>
      <dgm:spPr/>
    </dgm:pt>
    <dgm:pt modelId="{6EF36F7E-9F53-48B4-BD42-7B71D3E19552}" type="pres">
      <dgm:prSet presAssocID="{712E5FB3-7F9B-41C7-8E4B-816B9FFC3D5F}" presName="text2" presStyleLbl="fgAcc2" presStyleIdx="0" presStyleCnt="3">
        <dgm:presLayoutVars>
          <dgm:chPref val="3"/>
        </dgm:presLayoutVars>
      </dgm:prSet>
      <dgm:spPr/>
    </dgm:pt>
    <dgm:pt modelId="{18F87DA5-4755-4407-9B68-30F97BE1AF40}" type="pres">
      <dgm:prSet presAssocID="{712E5FB3-7F9B-41C7-8E4B-816B9FFC3D5F}" presName="hierChild3" presStyleCnt="0"/>
      <dgm:spPr/>
    </dgm:pt>
    <dgm:pt modelId="{713D597F-FEDA-4EEA-9EA4-EB249DD9F7B0}" type="pres">
      <dgm:prSet presAssocID="{83897459-D8DC-457E-A83A-2CC426CB02E7}" presName="Name10" presStyleLbl="parChTrans1D2" presStyleIdx="1" presStyleCnt="3"/>
      <dgm:spPr/>
    </dgm:pt>
    <dgm:pt modelId="{4AA53CD0-5A48-4DCC-AE2B-FDD8CB969345}" type="pres">
      <dgm:prSet presAssocID="{DBEC55B9-AC1D-49AF-8A49-92C1C3CB06A8}" presName="hierRoot2" presStyleCnt="0"/>
      <dgm:spPr/>
    </dgm:pt>
    <dgm:pt modelId="{8AA6476E-8707-41CA-8082-803A22688A38}" type="pres">
      <dgm:prSet presAssocID="{DBEC55B9-AC1D-49AF-8A49-92C1C3CB06A8}" presName="composite2" presStyleCnt="0"/>
      <dgm:spPr/>
    </dgm:pt>
    <dgm:pt modelId="{62E97717-5281-4EBB-8FF5-5DF9B011D2D6}" type="pres">
      <dgm:prSet presAssocID="{DBEC55B9-AC1D-49AF-8A49-92C1C3CB06A8}" presName="background2" presStyleLbl="node2" presStyleIdx="1" presStyleCnt="3"/>
      <dgm:spPr/>
    </dgm:pt>
    <dgm:pt modelId="{97606BFA-D4F3-45B9-86B0-28C300DE9F31}" type="pres">
      <dgm:prSet presAssocID="{DBEC55B9-AC1D-49AF-8A49-92C1C3CB06A8}" presName="text2" presStyleLbl="fgAcc2" presStyleIdx="1" presStyleCnt="3">
        <dgm:presLayoutVars>
          <dgm:chPref val="3"/>
        </dgm:presLayoutVars>
      </dgm:prSet>
      <dgm:spPr/>
    </dgm:pt>
    <dgm:pt modelId="{27D5CEDB-85F6-411D-98B0-8FE6E2AEA01B}" type="pres">
      <dgm:prSet presAssocID="{DBEC55B9-AC1D-49AF-8A49-92C1C3CB06A8}" presName="hierChild3" presStyleCnt="0"/>
      <dgm:spPr/>
    </dgm:pt>
    <dgm:pt modelId="{CB3278EF-C750-429B-A17F-021BD4D3C81B}" type="pres">
      <dgm:prSet presAssocID="{41584B55-5B8C-404E-AB7A-449DF5C68866}" presName="Name10" presStyleLbl="parChTrans1D2" presStyleIdx="2" presStyleCnt="3"/>
      <dgm:spPr/>
    </dgm:pt>
    <dgm:pt modelId="{783614F7-FF63-447C-BA5D-392FBADAE50C}" type="pres">
      <dgm:prSet presAssocID="{53803515-3F29-4A6C-83B7-6C1E0EF5DD89}" presName="hierRoot2" presStyleCnt="0"/>
      <dgm:spPr/>
    </dgm:pt>
    <dgm:pt modelId="{53C24E46-EDA1-4B36-8556-301B431DBB6D}" type="pres">
      <dgm:prSet presAssocID="{53803515-3F29-4A6C-83B7-6C1E0EF5DD89}" presName="composite2" presStyleCnt="0"/>
      <dgm:spPr/>
    </dgm:pt>
    <dgm:pt modelId="{01FE79E7-E242-45F3-8E74-60BDA9104CD7}" type="pres">
      <dgm:prSet presAssocID="{53803515-3F29-4A6C-83B7-6C1E0EF5DD89}" presName="background2" presStyleLbl="node2" presStyleIdx="2" presStyleCnt="3"/>
      <dgm:spPr/>
    </dgm:pt>
    <dgm:pt modelId="{DC9A8CDC-9DB5-4D16-96B9-604516094B12}" type="pres">
      <dgm:prSet presAssocID="{53803515-3F29-4A6C-83B7-6C1E0EF5DD89}" presName="text2" presStyleLbl="fgAcc2" presStyleIdx="2" presStyleCnt="3">
        <dgm:presLayoutVars>
          <dgm:chPref val="3"/>
        </dgm:presLayoutVars>
      </dgm:prSet>
      <dgm:spPr/>
    </dgm:pt>
    <dgm:pt modelId="{78F1E975-A9C7-46CA-9059-882D26341A54}" type="pres">
      <dgm:prSet presAssocID="{53803515-3F29-4A6C-83B7-6C1E0EF5DD89}" presName="hierChild3" presStyleCnt="0"/>
      <dgm:spPr/>
    </dgm:pt>
  </dgm:ptLst>
  <dgm:cxnLst>
    <dgm:cxn modelId="{30474335-D3BF-4EF0-AC01-1876A7BEF0BD}" type="presOf" srcId="{DBEC55B9-AC1D-49AF-8A49-92C1C3CB06A8}" destId="{97606BFA-D4F3-45B9-86B0-28C300DE9F31}" srcOrd="0" destOrd="0" presId="urn:microsoft.com/office/officeart/2005/8/layout/hierarchy1"/>
    <dgm:cxn modelId="{0C6EB13C-0DA4-4CAC-A577-07E444FF5D27}" type="presOf" srcId="{DCDD8495-1F63-40AD-86E7-F9ED823950BB}" destId="{3E24BFDD-04E9-4D2D-9D33-5E10324F94F3}" srcOrd="0" destOrd="0" presId="urn:microsoft.com/office/officeart/2005/8/layout/hierarchy1"/>
    <dgm:cxn modelId="{A0280866-0B50-4EDE-A1A5-CC4929BC59B5}" type="presOf" srcId="{DFB2E115-7696-450E-8B41-5B42D9C61282}" destId="{C8F22B6A-A7E4-4739-94F6-3ABBE6A828DD}" srcOrd="0" destOrd="0" presId="urn:microsoft.com/office/officeart/2005/8/layout/hierarchy1"/>
    <dgm:cxn modelId="{16E63085-479F-43A8-A0B7-2B70593E56AB}" srcId="{DFB2E115-7696-450E-8B41-5B42D9C61282}" destId="{53803515-3F29-4A6C-83B7-6C1E0EF5DD89}" srcOrd="2" destOrd="0" parTransId="{41584B55-5B8C-404E-AB7A-449DF5C68866}" sibTransId="{1D287F1E-8CDE-4444-8014-2B4838DF970B}"/>
    <dgm:cxn modelId="{3B793C97-5100-4769-9AC2-FBD1A8E98AB1}" type="presOf" srcId="{53803515-3F29-4A6C-83B7-6C1E0EF5DD89}" destId="{DC9A8CDC-9DB5-4D16-96B9-604516094B12}" srcOrd="0" destOrd="0" presId="urn:microsoft.com/office/officeart/2005/8/layout/hierarchy1"/>
    <dgm:cxn modelId="{CB70E1B3-CD90-4F21-9FD5-ABD7A19E4027}" type="presOf" srcId="{712E5FB3-7F9B-41C7-8E4B-816B9FFC3D5F}" destId="{6EF36F7E-9F53-48B4-BD42-7B71D3E19552}" srcOrd="0" destOrd="0" presId="urn:microsoft.com/office/officeart/2005/8/layout/hierarchy1"/>
    <dgm:cxn modelId="{A4BBE2B9-4FD5-4038-BC6E-E574CB7C6811}" type="presOf" srcId="{83897459-D8DC-457E-A83A-2CC426CB02E7}" destId="{713D597F-FEDA-4EEA-9EA4-EB249DD9F7B0}" srcOrd="0" destOrd="0" presId="urn:microsoft.com/office/officeart/2005/8/layout/hierarchy1"/>
    <dgm:cxn modelId="{F42A66C1-E61A-4BAC-BDEA-E2AA4176F1BA}" srcId="{DCDD8495-1F63-40AD-86E7-F9ED823950BB}" destId="{DFB2E115-7696-450E-8B41-5B42D9C61282}" srcOrd="0" destOrd="0" parTransId="{E49A238D-EF97-4B73-BB44-86F2E0809ECE}" sibTransId="{9AC9E395-B9B2-4A0F-AD9C-DADEE41F5F11}"/>
    <dgm:cxn modelId="{DFAF2BD3-DFE9-4326-8B6E-38AA6C48CED3}" type="presOf" srcId="{41584B55-5B8C-404E-AB7A-449DF5C68866}" destId="{CB3278EF-C750-429B-A17F-021BD4D3C81B}" srcOrd="0" destOrd="0" presId="urn:microsoft.com/office/officeart/2005/8/layout/hierarchy1"/>
    <dgm:cxn modelId="{663C0BD5-B9B9-49FA-95B2-7A4E36EBCCF3}" type="presOf" srcId="{B6CC31DC-8E7D-4945-ABA1-04C0479D7543}" destId="{A7E46B4A-A507-4978-B88E-77BC2E6C65CC}" srcOrd="0" destOrd="0" presId="urn:microsoft.com/office/officeart/2005/8/layout/hierarchy1"/>
    <dgm:cxn modelId="{846520D7-48CE-4486-8256-A4D81A00966F}" srcId="{DFB2E115-7696-450E-8B41-5B42D9C61282}" destId="{712E5FB3-7F9B-41C7-8E4B-816B9FFC3D5F}" srcOrd="0" destOrd="0" parTransId="{B6CC31DC-8E7D-4945-ABA1-04C0479D7543}" sibTransId="{C1A156A0-D7E6-4E24-BF97-36C3AD77B63D}"/>
    <dgm:cxn modelId="{F23185FC-06AC-4029-B56F-97E938B2891C}" srcId="{DFB2E115-7696-450E-8B41-5B42D9C61282}" destId="{DBEC55B9-AC1D-49AF-8A49-92C1C3CB06A8}" srcOrd="1" destOrd="0" parTransId="{83897459-D8DC-457E-A83A-2CC426CB02E7}" sibTransId="{41A9AE7E-8E05-4796-B275-36FAB4D7CEDA}"/>
    <dgm:cxn modelId="{1733BEAC-8030-4130-9E9D-138F28F5AF03}" type="presParOf" srcId="{3E24BFDD-04E9-4D2D-9D33-5E10324F94F3}" destId="{7DD42044-1A3C-4BDB-B165-4EE5747EA722}" srcOrd="0" destOrd="0" presId="urn:microsoft.com/office/officeart/2005/8/layout/hierarchy1"/>
    <dgm:cxn modelId="{0919C3FB-1E7C-416E-B188-0E50133D9CB6}" type="presParOf" srcId="{7DD42044-1A3C-4BDB-B165-4EE5747EA722}" destId="{67E49DBB-15D8-447E-A716-B7150650A1FA}" srcOrd="0" destOrd="0" presId="urn:microsoft.com/office/officeart/2005/8/layout/hierarchy1"/>
    <dgm:cxn modelId="{BD20C6B0-B401-46DA-A0DB-DE6F67606A6E}" type="presParOf" srcId="{67E49DBB-15D8-447E-A716-B7150650A1FA}" destId="{34352E88-14CD-425F-BC42-9CA6D88D8EC5}" srcOrd="0" destOrd="0" presId="urn:microsoft.com/office/officeart/2005/8/layout/hierarchy1"/>
    <dgm:cxn modelId="{1B150A20-7D66-4C26-B328-32DABB5A4356}" type="presParOf" srcId="{67E49DBB-15D8-447E-A716-B7150650A1FA}" destId="{C8F22B6A-A7E4-4739-94F6-3ABBE6A828DD}" srcOrd="1" destOrd="0" presId="urn:microsoft.com/office/officeart/2005/8/layout/hierarchy1"/>
    <dgm:cxn modelId="{BC026CBA-2C19-4E48-ABCA-D29F4EA29649}" type="presParOf" srcId="{7DD42044-1A3C-4BDB-B165-4EE5747EA722}" destId="{4805F44D-636B-4BE9-9A7D-E4CD2180352D}" srcOrd="1" destOrd="0" presId="urn:microsoft.com/office/officeart/2005/8/layout/hierarchy1"/>
    <dgm:cxn modelId="{354F5F50-95FA-47D2-9D01-1C03AFBD4F25}" type="presParOf" srcId="{4805F44D-636B-4BE9-9A7D-E4CD2180352D}" destId="{A7E46B4A-A507-4978-B88E-77BC2E6C65CC}" srcOrd="0" destOrd="0" presId="urn:microsoft.com/office/officeart/2005/8/layout/hierarchy1"/>
    <dgm:cxn modelId="{7FB97632-BEC7-4E72-8CA7-67E5A61583BA}" type="presParOf" srcId="{4805F44D-636B-4BE9-9A7D-E4CD2180352D}" destId="{71A62F92-F3F1-4F3F-B8D1-D39EDCAB8281}" srcOrd="1" destOrd="0" presId="urn:microsoft.com/office/officeart/2005/8/layout/hierarchy1"/>
    <dgm:cxn modelId="{BCF8EAA9-DB3A-4E3E-A172-12BC5275A7F1}" type="presParOf" srcId="{71A62F92-F3F1-4F3F-B8D1-D39EDCAB8281}" destId="{E9230098-B838-4163-A88E-5AEEFCF78A2A}" srcOrd="0" destOrd="0" presId="urn:microsoft.com/office/officeart/2005/8/layout/hierarchy1"/>
    <dgm:cxn modelId="{9E55C704-9924-480D-A7CC-B298AF95CF78}" type="presParOf" srcId="{E9230098-B838-4163-A88E-5AEEFCF78A2A}" destId="{EB0B6032-0DB4-4DAC-BB3A-5F2CB6E8DCEA}" srcOrd="0" destOrd="0" presId="urn:microsoft.com/office/officeart/2005/8/layout/hierarchy1"/>
    <dgm:cxn modelId="{A2E7F379-D5C1-44FD-B091-E26C495B9D0F}" type="presParOf" srcId="{E9230098-B838-4163-A88E-5AEEFCF78A2A}" destId="{6EF36F7E-9F53-48B4-BD42-7B71D3E19552}" srcOrd="1" destOrd="0" presId="urn:microsoft.com/office/officeart/2005/8/layout/hierarchy1"/>
    <dgm:cxn modelId="{A759D72C-6029-4DC6-B46D-3EAE5073E400}" type="presParOf" srcId="{71A62F92-F3F1-4F3F-B8D1-D39EDCAB8281}" destId="{18F87DA5-4755-4407-9B68-30F97BE1AF40}" srcOrd="1" destOrd="0" presId="urn:microsoft.com/office/officeart/2005/8/layout/hierarchy1"/>
    <dgm:cxn modelId="{FC027E3C-3B71-45A5-AA64-D438FF659E28}" type="presParOf" srcId="{4805F44D-636B-4BE9-9A7D-E4CD2180352D}" destId="{713D597F-FEDA-4EEA-9EA4-EB249DD9F7B0}" srcOrd="2" destOrd="0" presId="urn:microsoft.com/office/officeart/2005/8/layout/hierarchy1"/>
    <dgm:cxn modelId="{1F0629F4-6383-4F6D-BA6A-44871151A01A}" type="presParOf" srcId="{4805F44D-636B-4BE9-9A7D-E4CD2180352D}" destId="{4AA53CD0-5A48-4DCC-AE2B-FDD8CB969345}" srcOrd="3" destOrd="0" presId="urn:microsoft.com/office/officeart/2005/8/layout/hierarchy1"/>
    <dgm:cxn modelId="{BDB84A14-41BE-4D8C-8F18-4E514C375BEC}" type="presParOf" srcId="{4AA53CD0-5A48-4DCC-AE2B-FDD8CB969345}" destId="{8AA6476E-8707-41CA-8082-803A22688A38}" srcOrd="0" destOrd="0" presId="urn:microsoft.com/office/officeart/2005/8/layout/hierarchy1"/>
    <dgm:cxn modelId="{6398A46A-0318-45C0-9FBE-DA9CD4BE5333}" type="presParOf" srcId="{8AA6476E-8707-41CA-8082-803A22688A38}" destId="{62E97717-5281-4EBB-8FF5-5DF9B011D2D6}" srcOrd="0" destOrd="0" presId="urn:microsoft.com/office/officeart/2005/8/layout/hierarchy1"/>
    <dgm:cxn modelId="{856219F5-DD03-4DE1-858B-828E302CA898}" type="presParOf" srcId="{8AA6476E-8707-41CA-8082-803A22688A38}" destId="{97606BFA-D4F3-45B9-86B0-28C300DE9F31}" srcOrd="1" destOrd="0" presId="urn:microsoft.com/office/officeart/2005/8/layout/hierarchy1"/>
    <dgm:cxn modelId="{E88D9771-DC39-4F29-BAFA-36D585D9E53E}" type="presParOf" srcId="{4AA53CD0-5A48-4DCC-AE2B-FDD8CB969345}" destId="{27D5CEDB-85F6-411D-98B0-8FE6E2AEA01B}" srcOrd="1" destOrd="0" presId="urn:microsoft.com/office/officeart/2005/8/layout/hierarchy1"/>
    <dgm:cxn modelId="{8F5D7C43-0453-400F-8FF4-E599576D1580}" type="presParOf" srcId="{4805F44D-636B-4BE9-9A7D-E4CD2180352D}" destId="{CB3278EF-C750-429B-A17F-021BD4D3C81B}" srcOrd="4" destOrd="0" presId="urn:microsoft.com/office/officeart/2005/8/layout/hierarchy1"/>
    <dgm:cxn modelId="{36C2DABF-F51F-4A58-88D6-DCBEE904FE1A}" type="presParOf" srcId="{4805F44D-636B-4BE9-9A7D-E4CD2180352D}" destId="{783614F7-FF63-447C-BA5D-392FBADAE50C}" srcOrd="5" destOrd="0" presId="urn:microsoft.com/office/officeart/2005/8/layout/hierarchy1"/>
    <dgm:cxn modelId="{6E834924-D737-46BB-9D06-954152F00313}" type="presParOf" srcId="{783614F7-FF63-447C-BA5D-392FBADAE50C}" destId="{53C24E46-EDA1-4B36-8556-301B431DBB6D}" srcOrd="0" destOrd="0" presId="urn:microsoft.com/office/officeart/2005/8/layout/hierarchy1"/>
    <dgm:cxn modelId="{E5D0F93A-FA60-4629-81A7-43B4BB3B720A}" type="presParOf" srcId="{53C24E46-EDA1-4B36-8556-301B431DBB6D}" destId="{01FE79E7-E242-45F3-8E74-60BDA9104CD7}" srcOrd="0" destOrd="0" presId="urn:microsoft.com/office/officeart/2005/8/layout/hierarchy1"/>
    <dgm:cxn modelId="{63D3588E-72AD-4949-B249-709D24D119CC}" type="presParOf" srcId="{53C24E46-EDA1-4B36-8556-301B431DBB6D}" destId="{DC9A8CDC-9DB5-4D16-96B9-604516094B12}" srcOrd="1" destOrd="0" presId="urn:microsoft.com/office/officeart/2005/8/layout/hierarchy1"/>
    <dgm:cxn modelId="{74BCEABC-615D-40A7-9F11-AE578FEE7C4A}" type="presParOf" srcId="{783614F7-FF63-447C-BA5D-392FBADAE50C}" destId="{78F1E975-A9C7-46CA-9059-882D26341A5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E21F6A7-C0E2-4B0F-834C-C852C69029D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734B82F-1539-413A-9E8F-D8932BF54965}">
      <dgm:prSet/>
      <dgm:spPr/>
      <dgm:t>
        <a:bodyPr/>
        <a:lstStyle/>
        <a:p>
          <a:r>
            <a:rPr lang="en-GB" baseline="0"/>
            <a:t>- Look at the timing – has to be when the contract was created. </a:t>
          </a:r>
          <a:endParaRPr lang="en-US"/>
        </a:p>
      </dgm:t>
    </dgm:pt>
    <dgm:pt modelId="{11052CAF-D976-4599-87B8-96BDFE728DA0}" type="parTrans" cxnId="{D46190C9-E2E5-4862-9D65-FF626E12FA86}">
      <dgm:prSet/>
      <dgm:spPr/>
      <dgm:t>
        <a:bodyPr/>
        <a:lstStyle/>
        <a:p>
          <a:endParaRPr lang="en-US"/>
        </a:p>
      </dgm:t>
    </dgm:pt>
    <dgm:pt modelId="{49D2C864-F9C0-4E0C-9734-B4250156DC5C}" type="sibTrans" cxnId="{D46190C9-E2E5-4862-9D65-FF626E12FA86}">
      <dgm:prSet/>
      <dgm:spPr/>
      <dgm:t>
        <a:bodyPr/>
        <a:lstStyle/>
        <a:p>
          <a:endParaRPr lang="en-US"/>
        </a:p>
      </dgm:t>
    </dgm:pt>
    <dgm:pt modelId="{B515D85E-3049-465A-BAB6-2FE540AB5FC5}">
      <dgm:prSet/>
      <dgm:spPr/>
      <dgm:t>
        <a:bodyPr/>
        <a:lstStyle/>
        <a:p>
          <a:r>
            <a:rPr lang="en-GB" baseline="0"/>
            <a:t>- Format of the document – Chapelton v Barry Urban District Council [ 1940] – Deckchair. </a:t>
          </a:r>
          <a:endParaRPr lang="en-US"/>
        </a:p>
      </dgm:t>
    </dgm:pt>
    <dgm:pt modelId="{69AEEE31-2DDF-4FA8-ACC5-078255D5015F}" type="parTrans" cxnId="{9B8C414A-020D-4180-A772-A7B16C4AEB86}">
      <dgm:prSet/>
      <dgm:spPr/>
      <dgm:t>
        <a:bodyPr/>
        <a:lstStyle/>
        <a:p>
          <a:endParaRPr lang="en-US"/>
        </a:p>
      </dgm:t>
    </dgm:pt>
    <dgm:pt modelId="{11462A69-9D45-4D6C-A085-2D407BCB943E}" type="sibTrans" cxnId="{9B8C414A-020D-4180-A772-A7B16C4AEB86}">
      <dgm:prSet/>
      <dgm:spPr/>
      <dgm:t>
        <a:bodyPr/>
        <a:lstStyle/>
        <a:p>
          <a:endParaRPr lang="en-US"/>
        </a:p>
      </dgm:t>
    </dgm:pt>
    <dgm:pt modelId="{204421F5-6D5A-45AF-862C-410E7EA8F5DD}">
      <dgm:prSet/>
      <dgm:spPr/>
      <dgm:t>
        <a:bodyPr/>
        <a:lstStyle/>
        <a:p>
          <a:r>
            <a:rPr lang="en-GB" baseline="0"/>
            <a:t>- More unusual the clause the more notice that is needed. </a:t>
          </a:r>
          <a:endParaRPr lang="en-US"/>
        </a:p>
      </dgm:t>
    </dgm:pt>
    <dgm:pt modelId="{1FD03E36-9AED-4D82-9837-D42F9E8FC2B5}" type="parTrans" cxnId="{785FE224-B1A0-4895-BFBB-6E6B6D677E02}">
      <dgm:prSet/>
      <dgm:spPr/>
      <dgm:t>
        <a:bodyPr/>
        <a:lstStyle/>
        <a:p>
          <a:endParaRPr lang="en-US"/>
        </a:p>
      </dgm:t>
    </dgm:pt>
    <dgm:pt modelId="{C2866A8B-57AC-4FCE-BA99-55D7BA46C0BC}" type="sibTrans" cxnId="{785FE224-B1A0-4895-BFBB-6E6B6D677E02}">
      <dgm:prSet/>
      <dgm:spPr/>
      <dgm:t>
        <a:bodyPr/>
        <a:lstStyle/>
        <a:p>
          <a:endParaRPr lang="en-US"/>
        </a:p>
      </dgm:t>
    </dgm:pt>
    <dgm:pt modelId="{58901200-9396-40C9-A7CF-93EC36D5A227}" type="pres">
      <dgm:prSet presAssocID="{8E21F6A7-C0E2-4B0F-834C-C852C69029DC}" presName="root" presStyleCnt="0">
        <dgm:presLayoutVars>
          <dgm:dir/>
          <dgm:resizeHandles val="exact"/>
        </dgm:presLayoutVars>
      </dgm:prSet>
      <dgm:spPr/>
    </dgm:pt>
    <dgm:pt modelId="{8D04037C-A56B-4BA7-A436-100A5B342A9C}" type="pres">
      <dgm:prSet presAssocID="{6734B82F-1539-413A-9E8F-D8932BF54965}" presName="compNode" presStyleCnt="0"/>
      <dgm:spPr/>
    </dgm:pt>
    <dgm:pt modelId="{1A168605-4783-43CB-9A5E-4446D6EFA7E5}" type="pres">
      <dgm:prSet presAssocID="{6734B82F-1539-413A-9E8F-D8932BF54965}" presName="bgRect" presStyleLbl="bgShp" presStyleIdx="0" presStyleCnt="3"/>
      <dgm:spPr/>
    </dgm:pt>
    <dgm:pt modelId="{108F3834-A04F-4290-9A4D-89C99BCB3103}" type="pres">
      <dgm:prSet presAssocID="{6734B82F-1539-413A-9E8F-D8932BF5496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CD7CC299-17A4-4E78-9229-DE1E8561E9A5}" type="pres">
      <dgm:prSet presAssocID="{6734B82F-1539-413A-9E8F-D8932BF54965}" presName="spaceRect" presStyleCnt="0"/>
      <dgm:spPr/>
    </dgm:pt>
    <dgm:pt modelId="{7342B9FF-6FB6-42B8-8C29-0A09A7FBF4A0}" type="pres">
      <dgm:prSet presAssocID="{6734B82F-1539-413A-9E8F-D8932BF54965}" presName="parTx" presStyleLbl="revTx" presStyleIdx="0" presStyleCnt="3">
        <dgm:presLayoutVars>
          <dgm:chMax val="0"/>
          <dgm:chPref val="0"/>
        </dgm:presLayoutVars>
      </dgm:prSet>
      <dgm:spPr/>
    </dgm:pt>
    <dgm:pt modelId="{8F12313E-9D3C-405E-8B1C-21BADD16ED60}" type="pres">
      <dgm:prSet presAssocID="{49D2C864-F9C0-4E0C-9734-B4250156DC5C}" presName="sibTrans" presStyleCnt="0"/>
      <dgm:spPr/>
    </dgm:pt>
    <dgm:pt modelId="{A73FB1C5-EC4E-49AA-A96B-826783352939}" type="pres">
      <dgm:prSet presAssocID="{B515D85E-3049-465A-BAB6-2FE540AB5FC5}" presName="compNode" presStyleCnt="0"/>
      <dgm:spPr/>
    </dgm:pt>
    <dgm:pt modelId="{7F2B6A2E-9568-44EA-A221-4F1740155286}" type="pres">
      <dgm:prSet presAssocID="{B515D85E-3049-465A-BAB6-2FE540AB5FC5}" presName="bgRect" presStyleLbl="bgShp" presStyleIdx="1" presStyleCnt="3"/>
      <dgm:spPr/>
    </dgm:pt>
    <dgm:pt modelId="{D2AB5FC5-B742-45D0-AC8E-0E0C7E71E694}" type="pres">
      <dgm:prSet presAssocID="{B515D85E-3049-465A-BAB6-2FE540AB5FC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D9FB9F38-346B-4B09-AAAC-36FEB3E5CD04}" type="pres">
      <dgm:prSet presAssocID="{B515D85E-3049-465A-BAB6-2FE540AB5FC5}" presName="spaceRect" presStyleCnt="0"/>
      <dgm:spPr/>
    </dgm:pt>
    <dgm:pt modelId="{0B9B3592-E26D-4C77-B164-596CB76F04B7}" type="pres">
      <dgm:prSet presAssocID="{B515D85E-3049-465A-BAB6-2FE540AB5FC5}" presName="parTx" presStyleLbl="revTx" presStyleIdx="1" presStyleCnt="3">
        <dgm:presLayoutVars>
          <dgm:chMax val="0"/>
          <dgm:chPref val="0"/>
        </dgm:presLayoutVars>
      </dgm:prSet>
      <dgm:spPr/>
    </dgm:pt>
    <dgm:pt modelId="{B82013D3-4C5A-44D2-8E4A-2124E5A589E1}" type="pres">
      <dgm:prSet presAssocID="{11462A69-9D45-4D6C-A085-2D407BCB943E}" presName="sibTrans" presStyleCnt="0"/>
      <dgm:spPr/>
    </dgm:pt>
    <dgm:pt modelId="{A855E3FE-B31C-41EC-AE71-7FEF5CE1B995}" type="pres">
      <dgm:prSet presAssocID="{204421F5-6D5A-45AF-862C-410E7EA8F5DD}" presName="compNode" presStyleCnt="0"/>
      <dgm:spPr/>
    </dgm:pt>
    <dgm:pt modelId="{6B31DB98-21E9-4216-B0DA-44526E68CC1F}" type="pres">
      <dgm:prSet presAssocID="{204421F5-6D5A-45AF-862C-410E7EA8F5DD}" presName="bgRect" presStyleLbl="bgShp" presStyleIdx="2" presStyleCnt="3"/>
      <dgm:spPr/>
    </dgm:pt>
    <dgm:pt modelId="{216224B5-E7DF-4A75-9A66-01E1B6CB042C}" type="pres">
      <dgm:prSet presAssocID="{204421F5-6D5A-45AF-862C-410E7EA8F5D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ument"/>
        </a:ext>
      </dgm:extLst>
    </dgm:pt>
    <dgm:pt modelId="{B12086DF-704C-4364-A204-CE4E1E74520A}" type="pres">
      <dgm:prSet presAssocID="{204421F5-6D5A-45AF-862C-410E7EA8F5DD}" presName="spaceRect" presStyleCnt="0"/>
      <dgm:spPr/>
    </dgm:pt>
    <dgm:pt modelId="{8D773039-30EB-40AB-A211-9E572211D70F}" type="pres">
      <dgm:prSet presAssocID="{204421F5-6D5A-45AF-862C-410E7EA8F5DD}" presName="parTx" presStyleLbl="revTx" presStyleIdx="2" presStyleCnt="3">
        <dgm:presLayoutVars>
          <dgm:chMax val="0"/>
          <dgm:chPref val="0"/>
        </dgm:presLayoutVars>
      </dgm:prSet>
      <dgm:spPr/>
    </dgm:pt>
  </dgm:ptLst>
  <dgm:cxnLst>
    <dgm:cxn modelId="{785FE224-B1A0-4895-BFBB-6E6B6D677E02}" srcId="{8E21F6A7-C0E2-4B0F-834C-C852C69029DC}" destId="{204421F5-6D5A-45AF-862C-410E7EA8F5DD}" srcOrd="2" destOrd="0" parTransId="{1FD03E36-9AED-4D82-9837-D42F9E8FC2B5}" sibTransId="{C2866A8B-57AC-4FCE-BA99-55D7BA46C0BC}"/>
    <dgm:cxn modelId="{D1ED1B3F-EADB-4176-AFDC-4555B4C1353F}" type="presOf" srcId="{204421F5-6D5A-45AF-862C-410E7EA8F5DD}" destId="{8D773039-30EB-40AB-A211-9E572211D70F}" srcOrd="0" destOrd="0" presId="urn:microsoft.com/office/officeart/2018/2/layout/IconVerticalSolidList"/>
    <dgm:cxn modelId="{9B8C414A-020D-4180-A772-A7B16C4AEB86}" srcId="{8E21F6A7-C0E2-4B0F-834C-C852C69029DC}" destId="{B515D85E-3049-465A-BAB6-2FE540AB5FC5}" srcOrd="1" destOrd="0" parTransId="{69AEEE31-2DDF-4FA8-ACC5-078255D5015F}" sibTransId="{11462A69-9D45-4D6C-A085-2D407BCB943E}"/>
    <dgm:cxn modelId="{D0D1DD6E-1BC7-445E-95AD-B0B7EB0C728B}" type="presOf" srcId="{8E21F6A7-C0E2-4B0F-834C-C852C69029DC}" destId="{58901200-9396-40C9-A7CF-93EC36D5A227}" srcOrd="0" destOrd="0" presId="urn:microsoft.com/office/officeart/2018/2/layout/IconVerticalSolidList"/>
    <dgm:cxn modelId="{733FAE73-8B53-442F-AD3E-838EC4B9D138}" type="presOf" srcId="{B515D85E-3049-465A-BAB6-2FE540AB5FC5}" destId="{0B9B3592-E26D-4C77-B164-596CB76F04B7}" srcOrd="0" destOrd="0" presId="urn:microsoft.com/office/officeart/2018/2/layout/IconVerticalSolidList"/>
    <dgm:cxn modelId="{3EF757B4-F359-431B-81C6-F11F66BF12C0}" type="presOf" srcId="{6734B82F-1539-413A-9E8F-D8932BF54965}" destId="{7342B9FF-6FB6-42B8-8C29-0A09A7FBF4A0}" srcOrd="0" destOrd="0" presId="urn:microsoft.com/office/officeart/2018/2/layout/IconVerticalSolidList"/>
    <dgm:cxn modelId="{D46190C9-E2E5-4862-9D65-FF626E12FA86}" srcId="{8E21F6A7-C0E2-4B0F-834C-C852C69029DC}" destId="{6734B82F-1539-413A-9E8F-D8932BF54965}" srcOrd="0" destOrd="0" parTransId="{11052CAF-D976-4599-87B8-96BDFE728DA0}" sibTransId="{49D2C864-F9C0-4E0C-9734-B4250156DC5C}"/>
    <dgm:cxn modelId="{07A48DD0-2CD4-4C0E-942F-0F082673BB8A}" type="presParOf" srcId="{58901200-9396-40C9-A7CF-93EC36D5A227}" destId="{8D04037C-A56B-4BA7-A436-100A5B342A9C}" srcOrd="0" destOrd="0" presId="urn:microsoft.com/office/officeart/2018/2/layout/IconVerticalSolidList"/>
    <dgm:cxn modelId="{11015871-420E-40E7-9343-00555DED414C}" type="presParOf" srcId="{8D04037C-A56B-4BA7-A436-100A5B342A9C}" destId="{1A168605-4783-43CB-9A5E-4446D6EFA7E5}" srcOrd="0" destOrd="0" presId="urn:microsoft.com/office/officeart/2018/2/layout/IconVerticalSolidList"/>
    <dgm:cxn modelId="{6B91DECE-76FE-4132-BB8E-92ECD18B55D2}" type="presParOf" srcId="{8D04037C-A56B-4BA7-A436-100A5B342A9C}" destId="{108F3834-A04F-4290-9A4D-89C99BCB3103}" srcOrd="1" destOrd="0" presId="urn:microsoft.com/office/officeart/2018/2/layout/IconVerticalSolidList"/>
    <dgm:cxn modelId="{0B679220-A9C0-4791-804B-A0258ED2D5BC}" type="presParOf" srcId="{8D04037C-A56B-4BA7-A436-100A5B342A9C}" destId="{CD7CC299-17A4-4E78-9229-DE1E8561E9A5}" srcOrd="2" destOrd="0" presId="urn:microsoft.com/office/officeart/2018/2/layout/IconVerticalSolidList"/>
    <dgm:cxn modelId="{ACB4428E-B3A7-4288-A009-DBF3147CB10A}" type="presParOf" srcId="{8D04037C-A56B-4BA7-A436-100A5B342A9C}" destId="{7342B9FF-6FB6-42B8-8C29-0A09A7FBF4A0}" srcOrd="3" destOrd="0" presId="urn:microsoft.com/office/officeart/2018/2/layout/IconVerticalSolidList"/>
    <dgm:cxn modelId="{D32F97A6-2667-4350-A9C2-E6CB61DEAC97}" type="presParOf" srcId="{58901200-9396-40C9-A7CF-93EC36D5A227}" destId="{8F12313E-9D3C-405E-8B1C-21BADD16ED60}" srcOrd="1" destOrd="0" presId="urn:microsoft.com/office/officeart/2018/2/layout/IconVerticalSolidList"/>
    <dgm:cxn modelId="{FE08F11A-572D-4B67-B6E4-1720F637DA80}" type="presParOf" srcId="{58901200-9396-40C9-A7CF-93EC36D5A227}" destId="{A73FB1C5-EC4E-49AA-A96B-826783352939}" srcOrd="2" destOrd="0" presId="urn:microsoft.com/office/officeart/2018/2/layout/IconVerticalSolidList"/>
    <dgm:cxn modelId="{CA465E9C-9BAB-4B31-B64F-BF4066338F71}" type="presParOf" srcId="{A73FB1C5-EC4E-49AA-A96B-826783352939}" destId="{7F2B6A2E-9568-44EA-A221-4F1740155286}" srcOrd="0" destOrd="0" presId="urn:microsoft.com/office/officeart/2018/2/layout/IconVerticalSolidList"/>
    <dgm:cxn modelId="{5A4F61DC-95FE-4ABD-A50C-83F3BAAE7D9F}" type="presParOf" srcId="{A73FB1C5-EC4E-49AA-A96B-826783352939}" destId="{D2AB5FC5-B742-45D0-AC8E-0E0C7E71E694}" srcOrd="1" destOrd="0" presId="urn:microsoft.com/office/officeart/2018/2/layout/IconVerticalSolidList"/>
    <dgm:cxn modelId="{9A951F4D-4290-4D89-8BD3-47B21977CBAD}" type="presParOf" srcId="{A73FB1C5-EC4E-49AA-A96B-826783352939}" destId="{D9FB9F38-346B-4B09-AAAC-36FEB3E5CD04}" srcOrd="2" destOrd="0" presId="urn:microsoft.com/office/officeart/2018/2/layout/IconVerticalSolidList"/>
    <dgm:cxn modelId="{26859994-1A04-4E69-AB55-00DCA0B56ECF}" type="presParOf" srcId="{A73FB1C5-EC4E-49AA-A96B-826783352939}" destId="{0B9B3592-E26D-4C77-B164-596CB76F04B7}" srcOrd="3" destOrd="0" presId="urn:microsoft.com/office/officeart/2018/2/layout/IconVerticalSolidList"/>
    <dgm:cxn modelId="{4EDD4EF2-DA96-4ED8-942A-C92BACFE4A32}" type="presParOf" srcId="{58901200-9396-40C9-A7CF-93EC36D5A227}" destId="{B82013D3-4C5A-44D2-8E4A-2124E5A589E1}" srcOrd="3" destOrd="0" presId="urn:microsoft.com/office/officeart/2018/2/layout/IconVerticalSolidList"/>
    <dgm:cxn modelId="{E83EDF7F-90B5-469A-A829-E28676E659FA}" type="presParOf" srcId="{58901200-9396-40C9-A7CF-93EC36D5A227}" destId="{A855E3FE-B31C-41EC-AE71-7FEF5CE1B995}" srcOrd="4" destOrd="0" presId="urn:microsoft.com/office/officeart/2018/2/layout/IconVerticalSolidList"/>
    <dgm:cxn modelId="{2CA23274-842C-4C61-897B-ED7394DCF23C}" type="presParOf" srcId="{A855E3FE-B31C-41EC-AE71-7FEF5CE1B995}" destId="{6B31DB98-21E9-4216-B0DA-44526E68CC1F}" srcOrd="0" destOrd="0" presId="urn:microsoft.com/office/officeart/2018/2/layout/IconVerticalSolidList"/>
    <dgm:cxn modelId="{BE9BE093-5439-44C7-A925-301B52F70A01}" type="presParOf" srcId="{A855E3FE-B31C-41EC-AE71-7FEF5CE1B995}" destId="{216224B5-E7DF-4A75-9A66-01E1B6CB042C}" srcOrd="1" destOrd="0" presId="urn:microsoft.com/office/officeart/2018/2/layout/IconVerticalSolidList"/>
    <dgm:cxn modelId="{5713338C-AB48-465F-AC72-885CADA789BB}" type="presParOf" srcId="{A855E3FE-B31C-41EC-AE71-7FEF5CE1B995}" destId="{B12086DF-704C-4364-A204-CE4E1E74520A}" srcOrd="2" destOrd="0" presId="urn:microsoft.com/office/officeart/2018/2/layout/IconVerticalSolidList"/>
    <dgm:cxn modelId="{A206AD82-E5B1-4561-8D46-5BB328A72060}" type="presParOf" srcId="{A855E3FE-B31C-41EC-AE71-7FEF5CE1B995}" destId="{8D773039-30EB-40AB-A211-9E572211D70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BFBF502-D90E-4E31-AFAF-25473682F4A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F4A6556-9C15-4EFA-807D-72CE528B1E8D}">
      <dgm:prSet/>
      <dgm:spPr/>
      <dgm:t>
        <a:bodyPr/>
        <a:lstStyle/>
        <a:p>
          <a:r>
            <a:rPr lang="en-GB"/>
            <a:t>- Previously used the same terms – classed as consistent course of dealing. </a:t>
          </a:r>
          <a:endParaRPr lang="en-US"/>
        </a:p>
      </dgm:t>
    </dgm:pt>
    <dgm:pt modelId="{B1949312-EAB2-48CA-A70A-833B5CB8C75B}" type="parTrans" cxnId="{CEE01167-2B43-4221-863D-DA4F14662F93}">
      <dgm:prSet/>
      <dgm:spPr/>
      <dgm:t>
        <a:bodyPr/>
        <a:lstStyle/>
        <a:p>
          <a:endParaRPr lang="en-US"/>
        </a:p>
      </dgm:t>
    </dgm:pt>
    <dgm:pt modelId="{5E29EBE0-DE5B-4177-8E57-1F300037E095}" type="sibTrans" cxnId="{CEE01167-2B43-4221-863D-DA4F14662F93}">
      <dgm:prSet/>
      <dgm:spPr/>
      <dgm:t>
        <a:bodyPr/>
        <a:lstStyle/>
        <a:p>
          <a:endParaRPr lang="en-US"/>
        </a:p>
      </dgm:t>
    </dgm:pt>
    <dgm:pt modelId="{851F3813-EEFC-4763-923C-E52BA09E7D97}">
      <dgm:prSet/>
      <dgm:spPr/>
      <dgm:t>
        <a:bodyPr/>
        <a:lstStyle/>
        <a:p>
          <a:r>
            <a:rPr lang="en-GB"/>
            <a:t>- Not regularly used in different trading contracts. </a:t>
          </a:r>
          <a:endParaRPr lang="en-US"/>
        </a:p>
      </dgm:t>
    </dgm:pt>
    <dgm:pt modelId="{89358B89-EFFE-459C-9D3A-C6FC26E67CA8}" type="parTrans" cxnId="{823885DA-9F0F-4638-B30B-091CDCB84BAC}">
      <dgm:prSet/>
      <dgm:spPr/>
      <dgm:t>
        <a:bodyPr/>
        <a:lstStyle/>
        <a:p>
          <a:endParaRPr lang="en-US"/>
        </a:p>
      </dgm:t>
    </dgm:pt>
    <dgm:pt modelId="{82776C30-77CB-4E18-AC21-092613314E7C}" type="sibTrans" cxnId="{823885DA-9F0F-4638-B30B-091CDCB84BAC}">
      <dgm:prSet/>
      <dgm:spPr/>
      <dgm:t>
        <a:bodyPr/>
        <a:lstStyle/>
        <a:p>
          <a:endParaRPr lang="en-US"/>
        </a:p>
      </dgm:t>
    </dgm:pt>
    <dgm:pt modelId="{EA337ABD-0946-4446-ACE2-EC691BF6DE30}">
      <dgm:prSet/>
      <dgm:spPr/>
      <dgm:t>
        <a:bodyPr/>
        <a:lstStyle/>
        <a:p>
          <a:r>
            <a:rPr lang="en-GB"/>
            <a:t>- Course of dealing must be ‘’ Consistent and unequivocal’’ (Transformers and Rectifiers LTD v Needs Ltd [2015]</a:t>
          </a:r>
          <a:endParaRPr lang="en-US"/>
        </a:p>
      </dgm:t>
    </dgm:pt>
    <dgm:pt modelId="{5ECDC23F-8256-440C-9DF1-0D279F6A05D0}" type="parTrans" cxnId="{9B529700-8777-4363-B83C-A6DBCEB8D72B}">
      <dgm:prSet/>
      <dgm:spPr/>
      <dgm:t>
        <a:bodyPr/>
        <a:lstStyle/>
        <a:p>
          <a:endParaRPr lang="en-US"/>
        </a:p>
      </dgm:t>
    </dgm:pt>
    <dgm:pt modelId="{9D6A209F-E647-4BC8-9DC9-EF07C451C107}" type="sibTrans" cxnId="{9B529700-8777-4363-B83C-A6DBCEB8D72B}">
      <dgm:prSet/>
      <dgm:spPr/>
      <dgm:t>
        <a:bodyPr/>
        <a:lstStyle/>
        <a:p>
          <a:endParaRPr lang="en-US"/>
        </a:p>
      </dgm:t>
    </dgm:pt>
    <dgm:pt modelId="{DF5DF8AE-4541-41BD-86DB-EC7A5EC0F0ED}" type="pres">
      <dgm:prSet presAssocID="{2BFBF502-D90E-4E31-AFAF-25473682F4AE}" presName="linear" presStyleCnt="0">
        <dgm:presLayoutVars>
          <dgm:animLvl val="lvl"/>
          <dgm:resizeHandles val="exact"/>
        </dgm:presLayoutVars>
      </dgm:prSet>
      <dgm:spPr/>
    </dgm:pt>
    <dgm:pt modelId="{F8803FD8-58F2-44A7-BB62-5D561011D5D0}" type="pres">
      <dgm:prSet presAssocID="{BF4A6556-9C15-4EFA-807D-72CE528B1E8D}" presName="parentText" presStyleLbl="node1" presStyleIdx="0" presStyleCnt="3">
        <dgm:presLayoutVars>
          <dgm:chMax val="0"/>
          <dgm:bulletEnabled val="1"/>
        </dgm:presLayoutVars>
      </dgm:prSet>
      <dgm:spPr/>
    </dgm:pt>
    <dgm:pt modelId="{61628B54-67D4-49FA-8ABF-C3A0819ED62C}" type="pres">
      <dgm:prSet presAssocID="{5E29EBE0-DE5B-4177-8E57-1F300037E095}" presName="spacer" presStyleCnt="0"/>
      <dgm:spPr/>
    </dgm:pt>
    <dgm:pt modelId="{0EE0E58A-0153-43BE-9AB3-78B573D7B4C8}" type="pres">
      <dgm:prSet presAssocID="{851F3813-EEFC-4763-923C-E52BA09E7D97}" presName="parentText" presStyleLbl="node1" presStyleIdx="1" presStyleCnt="3">
        <dgm:presLayoutVars>
          <dgm:chMax val="0"/>
          <dgm:bulletEnabled val="1"/>
        </dgm:presLayoutVars>
      </dgm:prSet>
      <dgm:spPr/>
    </dgm:pt>
    <dgm:pt modelId="{CD50DDD0-9848-43EC-AB98-CA6033043281}" type="pres">
      <dgm:prSet presAssocID="{82776C30-77CB-4E18-AC21-092613314E7C}" presName="spacer" presStyleCnt="0"/>
      <dgm:spPr/>
    </dgm:pt>
    <dgm:pt modelId="{84AEE8BA-FD7B-429F-B405-64D8043A0CFA}" type="pres">
      <dgm:prSet presAssocID="{EA337ABD-0946-4446-ACE2-EC691BF6DE30}" presName="parentText" presStyleLbl="node1" presStyleIdx="2" presStyleCnt="3">
        <dgm:presLayoutVars>
          <dgm:chMax val="0"/>
          <dgm:bulletEnabled val="1"/>
        </dgm:presLayoutVars>
      </dgm:prSet>
      <dgm:spPr/>
    </dgm:pt>
  </dgm:ptLst>
  <dgm:cxnLst>
    <dgm:cxn modelId="{9B529700-8777-4363-B83C-A6DBCEB8D72B}" srcId="{2BFBF502-D90E-4E31-AFAF-25473682F4AE}" destId="{EA337ABD-0946-4446-ACE2-EC691BF6DE30}" srcOrd="2" destOrd="0" parTransId="{5ECDC23F-8256-440C-9DF1-0D279F6A05D0}" sibTransId="{9D6A209F-E647-4BC8-9DC9-EF07C451C107}"/>
    <dgm:cxn modelId="{BEA1B431-9FFA-4ACC-A7D1-04A2D671FD42}" type="presOf" srcId="{851F3813-EEFC-4763-923C-E52BA09E7D97}" destId="{0EE0E58A-0153-43BE-9AB3-78B573D7B4C8}" srcOrd="0" destOrd="0" presId="urn:microsoft.com/office/officeart/2005/8/layout/vList2"/>
    <dgm:cxn modelId="{CEE01167-2B43-4221-863D-DA4F14662F93}" srcId="{2BFBF502-D90E-4E31-AFAF-25473682F4AE}" destId="{BF4A6556-9C15-4EFA-807D-72CE528B1E8D}" srcOrd="0" destOrd="0" parTransId="{B1949312-EAB2-48CA-A70A-833B5CB8C75B}" sibTransId="{5E29EBE0-DE5B-4177-8E57-1F300037E095}"/>
    <dgm:cxn modelId="{4106349B-D0D6-4DDC-AD5E-43569508A81D}" type="presOf" srcId="{EA337ABD-0946-4446-ACE2-EC691BF6DE30}" destId="{84AEE8BA-FD7B-429F-B405-64D8043A0CFA}" srcOrd="0" destOrd="0" presId="urn:microsoft.com/office/officeart/2005/8/layout/vList2"/>
    <dgm:cxn modelId="{4F9825B3-A6BD-4613-BC21-48CAF30EEE1E}" type="presOf" srcId="{BF4A6556-9C15-4EFA-807D-72CE528B1E8D}" destId="{F8803FD8-58F2-44A7-BB62-5D561011D5D0}" srcOrd="0" destOrd="0" presId="urn:microsoft.com/office/officeart/2005/8/layout/vList2"/>
    <dgm:cxn modelId="{823885DA-9F0F-4638-B30B-091CDCB84BAC}" srcId="{2BFBF502-D90E-4E31-AFAF-25473682F4AE}" destId="{851F3813-EEFC-4763-923C-E52BA09E7D97}" srcOrd="1" destOrd="0" parTransId="{89358B89-EFFE-459C-9D3A-C6FC26E67CA8}" sibTransId="{82776C30-77CB-4E18-AC21-092613314E7C}"/>
    <dgm:cxn modelId="{038318EF-5BF0-41F6-9A62-10EA55D18501}" type="presOf" srcId="{2BFBF502-D90E-4E31-AFAF-25473682F4AE}" destId="{DF5DF8AE-4541-41BD-86DB-EC7A5EC0F0ED}" srcOrd="0" destOrd="0" presId="urn:microsoft.com/office/officeart/2005/8/layout/vList2"/>
    <dgm:cxn modelId="{56DF482D-5061-45D2-803E-35A1B310B976}" type="presParOf" srcId="{DF5DF8AE-4541-41BD-86DB-EC7A5EC0F0ED}" destId="{F8803FD8-58F2-44A7-BB62-5D561011D5D0}" srcOrd="0" destOrd="0" presId="urn:microsoft.com/office/officeart/2005/8/layout/vList2"/>
    <dgm:cxn modelId="{991C90A1-6F4B-45EB-8865-571EA8CF2C5C}" type="presParOf" srcId="{DF5DF8AE-4541-41BD-86DB-EC7A5EC0F0ED}" destId="{61628B54-67D4-49FA-8ABF-C3A0819ED62C}" srcOrd="1" destOrd="0" presId="urn:microsoft.com/office/officeart/2005/8/layout/vList2"/>
    <dgm:cxn modelId="{CA0BCE7B-9102-4F7F-BA5E-076AAEC45C41}" type="presParOf" srcId="{DF5DF8AE-4541-41BD-86DB-EC7A5EC0F0ED}" destId="{0EE0E58A-0153-43BE-9AB3-78B573D7B4C8}" srcOrd="2" destOrd="0" presId="urn:microsoft.com/office/officeart/2005/8/layout/vList2"/>
    <dgm:cxn modelId="{16D7587B-10C0-4BC5-9943-1E18CAD36ADE}" type="presParOf" srcId="{DF5DF8AE-4541-41BD-86DB-EC7A5EC0F0ED}" destId="{CD50DDD0-9848-43EC-AB98-CA6033043281}" srcOrd="3" destOrd="0" presId="urn:microsoft.com/office/officeart/2005/8/layout/vList2"/>
    <dgm:cxn modelId="{468740EB-3C56-4001-B7CE-3E29E4E656B3}" type="presParOf" srcId="{DF5DF8AE-4541-41BD-86DB-EC7A5EC0F0ED}" destId="{84AEE8BA-FD7B-429F-B405-64D8043A0CFA}"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0894AEF-56DA-4330-9D7F-8F37BAE3AD4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DB924D3-F6A6-4AB7-A7A6-FDAED343D0A3}">
      <dgm:prSet/>
      <dgm:spPr/>
      <dgm:t>
        <a:bodyPr/>
        <a:lstStyle/>
        <a:p>
          <a:r>
            <a:rPr lang="en-GB"/>
            <a:t>- If there is a common understanding between the parties then it will be classed as an express term. </a:t>
          </a:r>
          <a:endParaRPr lang="en-US"/>
        </a:p>
      </dgm:t>
    </dgm:pt>
    <dgm:pt modelId="{8AC8C0CA-1E3D-47FB-8ADA-BB02514EF32A}" type="parTrans" cxnId="{4C53F277-D36B-41B5-B365-9E92D8D24201}">
      <dgm:prSet/>
      <dgm:spPr/>
      <dgm:t>
        <a:bodyPr/>
        <a:lstStyle/>
        <a:p>
          <a:endParaRPr lang="en-US"/>
        </a:p>
      </dgm:t>
    </dgm:pt>
    <dgm:pt modelId="{954B3AA0-43C1-45D0-89E2-B57AD5135AB7}" type="sibTrans" cxnId="{4C53F277-D36B-41B5-B365-9E92D8D24201}">
      <dgm:prSet/>
      <dgm:spPr/>
      <dgm:t>
        <a:bodyPr/>
        <a:lstStyle/>
        <a:p>
          <a:endParaRPr lang="en-US"/>
        </a:p>
      </dgm:t>
    </dgm:pt>
    <dgm:pt modelId="{D3FC4684-8446-45EA-89C0-1EBF6D73E349}">
      <dgm:prSet/>
      <dgm:spPr/>
      <dgm:t>
        <a:bodyPr/>
        <a:lstStyle/>
        <a:p>
          <a:r>
            <a:rPr lang="en-GB"/>
            <a:t>British Crane Hire Corp LTD v Ipswich Plant Hire [1975] </a:t>
          </a:r>
          <a:endParaRPr lang="en-US"/>
        </a:p>
      </dgm:t>
    </dgm:pt>
    <dgm:pt modelId="{FA015333-2F0F-4724-AF73-07651570A218}" type="parTrans" cxnId="{F1E7A03B-3E63-4412-9122-ADF73F74D397}">
      <dgm:prSet/>
      <dgm:spPr/>
      <dgm:t>
        <a:bodyPr/>
        <a:lstStyle/>
        <a:p>
          <a:endParaRPr lang="en-US"/>
        </a:p>
      </dgm:t>
    </dgm:pt>
    <dgm:pt modelId="{FD406F3C-CB5C-4738-858A-F794A103C528}" type="sibTrans" cxnId="{F1E7A03B-3E63-4412-9122-ADF73F74D397}">
      <dgm:prSet/>
      <dgm:spPr/>
      <dgm:t>
        <a:bodyPr/>
        <a:lstStyle/>
        <a:p>
          <a:endParaRPr lang="en-US"/>
        </a:p>
      </dgm:t>
    </dgm:pt>
    <dgm:pt modelId="{6F7E9542-974C-462F-AEBF-7263671016D5}" type="pres">
      <dgm:prSet presAssocID="{B0894AEF-56DA-4330-9D7F-8F37BAE3AD4C}" presName="root" presStyleCnt="0">
        <dgm:presLayoutVars>
          <dgm:dir/>
          <dgm:resizeHandles val="exact"/>
        </dgm:presLayoutVars>
      </dgm:prSet>
      <dgm:spPr/>
    </dgm:pt>
    <dgm:pt modelId="{42B0787D-4F54-46EE-B82B-1387E92D3281}" type="pres">
      <dgm:prSet presAssocID="{3DB924D3-F6A6-4AB7-A7A6-FDAED343D0A3}" presName="compNode" presStyleCnt="0"/>
      <dgm:spPr/>
    </dgm:pt>
    <dgm:pt modelId="{384CB512-3928-464B-BA1B-552319D72565}" type="pres">
      <dgm:prSet presAssocID="{3DB924D3-F6A6-4AB7-A7A6-FDAED343D0A3}" presName="bgRect" presStyleLbl="bgShp" presStyleIdx="0" presStyleCnt="2"/>
      <dgm:spPr/>
    </dgm:pt>
    <dgm:pt modelId="{6F9252E8-C4C3-4C8D-88B8-7097574A884A}" type="pres">
      <dgm:prSet presAssocID="{3DB924D3-F6A6-4AB7-A7A6-FDAED343D0A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D289D720-D7BB-42A3-94E1-1EFF6E7AFA3F}" type="pres">
      <dgm:prSet presAssocID="{3DB924D3-F6A6-4AB7-A7A6-FDAED343D0A3}" presName="spaceRect" presStyleCnt="0"/>
      <dgm:spPr/>
    </dgm:pt>
    <dgm:pt modelId="{441594B7-163E-46B6-AF06-1A43BB7E4F7B}" type="pres">
      <dgm:prSet presAssocID="{3DB924D3-F6A6-4AB7-A7A6-FDAED343D0A3}" presName="parTx" presStyleLbl="revTx" presStyleIdx="0" presStyleCnt="2">
        <dgm:presLayoutVars>
          <dgm:chMax val="0"/>
          <dgm:chPref val="0"/>
        </dgm:presLayoutVars>
      </dgm:prSet>
      <dgm:spPr/>
    </dgm:pt>
    <dgm:pt modelId="{886C4404-2996-4D2D-B3A1-9AD4D70B6B2F}" type="pres">
      <dgm:prSet presAssocID="{954B3AA0-43C1-45D0-89E2-B57AD5135AB7}" presName="sibTrans" presStyleCnt="0"/>
      <dgm:spPr/>
    </dgm:pt>
    <dgm:pt modelId="{208E78EF-E8CC-4B8F-BFFC-D78B5362C7C3}" type="pres">
      <dgm:prSet presAssocID="{D3FC4684-8446-45EA-89C0-1EBF6D73E349}" presName="compNode" presStyleCnt="0"/>
      <dgm:spPr/>
    </dgm:pt>
    <dgm:pt modelId="{09E8BF05-3A40-4387-A702-8A3E078B2968}" type="pres">
      <dgm:prSet presAssocID="{D3FC4684-8446-45EA-89C0-1EBF6D73E349}" presName="bgRect" presStyleLbl="bgShp" presStyleIdx="1" presStyleCnt="2"/>
      <dgm:spPr/>
    </dgm:pt>
    <dgm:pt modelId="{E365168B-96C4-4BDA-8B1C-6821DF28D55A}" type="pres">
      <dgm:prSet presAssocID="{D3FC4684-8446-45EA-89C0-1EBF6D73E34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rane"/>
        </a:ext>
      </dgm:extLst>
    </dgm:pt>
    <dgm:pt modelId="{E957EA13-D919-497E-974D-31DACD9426D4}" type="pres">
      <dgm:prSet presAssocID="{D3FC4684-8446-45EA-89C0-1EBF6D73E349}" presName="spaceRect" presStyleCnt="0"/>
      <dgm:spPr/>
    </dgm:pt>
    <dgm:pt modelId="{6B29FB2F-E439-4C06-887D-A3A677E4E32D}" type="pres">
      <dgm:prSet presAssocID="{D3FC4684-8446-45EA-89C0-1EBF6D73E349}" presName="parTx" presStyleLbl="revTx" presStyleIdx="1" presStyleCnt="2">
        <dgm:presLayoutVars>
          <dgm:chMax val="0"/>
          <dgm:chPref val="0"/>
        </dgm:presLayoutVars>
      </dgm:prSet>
      <dgm:spPr/>
    </dgm:pt>
  </dgm:ptLst>
  <dgm:cxnLst>
    <dgm:cxn modelId="{F1E7A03B-3E63-4412-9122-ADF73F74D397}" srcId="{B0894AEF-56DA-4330-9D7F-8F37BAE3AD4C}" destId="{D3FC4684-8446-45EA-89C0-1EBF6D73E349}" srcOrd="1" destOrd="0" parTransId="{FA015333-2F0F-4724-AF73-07651570A218}" sibTransId="{FD406F3C-CB5C-4738-858A-F794A103C528}"/>
    <dgm:cxn modelId="{1713D547-D8C3-42A6-BDB9-C59CE86E8C12}" type="presOf" srcId="{B0894AEF-56DA-4330-9D7F-8F37BAE3AD4C}" destId="{6F7E9542-974C-462F-AEBF-7263671016D5}" srcOrd="0" destOrd="0" presId="urn:microsoft.com/office/officeart/2018/2/layout/IconVerticalSolidList"/>
    <dgm:cxn modelId="{C3BEEC72-10AF-46F4-B5C4-9A21E20A2E61}" type="presOf" srcId="{3DB924D3-F6A6-4AB7-A7A6-FDAED343D0A3}" destId="{441594B7-163E-46B6-AF06-1A43BB7E4F7B}" srcOrd="0" destOrd="0" presId="urn:microsoft.com/office/officeart/2018/2/layout/IconVerticalSolidList"/>
    <dgm:cxn modelId="{4C53F277-D36B-41B5-B365-9E92D8D24201}" srcId="{B0894AEF-56DA-4330-9D7F-8F37BAE3AD4C}" destId="{3DB924D3-F6A6-4AB7-A7A6-FDAED343D0A3}" srcOrd="0" destOrd="0" parTransId="{8AC8C0CA-1E3D-47FB-8ADA-BB02514EF32A}" sibTransId="{954B3AA0-43C1-45D0-89E2-B57AD5135AB7}"/>
    <dgm:cxn modelId="{16CE14B0-3FDE-49E5-A4E5-9C954A8250DC}" type="presOf" srcId="{D3FC4684-8446-45EA-89C0-1EBF6D73E349}" destId="{6B29FB2F-E439-4C06-887D-A3A677E4E32D}" srcOrd="0" destOrd="0" presId="urn:microsoft.com/office/officeart/2018/2/layout/IconVerticalSolidList"/>
    <dgm:cxn modelId="{AAB0FB45-A400-42DF-8F81-D055F4C529F5}" type="presParOf" srcId="{6F7E9542-974C-462F-AEBF-7263671016D5}" destId="{42B0787D-4F54-46EE-B82B-1387E92D3281}" srcOrd="0" destOrd="0" presId="urn:microsoft.com/office/officeart/2018/2/layout/IconVerticalSolidList"/>
    <dgm:cxn modelId="{31ECB4AF-AAFB-480B-B49A-F38EF7E07A07}" type="presParOf" srcId="{42B0787D-4F54-46EE-B82B-1387E92D3281}" destId="{384CB512-3928-464B-BA1B-552319D72565}" srcOrd="0" destOrd="0" presId="urn:microsoft.com/office/officeart/2018/2/layout/IconVerticalSolidList"/>
    <dgm:cxn modelId="{7032B2B8-D50D-47E7-B9D0-784386507A55}" type="presParOf" srcId="{42B0787D-4F54-46EE-B82B-1387E92D3281}" destId="{6F9252E8-C4C3-4C8D-88B8-7097574A884A}" srcOrd="1" destOrd="0" presId="urn:microsoft.com/office/officeart/2018/2/layout/IconVerticalSolidList"/>
    <dgm:cxn modelId="{62DD7C9C-4920-4A0C-A340-AD0078E23966}" type="presParOf" srcId="{42B0787D-4F54-46EE-B82B-1387E92D3281}" destId="{D289D720-D7BB-42A3-94E1-1EFF6E7AFA3F}" srcOrd="2" destOrd="0" presId="urn:microsoft.com/office/officeart/2018/2/layout/IconVerticalSolidList"/>
    <dgm:cxn modelId="{2C13BF8E-E04E-49C7-AC82-83124C8A0F52}" type="presParOf" srcId="{42B0787D-4F54-46EE-B82B-1387E92D3281}" destId="{441594B7-163E-46B6-AF06-1A43BB7E4F7B}" srcOrd="3" destOrd="0" presId="urn:microsoft.com/office/officeart/2018/2/layout/IconVerticalSolidList"/>
    <dgm:cxn modelId="{F6230A10-8F52-4F20-9955-63E1246F1206}" type="presParOf" srcId="{6F7E9542-974C-462F-AEBF-7263671016D5}" destId="{886C4404-2996-4D2D-B3A1-9AD4D70B6B2F}" srcOrd="1" destOrd="0" presId="urn:microsoft.com/office/officeart/2018/2/layout/IconVerticalSolidList"/>
    <dgm:cxn modelId="{568B2398-226E-488B-8098-21E3396A4543}" type="presParOf" srcId="{6F7E9542-974C-462F-AEBF-7263671016D5}" destId="{208E78EF-E8CC-4B8F-BFFC-D78B5362C7C3}" srcOrd="2" destOrd="0" presId="urn:microsoft.com/office/officeart/2018/2/layout/IconVerticalSolidList"/>
    <dgm:cxn modelId="{09145E75-38AA-41B6-B02C-D20B955F76A5}" type="presParOf" srcId="{208E78EF-E8CC-4B8F-BFFC-D78B5362C7C3}" destId="{09E8BF05-3A40-4387-A702-8A3E078B2968}" srcOrd="0" destOrd="0" presId="urn:microsoft.com/office/officeart/2018/2/layout/IconVerticalSolidList"/>
    <dgm:cxn modelId="{5262E17E-C066-47E6-AA02-FF387FD324C7}" type="presParOf" srcId="{208E78EF-E8CC-4B8F-BFFC-D78B5362C7C3}" destId="{E365168B-96C4-4BDA-8B1C-6821DF28D55A}" srcOrd="1" destOrd="0" presId="urn:microsoft.com/office/officeart/2018/2/layout/IconVerticalSolidList"/>
    <dgm:cxn modelId="{E4C82393-5FFD-4B58-9682-F119B9269323}" type="presParOf" srcId="{208E78EF-E8CC-4B8F-BFFC-D78B5362C7C3}" destId="{E957EA13-D919-497E-974D-31DACD9426D4}" srcOrd="2" destOrd="0" presId="urn:microsoft.com/office/officeart/2018/2/layout/IconVerticalSolidList"/>
    <dgm:cxn modelId="{C4E59E17-D759-4513-AB7F-77591AA572FE}" type="presParOf" srcId="{208E78EF-E8CC-4B8F-BFFC-D78B5362C7C3}" destId="{6B29FB2F-E439-4C06-887D-A3A677E4E32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001E3F6-AE01-445A-82A4-A006A69B736B}"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2E16B0AF-9D20-49C4-84E6-6B72DE6DBBE9}">
      <dgm:prSet/>
      <dgm:spPr/>
      <dgm:t>
        <a:bodyPr/>
        <a:lstStyle/>
        <a:p>
          <a:r>
            <a:rPr lang="en-GB"/>
            <a:t>- Read into the contract – not expressly stated. </a:t>
          </a:r>
          <a:endParaRPr lang="en-US"/>
        </a:p>
      </dgm:t>
    </dgm:pt>
    <dgm:pt modelId="{DFED334B-D649-48A6-8E5C-BC9ACEA76966}" type="parTrans" cxnId="{CB84B87F-9E27-420B-A4C2-2E7DE7B162D8}">
      <dgm:prSet/>
      <dgm:spPr/>
      <dgm:t>
        <a:bodyPr/>
        <a:lstStyle/>
        <a:p>
          <a:endParaRPr lang="en-US"/>
        </a:p>
      </dgm:t>
    </dgm:pt>
    <dgm:pt modelId="{241FC0D2-802D-49CF-92FD-23C8273CBE19}" type="sibTrans" cxnId="{CB84B87F-9E27-420B-A4C2-2E7DE7B162D8}">
      <dgm:prSet/>
      <dgm:spPr/>
      <dgm:t>
        <a:bodyPr/>
        <a:lstStyle/>
        <a:p>
          <a:endParaRPr lang="en-US"/>
        </a:p>
      </dgm:t>
    </dgm:pt>
    <dgm:pt modelId="{D84E160B-8433-4CCC-9391-E9A34D39F8A4}">
      <dgm:prSet/>
      <dgm:spPr/>
      <dgm:t>
        <a:bodyPr/>
        <a:lstStyle/>
        <a:p>
          <a:r>
            <a:rPr lang="en-GB"/>
            <a:t>- They can be read into the contract in a number of ways such as; </a:t>
          </a:r>
          <a:endParaRPr lang="en-US"/>
        </a:p>
      </dgm:t>
    </dgm:pt>
    <dgm:pt modelId="{7F4141DB-0E3C-4A18-A7F8-29245FA976EF}" type="parTrans" cxnId="{82F4B25B-6BB9-4C62-B54E-B9B59BAFFF7D}">
      <dgm:prSet/>
      <dgm:spPr/>
      <dgm:t>
        <a:bodyPr/>
        <a:lstStyle/>
        <a:p>
          <a:endParaRPr lang="en-US"/>
        </a:p>
      </dgm:t>
    </dgm:pt>
    <dgm:pt modelId="{40E3158E-335B-4176-9F73-5C1BAE243694}" type="sibTrans" cxnId="{82F4B25B-6BB9-4C62-B54E-B9B59BAFFF7D}">
      <dgm:prSet/>
      <dgm:spPr/>
      <dgm:t>
        <a:bodyPr/>
        <a:lstStyle/>
        <a:p>
          <a:endParaRPr lang="en-US"/>
        </a:p>
      </dgm:t>
    </dgm:pt>
    <dgm:pt modelId="{9ADC5B78-F28C-4421-A0D6-4ACC04761932}">
      <dgm:prSet/>
      <dgm:spPr/>
      <dgm:t>
        <a:bodyPr/>
        <a:lstStyle/>
        <a:p>
          <a:r>
            <a:rPr lang="en-GB"/>
            <a:t>Statute </a:t>
          </a:r>
          <a:endParaRPr lang="en-US"/>
        </a:p>
      </dgm:t>
    </dgm:pt>
    <dgm:pt modelId="{774AE65A-069B-4FAF-B230-89E64F5BFC56}" type="parTrans" cxnId="{CA249DE2-F9CB-4C97-AA72-102A93BC0580}">
      <dgm:prSet/>
      <dgm:spPr/>
      <dgm:t>
        <a:bodyPr/>
        <a:lstStyle/>
        <a:p>
          <a:endParaRPr lang="en-US"/>
        </a:p>
      </dgm:t>
    </dgm:pt>
    <dgm:pt modelId="{198B6462-2026-4E27-ACA9-D2C26BC6FC7A}" type="sibTrans" cxnId="{CA249DE2-F9CB-4C97-AA72-102A93BC0580}">
      <dgm:prSet/>
      <dgm:spPr/>
      <dgm:t>
        <a:bodyPr/>
        <a:lstStyle/>
        <a:p>
          <a:endParaRPr lang="en-US"/>
        </a:p>
      </dgm:t>
    </dgm:pt>
    <dgm:pt modelId="{EF983CFE-929F-4A40-97EE-FFE3EF69A08E}">
      <dgm:prSet/>
      <dgm:spPr/>
      <dgm:t>
        <a:bodyPr/>
        <a:lstStyle/>
        <a:p>
          <a:r>
            <a:rPr lang="en-GB"/>
            <a:t>Custom </a:t>
          </a:r>
          <a:endParaRPr lang="en-US"/>
        </a:p>
      </dgm:t>
    </dgm:pt>
    <dgm:pt modelId="{0D9F7250-DD98-4890-9F8F-CE1C85F424F3}" type="parTrans" cxnId="{BB488606-F186-4512-83D5-8E1279E9154B}">
      <dgm:prSet/>
      <dgm:spPr/>
      <dgm:t>
        <a:bodyPr/>
        <a:lstStyle/>
        <a:p>
          <a:endParaRPr lang="en-US"/>
        </a:p>
      </dgm:t>
    </dgm:pt>
    <dgm:pt modelId="{1F066E3A-37EA-4FEB-AA07-D76E4648E859}" type="sibTrans" cxnId="{BB488606-F186-4512-83D5-8E1279E9154B}">
      <dgm:prSet/>
      <dgm:spPr/>
      <dgm:t>
        <a:bodyPr/>
        <a:lstStyle/>
        <a:p>
          <a:endParaRPr lang="en-US"/>
        </a:p>
      </dgm:t>
    </dgm:pt>
    <dgm:pt modelId="{A62DAB6A-8ECD-45F0-A1B4-57FF47E4ECC2}">
      <dgm:prSet/>
      <dgm:spPr/>
      <dgm:t>
        <a:bodyPr/>
        <a:lstStyle/>
        <a:p>
          <a:r>
            <a:rPr lang="en-GB"/>
            <a:t>Courts </a:t>
          </a:r>
          <a:endParaRPr lang="en-US"/>
        </a:p>
      </dgm:t>
    </dgm:pt>
    <dgm:pt modelId="{BDA9DE8C-A861-4866-9135-6EBD8327867D}" type="parTrans" cxnId="{DAE4FDFF-5289-4ACB-8BB1-57AA8E07AA12}">
      <dgm:prSet/>
      <dgm:spPr/>
      <dgm:t>
        <a:bodyPr/>
        <a:lstStyle/>
        <a:p>
          <a:endParaRPr lang="en-US"/>
        </a:p>
      </dgm:t>
    </dgm:pt>
    <dgm:pt modelId="{9B31B500-11FC-4572-870D-EE7600D44D80}" type="sibTrans" cxnId="{DAE4FDFF-5289-4ACB-8BB1-57AA8E07AA12}">
      <dgm:prSet/>
      <dgm:spPr/>
      <dgm:t>
        <a:bodyPr/>
        <a:lstStyle/>
        <a:p>
          <a:endParaRPr lang="en-US"/>
        </a:p>
      </dgm:t>
    </dgm:pt>
    <dgm:pt modelId="{4EEEBF56-2C4B-45FC-9B40-7AFF9AABA805}" type="pres">
      <dgm:prSet presAssocID="{A001E3F6-AE01-445A-82A4-A006A69B736B}" presName="outerComposite" presStyleCnt="0">
        <dgm:presLayoutVars>
          <dgm:chMax val="5"/>
          <dgm:dir/>
          <dgm:resizeHandles val="exact"/>
        </dgm:presLayoutVars>
      </dgm:prSet>
      <dgm:spPr/>
    </dgm:pt>
    <dgm:pt modelId="{14891D44-D0C1-4FC9-AE14-5A07B026F7A3}" type="pres">
      <dgm:prSet presAssocID="{A001E3F6-AE01-445A-82A4-A006A69B736B}" presName="dummyMaxCanvas" presStyleCnt="0">
        <dgm:presLayoutVars/>
      </dgm:prSet>
      <dgm:spPr/>
    </dgm:pt>
    <dgm:pt modelId="{7A5639CF-98AA-4164-8265-3D36C92147D4}" type="pres">
      <dgm:prSet presAssocID="{A001E3F6-AE01-445A-82A4-A006A69B736B}" presName="TwoNodes_1" presStyleLbl="node1" presStyleIdx="0" presStyleCnt="2">
        <dgm:presLayoutVars>
          <dgm:bulletEnabled val="1"/>
        </dgm:presLayoutVars>
      </dgm:prSet>
      <dgm:spPr/>
    </dgm:pt>
    <dgm:pt modelId="{E65C65B5-0177-4592-ADCF-5F4E746301FD}" type="pres">
      <dgm:prSet presAssocID="{A001E3F6-AE01-445A-82A4-A006A69B736B}" presName="TwoNodes_2" presStyleLbl="node1" presStyleIdx="1" presStyleCnt="2">
        <dgm:presLayoutVars>
          <dgm:bulletEnabled val="1"/>
        </dgm:presLayoutVars>
      </dgm:prSet>
      <dgm:spPr/>
    </dgm:pt>
    <dgm:pt modelId="{E2A06595-79DD-402A-B17A-BF3BED12F6CB}" type="pres">
      <dgm:prSet presAssocID="{A001E3F6-AE01-445A-82A4-A006A69B736B}" presName="TwoConn_1-2" presStyleLbl="fgAccFollowNode1" presStyleIdx="0" presStyleCnt="1">
        <dgm:presLayoutVars>
          <dgm:bulletEnabled val="1"/>
        </dgm:presLayoutVars>
      </dgm:prSet>
      <dgm:spPr/>
    </dgm:pt>
    <dgm:pt modelId="{56F70C85-CEFD-4D67-B395-B952FE0661FE}" type="pres">
      <dgm:prSet presAssocID="{A001E3F6-AE01-445A-82A4-A006A69B736B}" presName="TwoNodes_1_text" presStyleLbl="node1" presStyleIdx="1" presStyleCnt="2">
        <dgm:presLayoutVars>
          <dgm:bulletEnabled val="1"/>
        </dgm:presLayoutVars>
      </dgm:prSet>
      <dgm:spPr/>
    </dgm:pt>
    <dgm:pt modelId="{5EEE2FE1-8C5D-4D45-867F-94D915B65E2C}" type="pres">
      <dgm:prSet presAssocID="{A001E3F6-AE01-445A-82A4-A006A69B736B}" presName="TwoNodes_2_text" presStyleLbl="node1" presStyleIdx="1" presStyleCnt="2">
        <dgm:presLayoutVars>
          <dgm:bulletEnabled val="1"/>
        </dgm:presLayoutVars>
      </dgm:prSet>
      <dgm:spPr/>
    </dgm:pt>
  </dgm:ptLst>
  <dgm:cxnLst>
    <dgm:cxn modelId="{BB488606-F186-4512-83D5-8E1279E9154B}" srcId="{D84E160B-8433-4CCC-9391-E9A34D39F8A4}" destId="{EF983CFE-929F-4A40-97EE-FFE3EF69A08E}" srcOrd="1" destOrd="0" parTransId="{0D9F7250-DD98-4890-9F8F-CE1C85F424F3}" sibTransId="{1F066E3A-37EA-4FEB-AA07-D76E4648E859}"/>
    <dgm:cxn modelId="{54F21D1B-CC9E-4611-B609-A909154FCF2F}" type="presOf" srcId="{A62DAB6A-8ECD-45F0-A1B4-57FF47E4ECC2}" destId="{E65C65B5-0177-4592-ADCF-5F4E746301FD}" srcOrd="0" destOrd="3" presId="urn:microsoft.com/office/officeart/2005/8/layout/vProcess5"/>
    <dgm:cxn modelId="{796B0936-83C2-4254-890A-A6AD016ECD8C}" type="presOf" srcId="{9ADC5B78-F28C-4421-A0D6-4ACC04761932}" destId="{5EEE2FE1-8C5D-4D45-867F-94D915B65E2C}" srcOrd="1" destOrd="1" presId="urn:microsoft.com/office/officeart/2005/8/layout/vProcess5"/>
    <dgm:cxn modelId="{82F4B25B-6BB9-4C62-B54E-B9B59BAFFF7D}" srcId="{A001E3F6-AE01-445A-82A4-A006A69B736B}" destId="{D84E160B-8433-4CCC-9391-E9A34D39F8A4}" srcOrd="1" destOrd="0" parTransId="{7F4141DB-0E3C-4A18-A7F8-29245FA976EF}" sibTransId="{40E3158E-335B-4176-9F73-5C1BAE243694}"/>
    <dgm:cxn modelId="{A1432454-C484-462F-BAF5-9827405C6824}" type="presOf" srcId="{EF983CFE-929F-4A40-97EE-FFE3EF69A08E}" destId="{5EEE2FE1-8C5D-4D45-867F-94D915B65E2C}" srcOrd="1" destOrd="2" presId="urn:microsoft.com/office/officeart/2005/8/layout/vProcess5"/>
    <dgm:cxn modelId="{17E1EB76-259F-44BA-A7C3-31694C1D9744}" type="presOf" srcId="{A62DAB6A-8ECD-45F0-A1B4-57FF47E4ECC2}" destId="{5EEE2FE1-8C5D-4D45-867F-94D915B65E2C}" srcOrd="1" destOrd="3" presId="urn:microsoft.com/office/officeart/2005/8/layout/vProcess5"/>
    <dgm:cxn modelId="{CB84B87F-9E27-420B-A4C2-2E7DE7B162D8}" srcId="{A001E3F6-AE01-445A-82A4-A006A69B736B}" destId="{2E16B0AF-9D20-49C4-84E6-6B72DE6DBBE9}" srcOrd="0" destOrd="0" parTransId="{DFED334B-D649-48A6-8E5C-BC9ACEA76966}" sibTransId="{241FC0D2-802D-49CF-92FD-23C8273CBE19}"/>
    <dgm:cxn modelId="{A9548381-0DDB-4728-A343-583B31463F87}" type="presOf" srcId="{D84E160B-8433-4CCC-9391-E9A34D39F8A4}" destId="{5EEE2FE1-8C5D-4D45-867F-94D915B65E2C}" srcOrd="1" destOrd="0" presId="urn:microsoft.com/office/officeart/2005/8/layout/vProcess5"/>
    <dgm:cxn modelId="{26A1D5A7-C3F8-450E-98DF-BF0728800F25}" type="presOf" srcId="{2E16B0AF-9D20-49C4-84E6-6B72DE6DBBE9}" destId="{56F70C85-CEFD-4D67-B395-B952FE0661FE}" srcOrd="1" destOrd="0" presId="urn:microsoft.com/office/officeart/2005/8/layout/vProcess5"/>
    <dgm:cxn modelId="{538A6DB2-278B-4DF1-BB17-C55D126FA176}" type="presOf" srcId="{A001E3F6-AE01-445A-82A4-A006A69B736B}" destId="{4EEEBF56-2C4B-45FC-9B40-7AFF9AABA805}" srcOrd="0" destOrd="0" presId="urn:microsoft.com/office/officeart/2005/8/layout/vProcess5"/>
    <dgm:cxn modelId="{EC3535B9-9535-4BEA-89C4-B514D3078B3C}" type="presOf" srcId="{9ADC5B78-F28C-4421-A0D6-4ACC04761932}" destId="{E65C65B5-0177-4592-ADCF-5F4E746301FD}" srcOrd="0" destOrd="1" presId="urn:microsoft.com/office/officeart/2005/8/layout/vProcess5"/>
    <dgm:cxn modelId="{52074ACC-94F8-4B98-80CC-209F4A9E3CDF}" type="presOf" srcId="{EF983CFE-929F-4A40-97EE-FFE3EF69A08E}" destId="{E65C65B5-0177-4592-ADCF-5F4E746301FD}" srcOrd="0" destOrd="2" presId="urn:microsoft.com/office/officeart/2005/8/layout/vProcess5"/>
    <dgm:cxn modelId="{FEA2DED6-64FF-4CC4-BBAF-4061E462A89C}" type="presOf" srcId="{241FC0D2-802D-49CF-92FD-23C8273CBE19}" destId="{E2A06595-79DD-402A-B17A-BF3BED12F6CB}" srcOrd="0" destOrd="0" presId="urn:microsoft.com/office/officeart/2005/8/layout/vProcess5"/>
    <dgm:cxn modelId="{CA78EFD7-98F0-44FE-88E7-06F92179CAFE}" type="presOf" srcId="{2E16B0AF-9D20-49C4-84E6-6B72DE6DBBE9}" destId="{7A5639CF-98AA-4164-8265-3D36C92147D4}" srcOrd="0" destOrd="0" presId="urn:microsoft.com/office/officeart/2005/8/layout/vProcess5"/>
    <dgm:cxn modelId="{CA249DE2-F9CB-4C97-AA72-102A93BC0580}" srcId="{D84E160B-8433-4CCC-9391-E9A34D39F8A4}" destId="{9ADC5B78-F28C-4421-A0D6-4ACC04761932}" srcOrd="0" destOrd="0" parTransId="{774AE65A-069B-4FAF-B230-89E64F5BFC56}" sibTransId="{198B6462-2026-4E27-ACA9-D2C26BC6FC7A}"/>
    <dgm:cxn modelId="{8546B7F8-6A52-451A-AAC3-5A9BA31779D9}" type="presOf" srcId="{D84E160B-8433-4CCC-9391-E9A34D39F8A4}" destId="{E65C65B5-0177-4592-ADCF-5F4E746301FD}" srcOrd="0" destOrd="0" presId="urn:microsoft.com/office/officeart/2005/8/layout/vProcess5"/>
    <dgm:cxn modelId="{DAE4FDFF-5289-4ACB-8BB1-57AA8E07AA12}" srcId="{D84E160B-8433-4CCC-9391-E9A34D39F8A4}" destId="{A62DAB6A-8ECD-45F0-A1B4-57FF47E4ECC2}" srcOrd="2" destOrd="0" parTransId="{BDA9DE8C-A861-4866-9135-6EBD8327867D}" sibTransId="{9B31B500-11FC-4572-870D-EE7600D44D80}"/>
    <dgm:cxn modelId="{B597FEB2-E96E-419D-B09A-844E8242220E}" type="presParOf" srcId="{4EEEBF56-2C4B-45FC-9B40-7AFF9AABA805}" destId="{14891D44-D0C1-4FC9-AE14-5A07B026F7A3}" srcOrd="0" destOrd="0" presId="urn:microsoft.com/office/officeart/2005/8/layout/vProcess5"/>
    <dgm:cxn modelId="{AD8AD9EF-9C61-4120-B430-8CA3FA392F60}" type="presParOf" srcId="{4EEEBF56-2C4B-45FC-9B40-7AFF9AABA805}" destId="{7A5639CF-98AA-4164-8265-3D36C92147D4}" srcOrd="1" destOrd="0" presId="urn:microsoft.com/office/officeart/2005/8/layout/vProcess5"/>
    <dgm:cxn modelId="{EC095112-243D-4D3C-AE6E-86979AB504E2}" type="presParOf" srcId="{4EEEBF56-2C4B-45FC-9B40-7AFF9AABA805}" destId="{E65C65B5-0177-4592-ADCF-5F4E746301FD}" srcOrd="2" destOrd="0" presId="urn:microsoft.com/office/officeart/2005/8/layout/vProcess5"/>
    <dgm:cxn modelId="{F40A0116-9382-408D-8D6C-19B1A10BFA52}" type="presParOf" srcId="{4EEEBF56-2C4B-45FC-9B40-7AFF9AABA805}" destId="{E2A06595-79DD-402A-B17A-BF3BED12F6CB}" srcOrd="3" destOrd="0" presId="urn:microsoft.com/office/officeart/2005/8/layout/vProcess5"/>
    <dgm:cxn modelId="{C1B08DC4-EFD5-4CCF-9548-48E3FC7BE7E0}" type="presParOf" srcId="{4EEEBF56-2C4B-45FC-9B40-7AFF9AABA805}" destId="{56F70C85-CEFD-4D67-B395-B952FE0661FE}" srcOrd="4" destOrd="0" presId="urn:microsoft.com/office/officeart/2005/8/layout/vProcess5"/>
    <dgm:cxn modelId="{DA7FDD44-E494-4B13-98C9-3414A57984E8}" type="presParOf" srcId="{4EEEBF56-2C4B-45FC-9B40-7AFF9AABA805}" destId="{5EEE2FE1-8C5D-4D45-867F-94D915B65E2C}" srcOrd="5"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9F2D12B-D6FE-4F5F-9C41-45DAC3465570}"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6B0A8546-50D0-4F1F-9547-40E1F12F7360}">
      <dgm:prSet/>
      <dgm:spPr/>
      <dgm:t>
        <a:bodyPr/>
        <a:lstStyle/>
        <a:p>
          <a:r>
            <a:rPr lang="en-GB"/>
            <a:t>- Consumer Rights Act 2015 – is an example of where parliament has implied terms. </a:t>
          </a:r>
          <a:endParaRPr lang="en-US"/>
        </a:p>
      </dgm:t>
    </dgm:pt>
    <dgm:pt modelId="{BED4C923-2E39-4682-BCD3-2027A64D4C4E}" type="parTrans" cxnId="{CC721D3A-4374-421E-8CF1-02E3EF6EAECC}">
      <dgm:prSet/>
      <dgm:spPr/>
      <dgm:t>
        <a:bodyPr/>
        <a:lstStyle/>
        <a:p>
          <a:endParaRPr lang="en-US"/>
        </a:p>
      </dgm:t>
    </dgm:pt>
    <dgm:pt modelId="{BBF75929-CDCC-432D-83B5-2AEF7CB72269}" type="sibTrans" cxnId="{CC721D3A-4374-421E-8CF1-02E3EF6EAECC}">
      <dgm:prSet/>
      <dgm:spPr/>
      <dgm:t>
        <a:bodyPr/>
        <a:lstStyle/>
        <a:p>
          <a:endParaRPr lang="en-US"/>
        </a:p>
      </dgm:t>
    </dgm:pt>
    <dgm:pt modelId="{FB68B0B4-A936-4800-B0B4-2314886DA47D}">
      <dgm:prSet/>
      <dgm:spPr/>
      <dgm:t>
        <a:bodyPr/>
        <a:lstStyle/>
        <a:p>
          <a:r>
            <a:rPr lang="en-GB"/>
            <a:t>- It replaced sections of certain acts such as; </a:t>
          </a:r>
          <a:endParaRPr lang="en-US"/>
        </a:p>
      </dgm:t>
    </dgm:pt>
    <dgm:pt modelId="{4D08D014-90CF-49F7-BB01-A98AC9B45F56}" type="parTrans" cxnId="{AED63973-5FA8-4EA3-88CE-D05D588DA4AB}">
      <dgm:prSet/>
      <dgm:spPr/>
      <dgm:t>
        <a:bodyPr/>
        <a:lstStyle/>
        <a:p>
          <a:endParaRPr lang="en-US"/>
        </a:p>
      </dgm:t>
    </dgm:pt>
    <dgm:pt modelId="{6EE866C0-B2FF-4756-AE50-ED993F2CA4C8}" type="sibTrans" cxnId="{AED63973-5FA8-4EA3-88CE-D05D588DA4AB}">
      <dgm:prSet/>
      <dgm:spPr/>
      <dgm:t>
        <a:bodyPr/>
        <a:lstStyle/>
        <a:p>
          <a:endParaRPr lang="en-US"/>
        </a:p>
      </dgm:t>
    </dgm:pt>
    <dgm:pt modelId="{CBA65BCB-0F9A-4C4C-A99D-B5CA015100A2}">
      <dgm:prSet/>
      <dgm:spPr/>
      <dgm:t>
        <a:bodyPr/>
        <a:lstStyle/>
        <a:p>
          <a:r>
            <a:rPr lang="en-GB"/>
            <a:t>Sale of Goods Act 1979. </a:t>
          </a:r>
          <a:endParaRPr lang="en-US"/>
        </a:p>
      </dgm:t>
    </dgm:pt>
    <dgm:pt modelId="{791CBC51-CC34-46C1-979F-7AA0AE5F8244}" type="parTrans" cxnId="{F28A328E-BB7D-4E35-8C6C-D3C47A998535}">
      <dgm:prSet/>
      <dgm:spPr/>
      <dgm:t>
        <a:bodyPr/>
        <a:lstStyle/>
        <a:p>
          <a:endParaRPr lang="en-US"/>
        </a:p>
      </dgm:t>
    </dgm:pt>
    <dgm:pt modelId="{EE4107BF-2819-4826-87AA-FF5B95472F52}" type="sibTrans" cxnId="{F28A328E-BB7D-4E35-8C6C-D3C47A998535}">
      <dgm:prSet/>
      <dgm:spPr/>
      <dgm:t>
        <a:bodyPr/>
        <a:lstStyle/>
        <a:p>
          <a:endParaRPr lang="en-US"/>
        </a:p>
      </dgm:t>
    </dgm:pt>
    <dgm:pt modelId="{6E757B67-3830-4E5B-9665-504EF9E27787}">
      <dgm:prSet/>
      <dgm:spPr/>
      <dgm:t>
        <a:bodyPr/>
        <a:lstStyle/>
        <a:p>
          <a:r>
            <a:rPr lang="en-GB"/>
            <a:t>Supply of Goods and Services Act 1982. </a:t>
          </a:r>
          <a:endParaRPr lang="en-US"/>
        </a:p>
      </dgm:t>
    </dgm:pt>
    <dgm:pt modelId="{3FC88F0B-7AD5-49BE-B90B-DFFAD7BF94E4}" type="parTrans" cxnId="{61A2554A-B8F2-485F-8FFB-F258CD81CF99}">
      <dgm:prSet/>
      <dgm:spPr/>
      <dgm:t>
        <a:bodyPr/>
        <a:lstStyle/>
        <a:p>
          <a:endParaRPr lang="en-US"/>
        </a:p>
      </dgm:t>
    </dgm:pt>
    <dgm:pt modelId="{ABD0144D-50FC-47FF-9D8A-E5E96D3B381E}" type="sibTrans" cxnId="{61A2554A-B8F2-485F-8FFB-F258CD81CF99}">
      <dgm:prSet/>
      <dgm:spPr/>
      <dgm:t>
        <a:bodyPr/>
        <a:lstStyle/>
        <a:p>
          <a:endParaRPr lang="en-US"/>
        </a:p>
      </dgm:t>
    </dgm:pt>
    <dgm:pt modelId="{24BFEC8C-D918-44EC-A25C-88E9FF261F91}" type="pres">
      <dgm:prSet presAssocID="{09F2D12B-D6FE-4F5F-9C41-45DAC3465570}" presName="hierChild1" presStyleCnt="0">
        <dgm:presLayoutVars>
          <dgm:chPref val="1"/>
          <dgm:dir/>
          <dgm:animOne val="branch"/>
          <dgm:animLvl val="lvl"/>
          <dgm:resizeHandles/>
        </dgm:presLayoutVars>
      </dgm:prSet>
      <dgm:spPr/>
    </dgm:pt>
    <dgm:pt modelId="{C29A077B-8232-442D-A708-3FFDDF9C3927}" type="pres">
      <dgm:prSet presAssocID="{6B0A8546-50D0-4F1F-9547-40E1F12F7360}" presName="hierRoot1" presStyleCnt="0"/>
      <dgm:spPr/>
    </dgm:pt>
    <dgm:pt modelId="{A3081DB5-B0BB-441E-ACAE-6AB5F2860BE8}" type="pres">
      <dgm:prSet presAssocID="{6B0A8546-50D0-4F1F-9547-40E1F12F7360}" presName="composite" presStyleCnt="0"/>
      <dgm:spPr/>
    </dgm:pt>
    <dgm:pt modelId="{768C4904-B822-4FB3-B766-08EDBEDA81B6}" type="pres">
      <dgm:prSet presAssocID="{6B0A8546-50D0-4F1F-9547-40E1F12F7360}" presName="background" presStyleLbl="node0" presStyleIdx="0" presStyleCnt="2"/>
      <dgm:spPr/>
    </dgm:pt>
    <dgm:pt modelId="{810FB68D-0647-44D8-A087-C13A46551326}" type="pres">
      <dgm:prSet presAssocID="{6B0A8546-50D0-4F1F-9547-40E1F12F7360}" presName="text" presStyleLbl="fgAcc0" presStyleIdx="0" presStyleCnt="2">
        <dgm:presLayoutVars>
          <dgm:chPref val="3"/>
        </dgm:presLayoutVars>
      </dgm:prSet>
      <dgm:spPr/>
    </dgm:pt>
    <dgm:pt modelId="{3DBF4E80-1408-4812-A7D4-28E09FFC78A8}" type="pres">
      <dgm:prSet presAssocID="{6B0A8546-50D0-4F1F-9547-40E1F12F7360}" presName="hierChild2" presStyleCnt="0"/>
      <dgm:spPr/>
    </dgm:pt>
    <dgm:pt modelId="{F04A7BD5-8894-4C77-BD3E-B60B3D398E8C}" type="pres">
      <dgm:prSet presAssocID="{FB68B0B4-A936-4800-B0B4-2314886DA47D}" presName="hierRoot1" presStyleCnt="0"/>
      <dgm:spPr/>
    </dgm:pt>
    <dgm:pt modelId="{B7D9171B-7E2E-4CA9-879D-0826031D5142}" type="pres">
      <dgm:prSet presAssocID="{FB68B0B4-A936-4800-B0B4-2314886DA47D}" presName="composite" presStyleCnt="0"/>
      <dgm:spPr/>
    </dgm:pt>
    <dgm:pt modelId="{89963D2B-1038-406B-BCDB-8113D44BBC4D}" type="pres">
      <dgm:prSet presAssocID="{FB68B0B4-A936-4800-B0B4-2314886DA47D}" presName="background" presStyleLbl="node0" presStyleIdx="1" presStyleCnt="2"/>
      <dgm:spPr/>
    </dgm:pt>
    <dgm:pt modelId="{83A472EF-52C4-4C1D-BFD0-DD62A059F003}" type="pres">
      <dgm:prSet presAssocID="{FB68B0B4-A936-4800-B0B4-2314886DA47D}" presName="text" presStyleLbl="fgAcc0" presStyleIdx="1" presStyleCnt="2">
        <dgm:presLayoutVars>
          <dgm:chPref val="3"/>
        </dgm:presLayoutVars>
      </dgm:prSet>
      <dgm:spPr/>
    </dgm:pt>
    <dgm:pt modelId="{2F2AF7AE-B475-4D28-953E-9C37A657C0CA}" type="pres">
      <dgm:prSet presAssocID="{FB68B0B4-A936-4800-B0B4-2314886DA47D}" presName="hierChild2" presStyleCnt="0"/>
      <dgm:spPr/>
    </dgm:pt>
    <dgm:pt modelId="{7CEC5DAC-A619-4D00-882F-3CEF61BAAF78}" type="pres">
      <dgm:prSet presAssocID="{791CBC51-CC34-46C1-979F-7AA0AE5F8244}" presName="Name10" presStyleLbl="parChTrans1D2" presStyleIdx="0" presStyleCnt="2"/>
      <dgm:spPr/>
    </dgm:pt>
    <dgm:pt modelId="{79D11964-5AA5-48B8-8D33-FDB7FA0F840F}" type="pres">
      <dgm:prSet presAssocID="{CBA65BCB-0F9A-4C4C-A99D-B5CA015100A2}" presName="hierRoot2" presStyleCnt="0"/>
      <dgm:spPr/>
    </dgm:pt>
    <dgm:pt modelId="{2FBCC5FB-3D19-469D-9730-1B12B429D451}" type="pres">
      <dgm:prSet presAssocID="{CBA65BCB-0F9A-4C4C-A99D-B5CA015100A2}" presName="composite2" presStyleCnt="0"/>
      <dgm:spPr/>
    </dgm:pt>
    <dgm:pt modelId="{5CF351DE-4F9B-4B6E-AE56-A02DFAF92C58}" type="pres">
      <dgm:prSet presAssocID="{CBA65BCB-0F9A-4C4C-A99D-B5CA015100A2}" presName="background2" presStyleLbl="node2" presStyleIdx="0" presStyleCnt="2"/>
      <dgm:spPr/>
    </dgm:pt>
    <dgm:pt modelId="{9E46C0DF-7A68-4916-BC35-53CDB786BE35}" type="pres">
      <dgm:prSet presAssocID="{CBA65BCB-0F9A-4C4C-A99D-B5CA015100A2}" presName="text2" presStyleLbl="fgAcc2" presStyleIdx="0" presStyleCnt="2">
        <dgm:presLayoutVars>
          <dgm:chPref val="3"/>
        </dgm:presLayoutVars>
      </dgm:prSet>
      <dgm:spPr/>
    </dgm:pt>
    <dgm:pt modelId="{B2F82C0F-963F-4BEE-86ED-A98D9506879C}" type="pres">
      <dgm:prSet presAssocID="{CBA65BCB-0F9A-4C4C-A99D-B5CA015100A2}" presName="hierChild3" presStyleCnt="0"/>
      <dgm:spPr/>
    </dgm:pt>
    <dgm:pt modelId="{AB927F9C-8A23-48EE-B736-4104A2FC96C4}" type="pres">
      <dgm:prSet presAssocID="{3FC88F0B-7AD5-49BE-B90B-DFFAD7BF94E4}" presName="Name10" presStyleLbl="parChTrans1D2" presStyleIdx="1" presStyleCnt="2"/>
      <dgm:spPr/>
    </dgm:pt>
    <dgm:pt modelId="{6AC42231-25D5-4471-A90E-B330DE78D9EF}" type="pres">
      <dgm:prSet presAssocID="{6E757B67-3830-4E5B-9665-504EF9E27787}" presName="hierRoot2" presStyleCnt="0"/>
      <dgm:spPr/>
    </dgm:pt>
    <dgm:pt modelId="{CCE30162-AE73-4CD3-855E-2E0B58C90350}" type="pres">
      <dgm:prSet presAssocID="{6E757B67-3830-4E5B-9665-504EF9E27787}" presName="composite2" presStyleCnt="0"/>
      <dgm:spPr/>
    </dgm:pt>
    <dgm:pt modelId="{1B7BA143-3DFF-419F-8A89-08F46C07D2FE}" type="pres">
      <dgm:prSet presAssocID="{6E757B67-3830-4E5B-9665-504EF9E27787}" presName="background2" presStyleLbl="node2" presStyleIdx="1" presStyleCnt="2"/>
      <dgm:spPr/>
    </dgm:pt>
    <dgm:pt modelId="{365161CC-CA37-405C-8C33-1B84ECC63774}" type="pres">
      <dgm:prSet presAssocID="{6E757B67-3830-4E5B-9665-504EF9E27787}" presName="text2" presStyleLbl="fgAcc2" presStyleIdx="1" presStyleCnt="2">
        <dgm:presLayoutVars>
          <dgm:chPref val="3"/>
        </dgm:presLayoutVars>
      </dgm:prSet>
      <dgm:spPr/>
    </dgm:pt>
    <dgm:pt modelId="{9F6C85BF-8F3E-42CC-8E63-2FE702D8DB9D}" type="pres">
      <dgm:prSet presAssocID="{6E757B67-3830-4E5B-9665-504EF9E27787}" presName="hierChild3" presStyleCnt="0"/>
      <dgm:spPr/>
    </dgm:pt>
  </dgm:ptLst>
  <dgm:cxnLst>
    <dgm:cxn modelId="{CC721D3A-4374-421E-8CF1-02E3EF6EAECC}" srcId="{09F2D12B-D6FE-4F5F-9C41-45DAC3465570}" destId="{6B0A8546-50D0-4F1F-9547-40E1F12F7360}" srcOrd="0" destOrd="0" parTransId="{BED4C923-2E39-4682-BCD3-2027A64D4C4E}" sibTransId="{BBF75929-CDCC-432D-83B5-2AEF7CB72269}"/>
    <dgm:cxn modelId="{4D030D41-5F61-4F64-9A17-3E1C1C2A1AD1}" type="presOf" srcId="{6B0A8546-50D0-4F1F-9547-40E1F12F7360}" destId="{810FB68D-0647-44D8-A087-C13A46551326}" srcOrd="0" destOrd="0" presId="urn:microsoft.com/office/officeart/2005/8/layout/hierarchy1"/>
    <dgm:cxn modelId="{D184F565-EBE0-4BB5-B1BB-A4A2C41A499E}" type="presOf" srcId="{FB68B0B4-A936-4800-B0B4-2314886DA47D}" destId="{83A472EF-52C4-4C1D-BFD0-DD62A059F003}" srcOrd="0" destOrd="0" presId="urn:microsoft.com/office/officeart/2005/8/layout/hierarchy1"/>
    <dgm:cxn modelId="{61A2554A-B8F2-485F-8FFB-F258CD81CF99}" srcId="{FB68B0B4-A936-4800-B0B4-2314886DA47D}" destId="{6E757B67-3830-4E5B-9665-504EF9E27787}" srcOrd="1" destOrd="0" parTransId="{3FC88F0B-7AD5-49BE-B90B-DFFAD7BF94E4}" sibTransId="{ABD0144D-50FC-47FF-9D8A-E5E96D3B381E}"/>
    <dgm:cxn modelId="{95E91E6F-B081-494B-AA86-BEDB90FB9264}" type="presOf" srcId="{3FC88F0B-7AD5-49BE-B90B-DFFAD7BF94E4}" destId="{AB927F9C-8A23-48EE-B736-4104A2FC96C4}" srcOrd="0" destOrd="0" presId="urn:microsoft.com/office/officeart/2005/8/layout/hierarchy1"/>
    <dgm:cxn modelId="{AED63973-5FA8-4EA3-88CE-D05D588DA4AB}" srcId="{09F2D12B-D6FE-4F5F-9C41-45DAC3465570}" destId="{FB68B0B4-A936-4800-B0B4-2314886DA47D}" srcOrd="1" destOrd="0" parTransId="{4D08D014-90CF-49F7-BB01-A98AC9B45F56}" sibTransId="{6EE866C0-B2FF-4756-AE50-ED993F2CA4C8}"/>
    <dgm:cxn modelId="{34CDAE7D-7D82-4A03-9897-3E1CD38F8D8A}" type="presOf" srcId="{09F2D12B-D6FE-4F5F-9C41-45DAC3465570}" destId="{24BFEC8C-D918-44EC-A25C-88E9FF261F91}" srcOrd="0" destOrd="0" presId="urn:microsoft.com/office/officeart/2005/8/layout/hierarchy1"/>
    <dgm:cxn modelId="{F28A328E-BB7D-4E35-8C6C-D3C47A998535}" srcId="{FB68B0B4-A936-4800-B0B4-2314886DA47D}" destId="{CBA65BCB-0F9A-4C4C-A99D-B5CA015100A2}" srcOrd="0" destOrd="0" parTransId="{791CBC51-CC34-46C1-979F-7AA0AE5F8244}" sibTransId="{EE4107BF-2819-4826-87AA-FF5B95472F52}"/>
    <dgm:cxn modelId="{75B3EFA5-1EDB-4F60-9CFE-B75FD9D3372D}" type="presOf" srcId="{6E757B67-3830-4E5B-9665-504EF9E27787}" destId="{365161CC-CA37-405C-8C33-1B84ECC63774}" srcOrd="0" destOrd="0" presId="urn:microsoft.com/office/officeart/2005/8/layout/hierarchy1"/>
    <dgm:cxn modelId="{F68B8DD6-CE4B-4B48-A3D1-951D5780D77E}" type="presOf" srcId="{791CBC51-CC34-46C1-979F-7AA0AE5F8244}" destId="{7CEC5DAC-A619-4D00-882F-3CEF61BAAF78}" srcOrd="0" destOrd="0" presId="urn:microsoft.com/office/officeart/2005/8/layout/hierarchy1"/>
    <dgm:cxn modelId="{C7D9A7EB-FA00-41E8-8B5B-EF398D7D8460}" type="presOf" srcId="{CBA65BCB-0F9A-4C4C-A99D-B5CA015100A2}" destId="{9E46C0DF-7A68-4916-BC35-53CDB786BE35}" srcOrd="0" destOrd="0" presId="urn:microsoft.com/office/officeart/2005/8/layout/hierarchy1"/>
    <dgm:cxn modelId="{B0B84C4F-5B73-4456-B371-5D964B13654B}" type="presParOf" srcId="{24BFEC8C-D918-44EC-A25C-88E9FF261F91}" destId="{C29A077B-8232-442D-A708-3FFDDF9C3927}" srcOrd="0" destOrd="0" presId="urn:microsoft.com/office/officeart/2005/8/layout/hierarchy1"/>
    <dgm:cxn modelId="{504B268E-350D-4644-97DE-5DFEA100AC0D}" type="presParOf" srcId="{C29A077B-8232-442D-A708-3FFDDF9C3927}" destId="{A3081DB5-B0BB-441E-ACAE-6AB5F2860BE8}" srcOrd="0" destOrd="0" presId="urn:microsoft.com/office/officeart/2005/8/layout/hierarchy1"/>
    <dgm:cxn modelId="{37FDB39A-9DA5-4548-91D8-380469A449E8}" type="presParOf" srcId="{A3081DB5-B0BB-441E-ACAE-6AB5F2860BE8}" destId="{768C4904-B822-4FB3-B766-08EDBEDA81B6}" srcOrd="0" destOrd="0" presId="urn:microsoft.com/office/officeart/2005/8/layout/hierarchy1"/>
    <dgm:cxn modelId="{C2114813-9A0D-4160-8D87-EABFBD701A22}" type="presParOf" srcId="{A3081DB5-B0BB-441E-ACAE-6AB5F2860BE8}" destId="{810FB68D-0647-44D8-A087-C13A46551326}" srcOrd="1" destOrd="0" presId="urn:microsoft.com/office/officeart/2005/8/layout/hierarchy1"/>
    <dgm:cxn modelId="{A4CAF733-61ED-4576-A622-8D5F3B085E3B}" type="presParOf" srcId="{C29A077B-8232-442D-A708-3FFDDF9C3927}" destId="{3DBF4E80-1408-4812-A7D4-28E09FFC78A8}" srcOrd="1" destOrd="0" presId="urn:microsoft.com/office/officeart/2005/8/layout/hierarchy1"/>
    <dgm:cxn modelId="{66A3C683-DF5A-43B0-BA4D-3846D70EDFDA}" type="presParOf" srcId="{24BFEC8C-D918-44EC-A25C-88E9FF261F91}" destId="{F04A7BD5-8894-4C77-BD3E-B60B3D398E8C}" srcOrd="1" destOrd="0" presId="urn:microsoft.com/office/officeart/2005/8/layout/hierarchy1"/>
    <dgm:cxn modelId="{48E0EB6C-C685-451C-8B02-AA32517F8E2D}" type="presParOf" srcId="{F04A7BD5-8894-4C77-BD3E-B60B3D398E8C}" destId="{B7D9171B-7E2E-4CA9-879D-0826031D5142}" srcOrd="0" destOrd="0" presId="urn:microsoft.com/office/officeart/2005/8/layout/hierarchy1"/>
    <dgm:cxn modelId="{FB5B7E6E-6F38-41CC-B674-868D28F2A086}" type="presParOf" srcId="{B7D9171B-7E2E-4CA9-879D-0826031D5142}" destId="{89963D2B-1038-406B-BCDB-8113D44BBC4D}" srcOrd="0" destOrd="0" presId="urn:microsoft.com/office/officeart/2005/8/layout/hierarchy1"/>
    <dgm:cxn modelId="{2CE32119-0565-4045-B390-935713A09A9B}" type="presParOf" srcId="{B7D9171B-7E2E-4CA9-879D-0826031D5142}" destId="{83A472EF-52C4-4C1D-BFD0-DD62A059F003}" srcOrd="1" destOrd="0" presId="urn:microsoft.com/office/officeart/2005/8/layout/hierarchy1"/>
    <dgm:cxn modelId="{3951AAB8-633F-49C0-A473-1F81F2365EF4}" type="presParOf" srcId="{F04A7BD5-8894-4C77-BD3E-B60B3D398E8C}" destId="{2F2AF7AE-B475-4D28-953E-9C37A657C0CA}" srcOrd="1" destOrd="0" presId="urn:microsoft.com/office/officeart/2005/8/layout/hierarchy1"/>
    <dgm:cxn modelId="{C6FEF88E-4CAD-4855-AF45-92577B66C8A1}" type="presParOf" srcId="{2F2AF7AE-B475-4D28-953E-9C37A657C0CA}" destId="{7CEC5DAC-A619-4D00-882F-3CEF61BAAF78}" srcOrd="0" destOrd="0" presId="urn:microsoft.com/office/officeart/2005/8/layout/hierarchy1"/>
    <dgm:cxn modelId="{E036B0E9-6667-46D7-981D-2377BC9EF13A}" type="presParOf" srcId="{2F2AF7AE-B475-4D28-953E-9C37A657C0CA}" destId="{79D11964-5AA5-48B8-8D33-FDB7FA0F840F}" srcOrd="1" destOrd="0" presId="urn:microsoft.com/office/officeart/2005/8/layout/hierarchy1"/>
    <dgm:cxn modelId="{85B68C09-A4E6-44B1-B045-7C824AFC2CAA}" type="presParOf" srcId="{79D11964-5AA5-48B8-8D33-FDB7FA0F840F}" destId="{2FBCC5FB-3D19-469D-9730-1B12B429D451}" srcOrd="0" destOrd="0" presId="urn:microsoft.com/office/officeart/2005/8/layout/hierarchy1"/>
    <dgm:cxn modelId="{6C7D9EB2-D84D-473C-AB33-FDC863446AFA}" type="presParOf" srcId="{2FBCC5FB-3D19-469D-9730-1B12B429D451}" destId="{5CF351DE-4F9B-4B6E-AE56-A02DFAF92C58}" srcOrd="0" destOrd="0" presId="urn:microsoft.com/office/officeart/2005/8/layout/hierarchy1"/>
    <dgm:cxn modelId="{3C8E68C8-DA81-4CFD-96E3-D887A6C62AFE}" type="presParOf" srcId="{2FBCC5FB-3D19-469D-9730-1B12B429D451}" destId="{9E46C0DF-7A68-4916-BC35-53CDB786BE35}" srcOrd="1" destOrd="0" presId="urn:microsoft.com/office/officeart/2005/8/layout/hierarchy1"/>
    <dgm:cxn modelId="{6A1123A8-D054-4CDB-96EA-FCFD35F31E55}" type="presParOf" srcId="{79D11964-5AA5-48B8-8D33-FDB7FA0F840F}" destId="{B2F82C0F-963F-4BEE-86ED-A98D9506879C}" srcOrd="1" destOrd="0" presId="urn:microsoft.com/office/officeart/2005/8/layout/hierarchy1"/>
    <dgm:cxn modelId="{D5D13DEE-83C5-4BBC-AFC5-998A88249053}" type="presParOf" srcId="{2F2AF7AE-B475-4D28-953E-9C37A657C0CA}" destId="{AB927F9C-8A23-48EE-B736-4104A2FC96C4}" srcOrd="2" destOrd="0" presId="urn:microsoft.com/office/officeart/2005/8/layout/hierarchy1"/>
    <dgm:cxn modelId="{A0829932-387E-43A3-B69C-B03BF68E95A0}" type="presParOf" srcId="{2F2AF7AE-B475-4D28-953E-9C37A657C0CA}" destId="{6AC42231-25D5-4471-A90E-B330DE78D9EF}" srcOrd="3" destOrd="0" presId="urn:microsoft.com/office/officeart/2005/8/layout/hierarchy1"/>
    <dgm:cxn modelId="{96E8115E-56F1-41F1-9F49-F2073E0CD72A}" type="presParOf" srcId="{6AC42231-25D5-4471-A90E-B330DE78D9EF}" destId="{CCE30162-AE73-4CD3-855E-2E0B58C90350}" srcOrd="0" destOrd="0" presId="urn:microsoft.com/office/officeart/2005/8/layout/hierarchy1"/>
    <dgm:cxn modelId="{F0333B17-25C0-4C7D-B892-022470A11165}" type="presParOf" srcId="{CCE30162-AE73-4CD3-855E-2E0B58C90350}" destId="{1B7BA143-3DFF-419F-8A89-08F46C07D2FE}" srcOrd="0" destOrd="0" presId="urn:microsoft.com/office/officeart/2005/8/layout/hierarchy1"/>
    <dgm:cxn modelId="{AC6B5360-29E5-4EFA-8BB4-5B4645B57631}" type="presParOf" srcId="{CCE30162-AE73-4CD3-855E-2E0B58C90350}" destId="{365161CC-CA37-405C-8C33-1B84ECC63774}" srcOrd="1" destOrd="0" presId="urn:microsoft.com/office/officeart/2005/8/layout/hierarchy1"/>
    <dgm:cxn modelId="{9F9660D4-E8E4-4AC2-A403-B05B13AB73B5}" type="presParOf" srcId="{6AC42231-25D5-4471-A90E-B330DE78D9EF}" destId="{9F6C85BF-8F3E-42CC-8E63-2FE702D8DB9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F272E62-9B50-4C36-A548-424D93BAD90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5A668D5-8AB9-4CDB-A095-B2BDAA2B8BDC}">
      <dgm:prSet/>
      <dgm:spPr/>
      <dgm:t>
        <a:bodyPr/>
        <a:lstStyle/>
        <a:p>
          <a:r>
            <a:rPr lang="en-GB"/>
            <a:t>- Between Consumers and Businesses. </a:t>
          </a:r>
          <a:endParaRPr lang="en-US"/>
        </a:p>
      </dgm:t>
    </dgm:pt>
    <dgm:pt modelId="{F1C75130-B149-4F31-AC4F-17197DE06077}" type="parTrans" cxnId="{3381236B-9DF3-4F65-9936-F7B3DEFBEC5D}">
      <dgm:prSet/>
      <dgm:spPr/>
      <dgm:t>
        <a:bodyPr/>
        <a:lstStyle/>
        <a:p>
          <a:endParaRPr lang="en-US"/>
        </a:p>
      </dgm:t>
    </dgm:pt>
    <dgm:pt modelId="{2A4951E7-8313-4201-9784-2A080CBEE0F8}" type="sibTrans" cxnId="{3381236B-9DF3-4F65-9936-F7B3DEFBEC5D}">
      <dgm:prSet/>
      <dgm:spPr/>
      <dgm:t>
        <a:bodyPr/>
        <a:lstStyle/>
        <a:p>
          <a:endParaRPr lang="en-US"/>
        </a:p>
      </dgm:t>
    </dgm:pt>
    <dgm:pt modelId="{F8DD7D81-4A61-4580-84D5-AFA602F4C224}">
      <dgm:prSet/>
      <dgm:spPr/>
      <dgm:t>
        <a:bodyPr/>
        <a:lstStyle/>
        <a:p>
          <a:r>
            <a:rPr lang="en-GB"/>
            <a:t>- Let’s take a look at the Consumer Rights Act 2015; </a:t>
          </a:r>
          <a:endParaRPr lang="en-US"/>
        </a:p>
      </dgm:t>
    </dgm:pt>
    <dgm:pt modelId="{5D53F217-FD5B-4F02-B30D-5C20C6D8013E}" type="parTrans" cxnId="{A5C8F1E1-C357-44EC-AB18-3C3843DCC4E1}">
      <dgm:prSet/>
      <dgm:spPr/>
      <dgm:t>
        <a:bodyPr/>
        <a:lstStyle/>
        <a:p>
          <a:endParaRPr lang="en-US"/>
        </a:p>
      </dgm:t>
    </dgm:pt>
    <dgm:pt modelId="{F25B0947-0FAF-410C-8F99-8F104133E3DA}" type="sibTrans" cxnId="{A5C8F1E1-C357-44EC-AB18-3C3843DCC4E1}">
      <dgm:prSet/>
      <dgm:spPr/>
      <dgm:t>
        <a:bodyPr/>
        <a:lstStyle/>
        <a:p>
          <a:endParaRPr lang="en-US"/>
        </a:p>
      </dgm:t>
    </dgm:pt>
    <dgm:pt modelId="{FBF4EED0-5042-4178-8A31-95830581EBD9}" type="pres">
      <dgm:prSet presAssocID="{6F272E62-9B50-4C36-A548-424D93BAD904}" presName="root" presStyleCnt="0">
        <dgm:presLayoutVars>
          <dgm:dir/>
          <dgm:resizeHandles val="exact"/>
        </dgm:presLayoutVars>
      </dgm:prSet>
      <dgm:spPr/>
    </dgm:pt>
    <dgm:pt modelId="{9FE3E9F7-DD60-4474-A4B1-55C0ECD7BF91}" type="pres">
      <dgm:prSet presAssocID="{D5A668D5-8AB9-4CDB-A095-B2BDAA2B8BDC}" presName="compNode" presStyleCnt="0"/>
      <dgm:spPr/>
    </dgm:pt>
    <dgm:pt modelId="{73D2BC16-F755-4ADC-A45F-103F487980EF}" type="pres">
      <dgm:prSet presAssocID="{D5A668D5-8AB9-4CDB-A095-B2BDAA2B8BDC}" presName="bgRect" presStyleLbl="bgShp" presStyleIdx="0" presStyleCnt="2"/>
      <dgm:spPr/>
    </dgm:pt>
    <dgm:pt modelId="{F93A903C-33E4-4E5A-BF36-0E0E0E2592A0}" type="pres">
      <dgm:prSet presAssocID="{D5A668D5-8AB9-4CDB-A095-B2BDAA2B8BD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re"/>
        </a:ext>
      </dgm:extLst>
    </dgm:pt>
    <dgm:pt modelId="{57D155C1-AB1C-463A-A182-6927B308EB85}" type="pres">
      <dgm:prSet presAssocID="{D5A668D5-8AB9-4CDB-A095-B2BDAA2B8BDC}" presName="spaceRect" presStyleCnt="0"/>
      <dgm:spPr/>
    </dgm:pt>
    <dgm:pt modelId="{CD4C8CCB-5898-4D6F-A3B1-AE5911805D7A}" type="pres">
      <dgm:prSet presAssocID="{D5A668D5-8AB9-4CDB-A095-B2BDAA2B8BDC}" presName="parTx" presStyleLbl="revTx" presStyleIdx="0" presStyleCnt="2">
        <dgm:presLayoutVars>
          <dgm:chMax val="0"/>
          <dgm:chPref val="0"/>
        </dgm:presLayoutVars>
      </dgm:prSet>
      <dgm:spPr/>
    </dgm:pt>
    <dgm:pt modelId="{7A9DF233-7247-49EA-A71D-F400D4A1FB78}" type="pres">
      <dgm:prSet presAssocID="{2A4951E7-8313-4201-9784-2A080CBEE0F8}" presName="sibTrans" presStyleCnt="0"/>
      <dgm:spPr/>
    </dgm:pt>
    <dgm:pt modelId="{147569D9-49F4-4099-A066-91E3C69FED5E}" type="pres">
      <dgm:prSet presAssocID="{F8DD7D81-4A61-4580-84D5-AFA602F4C224}" presName="compNode" presStyleCnt="0"/>
      <dgm:spPr/>
    </dgm:pt>
    <dgm:pt modelId="{3771595D-3A0C-4658-A6FF-FEE8983A2446}" type="pres">
      <dgm:prSet presAssocID="{F8DD7D81-4A61-4580-84D5-AFA602F4C224}" presName="bgRect" presStyleLbl="bgShp" presStyleIdx="1" presStyleCnt="2"/>
      <dgm:spPr/>
    </dgm:pt>
    <dgm:pt modelId="{91287A4C-A0E2-448A-A708-76C600E8B769}" type="pres">
      <dgm:prSet presAssocID="{F8DD7D81-4A61-4580-84D5-AFA602F4C22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arget Audience"/>
        </a:ext>
      </dgm:extLst>
    </dgm:pt>
    <dgm:pt modelId="{428D0685-5326-4BA1-A11C-8151F96CA7F0}" type="pres">
      <dgm:prSet presAssocID="{F8DD7D81-4A61-4580-84D5-AFA602F4C224}" presName="spaceRect" presStyleCnt="0"/>
      <dgm:spPr/>
    </dgm:pt>
    <dgm:pt modelId="{AC46C594-8495-4744-B54F-D733C1679C06}" type="pres">
      <dgm:prSet presAssocID="{F8DD7D81-4A61-4580-84D5-AFA602F4C224}" presName="parTx" presStyleLbl="revTx" presStyleIdx="1" presStyleCnt="2">
        <dgm:presLayoutVars>
          <dgm:chMax val="0"/>
          <dgm:chPref val="0"/>
        </dgm:presLayoutVars>
      </dgm:prSet>
      <dgm:spPr/>
    </dgm:pt>
  </dgm:ptLst>
  <dgm:cxnLst>
    <dgm:cxn modelId="{25871628-745A-4E70-9AF1-C0AFB752400F}" type="presOf" srcId="{6F272E62-9B50-4C36-A548-424D93BAD904}" destId="{FBF4EED0-5042-4178-8A31-95830581EBD9}" srcOrd="0" destOrd="0" presId="urn:microsoft.com/office/officeart/2018/2/layout/IconVerticalSolidList"/>
    <dgm:cxn modelId="{3381236B-9DF3-4F65-9936-F7B3DEFBEC5D}" srcId="{6F272E62-9B50-4C36-A548-424D93BAD904}" destId="{D5A668D5-8AB9-4CDB-A095-B2BDAA2B8BDC}" srcOrd="0" destOrd="0" parTransId="{F1C75130-B149-4F31-AC4F-17197DE06077}" sibTransId="{2A4951E7-8313-4201-9784-2A080CBEE0F8}"/>
    <dgm:cxn modelId="{8B00E856-ABF3-48ED-A848-A50F7386AB6C}" type="presOf" srcId="{D5A668D5-8AB9-4CDB-A095-B2BDAA2B8BDC}" destId="{CD4C8CCB-5898-4D6F-A3B1-AE5911805D7A}" srcOrd="0" destOrd="0" presId="urn:microsoft.com/office/officeart/2018/2/layout/IconVerticalSolidList"/>
    <dgm:cxn modelId="{F8A40F57-E5D6-441A-948C-A029D990E19A}" type="presOf" srcId="{F8DD7D81-4A61-4580-84D5-AFA602F4C224}" destId="{AC46C594-8495-4744-B54F-D733C1679C06}" srcOrd="0" destOrd="0" presId="urn:microsoft.com/office/officeart/2018/2/layout/IconVerticalSolidList"/>
    <dgm:cxn modelId="{A5C8F1E1-C357-44EC-AB18-3C3843DCC4E1}" srcId="{6F272E62-9B50-4C36-A548-424D93BAD904}" destId="{F8DD7D81-4A61-4580-84D5-AFA602F4C224}" srcOrd="1" destOrd="0" parTransId="{5D53F217-FD5B-4F02-B30D-5C20C6D8013E}" sibTransId="{F25B0947-0FAF-410C-8F99-8F104133E3DA}"/>
    <dgm:cxn modelId="{A457A3CA-C07E-4E77-8AC2-21248004ADA9}" type="presParOf" srcId="{FBF4EED0-5042-4178-8A31-95830581EBD9}" destId="{9FE3E9F7-DD60-4474-A4B1-55C0ECD7BF91}" srcOrd="0" destOrd="0" presId="urn:microsoft.com/office/officeart/2018/2/layout/IconVerticalSolidList"/>
    <dgm:cxn modelId="{041277B3-BDD0-4499-BABD-E622124F46CD}" type="presParOf" srcId="{9FE3E9F7-DD60-4474-A4B1-55C0ECD7BF91}" destId="{73D2BC16-F755-4ADC-A45F-103F487980EF}" srcOrd="0" destOrd="0" presId="urn:microsoft.com/office/officeart/2018/2/layout/IconVerticalSolidList"/>
    <dgm:cxn modelId="{196384BF-56DE-4AF5-A8B4-0B11258A75FF}" type="presParOf" srcId="{9FE3E9F7-DD60-4474-A4B1-55C0ECD7BF91}" destId="{F93A903C-33E4-4E5A-BF36-0E0E0E2592A0}" srcOrd="1" destOrd="0" presId="urn:microsoft.com/office/officeart/2018/2/layout/IconVerticalSolidList"/>
    <dgm:cxn modelId="{8514BAB8-8B35-4B1F-9603-41AD8C471842}" type="presParOf" srcId="{9FE3E9F7-DD60-4474-A4B1-55C0ECD7BF91}" destId="{57D155C1-AB1C-463A-A182-6927B308EB85}" srcOrd="2" destOrd="0" presId="urn:microsoft.com/office/officeart/2018/2/layout/IconVerticalSolidList"/>
    <dgm:cxn modelId="{BF1D0B4F-8E16-4EC0-BCB6-1DB226F7E338}" type="presParOf" srcId="{9FE3E9F7-DD60-4474-A4B1-55C0ECD7BF91}" destId="{CD4C8CCB-5898-4D6F-A3B1-AE5911805D7A}" srcOrd="3" destOrd="0" presId="urn:microsoft.com/office/officeart/2018/2/layout/IconVerticalSolidList"/>
    <dgm:cxn modelId="{DC1BF761-860D-42B0-B1F4-E5663C5AF883}" type="presParOf" srcId="{FBF4EED0-5042-4178-8A31-95830581EBD9}" destId="{7A9DF233-7247-49EA-A71D-F400D4A1FB78}" srcOrd="1" destOrd="0" presId="urn:microsoft.com/office/officeart/2018/2/layout/IconVerticalSolidList"/>
    <dgm:cxn modelId="{EB36D758-1DB9-486F-8278-89C5952B4E8E}" type="presParOf" srcId="{FBF4EED0-5042-4178-8A31-95830581EBD9}" destId="{147569D9-49F4-4099-A066-91E3C69FED5E}" srcOrd="2" destOrd="0" presId="urn:microsoft.com/office/officeart/2018/2/layout/IconVerticalSolidList"/>
    <dgm:cxn modelId="{06FD8933-20BA-4074-AE54-11BDA4596BA6}" type="presParOf" srcId="{147569D9-49F4-4099-A066-91E3C69FED5E}" destId="{3771595D-3A0C-4658-A6FF-FEE8983A2446}" srcOrd="0" destOrd="0" presId="urn:microsoft.com/office/officeart/2018/2/layout/IconVerticalSolidList"/>
    <dgm:cxn modelId="{EE1E1AEB-82EB-465C-BEA1-C9D136A1B858}" type="presParOf" srcId="{147569D9-49F4-4099-A066-91E3C69FED5E}" destId="{91287A4C-A0E2-448A-A708-76C600E8B769}" srcOrd="1" destOrd="0" presId="urn:microsoft.com/office/officeart/2018/2/layout/IconVerticalSolidList"/>
    <dgm:cxn modelId="{2EA9FC2B-46DB-4916-A2EC-DF0A01F1F0A4}" type="presParOf" srcId="{147569D9-49F4-4099-A066-91E3C69FED5E}" destId="{428D0685-5326-4BA1-A11C-8151F96CA7F0}" srcOrd="2" destOrd="0" presId="urn:microsoft.com/office/officeart/2018/2/layout/IconVerticalSolidList"/>
    <dgm:cxn modelId="{B2CA20F7-AB10-4ED8-B726-4C8C3D4BAB3B}" type="presParOf" srcId="{147569D9-49F4-4099-A066-91E3C69FED5E}" destId="{AC46C594-8495-4744-B54F-D733C1679C0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AE403A7-7DDC-4D11-9C4A-950FA08D2A0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694585B-8AEA-457D-815E-9920D8E08541}">
      <dgm:prSet/>
      <dgm:spPr/>
      <dgm:t>
        <a:bodyPr/>
        <a:lstStyle/>
        <a:p>
          <a:r>
            <a:rPr lang="en-GB" b="0" i="0"/>
            <a:t>(1)These definitions apply in this Part (as well as the definitions in section 59).</a:t>
          </a:r>
          <a:endParaRPr lang="en-US"/>
        </a:p>
      </dgm:t>
    </dgm:pt>
    <dgm:pt modelId="{1E2DFA7E-5E36-4611-95A1-E5095C9A2A96}" type="parTrans" cxnId="{31CE3098-0831-47E1-8744-52FF9EB1AABA}">
      <dgm:prSet/>
      <dgm:spPr/>
      <dgm:t>
        <a:bodyPr/>
        <a:lstStyle/>
        <a:p>
          <a:endParaRPr lang="en-US"/>
        </a:p>
      </dgm:t>
    </dgm:pt>
    <dgm:pt modelId="{06625F2D-848B-49BC-87B7-9E9385226091}" type="sibTrans" cxnId="{31CE3098-0831-47E1-8744-52FF9EB1AABA}">
      <dgm:prSet/>
      <dgm:spPr/>
      <dgm:t>
        <a:bodyPr/>
        <a:lstStyle/>
        <a:p>
          <a:endParaRPr lang="en-US"/>
        </a:p>
      </dgm:t>
    </dgm:pt>
    <dgm:pt modelId="{4540A7BA-7D2C-4A9E-AFC3-7E81326670D9}">
      <dgm:prSet/>
      <dgm:spPr/>
      <dgm:t>
        <a:bodyPr/>
        <a:lstStyle/>
        <a:p>
          <a:r>
            <a:rPr lang="en-GB" b="0" i="0"/>
            <a:t>(2)“Trader” means a person acting for purposes relating to that person’s trade, business, craft or profession, whether acting personally or through another person acting in the trader’s name or on the trader’s behalf.</a:t>
          </a:r>
          <a:endParaRPr lang="en-US"/>
        </a:p>
      </dgm:t>
    </dgm:pt>
    <dgm:pt modelId="{DE19B891-58AA-436A-9E51-75E96E29104F}" type="parTrans" cxnId="{676CC10F-25B4-417D-8FD8-908365677383}">
      <dgm:prSet/>
      <dgm:spPr/>
      <dgm:t>
        <a:bodyPr/>
        <a:lstStyle/>
        <a:p>
          <a:endParaRPr lang="en-US"/>
        </a:p>
      </dgm:t>
    </dgm:pt>
    <dgm:pt modelId="{FF29C557-8073-4406-8E59-A85626822A94}" type="sibTrans" cxnId="{676CC10F-25B4-417D-8FD8-908365677383}">
      <dgm:prSet/>
      <dgm:spPr/>
      <dgm:t>
        <a:bodyPr/>
        <a:lstStyle/>
        <a:p>
          <a:endParaRPr lang="en-US"/>
        </a:p>
      </dgm:t>
    </dgm:pt>
    <dgm:pt modelId="{21ACE06B-0E4C-42AE-9A71-6DA0D23D28E9}">
      <dgm:prSet/>
      <dgm:spPr/>
      <dgm:t>
        <a:bodyPr/>
        <a:lstStyle/>
        <a:p>
          <a:r>
            <a:rPr lang="en-GB" b="0" i="0"/>
            <a:t>(3)“Consumer” means an individual acting for purposes that are wholly or mainly outside that individual’s trade, business, craft or profession.</a:t>
          </a:r>
          <a:endParaRPr lang="en-US"/>
        </a:p>
      </dgm:t>
    </dgm:pt>
    <dgm:pt modelId="{AA2CFC8D-F508-4AD3-8FF2-25126DF7FE4D}" type="parTrans" cxnId="{EBBA24A9-77F9-4D50-BC01-E6BA26846456}">
      <dgm:prSet/>
      <dgm:spPr/>
      <dgm:t>
        <a:bodyPr/>
        <a:lstStyle/>
        <a:p>
          <a:endParaRPr lang="en-US"/>
        </a:p>
      </dgm:t>
    </dgm:pt>
    <dgm:pt modelId="{D0A7A89D-E050-42FC-A326-ACD9FBC521F0}" type="sibTrans" cxnId="{EBBA24A9-77F9-4D50-BC01-E6BA26846456}">
      <dgm:prSet/>
      <dgm:spPr/>
      <dgm:t>
        <a:bodyPr/>
        <a:lstStyle/>
        <a:p>
          <a:endParaRPr lang="en-US"/>
        </a:p>
      </dgm:t>
    </dgm:pt>
    <dgm:pt modelId="{EDC621D2-D88C-42C9-9728-C679A0458887}">
      <dgm:prSet/>
      <dgm:spPr/>
      <dgm:t>
        <a:bodyPr/>
        <a:lstStyle/>
        <a:p>
          <a:r>
            <a:rPr lang="en-GB" b="0" i="0"/>
            <a:t>(4)A trader claiming that an individual was not acting for purposes wholly or mainly outside the individual’s trade, business, craft or profession must prove it</a:t>
          </a:r>
          <a:endParaRPr lang="en-US"/>
        </a:p>
      </dgm:t>
    </dgm:pt>
    <dgm:pt modelId="{6ED14E84-3E8C-482E-86E5-A34D232A1709}" type="parTrans" cxnId="{D04CCBC5-5213-45EA-86EC-A8D48814C74E}">
      <dgm:prSet/>
      <dgm:spPr/>
      <dgm:t>
        <a:bodyPr/>
        <a:lstStyle/>
        <a:p>
          <a:endParaRPr lang="en-US"/>
        </a:p>
      </dgm:t>
    </dgm:pt>
    <dgm:pt modelId="{A6BCE123-21D2-4EE1-965E-C7AAF6794921}" type="sibTrans" cxnId="{D04CCBC5-5213-45EA-86EC-A8D48814C74E}">
      <dgm:prSet/>
      <dgm:spPr/>
      <dgm:t>
        <a:bodyPr/>
        <a:lstStyle/>
        <a:p>
          <a:endParaRPr lang="en-US"/>
        </a:p>
      </dgm:t>
    </dgm:pt>
    <dgm:pt modelId="{2AD27C3B-D259-4F94-B305-861B1C1BEF2C}" type="pres">
      <dgm:prSet presAssocID="{7AE403A7-7DDC-4D11-9C4A-950FA08D2A0D}" presName="root" presStyleCnt="0">
        <dgm:presLayoutVars>
          <dgm:dir/>
          <dgm:resizeHandles val="exact"/>
        </dgm:presLayoutVars>
      </dgm:prSet>
      <dgm:spPr/>
    </dgm:pt>
    <dgm:pt modelId="{C2116898-088A-4874-81CE-25100F81EE56}" type="pres">
      <dgm:prSet presAssocID="{E694585B-8AEA-457D-815E-9920D8E08541}" presName="compNode" presStyleCnt="0"/>
      <dgm:spPr/>
    </dgm:pt>
    <dgm:pt modelId="{6B6CD31E-4AA7-478E-BA68-25692444B5D1}" type="pres">
      <dgm:prSet presAssocID="{E694585B-8AEA-457D-815E-9920D8E08541}" presName="bgRect" presStyleLbl="bgShp" presStyleIdx="0" presStyleCnt="4"/>
      <dgm:spPr/>
    </dgm:pt>
    <dgm:pt modelId="{A8F77157-2073-48F8-B30A-8B4A680A7D18}" type="pres">
      <dgm:prSet presAssocID="{E694585B-8AEA-457D-815E-9920D8E0854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A3F951DE-8DD2-4E09-99D3-5DAC8CF0FD42}" type="pres">
      <dgm:prSet presAssocID="{E694585B-8AEA-457D-815E-9920D8E08541}" presName="spaceRect" presStyleCnt="0"/>
      <dgm:spPr/>
    </dgm:pt>
    <dgm:pt modelId="{6551F241-4388-4C69-ACE0-1C7D317898F7}" type="pres">
      <dgm:prSet presAssocID="{E694585B-8AEA-457D-815E-9920D8E08541}" presName="parTx" presStyleLbl="revTx" presStyleIdx="0" presStyleCnt="4">
        <dgm:presLayoutVars>
          <dgm:chMax val="0"/>
          <dgm:chPref val="0"/>
        </dgm:presLayoutVars>
      </dgm:prSet>
      <dgm:spPr/>
    </dgm:pt>
    <dgm:pt modelId="{2742FF56-85FE-4DDF-8EBF-58A18AC8154A}" type="pres">
      <dgm:prSet presAssocID="{06625F2D-848B-49BC-87B7-9E9385226091}" presName="sibTrans" presStyleCnt="0"/>
      <dgm:spPr/>
    </dgm:pt>
    <dgm:pt modelId="{44CAC9F4-BF0E-487B-B5C6-8FBF1093C488}" type="pres">
      <dgm:prSet presAssocID="{4540A7BA-7D2C-4A9E-AFC3-7E81326670D9}" presName="compNode" presStyleCnt="0"/>
      <dgm:spPr/>
    </dgm:pt>
    <dgm:pt modelId="{E34C18A1-9C8F-4625-94CA-5BD5383DC055}" type="pres">
      <dgm:prSet presAssocID="{4540A7BA-7D2C-4A9E-AFC3-7E81326670D9}" presName="bgRect" presStyleLbl="bgShp" presStyleIdx="1" presStyleCnt="4"/>
      <dgm:spPr/>
    </dgm:pt>
    <dgm:pt modelId="{8C63C519-C534-42F6-96A5-5767B867CF78}" type="pres">
      <dgm:prSet presAssocID="{4540A7BA-7D2C-4A9E-AFC3-7E81326670D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BB91FF12-5214-4F74-933D-7213B8A1707B}" type="pres">
      <dgm:prSet presAssocID="{4540A7BA-7D2C-4A9E-AFC3-7E81326670D9}" presName="spaceRect" presStyleCnt="0"/>
      <dgm:spPr/>
    </dgm:pt>
    <dgm:pt modelId="{27CDFCEA-7E09-4E0E-8BE0-0598AA3DFA5B}" type="pres">
      <dgm:prSet presAssocID="{4540A7BA-7D2C-4A9E-AFC3-7E81326670D9}" presName="parTx" presStyleLbl="revTx" presStyleIdx="1" presStyleCnt="4">
        <dgm:presLayoutVars>
          <dgm:chMax val="0"/>
          <dgm:chPref val="0"/>
        </dgm:presLayoutVars>
      </dgm:prSet>
      <dgm:spPr/>
    </dgm:pt>
    <dgm:pt modelId="{866B9EBA-E162-4341-8A8D-FE25337EFA15}" type="pres">
      <dgm:prSet presAssocID="{FF29C557-8073-4406-8E59-A85626822A94}" presName="sibTrans" presStyleCnt="0"/>
      <dgm:spPr/>
    </dgm:pt>
    <dgm:pt modelId="{0C0093CE-54DE-4086-8372-D77715511C0E}" type="pres">
      <dgm:prSet presAssocID="{21ACE06B-0E4C-42AE-9A71-6DA0D23D28E9}" presName="compNode" presStyleCnt="0"/>
      <dgm:spPr/>
    </dgm:pt>
    <dgm:pt modelId="{539D344C-660B-4139-9FB0-8B204EC55558}" type="pres">
      <dgm:prSet presAssocID="{21ACE06B-0E4C-42AE-9A71-6DA0D23D28E9}" presName="bgRect" presStyleLbl="bgShp" presStyleIdx="2" presStyleCnt="4"/>
      <dgm:spPr/>
    </dgm:pt>
    <dgm:pt modelId="{EDB7AD36-331B-458B-8808-4CF49738E4AB}" type="pres">
      <dgm:prSet presAssocID="{21ACE06B-0E4C-42AE-9A71-6DA0D23D28E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nk"/>
        </a:ext>
      </dgm:extLst>
    </dgm:pt>
    <dgm:pt modelId="{D560752D-9EE1-4D64-8245-1416D94FCDC7}" type="pres">
      <dgm:prSet presAssocID="{21ACE06B-0E4C-42AE-9A71-6DA0D23D28E9}" presName="spaceRect" presStyleCnt="0"/>
      <dgm:spPr/>
    </dgm:pt>
    <dgm:pt modelId="{FDC0515A-E5C8-4646-B3E5-30D8C72A6E49}" type="pres">
      <dgm:prSet presAssocID="{21ACE06B-0E4C-42AE-9A71-6DA0D23D28E9}" presName="parTx" presStyleLbl="revTx" presStyleIdx="2" presStyleCnt="4">
        <dgm:presLayoutVars>
          <dgm:chMax val="0"/>
          <dgm:chPref val="0"/>
        </dgm:presLayoutVars>
      </dgm:prSet>
      <dgm:spPr/>
    </dgm:pt>
    <dgm:pt modelId="{8B9C14E9-F073-4C55-BD59-87458A983A65}" type="pres">
      <dgm:prSet presAssocID="{D0A7A89D-E050-42FC-A326-ACD9FBC521F0}" presName="sibTrans" presStyleCnt="0"/>
      <dgm:spPr/>
    </dgm:pt>
    <dgm:pt modelId="{F68309AC-6455-43C5-901F-9B6841423B7B}" type="pres">
      <dgm:prSet presAssocID="{EDC621D2-D88C-42C9-9728-C679A0458887}" presName="compNode" presStyleCnt="0"/>
      <dgm:spPr/>
    </dgm:pt>
    <dgm:pt modelId="{49B2F484-1241-4EA9-B8D9-9183E9A178CF}" type="pres">
      <dgm:prSet presAssocID="{EDC621D2-D88C-42C9-9728-C679A0458887}" presName="bgRect" presStyleLbl="bgShp" presStyleIdx="3" presStyleCnt="4"/>
      <dgm:spPr/>
    </dgm:pt>
    <dgm:pt modelId="{B311575A-E5CF-46B7-A44E-36082BB632B8}" type="pres">
      <dgm:prSet presAssocID="{EDC621D2-D88C-42C9-9728-C679A045888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avel"/>
        </a:ext>
      </dgm:extLst>
    </dgm:pt>
    <dgm:pt modelId="{636560BF-60BA-4D24-AE86-D23225805B48}" type="pres">
      <dgm:prSet presAssocID="{EDC621D2-D88C-42C9-9728-C679A0458887}" presName="spaceRect" presStyleCnt="0"/>
      <dgm:spPr/>
    </dgm:pt>
    <dgm:pt modelId="{60678C91-F75B-483B-B4B5-12CE7654C1F7}" type="pres">
      <dgm:prSet presAssocID="{EDC621D2-D88C-42C9-9728-C679A0458887}" presName="parTx" presStyleLbl="revTx" presStyleIdx="3" presStyleCnt="4">
        <dgm:presLayoutVars>
          <dgm:chMax val="0"/>
          <dgm:chPref val="0"/>
        </dgm:presLayoutVars>
      </dgm:prSet>
      <dgm:spPr/>
    </dgm:pt>
  </dgm:ptLst>
  <dgm:cxnLst>
    <dgm:cxn modelId="{676CC10F-25B4-417D-8FD8-908365677383}" srcId="{7AE403A7-7DDC-4D11-9C4A-950FA08D2A0D}" destId="{4540A7BA-7D2C-4A9E-AFC3-7E81326670D9}" srcOrd="1" destOrd="0" parTransId="{DE19B891-58AA-436A-9E51-75E96E29104F}" sibTransId="{FF29C557-8073-4406-8E59-A85626822A94}"/>
    <dgm:cxn modelId="{5D8DFA17-66FD-4BCE-BFE4-444BDF1C6509}" type="presOf" srcId="{EDC621D2-D88C-42C9-9728-C679A0458887}" destId="{60678C91-F75B-483B-B4B5-12CE7654C1F7}" srcOrd="0" destOrd="0" presId="urn:microsoft.com/office/officeart/2018/2/layout/IconVerticalSolidList"/>
    <dgm:cxn modelId="{39586E20-B378-42EE-BC5F-4741C35B1001}" type="presOf" srcId="{E694585B-8AEA-457D-815E-9920D8E08541}" destId="{6551F241-4388-4C69-ACE0-1C7D317898F7}" srcOrd="0" destOrd="0" presId="urn:microsoft.com/office/officeart/2018/2/layout/IconVerticalSolidList"/>
    <dgm:cxn modelId="{31CE3098-0831-47E1-8744-52FF9EB1AABA}" srcId="{7AE403A7-7DDC-4D11-9C4A-950FA08D2A0D}" destId="{E694585B-8AEA-457D-815E-9920D8E08541}" srcOrd="0" destOrd="0" parTransId="{1E2DFA7E-5E36-4611-95A1-E5095C9A2A96}" sibTransId="{06625F2D-848B-49BC-87B7-9E9385226091}"/>
    <dgm:cxn modelId="{EBBA24A9-77F9-4D50-BC01-E6BA26846456}" srcId="{7AE403A7-7DDC-4D11-9C4A-950FA08D2A0D}" destId="{21ACE06B-0E4C-42AE-9A71-6DA0D23D28E9}" srcOrd="2" destOrd="0" parTransId="{AA2CFC8D-F508-4AD3-8FF2-25126DF7FE4D}" sibTransId="{D0A7A89D-E050-42FC-A326-ACD9FBC521F0}"/>
    <dgm:cxn modelId="{771F0CB3-F779-4A7A-AC9F-65FF1309DFC2}" type="presOf" srcId="{21ACE06B-0E4C-42AE-9A71-6DA0D23D28E9}" destId="{FDC0515A-E5C8-4646-B3E5-30D8C72A6E49}" srcOrd="0" destOrd="0" presId="urn:microsoft.com/office/officeart/2018/2/layout/IconVerticalSolidList"/>
    <dgm:cxn modelId="{D04CCBC5-5213-45EA-86EC-A8D48814C74E}" srcId="{7AE403A7-7DDC-4D11-9C4A-950FA08D2A0D}" destId="{EDC621D2-D88C-42C9-9728-C679A0458887}" srcOrd="3" destOrd="0" parTransId="{6ED14E84-3E8C-482E-86E5-A34D232A1709}" sibTransId="{A6BCE123-21D2-4EE1-965E-C7AAF6794921}"/>
    <dgm:cxn modelId="{9134E6C8-9F55-420F-9D42-DBA6146A3F97}" type="presOf" srcId="{7AE403A7-7DDC-4D11-9C4A-950FA08D2A0D}" destId="{2AD27C3B-D259-4F94-B305-861B1C1BEF2C}" srcOrd="0" destOrd="0" presId="urn:microsoft.com/office/officeart/2018/2/layout/IconVerticalSolidList"/>
    <dgm:cxn modelId="{5A92F3E1-CF54-4CAD-80BA-A24202BA0A33}" type="presOf" srcId="{4540A7BA-7D2C-4A9E-AFC3-7E81326670D9}" destId="{27CDFCEA-7E09-4E0E-8BE0-0598AA3DFA5B}" srcOrd="0" destOrd="0" presId="urn:microsoft.com/office/officeart/2018/2/layout/IconVerticalSolidList"/>
    <dgm:cxn modelId="{180C5F5F-C6EC-4CCA-8977-80585C08BB3D}" type="presParOf" srcId="{2AD27C3B-D259-4F94-B305-861B1C1BEF2C}" destId="{C2116898-088A-4874-81CE-25100F81EE56}" srcOrd="0" destOrd="0" presId="urn:microsoft.com/office/officeart/2018/2/layout/IconVerticalSolidList"/>
    <dgm:cxn modelId="{DEACBA9A-F7A4-41F9-A681-C2523A542BD4}" type="presParOf" srcId="{C2116898-088A-4874-81CE-25100F81EE56}" destId="{6B6CD31E-4AA7-478E-BA68-25692444B5D1}" srcOrd="0" destOrd="0" presId="urn:microsoft.com/office/officeart/2018/2/layout/IconVerticalSolidList"/>
    <dgm:cxn modelId="{A5384FF3-7BA4-4442-9145-E1D5B5EDD3E1}" type="presParOf" srcId="{C2116898-088A-4874-81CE-25100F81EE56}" destId="{A8F77157-2073-48F8-B30A-8B4A680A7D18}" srcOrd="1" destOrd="0" presId="urn:microsoft.com/office/officeart/2018/2/layout/IconVerticalSolidList"/>
    <dgm:cxn modelId="{5053B1BA-F3BA-4CC7-A98D-53D82E315D41}" type="presParOf" srcId="{C2116898-088A-4874-81CE-25100F81EE56}" destId="{A3F951DE-8DD2-4E09-99D3-5DAC8CF0FD42}" srcOrd="2" destOrd="0" presId="urn:microsoft.com/office/officeart/2018/2/layout/IconVerticalSolidList"/>
    <dgm:cxn modelId="{A9B766F1-CE8A-435E-A5CE-FDE07123DA4A}" type="presParOf" srcId="{C2116898-088A-4874-81CE-25100F81EE56}" destId="{6551F241-4388-4C69-ACE0-1C7D317898F7}" srcOrd="3" destOrd="0" presId="urn:microsoft.com/office/officeart/2018/2/layout/IconVerticalSolidList"/>
    <dgm:cxn modelId="{7BDF978E-4AD7-4B83-9E1B-A78F39C6DC5A}" type="presParOf" srcId="{2AD27C3B-D259-4F94-B305-861B1C1BEF2C}" destId="{2742FF56-85FE-4DDF-8EBF-58A18AC8154A}" srcOrd="1" destOrd="0" presId="urn:microsoft.com/office/officeart/2018/2/layout/IconVerticalSolidList"/>
    <dgm:cxn modelId="{792F611B-D283-4939-95D6-4B3A22DF25CE}" type="presParOf" srcId="{2AD27C3B-D259-4F94-B305-861B1C1BEF2C}" destId="{44CAC9F4-BF0E-487B-B5C6-8FBF1093C488}" srcOrd="2" destOrd="0" presId="urn:microsoft.com/office/officeart/2018/2/layout/IconVerticalSolidList"/>
    <dgm:cxn modelId="{3CF0C98D-1B83-4746-A260-3B995D6DDC19}" type="presParOf" srcId="{44CAC9F4-BF0E-487B-B5C6-8FBF1093C488}" destId="{E34C18A1-9C8F-4625-94CA-5BD5383DC055}" srcOrd="0" destOrd="0" presId="urn:microsoft.com/office/officeart/2018/2/layout/IconVerticalSolidList"/>
    <dgm:cxn modelId="{91740712-EB3E-4A7F-B12F-B0CA093B0323}" type="presParOf" srcId="{44CAC9F4-BF0E-487B-B5C6-8FBF1093C488}" destId="{8C63C519-C534-42F6-96A5-5767B867CF78}" srcOrd="1" destOrd="0" presId="urn:microsoft.com/office/officeart/2018/2/layout/IconVerticalSolidList"/>
    <dgm:cxn modelId="{C3C9CAE2-1B40-438C-927E-EDE675599D73}" type="presParOf" srcId="{44CAC9F4-BF0E-487B-B5C6-8FBF1093C488}" destId="{BB91FF12-5214-4F74-933D-7213B8A1707B}" srcOrd="2" destOrd="0" presId="urn:microsoft.com/office/officeart/2018/2/layout/IconVerticalSolidList"/>
    <dgm:cxn modelId="{F2BEE15D-1F09-4025-BB3B-6639D50F6DFD}" type="presParOf" srcId="{44CAC9F4-BF0E-487B-B5C6-8FBF1093C488}" destId="{27CDFCEA-7E09-4E0E-8BE0-0598AA3DFA5B}" srcOrd="3" destOrd="0" presId="urn:microsoft.com/office/officeart/2018/2/layout/IconVerticalSolidList"/>
    <dgm:cxn modelId="{D242C5A3-B0E2-4F98-95E3-61EF84522B0D}" type="presParOf" srcId="{2AD27C3B-D259-4F94-B305-861B1C1BEF2C}" destId="{866B9EBA-E162-4341-8A8D-FE25337EFA15}" srcOrd="3" destOrd="0" presId="urn:microsoft.com/office/officeart/2018/2/layout/IconVerticalSolidList"/>
    <dgm:cxn modelId="{B01528D9-70D1-4CD1-AE44-1BD0757A72CB}" type="presParOf" srcId="{2AD27C3B-D259-4F94-B305-861B1C1BEF2C}" destId="{0C0093CE-54DE-4086-8372-D77715511C0E}" srcOrd="4" destOrd="0" presId="urn:microsoft.com/office/officeart/2018/2/layout/IconVerticalSolidList"/>
    <dgm:cxn modelId="{EA0C0C97-6421-47E9-83E6-0E4881812171}" type="presParOf" srcId="{0C0093CE-54DE-4086-8372-D77715511C0E}" destId="{539D344C-660B-4139-9FB0-8B204EC55558}" srcOrd="0" destOrd="0" presId="urn:microsoft.com/office/officeart/2018/2/layout/IconVerticalSolidList"/>
    <dgm:cxn modelId="{FBA683D3-DA1E-43EE-A7C8-146447B6B7FD}" type="presParOf" srcId="{0C0093CE-54DE-4086-8372-D77715511C0E}" destId="{EDB7AD36-331B-458B-8808-4CF49738E4AB}" srcOrd="1" destOrd="0" presId="urn:microsoft.com/office/officeart/2018/2/layout/IconVerticalSolidList"/>
    <dgm:cxn modelId="{F55EDCD3-C430-49A4-939D-EB48DFF10DBC}" type="presParOf" srcId="{0C0093CE-54DE-4086-8372-D77715511C0E}" destId="{D560752D-9EE1-4D64-8245-1416D94FCDC7}" srcOrd="2" destOrd="0" presId="urn:microsoft.com/office/officeart/2018/2/layout/IconVerticalSolidList"/>
    <dgm:cxn modelId="{F5D1D134-1739-48F7-AE3C-D1D4C189B7A5}" type="presParOf" srcId="{0C0093CE-54DE-4086-8372-D77715511C0E}" destId="{FDC0515A-E5C8-4646-B3E5-30D8C72A6E49}" srcOrd="3" destOrd="0" presId="urn:microsoft.com/office/officeart/2018/2/layout/IconVerticalSolidList"/>
    <dgm:cxn modelId="{29169318-DE6B-41F0-8712-2181A15DE849}" type="presParOf" srcId="{2AD27C3B-D259-4F94-B305-861B1C1BEF2C}" destId="{8B9C14E9-F073-4C55-BD59-87458A983A65}" srcOrd="5" destOrd="0" presId="urn:microsoft.com/office/officeart/2018/2/layout/IconVerticalSolidList"/>
    <dgm:cxn modelId="{36FF36CF-424B-4BC7-A94C-79B4C407509C}" type="presParOf" srcId="{2AD27C3B-D259-4F94-B305-861B1C1BEF2C}" destId="{F68309AC-6455-43C5-901F-9B6841423B7B}" srcOrd="6" destOrd="0" presId="urn:microsoft.com/office/officeart/2018/2/layout/IconVerticalSolidList"/>
    <dgm:cxn modelId="{14642750-5660-40D9-AB5F-83FCFB75C4D9}" type="presParOf" srcId="{F68309AC-6455-43C5-901F-9B6841423B7B}" destId="{49B2F484-1241-4EA9-B8D9-9183E9A178CF}" srcOrd="0" destOrd="0" presId="urn:microsoft.com/office/officeart/2018/2/layout/IconVerticalSolidList"/>
    <dgm:cxn modelId="{1BD4FBD9-4946-41E5-80D8-5F3A9EB986AD}" type="presParOf" srcId="{F68309AC-6455-43C5-901F-9B6841423B7B}" destId="{B311575A-E5CF-46B7-A44E-36082BB632B8}" srcOrd="1" destOrd="0" presId="urn:microsoft.com/office/officeart/2018/2/layout/IconVerticalSolidList"/>
    <dgm:cxn modelId="{F0382E78-0349-4B04-991F-9E38D164AA09}" type="presParOf" srcId="{F68309AC-6455-43C5-901F-9B6841423B7B}" destId="{636560BF-60BA-4D24-AE86-D23225805B48}" srcOrd="2" destOrd="0" presId="urn:microsoft.com/office/officeart/2018/2/layout/IconVerticalSolidList"/>
    <dgm:cxn modelId="{093FC832-032D-4C8F-A1D6-D159D253B39F}" type="presParOf" srcId="{F68309AC-6455-43C5-901F-9B6841423B7B}" destId="{60678C91-F75B-483B-B4B5-12CE7654C1F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D25CBDB-D52E-4A1D-8996-B37FA10E27C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7B67AED-51A8-4320-B3E4-344CCE60756A}">
      <dgm:prSet/>
      <dgm:spPr/>
      <dgm:t>
        <a:bodyPr/>
        <a:lstStyle/>
        <a:p>
          <a:pPr>
            <a:lnSpc>
              <a:spcPct val="100000"/>
            </a:lnSpc>
          </a:pPr>
          <a:r>
            <a:rPr lang="en-GB"/>
            <a:t>- </a:t>
          </a:r>
          <a:r>
            <a:rPr lang="en-GB" b="0" i="0"/>
            <a:t>(1)This Chapter applies to a contract for a trader to supply a service to a consumer.</a:t>
          </a:r>
          <a:endParaRPr lang="en-US"/>
        </a:p>
      </dgm:t>
    </dgm:pt>
    <dgm:pt modelId="{D9C41F49-545C-4239-BA6F-5B7B9BD30F91}" type="parTrans" cxnId="{A825D952-E0FA-4FDE-8FE9-618D3913D6BD}">
      <dgm:prSet/>
      <dgm:spPr/>
      <dgm:t>
        <a:bodyPr/>
        <a:lstStyle/>
        <a:p>
          <a:endParaRPr lang="en-US"/>
        </a:p>
      </dgm:t>
    </dgm:pt>
    <dgm:pt modelId="{385872B2-DBBF-44FC-94AB-6696D0D36176}" type="sibTrans" cxnId="{A825D952-E0FA-4FDE-8FE9-618D3913D6BD}">
      <dgm:prSet/>
      <dgm:spPr/>
      <dgm:t>
        <a:bodyPr/>
        <a:lstStyle/>
        <a:p>
          <a:endParaRPr lang="en-US"/>
        </a:p>
      </dgm:t>
    </dgm:pt>
    <dgm:pt modelId="{735B1A84-CE47-43A5-A8B2-3FE29250849D}">
      <dgm:prSet/>
      <dgm:spPr/>
      <dgm:t>
        <a:bodyPr/>
        <a:lstStyle/>
        <a:p>
          <a:pPr>
            <a:lnSpc>
              <a:spcPct val="100000"/>
            </a:lnSpc>
          </a:pPr>
          <a:r>
            <a:rPr lang="en-GB"/>
            <a:t>Three implied terms for services contracts. </a:t>
          </a:r>
          <a:endParaRPr lang="en-US"/>
        </a:p>
      </dgm:t>
    </dgm:pt>
    <dgm:pt modelId="{78AB9434-E506-4E83-861A-11E08F41DFCA}" type="parTrans" cxnId="{6B4029AD-5639-44A9-94E1-2C6FA0ED70FE}">
      <dgm:prSet/>
      <dgm:spPr/>
      <dgm:t>
        <a:bodyPr/>
        <a:lstStyle/>
        <a:p>
          <a:endParaRPr lang="en-US"/>
        </a:p>
      </dgm:t>
    </dgm:pt>
    <dgm:pt modelId="{EF0B8E2B-5E51-4AB4-9BDF-03FD180FA62A}" type="sibTrans" cxnId="{6B4029AD-5639-44A9-94E1-2C6FA0ED70FE}">
      <dgm:prSet/>
      <dgm:spPr/>
      <dgm:t>
        <a:bodyPr/>
        <a:lstStyle/>
        <a:p>
          <a:endParaRPr lang="en-US"/>
        </a:p>
      </dgm:t>
    </dgm:pt>
    <dgm:pt modelId="{DC49895D-6611-445D-BC5F-108FC34B84B3}" type="pres">
      <dgm:prSet presAssocID="{BD25CBDB-D52E-4A1D-8996-B37FA10E27CD}" presName="root" presStyleCnt="0">
        <dgm:presLayoutVars>
          <dgm:dir/>
          <dgm:resizeHandles val="exact"/>
        </dgm:presLayoutVars>
      </dgm:prSet>
      <dgm:spPr/>
    </dgm:pt>
    <dgm:pt modelId="{379D6716-C4F1-4975-B0DB-F1D45D3EE0C1}" type="pres">
      <dgm:prSet presAssocID="{C7B67AED-51A8-4320-B3E4-344CCE60756A}" presName="compNode" presStyleCnt="0"/>
      <dgm:spPr/>
    </dgm:pt>
    <dgm:pt modelId="{5140D334-575E-4C4B-A175-4D1BB620ADF6}" type="pres">
      <dgm:prSet presAssocID="{C7B67AED-51A8-4320-B3E4-344CCE60756A}" presName="bgRect" presStyleLbl="bgShp" presStyleIdx="0" presStyleCnt="2"/>
      <dgm:spPr/>
    </dgm:pt>
    <dgm:pt modelId="{D4C73B27-E927-47AE-9E68-27BF2E469762}" type="pres">
      <dgm:prSet presAssocID="{C7B67AED-51A8-4320-B3E4-344CCE60756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avel"/>
        </a:ext>
      </dgm:extLst>
    </dgm:pt>
    <dgm:pt modelId="{7EC38172-A9BF-4F45-B935-0FAF24BB0C74}" type="pres">
      <dgm:prSet presAssocID="{C7B67AED-51A8-4320-B3E4-344CCE60756A}" presName="spaceRect" presStyleCnt="0"/>
      <dgm:spPr/>
    </dgm:pt>
    <dgm:pt modelId="{1F6739AD-A525-4397-A6C0-FE1AEA082DBC}" type="pres">
      <dgm:prSet presAssocID="{C7B67AED-51A8-4320-B3E4-344CCE60756A}" presName="parTx" presStyleLbl="revTx" presStyleIdx="0" presStyleCnt="2">
        <dgm:presLayoutVars>
          <dgm:chMax val="0"/>
          <dgm:chPref val="0"/>
        </dgm:presLayoutVars>
      </dgm:prSet>
      <dgm:spPr/>
    </dgm:pt>
    <dgm:pt modelId="{74C41111-2998-451D-A667-41CC4026A212}" type="pres">
      <dgm:prSet presAssocID="{385872B2-DBBF-44FC-94AB-6696D0D36176}" presName="sibTrans" presStyleCnt="0"/>
      <dgm:spPr/>
    </dgm:pt>
    <dgm:pt modelId="{D1033700-961C-4479-9E6E-BE339A45FA9C}" type="pres">
      <dgm:prSet presAssocID="{735B1A84-CE47-43A5-A8B2-3FE29250849D}" presName="compNode" presStyleCnt="0"/>
      <dgm:spPr/>
    </dgm:pt>
    <dgm:pt modelId="{78BB37F2-5855-46FB-A425-8F6DE301D092}" type="pres">
      <dgm:prSet presAssocID="{735B1A84-CE47-43A5-A8B2-3FE29250849D}" presName="bgRect" presStyleLbl="bgShp" presStyleIdx="1" presStyleCnt="2"/>
      <dgm:spPr/>
    </dgm:pt>
    <dgm:pt modelId="{9DACE563-6025-4B8B-9A8E-1489E0835594}" type="pres">
      <dgm:prSet presAssocID="{735B1A84-CE47-43A5-A8B2-3FE29250849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tract"/>
        </a:ext>
      </dgm:extLst>
    </dgm:pt>
    <dgm:pt modelId="{D0E19DB8-7DE9-4536-B810-4469C28B12FF}" type="pres">
      <dgm:prSet presAssocID="{735B1A84-CE47-43A5-A8B2-3FE29250849D}" presName="spaceRect" presStyleCnt="0"/>
      <dgm:spPr/>
    </dgm:pt>
    <dgm:pt modelId="{07E55C60-867B-4623-90F9-A74211C588FE}" type="pres">
      <dgm:prSet presAssocID="{735B1A84-CE47-43A5-A8B2-3FE29250849D}" presName="parTx" presStyleLbl="revTx" presStyleIdx="1" presStyleCnt="2">
        <dgm:presLayoutVars>
          <dgm:chMax val="0"/>
          <dgm:chPref val="0"/>
        </dgm:presLayoutVars>
      </dgm:prSet>
      <dgm:spPr/>
    </dgm:pt>
  </dgm:ptLst>
  <dgm:cxnLst>
    <dgm:cxn modelId="{A281416B-19A6-4FF8-93CE-B33DB9C6211E}" type="presOf" srcId="{BD25CBDB-D52E-4A1D-8996-B37FA10E27CD}" destId="{DC49895D-6611-445D-BC5F-108FC34B84B3}" srcOrd="0" destOrd="0" presId="urn:microsoft.com/office/officeart/2018/2/layout/IconVerticalSolidList"/>
    <dgm:cxn modelId="{A825D952-E0FA-4FDE-8FE9-618D3913D6BD}" srcId="{BD25CBDB-D52E-4A1D-8996-B37FA10E27CD}" destId="{C7B67AED-51A8-4320-B3E4-344CCE60756A}" srcOrd="0" destOrd="0" parTransId="{D9C41F49-545C-4239-BA6F-5B7B9BD30F91}" sibTransId="{385872B2-DBBF-44FC-94AB-6696D0D36176}"/>
    <dgm:cxn modelId="{C2514CAB-69A8-46E4-86EE-9A737E7192C2}" type="presOf" srcId="{735B1A84-CE47-43A5-A8B2-3FE29250849D}" destId="{07E55C60-867B-4623-90F9-A74211C588FE}" srcOrd="0" destOrd="0" presId="urn:microsoft.com/office/officeart/2018/2/layout/IconVerticalSolidList"/>
    <dgm:cxn modelId="{6B4029AD-5639-44A9-94E1-2C6FA0ED70FE}" srcId="{BD25CBDB-D52E-4A1D-8996-B37FA10E27CD}" destId="{735B1A84-CE47-43A5-A8B2-3FE29250849D}" srcOrd="1" destOrd="0" parTransId="{78AB9434-E506-4E83-861A-11E08F41DFCA}" sibTransId="{EF0B8E2B-5E51-4AB4-9BDF-03FD180FA62A}"/>
    <dgm:cxn modelId="{B3A704B1-7C44-4B67-8606-8AC80D3CCE64}" type="presOf" srcId="{C7B67AED-51A8-4320-B3E4-344CCE60756A}" destId="{1F6739AD-A525-4397-A6C0-FE1AEA082DBC}" srcOrd="0" destOrd="0" presId="urn:microsoft.com/office/officeart/2018/2/layout/IconVerticalSolidList"/>
    <dgm:cxn modelId="{E9F5CC5B-2FBC-4F38-B799-DB5E538EC418}" type="presParOf" srcId="{DC49895D-6611-445D-BC5F-108FC34B84B3}" destId="{379D6716-C4F1-4975-B0DB-F1D45D3EE0C1}" srcOrd="0" destOrd="0" presId="urn:microsoft.com/office/officeart/2018/2/layout/IconVerticalSolidList"/>
    <dgm:cxn modelId="{54313CA5-EBBE-41FC-B154-C3971B22E13A}" type="presParOf" srcId="{379D6716-C4F1-4975-B0DB-F1D45D3EE0C1}" destId="{5140D334-575E-4C4B-A175-4D1BB620ADF6}" srcOrd="0" destOrd="0" presId="urn:microsoft.com/office/officeart/2018/2/layout/IconVerticalSolidList"/>
    <dgm:cxn modelId="{ACD52BF2-BA6A-4DE8-B6EC-FCBDB07FD9BF}" type="presParOf" srcId="{379D6716-C4F1-4975-B0DB-F1D45D3EE0C1}" destId="{D4C73B27-E927-47AE-9E68-27BF2E469762}" srcOrd="1" destOrd="0" presId="urn:microsoft.com/office/officeart/2018/2/layout/IconVerticalSolidList"/>
    <dgm:cxn modelId="{48B1042A-E2C2-458C-A776-E07179F03D55}" type="presParOf" srcId="{379D6716-C4F1-4975-B0DB-F1D45D3EE0C1}" destId="{7EC38172-A9BF-4F45-B935-0FAF24BB0C74}" srcOrd="2" destOrd="0" presId="urn:microsoft.com/office/officeart/2018/2/layout/IconVerticalSolidList"/>
    <dgm:cxn modelId="{705CD882-4246-4127-91E4-49489EE6FBCB}" type="presParOf" srcId="{379D6716-C4F1-4975-B0DB-F1D45D3EE0C1}" destId="{1F6739AD-A525-4397-A6C0-FE1AEA082DBC}" srcOrd="3" destOrd="0" presId="urn:microsoft.com/office/officeart/2018/2/layout/IconVerticalSolidList"/>
    <dgm:cxn modelId="{673AD549-E052-41B6-A3FE-054AF2B20A4F}" type="presParOf" srcId="{DC49895D-6611-445D-BC5F-108FC34B84B3}" destId="{74C41111-2998-451D-A667-41CC4026A212}" srcOrd="1" destOrd="0" presId="urn:microsoft.com/office/officeart/2018/2/layout/IconVerticalSolidList"/>
    <dgm:cxn modelId="{C4564FEC-EE89-4F96-9A74-C7E4E3BA48FC}" type="presParOf" srcId="{DC49895D-6611-445D-BC5F-108FC34B84B3}" destId="{D1033700-961C-4479-9E6E-BE339A45FA9C}" srcOrd="2" destOrd="0" presId="urn:microsoft.com/office/officeart/2018/2/layout/IconVerticalSolidList"/>
    <dgm:cxn modelId="{3F92B315-DC51-4DE1-986F-53F24CA685BB}" type="presParOf" srcId="{D1033700-961C-4479-9E6E-BE339A45FA9C}" destId="{78BB37F2-5855-46FB-A425-8F6DE301D092}" srcOrd="0" destOrd="0" presId="urn:microsoft.com/office/officeart/2018/2/layout/IconVerticalSolidList"/>
    <dgm:cxn modelId="{8A4D460A-64B8-48ED-A776-6F336D9942F1}" type="presParOf" srcId="{D1033700-961C-4479-9E6E-BE339A45FA9C}" destId="{9DACE563-6025-4B8B-9A8E-1489E0835594}" srcOrd="1" destOrd="0" presId="urn:microsoft.com/office/officeart/2018/2/layout/IconVerticalSolidList"/>
    <dgm:cxn modelId="{7793E66B-282D-4E00-AD3E-455447D6AA43}" type="presParOf" srcId="{D1033700-961C-4479-9E6E-BE339A45FA9C}" destId="{D0E19DB8-7DE9-4536-B810-4469C28B12FF}" srcOrd="2" destOrd="0" presId="urn:microsoft.com/office/officeart/2018/2/layout/IconVerticalSolidList"/>
    <dgm:cxn modelId="{E9CB739A-1FD2-407C-AC97-0E4D3648B4E7}" type="presParOf" srcId="{D1033700-961C-4479-9E6E-BE339A45FA9C}" destId="{07E55C60-867B-4623-90F9-A74211C588F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412AE35-6B41-4D5E-AB24-DDA88FA8BAC5}" type="doc">
      <dgm:prSet loTypeId="urn:microsoft.com/office/officeart/2016/7/layout/LinearBlockProcessNumbered" loCatId="process" qsTypeId="urn:microsoft.com/office/officeart/2005/8/quickstyle/simple1" qsCatId="simple" csTypeId="urn:microsoft.com/office/officeart/2005/8/colors/accent1_2" csCatId="accent1"/>
      <dgm:spPr/>
      <dgm:t>
        <a:bodyPr/>
        <a:lstStyle/>
        <a:p>
          <a:endParaRPr lang="en-US"/>
        </a:p>
      </dgm:t>
    </dgm:pt>
    <dgm:pt modelId="{F5094336-5D89-4D24-BC74-BB69A9DD6B4D}">
      <dgm:prSet/>
      <dgm:spPr/>
      <dgm:t>
        <a:bodyPr/>
        <a:lstStyle/>
        <a:p>
          <a:r>
            <a:rPr lang="en-GB"/>
            <a:t>- Extrinsic evidence cannot be used to change express terms laid down in a written contract. </a:t>
          </a:r>
          <a:endParaRPr lang="en-US"/>
        </a:p>
      </dgm:t>
    </dgm:pt>
    <dgm:pt modelId="{8A1B1D6A-1343-4ABF-AE59-0ED218F45ACA}" type="parTrans" cxnId="{D484586D-B65F-479A-9DD8-0730ED277F44}">
      <dgm:prSet/>
      <dgm:spPr/>
      <dgm:t>
        <a:bodyPr/>
        <a:lstStyle/>
        <a:p>
          <a:endParaRPr lang="en-US"/>
        </a:p>
      </dgm:t>
    </dgm:pt>
    <dgm:pt modelId="{CA726C32-57A8-4D95-9697-4E46F6EC93EB}" type="sibTrans" cxnId="{D484586D-B65F-479A-9DD8-0730ED277F44}">
      <dgm:prSet phldrT="01" phldr="0"/>
      <dgm:spPr/>
      <dgm:t>
        <a:bodyPr/>
        <a:lstStyle/>
        <a:p>
          <a:r>
            <a:rPr lang="en-US"/>
            <a:t>01</a:t>
          </a:r>
        </a:p>
      </dgm:t>
    </dgm:pt>
    <dgm:pt modelId="{4D06CE04-2863-4DF6-AFD8-CEE83F3D7397}">
      <dgm:prSet/>
      <dgm:spPr/>
      <dgm:t>
        <a:bodyPr/>
        <a:lstStyle/>
        <a:p>
          <a:r>
            <a:rPr lang="en-GB"/>
            <a:t>- If something was not written down it cannot be that important. </a:t>
          </a:r>
          <a:endParaRPr lang="en-US"/>
        </a:p>
      </dgm:t>
    </dgm:pt>
    <dgm:pt modelId="{56234E7A-ED79-4C46-842C-85518F830FF1}" type="parTrans" cxnId="{4C9A838B-0296-432E-A108-D93004A8DEB9}">
      <dgm:prSet/>
      <dgm:spPr/>
      <dgm:t>
        <a:bodyPr/>
        <a:lstStyle/>
        <a:p>
          <a:endParaRPr lang="en-US"/>
        </a:p>
      </dgm:t>
    </dgm:pt>
    <dgm:pt modelId="{E1F22B69-9951-4EA3-8F33-3BC1C83B09A9}" type="sibTrans" cxnId="{4C9A838B-0296-432E-A108-D93004A8DEB9}">
      <dgm:prSet phldrT="02" phldr="0"/>
      <dgm:spPr/>
      <dgm:t>
        <a:bodyPr/>
        <a:lstStyle/>
        <a:p>
          <a:r>
            <a:rPr lang="en-US"/>
            <a:t>02</a:t>
          </a:r>
        </a:p>
      </dgm:t>
    </dgm:pt>
    <dgm:pt modelId="{73E3A311-5DE0-4BCA-985F-C889B84CCBA5}">
      <dgm:prSet/>
      <dgm:spPr/>
      <dgm:t>
        <a:bodyPr/>
        <a:lstStyle/>
        <a:p>
          <a:r>
            <a:rPr lang="en-GB"/>
            <a:t>- Only used when there is an argument in relation to the terms of a contract – extrinsic evidence may be used. </a:t>
          </a:r>
          <a:endParaRPr lang="en-US"/>
        </a:p>
      </dgm:t>
    </dgm:pt>
    <dgm:pt modelId="{70629709-7A4E-48AE-98C1-BA06792825F0}" type="parTrans" cxnId="{98824C0C-71CA-4ABF-A4AA-7B9F8C388A56}">
      <dgm:prSet/>
      <dgm:spPr/>
      <dgm:t>
        <a:bodyPr/>
        <a:lstStyle/>
        <a:p>
          <a:endParaRPr lang="en-US"/>
        </a:p>
      </dgm:t>
    </dgm:pt>
    <dgm:pt modelId="{EC3FBCC4-1035-4711-B769-7027DA5CA14F}" type="sibTrans" cxnId="{98824C0C-71CA-4ABF-A4AA-7B9F8C388A56}">
      <dgm:prSet phldrT="03" phldr="0"/>
      <dgm:spPr/>
      <dgm:t>
        <a:bodyPr/>
        <a:lstStyle/>
        <a:p>
          <a:r>
            <a:rPr lang="en-US"/>
            <a:t>03</a:t>
          </a:r>
        </a:p>
      </dgm:t>
    </dgm:pt>
    <dgm:pt modelId="{69457012-4621-4F1D-B806-8CCFD78D27E2}" type="pres">
      <dgm:prSet presAssocID="{9412AE35-6B41-4D5E-AB24-DDA88FA8BAC5}" presName="Name0" presStyleCnt="0">
        <dgm:presLayoutVars>
          <dgm:animLvl val="lvl"/>
          <dgm:resizeHandles val="exact"/>
        </dgm:presLayoutVars>
      </dgm:prSet>
      <dgm:spPr/>
    </dgm:pt>
    <dgm:pt modelId="{B8304618-923C-417E-8E8C-7D4A2960B5B0}" type="pres">
      <dgm:prSet presAssocID="{F5094336-5D89-4D24-BC74-BB69A9DD6B4D}" presName="compositeNode" presStyleCnt="0">
        <dgm:presLayoutVars>
          <dgm:bulletEnabled val="1"/>
        </dgm:presLayoutVars>
      </dgm:prSet>
      <dgm:spPr/>
    </dgm:pt>
    <dgm:pt modelId="{3060F83C-43F6-46B8-998A-519FA4AFCE3B}" type="pres">
      <dgm:prSet presAssocID="{F5094336-5D89-4D24-BC74-BB69A9DD6B4D}" presName="bgRect" presStyleLbl="alignNode1" presStyleIdx="0" presStyleCnt="3"/>
      <dgm:spPr/>
    </dgm:pt>
    <dgm:pt modelId="{64043C8A-CFF1-43C6-B729-5E8D5150DF44}" type="pres">
      <dgm:prSet presAssocID="{CA726C32-57A8-4D95-9697-4E46F6EC93EB}" presName="sibTransNodeRect" presStyleLbl="alignNode1" presStyleIdx="0" presStyleCnt="3">
        <dgm:presLayoutVars>
          <dgm:chMax val="0"/>
          <dgm:bulletEnabled val="1"/>
        </dgm:presLayoutVars>
      </dgm:prSet>
      <dgm:spPr/>
    </dgm:pt>
    <dgm:pt modelId="{961586E7-54EE-4B34-A37A-24CEF358BB3F}" type="pres">
      <dgm:prSet presAssocID="{F5094336-5D89-4D24-BC74-BB69A9DD6B4D}" presName="nodeRect" presStyleLbl="alignNode1" presStyleIdx="0" presStyleCnt="3">
        <dgm:presLayoutVars>
          <dgm:bulletEnabled val="1"/>
        </dgm:presLayoutVars>
      </dgm:prSet>
      <dgm:spPr/>
    </dgm:pt>
    <dgm:pt modelId="{0579814E-E211-43BB-AA80-C43F812C4726}" type="pres">
      <dgm:prSet presAssocID="{CA726C32-57A8-4D95-9697-4E46F6EC93EB}" presName="sibTrans" presStyleCnt="0"/>
      <dgm:spPr/>
    </dgm:pt>
    <dgm:pt modelId="{6D2E3057-D9E0-439B-8979-84C3FF766941}" type="pres">
      <dgm:prSet presAssocID="{4D06CE04-2863-4DF6-AFD8-CEE83F3D7397}" presName="compositeNode" presStyleCnt="0">
        <dgm:presLayoutVars>
          <dgm:bulletEnabled val="1"/>
        </dgm:presLayoutVars>
      </dgm:prSet>
      <dgm:spPr/>
    </dgm:pt>
    <dgm:pt modelId="{CCF81032-D28D-4979-A3BB-27F4EB24A9A3}" type="pres">
      <dgm:prSet presAssocID="{4D06CE04-2863-4DF6-AFD8-CEE83F3D7397}" presName="bgRect" presStyleLbl="alignNode1" presStyleIdx="1" presStyleCnt="3"/>
      <dgm:spPr/>
    </dgm:pt>
    <dgm:pt modelId="{D2E55462-D099-4606-8217-C6FB3DDF84EE}" type="pres">
      <dgm:prSet presAssocID="{E1F22B69-9951-4EA3-8F33-3BC1C83B09A9}" presName="sibTransNodeRect" presStyleLbl="alignNode1" presStyleIdx="1" presStyleCnt="3">
        <dgm:presLayoutVars>
          <dgm:chMax val="0"/>
          <dgm:bulletEnabled val="1"/>
        </dgm:presLayoutVars>
      </dgm:prSet>
      <dgm:spPr/>
    </dgm:pt>
    <dgm:pt modelId="{57BD463C-E6B0-4F76-926E-279B2D964CDA}" type="pres">
      <dgm:prSet presAssocID="{4D06CE04-2863-4DF6-AFD8-CEE83F3D7397}" presName="nodeRect" presStyleLbl="alignNode1" presStyleIdx="1" presStyleCnt="3">
        <dgm:presLayoutVars>
          <dgm:bulletEnabled val="1"/>
        </dgm:presLayoutVars>
      </dgm:prSet>
      <dgm:spPr/>
    </dgm:pt>
    <dgm:pt modelId="{CD52609F-6FB0-48DF-B47B-6738C51B98E3}" type="pres">
      <dgm:prSet presAssocID="{E1F22B69-9951-4EA3-8F33-3BC1C83B09A9}" presName="sibTrans" presStyleCnt="0"/>
      <dgm:spPr/>
    </dgm:pt>
    <dgm:pt modelId="{5607221E-189A-49CB-BAF7-3A1F93C4A943}" type="pres">
      <dgm:prSet presAssocID="{73E3A311-5DE0-4BCA-985F-C889B84CCBA5}" presName="compositeNode" presStyleCnt="0">
        <dgm:presLayoutVars>
          <dgm:bulletEnabled val="1"/>
        </dgm:presLayoutVars>
      </dgm:prSet>
      <dgm:spPr/>
    </dgm:pt>
    <dgm:pt modelId="{39C51FB1-4987-4FF3-8269-0A48CFCFCCBB}" type="pres">
      <dgm:prSet presAssocID="{73E3A311-5DE0-4BCA-985F-C889B84CCBA5}" presName="bgRect" presStyleLbl="alignNode1" presStyleIdx="2" presStyleCnt="3"/>
      <dgm:spPr/>
    </dgm:pt>
    <dgm:pt modelId="{4F778F19-B4EC-4E01-8DDA-CBBEE79E0665}" type="pres">
      <dgm:prSet presAssocID="{EC3FBCC4-1035-4711-B769-7027DA5CA14F}" presName="sibTransNodeRect" presStyleLbl="alignNode1" presStyleIdx="2" presStyleCnt="3">
        <dgm:presLayoutVars>
          <dgm:chMax val="0"/>
          <dgm:bulletEnabled val="1"/>
        </dgm:presLayoutVars>
      </dgm:prSet>
      <dgm:spPr/>
    </dgm:pt>
    <dgm:pt modelId="{401443BD-25F4-42F7-B37C-8CD7C947E7F2}" type="pres">
      <dgm:prSet presAssocID="{73E3A311-5DE0-4BCA-985F-C889B84CCBA5}" presName="nodeRect" presStyleLbl="alignNode1" presStyleIdx="2" presStyleCnt="3">
        <dgm:presLayoutVars>
          <dgm:bulletEnabled val="1"/>
        </dgm:presLayoutVars>
      </dgm:prSet>
      <dgm:spPr/>
    </dgm:pt>
  </dgm:ptLst>
  <dgm:cxnLst>
    <dgm:cxn modelId="{4A4C300C-E724-45CE-AABC-99FDA9E87972}" type="presOf" srcId="{E1F22B69-9951-4EA3-8F33-3BC1C83B09A9}" destId="{D2E55462-D099-4606-8217-C6FB3DDF84EE}" srcOrd="0" destOrd="0" presId="urn:microsoft.com/office/officeart/2016/7/layout/LinearBlockProcessNumbered"/>
    <dgm:cxn modelId="{98824C0C-71CA-4ABF-A4AA-7B9F8C388A56}" srcId="{9412AE35-6B41-4D5E-AB24-DDA88FA8BAC5}" destId="{73E3A311-5DE0-4BCA-985F-C889B84CCBA5}" srcOrd="2" destOrd="0" parTransId="{70629709-7A4E-48AE-98C1-BA06792825F0}" sibTransId="{EC3FBCC4-1035-4711-B769-7027DA5CA14F}"/>
    <dgm:cxn modelId="{9298B518-25A8-4E39-A43E-A94FF0A8777D}" type="presOf" srcId="{EC3FBCC4-1035-4711-B769-7027DA5CA14F}" destId="{4F778F19-B4EC-4E01-8DDA-CBBEE79E0665}" srcOrd="0" destOrd="0" presId="urn:microsoft.com/office/officeart/2016/7/layout/LinearBlockProcessNumbered"/>
    <dgm:cxn modelId="{E451CA18-4819-4B70-AB06-BE05147DEC57}" type="presOf" srcId="{F5094336-5D89-4D24-BC74-BB69A9DD6B4D}" destId="{3060F83C-43F6-46B8-998A-519FA4AFCE3B}" srcOrd="0" destOrd="0" presId="urn:microsoft.com/office/officeart/2016/7/layout/LinearBlockProcessNumbered"/>
    <dgm:cxn modelId="{D484586D-B65F-479A-9DD8-0730ED277F44}" srcId="{9412AE35-6B41-4D5E-AB24-DDA88FA8BAC5}" destId="{F5094336-5D89-4D24-BC74-BB69A9DD6B4D}" srcOrd="0" destOrd="0" parTransId="{8A1B1D6A-1343-4ABF-AE59-0ED218F45ACA}" sibTransId="{CA726C32-57A8-4D95-9697-4E46F6EC93EB}"/>
    <dgm:cxn modelId="{AE278A52-EAB2-46EF-AB59-1357353FFC70}" type="presOf" srcId="{4D06CE04-2863-4DF6-AFD8-CEE83F3D7397}" destId="{CCF81032-D28D-4979-A3BB-27F4EB24A9A3}" srcOrd="0" destOrd="0" presId="urn:microsoft.com/office/officeart/2016/7/layout/LinearBlockProcessNumbered"/>
    <dgm:cxn modelId="{9EFB1B77-BDE4-4C15-9F5C-E6F47F549B6F}" type="presOf" srcId="{CA726C32-57A8-4D95-9697-4E46F6EC93EB}" destId="{64043C8A-CFF1-43C6-B729-5E8D5150DF44}" srcOrd="0" destOrd="0" presId="urn:microsoft.com/office/officeart/2016/7/layout/LinearBlockProcessNumbered"/>
    <dgm:cxn modelId="{F789F058-45E3-43D1-A526-2AC913B5B292}" type="presOf" srcId="{73E3A311-5DE0-4BCA-985F-C889B84CCBA5}" destId="{401443BD-25F4-42F7-B37C-8CD7C947E7F2}" srcOrd="1" destOrd="0" presId="urn:microsoft.com/office/officeart/2016/7/layout/LinearBlockProcessNumbered"/>
    <dgm:cxn modelId="{4C9A838B-0296-432E-A108-D93004A8DEB9}" srcId="{9412AE35-6B41-4D5E-AB24-DDA88FA8BAC5}" destId="{4D06CE04-2863-4DF6-AFD8-CEE83F3D7397}" srcOrd="1" destOrd="0" parTransId="{56234E7A-ED79-4C46-842C-85518F830FF1}" sibTransId="{E1F22B69-9951-4EA3-8F33-3BC1C83B09A9}"/>
    <dgm:cxn modelId="{422136AD-93C8-42EE-BAF8-423B37B22131}" type="presOf" srcId="{4D06CE04-2863-4DF6-AFD8-CEE83F3D7397}" destId="{57BD463C-E6B0-4F76-926E-279B2D964CDA}" srcOrd="1" destOrd="0" presId="urn:microsoft.com/office/officeart/2016/7/layout/LinearBlockProcessNumbered"/>
    <dgm:cxn modelId="{2DEF52B2-CF5F-40E7-90A0-5AC6BABB0085}" type="presOf" srcId="{9412AE35-6B41-4D5E-AB24-DDA88FA8BAC5}" destId="{69457012-4621-4F1D-B806-8CCFD78D27E2}" srcOrd="0" destOrd="0" presId="urn:microsoft.com/office/officeart/2016/7/layout/LinearBlockProcessNumbered"/>
    <dgm:cxn modelId="{D1C00CED-559B-476E-9343-27D399019B70}" type="presOf" srcId="{F5094336-5D89-4D24-BC74-BB69A9DD6B4D}" destId="{961586E7-54EE-4B34-A37A-24CEF358BB3F}" srcOrd="1" destOrd="0" presId="urn:microsoft.com/office/officeart/2016/7/layout/LinearBlockProcessNumbered"/>
    <dgm:cxn modelId="{639BC2F3-1964-43BF-8300-28CD6A91C50D}" type="presOf" srcId="{73E3A311-5DE0-4BCA-985F-C889B84CCBA5}" destId="{39C51FB1-4987-4FF3-8269-0A48CFCFCCBB}" srcOrd="0" destOrd="0" presId="urn:microsoft.com/office/officeart/2016/7/layout/LinearBlockProcessNumbered"/>
    <dgm:cxn modelId="{AA3EBC85-8C18-4893-A1FA-0359C6F360DC}" type="presParOf" srcId="{69457012-4621-4F1D-B806-8CCFD78D27E2}" destId="{B8304618-923C-417E-8E8C-7D4A2960B5B0}" srcOrd="0" destOrd="0" presId="urn:microsoft.com/office/officeart/2016/7/layout/LinearBlockProcessNumbered"/>
    <dgm:cxn modelId="{DAA8A6C3-6689-4D31-9A00-6F5859A597F5}" type="presParOf" srcId="{B8304618-923C-417E-8E8C-7D4A2960B5B0}" destId="{3060F83C-43F6-46B8-998A-519FA4AFCE3B}" srcOrd="0" destOrd="0" presId="urn:microsoft.com/office/officeart/2016/7/layout/LinearBlockProcessNumbered"/>
    <dgm:cxn modelId="{B4A238C8-C1E8-4ADA-BAE4-6A884DC4B9D3}" type="presParOf" srcId="{B8304618-923C-417E-8E8C-7D4A2960B5B0}" destId="{64043C8A-CFF1-43C6-B729-5E8D5150DF44}" srcOrd="1" destOrd="0" presId="urn:microsoft.com/office/officeart/2016/7/layout/LinearBlockProcessNumbered"/>
    <dgm:cxn modelId="{F8A73EC9-C187-4FEF-9466-3AB0517AF73A}" type="presParOf" srcId="{B8304618-923C-417E-8E8C-7D4A2960B5B0}" destId="{961586E7-54EE-4B34-A37A-24CEF358BB3F}" srcOrd="2" destOrd="0" presId="urn:microsoft.com/office/officeart/2016/7/layout/LinearBlockProcessNumbered"/>
    <dgm:cxn modelId="{4E5B5DA7-E253-482D-AEE7-00609F7E55E3}" type="presParOf" srcId="{69457012-4621-4F1D-B806-8CCFD78D27E2}" destId="{0579814E-E211-43BB-AA80-C43F812C4726}" srcOrd="1" destOrd="0" presId="urn:microsoft.com/office/officeart/2016/7/layout/LinearBlockProcessNumbered"/>
    <dgm:cxn modelId="{2D57963B-E43B-4089-AAE7-50470F479E9C}" type="presParOf" srcId="{69457012-4621-4F1D-B806-8CCFD78D27E2}" destId="{6D2E3057-D9E0-439B-8979-84C3FF766941}" srcOrd="2" destOrd="0" presId="urn:microsoft.com/office/officeart/2016/7/layout/LinearBlockProcessNumbered"/>
    <dgm:cxn modelId="{9BF85F89-123D-4275-913D-8703A64EC7C2}" type="presParOf" srcId="{6D2E3057-D9E0-439B-8979-84C3FF766941}" destId="{CCF81032-D28D-4979-A3BB-27F4EB24A9A3}" srcOrd="0" destOrd="0" presId="urn:microsoft.com/office/officeart/2016/7/layout/LinearBlockProcessNumbered"/>
    <dgm:cxn modelId="{AEAB5CFA-FC87-4B4A-8700-17D280980FB0}" type="presParOf" srcId="{6D2E3057-D9E0-439B-8979-84C3FF766941}" destId="{D2E55462-D099-4606-8217-C6FB3DDF84EE}" srcOrd="1" destOrd="0" presId="urn:microsoft.com/office/officeart/2016/7/layout/LinearBlockProcessNumbered"/>
    <dgm:cxn modelId="{40D22D07-5BFF-49F2-A00E-0B56BDF4C9A9}" type="presParOf" srcId="{6D2E3057-D9E0-439B-8979-84C3FF766941}" destId="{57BD463C-E6B0-4F76-926E-279B2D964CDA}" srcOrd="2" destOrd="0" presId="urn:microsoft.com/office/officeart/2016/7/layout/LinearBlockProcessNumbered"/>
    <dgm:cxn modelId="{10D4736B-F2A0-40AB-81DA-1F59E73403A6}" type="presParOf" srcId="{69457012-4621-4F1D-B806-8CCFD78D27E2}" destId="{CD52609F-6FB0-48DF-B47B-6738C51B98E3}" srcOrd="3" destOrd="0" presId="urn:microsoft.com/office/officeart/2016/7/layout/LinearBlockProcessNumbered"/>
    <dgm:cxn modelId="{38F05874-FCB0-4806-B912-5CC8EEE654EC}" type="presParOf" srcId="{69457012-4621-4F1D-B806-8CCFD78D27E2}" destId="{5607221E-189A-49CB-BAF7-3A1F93C4A943}" srcOrd="4" destOrd="0" presId="urn:microsoft.com/office/officeart/2016/7/layout/LinearBlockProcessNumbered"/>
    <dgm:cxn modelId="{6C29E846-78AB-44C7-A1A5-30BF6E9CD5D0}" type="presParOf" srcId="{5607221E-189A-49CB-BAF7-3A1F93C4A943}" destId="{39C51FB1-4987-4FF3-8269-0A48CFCFCCBB}" srcOrd="0" destOrd="0" presId="urn:microsoft.com/office/officeart/2016/7/layout/LinearBlockProcessNumbered"/>
    <dgm:cxn modelId="{0CA51DCA-F680-431E-AEB0-27BD93ACF7B7}" type="presParOf" srcId="{5607221E-189A-49CB-BAF7-3A1F93C4A943}" destId="{4F778F19-B4EC-4E01-8DDA-CBBEE79E0665}" srcOrd="1" destOrd="0" presId="urn:microsoft.com/office/officeart/2016/7/layout/LinearBlockProcessNumbered"/>
    <dgm:cxn modelId="{005625B8-7941-48BF-AF2A-CB7F17EB2951}" type="presParOf" srcId="{5607221E-189A-49CB-BAF7-3A1F93C4A943}" destId="{401443BD-25F4-42F7-B37C-8CD7C947E7F2}"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C30260-CDB1-46BE-9C26-0797F9EF102E}">
      <dsp:nvSpPr>
        <dsp:cNvPr id="0" name=""/>
        <dsp:cNvSpPr/>
      </dsp:nvSpPr>
      <dsp:spPr>
        <a:xfrm>
          <a:off x="0" y="1802"/>
          <a:ext cx="5816750" cy="7679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D29CC4-EF22-48D1-94E9-1AC9E790F559}">
      <dsp:nvSpPr>
        <dsp:cNvPr id="0" name=""/>
        <dsp:cNvSpPr/>
      </dsp:nvSpPr>
      <dsp:spPr>
        <a:xfrm>
          <a:off x="232297" y="174585"/>
          <a:ext cx="422359" cy="4223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23505B-153A-4404-B9E7-97094F30FECF}">
      <dsp:nvSpPr>
        <dsp:cNvPr id="0" name=""/>
        <dsp:cNvSpPr/>
      </dsp:nvSpPr>
      <dsp:spPr>
        <a:xfrm>
          <a:off x="886954" y="1802"/>
          <a:ext cx="4929795" cy="7679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72" tIns="81272" rIns="81272" bIns="81272" numCol="1" spcCol="1270" anchor="ctr" anchorCtr="0">
          <a:noAutofit/>
        </a:bodyPr>
        <a:lstStyle/>
        <a:p>
          <a:pPr marL="0" lvl="0" indent="0" algn="l" defTabSz="844550">
            <a:lnSpc>
              <a:spcPct val="90000"/>
            </a:lnSpc>
            <a:spcBef>
              <a:spcPct val="0"/>
            </a:spcBef>
            <a:spcAft>
              <a:spcPct val="35000"/>
            </a:spcAft>
            <a:buNone/>
          </a:pPr>
          <a:r>
            <a:rPr lang="en-GB" sz="1900" kern="1200" baseline="0"/>
            <a:t>- Aims and learning objectives </a:t>
          </a:r>
          <a:endParaRPr lang="en-US" sz="1900" kern="1200"/>
        </a:p>
      </dsp:txBody>
      <dsp:txXfrm>
        <a:off x="886954" y="1802"/>
        <a:ext cx="4929795" cy="767925"/>
      </dsp:txXfrm>
    </dsp:sp>
    <dsp:sp modelId="{C1C86D8E-681B-4E93-B001-0949CFB191EC}">
      <dsp:nvSpPr>
        <dsp:cNvPr id="0" name=""/>
        <dsp:cNvSpPr/>
      </dsp:nvSpPr>
      <dsp:spPr>
        <a:xfrm>
          <a:off x="0" y="961709"/>
          <a:ext cx="5816750" cy="7679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99DB26-A12B-472C-8B34-9074E86BBCF1}">
      <dsp:nvSpPr>
        <dsp:cNvPr id="0" name=""/>
        <dsp:cNvSpPr/>
      </dsp:nvSpPr>
      <dsp:spPr>
        <a:xfrm>
          <a:off x="232297" y="1134492"/>
          <a:ext cx="422359" cy="4223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B349F0-4302-42F8-85F2-F17E16D6FBF6}">
      <dsp:nvSpPr>
        <dsp:cNvPr id="0" name=""/>
        <dsp:cNvSpPr/>
      </dsp:nvSpPr>
      <dsp:spPr>
        <a:xfrm>
          <a:off x="886954" y="961709"/>
          <a:ext cx="4929795" cy="7679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72" tIns="81272" rIns="81272" bIns="81272" numCol="1" spcCol="1270" anchor="ctr" anchorCtr="0">
          <a:noAutofit/>
        </a:bodyPr>
        <a:lstStyle/>
        <a:p>
          <a:pPr marL="0" lvl="0" indent="0" algn="l" defTabSz="844550">
            <a:lnSpc>
              <a:spcPct val="90000"/>
            </a:lnSpc>
            <a:spcBef>
              <a:spcPct val="0"/>
            </a:spcBef>
            <a:spcAft>
              <a:spcPct val="35000"/>
            </a:spcAft>
            <a:buNone/>
          </a:pPr>
          <a:r>
            <a:rPr lang="en-GB" sz="1900" kern="1200" baseline="0"/>
            <a:t>- The contents of a contract. </a:t>
          </a:r>
          <a:endParaRPr lang="en-US" sz="1900" kern="1200"/>
        </a:p>
      </dsp:txBody>
      <dsp:txXfrm>
        <a:off x="886954" y="961709"/>
        <a:ext cx="4929795" cy="767925"/>
      </dsp:txXfrm>
    </dsp:sp>
    <dsp:sp modelId="{680FF219-A7DD-4D6A-A010-F70939A6FEFB}">
      <dsp:nvSpPr>
        <dsp:cNvPr id="0" name=""/>
        <dsp:cNvSpPr/>
      </dsp:nvSpPr>
      <dsp:spPr>
        <a:xfrm>
          <a:off x="0" y="1921616"/>
          <a:ext cx="5816750" cy="7679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1E4B89-C7B8-4C13-AE9A-4F4D054993DA}">
      <dsp:nvSpPr>
        <dsp:cNvPr id="0" name=""/>
        <dsp:cNvSpPr/>
      </dsp:nvSpPr>
      <dsp:spPr>
        <a:xfrm>
          <a:off x="232297" y="2094399"/>
          <a:ext cx="422359" cy="4223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65786C-D924-4D28-96D1-93A7FA61856F}">
      <dsp:nvSpPr>
        <dsp:cNvPr id="0" name=""/>
        <dsp:cNvSpPr/>
      </dsp:nvSpPr>
      <dsp:spPr>
        <a:xfrm>
          <a:off x="886954" y="1921616"/>
          <a:ext cx="4929795" cy="7679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72" tIns="81272" rIns="81272" bIns="81272" numCol="1" spcCol="1270" anchor="ctr" anchorCtr="0">
          <a:noAutofit/>
        </a:bodyPr>
        <a:lstStyle/>
        <a:p>
          <a:pPr marL="0" lvl="0" indent="0" algn="l" defTabSz="844550">
            <a:lnSpc>
              <a:spcPct val="90000"/>
            </a:lnSpc>
            <a:spcBef>
              <a:spcPct val="0"/>
            </a:spcBef>
            <a:spcAft>
              <a:spcPct val="35000"/>
            </a:spcAft>
            <a:buNone/>
          </a:pPr>
          <a:r>
            <a:rPr lang="en-GB" sz="1900" kern="1200" baseline="0"/>
            <a:t>- Activities. </a:t>
          </a:r>
          <a:endParaRPr lang="en-US" sz="1900" kern="1200"/>
        </a:p>
      </dsp:txBody>
      <dsp:txXfrm>
        <a:off x="886954" y="1921616"/>
        <a:ext cx="4929795" cy="767925"/>
      </dsp:txXfrm>
    </dsp:sp>
    <dsp:sp modelId="{ACE8E43D-E9D3-4FD3-A080-85EFAEADF628}">
      <dsp:nvSpPr>
        <dsp:cNvPr id="0" name=""/>
        <dsp:cNvSpPr/>
      </dsp:nvSpPr>
      <dsp:spPr>
        <a:xfrm>
          <a:off x="0" y="2881523"/>
          <a:ext cx="5816750" cy="7679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0D767A-2BA2-45AF-9F38-0D91951C736C}">
      <dsp:nvSpPr>
        <dsp:cNvPr id="0" name=""/>
        <dsp:cNvSpPr/>
      </dsp:nvSpPr>
      <dsp:spPr>
        <a:xfrm>
          <a:off x="232297" y="3054307"/>
          <a:ext cx="422359" cy="42235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1F0AC9-413E-43AF-B6EC-BDC87B447A90}">
      <dsp:nvSpPr>
        <dsp:cNvPr id="0" name=""/>
        <dsp:cNvSpPr/>
      </dsp:nvSpPr>
      <dsp:spPr>
        <a:xfrm>
          <a:off x="886954" y="2881523"/>
          <a:ext cx="4929795" cy="7679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72" tIns="81272" rIns="81272" bIns="81272" numCol="1" spcCol="1270" anchor="ctr" anchorCtr="0">
          <a:noAutofit/>
        </a:bodyPr>
        <a:lstStyle/>
        <a:p>
          <a:pPr marL="0" lvl="0" indent="0" algn="l" defTabSz="844550">
            <a:lnSpc>
              <a:spcPct val="90000"/>
            </a:lnSpc>
            <a:spcBef>
              <a:spcPct val="0"/>
            </a:spcBef>
            <a:spcAft>
              <a:spcPct val="35000"/>
            </a:spcAft>
            <a:buNone/>
          </a:pPr>
          <a:r>
            <a:rPr lang="en-GB" sz="1900" kern="1200" baseline="0"/>
            <a:t>- Next week.</a:t>
          </a:r>
          <a:endParaRPr lang="en-US" sz="1900" kern="1200"/>
        </a:p>
      </dsp:txBody>
      <dsp:txXfrm>
        <a:off x="886954" y="2881523"/>
        <a:ext cx="4929795" cy="767925"/>
      </dsp:txXfrm>
    </dsp:sp>
    <dsp:sp modelId="{920C85B8-F85A-46D3-9B5D-2B6373FCC1B4}">
      <dsp:nvSpPr>
        <dsp:cNvPr id="0" name=""/>
        <dsp:cNvSpPr/>
      </dsp:nvSpPr>
      <dsp:spPr>
        <a:xfrm>
          <a:off x="0" y="3841430"/>
          <a:ext cx="5816750" cy="7679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2A6607-EB02-4C5E-A872-739F45CC1CA8}">
      <dsp:nvSpPr>
        <dsp:cNvPr id="0" name=""/>
        <dsp:cNvSpPr/>
      </dsp:nvSpPr>
      <dsp:spPr>
        <a:xfrm>
          <a:off x="232297" y="4014214"/>
          <a:ext cx="422359" cy="42235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45C951-AE89-4D13-8201-34B699FFAC54}">
      <dsp:nvSpPr>
        <dsp:cNvPr id="0" name=""/>
        <dsp:cNvSpPr/>
      </dsp:nvSpPr>
      <dsp:spPr>
        <a:xfrm>
          <a:off x="886954" y="3841430"/>
          <a:ext cx="4929795" cy="7679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72" tIns="81272" rIns="81272" bIns="81272" numCol="1" spcCol="1270" anchor="ctr" anchorCtr="0">
          <a:noAutofit/>
        </a:bodyPr>
        <a:lstStyle/>
        <a:p>
          <a:pPr marL="0" lvl="0" indent="0" algn="l" defTabSz="844550">
            <a:lnSpc>
              <a:spcPct val="90000"/>
            </a:lnSpc>
            <a:spcBef>
              <a:spcPct val="0"/>
            </a:spcBef>
            <a:spcAft>
              <a:spcPct val="35000"/>
            </a:spcAft>
            <a:buNone/>
          </a:pPr>
          <a:r>
            <a:rPr lang="en-GB" sz="1900" kern="1200" baseline="0"/>
            <a:t>- Summary. </a:t>
          </a:r>
          <a:endParaRPr lang="en-US" sz="1900" kern="1200"/>
        </a:p>
      </dsp:txBody>
      <dsp:txXfrm>
        <a:off x="886954" y="3841430"/>
        <a:ext cx="4929795" cy="767925"/>
      </dsp:txXfrm>
    </dsp:sp>
    <dsp:sp modelId="{D7EDD003-92EE-4A7D-9FB8-6293D6F89675}">
      <dsp:nvSpPr>
        <dsp:cNvPr id="0" name=""/>
        <dsp:cNvSpPr/>
      </dsp:nvSpPr>
      <dsp:spPr>
        <a:xfrm>
          <a:off x="0" y="4801338"/>
          <a:ext cx="5816750" cy="7679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458267-38EB-4A2D-925C-F7AE3881C45B}">
      <dsp:nvSpPr>
        <dsp:cNvPr id="0" name=""/>
        <dsp:cNvSpPr/>
      </dsp:nvSpPr>
      <dsp:spPr>
        <a:xfrm>
          <a:off x="232297" y="4974121"/>
          <a:ext cx="422359" cy="42235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403923-17E7-4F73-9243-951127D973B3}">
      <dsp:nvSpPr>
        <dsp:cNvPr id="0" name=""/>
        <dsp:cNvSpPr/>
      </dsp:nvSpPr>
      <dsp:spPr>
        <a:xfrm>
          <a:off x="886954" y="4801338"/>
          <a:ext cx="4929795" cy="7679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72" tIns="81272" rIns="81272" bIns="81272" numCol="1" spcCol="1270" anchor="ctr" anchorCtr="0">
          <a:noAutofit/>
        </a:bodyPr>
        <a:lstStyle/>
        <a:p>
          <a:pPr marL="0" lvl="0" indent="0" algn="l" defTabSz="844550">
            <a:lnSpc>
              <a:spcPct val="90000"/>
            </a:lnSpc>
            <a:spcBef>
              <a:spcPct val="0"/>
            </a:spcBef>
            <a:spcAft>
              <a:spcPct val="35000"/>
            </a:spcAft>
            <a:buNone/>
          </a:pPr>
          <a:r>
            <a:rPr lang="en-GB" sz="1900" kern="1200" baseline="0"/>
            <a:t>- Thank you, any questions?</a:t>
          </a:r>
          <a:endParaRPr lang="en-US" sz="1900" kern="1200"/>
        </a:p>
      </dsp:txBody>
      <dsp:txXfrm>
        <a:off x="886954" y="4801338"/>
        <a:ext cx="4929795" cy="7679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5CA731-9C4E-497A-A0B1-542622574719}">
      <dsp:nvSpPr>
        <dsp:cNvPr id="0" name=""/>
        <dsp:cNvSpPr/>
      </dsp:nvSpPr>
      <dsp:spPr>
        <a:xfrm>
          <a:off x="0" y="0"/>
          <a:ext cx="8728405" cy="1078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t>- For a contract to be valid it has to contain the three key elements. </a:t>
          </a:r>
          <a:endParaRPr lang="en-US" sz="3000" kern="1200"/>
        </a:p>
      </dsp:txBody>
      <dsp:txXfrm>
        <a:off x="31576" y="31576"/>
        <a:ext cx="7565075" cy="1014925"/>
      </dsp:txXfrm>
    </dsp:sp>
    <dsp:sp modelId="{9C68F635-283B-4460-8DF2-285416320B89}">
      <dsp:nvSpPr>
        <dsp:cNvPr id="0" name=""/>
        <dsp:cNvSpPr/>
      </dsp:nvSpPr>
      <dsp:spPr>
        <a:xfrm>
          <a:off x="770153" y="1257757"/>
          <a:ext cx="8728405" cy="1078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t>- However, it is important that we know what can be included within a contract. </a:t>
          </a:r>
          <a:endParaRPr lang="en-US" sz="3000" kern="1200"/>
        </a:p>
      </dsp:txBody>
      <dsp:txXfrm>
        <a:off x="801729" y="1289333"/>
        <a:ext cx="7194349" cy="1014925"/>
      </dsp:txXfrm>
    </dsp:sp>
    <dsp:sp modelId="{BB9F5CE0-424F-4962-82DD-A54BA551BA6E}">
      <dsp:nvSpPr>
        <dsp:cNvPr id="0" name=""/>
        <dsp:cNvSpPr/>
      </dsp:nvSpPr>
      <dsp:spPr>
        <a:xfrm>
          <a:off x="1540306" y="2515514"/>
          <a:ext cx="8728405" cy="1078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t>- Are there specific terms?</a:t>
          </a:r>
          <a:endParaRPr lang="en-US" sz="3000" kern="1200"/>
        </a:p>
      </dsp:txBody>
      <dsp:txXfrm>
        <a:off x="1571882" y="2547090"/>
        <a:ext cx="7194349" cy="1014925"/>
      </dsp:txXfrm>
    </dsp:sp>
    <dsp:sp modelId="{0B1D6670-B952-472C-BB47-D8D3D057E706}">
      <dsp:nvSpPr>
        <dsp:cNvPr id="0" name=""/>
        <dsp:cNvSpPr/>
      </dsp:nvSpPr>
      <dsp:spPr>
        <a:xfrm>
          <a:off x="8027654" y="817542"/>
          <a:ext cx="700750" cy="70075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185323" y="817542"/>
        <a:ext cx="385412" cy="527314"/>
      </dsp:txXfrm>
    </dsp:sp>
    <dsp:sp modelId="{6A812E68-30D7-4A92-AFAB-2F5D72152080}">
      <dsp:nvSpPr>
        <dsp:cNvPr id="0" name=""/>
        <dsp:cNvSpPr/>
      </dsp:nvSpPr>
      <dsp:spPr>
        <a:xfrm>
          <a:off x="8797808" y="2068112"/>
          <a:ext cx="700750" cy="70075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955477" y="2068112"/>
        <a:ext cx="385412" cy="5273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3DBF3A-FC66-46F3-9847-CB7296AE225F}">
      <dsp:nvSpPr>
        <dsp:cNvPr id="0" name=""/>
        <dsp:cNvSpPr/>
      </dsp:nvSpPr>
      <dsp:spPr>
        <a:xfrm>
          <a:off x="0" y="0"/>
          <a:ext cx="8728405" cy="1078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baseline="0"/>
            <a:t>- Would the individual have had of entered the contract if the statement was not used? </a:t>
          </a:r>
          <a:endParaRPr lang="en-US" sz="3000" kern="1200"/>
        </a:p>
      </dsp:txBody>
      <dsp:txXfrm>
        <a:off x="31576" y="31576"/>
        <a:ext cx="7565075" cy="1014925"/>
      </dsp:txXfrm>
    </dsp:sp>
    <dsp:sp modelId="{E26C5155-61F3-4D92-BC7E-B091A3EB0858}">
      <dsp:nvSpPr>
        <dsp:cNvPr id="0" name=""/>
        <dsp:cNvSpPr/>
      </dsp:nvSpPr>
      <dsp:spPr>
        <a:xfrm>
          <a:off x="770153" y="1257757"/>
          <a:ext cx="8728405" cy="1078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baseline="0"/>
            <a:t>- If the answer to this question is no – it is a term. </a:t>
          </a:r>
          <a:endParaRPr lang="en-US" sz="3000" kern="1200"/>
        </a:p>
      </dsp:txBody>
      <dsp:txXfrm>
        <a:off x="801729" y="1289333"/>
        <a:ext cx="7194349" cy="1014925"/>
      </dsp:txXfrm>
    </dsp:sp>
    <dsp:sp modelId="{D56173B3-194C-4FA1-915C-20A2C4C97EFA}">
      <dsp:nvSpPr>
        <dsp:cNvPr id="0" name=""/>
        <dsp:cNvSpPr/>
      </dsp:nvSpPr>
      <dsp:spPr>
        <a:xfrm>
          <a:off x="1540306" y="2515514"/>
          <a:ext cx="8728405" cy="1078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baseline="0"/>
            <a:t>- Bannerman v White [1861] </a:t>
          </a:r>
          <a:endParaRPr lang="en-US" sz="3000" kern="1200"/>
        </a:p>
      </dsp:txBody>
      <dsp:txXfrm>
        <a:off x="1571882" y="2547090"/>
        <a:ext cx="7194349" cy="1014925"/>
      </dsp:txXfrm>
    </dsp:sp>
    <dsp:sp modelId="{D7B50FA9-967F-49FB-B7C9-DCA60A06BF45}">
      <dsp:nvSpPr>
        <dsp:cNvPr id="0" name=""/>
        <dsp:cNvSpPr/>
      </dsp:nvSpPr>
      <dsp:spPr>
        <a:xfrm>
          <a:off x="8027654" y="817542"/>
          <a:ext cx="700750" cy="70075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185323" y="817542"/>
        <a:ext cx="385412" cy="527314"/>
      </dsp:txXfrm>
    </dsp:sp>
    <dsp:sp modelId="{058C61DA-2B7D-41C5-A63A-88B46B884B57}">
      <dsp:nvSpPr>
        <dsp:cNvPr id="0" name=""/>
        <dsp:cNvSpPr/>
      </dsp:nvSpPr>
      <dsp:spPr>
        <a:xfrm>
          <a:off x="8797808" y="2068112"/>
          <a:ext cx="700750" cy="70075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955477" y="2068112"/>
        <a:ext cx="385412" cy="5273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5CAC83-DFDF-4C06-81B4-23D942D6DAA4}">
      <dsp:nvSpPr>
        <dsp:cNvPr id="0" name=""/>
        <dsp:cNvSpPr/>
      </dsp:nvSpPr>
      <dsp:spPr>
        <a:xfrm>
          <a:off x="0" y="0"/>
          <a:ext cx="8214969" cy="7905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a:t>- The courts will look at if the statement is written down or is a statement said during the negotiations and not written down. </a:t>
          </a:r>
          <a:endParaRPr lang="en-US" sz="2100" kern="1200"/>
        </a:p>
      </dsp:txBody>
      <dsp:txXfrm>
        <a:off x="23156" y="23156"/>
        <a:ext cx="7295055" cy="744278"/>
      </dsp:txXfrm>
    </dsp:sp>
    <dsp:sp modelId="{C06D63D2-04B6-4FF3-911D-019830EE5813}">
      <dsp:nvSpPr>
        <dsp:cNvPr id="0" name=""/>
        <dsp:cNvSpPr/>
      </dsp:nvSpPr>
      <dsp:spPr>
        <a:xfrm>
          <a:off x="688003" y="934333"/>
          <a:ext cx="8214969" cy="7905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dirty="0"/>
            <a:t>- If it is not written in the contract – it is more likely to be representation. </a:t>
          </a:r>
          <a:endParaRPr lang="en-US" sz="2100" kern="1200" dirty="0"/>
        </a:p>
      </dsp:txBody>
      <dsp:txXfrm>
        <a:off x="711159" y="957489"/>
        <a:ext cx="6966770" cy="744278"/>
      </dsp:txXfrm>
    </dsp:sp>
    <dsp:sp modelId="{B102217B-FBD9-4CFD-B276-BBE51235987D}">
      <dsp:nvSpPr>
        <dsp:cNvPr id="0" name=""/>
        <dsp:cNvSpPr/>
      </dsp:nvSpPr>
      <dsp:spPr>
        <a:xfrm>
          <a:off x="1365738" y="1868667"/>
          <a:ext cx="8214969" cy="7905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a:t>- If the contract is half written and half oral it may be classed as a term. </a:t>
          </a:r>
          <a:endParaRPr lang="en-US" sz="2100" kern="1200"/>
        </a:p>
      </dsp:txBody>
      <dsp:txXfrm>
        <a:off x="1388894" y="1891823"/>
        <a:ext cx="6977038" cy="744278"/>
      </dsp:txXfrm>
    </dsp:sp>
    <dsp:sp modelId="{DB8B9774-DA1F-4687-BA2A-4153E8C1296A}">
      <dsp:nvSpPr>
        <dsp:cNvPr id="0" name=""/>
        <dsp:cNvSpPr/>
      </dsp:nvSpPr>
      <dsp:spPr>
        <a:xfrm>
          <a:off x="2053742" y="2803001"/>
          <a:ext cx="8214969" cy="7905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baseline="0"/>
            <a:t>- It is up to the court interpretation. </a:t>
          </a:r>
          <a:endParaRPr lang="en-US" sz="2100" kern="1200"/>
        </a:p>
      </dsp:txBody>
      <dsp:txXfrm>
        <a:off x="2076898" y="2826157"/>
        <a:ext cx="6966770" cy="744278"/>
      </dsp:txXfrm>
    </dsp:sp>
    <dsp:sp modelId="{66E7D34A-D585-4AAF-90B0-470904576237}">
      <dsp:nvSpPr>
        <dsp:cNvPr id="0" name=""/>
        <dsp:cNvSpPr/>
      </dsp:nvSpPr>
      <dsp:spPr>
        <a:xfrm>
          <a:off x="7701085" y="605520"/>
          <a:ext cx="513883" cy="51388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7816709" y="605520"/>
        <a:ext cx="282635" cy="386697"/>
      </dsp:txXfrm>
    </dsp:sp>
    <dsp:sp modelId="{043A44E6-AF48-42AB-BCE7-ACF8F7D2486B}">
      <dsp:nvSpPr>
        <dsp:cNvPr id="0" name=""/>
        <dsp:cNvSpPr/>
      </dsp:nvSpPr>
      <dsp:spPr>
        <a:xfrm>
          <a:off x="8389089" y="1539854"/>
          <a:ext cx="513883" cy="51388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504713" y="1539854"/>
        <a:ext cx="282635" cy="386697"/>
      </dsp:txXfrm>
    </dsp:sp>
    <dsp:sp modelId="{2BCFDFF8-F421-4ED3-BB84-8377444A3E25}">
      <dsp:nvSpPr>
        <dsp:cNvPr id="0" name=""/>
        <dsp:cNvSpPr/>
      </dsp:nvSpPr>
      <dsp:spPr>
        <a:xfrm>
          <a:off x="9066824" y="2474188"/>
          <a:ext cx="513883" cy="51388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182448" y="2474188"/>
        <a:ext cx="282635" cy="38669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CE302-5FD2-4C0B-9111-3CB6AC4BBC03}">
      <dsp:nvSpPr>
        <dsp:cNvPr id="0" name=""/>
        <dsp:cNvSpPr/>
      </dsp:nvSpPr>
      <dsp:spPr>
        <a:xfrm>
          <a:off x="0" y="583958"/>
          <a:ext cx="10268712" cy="107807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FD02E5-0163-4E65-B8A5-4244FF8BAC9A}">
      <dsp:nvSpPr>
        <dsp:cNvPr id="0" name=""/>
        <dsp:cNvSpPr/>
      </dsp:nvSpPr>
      <dsp:spPr>
        <a:xfrm>
          <a:off x="326118" y="826526"/>
          <a:ext cx="592942" cy="5929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04300E-712D-4AC5-9F89-EEDE457562EE}">
      <dsp:nvSpPr>
        <dsp:cNvPr id="0" name=""/>
        <dsp:cNvSpPr/>
      </dsp:nvSpPr>
      <dsp:spPr>
        <a:xfrm>
          <a:off x="1245179" y="583958"/>
          <a:ext cx="9023532" cy="1078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097" tIns="114097" rIns="114097" bIns="114097" numCol="1" spcCol="1270" anchor="ctr" anchorCtr="0">
          <a:noAutofit/>
        </a:bodyPr>
        <a:lstStyle/>
        <a:p>
          <a:pPr marL="0" lvl="0" indent="0" algn="l" defTabSz="844550">
            <a:lnSpc>
              <a:spcPct val="100000"/>
            </a:lnSpc>
            <a:spcBef>
              <a:spcPct val="0"/>
            </a:spcBef>
            <a:spcAft>
              <a:spcPct val="35000"/>
            </a:spcAft>
            <a:buNone/>
          </a:pPr>
          <a:r>
            <a:rPr lang="en-GB" sz="1900" kern="1200" baseline="0"/>
            <a:t>- If there is a delay between the statement made and the contract being entered into then it will likely not be classed as a term.</a:t>
          </a:r>
          <a:endParaRPr lang="en-US" sz="1900" kern="1200"/>
        </a:p>
      </dsp:txBody>
      <dsp:txXfrm>
        <a:off x="1245179" y="583958"/>
        <a:ext cx="9023532" cy="1078077"/>
      </dsp:txXfrm>
    </dsp:sp>
    <dsp:sp modelId="{342073B8-BAC3-4BD6-A6B0-29E1706EED46}">
      <dsp:nvSpPr>
        <dsp:cNvPr id="0" name=""/>
        <dsp:cNvSpPr/>
      </dsp:nvSpPr>
      <dsp:spPr>
        <a:xfrm>
          <a:off x="0" y="1931555"/>
          <a:ext cx="10268712" cy="107807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AB7C91-DAE0-45F8-8C8A-9940729F2989}">
      <dsp:nvSpPr>
        <dsp:cNvPr id="0" name=""/>
        <dsp:cNvSpPr/>
      </dsp:nvSpPr>
      <dsp:spPr>
        <a:xfrm>
          <a:off x="326118" y="2174123"/>
          <a:ext cx="592942" cy="5929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05EF73-BBBA-4329-9686-738F1136E81A}">
      <dsp:nvSpPr>
        <dsp:cNvPr id="0" name=""/>
        <dsp:cNvSpPr/>
      </dsp:nvSpPr>
      <dsp:spPr>
        <a:xfrm>
          <a:off x="1245179" y="1931555"/>
          <a:ext cx="9023532" cy="1078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097" tIns="114097" rIns="114097" bIns="114097" numCol="1" spcCol="1270" anchor="ctr" anchorCtr="0">
          <a:noAutofit/>
        </a:bodyPr>
        <a:lstStyle/>
        <a:p>
          <a:pPr marL="0" lvl="0" indent="0" algn="l" defTabSz="844550">
            <a:lnSpc>
              <a:spcPct val="100000"/>
            </a:lnSpc>
            <a:spcBef>
              <a:spcPct val="0"/>
            </a:spcBef>
            <a:spcAft>
              <a:spcPct val="35000"/>
            </a:spcAft>
            <a:buNone/>
          </a:pPr>
          <a:r>
            <a:rPr lang="en-GB" sz="1900" kern="1200" baseline="0"/>
            <a:t>- Routledge v Mckay [1954] – not a term because of the time between the date of the statement and the contract. 23</a:t>
          </a:r>
          <a:r>
            <a:rPr lang="en-GB" sz="1900" kern="1200" baseline="30000"/>
            <a:t>rd</a:t>
          </a:r>
          <a:r>
            <a:rPr lang="en-GB" sz="1900" kern="1200" baseline="0"/>
            <a:t> of October  statement/ Contract entered 30</a:t>
          </a:r>
          <a:r>
            <a:rPr lang="en-GB" sz="1900" kern="1200" baseline="30000"/>
            <a:t>th</a:t>
          </a:r>
          <a:r>
            <a:rPr lang="en-GB" sz="1900" kern="1200" baseline="0"/>
            <a:t> October. </a:t>
          </a:r>
          <a:endParaRPr lang="en-US" sz="1900" kern="1200"/>
        </a:p>
      </dsp:txBody>
      <dsp:txXfrm>
        <a:off x="1245179" y="1931555"/>
        <a:ext cx="9023532" cy="107807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FF4C3-0031-4A31-88BC-20C530EAECBC}">
      <dsp:nvSpPr>
        <dsp:cNvPr id="0" name=""/>
        <dsp:cNvSpPr/>
      </dsp:nvSpPr>
      <dsp:spPr>
        <a:xfrm>
          <a:off x="0" y="905298"/>
          <a:ext cx="5816750" cy="167131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C1CE14-DF31-41B8-8590-9685167DF01A}">
      <dsp:nvSpPr>
        <dsp:cNvPr id="0" name=""/>
        <dsp:cNvSpPr/>
      </dsp:nvSpPr>
      <dsp:spPr>
        <a:xfrm>
          <a:off x="505574" y="1281345"/>
          <a:ext cx="919225" cy="9192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B09967-23BD-439F-A8CC-DAC7EABDF5E7}">
      <dsp:nvSpPr>
        <dsp:cNvPr id="0" name=""/>
        <dsp:cNvSpPr/>
      </dsp:nvSpPr>
      <dsp:spPr>
        <a:xfrm>
          <a:off x="1930374" y="905298"/>
          <a:ext cx="3886375" cy="1671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881" tIns="176881" rIns="176881" bIns="176881" numCol="1" spcCol="1270" anchor="ctr" anchorCtr="0">
          <a:noAutofit/>
        </a:bodyPr>
        <a:lstStyle/>
        <a:p>
          <a:pPr marL="0" lvl="0" indent="0" algn="l" defTabSz="1111250">
            <a:lnSpc>
              <a:spcPct val="90000"/>
            </a:lnSpc>
            <a:spcBef>
              <a:spcPct val="0"/>
            </a:spcBef>
            <a:spcAft>
              <a:spcPct val="35000"/>
            </a:spcAft>
            <a:buNone/>
          </a:pPr>
          <a:r>
            <a:rPr lang="en-GB" sz="2500" kern="1200" dirty="0"/>
            <a:t>- L’ Estrange v F </a:t>
          </a:r>
          <a:r>
            <a:rPr lang="en-GB" sz="2500" kern="1200" dirty="0" err="1"/>
            <a:t>Granucob</a:t>
          </a:r>
          <a:r>
            <a:rPr lang="en-GB" sz="2500" kern="1200" dirty="0"/>
            <a:t> LTD [1934] – Written in the contract are classed as part of it. </a:t>
          </a:r>
          <a:endParaRPr lang="en-US" sz="2500" kern="1200" dirty="0"/>
        </a:p>
      </dsp:txBody>
      <dsp:txXfrm>
        <a:off x="1930374" y="905298"/>
        <a:ext cx="3886375" cy="1671319"/>
      </dsp:txXfrm>
    </dsp:sp>
    <dsp:sp modelId="{7923C9E4-1ED8-4A01-993A-68073BA70083}">
      <dsp:nvSpPr>
        <dsp:cNvPr id="0" name=""/>
        <dsp:cNvSpPr/>
      </dsp:nvSpPr>
      <dsp:spPr>
        <a:xfrm>
          <a:off x="0" y="2994447"/>
          <a:ext cx="5816750" cy="167131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6A9FC2-D927-4EDB-8C7B-9AA514A53021}">
      <dsp:nvSpPr>
        <dsp:cNvPr id="0" name=""/>
        <dsp:cNvSpPr/>
      </dsp:nvSpPr>
      <dsp:spPr>
        <a:xfrm>
          <a:off x="505574" y="3370494"/>
          <a:ext cx="919225" cy="9192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1EEC11-1DBC-4A15-ABFC-2FB140CB99A8}">
      <dsp:nvSpPr>
        <dsp:cNvPr id="0" name=""/>
        <dsp:cNvSpPr/>
      </dsp:nvSpPr>
      <dsp:spPr>
        <a:xfrm>
          <a:off x="1930374" y="2994447"/>
          <a:ext cx="3886375" cy="1671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881" tIns="176881" rIns="176881" bIns="176881" numCol="1" spcCol="1270" anchor="ctr" anchorCtr="0">
          <a:noAutofit/>
        </a:bodyPr>
        <a:lstStyle/>
        <a:p>
          <a:pPr marL="0" lvl="0" indent="0" algn="l" defTabSz="1111250">
            <a:lnSpc>
              <a:spcPct val="90000"/>
            </a:lnSpc>
            <a:spcBef>
              <a:spcPct val="0"/>
            </a:spcBef>
            <a:spcAft>
              <a:spcPct val="35000"/>
            </a:spcAft>
            <a:buNone/>
          </a:pPr>
          <a:r>
            <a:rPr lang="en-GB" sz="2500" kern="1200"/>
            <a:t>- Not binding if misrepresentation or mistake has taken place. </a:t>
          </a:r>
          <a:endParaRPr lang="en-US" sz="2500" kern="1200"/>
        </a:p>
      </dsp:txBody>
      <dsp:txXfrm>
        <a:off x="1930374" y="2994447"/>
        <a:ext cx="3886375" cy="167131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3278EF-C750-429B-A17F-021BD4D3C81B}">
      <dsp:nvSpPr>
        <dsp:cNvPr id="0" name=""/>
        <dsp:cNvSpPr/>
      </dsp:nvSpPr>
      <dsp:spPr>
        <a:xfrm>
          <a:off x="5014646" y="1369731"/>
          <a:ext cx="2633613" cy="626680"/>
        </a:xfrm>
        <a:custGeom>
          <a:avLst/>
          <a:gdLst/>
          <a:ahLst/>
          <a:cxnLst/>
          <a:rect l="0" t="0" r="0" b="0"/>
          <a:pathLst>
            <a:path>
              <a:moveTo>
                <a:pt x="0" y="0"/>
              </a:moveTo>
              <a:lnTo>
                <a:pt x="0" y="427064"/>
              </a:lnTo>
              <a:lnTo>
                <a:pt x="2633613" y="427064"/>
              </a:lnTo>
              <a:lnTo>
                <a:pt x="2633613" y="626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3D597F-FEDA-4EEA-9EA4-EB249DD9F7B0}">
      <dsp:nvSpPr>
        <dsp:cNvPr id="0" name=""/>
        <dsp:cNvSpPr/>
      </dsp:nvSpPr>
      <dsp:spPr>
        <a:xfrm>
          <a:off x="4968926" y="1369731"/>
          <a:ext cx="91440" cy="626680"/>
        </a:xfrm>
        <a:custGeom>
          <a:avLst/>
          <a:gdLst/>
          <a:ahLst/>
          <a:cxnLst/>
          <a:rect l="0" t="0" r="0" b="0"/>
          <a:pathLst>
            <a:path>
              <a:moveTo>
                <a:pt x="45720" y="0"/>
              </a:moveTo>
              <a:lnTo>
                <a:pt x="45720" y="626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E46B4A-A507-4978-B88E-77BC2E6C65CC}">
      <dsp:nvSpPr>
        <dsp:cNvPr id="0" name=""/>
        <dsp:cNvSpPr/>
      </dsp:nvSpPr>
      <dsp:spPr>
        <a:xfrm>
          <a:off x="2381032" y="1369731"/>
          <a:ext cx="2633613" cy="626680"/>
        </a:xfrm>
        <a:custGeom>
          <a:avLst/>
          <a:gdLst/>
          <a:ahLst/>
          <a:cxnLst/>
          <a:rect l="0" t="0" r="0" b="0"/>
          <a:pathLst>
            <a:path>
              <a:moveTo>
                <a:pt x="2633613" y="0"/>
              </a:moveTo>
              <a:lnTo>
                <a:pt x="2633613" y="427064"/>
              </a:lnTo>
              <a:lnTo>
                <a:pt x="0" y="427064"/>
              </a:lnTo>
              <a:lnTo>
                <a:pt x="0" y="626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352E88-14CD-425F-BC42-9CA6D88D8EC5}">
      <dsp:nvSpPr>
        <dsp:cNvPr id="0" name=""/>
        <dsp:cNvSpPr/>
      </dsp:nvSpPr>
      <dsp:spPr>
        <a:xfrm>
          <a:off x="3937258" y="1449"/>
          <a:ext cx="2154774" cy="13682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F22B6A-A7E4-4739-94F6-3ABBE6A828DD}">
      <dsp:nvSpPr>
        <dsp:cNvPr id="0" name=""/>
        <dsp:cNvSpPr/>
      </dsp:nvSpPr>
      <dsp:spPr>
        <a:xfrm>
          <a:off x="4176678" y="228897"/>
          <a:ext cx="2154774" cy="13682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Put them in by; </a:t>
          </a:r>
          <a:endParaRPr lang="en-US" sz="2400" kern="1200"/>
        </a:p>
      </dsp:txBody>
      <dsp:txXfrm>
        <a:off x="4216754" y="268973"/>
        <a:ext cx="2074622" cy="1288130"/>
      </dsp:txXfrm>
    </dsp:sp>
    <dsp:sp modelId="{EB0B6032-0DB4-4DAC-BB3A-5F2CB6E8DCEA}">
      <dsp:nvSpPr>
        <dsp:cNvPr id="0" name=""/>
        <dsp:cNvSpPr/>
      </dsp:nvSpPr>
      <dsp:spPr>
        <a:xfrm>
          <a:off x="1303645" y="1996411"/>
          <a:ext cx="2154774" cy="13682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F36F7E-9F53-48B4-BD42-7B71D3E19552}">
      <dsp:nvSpPr>
        <dsp:cNvPr id="0" name=""/>
        <dsp:cNvSpPr/>
      </dsp:nvSpPr>
      <dsp:spPr>
        <a:xfrm>
          <a:off x="1543064" y="2223860"/>
          <a:ext cx="2154774" cy="13682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Notice. </a:t>
          </a:r>
          <a:endParaRPr lang="en-US" sz="2400" kern="1200"/>
        </a:p>
      </dsp:txBody>
      <dsp:txXfrm>
        <a:off x="1583140" y="2263936"/>
        <a:ext cx="2074622" cy="1288130"/>
      </dsp:txXfrm>
    </dsp:sp>
    <dsp:sp modelId="{62E97717-5281-4EBB-8FF5-5DF9B011D2D6}">
      <dsp:nvSpPr>
        <dsp:cNvPr id="0" name=""/>
        <dsp:cNvSpPr/>
      </dsp:nvSpPr>
      <dsp:spPr>
        <a:xfrm>
          <a:off x="3937258" y="1996411"/>
          <a:ext cx="2154774" cy="13682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606BFA-D4F3-45B9-86B0-28C300DE9F31}">
      <dsp:nvSpPr>
        <dsp:cNvPr id="0" name=""/>
        <dsp:cNvSpPr/>
      </dsp:nvSpPr>
      <dsp:spPr>
        <a:xfrm>
          <a:off x="4176678" y="2223860"/>
          <a:ext cx="2154774" cy="13682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 Consistent court of dealing’’. </a:t>
          </a:r>
          <a:endParaRPr lang="en-US" sz="2400" kern="1200"/>
        </a:p>
      </dsp:txBody>
      <dsp:txXfrm>
        <a:off x="4216754" y="2263936"/>
        <a:ext cx="2074622" cy="1288130"/>
      </dsp:txXfrm>
    </dsp:sp>
    <dsp:sp modelId="{01FE79E7-E242-45F3-8E74-60BDA9104CD7}">
      <dsp:nvSpPr>
        <dsp:cNvPr id="0" name=""/>
        <dsp:cNvSpPr/>
      </dsp:nvSpPr>
      <dsp:spPr>
        <a:xfrm>
          <a:off x="6570872" y="1996411"/>
          <a:ext cx="2154774" cy="13682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9A8CDC-9DB5-4D16-96B9-604516094B12}">
      <dsp:nvSpPr>
        <dsp:cNvPr id="0" name=""/>
        <dsp:cNvSpPr/>
      </dsp:nvSpPr>
      <dsp:spPr>
        <a:xfrm>
          <a:off x="6810292" y="2223860"/>
          <a:ext cx="2154774" cy="13682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 Common understanding of the parties’’</a:t>
          </a:r>
          <a:endParaRPr lang="en-US" sz="2400" kern="1200"/>
        </a:p>
      </dsp:txBody>
      <dsp:txXfrm>
        <a:off x="6850368" y="2263936"/>
        <a:ext cx="2074622" cy="128813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68605-4783-43CB-9A5E-4446D6EFA7E5}">
      <dsp:nvSpPr>
        <dsp:cNvPr id="0" name=""/>
        <dsp:cNvSpPr/>
      </dsp:nvSpPr>
      <dsp:spPr>
        <a:xfrm>
          <a:off x="0" y="680"/>
          <a:ext cx="5816750" cy="159134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8F3834-A04F-4290-9A4D-89C99BCB3103}">
      <dsp:nvSpPr>
        <dsp:cNvPr id="0" name=""/>
        <dsp:cNvSpPr/>
      </dsp:nvSpPr>
      <dsp:spPr>
        <a:xfrm>
          <a:off x="481381" y="358732"/>
          <a:ext cx="875239" cy="8752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42B9FF-6FB6-42B8-8C29-0A09A7FBF4A0}">
      <dsp:nvSpPr>
        <dsp:cNvPr id="0" name=""/>
        <dsp:cNvSpPr/>
      </dsp:nvSpPr>
      <dsp:spPr>
        <a:xfrm>
          <a:off x="1838002" y="680"/>
          <a:ext cx="3978747" cy="1591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417" tIns="168417" rIns="168417" bIns="168417" numCol="1" spcCol="1270" anchor="ctr" anchorCtr="0">
          <a:noAutofit/>
        </a:bodyPr>
        <a:lstStyle/>
        <a:p>
          <a:pPr marL="0" lvl="0" indent="0" algn="l" defTabSz="1066800">
            <a:lnSpc>
              <a:spcPct val="90000"/>
            </a:lnSpc>
            <a:spcBef>
              <a:spcPct val="0"/>
            </a:spcBef>
            <a:spcAft>
              <a:spcPct val="35000"/>
            </a:spcAft>
            <a:buNone/>
          </a:pPr>
          <a:r>
            <a:rPr lang="en-GB" sz="2400" kern="1200" baseline="0"/>
            <a:t>- Look at the timing – has to be when the contract was created. </a:t>
          </a:r>
          <a:endParaRPr lang="en-US" sz="2400" kern="1200"/>
        </a:p>
      </dsp:txBody>
      <dsp:txXfrm>
        <a:off x="1838002" y="680"/>
        <a:ext cx="3978747" cy="1591344"/>
      </dsp:txXfrm>
    </dsp:sp>
    <dsp:sp modelId="{7F2B6A2E-9568-44EA-A221-4F1740155286}">
      <dsp:nvSpPr>
        <dsp:cNvPr id="0" name=""/>
        <dsp:cNvSpPr/>
      </dsp:nvSpPr>
      <dsp:spPr>
        <a:xfrm>
          <a:off x="0" y="1989860"/>
          <a:ext cx="5816750" cy="159134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AB5FC5-B742-45D0-AC8E-0E0C7E71E694}">
      <dsp:nvSpPr>
        <dsp:cNvPr id="0" name=""/>
        <dsp:cNvSpPr/>
      </dsp:nvSpPr>
      <dsp:spPr>
        <a:xfrm>
          <a:off x="481381" y="2347913"/>
          <a:ext cx="875239" cy="8752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9B3592-E26D-4C77-B164-596CB76F04B7}">
      <dsp:nvSpPr>
        <dsp:cNvPr id="0" name=""/>
        <dsp:cNvSpPr/>
      </dsp:nvSpPr>
      <dsp:spPr>
        <a:xfrm>
          <a:off x="1838002" y="1989860"/>
          <a:ext cx="3978747" cy="1591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417" tIns="168417" rIns="168417" bIns="168417" numCol="1" spcCol="1270" anchor="ctr" anchorCtr="0">
          <a:noAutofit/>
        </a:bodyPr>
        <a:lstStyle/>
        <a:p>
          <a:pPr marL="0" lvl="0" indent="0" algn="l" defTabSz="1066800">
            <a:lnSpc>
              <a:spcPct val="90000"/>
            </a:lnSpc>
            <a:spcBef>
              <a:spcPct val="0"/>
            </a:spcBef>
            <a:spcAft>
              <a:spcPct val="35000"/>
            </a:spcAft>
            <a:buNone/>
          </a:pPr>
          <a:r>
            <a:rPr lang="en-GB" sz="2400" kern="1200" baseline="0"/>
            <a:t>- Format of the document – Chapelton v Barry Urban District Council [ 1940] – Deckchair. </a:t>
          </a:r>
          <a:endParaRPr lang="en-US" sz="2400" kern="1200"/>
        </a:p>
      </dsp:txBody>
      <dsp:txXfrm>
        <a:off x="1838002" y="1989860"/>
        <a:ext cx="3978747" cy="1591344"/>
      </dsp:txXfrm>
    </dsp:sp>
    <dsp:sp modelId="{6B31DB98-21E9-4216-B0DA-44526E68CC1F}">
      <dsp:nvSpPr>
        <dsp:cNvPr id="0" name=""/>
        <dsp:cNvSpPr/>
      </dsp:nvSpPr>
      <dsp:spPr>
        <a:xfrm>
          <a:off x="0" y="3979041"/>
          <a:ext cx="5816750" cy="159134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6224B5-E7DF-4A75-9A66-01E1B6CB042C}">
      <dsp:nvSpPr>
        <dsp:cNvPr id="0" name=""/>
        <dsp:cNvSpPr/>
      </dsp:nvSpPr>
      <dsp:spPr>
        <a:xfrm>
          <a:off x="481381" y="4337093"/>
          <a:ext cx="875239" cy="87523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773039-30EB-40AB-A211-9E572211D70F}">
      <dsp:nvSpPr>
        <dsp:cNvPr id="0" name=""/>
        <dsp:cNvSpPr/>
      </dsp:nvSpPr>
      <dsp:spPr>
        <a:xfrm>
          <a:off x="1838002" y="3979041"/>
          <a:ext cx="3978747" cy="1591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417" tIns="168417" rIns="168417" bIns="168417" numCol="1" spcCol="1270" anchor="ctr" anchorCtr="0">
          <a:noAutofit/>
        </a:bodyPr>
        <a:lstStyle/>
        <a:p>
          <a:pPr marL="0" lvl="0" indent="0" algn="l" defTabSz="1066800">
            <a:lnSpc>
              <a:spcPct val="90000"/>
            </a:lnSpc>
            <a:spcBef>
              <a:spcPct val="0"/>
            </a:spcBef>
            <a:spcAft>
              <a:spcPct val="35000"/>
            </a:spcAft>
            <a:buNone/>
          </a:pPr>
          <a:r>
            <a:rPr lang="en-GB" sz="2400" kern="1200" baseline="0"/>
            <a:t>- More unusual the clause the more notice that is needed. </a:t>
          </a:r>
          <a:endParaRPr lang="en-US" sz="2400" kern="1200"/>
        </a:p>
      </dsp:txBody>
      <dsp:txXfrm>
        <a:off x="1838002" y="3979041"/>
        <a:ext cx="3978747" cy="159134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803FD8-58F2-44A7-BB62-5D561011D5D0}">
      <dsp:nvSpPr>
        <dsp:cNvPr id="0" name=""/>
        <dsp:cNvSpPr/>
      </dsp:nvSpPr>
      <dsp:spPr>
        <a:xfrm>
          <a:off x="0" y="79798"/>
          <a:ext cx="5816750" cy="175390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 Previously used the same terms – classed as consistent course of dealing. </a:t>
          </a:r>
          <a:endParaRPr lang="en-US" sz="2600" kern="1200"/>
        </a:p>
      </dsp:txBody>
      <dsp:txXfrm>
        <a:off x="85618" y="165416"/>
        <a:ext cx="5645514" cy="1582667"/>
      </dsp:txXfrm>
    </dsp:sp>
    <dsp:sp modelId="{0EE0E58A-0153-43BE-9AB3-78B573D7B4C8}">
      <dsp:nvSpPr>
        <dsp:cNvPr id="0" name=""/>
        <dsp:cNvSpPr/>
      </dsp:nvSpPr>
      <dsp:spPr>
        <a:xfrm>
          <a:off x="0" y="1908581"/>
          <a:ext cx="5816750" cy="1753903"/>
        </a:xfrm>
        <a:prstGeom prst="roundRect">
          <a:avLst/>
        </a:prstGeom>
        <a:solidFill>
          <a:schemeClr val="accent2">
            <a:hueOff val="-751084"/>
            <a:satOff val="-4879"/>
            <a:lumOff val="-10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 Not regularly used in different trading contracts. </a:t>
          </a:r>
          <a:endParaRPr lang="en-US" sz="2600" kern="1200"/>
        </a:p>
      </dsp:txBody>
      <dsp:txXfrm>
        <a:off x="85618" y="1994199"/>
        <a:ext cx="5645514" cy="1582667"/>
      </dsp:txXfrm>
    </dsp:sp>
    <dsp:sp modelId="{84AEE8BA-FD7B-429F-B405-64D8043A0CFA}">
      <dsp:nvSpPr>
        <dsp:cNvPr id="0" name=""/>
        <dsp:cNvSpPr/>
      </dsp:nvSpPr>
      <dsp:spPr>
        <a:xfrm>
          <a:off x="0" y="3737364"/>
          <a:ext cx="5816750" cy="1753903"/>
        </a:xfrm>
        <a:prstGeom prst="roundRect">
          <a:avLst/>
        </a:prstGeom>
        <a:solidFill>
          <a:schemeClr val="accent2">
            <a:hueOff val="-1502167"/>
            <a:satOff val="-9757"/>
            <a:lumOff val="-21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 Course of dealing must be ‘’ Consistent and unequivocal’’ (Transformers and Rectifiers LTD v Needs Ltd [2015]</a:t>
          </a:r>
          <a:endParaRPr lang="en-US" sz="2600" kern="1200"/>
        </a:p>
      </dsp:txBody>
      <dsp:txXfrm>
        <a:off x="85618" y="3822982"/>
        <a:ext cx="5645514" cy="158266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4CB512-3928-464B-BA1B-552319D72565}">
      <dsp:nvSpPr>
        <dsp:cNvPr id="0" name=""/>
        <dsp:cNvSpPr/>
      </dsp:nvSpPr>
      <dsp:spPr>
        <a:xfrm>
          <a:off x="0" y="905298"/>
          <a:ext cx="5816750" cy="167131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9252E8-C4C3-4C8D-88B8-7097574A884A}">
      <dsp:nvSpPr>
        <dsp:cNvPr id="0" name=""/>
        <dsp:cNvSpPr/>
      </dsp:nvSpPr>
      <dsp:spPr>
        <a:xfrm>
          <a:off x="505574" y="1281345"/>
          <a:ext cx="919225" cy="9192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1594B7-163E-46B6-AF06-1A43BB7E4F7B}">
      <dsp:nvSpPr>
        <dsp:cNvPr id="0" name=""/>
        <dsp:cNvSpPr/>
      </dsp:nvSpPr>
      <dsp:spPr>
        <a:xfrm>
          <a:off x="1930374" y="905298"/>
          <a:ext cx="3886375" cy="1671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881" tIns="176881" rIns="176881" bIns="176881" numCol="1" spcCol="1270" anchor="ctr" anchorCtr="0">
          <a:noAutofit/>
        </a:bodyPr>
        <a:lstStyle/>
        <a:p>
          <a:pPr marL="0" lvl="0" indent="0" algn="l" defTabSz="1022350">
            <a:lnSpc>
              <a:spcPct val="90000"/>
            </a:lnSpc>
            <a:spcBef>
              <a:spcPct val="0"/>
            </a:spcBef>
            <a:spcAft>
              <a:spcPct val="35000"/>
            </a:spcAft>
            <a:buNone/>
          </a:pPr>
          <a:r>
            <a:rPr lang="en-GB" sz="2300" kern="1200"/>
            <a:t>- If there is a common understanding between the parties then it will be classed as an express term. </a:t>
          </a:r>
          <a:endParaRPr lang="en-US" sz="2300" kern="1200"/>
        </a:p>
      </dsp:txBody>
      <dsp:txXfrm>
        <a:off x="1930374" y="905298"/>
        <a:ext cx="3886375" cy="1671319"/>
      </dsp:txXfrm>
    </dsp:sp>
    <dsp:sp modelId="{09E8BF05-3A40-4387-A702-8A3E078B2968}">
      <dsp:nvSpPr>
        <dsp:cNvPr id="0" name=""/>
        <dsp:cNvSpPr/>
      </dsp:nvSpPr>
      <dsp:spPr>
        <a:xfrm>
          <a:off x="0" y="2994447"/>
          <a:ext cx="5816750" cy="167131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65168B-96C4-4BDA-8B1C-6821DF28D55A}">
      <dsp:nvSpPr>
        <dsp:cNvPr id="0" name=""/>
        <dsp:cNvSpPr/>
      </dsp:nvSpPr>
      <dsp:spPr>
        <a:xfrm>
          <a:off x="505574" y="3370494"/>
          <a:ext cx="919225" cy="9192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29FB2F-E439-4C06-887D-A3A677E4E32D}">
      <dsp:nvSpPr>
        <dsp:cNvPr id="0" name=""/>
        <dsp:cNvSpPr/>
      </dsp:nvSpPr>
      <dsp:spPr>
        <a:xfrm>
          <a:off x="1930374" y="2994447"/>
          <a:ext cx="3886375" cy="1671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881" tIns="176881" rIns="176881" bIns="176881" numCol="1" spcCol="1270" anchor="ctr" anchorCtr="0">
          <a:noAutofit/>
        </a:bodyPr>
        <a:lstStyle/>
        <a:p>
          <a:pPr marL="0" lvl="0" indent="0" algn="l" defTabSz="1022350">
            <a:lnSpc>
              <a:spcPct val="90000"/>
            </a:lnSpc>
            <a:spcBef>
              <a:spcPct val="0"/>
            </a:spcBef>
            <a:spcAft>
              <a:spcPct val="35000"/>
            </a:spcAft>
            <a:buNone/>
          </a:pPr>
          <a:r>
            <a:rPr lang="en-GB" sz="2300" kern="1200"/>
            <a:t>British Crane Hire Corp LTD v Ipswich Plant Hire [1975] </a:t>
          </a:r>
          <a:endParaRPr lang="en-US" sz="2300" kern="1200"/>
        </a:p>
      </dsp:txBody>
      <dsp:txXfrm>
        <a:off x="1930374" y="2994447"/>
        <a:ext cx="3886375" cy="167131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5639CF-98AA-4164-8265-3D36C92147D4}">
      <dsp:nvSpPr>
        <dsp:cNvPr id="0" name=""/>
        <dsp:cNvSpPr/>
      </dsp:nvSpPr>
      <dsp:spPr>
        <a:xfrm>
          <a:off x="0" y="0"/>
          <a:ext cx="5038440" cy="161734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 Read into the contract – not expressly stated. </a:t>
          </a:r>
          <a:endParaRPr lang="en-US" sz="1700" kern="1200"/>
        </a:p>
      </dsp:txBody>
      <dsp:txXfrm>
        <a:off x="47370" y="47370"/>
        <a:ext cx="3366789" cy="1522605"/>
      </dsp:txXfrm>
    </dsp:sp>
    <dsp:sp modelId="{E65C65B5-0177-4592-ADCF-5F4E746301FD}">
      <dsp:nvSpPr>
        <dsp:cNvPr id="0" name=""/>
        <dsp:cNvSpPr/>
      </dsp:nvSpPr>
      <dsp:spPr>
        <a:xfrm>
          <a:off x="889136" y="1976754"/>
          <a:ext cx="5038440" cy="161734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 They can be read into the contract in a number of ways such as; </a:t>
          </a:r>
          <a:endParaRPr lang="en-US" sz="1700" kern="1200"/>
        </a:p>
        <a:p>
          <a:pPr marL="114300" lvl="1" indent="-114300" algn="l" defTabSz="577850">
            <a:lnSpc>
              <a:spcPct val="90000"/>
            </a:lnSpc>
            <a:spcBef>
              <a:spcPct val="0"/>
            </a:spcBef>
            <a:spcAft>
              <a:spcPct val="15000"/>
            </a:spcAft>
            <a:buChar char="•"/>
          </a:pPr>
          <a:r>
            <a:rPr lang="en-GB" sz="1300" kern="1200"/>
            <a:t>Statute </a:t>
          </a:r>
          <a:endParaRPr lang="en-US" sz="1300" kern="1200"/>
        </a:p>
        <a:p>
          <a:pPr marL="114300" lvl="1" indent="-114300" algn="l" defTabSz="577850">
            <a:lnSpc>
              <a:spcPct val="90000"/>
            </a:lnSpc>
            <a:spcBef>
              <a:spcPct val="0"/>
            </a:spcBef>
            <a:spcAft>
              <a:spcPct val="15000"/>
            </a:spcAft>
            <a:buChar char="•"/>
          </a:pPr>
          <a:r>
            <a:rPr lang="en-GB" sz="1300" kern="1200"/>
            <a:t>Custom </a:t>
          </a:r>
          <a:endParaRPr lang="en-US" sz="1300" kern="1200"/>
        </a:p>
        <a:p>
          <a:pPr marL="114300" lvl="1" indent="-114300" algn="l" defTabSz="577850">
            <a:lnSpc>
              <a:spcPct val="90000"/>
            </a:lnSpc>
            <a:spcBef>
              <a:spcPct val="0"/>
            </a:spcBef>
            <a:spcAft>
              <a:spcPct val="15000"/>
            </a:spcAft>
            <a:buChar char="•"/>
          </a:pPr>
          <a:r>
            <a:rPr lang="en-GB" sz="1300" kern="1200"/>
            <a:t>Courts </a:t>
          </a:r>
          <a:endParaRPr lang="en-US" sz="1300" kern="1200"/>
        </a:p>
      </dsp:txBody>
      <dsp:txXfrm>
        <a:off x="936506" y="2024124"/>
        <a:ext cx="3003289" cy="1522605"/>
      </dsp:txXfrm>
    </dsp:sp>
    <dsp:sp modelId="{E2A06595-79DD-402A-B17A-BF3BED12F6CB}">
      <dsp:nvSpPr>
        <dsp:cNvPr id="0" name=""/>
        <dsp:cNvSpPr/>
      </dsp:nvSpPr>
      <dsp:spPr>
        <a:xfrm>
          <a:off x="3987166" y="1271412"/>
          <a:ext cx="1051274" cy="105127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223703" y="1271412"/>
        <a:ext cx="578200" cy="79108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927F9C-8A23-48EE-B736-4104A2FC96C4}">
      <dsp:nvSpPr>
        <dsp:cNvPr id="0" name=""/>
        <dsp:cNvSpPr/>
      </dsp:nvSpPr>
      <dsp:spPr>
        <a:xfrm>
          <a:off x="5673049" y="1369731"/>
          <a:ext cx="1316806" cy="626680"/>
        </a:xfrm>
        <a:custGeom>
          <a:avLst/>
          <a:gdLst/>
          <a:ahLst/>
          <a:cxnLst/>
          <a:rect l="0" t="0" r="0" b="0"/>
          <a:pathLst>
            <a:path>
              <a:moveTo>
                <a:pt x="0" y="0"/>
              </a:moveTo>
              <a:lnTo>
                <a:pt x="0" y="427064"/>
              </a:lnTo>
              <a:lnTo>
                <a:pt x="1316806" y="427064"/>
              </a:lnTo>
              <a:lnTo>
                <a:pt x="1316806" y="626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EC5DAC-A619-4D00-882F-3CEF61BAAF78}">
      <dsp:nvSpPr>
        <dsp:cNvPr id="0" name=""/>
        <dsp:cNvSpPr/>
      </dsp:nvSpPr>
      <dsp:spPr>
        <a:xfrm>
          <a:off x="4356242" y="1369731"/>
          <a:ext cx="1316806" cy="626680"/>
        </a:xfrm>
        <a:custGeom>
          <a:avLst/>
          <a:gdLst/>
          <a:ahLst/>
          <a:cxnLst/>
          <a:rect l="0" t="0" r="0" b="0"/>
          <a:pathLst>
            <a:path>
              <a:moveTo>
                <a:pt x="1316806" y="0"/>
              </a:moveTo>
              <a:lnTo>
                <a:pt x="1316806" y="427064"/>
              </a:lnTo>
              <a:lnTo>
                <a:pt x="0" y="427064"/>
              </a:lnTo>
              <a:lnTo>
                <a:pt x="0" y="626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8C4904-B822-4FB3-B766-08EDBEDA81B6}">
      <dsp:nvSpPr>
        <dsp:cNvPr id="0" name=""/>
        <dsp:cNvSpPr/>
      </dsp:nvSpPr>
      <dsp:spPr>
        <a:xfrm>
          <a:off x="1962048" y="1449"/>
          <a:ext cx="2154774" cy="13682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0FB68D-0647-44D8-A087-C13A46551326}">
      <dsp:nvSpPr>
        <dsp:cNvPr id="0" name=""/>
        <dsp:cNvSpPr/>
      </dsp:nvSpPr>
      <dsp:spPr>
        <a:xfrm>
          <a:off x="2201467" y="228897"/>
          <a:ext cx="2154774" cy="13682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 Consumer Rights Act 2015 – is an example of where parliament has implied terms. </a:t>
          </a:r>
          <a:endParaRPr lang="en-US" sz="1700" kern="1200"/>
        </a:p>
      </dsp:txBody>
      <dsp:txXfrm>
        <a:off x="2241543" y="268973"/>
        <a:ext cx="2074622" cy="1288130"/>
      </dsp:txXfrm>
    </dsp:sp>
    <dsp:sp modelId="{89963D2B-1038-406B-BCDB-8113D44BBC4D}">
      <dsp:nvSpPr>
        <dsp:cNvPr id="0" name=""/>
        <dsp:cNvSpPr/>
      </dsp:nvSpPr>
      <dsp:spPr>
        <a:xfrm>
          <a:off x="4595662" y="1449"/>
          <a:ext cx="2154774" cy="13682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A472EF-52C4-4C1D-BFD0-DD62A059F003}">
      <dsp:nvSpPr>
        <dsp:cNvPr id="0" name=""/>
        <dsp:cNvSpPr/>
      </dsp:nvSpPr>
      <dsp:spPr>
        <a:xfrm>
          <a:off x="4835081" y="228897"/>
          <a:ext cx="2154774" cy="13682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 It replaced sections of certain acts such as; </a:t>
          </a:r>
          <a:endParaRPr lang="en-US" sz="1700" kern="1200"/>
        </a:p>
      </dsp:txBody>
      <dsp:txXfrm>
        <a:off x="4875157" y="268973"/>
        <a:ext cx="2074622" cy="1288130"/>
      </dsp:txXfrm>
    </dsp:sp>
    <dsp:sp modelId="{5CF351DE-4F9B-4B6E-AE56-A02DFAF92C58}">
      <dsp:nvSpPr>
        <dsp:cNvPr id="0" name=""/>
        <dsp:cNvSpPr/>
      </dsp:nvSpPr>
      <dsp:spPr>
        <a:xfrm>
          <a:off x="3278855" y="1996411"/>
          <a:ext cx="2154774" cy="13682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6C0DF-7A68-4916-BC35-53CDB786BE35}">
      <dsp:nvSpPr>
        <dsp:cNvPr id="0" name=""/>
        <dsp:cNvSpPr/>
      </dsp:nvSpPr>
      <dsp:spPr>
        <a:xfrm>
          <a:off x="3518274" y="2223860"/>
          <a:ext cx="2154774" cy="13682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Sale of Goods Act 1979. </a:t>
          </a:r>
          <a:endParaRPr lang="en-US" sz="1700" kern="1200"/>
        </a:p>
      </dsp:txBody>
      <dsp:txXfrm>
        <a:off x="3558350" y="2263936"/>
        <a:ext cx="2074622" cy="1288130"/>
      </dsp:txXfrm>
    </dsp:sp>
    <dsp:sp modelId="{1B7BA143-3DFF-419F-8A89-08F46C07D2FE}">
      <dsp:nvSpPr>
        <dsp:cNvPr id="0" name=""/>
        <dsp:cNvSpPr/>
      </dsp:nvSpPr>
      <dsp:spPr>
        <a:xfrm>
          <a:off x="5912469" y="1996411"/>
          <a:ext cx="2154774" cy="13682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5161CC-CA37-405C-8C33-1B84ECC63774}">
      <dsp:nvSpPr>
        <dsp:cNvPr id="0" name=""/>
        <dsp:cNvSpPr/>
      </dsp:nvSpPr>
      <dsp:spPr>
        <a:xfrm>
          <a:off x="6151888" y="2223860"/>
          <a:ext cx="2154774" cy="13682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Supply of Goods and Services Act 1982. </a:t>
          </a:r>
          <a:endParaRPr lang="en-US" sz="1700" kern="1200"/>
        </a:p>
      </dsp:txBody>
      <dsp:txXfrm>
        <a:off x="6191964" y="2263936"/>
        <a:ext cx="2074622" cy="128813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D2BC16-F755-4ADC-A45F-103F487980EF}">
      <dsp:nvSpPr>
        <dsp:cNvPr id="0" name=""/>
        <dsp:cNvSpPr/>
      </dsp:nvSpPr>
      <dsp:spPr>
        <a:xfrm>
          <a:off x="0" y="905298"/>
          <a:ext cx="5816750" cy="16713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3A903C-33E4-4E5A-BF36-0E0E0E2592A0}">
      <dsp:nvSpPr>
        <dsp:cNvPr id="0" name=""/>
        <dsp:cNvSpPr/>
      </dsp:nvSpPr>
      <dsp:spPr>
        <a:xfrm>
          <a:off x="505574" y="1281345"/>
          <a:ext cx="919225" cy="9192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4C8CCB-5898-4D6F-A3B1-AE5911805D7A}">
      <dsp:nvSpPr>
        <dsp:cNvPr id="0" name=""/>
        <dsp:cNvSpPr/>
      </dsp:nvSpPr>
      <dsp:spPr>
        <a:xfrm>
          <a:off x="1930374" y="905298"/>
          <a:ext cx="3886375" cy="1671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881" tIns="176881" rIns="176881" bIns="176881" numCol="1" spcCol="1270" anchor="ctr" anchorCtr="0">
          <a:noAutofit/>
        </a:bodyPr>
        <a:lstStyle/>
        <a:p>
          <a:pPr marL="0" lvl="0" indent="0" algn="l" defTabSz="1111250">
            <a:lnSpc>
              <a:spcPct val="90000"/>
            </a:lnSpc>
            <a:spcBef>
              <a:spcPct val="0"/>
            </a:spcBef>
            <a:spcAft>
              <a:spcPct val="35000"/>
            </a:spcAft>
            <a:buNone/>
          </a:pPr>
          <a:r>
            <a:rPr lang="en-GB" sz="2500" kern="1200"/>
            <a:t>- Between Consumers and Businesses. </a:t>
          </a:r>
          <a:endParaRPr lang="en-US" sz="2500" kern="1200"/>
        </a:p>
      </dsp:txBody>
      <dsp:txXfrm>
        <a:off x="1930374" y="905298"/>
        <a:ext cx="3886375" cy="1671319"/>
      </dsp:txXfrm>
    </dsp:sp>
    <dsp:sp modelId="{3771595D-3A0C-4658-A6FF-FEE8983A2446}">
      <dsp:nvSpPr>
        <dsp:cNvPr id="0" name=""/>
        <dsp:cNvSpPr/>
      </dsp:nvSpPr>
      <dsp:spPr>
        <a:xfrm>
          <a:off x="0" y="2994447"/>
          <a:ext cx="5816750" cy="16713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287A4C-A0E2-448A-A708-76C600E8B769}">
      <dsp:nvSpPr>
        <dsp:cNvPr id="0" name=""/>
        <dsp:cNvSpPr/>
      </dsp:nvSpPr>
      <dsp:spPr>
        <a:xfrm>
          <a:off x="505574" y="3370494"/>
          <a:ext cx="919225" cy="9192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46C594-8495-4744-B54F-D733C1679C06}">
      <dsp:nvSpPr>
        <dsp:cNvPr id="0" name=""/>
        <dsp:cNvSpPr/>
      </dsp:nvSpPr>
      <dsp:spPr>
        <a:xfrm>
          <a:off x="1930374" y="2994447"/>
          <a:ext cx="3886375" cy="1671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881" tIns="176881" rIns="176881" bIns="176881" numCol="1" spcCol="1270" anchor="ctr" anchorCtr="0">
          <a:noAutofit/>
        </a:bodyPr>
        <a:lstStyle/>
        <a:p>
          <a:pPr marL="0" lvl="0" indent="0" algn="l" defTabSz="1111250">
            <a:lnSpc>
              <a:spcPct val="90000"/>
            </a:lnSpc>
            <a:spcBef>
              <a:spcPct val="0"/>
            </a:spcBef>
            <a:spcAft>
              <a:spcPct val="35000"/>
            </a:spcAft>
            <a:buNone/>
          </a:pPr>
          <a:r>
            <a:rPr lang="en-GB" sz="2500" kern="1200"/>
            <a:t>- Let’s take a look at the Consumer Rights Act 2015; </a:t>
          </a:r>
          <a:endParaRPr lang="en-US" sz="2500" kern="1200"/>
        </a:p>
      </dsp:txBody>
      <dsp:txXfrm>
        <a:off x="1930374" y="2994447"/>
        <a:ext cx="3886375" cy="167131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6CD31E-4AA7-478E-BA68-25692444B5D1}">
      <dsp:nvSpPr>
        <dsp:cNvPr id="0" name=""/>
        <dsp:cNvSpPr/>
      </dsp:nvSpPr>
      <dsp:spPr>
        <a:xfrm>
          <a:off x="0" y="2312"/>
          <a:ext cx="5816750" cy="117188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F77157-2073-48F8-B30A-8B4A680A7D18}">
      <dsp:nvSpPr>
        <dsp:cNvPr id="0" name=""/>
        <dsp:cNvSpPr/>
      </dsp:nvSpPr>
      <dsp:spPr>
        <a:xfrm>
          <a:off x="354494" y="265985"/>
          <a:ext cx="644535" cy="6445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51F241-4388-4C69-ACE0-1C7D317898F7}">
      <dsp:nvSpPr>
        <dsp:cNvPr id="0" name=""/>
        <dsp:cNvSpPr/>
      </dsp:nvSpPr>
      <dsp:spPr>
        <a:xfrm>
          <a:off x="1353524" y="2312"/>
          <a:ext cx="4463225" cy="1171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024" tIns="124024" rIns="124024" bIns="124024" numCol="1" spcCol="1270" anchor="ctr" anchorCtr="0">
          <a:noAutofit/>
        </a:bodyPr>
        <a:lstStyle/>
        <a:p>
          <a:pPr marL="0" lvl="0" indent="0" algn="l" defTabSz="622300">
            <a:lnSpc>
              <a:spcPct val="90000"/>
            </a:lnSpc>
            <a:spcBef>
              <a:spcPct val="0"/>
            </a:spcBef>
            <a:spcAft>
              <a:spcPct val="35000"/>
            </a:spcAft>
            <a:buNone/>
          </a:pPr>
          <a:r>
            <a:rPr lang="en-GB" sz="1400" b="0" i="0" kern="1200"/>
            <a:t>(1)These definitions apply in this Part (as well as the definitions in section 59).</a:t>
          </a:r>
          <a:endParaRPr lang="en-US" sz="1400" kern="1200"/>
        </a:p>
      </dsp:txBody>
      <dsp:txXfrm>
        <a:off x="1353524" y="2312"/>
        <a:ext cx="4463225" cy="1171882"/>
      </dsp:txXfrm>
    </dsp:sp>
    <dsp:sp modelId="{E34C18A1-9C8F-4625-94CA-5BD5383DC055}">
      <dsp:nvSpPr>
        <dsp:cNvPr id="0" name=""/>
        <dsp:cNvSpPr/>
      </dsp:nvSpPr>
      <dsp:spPr>
        <a:xfrm>
          <a:off x="0" y="1467165"/>
          <a:ext cx="5816750" cy="117188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63C519-C534-42F6-96A5-5767B867CF78}">
      <dsp:nvSpPr>
        <dsp:cNvPr id="0" name=""/>
        <dsp:cNvSpPr/>
      </dsp:nvSpPr>
      <dsp:spPr>
        <a:xfrm>
          <a:off x="354494" y="1730838"/>
          <a:ext cx="644535" cy="6445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CDFCEA-7E09-4E0E-8BE0-0598AA3DFA5B}">
      <dsp:nvSpPr>
        <dsp:cNvPr id="0" name=""/>
        <dsp:cNvSpPr/>
      </dsp:nvSpPr>
      <dsp:spPr>
        <a:xfrm>
          <a:off x="1353524" y="1467165"/>
          <a:ext cx="4463225" cy="1171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024" tIns="124024" rIns="124024" bIns="124024" numCol="1" spcCol="1270" anchor="ctr" anchorCtr="0">
          <a:noAutofit/>
        </a:bodyPr>
        <a:lstStyle/>
        <a:p>
          <a:pPr marL="0" lvl="0" indent="0" algn="l" defTabSz="622300">
            <a:lnSpc>
              <a:spcPct val="90000"/>
            </a:lnSpc>
            <a:spcBef>
              <a:spcPct val="0"/>
            </a:spcBef>
            <a:spcAft>
              <a:spcPct val="35000"/>
            </a:spcAft>
            <a:buNone/>
          </a:pPr>
          <a:r>
            <a:rPr lang="en-GB" sz="1400" b="0" i="0" kern="1200"/>
            <a:t>(2)“Trader” means a person acting for purposes relating to that person’s trade, business, craft or profession, whether acting personally or through another person acting in the trader’s name or on the trader’s behalf.</a:t>
          </a:r>
          <a:endParaRPr lang="en-US" sz="1400" kern="1200"/>
        </a:p>
      </dsp:txBody>
      <dsp:txXfrm>
        <a:off x="1353524" y="1467165"/>
        <a:ext cx="4463225" cy="1171882"/>
      </dsp:txXfrm>
    </dsp:sp>
    <dsp:sp modelId="{539D344C-660B-4139-9FB0-8B204EC55558}">
      <dsp:nvSpPr>
        <dsp:cNvPr id="0" name=""/>
        <dsp:cNvSpPr/>
      </dsp:nvSpPr>
      <dsp:spPr>
        <a:xfrm>
          <a:off x="0" y="2932018"/>
          <a:ext cx="5816750" cy="117188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B7AD36-331B-458B-8808-4CF49738E4AB}">
      <dsp:nvSpPr>
        <dsp:cNvPr id="0" name=""/>
        <dsp:cNvSpPr/>
      </dsp:nvSpPr>
      <dsp:spPr>
        <a:xfrm>
          <a:off x="354494" y="3195691"/>
          <a:ext cx="644535" cy="6445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C0515A-E5C8-4646-B3E5-30D8C72A6E49}">
      <dsp:nvSpPr>
        <dsp:cNvPr id="0" name=""/>
        <dsp:cNvSpPr/>
      </dsp:nvSpPr>
      <dsp:spPr>
        <a:xfrm>
          <a:off x="1353524" y="2932018"/>
          <a:ext cx="4463225" cy="1171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024" tIns="124024" rIns="124024" bIns="124024" numCol="1" spcCol="1270" anchor="ctr" anchorCtr="0">
          <a:noAutofit/>
        </a:bodyPr>
        <a:lstStyle/>
        <a:p>
          <a:pPr marL="0" lvl="0" indent="0" algn="l" defTabSz="622300">
            <a:lnSpc>
              <a:spcPct val="90000"/>
            </a:lnSpc>
            <a:spcBef>
              <a:spcPct val="0"/>
            </a:spcBef>
            <a:spcAft>
              <a:spcPct val="35000"/>
            </a:spcAft>
            <a:buNone/>
          </a:pPr>
          <a:r>
            <a:rPr lang="en-GB" sz="1400" b="0" i="0" kern="1200"/>
            <a:t>(3)“Consumer” means an individual acting for purposes that are wholly or mainly outside that individual’s trade, business, craft or profession.</a:t>
          </a:r>
          <a:endParaRPr lang="en-US" sz="1400" kern="1200"/>
        </a:p>
      </dsp:txBody>
      <dsp:txXfrm>
        <a:off x="1353524" y="2932018"/>
        <a:ext cx="4463225" cy="1171882"/>
      </dsp:txXfrm>
    </dsp:sp>
    <dsp:sp modelId="{49B2F484-1241-4EA9-B8D9-9183E9A178CF}">
      <dsp:nvSpPr>
        <dsp:cNvPr id="0" name=""/>
        <dsp:cNvSpPr/>
      </dsp:nvSpPr>
      <dsp:spPr>
        <a:xfrm>
          <a:off x="0" y="4396871"/>
          <a:ext cx="5816750" cy="117188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11575A-E5CF-46B7-A44E-36082BB632B8}">
      <dsp:nvSpPr>
        <dsp:cNvPr id="0" name=""/>
        <dsp:cNvSpPr/>
      </dsp:nvSpPr>
      <dsp:spPr>
        <a:xfrm>
          <a:off x="354494" y="4660544"/>
          <a:ext cx="644535" cy="64453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678C91-F75B-483B-B4B5-12CE7654C1F7}">
      <dsp:nvSpPr>
        <dsp:cNvPr id="0" name=""/>
        <dsp:cNvSpPr/>
      </dsp:nvSpPr>
      <dsp:spPr>
        <a:xfrm>
          <a:off x="1353524" y="4396871"/>
          <a:ext cx="4463225" cy="1171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024" tIns="124024" rIns="124024" bIns="124024" numCol="1" spcCol="1270" anchor="ctr" anchorCtr="0">
          <a:noAutofit/>
        </a:bodyPr>
        <a:lstStyle/>
        <a:p>
          <a:pPr marL="0" lvl="0" indent="0" algn="l" defTabSz="622300">
            <a:lnSpc>
              <a:spcPct val="90000"/>
            </a:lnSpc>
            <a:spcBef>
              <a:spcPct val="0"/>
            </a:spcBef>
            <a:spcAft>
              <a:spcPct val="35000"/>
            </a:spcAft>
            <a:buNone/>
          </a:pPr>
          <a:r>
            <a:rPr lang="en-GB" sz="1400" b="0" i="0" kern="1200"/>
            <a:t>(4)A trader claiming that an individual was not acting for purposes wholly or mainly outside the individual’s trade, business, craft or profession must prove it</a:t>
          </a:r>
          <a:endParaRPr lang="en-US" sz="1400" kern="1200"/>
        </a:p>
      </dsp:txBody>
      <dsp:txXfrm>
        <a:off x="1353524" y="4396871"/>
        <a:ext cx="4463225" cy="117188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40D334-575E-4C4B-A175-4D1BB620ADF6}">
      <dsp:nvSpPr>
        <dsp:cNvPr id="0" name=""/>
        <dsp:cNvSpPr/>
      </dsp:nvSpPr>
      <dsp:spPr>
        <a:xfrm>
          <a:off x="0" y="583958"/>
          <a:ext cx="10268712" cy="107807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C73B27-E927-47AE-9E68-27BF2E469762}">
      <dsp:nvSpPr>
        <dsp:cNvPr id="0" name=""/>
        <dsp:cNvSpPr/>
      </dsp:nvSpPr>
      <dsp:spPr>
        <a:xfrm>
          <a:off x="326118" y="826526"/>
          <a:ext cx="592942" cy="5929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6739AD-A525-4397-A6C0-FE1AEA082DBC}">
      <dsp:nvSpPr>
        <dsp:cNvPr id="0" name=""/>
        <dsp:cNvSpPr/>
      </dsp:nvSpPr>
      <dsp:spPr>
        <a:xfrm>
          <a:off x="1245179" y="583958"/>
          <a:ext cx="9023532" cy="1078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097" tIns="114097" rIns="114097" bIns="114097" numCol="1" spcCol="1270" anchor="ctr" anchorCtr="0">
          <a:noAutofit/>
        </a:bodyPr>
        <a:lstStyle/>
        <a:p>
          <a:pPr marL="0" lvl="0" indent="0" algn="l" defTabSz="1111250">
            <a:lnSpc>
              <a:spcPct val="100000"/>
            </a:lnSpc>
            <a:spcBef>
              <a:spcPct val="0"/>
            </a:spcBef>
            <a:spcAft>
              <a:spcPct val="35000"/>
            </a:spcAft>
            <a:buNone/>
          </a:pPr>
          <a:r>
            <a:rPr lang="en-GB" sz="2500" kern="1200"/>
            <a:t>- </a:t>
          </a:r>
          <a:r>
            <a:rPr lang="en-GB" sz="2500" b="0" i="0" kern="1200"/>
            <a:t>(1)This Chapter applies to a contract for a trader to supply a service to a consumer.</a:t>
          </a:r>
          <a:endParaRPr lang="en-US" sz="2500" kern="1200"/>
        </a:p>
      </dsp:txBody>
      <dsp:txXfrm>
        <a:off x="1245179" y="583958"/>
        <a:ext cx="9023532" cy="1078077"/>
      </dsp:txXfrm>
    </dsp:sp>
    <dsp:sp modelId="{78BB37F2-5855-46FB-A425-8F6DE301D092}">
      <dsp:nvSpPr>
        <dsp:cNvPr id="0" name=""/>
        <dsp:cNvSpPr/>
      </dsp:nvSpPr>
      <dsp:spPr>
        <a:xfrm>
          <a:off x="0" y="1931555"/>
          <a:ext cx="10268712" cy="107807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ACE563-6025-4B8B-9A8E-1489E0835594}">
      <dsp:nvSpPr>
        <dsp:cNvPr id="0" name=""/>
        <dsp:cNvSpPr/>
      </dsp:nvSpPr>
      <dsp:spPr>
        <a:xfrm>
          <a:off x="326118" y="2174123"/>
          <a:ext cx="592942" cy="5929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E55C60-867B-4623-90F9-A74211C588FE}">
      <dsp:nvSpPr>
        <dsp:cNvPr id="0" name=""/>
        <dsp:cNvSpPr/>
      </dsp:nvSpPr>
      <dsp:spPr>
        <a:xfrm>
          <a:off x="1245179" y="1931555"/>
          <a:ext cx="9023532" cy="1078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097" tIns="114097" rIns="114097" bIns="114097" numCol="1" spcCol="1270" anchor="ctr" anchorCtr="0">
          <a:noAutofit/>
        </a:bodyPr>
        <a:lstStyle/>
        <a:p>
          <a:pPr marL="0" lvl="0" indent="0" algn="l" defTabSz="1111250">
            <a:lnSpc>
              <a:spcPct val="100000"/>
            </a:lnSpc>
            <a:spcBef>
              <a:spcPct val="0"/>
            </a:spcBef>
            <a:spcAft>
              <a:spcPct val="35000"/>
            </a:spcAft>
            <a:buNone/>
          </a:pPr>
          <a:r>
            <a:rPr lang="en-GB" sz="2500" kern="1200"/>
            <a:t>Three implied terms for services contracts. </a:t>
          </a:r>
          <a:endParaRPr lang="en-US" sz="2500" kern="1200"/>
        </a:p>
      </dsp:txBody>
      <dsp:txXfrm>
        <a:off x="1245179" y="1931555"/>
        <a:ext cx="9023532" cy="107807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60F83C-43F6-46B8-998A-519FA4AFCE3B}">
      <dsp:nvSpPr>
        <dsp:cNvPr id="0" name=""/>
        <dsp:cNvSpPr/>
      </dsp:nvSpPr>
      <dsp:spPr>
        <a:xfrm>
          <a:off x="802" y="0"/>
          <a:ext cx="3249084" cy="359359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937" tIns="0" rIns="320937" bIns="330200" numCol="1" spcCol="1270" anchor="t" anchorCtr="0">
          <a:noAutofit/>
        </a:bodyPr>
        <a:lstStyle/>
        <a:p>
          <a:pPr marL="0" lvl="0" indent="0" algn="l" defTabSz="977900">
            <a:lnSpc>
              <a:spcPct val="90000"/>
            </a:lnSpc>
            <a:spcBef>
              <a:spcPct val="0"/>
            </a:spcBef>
            <a:spcAft>
              <a:spcPct val="35000"/>
            </a:spcAft>
            <a:buNone/>
          </a:pPr>
          <a:r>
            <a:rPr lang="en-GB" sz="2200" kern="1200"/>
            <a:t>- Extrinsic evidence cannot be used to change express terms laid down in a written contract. </a:t>
          </a:r>
          <a:endParaRPr lang="en-US" sz="2200" kern="1200"/>
        </a:p>
      </dsp:txBody>
      <dsp:txXfrm>
        <a:off x="802" y="1437436"/>
        <a:ext cx="3249084" cy="2156155"/>
      </dsp:txXfrm>
    </dsp:sp>
    <dsp:sp modelId="{64043C8A-CFF1-43C6-B729-5E8D5150DF44}">
      <dsp:nvSpPr>
        <dsp:cNvPr id="0" name=""/>
        <dsp:cNvSpPr/>
      </dsp:nvSpPr>
      <dsp:spPr>
        <a:xfrm>
          <a:off x="802" y="0"/>
          <a:ext cx="3249084" cy="143743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0937" tIns="165100" rIns="320937"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02" y="0"/>
        <a:ext cx="3249084" cy="1437436"/>
      </dsp:txXfrm>
    </dsp:sp>
    <dsp:sp modelId="{CCF81032-D28D-4979-A3BB-27F4EB24A9A3}">
      <dsp:nvSpPr>
        <dsp:cNvPr id="0" name=""/>
        <dsp:cNvSpPr/>
      </dsp:nvSpPr>
      <dsp:spPr>
        <a:xfrm>
          <a:off x="3509813" y="0"/>
          <a:ext cx="3249084" cy="359359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937" tIns="0" rIns="320937" bIns="330200" numCol="1" spcCol="1270" anchor="t" anchorCtr="0">
          <a:noAutofit/>
        </a:bodyPr>
        <a:lstStyle/>
        <a:p>
          <a:pPr marL="0" lvl="0" indent="0" algn="l" defTabSz="977900">
            <a:lnSpc>
              <a:spcPct val="90000"/>
            </a:lnSpc>
            <a:spcBef>
              <a:spcPct val="0"/>
            </a:spcBef>
            <a:spcAft>
              <a:spcPct val="35000"/>
            </a:spcAft>
            <a:buNone/>
          </a:pPr>
          <a:r>
            <a:rPr lang="en-GB" sz="2200" kern="1200"/>
            <a:t>- If something was not written down it cannot be that important. </a:t>
          </a:r>
          <a:endParaRPr lang="en-US" sz="2200" kern="1200"/>
        </a:p>
      </dsp:txBody>
      <dsp:txXfrm>
        <a:off x="3509813" y="1437436"/>
        <a:ext cx="3249084" cy="2156155"/>
      </dsp:txXfrm>
    </dsp:sp>
    <dsp:sp modelId="{D2E55462-D099-4606-8217-C6FB3DDF84EE}">
      <dsp:nvSpPr>
        <dsp:cNvPr id="0" name=""/>
        <dsp:cNvSpPr/>
      </dsp:nvSpPr>
      <dsp:spPr>
        <a:xfrm>
          <a:off x="3509813" y="0"/>
          <a:ext cx="3249084" cy="143743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0937" tIns="165100" rIns="320937"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509813" y="0"/>
        <a:ext cx="3249084" cy="1437436"/>
      </dsp:txXfrm>
    </dsp:sp>
    <dsp:sp modelId="{39C51FB1-4987-4FF3-8269-0A48CFCFCCBB}">
      <dsp:nvSpPr>
        <dsp:cNvPr id="0" name=""/>
        <dsp:cNvSpPr/>
      </dsp:nvSpPr>
      <dsp:spPr>
        <a:xfrm>
          <a:off x="7018825" y="0"/>
          <a:ext cx="3249084" cy="359359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937" tIns="0" rIns="320937" bIns="330200" numCol="1" spcCol="1270" anchor="t" anchorCtr="0">
          <a:noAutofit/>
        </a:bodyPr>
        <a:lstStyle/>
        <a:p>
          <a:pPr marL="0" lvl="0" indent="0" algn="l" defTabSz="977900">
            <a:lnSpc>
              <a:spcPct val="90000"/>
            </a:lnSpc>
            <a:spcBef>
              <a:spcPct val="0"/>
            </a:spcBef>
            <a:spcAft>
              <a:spcPct val="35000"/>
            </a:spcAft>
            <a:buNone/>
          </a:pPr>
          <a:r>
            <a:rPr lang="en-GB" sz="2200" kern="1200"/>
            <a:t>- Only used when there is an argument in relation to the terms of a contract – extrinsic evidence may be used. </a:t>
          </a:r>
          <a:endParaRPr lang="en-US" sz="2200" kern="1200"/>
        </a:p>
      </dsp:txBody>
      <dsp:txXfrm>
        <a:off x="7018825" y="1437436"/>
        <a:ext cx="3249084" cy="2156155"/>
      </dsp:txXfrm>
    </dsp:sp>
    <dsp:sp modelId="{4F778F19-B4EC-4E01-8DDA-CBBEE79E0665}">
      <dsp:nvSpPr>
        <dsp:cNvPr id="0" name=""/>
        <dsp:cNvSpPr/>
      </dsp:nvSpPr>
      <dsp:spPr>
        <a:xfrm>
          <a:off x="7018825" y="0"/>
          <a:ext cx="3249084" cy="143743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0937" tIns="165100" rIns="320937"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018825" y="0"/>
        <a:ext cx="3249084" cy="143743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0CA47E-A0AF-4903-ABA6-3FB96C750B8A}" type="datetimeFigureOut">
              <a:rPr lang="en-GB" smtClean="0"/>
              <a:t>10/04/2025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ABF29-BB13-4AFD-B66C-8FB5B09A8E1F}" type="slidenum">
              <a:rPr lang="en-GB" smtClean="0"/>
              <a:t>‹#›</a:t>
            </a:fld>
            <a:endParaRPr lang="en-GB"/>
          </a:p>
        </p:txBody>
      </p:sp>
    </p:spTree>
    <p:extLst>
      <p:ext uri="{BB962C8B-B14F-4D97-AF65-F5344CB8AC3E}">
        <p14:creationId xmlns:p14="http://schemas.microsoft.com/office/powerpoint/2010/main" val="24386709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Expressed is stated in the contract and agreed by both parties. </a:t>
            </a:r>
          </a:p>
          <a:p>
            <a:endParaRPr lang="en-GB" dirty="0"/>
          </a:p>
          <a:p>
            <a:r>
              <a:rPr lang="en-GB" dirty="0"/>
              <a:t>Implied is not discussed by both parties but read into the contract. </a:t>
            </a:r>
          </a:p>
          <a:p>
            <a:endParaRPr lang="en-GB" dirty="0"/>
          </a:p>
          <a:p>
            <a:r>
              <a:rPr lang="en-GB" dirty="0"/>
              <a:t>Terms can lead to a claim for a breach of contract. </a:t>
            </a:r>
          </a:p>
        </p:txBody>
      </p:sp>
      <p:sp>
        <p:nvSpPr>
          <p:cNvPr id="4" name="Slide Number Placeholder 3"/>
          <p:cNvSpPr>
            <a:spLocks noGrp="1"/>
          </p:cNvSpPr>
          <p:nvPr>
            <p:ph type="sldNum" sz="quarter" idx="5"/>
          </p:nvPr>
        </p:nvSpPr>
        <p:spPr/>
        <p:txBody>
          <a:bodyPr/>
          <a:lstStyle/>
          <a:p>
            <a:fld id="{E88ABF29-BB13-4AFD-B66C-8FB5B09A8E1F}" type="slidenum">
              <a:rPr lang="en-GB" smtClean="0"/>
              <a:t>8</a:t>
            </a:fld>
            <a:endParaRPr lang="en-GB"/>
          </a:p>
        </p:txBody>
      </p:sp>
    </p:spTree>
    <p:extLst>
      <p:ext uri="{BB962C8B-B14F-4D97-AF65-F5344CB8AC3E}">
        <p14:creationId xmlns:p14="http://schemas.microsoft.com/office/powerpoint/2010/main" val="2443807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Breach of a term is a breach of contract. </a:t>
            </a:r>
          </a:p>
          <a:p>
            <a:endParaRPr lang="en-GB" dirty="0"/>
          </a:p>
          <a:p>
            <a:r>
              <a:rPr lang="en-GB" dirty="0"/>
              <a:t>Breach of a representation is grounds for misrepresentation. </a:t>
            </a:r>
          </a:p>
          <a:p>
            <a:endParaRPr lang="en-GB" dirty="0"/>
          </a:p>
          <a:p>
            <a:r>
              <a:rPr lang="en-GB" dirty="0"/>
              <a:t>A misrepresentation can become a term of the contract which leads to one or two outcomes such as misrepresentation or breach. </a:t>
            </a:r>
          </a:p>
          <a:p>
            <a:endParaRPr lang="en-GB" dirty="0"/>
          </a:p>
          <a:p>
            <a:r>
              <a:rPr lang="en-GB" dirty="0"/>
              <a:t>It all depends on what the parties intended. </a:t>
            </a:r>
          </a:p>
        </p:txBody>
      </p:sp>
      <p:sp>
        <p:nvSpPr>
          <p:cNvPr id="4" name="Slide Number Placeholder 3"/>
          <p:cNvSpPr>
            <a:spLocks noGrp="1"/>
          </p:cNvSpPr>
          <p:nvPr>
            <p:ph type="sldNum" sz="quarter" idx="5"/>
          </p:nvPr>
        </p:nvSpPr>
        <p:spPr/>
        <p:txBody>
          <a:bodyPr/>
          <a:lstStyle/>
          <a:p>
            <a:fld id="{E88ABF29-BB13-4AFD-B66C-8FB5B09A8E1F}" type="slidenum">
              <a:rPr lang="en-GB" smtClean="0"/>
              <a:t>9</a:t>
            </a:fld>
            <a:endParaRPr lang="en-GB"/>
          </a:p>
        </p:txBody>
      </p:sp>
    </p:spTree>
    <p:extLst>
      <p:ext uri="{BB962C8B-B14F-4D97-AF65-F5344CB8AC3E}">
        <p14:creationId xmlns:p14="http://schemas.microsoft.com/office/powerpoint/2010/main" val="157301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Bannerman v White [1861] – </a:t>
            </a:r>
            <a:r>
              <a:rPr lang="en-GB" dirty="0" err="1"/>
              <a:t>Sulpher</a:t>
            </a:r>
            <a:r>
              <a:rPr lang="en-GB" dirty="0"/>
              <a:t> used in Hops, seller said no, the buyer said that if there had been he would not have bought them. Later transpired when the contract was attempted to be ended by the buyer that there was </a:t>
            </a:r>
            <a:r>
              <a:rPr lang="en-GB" dirty="0" err="1"/>
              <a:t>Sulpher</a:t>
            </a:r>
            <a:r>
              <a:rPr lang="en-GB" dirty="0"/>
              <a:t> in the Hops. Classed as a term of the contract. </a:t>
            </a:r>
          </a:p>
          <a:p>
            <a:endParaRPr lang="en-GB" dirty="0"/>
          </a:p>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10</a:t>
            </a:fld>
            <a:endParaRPr lang="en-GB"/>
          </a:p>
        </p:txBody>
      </p:sp>
    </p:spTree>
    <p:extLst>
      <p:ext uri="{BB962C8B-B14F-4D97-AF65-F5344CB8AC3E}">
        <p14:creationId xmlns:p14="http://schemas.microsoft.com/office/powerpoint/2010/main" val="3068797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Schawel</a:t>
            </a:r>
            <a:r>
              <a:rPr lang="en-GB" dirty="0"/>
              <a:t> v Reade [1913] – Horse was not sound as claimed by the seller , breach of contract. – Seller statement is important regardless of the delay. </a:t>
            </a:r>
          </a:p>
          <a:p>
            <a:endParaRPr lang="en-GB" dirty="0"/>
          </a:p>
          <a:p>
            <a:r>
              <a:rPr lang="en-GB" dirty="0"/>
              <a:t>The more emphasis put on a statement the more likely it is to be a term – </a:t>
            </a:r>
            <a:r>
              <a:rPr lang="en-GB" dirty="0" err="1"/>
              <a:t>Ecay</a:t>
            </a:r>
            <a:r>
              <a:rPr lang="en-GB" dirty="0"/>
              <a:t> v Godfrey [1947] – said the boat was good but should have it surveyed. This meant that the good part should not be classed as a term. </a:t>
            </a:r>
          </a:p>
        </p:txBody>
      </p:sp>
      <p:sp>
        <p:nvSpPr>
          <p:cNvPr id="4" name="Slide Number Placeholder 3"/>
          <p:cNvSpPr>
            <a:spLocks noGrp="1"/>
          </p:cNvSpPr>
          <p:nvPr>
            <p:ph type="sldNum" sz="quarter" idx="5"/>
          </p:nvPr>
        </p:nvSpPr>
        <p:spPr/>
        <p:txBody>
          <a:bodyPr/>
          <a:lstStyle/>
          <a:p>
            <a:fld id="{E88ABF29-BB13-4AFD-B66C-8FB5B09A8E1F}" type="slidenum">
              <a:rPr lang="en-GB" smtClean="0"/>
              <a:t>12</a:t>
            </a:fld>
            <a:endParaRPr lang="en-GB"/>
          </a:p>
        </p:txBody>
      </p:sp>
    </p:spTree>
    <p:extLst>
      <p:ext uri="{BB962C8B-B14F-4D97-AF65-F5344CB8AC3E}">
        <p14:creationId xmlns:p14="http://schemas.microsoft.com/office/powerpoint/2010/main" val="3049112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Dick Bentley Productions LTD v Harold Smith Motors LTD 1965 – expertise of the dealer were relied upon and therefore breach of contract. </a:t>
            </a:r>
          </a:p>
        </p:txBody>
      </p:sp>
      <p:sp>
        <p:nvSpPr>
          <p:cNvPr id="4" name="Slide Number Placeholder 3"/>
          <p:cNvSpPr>
            <a:spLocks noGrp="1"/>
          </p:cNvSpPr>
          <p:nvPr>
            <p:ph type="sldNum" sz="quarter" idx="5"/>
          </p:nvPr>
        </p:nvSpPr>
        <p:spPr/>
        <p:txBody>
          <a:bodyPr/>
          <a:lstStyle/>
          <a:p>
            <a:fld id="{E88ABF29-BB13-4AFD-B66C-8FB5B09A8E1F}" type="slidenum">
              <a:rPr lang="en-GB" smtClean="0"/>
              <a:t>13</a:t>
            </a:fld>
            <a:endParaRPr lang="en-GB"/>
          </a:p>
        </p:txBody>
      </p:sp>
    </p:spTree>
    <p:extLst>
      <p:ext uri="{BB962C8B-B14F-4D97-AF65-F5344CB8AC3E}">
        <p14:creationId xmlns:p14="http://schemas.microsoft.com/office/powerpoint/2010/main" val="23971088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Notice will be considered in a number of situations such as – where a contract has been signed/ where one party wants some written terms in the oral contract. </a:t>
            </a:r>
          </a:p>
          <a:p>
            <a:endParaRPr lang="en-GB" dirty="0"/>
          </a:p>
          <a:p>
            <a:r>
              <a:rPr lang="en-GB" dirty="0"/>
              <a:t>Exclusion clause – stops claims for breach of contract. </a:t>
            </a:r>
          </a:p>
          <a:p>
            <a:r>
              <a:rPr lang="en-GB" dirty="0"/>
              <a:t>Limitation clause – limits how much someone is liable. </a:t>
            </a:r>
          </a:p>
        </p:txBody>
      </p:sp>
      <p:sp>
        <p:nvSpPr>
          <p:cNvPr id="4" name="Slide Number Placeholder 3"/>
          <p:cNvSpPr>
            <a:spLocks noGrp="1"/>
          </p:cNvSpPr>
          <p:nvPr>
            <p:ph type="sldNum" sz="quarter" idx="5"/>
          </p:nvPr>
        </p:nvSpPr>
        <p:spPr/>
        <p:txBody>
          <a:bodyPr/>
          <a:lstStyle/>
          <a:p>
            <a:fld id="{E88ABF29-BB13-4AFD-B66C-8FB5B09A8E1F}" type="slidenum">
              <a:rPr lang="en-GB" smtClean="0"/>
              <a:t>14</a:t>
            </a:fld>
            <a:endParaRPr lang="en-GB"/>
          </a:p>
        </p:txBody>
      </p:sp>
    </p:spTree>
    <p:extLst>
      <p:ext uri="{BB962C8B-B14F-4D97-AF65-F5344CB8AC3E}">
        <p14:creationId xmlns:p14="http://schemas.microsoft.com/office/powerpoint/2010/main" val="33655214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Oral, verbal or written contract. </a:t>
            </a:r>
          </a:p>
        </p:txBody>
      </p:sp>
      <p:sp>
        <p:nvSpPr>
          <p:cNvPr id="4" name="Slide Number Placeholder 3"/>
          <p:cNvSpPr>
            <a:spLocks noGrp="1"/>
          </p:cNvSpPr>
          <p:nvPr>
            <p:ph type="sldNum" sz="quarter" idx="5"/>
          </p:nvPr>
        </p:nvSpPr>
        <p:spPr/>
        <p:txBody>
          <a:bodyPr/>
          <a:lstStyle/>
          <a:p>
            <a:fld id="{E88ABF29-BB13-4AFD-B66C-8FB5B09A8E1F}" type="slidenum">
              <a:rPr lang="en-GB" smtClean="0"/>
              <a:t>16</a:t>
            </a:fld>
            <a:endParaRPr lang="en-GB"/>
          </a:p>
        </p:txBody>
      </p:sp>
    </p:spTree>
    <p:extLst>
      <p:ext uri="{BB962C8B-B14F-4D97-AF65-F5344CB8AC3E}">
        <p14:creationId xmlns:p14="http://schemas.microsoft.com/office/powerpoint/2010/main" val="3922309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Need to be brought to attention at the time of making the contract. </a:t>
            </a:r>
          </a:p>
        </p:txBody>
      </p:sp>
      <p:sp>
        <p:nvSpPr>
          <p:cNvPr id="4" name="Slide Number Placeholder 3"/>
          <p:cNvSpPr>
            <a:spLocks noGrp="1"/>
          </p:cNvSpPr>
          <p:nvPr>
            <p:ph type="sldNum" sz="quarter" idx="5"/>
          </p:nvPr>
        </p:nvSpPr>
        <p:spPr/>
        <p:txBody>
          <a:bodyPr/>
          <a:lstStyle/>
          <a:p>
            <a:fld id="{E88ABF29-BB13-4AFD-B66C-8FB5B09A8E1F}" type="slidenum">
              <a:rPr lang="en-GB" smtClean="0"/>
              <a:t>17</a:t>
            </a:fld>
            <a:endParaRPr lang="en-GB"/>
          </a:p>
        </p:txBody>
      </p:sp>
    </p:spTree>
    <p:extLst>
      <p:ext uri="{BB962C8B-B14F-4D97-AF65-F5344CB8AC3E}">
        <p14:creationId xmlns:p14="http://schemas.microsoft.com/office/powerpoint/2010/main" val="1794153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a:p>
            <a:pPr marL="228600" indent="-228600">
              <a:buAutoNum type="arabicPeriod"/>
            </a:pPr>
            <a:r>
              <a:rPr lang="en-GB" dirty="0" err="1"/>
              <a:t>Interfoto</a:t>
            </a:r>
            <a:r>
              <a:rPr lang="en-GB" dirty="0"/>
              <a:t> Picture Library Ltd v Stiletto Visual Programmes Ltd [1988] – debt not payable because the clause was unusual. - £5 a per day for each day you keep. </a:t>
            </a:r>
          </a:p>
          <a:p>
            <a:pPr marL="228600" indent="-228600">
              <a:buAutoNum type="arabicPeriod"/>
            </a:pPr>
            <a:endParaRPr lang="en-GB" dirty="0"/>
          </a:p>
          <a:p>
            <a:pPr marL="228600" indent="-228600">
              <a:buAutoNum type="arabicPeriod"/>
            </a:pPr>
            <a:r>
              <a:rPr lang="en-GB" dirty="0" err="1"/>
              <a:t>hotolibrary</a:t>
            </a:r>
            <a:r>
              <a:rPr lang="en-GB" dirty="0"/>
              <a:t> Group Ltd v </a:t>
            </a:r>
            <a:r>
              <a:rPr lang="en-GB" dirty="0" err="1"/>
              <a:t>Burda</a:t>
            </a:r>
            <a:r>
              <a:rPr lang="en-GB" dirty="0"/>
              <a:t> Senator Verlag GmbH [2008], which involved similar facts. The term providing for the payment of a loss fee was included in the claimants’ delivery note: crucially, though, this note was neither signed nor returned by the defendant company, which argued that there was no contract between itself and the claimants. It was held by the court that the terms of the delivery note had been incorporated as terms in a contract, as the supply of transparencies and delivery note amounted to an offer which was accepted by acceptance of the transparencies .Moreover, the relevant terms were held not to be unusual or onerous.</a:t>
            </a:r>
          </a:p>
        </p:txBody>
      </p:sp>
      <p:sp>
        <p:nvSpPr>
          <p:cNvPr id="4" name="Slide Number Placeholder 3"/>
          <p:cNvSpPr>
            <a:spLocks noGrp="1"/>
          </p:cNvSpPr>
          <p:nvPr>
            <p:ph type="sldNum" sz="quarter" idx="5"/>
          </p:nvPr>
        </p:nvSpPr>
        <p:spPr/>
        <p:txBody>
          <a:bodyPr/>
          <a:lstStyle/>
          <a:p>
            <a:fld id="{E88ABF29-BB13-4AFD-B66C-8FB5B09A8E1F}" type="slidenum">
              <a:rPr lang="en-GB" smtClean="0"/>
              <a:t>18</a:t>
            </a:fld>
            <a:endParaRPr lang="en-GB"/>
          </a:p>
        </p:txBody>
      </p:sp>
    </p:spTree>
    <p:extLst>
      <p:ext uri="{BB962C8B-B14F-4D97-AF65-F5344CB8AC3E}">
        <p14:creationId xmlns:p14="http://schemas.microsoft.com/office/powerpoint/2010/main" val="28563864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J Spurling LTD v Bradshaw [1956] </a:t>
            </a:r>
          </a:p>
          <a:p>
            <a:pPr marL="228600" indent="-228600">
              <a:buAutoNum type="arabicPeriod"/>
            </a:pPr>
            <a:r>
              <a:rPr lang="en-GB" dirty="0"/>
              <a:t>Hollier v Rambler Motors [1972] – Cannot use exclusion clause because in the past 5 years the individual had only been to the garage 3 or 4 times. </a:t>
            </a:r>
          </a:p>
        </p:txBody>
      </p:sp>
      <p:sp>
        <p:nvSpPr>
          <p:cNvPr id="4" name="Slide Number Placeholder 3"/>
          <p:cNvSpPr>
            <a:spLocks noGrp="1"/>
          </p:cNvSpPr>
          <p:nvPr>
            <p:ph type="sldNum" sz="quarter" idx="5"/>
          </p:nvPr>
        </p:nvSpPr>
        <p:spPr/>
        <p:txBody>
          <a:bodyPr/>
          <a:lstStyle/>
          <a:p>
            <a:fld id="{E88ABF29-BB13-4AFD-B66C-8FB5B09A8E1F}" type="slidenum">
              <a:rPr lang="en-GB" smtClean="0"/>
              <a:t>19</a:t>
            </a:fld>
            <a:endParaRPr lang="en-GB"/>
          </a:p>
        </p:txBody>
      </p:sp>
    </p:spTree>
    <p:extLst>
      <p:ext uri="{BB962C8B-B14F-4D97-AF65-F5344CB8AC3E}">
        <p14:creationId xmlns:p14="http://schemas.microsoft.com/office/powerpoint/2010/main" val="459462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not usual for the law to intervene in contract law because the majority of it comes from common law – common law is judge made law. </a:t>
            </a:r>
          </a:p>
          <a:p>
            <a:endParaRPr lang="en-GB" dirty="0"/>
          </a:p>
          <a:p>
            <a:r>
              <a:rPr lang="en-GB" dirty="0"/>
              <a:t>However, they have at certain points to protect consumers. – we will take a look at this next. </a:t>
            </a:r>
          </a:p>
          <a:p>
            <a:endParaRPr lang="en-GB" dirty="0"/>
          </a:p>
          <a:p>
            <a:r>
              <a:rPr lang="en-GB" dirty="0"/>
              <a:t>Some key examples include Spring v Guardian Assurance PLC [1994] – when you leave your job it is implied that your boss will give you a reference. </a:t>
            </a:r>
          </a:p>
        </p:txBody>
      </p:sp>
      <p:sp>
        <p:nvSpPr>
          <p:cNvPr id="4" name="Slide Number Placeholder 3"/>
          <p:cNvSpPr>
            <a:spLocks noGrp="1"/>
          </p:cNvSpPr>
          <p:nvPr>
            <p:ph type="sldNum" sz="quarter" idx="5"/>
          </p:nvPr>
        </p:nvSpPr>
        <p:spPr/>
        <p:txBody>
          <a:bodyPr/>
          <a:lstStyle/>
          <a:p>
            <a:fld id="{E88ABF29-BB13-4AFD-B66C-8FB5B09A8E1F}" type="slidenum">
              <a:rPr lang="en-GB" smtClean="0"/>
              <a:t>22</a:t>
            </a:fld>
            <a:endParaRPr lang="en-GB"/>
          </a:p>
        </p:txBody>
      </p:sp>
    </p:spTree>
    <p:extLst>
      <p:ext uri="{BB962C8B-B14F-4D97-AF65-F5344CB8AC3E}">
        <p14:creationId xmlns:p14="http://schemas.microsoft.com/office/powerpoint/2010/main" val="2210219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Sale of Goods Act 1979 (SGA 1979), by which terms were implied into some sale of goods contracts; and</a:t>
            </a:r>
          </a:p>
          <a:p>
            <a:endParaRPr lang="en-GB" dirty="0"/>
          </a:p>
          <a:p>
            <a:r>
              <a:rPr lang="en-GB" dirty="0"/>
              <a:t>Supply of Goods and Services Act 1982 (SGSA 1982), by which terms were implied into contracts for the transfer of property in goods and the provision of services under a contract.</a:t>
            </a:r>
          </a:p>
        </p:txBody>
      </p:sp>
      <p:sp>
        <p:nvSpPr>
          <p:cNvPr id="4" name="Slide Number Placeholder 3"/>
          <p:cNvSpPr>
            <a:spLocks noGrp="1"/>
          </p:cNvSpPr>
          <p:nvPr>
            <p:ph type="sldNum" sz="quarter" idx="5"/>
          </p:nvPr>
        </p:nvSpPr>
        <p:spPr/>
        <p:txBody>
          <a:bodyPr/>
          <a:lstStyle/>
          <a:p>
            <a:fld id="{E88ABF29-BB13-4AFD-B66C-8FB5B09A8E1F}" type="slidenum">
              <a:rPr lang="en-GB" smtClean="0"/>
              <a:t>23</a:t>
            </a:fld>
            <a:endParaRPr lang="en-GB"/>
          </a:p>
        </p:txBody>
      </p:sp>
    </p:spTree>
    <p:extLst>
      <p:ext uri="{BB962C8B-B14F-4D97-AF65-F5344CB8AC3E}">
        <p14:creationId xmlns:p14="http://schemas.microsoft.com/office/powerpoint/2010/main" val="26570351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Where we get our key definitions. </a:t>
            </a:r>
          </a:p>
          <a:p>
            <a:endParaRPr lang="en-GB" dirty="0"/>
          </a:p>
          <a:p>
            <a:r>
              <a:rPr lang="en-GB" dirty="0"/>
              <a:t>It’s important that we have definitions for certain reasons. </a:t>
            </a:r>
          </a:p>
          <a:p>
            <a:endParaRPr lang="en-GB" dirty="0"/>
          </a:p>
          <a:p>
            <a:r>
              <a:rPr lang="en-GB" dirty="0"/>
              <a:t>Without definitions it would be unclear who the legislation would apply too. </a:t>
            </a:r>
          </a:p>
          <a:p>
            <a:endParaRPr lang="en-GB" dirty="0"/>
          </a:p>
          <a:p>
            <a:r>
              <a:rPr lang="en-GB" dirty="0"/>
              <a:t>Consumer Rights Act 2015 applies to Businesses and consumers. </a:t>
            </a:r>
          </a:p>
          <a:p>
            <a:endParaRPr lang="en-GB" dirty="0"/>
          </a:p>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25</a:t>
            </a:fld>
            <a:endParaRPr lang="en-GB"/>
          </a:p>
        </p:txBody>
      </p:sp>
    </p:spTree>
    <p:extLst>
      <p:ext uri="{BB962C8B-B14F-4D97-AF65-F5344CB8AC3E}">
        <p14:creationId xmlns:p14="http://schemas.microsoft.com/office/powerpoint/2010/main" val="10468254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 good contract will include one of three things such as; </a:t>
            </a:r>
          </a:p>
          <a:p>
            <a:endParaRPr lang="en-GB" dirty="0"/>
          </a:p>
          <a:p>
            <a:pPr marL="228600" indent="-228600">
              <a:buAutoNum type="arabicPeriod"/>
            </a:pPr>
            <a:r>
              <a:rPr lang="en-GB" dirty="0"/>
              <a:t>Contract Sale of goods. </a:t>
            </a:r>
          </a:p>
          <a:p>
            <a:pPr marL="228600" indent="-228600">
              <a:buAutoNum type="arabicPeriod"/>
            </a:pPr>
            <a:r>
              <a:rPr lang="en-GB" dirty="0"/>
              <a:t> Contracts Transfer of goods. </a:t>
            </a:r>
          </a:p>
          <a:p>
            <a:pPr marL="228600" indent="-228600">
              <a:buAutoNum type="arabicPeriod"/>
            </a:pPr>
            <a:r>
              <a:rPr lang="en-GB" dirty="0"/>
              <a:t>Hire and purchase. </a:t>
            </a:r>
          </a:p>
          <a:p>
            <a:pPr marL="228600" indent="-228600">
              <a:buAutoNum type="arabicPeriod"/>
            </a:pPr>
            <a:endParaRPr lang="en-GB" dirty="0"/>
          </a:p>
          <a:p>
            <a:pPr marL="228600" indent="-228600">
              <a:buAutoNum type="arabicPeriod"/>
            </a:pPr>
            <a:endParaRPr lang="en-GB" dirty="0"/>
          </a:p>
          <a:p>
            <a:pPr marL="0" indent="0">
              <a:buNone/>
            </a:pPr>
            <a:r>
              <a:rPr lang="en-GB" dirty="0"/>
              <a:t>However, the consumer Rights Act 2015 does imply terms in a contract. </a:t>
            </a:r>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26</a:t>
            </a:fld>
            <a:endParaRPr lang="en-GB"/>
          </a:p>
        </p:txBody>
      </p:sp>
    </p:spTree>
    <p:extLst>
      <p:ext uri="{BB962C8B-B14F-4D97-AF65-F5344CB8AC3E}">
        <p14:creationId xmlns:p14="http://schemas.microsoft.com/office/powerpoint/2010/main" val="581951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start at S.9 which explains that the goods need to be of satisfactory quality this is for supply of goods contracts. </a:t>
            </a:r>
          </a:p>
          <a:p>
            <a:endParaRPr lang="en-GB" dirty="0"/>
          </a:p>
          <a:p>
            <a:r>
              <a:rPr lang="en-GB" dirty="0"/>
              <a:t>We consider in this case the view of the reasonable person. What is a reasonable person? </a:t>
            </a:r>
          </a:p>
          <a:p>
            <a:endParaRPr lang="en-GB" dirty="0"/>
          </a:p>
          <a:p>
            <a:r>
              <a:rPr lang="en-GB" dirty="0"/>
              <a:t>S.9 (2) Key case; </a:t>
            </a:r>
            <a:r>
              <a:rPr lang="en-GB" dirty="0" err="1"/>
              <a:t>Bramhill</a:t>
            </a:r>
            <a:r>
              <a:rPr lang="en-GB" dirty="0"/>
              <a:t> v Edwards [2004] – </a:t>
            </a:r>
          </a:p>
          <a:p>
            <a:endParaRPr lang="en-GB" dirty="0"/>
          </a:p>
          <a:p>
            <a:r>
              <a:rPr lang="en-GB" dirty="0"/>
              <a:t>S. 9 (3) – Grant v Australian Knitting Mills [1936] ; Rogers v Parish LTD [1987] </a:t>
            </a:r>
          </a:p>
          <a:p>
            <a:endParaRPr lang="en-GB" dirty="0"/>
          </a:p>
          <a:p>
            <a:r>
              <a:rPr lang="en-GB" dirty="0"/>
              <a:t>Then S.9 (4) Exemptions – </a:t>
            </a:r>
            <a:r>
              <a:rPr lang="en-GB" dirty="0" err="1"/>
              <a:t>Dalmare</a:t>
            </a:r>
            <a:r>
              <a:rPr lang="en-GB" dirty="0"/>
              <a:t> SPA v Union Maritime LTD [2012] </a:t>
            </a:r>
          </a:p>
        </p:txBody>
      </p:sp>
      <p:sp>
        <p:nvSpPr>
          <p:cNvPr id="4" name="Slide Number Placeholder 3"/>
          <p:cNvSpPr>
            <a:spLocks noGrp="1"/>
          </p:cNvSpPr>
          <p:nvPr>
            <p:ph type="sldNum" sz="quarter" idx="5"/>
          </p:nvPr>
        </p:nvSpPr>
        <p:spPr/>
        <p:txBody>
          <a:bodyPr/>
          <a:lstStyle/>
          <a:p>
            <a:fld id="{E88ABF29-BB13-4AFD-B66C-8FB5B09A8E1F}" type="slidenum">
              <a:rPr lang="en-GB" smtClean="0"/>
              <a:t>27</a:t>
            </a:fld>
            <a:endParaRPr lang="en-GB"/>
          </a:p>
        </p:txBody>
      </p:sp>
    </p:spTree>
    <p:extLst>
      <p:ext uri="{BB962C8B-B14F-4D97-AF65-F5344CB8AC3E}">
        <p14:creationId xmlns:p14="http://schemas.microsoft.com/office/powerpoint/2010/main" val="32928356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Goods need to be fit for purpose. </a:t>
            </a:r>
          </a:p>
          <a:p>
            <a:endParaRPr lang="en-GB" dirty="0"/>
          </a:p>
          <a:p>
            <a:r>
              <a:rPr lang="en-GB" dirty="0"/>
              <a:t>Only if they reply on the traders skills and judgement – if not they cannot claim under S.10 of the Consumer Rights Act 2015. </a:t>
            </a:r>
          </a:p>
          <a:p>
            <a:endParaRPr lang="en-GB" dirty="0"/>
          </a:p>
          <a:p>
            <a:r>
              <a:rPr lang="en-GB" dirty="0"/>
              <a:t>Customers will sometimes tell the traders the need for the product so the trader will either be told or it is implied. If the product has one purpose them it is likely that they knew what the purpose was. </a:t>
            </a:r>
          </a:p>
          <a:p>
            <a:endParaRPr lang="en-GB" dirty="0"/>
          </a:p>
          <a:p>
            <a:r>
              <a:rPr lang="en-GB" dirty="0"/>
              <a:t>Priest v Last [1903] – hot water bottle purpose was known. </a:t>
            </a:r>
          </a:p>
          <a:p>
            <a:endParaRPr lang="en-GB" dirty="0"/>
          </a:p>
          <a:p>
            <a:r>
              <a:rPr lang="en-GB" dirty="0"/>
              <a:t>Griffiths v Peter Conway LTD [ 1939] – tweed coat, did not know the individual had sensitive skin then there was no claim. </a:t>
            </a:r>
          </a:p>
          <a:p>
            <a:endParaRPr lang="en-GB" dirty="0"/>
          </a:p>
          <a:p>
            <a:r>
              <a:rPr lang="en-GB" dirty="0"/>
              <a:t>Lowe V W </a:t>
            </a:r>
            <a:r>
              <a:rPr lang="en-GB" dirty="0" err="1"/>
              <a:t>Machell</a:t>
            </a:r>
            <a:r>
              <a:rPr lang="en-GB" dirty="0"/>
              <a:t> Joinery LTD [2011]. </a:t>
            </a:r>
          </a:p>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28</a:t>
            </a:fld>
            <a:endParaRPr lang="en-GB"/>
          </a:p>
        </p:txBody>
      </p:sp>
    </p:spTree>
    <p:extLst>
      <p:ext uri="{BB962C8B-B14F-4D97-AF65-F5344CB8AC3E}">
        <p14:creationId xmlns:p14="http://schemas.microsoft.com/office/powerpoint/2010/main" val="2605844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Goods sold by description – need to be correct description. </a:t>
            </a:r>
          </a:p>
          <a:p>
            <a:endParaRPr lang="en-GB" dirty="0"/>
          </a:p>
          <a:p>
            <a:r>
              <a:rPr lang="en-GB" dirty="0"/>
              <a:t>Protects consumers where they reply on the sellers description. </a:t>
            </a:r>
          </a:p>
          <a:p>
            <a:endParaRPr lang="en-GB" dirty="0"/>
          </a:p>
          <a:p>
            <a:r>
              <a:rPr lang="en-GB" dirty="0"/>
              <a:t>Beale v Taylor [ 1967] – breach of implied term because the individual has actually bought two cars welded together. </a:t>
            </a:r>
          </a:p>
          <a:p>
            <a:endParaRPr lang="en-GB" dirty="0"/>
          </a:p>
          <a:p>
            <a:endParaRPr lang="en-GB" dirty="0"/>
          </a:p>
          <a:p>
            <a:r>
              <a:rPr lang="en-GB" dirty="0"/>
              <a:t>Does not matter if there is no impact from the misdescription – Arcos LTD v E A </a:t>
            </a:r>
            <a:r>
              <a:rPr lang="en-GB" dirty="0" err="1"/>
              <a:t>Ronassen</a:t>
            </a:r>
            <a:r>
              <a:rPr lang="en-GB" dirty="0"/>
              <a:t> and Son [1933]. </a:t>
            </a:r>
          </a:p>
          <a:p>
            <a:endParaRPr lang="en-GB" dirty="0"/>
          </a:p>
          <a:p>
            <a:r>
              <a:rPr lang="en-GB" dirty="0"/>
              <a:t>It all depends on if the consumer is relying on the sellers knowledge. </a:t>
            </a:r>
          </a:p>
          <a:p>
            <a:endParaRPr lang="en-GB" dirty="0"/>
          </a:p>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29</a:t>
            </a:fld>
            <a:endParaRPr lang="en-GB"/>
          </a:p>
        </p:txBody>
      </p:sp>
    </p:spTree>
    <p:extLst>
      <p:ext uri="{BB962C8B-B14F-4D97-AF65-F5344CB8AC3E}">
        <p14:creationId xmlns:p14="http://schemas.microsoft.com/office/powerpoint/2010/main" val="1971940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Services contracts – S.48. </a:t>
            </a:r>
          </a:p>
        </p:txBody>
      </p:sp>
      <p:sp>
        <p:nvSpPr>
          <p:cNvPr id="4" name="Slide Number Placeholder 3"/>
          <p:cNvSpPr>
            <a:spLocks noGrp="1"/>
          </p:cNvSpPr>
          <p:nvPr>
            <p:ph type="sldNum" sz="quarter" idx="5"/>
          </p:nvPr>
        </p:nvSpPr>
        <p:spPr/>
        <p:txBody>
          <a:bodyPr/>
          <a:lstStyle/>
          <a:p>
            <a:fld id="{E88ABF29-BB13-4AFD-B66C-8FB5B09A8E1F}" type="slidenum">
              <a:rPr lang="en-GB" smtClean="0"/>
              <a:t>30</a:t>
            </a:fld>
            <a:endParaRPr lang="en-GB"/>
          </a:p>
        </p:txBody>
      </p:sp>
    </p:spTree>
    <p:extLst>
      <p:ext uri="{BB962C8B-B14F-4D97-AF65-F5344CB8AC3E}">
        <p14:creationId xmlns:p14="http://schemas.microsoft.com/office/powerpoint/2010/main" val="24354995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Davey v Cosmos Air Holidays [1989] – Sickness due to lack of cleanliness in holiday resort. </a:t>
            </a:r>
          </a:p>
          <a:p>
            <a:endParaRPr lang="en-GB" dirty="0"/>
          </a:p>
          <a:p>
            <a:r>
              <a:rPr lang="en-GB" dirty="0"/>
              <a:t>Wong Mee Wan v Kwan Kin Travel Services LTD [1995] – negligence of the boatman – was </a:t>
            </a:r>
            <a:r>
              <a:rPr lang="en-GB" dirty="0" err="1"/>
              <a:t>negilience</a:t>
            </a:r>
            <a:r>
              <a:rPr lang="en-GB" dirty="0"/>
              <a:t> of the tour company. </a:t>
            </a:r>
          </a:p>
        </p:txBody>
      </p:sp>
      <p:sp>
        <p:nvSpPr>
          <p:cNvPr id="4" name="Slide Number Placeholder 3"/>
          <p:cNvSpPr>
            <a:spLocks noGrp="1"/>
          </p:cNvSpPr>
          <p:nvPr>
            <p:ph type="sldNum" sz="quarter" idx="5"/>
          </p:nvPr>
        </p:nvSpPr>
        <p:spPr/>
        <p:txBody>
          <a:bodyPr/>
          <a:lstStyle/>
          <a:p>
            <a:fld id="{E88ABF29-BB13-4AFD-B66C-8FB5B09A8E1F}" type="slidenum">
              <a:rPr lang="en-GB" smtClean="0"/>
              <a:t>31</a:t>
            </a:fld>
            <a:endParaRPr lang="en-GB"/>
          </a:p>
        </p:txBody>
      </p:sp>
    </p:spTree>
    <p:extLst>
      <p:ext uri="{BB962C8B-B14F-4D97-AF65-F5344CB8AC3E}">
        <p14:creationId xmlns:p14="http://schemas.microsoft.com/office/powerpoint/2010/main" val="3176278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32</a:t>
            </a:fld>
            <a:endParaRPr lang="en-GB"/>
          </a:p>
        </p:txBody>
      </p:sp>
    </p:spTree>
    <p:extLst>
      <p:ext uri="{BB962C8B-B14F-4D97-AF65-F5344CB8AC3E}">
        <p14:creationId xmlns:p14="http://schemas.microsoft.com/office/powerpoint/2010/main" val="26092681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Reasonable price must be paid. </a:t>
            </a:r>
          </a:p>
          <a:p>
            <a:endParaRPr lang="en-GB" dirty="0"/>
          </a:p>
          <a:p>
            <a:r>
              <a:rPr lang="en-GB" dirty="0"/>
              <a:t>Only applies where; not already paid a price  or consideration/ no fixed price as per the contract or if the contract does not say how the price is fixed. </a:t>
            </a:r>
          </a:p>
        </p:txBody>
      </p:sp>
      <p:sp>
        <p:nvSpPr>
          <p:cNvPr id="4" name="Slide Number Placeholder 3"/>
          <p:cNvSpPr>
            <a:spLocks noGrp="1"/>
          </p:cNvSpPr>
          <p:nvPr>
            <p:ph type="sldNum" sz="quarter" idx="5"/>
          </p:nvPr>
        </p:nvSpPr>
        <p:spPr/>
        <p:txBody>
          <a:bodyPr/>
          <a:lstStyle/>
          <a:p>
            <a:fld id="{E88ABF29-BB13-4AFD-B66C-8FB5B09A8E1F}" type="slidenum">
              <a:rPr lang="en-GB" smtClean="0"/>
              <a:t>33</a:t>
            </a:fld>
            <a:endParaRPr lang="en-GB"/>
          </a:p>
        </p:txBody>
      </p:sp>
    </p:spTree>
    <p:extLst>
      <p:ext uri="{BB962C8B-B14F-4D97-AF65-F5344CB8AC3E}">
        <p14:creationId xmlns:p14="http://schemas.microsoft.com/office/powerpoint/2010/main" val="5702013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Only where time is not expressly fixed. </a:t>
            </a:r>
          </a:p>
          <a:p>
            <a:endParaRPr lang="en-GB" dirty="0"/>
          </a:p>
          <a:p>
            <a:r>
              <a:rPr lang="en-GB" dirty="0"/>
              <a:t>Reasonable time is based on fact. </a:t>
            </a:r>
          </a:p>
        </p:txBody>
      </p:sp>
      <p:sp>
        <p:nvSpPr>
          <p:cNvPr id="4" name="Slide Number Placeholder 3"/>
          <p:cNvSpPr>
            <a:spLocks noGrp="1"/>
          </p:cNvSpPr>
          <p:nvPr>
            <p:ph type="sldNum" sz="quarter" idx="5"/>
          </p:nvPr>
        </p:nvSpPr>
        <p:spPr/>
        <p:txBody>
          <a:bodyPr/>
          <a:lstStyle/>
          <a:p>
            <a:fld id="{E88ABF29-BB13-4AFD-B66C-8FB5B09A8E1F}" type="slidenum">
              <a:rPr lang="en-GB" smtClean="0"/>
              <a:t>34</a:t>
            </a:fld>
            <a:endParaRPr lang="en-GB"/>
          </a:p>
        </p:txBody>
      </p:sp>
    </p:spTree>
    <p:extLst>
      <p:ext uri="{BB962C8B-B14F-4D97-AF65-F5344CB8AC3E}">
        <p14:creationId xmlns:p14="http://schemas.microsoft.com/office/powerpoint/2010/main" val="10789169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Digital content. </a:t>
            </a:r>
          </a:p>
        </p:txBody>
      </p:sp>
      <p:sp>
        <p:nvSpPr>
          <p:cNvPr id="4" name="Slide Number Placeholder 3"/>
          <p:cNvSpPr>
            <a:spLocks noGrp="1"/>
          </p:cNvSpPr>
          <p:nvPr>
            <p:ph type="sldNum" sz="quarter" idx="5"/>
          </p:nvPr>
        </p:nvSpPr>
        <p:spPr/>
        <p:txBody>
          <a:bodyPr/>
          <a:lstStyle/>
          <a:p>
            <a:fld id="{E88ABF29-BB13-4AFD-B66C-8FB5B09A8E1F}" type="slidenum">
              <a:rPr lang="en-GB" smtClean="0"/>
              <a:t>35</a:t>
            </a:fld>
            <a:endParaRPr lang="en-GB"/>
          </a:p>
        </p:txBody>
      </p:sp>
    </p:spTree>
    <p:extLst>
      <p:ext uri="{BB962C8B-B14F-4D97-AF65-F5344CB8AC3E}">
        <p14:creationId xmlns:p14="http://schemas.microsoft.com/office/powerpoint/2010/main" val="2204966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Look back to S.2 (9) for a definition of digital content. </a:t>
            </a:r>
          </a:p>
        </p:txBody>
      </p:sp>
      <p:sp>
        <p:nvSpPr>
          <p:cNvPr id="4" name="Slide Number Placeholder 3"/>
          <p:cNvSpPr>
            <a:spLocks noGrp="1"/>
          </p:cNvSpPr>
          <p:nvPr>
            <p:ph type="sldNum" sz="quarter" idx="5"/>
          </p:nvPr>
        </p:nvSpPr>
        <p:spPr/>
        <p:txBody>
          <a:bodyPr/>
          <a:lstStyle/>
          <a:p>
            <a:fld id="{E88ABF29-BB13-4AFD-B66C-8FB5B09A8E1F}" type="slidenum">
              <a:rPr lang="en-GB" smtClean="0"/>
              <a:t>36</a:t>
            </a:fld>
            <a:endParaRPr lang="en-GB"/>
          </a:p>
        </p:txBody>
      </p:sp>
    </p:spTree>
    <p:extLst>
      <p:ext uri="{BB962C8B-B14F-4D97-AF65-F5344CB8AC3E}">
        <p14:creationId xmlns:p14="http://schemas.microsoft.com/office/powerpoint/2010/main" val="15890063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41</a:t>
            </a:fld>
            <a:endParaRPr lang="en-GB"/>
          </a:p>
        </p:txBody>
      </p:sp>
    </p:spTree>
    <p:extLst>
      <p:ext uri="{BB962C8B-B14F-4D97-AF65-F5344CB8AC3E}">
        <p14:creationId xmlns:p14="http://schemas.microsoft.com/office/powerpoint/2010/main" val="22475262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CRA 2015 they are terms </a:t>
            </a:r>
          </a:p>
          <a:p>
            <a:r>
              <a:rPr lang="en-GB" dirty="0"/>
              <a:t>SGA – It is conditions. </a:t>
            </a:r>
          </a:p>
          <a:p>
            <a:endParaRPr lang="en-GB" dirty="0"/>
          </a:p>
          <a:p>
            <a:r>
              <a:rPr lang="en-GB" dirty="0"/>
              <a:t>SGA 1979 – SUPPLY OF GOODS/SALE OF GOODS. </a:t>
            </a:r>
          </a:p>
        </p:txBody>
      </p:sp>
      <p:sp>
        <p:nvSpPr>
          <p:cNvPr id="4" name="Slide Number Placeholder 3"/>
          <p:cNvSpPr>
            <a:spLocks noGrp="1"/>
          </p:cNvSpPr>
          <p:nvPr>
            <p:ph type="sldNum" sz="quarter" idx="5"/>
          </p:nvPr>
        </p:nvSpPr>
        <p:spPr/>
        <p:txBody>
          <a:bodyPr/>
          <a:lstStyle/>
          <a:p>
            <a:fld id="{E88ABF29-BB13-4AFD-B66C-8FB5B09A8E1F}" type="slidenum">
              <a:rPr lang="en-GB" smtClean="0"/>
              <a:t>42</a:t>
            </a:fld>
            <a:endParaRPr lang="en-GB"/>
          </a:p>
        </p:txBody>
      </p:sp>
    </p:spTree>
    <p:extLst>
      <p:ext uri="{BB962C8B-B14F-4D97-AF65-F5344CB8AC3E}">
        <p14:creationId xmlns:p14="http://schemas.microsoft.com/office/powerpoint/2010/main" val="21245431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S.14 </a:t>
            </a:r>
          </a:p>
          <a:p>
            <a:endParaRPr lang="en-GB" dirty="0"/>
          </a:p>
          <a:p>
            <a:r>
              <a:rPr lang="en-GB" dirty="0"/>
              <a:t>Deals with Satisfactory Quality and Fitness for purpose. </a:t>
            </a:r>
          </a:p>
        </p:txBody>
      </p:sp>
      <p:sp>
        <p:nvSpPr>
          <p:cNvPr id="4" name="Slide Number Placeholder 3"/>
          <p:cNvSpPr>
            <a:spLocks noGrp="1"/>
          </p:cNvSpPr>
          <p:nvPr>
            <p:ph type="sldNum" sz="quarter" idx="5"/>
          </p:nvPr>
        </p:nvSpPr>
        <p:spPr/>
        <p:txBody>
          <a:bodyPr/>
          <a:lstStyle/>
          <a:p>
            <a:fld id="{E88ABF29-BB13-4AFD-B66C-8FB5B09A8E1F}" type="slidenum">
              <a:rPr lang="en-GB" smtClean="0"/>
              <a:t>43</a:t>
            </a:fld>
            <a:endParaRPr lang="en-GB"/>
          </a:p>
        </p:txBody>
      </p:sp>
    </p:spTree>
    <p:extLst>
      <p:ext uri="{BB962C8B-B14F-4D97-AF65-F5344CB8AC3E}">
        <p14:creationId xmlns:p14="http://schemas.microsoft.com/office/powerpoint/2010/main" val="35078323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Deals with </a:t>
            </a:r>
            <a:r>
              <a:rPr lang="en-GB" dirty="0" err="1"/>
              <a:t>Descritpions</a:t>
            </a:r>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44</a:t>
            </a:fld>
            <a:endParaRPr lang="en-GB"/>
          </a:p>
        </p:txBody>
      </p:sp>
    </p:spTree>
    <p:extLst>
      <p:ext uri="{BB962C8B-B14F-4D97-AF65-F5344CB8AC3E}">
        <p14:creationId xmlns:p14="http://schemas.microsoft.com/office/powerpoint/2010/main" val="14628482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Terms are under Part 1 but mirror those in the CRA 2015 – Fall under S.13, S.14, S.15.</a:t>
            </a:r>
          </a:p>
          <a:p>
            <a:endParaRPr lang="en-GB" dirty="0"/>
          </a:p>
          <a:p>
            <a:r>
              <a:rPr lang="en-GB" dirty="0"/>
              <a:t>Implied terms are terms. </a:t>
            </a:r>
          </a:p>
        </p:txBody>
      </p:sp>
      <p:sp>
        <p:nvSpPr>
          <p:cNvPr id="4" name="Slide Number Placeholder 3"/>
          <p:cNvSpPr>
            <a:spLocks noGrp="1"/>
          </p:cNvSpPr>
          <p:nvPr>
            <p:ph type="sldNum" sz="quarter" idx="5"/>
          </p:nvPr>
        </p:nvSpPr>
        <p:spPr/>
        <p:txBody>
          <a:bodyPr/>
          <a:lstStyle/>
          <a:p>
            <a:fld id="{E88ABF29-BB13-4AFD-B66C-8FB5B09A8E1F}" type="slidenum">
              <a:rPr lang="en-GB" smtClean="0"/>
              <a:t>45</a:t>
            </a:fld>
            <a:endParaRPr lang="en-GB"/>
          </a:p>
        </p:txBody>
      </p:sp>
    </p:spTree>
    <p:extLst>
      <p:ext uri="{BB962C8B-B14F-4D97-AF65-F5344CB8AC3E}">
        <p14:creationId xmlns:p14="http://schemas.microsoft.com/office/powerpoint/2010/main" val="1492902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Hutton v Warren [1836], where a tenant farmer, at the end of his lease, claimed that he was entitled to a fair payment for the seeds and labour that he had used on the land and from which the landowner would benefit when the crops were harvested. Even though provision for such payment had not been expressly set out in the lease, the fact that the tenant was able to prove to the court that it was a local custom to make such a payment enabled him to succeed in his claim.</a:t>
            </a:r>
          </a:p>
          <a:p>
            <a:endParaRPr lang="en-GB" dirty="0"/>
          </a:p>
          <a:p>
            <a:r>
              <a:rPr lang="en-GB" b="1" i="1" u="sng" dirty="0"/>
              <a:t>Implied by trade usage </a:t>
            </a:r>
            <a:r>
              <a:rPr lang="en-GB" dirty="0"/>
              <a:t>– if it is a term that is usually used in the trade contracts them it can be classed as an implied term – Cunliffe- </a:t>
            </a:r>
            <a:r>
              <a:rPr lang="en-GB" dirty="0" err="1"/>
              <a:t>owen</a:t>
            </a:r>
            <a:r>
              <a:rPr lang="en-GB" dirty="0"/>
              <a:t> v </a:t>
            </a:r>
            <a:r>
              <a:rPr lang="en-GB" dirty="0" err="1"/>
              <a:t>Teather</a:t>
            </a:r>
            <a:r>
              <a:rPr lang="en-GB" dirty="0"/>
              <a:t> and green wood [1967] – notorious, certain and reasonable’’. </a:t>
            </a:r>
          </a:p>
          <a:p>
            <a:endParaRPr lang="en-GB" dirty="0"/>
          </a:p>
          <a:p>
            <a:r>
              <a:rPr lang="en-GB" dirty="0"/>
              <a:t>British crane Hire Corp LTD v Ipswich plant hire ltd [1975] – bound by the owners terms. </a:t>
            </a:r>
          </a:p>
        </p:txBody>
      </p:sp>
      <p:sp>
        <p:nvSpPr>
          <p:cNvPr id="4" name="Slide Number Placeholder 3"/>
          <p:cNvSpPr>
            <a:spLocks noGrp="1"/>
          </p:cNvSpPr>
          <p:nvPr>
            <p:ph type="sldNum" sz="quarter" idx="5"/>
          </p:nvPr>
        </p:nvSpPr>
        <p:spPr/>
        <p:txBody>
          <a:bodyPr/>
          <a:lstStyle/>
          <a:p>
            <a:fld id="{E88ABF29-BB13-4AFD-B66C-8FB5B09A8E1F}" type="slidenum">
              <a:rPr lang="en-GB" smtClean="0"/>
              <a:t>46</a:t>
            </a:fld>
            <a:endParaRPr lang="en-GB"/>
          </a:p>
        </p:txBody>
      </p:sp>
    </p:spTree>
    <p:extLst>
      <p:ext uri="{BB962C8B-B14F-4D97-AF65-F5344CB8AC3E}">
        <p14:creationId xmlns:p14="http://schemas.microsoft.com/office/powerpoint/2010/main" val="33822981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Liverpool City Council v Irwin [1976] – landlord common part kept clear of rubbish. </a:t>
            </a:r>
          </a:p>
          <a:p>
            <a:pPr marL="228600" indent="-228600">
              <a:buAutoNum type="arabicPeriod"/>
            </a:pPr>
            <a:endParaRPr lang="en-GB" dirty="0"/>
          </a:p>
          <a:p>
            <a:pPr marL="228600" indent="-228600">
              <a:buAutoNum type="arabicPeriod"/>
            </a:pPr>
            <a:r>
              <a:rPr lang="en-GB" dirty="0"/>
              <a:t>Marks and Spencer PLC v BNP Paribas Trust Company (Jersey) LTD [2015] – only on particular facts if it satisfies the ‘’ Business Efficiency or officious bystander rule.</a:t>
            </a:r>
          </a:p>
          <a:p>
            <a:pPr marL="0" indent="0">
              <a:buNone/>
            </a:pPr>
            <a:endParaRPr lang="en-GB" dirty="0"/>
          </a:p>
          <a:p>
            <a:pPr marL="228600" indent="-228600">
              <a:buAutoNum type="arabicPeriod"/>
            </a:pPr>
            <a:r>
              <a:rPr lang="en-GB" dirty="0"/>
              <a:t>Equitable Life Assurance Society v Hyman [2000] laid out an original test which questioned is the term ; </a:t>
            </a:r>
          </a:p>
          <a:p>
            <a:pPr marL="228600" indent="-228600">
              <a:buAutoNum type="arabicPeriod"/>
            </a:pPr>
            <a:endParaRPr lang="en-GB" dirty="0"/>
          </a:p>
          <a:p>
            <a:pPr marL="0" indent="0">
              <a:buNone/>
            </a:pPr>
            <a:r>
              <a:rPr lang="en-GB" dirty="0"/>
              <a:t>- Reasonable and equitable.</a:t>
            </a:r>
          </a:p>
          <a:p>
            <a:pPr marL="0" indent="0">
              <a:buNone/>
            </a:pPr>
            <a:r>
              <a:rPr lang="en-GB" dirty="0"/>
              <a:t>- Capable of clear expression </a:t>
            </a:r>
          </a:p>
          <a:p>
            <a:pPr marL="0" indent="0">
              <a:buNone/>
            </a:pPr>
            <a:r>
              <a:rPr lang="en-GB" dirty="0"/>
              <a:t>- Compatible with any express terms of the contract. </a:t>
            </a:r>
          </a:p>
          <a:p>
            <a:pPr marL="0" indent="0">
              <a:buNone/>
            </a:pPr>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47</a:t>
            </a:fld>
            <a:endParaRPr lang="en-GB"/>
          </a:p>
        </p:txBody>
      </p:sp>
    </p:spTree>
    <p:extLst>
      <p:ext uri="{BB962C8B-B14F-4D97-AF65-F5344CB8AC3E}">
        <p14:creationId xmlns:p14="http://schemas.microsoft.com/office/powerpoint/2010/main" val="42737264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48</a:t>
            </a:fld>
            <a:endParaRPr lang="en-GB"/>
          </a:p>
        </p:txBody>
      </p:sp>
    </p:spTree>
    <p:extLst>
      <p:ext uri="{BB962C8B-B14F-4D97-AF65-F5344CB8AC3E}">
        <p14:creationId xmlns:p14="http://schemas.microsoft.com/office/powerpoint/2010/main" val="35405929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case here is the Moorcock 1889. Wild Duck v Smith [2017] – implied term only where necessary – were need for coherence. </a:t>
            </a:r>
            <a:r>
              <a:rPr lang="en-GB" dirty="0" err="1"/>
              <a:t>Devani</a:t>
            </a:r>
            <a:r>
              <a:rPr lang="en-GB" dirty="0"/>
              <a:t> – after express words of the contract are considered. </a:t>
            </a:r>
          </a:p>
        </p:txBody>
      </p:sp>
      <p:sp>
        <p:nvSpPr>
          <p:cNvPr id="4" name="Slide Number Placeholder 3"/>
          <p:cNvSpPr>
            <a:spLocks noGrp="1"/>
          </p:cNvSpPr>
          <p:nvPr>
            <p:ph type="sldNum" sz="quarter" idx="5"/>
          </p:nvPr>
        </p:nvSpPr>
        <p:spPr/>
        <p:txBody>
          <a:bodyPr/>
          <a:lstStyle/>
          <a:p>
            <a:fld id="{E88ABF29-BB13-4AFD-B66C-8FB5B09A8E1F}" type="slidenum">
              <a:rPr lang="en-GB" smtClean="0"/>
              <a:t>49</a:t>
            </a:fld>
            <a:endParaRPr lang="en-GB"/>
          </a:p>
        </p:txBody>
      </p:sp>
    </p:spTree>
    <p:extLst>
      <p:ext uri="{BB962C8B-B14F-4D97-AF65-F5344CB8AC3E}">
        <p14:creationId xmlns:p14="http://schemas.microsoft.com/office/powerpoint/2010/main" val="16428224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Stops the use of previous oral agreements being included. </a:t>
            </a:r>
          </a:p>
        </p:txBody>
      </p:sp>
      <p:sp>
        <p:nvSpPr>
          <p:cNvPr id="4" name="Slide Number Placeholder 3"/>
          <p:cNvSpPr>
            <a:spLocks noGrp="1"/>
          </p:cNvSpPr>
          <p:nvPr>
            <p:ph type="sldNum" sz="quarter" idx="5"/>
          </p:nvPr>
        </p:nvSpPr>
        <p:spPr/>
        <p:txBody>
          <a:bodyPr/>
          <a:lstStyle/>
          <a:p>
            <a:fld id="{E88ABF29-BB13-4AFD-B66C-8FB5B09A8E1F}" type="slidenum">
              <a:rPr lang="en-GB" smtClean="0"/>
              <a:t>50</a:t>
            </a:fld>
            <a:endParaRPr lang="en-GB"/>
          </a:p>
        </p:txBody>
      </p:sp>
    </p:spTree>
    <p:extLst>
      <p:ext uri="{BB962C8B-B14F-4D97-AF65-F5344CB8AC3E}">
        <p14:creationId xmlns:p14="http://schemas.microsoft.com/office/powerpoint/2010/main" val="3971689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parties will state in the contract if the terms are important, if not it is of the discretion of the courts. </a:t>
            </a:r>
          </a:p>
          <a:p>
            <a:endParaRPr lang="en-GB" dirty="0"/>
          </a:p>
          <a:p>
            <a:r>
              <a:rPr lang="en-GB" dirty="0" err="1"/>
              <a:t>Poussard</a:t>
            </a:r>
            <a:r>
              <a:rPr lang="en-GB" dirty="0"/>
              <a:t> v Speirs and Pond [1876]  - Opera singer could not carry out job contract ended – conditions. </a:t>
            </a:r>
          </a:p>
          <a:p>
            <a:endParaRPr lang="en-GB" dirty="0"/>
          </a:p>
          <a:p>
            <a:r>
              <a:rPr lang="en-GB" dirty="0"/>
              <a:t>Bettini v </a:t>
            </a:r>
            <a:r>
              <a:rPr lang="en-GB" dirty="0" err="1"/>
              <a:t>Gye</a:t>
            </a:r>
            <a:r>
              <a:rPr lang="en-GB" dirty="0"/>
              <a:t> [1876] – Rehearsal clause was not a condition it was a warranty. </a:t>
            </a:r>
          </a:p>
        </p:txBody>
      </p:sp>
      <p:sp>
        <p:nvSpPr>
          <p:cNvPr id="4" name="Slide Number Placeholder 3"/>
          <p:cNvSpPr>
            <a:spLocks noGrp="1"/>
          </p:cNvSpPr>
          <p:nvPr>
            <p:ph type="sldNum" sz="quarter" idx="5"/>
          </p:nvPr>
        </p:nvSpPr>
        <p:spPr/>
        <p:txBody>
          <a:bodyPr/>
          <a:lstStyle/>
          <a:p>
            <a:fld id="{E88ABF29-BB13-4AFD-B66C-8FB5B09A8E1F}" type="slidenum">
              <a:rPr lang="en-GB" smtClean="0"/>
              <a:t>52</a:t>
            </a:fld>
            <a:endParaRPr lang="en-GB"/>
          </a:p>
        </p:txBody>
      </p:sp>
    </p:spTree>
    <p:extLst>
      <p:ext uri="{BB962C8B-B14F-4D97-AF65-F5344CB8AC3E}">
        <p14:creationId xmlns:p14="http://schemas.microsoft.com/office/powerpoint/2010/main" val="366018242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Case; Contract for 24 months, the ship lasted 19 months. 20 week delay. Warranty and not condition. </a:t>
            </a:r>
          </a:p>
          <a:p>
            <a:endParaRPr lang="en-GB" dirty="0"/>
          </a:p>
          <a:p>
            <a:r>
              <a:rPr lang="en-GB" dirty="0"/>
              <a:t>Courts are concerned with the impact after the term has been broken and not when entering the contract. </a:t>
            </a:r>
          </a:p>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53</a:t>
            </a:fld>
            <a:endParaRPr lang="en-GB"/>
          </a:p>
        </p:txBody>
      </p:sp>
    </p:spTree>
    <p:extLst>
      <p:ext uri="{BB962C8B-B14F-4D97-AF65-F5344CB8AC3E}">
        <p14:creationId xmlns:p14="http://schemas.microsoft.com/office/powerpoint/2010/main" val="30618091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although ss13 and 14 SGA 1979 were identified in the original statute as being conditions, this has since been altered by the introduction of a new s15A SGA 1979. This states that, where the breach of those implied terms would be so slight that it would be unreasonable for the buyer to be able to repudiate the contract, the breach of contract can be treated as if it were a breach of warranty.</a:t>
            </a:r>
          </a:p>
        </p:txBody>
      </p:sp>
      <p:sp>
        <p:nvSpPr>
          <p:cNvPr id="4" name="Slide Number Placeholder 3"/>
          <p:cNvSpPr>
            <a:spLocks noGrp="1"/>
          </p:cNvSpPr>
          <p:nvPr>
            <p:ph type="sldNum" sz="quarter" idx="5"/>
          </p:nvPr>
        </p:nvSpPr>
        <p:spPr/>
        <p:txBody>
          <a:bodyPr/>
          <a:lstStyle/>
          <a:p>
            <a:fld id="{E88ABF29-BB13-4AFD-B66C-8FB5B09A8E1F}" type="slidenum">
              <a:rPr lang="en-GB" smtClean="0"/>
              <a:t>54</a:t>
            </a:fld>
            <a:endParaRPr lang="en-GB"/>
          </a:p>
        </p:txBody>
      </p:sp>
    </p:spTree>
    <p:extLst>
      <p:ext uri="{BB962C8B-B14F-4D97-AF65-F5344CB8AC3E}">
        <p14:creationId xmlns:p14="http://schemas.microsoft.com/office/powerpoint/2010/main" val="3019080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Lord Hoffman; 5 principles of contractual interpretation; </a:t>
            </a:r>
          </a:p>
          <a:p>
            <a:endParaRPr lang="en-GB" dirty="0"/>
          </a:p>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55</a:t>
            </a:fld>
            <a:endParaRPr lang="en-GB"/>
          </a:p>
        </p:txBody>
      </p:sp>
    </p:spTree>
    <p:extLst>
      <p:ext uri="{BB962C8B-B14F-4D97-AF65-F5344CB8AC3E}">
        <p14:creationId xmlns:p14="http://schemas.microsoft.com/office/powerpoint/2010/main" val="40099736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Marley v Rawlings </a:t>
            </a:r>
            <a:r>
              <a:rPr lang="en-GB"/>
              <a:t>– Simplified- </a:t>
            </a:r>
            <a:endParaRPr lang="en-GB" dirty="0"/>
          </a:p>
          <a:p>
            <a:endParaRPr lang="en-GB" dirty="0"/>
          </a:p>
          <a:p>
            <a:r>
              <a:rPr lang="en-GB" dirty="0"/>
              <a:t>In the case of Arnold v Britton [2015], Lord Neuberger attempted to find a balance between the “strict interpretation” approach and the broader “contextual” approach. His approach was not to allow the background and context to be used as a reason to evade a meaning based on the ordinary meaning of words used in the contract, as to do so would undervalue the importance of those words. The parties should still be held to account for the wording used in the contract according to its ordinary meaning and the contextual approach was not an opportunity to escape the consequences of bad drafting of terms. Thus, it would only be in situations of bad drafting or where the meaning of the term is unclear that the court could use the background rather than just the ordinary dictionary meaning of words to establish what they should mean.</a:t>
            </a:r>
          </a:p>
          <a:p>
            <a:endParaRPr lang="en-GB" dirty="0"/>
          </a:p>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57</a:t>
            </a:fld>
            <a:endParaRPr lang="en-GB"/>
          </a:p>
        </p:txBody>
      </p:sp>
    </p:spTree>
    <p:extLst>
      <p:ext uri="{BB962C8B-B14F-4D97-AF65-F5344CB8AC3E}">
        <p14:creationId xmlns:p14="http://schemas.microsoft.com/office/powerpoint/2010/main" val="17661200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case ; Henderson v Arthur – Written contract abolished the oral agreement. </a:t>
            </a:r>
          </a:p>
          <a:p>
            <a:endParaRPr lang="en-GB" dirty="0"/>
          </a:p>
          <a:p>
            <a:r>
              <a:rPr lang="en-GB" dirty="0"/>
              <a:t>Courts will also look at what is included in the four corners of the contract and if there is a promise made else where it can be classed as part of the contract. </a:t>
            </a:r>
          </a:p>
          <a:p>
            <a:endParaRPr lang="en-GB" dirty="0"/>
          </a:p>
          <a:p>
            <a:r>
              <a:rPr lang="en-GB" dirty="0"/>
              <a:t>Jacobs V Batavia and General Plantations LTD [1923] – extra promise was a part of the contract. </a:t>
            </a:r>
          </a:p>
          <a:p>
            <a:endParaRPr lang="en-GB" dirty="0"/>
          </a:p>
          <a:p>
            <a:r>
              <a:rPr lang="en-GB" dirty="0"/>
              <a:t>Parole evidence rule is rebuttable, </a:t>
            </a:r>
          </a:p>
        </p:txBody>
      </p:sp>
      <p:sp>
        <p:nvSpPr>
          <p:cNvPr id="4" name="Slide Number Placeholder 3"/>
          <p:cNvSpPr>
            <a:spLocks noGrp="1"/>
          </p:cNvSpPr>
          <p:nvPr>
            <p:ph type="sldNum" sz="quarter" idx="5"/>
          </p:nvPr>
        </p:nvSpPr>
        <p:spPr/>
        <p:txBody>
          <a:bodyPr/>
          <a:lstStyle/>
          <a:p>
            <a:fld id="{E88ABF29-BB13-4AFD-B66C-8FB5B09A8E1F}" type="slidenum">
              <a:rPr lang="en-GB" smtClean="0"/>
              <a:t>58</a:t>
            </a:fld>
            <a:endParaRPr lang="en-GB"/>
          </a:p>
        </p:txBody>
      </p:sp>
    </p:spTree>
    <p:extLst>
      <p:ext uri="{BB962C8B-B14F-4D97-AF65-F5344CB8AC3E}">
        <p14:creationId xmlns:p14="http://schemas.microsoft.com/office/powerpoint/2010/main" val="9291337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Couchman v Hill – oral statement that the cow was unserved turned out to be false breach of contract. </a:t>
            </a:r>
          </a:p>
          <a:p>
            <a:endParaRPr lang="en-GB" dirty="0"/>
          </a:p>
          <a:p>
            <a:endParaRPr lang="en-GB" dirty="0"/>
          </a:p>
        </p:txBody>
      </p:sp>
      <p:sp>
        <p:nvSpPr>
          <p:cNvPr id="4" name="Slide Number Placeholder 3"/>
          <p:cNvSpPr>
            <a:spLocks noGrp="1"/>
          </p:cNvSpPr>
          <p:nvPr>
            <p:ph type="sldNum" sz="quarter" idx="5"/>
          </p:nvPr>
        </p:nvSpPr>
        <p:spPr/>
        <p:txBody>
          <a:bodyPr/>
          <a:lstStyle/>
          <a:p>
            <a:fld id="{E88ABF29-BB13-4AFD-B66C-8FB5B09A8E1F}" type="slidenum">
              <a:rPr lang="en-GB" smtClean="0"/>
              <a:t>59</a:t>
            </a:fld>
            <a:endParaRPr lang="en-GB"/>
          </a:p>
        </p:txBody>
      </p:sp>
    </p:spTree>
    <p:extLst>
      <p:ext uri="{BB962C8B-B14F-4D97-AF65-F5344CB8AC3E}">
        <p14:creationId xmlns:p14="http://schemas.microsoft.com/office/powerpoint/2010/main" val="2338304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A1C012-8297-4361-ACE8-A2509FB18911}"/>
              </a:ext>
            </a:extLst>
          </p:cNvPr>
          <p:cNvSpPr/>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EC2572-8518-46FF-8F60-FE2963DF4A6E}"/>
              </a:ext>
            </a:extLst>
          </p:cNvPr>
          <p:cNvSpPr>
            <a:spLocks noGrp="1"/>
          </p:cNvSpPr>
          <p:nvPr>
            <p:ph type="ctrTitle"/>
          </p:nvPr>
        </p:nvSpPr>
        <p:spPr>
          <a:xfrm>
            <a:off x="960120" y="640080"/>
            <a:ext cx="10268712" cy="3227832"/>
          </a:xfrm>
        </p:spPr>
        <p:txBody>
          <a:bodyPr anchor="b">
            <a:normAutofit/>
          </a:bodyPr>
          <a:lstStyle>
            <a:lvl1pPr algn="ctr">
              <a:defRPr sz="8800" baseline="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A7A0C76A-7715-48A4-8CF5-14BBF61962A1}"/>
              </a:ext>
            </a:extLst>
          </p:cNvPr>
          <p:cNvSpPr>
            <a:spLocks noGrp="1"/>
          </p:cNvSpPr>
          <p:nvPr>
            <p:ph type="subTitle" idx="1"/>
          </p:nvPr>
        </p:nvSpPr>
        <p:spPr>
          <a:xfrm>
            <a:off x="960120" y="4526280"/>
            <a:ext cx="10268712" cy="1508760"/>
          </a:xfrm>
        </p:spPr>
        <p:txBody>
          <a:bodyPr>
            <a:normAutofit/>
          </a:bodyPr>
          <a:lstStyle>
            <a:lvl1pPr marL="0" indent="0" algn="ctr">
              <a:buNone/>
              <a:defRPr sz="36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Date Placeholder 10">
            <a:extLst>
              <a:ext uri="{FF2B5EF4-FFF2-40B4-BE49-F238E27FC236}">
                <a16:creationId xmlns:a16="http://schemas.microsoft.com/office/drawing/2014/main" id="{52D4EF84-F7DF-49C5-9285-301284ADB99A}"/>
              </a:ext>
            </a:extLst>
          </p:cNvPr>
          <p:cNvSpPr>
            <a:spLocks noGrp="1"/>
          </p:cNvSpPr>
          <p:nvPr>
            <p:ph type="dt" sz="half" idx="10"/>
          </p:nvPr>
        </p:nvSpPr>
        <p:spPr/>
        <p:txBody>
          <a:bodyPr/>
          <a:lstStyle>
            <a:lvl1pPr>
              <a:defRPr>
                <a:solidFill>
                  <a:schemeClr val="bg1"/>
                </a:solidFill>
              </a:defRPr>
            </a:lvl1pPr>
          </a:lstStyle>
          <a:p>
            <a:pPr algn="r"/>
            <a:fld id="{A37D6D71-8B28-4ED6-B932-04B197003D23}" type="datetimeFigureOut">
              <a:rPr lang="en-US" smtClean="0"/>
              <a:pPr algn="r"/>
              <a:t>4/10/2025</a:t>
            </a:fld>
            <a:endParaRPr lang="en-US" dirty="0"/>
          </a:p>
        </p:txBody>
      </p:sp>
      <p:sp>
        <p:nvSpPr>
          <p:cNvPr id="12" name="Footer Placeholder 11">
            <a:extLst>
              <a:ext uri="{FF2B5EF4-FFF2-40B4-BE49-F238E27FC236}">
                <a16:creationId xmlns:a16="http://schemas.microsoft.com/office/drawing/2014/main" id="{81266E04-79AF-49EF-86BC-DB29D304BBEC}"/>
              </a:ext>
            </a:extLst>
          </p:cNvPr>
          <p:cNvSpPr>
            <a:spLocks noGrp="1"/>
          </p:cNvSpPr>
          <p:nvPr>
            <p:ph type="ftr" sz="quarter" idx="11"/>
          </p:nvPr>
        </p:nvSpPr>
        <p:spPr/>
        <p:txBody>
          <a:bodyPr/>
          <a:lstStyle>
            <a:lvl1pPr>
              <a:defRPr>
                <a:solidFill>
                  <a:schemeClr val="bg1"/>
                </a:solidFill>
              </a:defRPr>
            </a:lvl1pPr>
          </a:lstStyle>
          <a:p>
            <a:endParaRPr lang="en-US" dirty="0">
              <a:solidFill>
                <a:schemeClr val="bg1"/>
              </a:solidFill>
            </a:endParaRPr>
          </a:p>
        </p:txBody>
      </p:sp>
      <p:sp>
        <p:nvSpPr>
          <p:cNvPr id="13" name="Slide Number Placeholder 12">
            <a:extLst>
              <a:ext uri="{FF2B5EF4-FFF2-40B4-BE49-F238E27FC236}">
                <a16:creationId xmlns:a16="http://schemas.microsoft.com/office/drawing/2014/main" id="{90DF5B53-9A9A-46CE-A910-25ADA58753A8}"/>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076717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80910-921F-4143-AB01-0F0AFC2908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0182FC-5A0B-4C24-A6ED-990ED5BA90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6172F4-3DB0-4AE3-8926-081B78034C68}"/>
              </a:ext>
            </a:extLst>
          </p:cNvPr>
          <p:cNvSpPr>
            <a:spLocks noGrp="1"/>
          </p:cNvSpPr>
          <p:nvPr>
            <p:ph type="dt" sz="half" idx="10"/>
          </p:nvPr>
        </p:nvSpPr>
        <p:spPr/>
        <p:txBody>
          <a:bodyPr/>
          <a:lstStyle/>
          <a:p>
            <a:pPr algn="r"/>
            <a:fld id="{A37D6D71-8B28-4ED6-B932-04B197003D23}" type="datetimeFigureOut">
              <a:rPr lang="en-US" smtClean="0"/>
              <a:pPr algn="r"/>
              <a:t>4/10/2025</a:t>
            </a:fld>
            <a:endParaRPr lang="en-US" dirty="0"/>
          </a:p>
        </p:txBody>
      </p:sp>
      <p:sp>
        <p:nvSpPr>
          <p:cNvPr id="8" name="Footer Placeholder 7">
            <a:extLst>
              <a:ext uri="{FF2B5EF4-FFF2-40B4-BE49-F238E27FC236}">
                <a16:creationId xmlns:a16="http://schemas.microsoft.com/office/drawing/2014/main" id="{825F1358-C731-465B-BCB1-2CCBFD6ECF7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C8D59536-57D3-4C8A-A207-568465A32E45}"/>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613470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81E0804-8E9E-4C6E-B18D-44FE715B239E}"/>
              </a:ext>
            </a:extLst>
          </p:cNvPr>
          <p:cNvSpPr/>
          <p:nvPr/>
        </p:nvSpPr>
        <p:spPr>
          <a:xfrm>
            <a:off x="0" y="0"/>
            <a:ext cx="12192000" cy="4224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278AA1-17A5-44BF-8791-EACDA31F5D86}"/>
              </a:ext>
            </a:extLst>
          </p:cNvPr>
          <p:cNvSpPr>
            <a:spLocks noGrp="1"/>
          </p:cNvSpPr>
          <p:nvPr>
            <p:ph type="title"/>
          </p:nvPr>
        </p:nvSpPr>
        <p:spPr>
          <a:xfrm>
            <a:off x="960120" y="768096"/>
            <a:ext cx="10268712" cy="3136392"/>
          </a:xfrm>
        </p:spPr>
        <p:txBody>
          <a:bodyPr anchor="b">
            <a:normAutofit/>
          </a:bodyPr>
          <a:lstStyle>
            <a:lvl1pPr>
              <a:defRPr sz="72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01203A5-DA79-4778-AB85-150365748494}"/>
              </a:ext>
            </a:extLst>
          </p:cNvPr>
          <p:cNvSpPr>
            <a:spLocks noGrp="1"/>
          </p:cNvSpPr>
          <p:nvPr>
            <p:ph type="body" idx="1"/>
          </p:nvPr>
        </p:nvSpPr>
        <p:spPr>
          <a:xfrm>
            <a:off x="960120" y="4544568"/>
            <a:ext cx="10268712" cy="1545336"/>
          </a:xfrm>
        </p:spPr>
        <p:txBody>
          <a:bodyPr>
            <a:normAutofit/>
          </a:bodyPr>
          <a:lstStyle>
            <a:lvl1pPr marL="0" indent="0">
              <a:buNone/>
              <a:defRPr sz="36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9" name="Date Placeholder 8">
            <a:extLst>
              <a:ext uri="{FF2B5EF4-FFF2-40B4-BE49-F238E27FC236}">
                <a16:creationId xmlns:a16="http://schemas.microsoft.com/office/drawing/2014/main" id="{CE3B1B5E-0912-44AE-BAED-70B980E53915}"/>
              </a:ext>
            </a:extLst>
          </p:cNvPr>
          <p:cNvSpPr>
            <a:spLocks noGrp="1"/>
          </p:cNvSpPr>
          <p:nvPr>
            <p:ph type="dt" sz="half" idx="10"/>
          </p:nvPr>
        </p:nvSpPr>
        <p:spPr/>
        <p:txBody>
          <a:bodyPr/>
          <a:lstStyle/>
          <a:p>
            <a:pPr algn="r"/>
            <a:fld id="{A37D6D71-8B28-4ED6-B932-04B197003D23}" type="datetimeFigureOut">
              <a:rPr lang="en-US" smtClean="0"/>
              <a:pPr algn="r"/>
              <a:t>4/10/2025</a:t>
            </a:fld>
            <a:endParaRPr lang="en-US" dirty="0"/>
          </a:p>
        </p:txBody>
      </p:sp>
      <p:sp>
        <p:nvSpPr>
          <p:cNvPr id="10" name="Footer Placeholder 9">
            <a:extLst>
              <a:ext uri="{FF2B5EF4-FFF2-40B4-BE49-F238E27FC236}">
                <a16:creationId xmlns:a16="http://schemas.microsoft.com/office/drawing/2014/main" id="{346C82F1-A7B2-4F03-A26B-59D79BF5BFD5}"/>
              </a:ext>
            </a:extLst>
          </p:cNvPr>
          <p:cNvSpPr>
            <a:spLocks noGrp="1"/>
          </p:cNvSpPr>
          <p:nvPr>
            <p:ph type="ftr" sz="quarter" idx="11"/>
          </p:nvPr>
        </p:nvSpPr>
        <p:spPr/>
        <p:txBody>
          <a:bodyPr/>
          <a:lstStyle/>
          <a:p>
            <a:endParaRPr lang="en-US" dirty="0">
              <a:solidFill>
                <a:schemeClr val="tx1"/>
              </a:solidFill>
            </a:endParaRPr>
          </a:p>
        </p:txBody>
      </p:sp>
      <p:sp>
        <p:nvSpPr>
          <p:cNvPr id="11" name="Slide Number Placeholder 10">
            <a:extLst>
              <a:ext uri="{FF2B5EF4-FFF2-40B4-BE49-F238E27FC236}">
                <a16:creationId xmlns:a16="http://schemas.microsoft.com/office/drawing/2014/main" id="{B1DC1ABC-47A9-477B-A29D-F6690EE6B532}"/>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12514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5F398-F05F-4793-9FA5-5B817EB95A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17F1CD-2CD4-4BBB-AB36-73A20B1A8D69}"/>
              </a:ext>
            </a:extLst>
          </p:cNvPr>
          <p:cNvSpPr>
            <a:spLocks noGrp="1"/>
          </p:cNvSpPr>
          <p:nvPr>
            <p:ph sz="half" idx="1"/>
          </p:nvPr>
        </p:nvSpPr>
        <p:spPr>
          <a:xfrm>
            <a:off x="960120" y="2587752"/>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67BBE02-B884-4CCC-9CBD-13B792BBA2BE}"/>
              </a:ext>
            </a:extLst>
          </p:cNvPr>
          <p:cNvSpPr>
            <a:spLocks noGrp="1"/>
          </p:cNvSpPr>
          <p:nvPr>
            <p:ph sz="half" idx="2"/>
          </p:nvPr>
        </p:nvSpPr>
        <p:spPr>
          <a:xfrm>
            <a:off x="6412992" y="2583371"/>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11">
            <a:extLst>
              <a:ext uri="{FF2B5EF4-FFF2-40B4-BE49-F238E27FC236}">
                <a16:creationId xmlns:a16="http://schemas.microsoft.com/office/drawing/2014/main" id="{B7FBE509-AA68-4D63-A589-AD5DE7FFFECA}"/>
              </a:ext>
            </a:extLst>
          </p:cNvPr>
          <p:cNvSpPr>
            <a:spLocks noGrp="1"/>
          </p:cNvSpPr>
          <p:nvPr>
            <p:ph type="dt" sz="half" idx="10"/>
          </p:nvPr>
        </p:nvSpPr>
        <p:spPr/>
        <p:txBody>
          <a:bodyPr/>
          <a:lstStyle/>
          <a:p>
            <a:pPr algn="r"/>
            <a:fld id="{A37D6D71-8B28-4ED6-B932-04B197003D23}" type="datetimeFigureOut">
              <a:rPr lang="en-US" smtClean="0"/>
              <a:pPr algn="r"/>
              <a:t>4/10/2025</a:t>
            </a:fld>
            <a:endParaRPr lang="en-US" dirty="0"/>
          </a:p>
        </p:txBody>
      </p:sp>
      <p:sp>
        <p:nvSpPr>
          <p:cNvPr id="13" name="Footer Placeholder 12">
            <a:extLst>
              <a:ext uri="{FF2B5EF4-FFF2-40B4-BE49-F238E27FC236}">
                <a16:creationId xmlns:a16="http://schemas.microsoft.com/office/drawing/2014/main" id="{9C1A4D52-57E4-4F45-BC2C-9FD73E9CEC59}"/>
              </a:ext>
            </a:extLst>
          </p:cNvPr>
          <p:cNvSpPr>
            <a:spLocks noGrp="1"/>
          </p:cNvSpPr>
          <p:nvPr>
            <p:ph type="ftr" sz="quarter" idx="11"/>
          </p:nvPr>
        </p:nvSpPr>
        <p:spPr/>
        <p:txBody>
          <a:bodyPr/>
          <a:lstStyle/>
          <a:p>
            <a:endParaRPr lang="en-US" dirty="0">
              <a:solidFill>
                <a:schemeClr val="tx1"/>
              </a:solidFill>
            </a:endParaRPr>
          </a:p>
        </p:txBody>
      </p:sp>
      <p:sp>
        <p:nvSpPr>
          <p:cNvPr id="14" name="Slide Number Placeholder 13">
            <a:extLst>
              <a:ext uri="{FF2B5EF4-FFF2-40B4-BE49-F238E27FC236}">
                <a16:creationId xmlns:a16="http://schemas.microsoft.com/office/drawing/2014/main" id="{E76AD5E1-358D-4236-85AE-74713259EF08}"/>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4023704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87D32C-166A-4FBE-B24D-C25769095429}"/>
              </a:ext>
            </a:extLst>
          </p:cNvPr>
          <p:cNvSpPr>
            <a:spLocks noGrp="1"/>
          </p:cNvSpPr>
          <p:nvPr>
            <p:ph type="body" idx="1"/>
          </p:nvPr>
        </p:nvSpPr>
        <p:spPr>
          <a:xfrm>
            <a:off x="960121"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EC567-F249-462A-B71A-9C40D50E26AA}"/>
              </a:ext>
            </a:extLst>
          </p:cNvPr>
          <p:cNvSpPr>
            <a:spLocks noGrp="1"/>
          </p:cNvSpPr>
          <p:nvPr>
            <p:ph sz="half" idx="2"/>
          </p:nvPr>
        </p:nvSpPr>
        <p:spPr>
          <a:xfrm>
            <a:off x="960120"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BB7D2C6-69D1-4DE4-BF68-5FB0623DB9E3}"/>
              </a:ext>
            </a:extLst>
          </p:cNvPr>
          <p:cNvSpPr>
            <a:spLocks noGrp="1"/>
          </p:cNvSpPr>
          <p:nvPr>
            <p:ph type="body" sz="quarter" idx="3"/>
          </p:nvPr>
        </p:nvSpPr>
        <p:spPr>
          <a:xfrm>
            <a:off x="6409944"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67CC7-ED09-4F8D-A39A-C5969D33B9F8}"/>
              </a:ext>
            </a:extLst>
          </p:cNvPr>
          <p:cNvSpPr>
            <a:spLocks noGrp="1"/>
          </p:cNvSpPr>
          <p:nvPr>
            <p:ph sz="quarter" idx="4"/>
          </p:nvPr>
        </p:nvSpPr>
        <p:spPr>
          <a:xfrm>
            <a:off x="6409944"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5F92A44F-DE98-4FB5-B474-5DCCDD267A79}"/>
              </a:ext>
            </a:extLst>
          </p:cNvPr>
          <p:cNvSpPr>
            <a:spLocks noGrp="1"/>
          </p:cNvSpPr>
          <p:nvPr>
            <p:ph type="dt" sz="half" idx="10"/>
          </p:nvPr>
        </p:nvSpPr>
        <p:spPr/>
        <p:txBody>
          <a:bodyPr/>
          <a:lstStyle/>
          <a:p>
            <a:pPr algn="r"/>
            <a:fld id="{A37D6D71-8B28-4ED6-B932-04B197003D23}" type="datetimeFigureOut">
              <a:rPr lang="en-US" smtClean="0"/>
              <a:pPr algn="r"/>
              <a:t>4/10/2025</a:t>
            </a:fld>
            <a:endParaRPr lang="en-US" dirty="0"/>
          </a:p>
        </p:txBody>
      </p:sp>
      <p:sp>
        <p:nvSpPr>
          <p:cNvPr id="11" name="Footer Placeholder 10">
            <a:extLst>
              <a:ext uri="{FF2B5EF4-FFF2-40B4-BE49-F238E27FC236}">
                <a16:creationId xmlns:a16="http://schemas.microsoft.com/office/drawing/2014/main" id="{3ACC79DA-A9E4-4E93-93F1-81907A901BBB}"/>
              </a:ext>
            </a:extLst>
          </p:cNvPr>
          <p:cNvSpPr>
            <a:spLocks noGrp="1"/>
          </p:cNvSpPr>
          <p:nvPr>
            <p:ph type="ftr" sz="quarter" idx="11"/>
          </p:nvPr>
        </p:nvSpPr>
        <p:spPr/>
        <p:txBody>
          <a:bodyPr/>
          <a:lstStyle/>
          <a:p>
            <a:endParaRPr lang="en-US" dirty="0">
              <a:solidFill>
                <a:schemeClr val="tx1"/>
              </a:solidFill>
            </a:endParaRPr>
          </a:p>
        </p:txBody>
      </p:sp>
      <p:sp>
        <p:nvSpPr>
          <p:cNvPr id="12" name="Slide Number Placeholder 11">
            <a:extLst>
              <a:ext uri="{FF2B5EF4-FFF2-40B4-BE49-F238E27FC236}">
                <a16:creationId xmlns:a16="http://schemas.microsoft.com/office/drawing/2014/main" id="{404DFE57-AA80-4ED8-AD77-35CC56F3FBC6}"/>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13" name="Title 12">
            <a:extLst>
              <a:ext uri="{FF2B5EF4-FFF2-40B4-BE49-F238E27FC236}">
                <a16:creationId xmlns:a16="http://schemas.microsoft.com/office/drawing/2014/main" id="{FB62259C-ADDF-4293-AD3B-AB2E04A748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80424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C7BA0-DC57-452F-85B7-C979AA690920}"/>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F1C53797-8D72-4774-AC93-EB9FDD650CCD}"/>
              </a:ext>
            </a:extLst>
          </p:cNvPr>
          <p:cNvSpPr>
            <a:spLocks noGrp="1"/>
          </p:cNvSpPr>
          <p:nvPr>
            <p:ph type="dt" sz="half" idx="10"/>
          </p:nvPr>
        </p:nvSpPr>
        <p:spPr/>
        <p:txBody>
          <a:bodyPr/>
          <a:lstStyle/>
          <a:p>
            <a:pPr algn="r"/>
            <a:fld id="{A37D6D71-8B28-4ED6-B932-04B197003D23}" type="datetimeFigureOut">
              <a:rPr lang="en-US" smtClean="0"/>
              <a:pPr algn="r"/>
              <a:t>4/10/2025</a:t>
            </a:fld>
            <a:endParaRPr lang="en-US" dirty="0"/>
          </a:p>
        </p:txBody>
      </p:sp>
      <p:sp>
        <p:nvSpPr>
          <p:cNvPr id="7" name="Footer Placeholder 6">
            <a:extLst>
              <a:ext uri="{FF2B5EF4-FFF2-40B4-BE49-F238E27FC236}">
                <a16:creationId xmlns:a16="http://schemas.microsoft.com/office/drawing/2014/main" id="{9E945AB7-1A32-4516-ABF9-B40958AE2E73}"/>
              </a:ext>
            </a:extLst>
          </p:cNvPr>
          <p:cNvSpPr>
            <a:spLocks noGrp="1"/>
          </p:cNvSpPr>
          <p:nvPr>
            <p:ph type="ftr" sz="quarter" idx="11"/>
          </p:nvPr>
        </p:nvSpPr>
        <p:spPr/>
        <p:txBody>
          <a:bodyPr/>
          <a:lstStyle/>
          <a:p>
            <a:endParaRPr lang="en-US" dirty="0">
              <a:solidFill>
                <a:schemeClr val="tx1"/>
              </a:solidFill>
            </a:endParaRPr>
          </a:p>
        </p:txBody>
      </p:sp>
      <p:sp>
        <p:nvSpPr>
          <p:cNvPr id="8" name="Slide Number Placeholder 7">
            <a:extLst>
              <a:ext uri="{FF2B5EF4-FFF2-40B4-BE49-F238E27FC236}">
                <a16:creationId xmlns:a16="http://schemas.microsoft.com/office/drawing/2014/main" id="{B22923C3-1D67-4089-A6B1-9A10315E807F}"/>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874214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C0A8DC1-14F6-453B-A724-D6493F063F83}"/>
              </a:ext>
            </a:extLst>
          </p:cNvPr>
          <p:cNvSpPr>
            <a:spLocks noGrp="1"/>
          </p:cNvSpPr>
          <p:nvPr>
            <p:ph type="dt" sz="half" idx="10"/>
          </p:nvPr>
        </p:nvSpPr>
        <p:spPr/>
        <p:txBody>
          <a:bodyPr/>
          <a:lstStyle/>
          <a:p>
            <a:pPr algn="r"/>
            <a:fld id="{A37D6D71-8B28-4ED6-B932-04B197003D23}" type="datetimeFigureOut">
              <a:rPr lang="en-US" smtClean="0"/>
              <a:pPr algn="r"/>
              <a:t>4/10/2025</a:t>
            </a:fld>
            <a:endParaRPr lang="en-US" dirty="0"/>
          </a:p>
        </p:txBody>
      </p:sp>
      <p:sp>
        <p:nvSpPr>
          <p:cNvPr id="6" name="Footer Placeholder 5">
            <a:extLst>
              <a:ext uri="{FF2B5EF4-FFF2-40B4-BE49-F238E27FC236}">
                <a16:creationId xmlns:a16="http://schemas.microsoft.com/office/drawing/2014/main" id="{66E63FF0-1A91-4698-B12A-112D05373593}"/>
              </a:ext>
            </a:extLst>
          </p:cNvPr>
          <p:cNvSpPr>
            <a:spLocks noGrp="1"/>
          </p:cNvSpPr>
          <p:nvPr>
            <p:ph type="ftr" sz="quarter" idx="11"/>
          </p:nvPr>
        </p:nvSpPr>
        <p:spPr/>
        <p:txBody>
          <a:bodyPr/>
          <a:lstStyle/>
          <a:p>
            <a:endParaRPr lang="en-US" dirty="0">
              <a:solidFill>
                <a:schemeClr val="tx1"/>
              </a:solidFill>
            </a:endParaRPr>
          </a:p>
        </p:txBody>
      </p:sp>
      <p:sp>
        <p:nvSpPr>
          <p:cNvPr id="7" name="Slide Number Placeholder 6">
            <a:extLst>
              <a:ext uri="{FF2B5EF4-FFF2-40B4-BE49-F238E27FC236}">
                <a16:creationId xmlns:a16="http://schemas.microsoft.com/office/drawing/2014/main" id="{1E066D53-44B3-4F04-93FD-9756A60139F9}"/>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12337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3A0FE-F7E3-433E-9A29-D778690D223A}"/>
              </a:ext>
            </a:extLst>
          </p:cNvPr>
          <p:cNvSpPr>
            <a:spLocks noGrp="1"/>
          </p:cNvSpPr>
          <p:nvPr>
            <p:ph idx="1"/>
          </p:nvPr>
        </p:nvSpPr>
        <p:spPr>
          <a:xfrm>
            <a:off x="5183188" y="2591850"/>
            <a:ext cx="6045644" cy="3593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794B15D-55F5-4208-AF40-41CAFEB56F4C}"/>
              </a:ext>
            </a:extLst>
          </p:cNvPr>
          <p:cNvSpPr>
            <a:spLocks noGrp="1"/>
          </p:cNvSpPr>
          <p:nvPr>
            <p:ph type="body" sz="half" idx="2"/>
          </p:nvPr>
        </p:nvSpPr>
        <p:spPr>
          <a:xfrm>
            <a:off x="960120" y="2591850"/>
            <a:ext cx="3811905" cy="3277137"/>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E8A46CE7-2F0F-4C85-B633-B9FCB8347AE7}"/>
              </a:ext>
            </a:extLst>
          </p:cNvPr>
          <p:cNvSpPr>
            <a:spLocks noGrp="1"/>
          </p:cNvSpPr>
          <p:nvPr>
            <p:ph type="dt" sz="half" idx="10"/>
          </p:nvPr>
        </p:nvSpPr>
        <p:spPr/>
        <p:txBody>
          <a:bodyPr/>
          <a:lstStyle/>
          <a:p>
            <a:pPr algn="r"/>
            <a:fld id="{A37D6D71-8B28-4ED6-B932-04B197003D23}" type="datetimeFigureOut">
              <a:rPr lang="en-US" smtClean="0"/>
              <a:pPr algn="r"/>
              <a:t>4/10/2025</a:t>
            </a:fld>
            <a:endParaRPr lang="en-US" dirty="0"/>
          </a:p>
        </p:txBody>
      </p:sp>
      <p:sp>
        <p:nvSpPr>
          <p:cNvPr id="9" name="Footer Placeholder 8">
            <a:extLst>
              <a:ext uri="{FF2B5EF4-FFF2-40B4-BE49-F238E27FC236}">
                <a16:creationId xmlns:a16="http://schemas.microsoft.com/office/drawing/2014/main" id="{D0900919-3A73-4918-9D97-8DBE7ABB7A19}"/>
              </a:ext>
            </a:extLst>
          </p:cNvPr>
          <p:cNvSpPr>
            <a:spLocks noGrp="1"/>
          </p:cNvSpPr>
          <p:nvPr>
            <p:ph type="ftr" sz="quarter" idx="11"/>
          </p:nvPr>
        </p:nvSpPr>
        <p:spPr/>
        <p:txBody>
          <a:bodyPr/>
          <a:lstStyle/>
          <a:p>
            <a:endParaRPr lang="en-US" dirty="0">
              <a:solidFill>
                <a:schemeClr val="tx1"/>
              </a:solidFill>
            </a:endParaRPr>
          </a:p>
        </p:txBody>
      </p:sp>
      <p:sp>
        <p:nvSpPr>
          <p:cNvPr id="10" name="Slide Number Placeholder 9">
            <a:extLst>
              <a:ext uri="{FF2B5EF4-FFF2-40B4-BE49-F238E27FC236}">
                <a16:creationId xmlns:a16="http://schemas.microsoft.com/office/drawing/2014/main" id="{08BC1001-E44E-4A9A-9E60-2E319A844F65}"/>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11" name="Title 10">
            <a:extLst>
              <a:ext uri="{FF2B5EF4-FFF2-40B4-BE49-F238E27FC236}">
                <a16:creationId xmlns:a16="http://schemas.microsoft.com/office/drawing/2014/main" id="{A125AC31-022C-40AA-B65C-C9AC48395A6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5315683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797A575-703F-410E-9A84-F9B578FEAE80}"/>
              </a:ext>
            </a:extLst>
          </p:cNvPr>
          <p:cNvSpPr>
            <a:spLocks noGrp="1"/>
          </p:cNvSpPr>
          <p:nvPr>
            <p:ph type="pic" idx="1"/>
          </p:nvPr>
        </p:nvSpPr>
        <p:spPr>
          <a:xfrm>
            <a:off x="0" y="2267712"/>
            <a:ext cx="6571469" cy="4590288"/>
          </a:xfrm>
          <a:solidFill>
            <a:schemeClr val="bg1">
              <a:lumMod val="85000"/>
            </a:schemeClr>
          </a:solidFill>
          <a:ln>
            <a:no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1518B509-934D-400A-A922-45B61AC6EDD8}"/>
              </a:ext>
            </a:extLst>
          </p:cNvPr>
          <p:cNvSpPr>
            <a:spLocks noGrp="1"/>
          </p:cNvSpPr>
          <p:nvPr>
            <p:ph type="body" sz="half" idx="2"/>
          </p:nvPr>
        </p:nvSpPr>
        <p:spPr>
          <a:xfrm>
            <a:off x="7235971" y="2587752"/>
            <a:ext cx="3992856" cy="3593592"/>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99813C51-6954-4F3A-A043-D1BCC8B50F83}"/>
              </a:ext>
            </a:extLst>
          </p:cNvPr>
          <p:cNvSpPr>
            <a:spLocks noGrp="1"/>
          </p:cNvSpPr>
          <p:nvPr>
            <p:ph type="dt" sz="half" idx="10"/>
          </p:nvPr>
        </p:nvSpPr>
        <p:spPr/>
        <p:txBody>
          <a:bodyPr/>
          <a:lstStyle/>
          <a:p>
            <a:pPr algn="r"/>
            <a:fld id="{A37D6D71-8B28-4ED6-B932-04B197003D23}" type="datetimeFigureOut">
              <a:rPr lang="en-US" smtClean="0"/>
              <a:pPr algn="r"/>
              <a:t>4/10/2025</a:t>
            </a:fld>
            <a:endParaRPr lang="en-US" dirty="0"/>
          </a:p>
        </p:txBody>
      </p:sp>
      <p:sp>
        <p:nvSpPr>
          <p:cNvPr id="9" name="Footer Placeholder 8">
            <a:extLst>
              <a:ext uri="{FF2B5EF4-FFF2-40B4-BE49-F238E27FC236}">
                <a16:creationId xmlns:a16="http://schemas.microsoft.com/office/drawing/2014/main" id="{C0AC32FB-49A3-40E4-9D24-177597043627}"/>
              </a:ext>
            </a:extLst>
          </p:cNvPr>
          <p:cNvSpPr>
            <a:spLocks noGrp="1"/>
          </p:cNvSpPr>
          <p:nvPr>
            <p:ph type="ftr" sz="quarter" idx="11"/>
          </p:nvPr>
        </p:nvSpPr>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dirty="0">
              <a:effectLst>
                <a:outerShdw blurRad="50800" dist="38100" dir="2700000" algn="tl" rotWithShape="0">
                  <a:prstClr val="black">
                    <a:alpha val="43000"/>
                  </a:prstClr>
                </a:outerShdw>
              </a:effectLst>
            </a:endParaRPr>
          </a:p>
        </p:txBody>
      </p:sp>
      <p:sp>
        <p:nvSpPr>
          <p:cNvPr id="10" name="Slide Number Placeholder 9">
            <a:extLst>
              <a:ext uri="{FF2B5EF4-FFF2-40B4-BE49-F238E27FC236}">
                <a16:creationId xmlns:a16="http://schemas.microsoft.com/office/drawing/2014/main" id="{EC93F5E6-DAE6-447B-8038-5F4C9A799F57}"/>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2" name="Title 1">
            <a:extLst>
              <a:ext uri="{FF2B5EF4-FFF2-40B4-BE49-F238E27FC236}">
                <a16:creationId xmlns:a16="http://schemas.microsoft.com/office/drawing/2014/main" id="{9BFF97FB-514D-4FE8-A9A4-E9A111A56ED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416187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327B9-64C6-4AFE-8E67-F60CD17A800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92656D-F600-4D76-8A0F-BDBE78759B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A13412-4939-4879-B91F-BB5B029B6CEB}"/>
              </a:ext>
            </a:extLst>
          </p:cNvPr>
          <p:cNvSpPr>
            <a:spLocks noGrp="1"/>
          </p:cNvSpPr>
          <p:nvPr>
            <p:ph type="dt" sz="half" idx="10"/>
          </p:nvPr>
        </p:nvSpPr>
        <p:spPr/>
        <p:txBody>
          <a:bodyPr/>
          <a:lstStyle/>
          <a:p>
            <a:pPr algn="r"/>
            <a:fld id="{A37D6D71-8B28-4ED6-B932-04B197003D23}" type="datetimeFigureOut">
              <a:rPr lang="en-US" smtClean="0"/>
              <a:pPr algn="r"/>
              <a:t>4/10/2025</a:t>
            </a:fld>
            <a:endParaRPr lang="en-US" dirty="0"/>
          </a:p>
        </p:txBody>
      </p:sp>
      <p:sp>
        <p:nvSpPr>
          <p:cNvPr id="8" name="Footer Placeholder 7">
            <a:extLst>
              <a:ext uri="{FF2B5EF4-FFF2-40B4-BE49-F238E27FC236}">
                <a16:creationId xmlns:a16="http://schemas.microsoft.com/office/drawing/2014/main" id="{95237DB9-DE7D-4687-82D7-612600F06C3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6C819356-0444-4C23-82D3-E2FDE28D3DCB}"/>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2550234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EB51B7C-D548-4AB7-90A4-C196105E6D56}"/>
              </a:ext>
            </a:extLst>
          </p:cNvPr>
          <p:cNvSpPr/>
          <p:nvPr/>
        </p:nvSpPr>
        <p:spPr>
          <a:xfrm>
            <a:off x="7108274" y="0"/>
            <a:ext cx="508372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32DC521B-8B54-4843-9FF4-B2C30FA0043F}"/>
              </a:ext>
            </a:extLst>
          </p:cNvPr>
          <p:cNvSpPr>
            <a:spLocks noGrp="1"/>
          </p:cNvSpPr>
          <p:nvPr>
            <p:ph type="title" orient="vert"/>
          </p:nvPr>
        </p:nvSpPr>
        <p:spPr>
          <a:xfrm>
            <a:off x="7751740" y="643467"/>
            <a:ext cx="3477092" cy="5533495"/>
          </a:xfrm>
        </p:spPr>
        <p:txBody>
          <a:bodyPr vert="eaVert" tIns="91440" bIns="91440"/>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410E3F10-9E27-41E6-A965-4243E37BE3D5}"/>
              </a:ext>
            </a:extLst>
          </p:cNvPr>
          <p:cNvSpPr>
            <a:spLocks noGrp="1"/>
          </p:cNvSpPr>
          <p:nvPr>
            <p:ph type="body" orient="vert" idx="1"/>
          </p:nvPr>
        </p:nvSpPr>
        <p:spPr>
          <a:xfrm>
            <a:off x="960120" y="643467"/>
            <a:ext cx="5504687" cy="5533496"/>
          </a:xfrm>
        </p:spPr>
        <p:txBody>
          <a:bodyPr vert="eaVert" tIns="91440" bIns="914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6341D62D-51A0-4AD7-8027-BF548FB6AAF3}"/>
              </a:ext>
            </a:extLst>
          </p:cNvPr>
          <p:cNvSpPr>
            <a:spLocks noGrp="1"/>
          </p:cNvSpPr>
          <p:nvPr>
            <p:ph type="dt" sz="half" idx="10"/>
          </p:nvPr>
        </p:nvSpPr>
        <p:spPr>
          <a:xfrm>
            <a:off x="7617898" y="6356350"/>
            <a:ext cx="2522798" cy="365125"/>
          </a:xfrm>
        </p:spPr>
        <p:txBody>
          <a:bodyPr/>
          <a:lstStyle>
            <a:lvl1pPr>
              <a:defRPr>
                <a:solidFill>
                  <a:schemeClr val="bg1"/>
                </a:solidFill>
              </a:defRPr>
            </a:lvl1pPr>
          </a:lstStyle>
          <a:p>
            <a:pPr algn="r"/>
            <a:fld id="{A37D6D71-8B28-4ED6-B932-04B197003D23}" type="datetimeFigureOut">
              <a:rPr lang="en-US" smtClean="0"/>
              <a:pPr algn="r"/>
              <a:t>4/10/2025</a:t>
            </a:fld>
            <a:endParaRPr lang="en-US" dirty="0"/>
          </a:p>
        </p:txBody>
      </p:sp>
      <p:sp>
        <p:nvSpPr>
          <p:cNvPr id="8" name="Footer Placeholder 7">
            <a:extLst>
              <a:ext uri="{FF2B5EF4-FFF2-40B4-BE49-F238E27FC236}">
                <a16:creationId xmlns:a16="http://schemas.microsoft.com/office/drawing/2014/main" id="{A5857492-A701-44A1-B1D5-7B2C8CD06582}"/>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EED2E8AE-F1AA-4D19-A434-102501D3B460}"/>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017704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D153959-30FA-4987-A094-7243641F474B}"/>
              </a:ext>
            </a:extLst>
          </p:cNvPr>
          <p:cNvSpPr/>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50216229-A6DB-436A-B327-667E80F0A563}"/>
              </a:ext>
            </a:extLst>
          </p:cNvPr>
          <p:cNvSpPr>
            <a:spLocks noGrp="1"/>
          </p:cNvSpPr>
          <p:nvPr>
            <p:ph type="title"/>
          </p:nvPr>
        </p:nvSpPr>
        <p:spPr>
          <a:xfrm>
            <a:off x="960120" y="317814"/>
            <a:ext cx="10268712" cy="170078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2B351D-270D-480D-8AF5-6A213ED2B3FB}"/>
              </a:ext>
            </a:extLst>
          </p:cNvPr>
          <p:cNvSpPr>
            <a:spLocks noGrp="1"/>
          </p:cNvSpPr>
          <p:nvPr>
            <p:ph type="body" idx="1"/>
          </p:nvPr>
        </p:nvSpPr>
        <p:spPr>
          <a:xfrm>
            <a:off x="960120" y="2587752"/>
            <a:ext cx="10268712" cy="35935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1EB0E73-3310-4A8F-BB4A-7A6A99121A61}"/>
              </a:ext>
            </a:extLst>
          </p:cNvPr>
          <p:cNvSpPr>
            <a:spLocks noGrp="1"/>
          </p:cNvSpPr>
          <p:nvPr>
            <p:ph type="dt" sz="half" idx="2"/>
          </p:nvPr>
        </p:nvSpPr>
        <p:spPr>
          <a:xfrm>
            <a:off x="6903720" y="6356350"/>
            <a:ext cx="3236976" cy="365125"/>
          </a:xfrm>
          <a:prstGeom prst="rect">
            <a:avLst/>
          </a:prstGeom>
        </p:spPr>
        <p:txBody>
          <a:bodyPr vert="horz" lIns="91440" tIns="45720" rIns="91440" bIns="45720" rtlCol="0" anchor="ctr"/>
          <a:lstStyle>
            <a:lvl1pPr algn="just">
              <a:defRPr sz="1200" spc="50" baseline="0">
                <a:solidFill>
                  <a:schemeClr val="tx1"/>
                </a:solidFill>
              </a:defRPr>
            </a:lvl1pPr>
          </a:lstStyle>
          <a:p>
            <a:pPr algn="r"/>
            <a:fld id="{A37D6D71-8B28-4ED6-B932-04B197003D23}" type="datetimeFigureOut">
              <a:rPr lang="en-US" smtClean="0"/>
              <a:pPr algn="r"/>
              <a:t>4/10/2025</a:t>
            </a:fld>
            <a:endParaRPr lang="en-US" spc="50" dirty="0"/>
          </a:p>
        </p:txBody>
      </p:sp>
      <p:sp>
        <p:nvSpPr>
          <p:cNvPr id="5" name="Footer Placeholder 4">
            <a:extLst>
              <a:ext uri="{FF2B5EF4-FFF2-40B4-BE49-F238E27FC236}">
                <a16:creationId xmlns:a16="http://schemas.microsoft.com/office/drawing/2014/main" id="{1381C4C0-515B-4404-A780-C31E7DFE54A4}"/>
              </a:ext>
            </a:extLst>
          </p:cNvPr>
          <p:cNvSpPr>
            <a:spLocks noGrp="1"/>
          </p:cNvSpPr>
          <p:nvPr>
            <p:ph type="ftr" sz="quarter" idx="3"/>
          </p:nvPr>
        </p:nvSpPr>
        <p:spPr>
          <a:xfrm>
            <a:off x="960120" y="6356350"/>
            <a:ext cx="5504688" cy="365125"/>
          </a:xfrm>
          <a:prstGeom prst="rect">
            <a:avLst/>
          </a:prstGeom>
        </p:spPr>
        <p:txBody>
          <a:bodyPr vert="horz" lIns="91440" tIns="45720" rIns="91440" bIns="45720" rtlCol="0" anchor="ctr"/>
          <a:lstStyle>
            <a:lvl1pPr algn="l">
              <a:defRPr sz="1100" cap="all" spc="50" baseline="0">
                <a:solidFill>
                  <a:schemeClr val="tx1"/>
                </a:solidFill>
              </a:defRPr>
            </a:lvl1pPr>
          </a:lstStyle>
          <a:p>
            <a:endParaRPr lang="en-US" spc="50" dirty="0"/>
          </a:p>
        </p:txBody>
      </p:sp>
      <p:sp>
        <p:nvSpPr>
          <p:cNvPr id="6" name="Slide Number Placeholder 5">
            <a:extLst>
              <a:ext uri="{FF2B5EF4-FFF2-40B4-BE49-F238E27FC236}">
                <a16:creationId xmlns:a16="http://schemas.microsoft.com/office/drawing/2014/main" id="{944C30C7-F013-428C-A6F7-A8CCCD14CEF4}"/>
              </a:ext>
            </a:extLst>
          </p:cNvPr>
          <p:cNvSpPr>
            <a:spLocks noGrp="1"/>
          </p:cNvSpPr>
          <p:nvPr>
            <p:ph type="sldNum" sz="quarter" idx="4"/>
          </p:nvPr>
        </p:nvSpPr>
        <p:spPr>
          <a:xfrm>
            <a:off x="10296144" y="6356350"/>
            <a:ext cx="932688" cy="365125"/>
          </a:xfrm>
          <a:prstGeom prst="rect">
            <a:avLst/>
          </a:prstGeom>
        </p:spPr>
        <p:txBody>
          <a:bodyPr vert="horz" lIns="91440" tIns="45720" rIns="91440" bIns="45720" rtlCol="0" anchor="ctr"/>
          <a:lstStyle>
            <a:lvl1pPr algn="r">
              <a:defRPr sz="1200">
                <a:solidFill>
                  <a:schemeClr val="tx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31179419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p:titleStyle>
    <p:body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9.sv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41.jpeg"/><Relationship Id="rId7" Type="http://schemas.openxmlformats.org/officeDocument/2006/relationships/diagramColors" Target="../diagrams/colors1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legislation.gov.uk/ukpga/2015/15/section/9/enacted#section-9-5"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legislation.gov.uk/ukpga/2015/15/section/9/enacted#section-9-1"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legislation.gov.uk/ukpga/2015/15/section/10/enacted#section-10-3"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legislation.gov.uk/id/uksi/2013/3134" TargetMode="External"/><Relationship Id="rId7" Type="http://schemas.openxmlformats.org/officeDocument/2006/relationships/hyperlink" Target="https://www.legislation.gov.uk/ukpga/2015/15/section/11/enacted#section-11-5"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s://www.legislation.gov.uk/ukpga/2015/15/section/11/enacted#section-11-4" TargetMode="External"/><Relationship Id="rId5" Type="http://schemas.openxmlformats.org/officeDocument/2006/relationships/hyperlink" Target="https://www.legislation.gov.uk/ukpga/2015/15/section/2/6/enacted" TargetMode="External"/><Relationship Id="rId4" Type="http://schemas.openxmlformats.org/officeDocument/2006/relationships/hyperlink" Target="https://www.legislation.gov.uk/ukpga/2015/15/section/2/5/enacted" TargetMode="Externa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legislation.gov.uk/ukpga/2015/15/section/33/2/b/enacted" TargetMode="External"/><Relationship Id="rId2" Type="http://schemas.openxmlformats.org/officeDocument/2006/relationships/hyperlink" Target="https://www.legislation.gov.uk/ukpga/2015/15/section/33/1/enacted" TargetMode="External"/><Relationship Id="rId1" Type="http://schemas.openxmlformats.org/officeDocument/2006/relationships/slideLayout" Target="../slideLayouts/slideLayout2.xml"/><Relationship Id="rId4" Type="http://schemas.openxmlformats.org/officeDocument/2006/relationships/hyperlink" Target="https://www.legislation.gov.uk/ukpga/2015/15/section/34/enacted#section-34-5" TargetMode="External"/></Relationships>
</file>

<file path=ppt/slides/_rels/slide38.xml.rels><?xml version="1.0" encoding="UTF-8" standalone="yes"?>
<Relationships xmlns="http://schemas.openxmlformats.org/package/2006/relationships"><Relationship Id="rId2" Type="http://schemas.openxmlformats.org/officeDocument/2006/relationships/hyperlink" Target="https://www.legislation.gov.uk/ukpga/2015/15/section/35/enacted#section-35-3"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5.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legislation.gov.uk/ukpga/1979/54/section/14#commentary-c1108904"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legislation.gov.uk/ukpga/1979/54/section/13#commentary-c1108895"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2"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65E0E3C-32F3-480B-9842-7611BBE2E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345" y="0"/>
            <a:ext cx="753465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91EBAB-84CB-6C62-F36E-7D4A44E2EF65}"/>
              </a:ext>
            </a:extLst>
          </p:cNvPr>
          <p:cNvSpPr>
            <a:spLocks noGrp="1"/>
          </p:cNvSpPr>
          <p:nvPr>
            <p:ph type="ctrTitle"/>
          </p:nvPr>
        </p:nvSpPr>
        <p:spPr>
          <a:xfrm>
            <a:off x="5315736" y="640081"/>
            <a:ext cx="5916145" cy="3812102"/>
          </a:xfrm>
        </p:spPr>
        <p:txBody>
          <a:bodyPr anchor="b">
            <a:normAutofit/>
          </a:bodyPr>
          <a:lstStyle/>
          <a:p>
            <a:r>
              <a:rPr lang="en-GB" b="1" i="1" u="sng" dirty="0">
                <a:solidFill>
                  <a:schemeClr val="bg1"/>
                </a:solidFill>
              </a:rPr>
              <a:t>Contents of a contract</a:t>
            </a:r>
          </a:p>
        </p:txBody>
      </p:sp>
      <p:sp>
        <p:nvSpPr>
          <p:cNvPr id="3" name="Subtitle 2">
            <a:extLst>
              <a:ext uri="{FF2B5EF4-FFF2-40B4-BE49-F238E27FC236}">
                <a16:creationId xmlns:a16="http://schemas.microsoft.com/office/drawing/2014/main" id="{A57E7B0C-9CC5-14BA-C463-FD6CE5AD4666}"/>
              </a:ext>
            </a:extLst>
          </p:cNvPr>
          <p:cNvSpPr>
            <a:spLocks noGrp="1"/>
          </p:cNvSpPr>
          <p:nvPr>
            <p:ph type="subTitle" idx="1"/>
          </p:nvPr>
        </p:nvSpPr>
        <p:spPr>
          <a:xfrm>
            <a:off x="5315735" y="4646030"/>
            <a:ext cx="5916145" cy="1344868"/>
          </a:xfrm>
        </p:spPr>
        <p:txBody>
          <a:bodyPr anchor="t">
            <a:normAutofit/>
          </a:bodyPr>
          <a:lstStyle/>
          <a:p>
            <a:pPr algn="l"/>
            <a:r>
              <a:rPr lang="en-GB" dirty="0"/>
              <a:t>By Zita Draper</a:t>
            </a:r>
          </a:p>
        </p:txBody>
      </p:sp>
      <p:pic>
        <p:nvPicPr>
          <p:cNvPr id="4" name="Picture 3" descr="Topview of mint green workspace with laptop, coffee, notebook, pen, glasses, and mouse">
            <a:extLst>
              <a:ext uri="{FF2B5EF4-FFF2-40B4-BE49-F238E27FC236}">
                <a16:creationId xmlns:a16="http://schemas.microsoft.com/office/drawing/2014/main" id="{2F04FC64-B4BF-C51F-BCCF-97235C0DFAA3}"/>
              </a:ext>
            </a:extLst>
          </p:cNvPr>
          <p:cNvPicPr>
            <a:picLocks noChangeAspect="1"/>
          </p:cNvPicPr>
          <p:nvPr/>
        </p:nvPicPr>
        <p:blipFill rotWithShape="1">
          <a:blip r:embed="rId2"/>
          <a:srcRect r="54669" b="-1"/>
          <a:stretch/>
        </p:blipFill>
        <p:spPr>
          <a:xfrm>
            <a:off x="20" y="10"/>
            <a:ext cx="4657325" cy="6857990"/>
          </a:xfrm>
          <a:prstGeom prst="rect">
            <a:avLst/>
          </a:prstGeom>
        </p:spPr>
      </p:pic>
    </p:spTree>
    <p:extLst>
      <p:ext uri="{BB962C8B-B14F-4D97-AF65-F5344CB8AC3E}">
        <p14:creationId xmlns:p14="http://schemas.microsoft.com/office/powerpoint/2010/main" val="2093606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734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598A7A-75AC-75E8-B852-A1F549B6ECAD}"/>
              </a:ext>
            </a:extLst>
          </p:cNvPr>
          <p:cNvSpPr>
            <a:spLocks noGrp="1"/>
          </p:cNvSpPr>
          <p:nvPr>
            <p:ph type="title"/>
          </p:nvPr>
        </p:nvSpPr>
        <p:spPr>
          <a:xfrm>
            <a:off x="960120" y="643467"/>
            <a:ext cx="3212593" cy="5571066"/>
          </a:xfrm>
        </p:spPr>
        <p:txBody>
          <a:bodyPr>
            <a:normAutofit/>
          </a:bodyPr>
          <a:lstStyle/>
          <a:p>
            <a:r>
              <a:rPr lang="en-GB" sz="6100" b="1" i="1" u="sng"/>
              <a:t>Content </a:t>
            </a:r>
          </a:p>
        </p:txBody>
      </p:sp>
      <p:graphicFrame>
        <p:nvGraphicFramePr>
          <p:cNvPr id="5" name="Content Placeholder 2">
            <a:extLst>
              <a:ext uri="{FF2B5EF4-FFF2-40B4-BE49-F238E27FC236}">
                <a16:creationId xmlns:a16="http://schemas.microsoft.com/office/drawing/2014/main" id="{969AE933-EE1B-83D8-462A-B5C1DD412ACC}"/>
              </a:ext>
            </a:extLst>
          </p:cNvPr>
          <p:cNvGraphicFramePr>
            <a:graphicFrameLocks noGrp="1"/>
          </p:cNvGraphicFramePr>
          <p:nvPr>
            <p:ph idx="1"/>
            <p:extLst>
              <p:ext uri="{D42A27DB-BD31-4B8C-83A1-F6EECF244321}">
                <p14:modId xmlns:p14="http://schemas.microsoft.com/office/powerpoint/2010/main" val="3477137541"/>
              </p:ext>
            </p:extLst>
          </p:nvPr>
        </p:nvGraphicFramePr>
        <p:xfrm>
          <a:off x="5411638" y="643467"/>
          <a:ext cx="5816750" cy="5571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9941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EA5DEC-C6DB-8EB1-C1F6-886F3B659DB9}"/>
              </a:ext>
            </a:extLst>
          </p:cNvPr>
          <p:cNvSpPr>
            <a:spLocks noGrp="1"/>
          </p:cNvSpPr>
          <p:nvPr>
            <p:ph type="title"/>
          </p:nvPr>
        </p:nvSpPr>
        <p:spPr>
          <a:xfrm>
            <a:off x="960120" y="317814"/>
            <a:ext cx="10268712" cy="1700784"/>
          </a:xfrm>
        </p:spPr>
        <p:txBody>
          <a:bodyPr>
            <a:normAutofit/>
          </a:bodyPr>
          <a:lstStyle/>
          <a:p>
            <a:r>
              <a:rPr lang="en-GB" sz="5600" b="1" i="1" u="sng"/>
              <a:t>Aims and learning objectives</a:t>
            </a:r>
          </a:p>
        </p:txBody>
      </p:sp>
      <p:sp>
        <p:nvSpPr>
          <p:cNvPr id="11" name="Rectangle 10">
            <a:extLst>
              <a:ext uri="{FF2B5EF4-FFF2-40B4-BE49-F238E27FC236}">
                <a16:creationId xmlns:a16="http://schemas.microsoft.com/office/drawing/2014/main" id="{27248369-464E-49D1-91FC-BC34A50A6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264989"/>
            <a:ext cx="12188952" cy="395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Magnifying glass on clear background">
            <a:extLst>
              <a:ext uri="{FF2B5EF4-FFF2-40B4-BE49-F238E27FC236}">
                <a16:creationId xmlns:a16="http://schemas.microsoft.com/office/drawing/2014/main" id="{7E3381C2-34CB-9F99-D140-C7CCE218A08A}"/>
              </a:ext>
            </a:extLst>
          </p:cNvPr>
          <p:cNvPicPr>
            <a:picLocks noChangeAspect="1"/>
          </p:cNvPicPr>
          <p:nvPr/>
        </p:nvPicPr>
        <p:blipFill rotWithShape="1">
          <a:blip r:embed="rId2"/>
          <a:srcRect l="26180" r="-1" b="-1"/>
          <a:stretch/>
        </p:blipFill>
        <p:spPr>
          <a:xfrm>
            <a:off x="-3048" y="2264988"/>
            <a:ext cx="4370832" cy="3952189"/>
          </a:xfrm>
          <a:prstGeom prst="rect">
            <a:avLst/>
          </a:prstGeom>
        </p:spPr>
      </p:pic>
      <p:sp>
        <p:nvSpPr>
          <p:cNvPr id="3" name="Content Placeholder 2">
            <a:extLst>
              <a:ext uri="{FF2B5EF4-FFF2-40B4-BE49-F238E27FC236}">
                <a16:creationId xmlns:a16="http://schemas.microsoft.com/office/drawing/2014/main" id="{2A280CBB-2927-9D89-E7A4-1FB86AD89AA0}"/>
              </a:ext>
            </a:extLst>
          </p:cNvPr>
          <p:cNvSpPr>
            <a:spLocks noGrp="1"/>
          </p:cNvSpPr>
          <p:nvPr>
            <p:ph idx="1"/>
          </p:nvPr>
        </p:nvSpPr>
        <p:spPr>
          <a:xfrm>
            <a:off x="5004426" y="2587625"/>
            <a:ext cx="6223961" cy="3317875"/>
          </a:xfrm>
        </p:spPr>
        <p:txBody>
          <a:bodyPr anchor="ctr">
            <a:normAutofit/>
          </a:bodyPr>
          <a:lstStyle/>
          <a:p>
            <a:r>
              <a:rPr lang="en-GB" dirty="0"/>
              <a:t>- The aim of today’s session is to discuss the content of a contract. </a:t>
            </a:r>
          </a:p>
          <a:p>
            <a:endParaRPr lang="en-GB" dirty="0"/>
          </a:p>
          <a:p>
            <a:r>
              <a:rPr lang="en-GB" dirty="0"/>
              <a:t>- By the end of today’s session students should be able to demonstrate that they understand the contents of a contract. </a:t>
            </a:r>
          </a:p>
        </p:txBody>
      </p:sp>
    </p:spTree>
    <p:extLst>
      <p:ext uri="{BB962C8B-B14F-4D97-AF65-F5344CB8AC3E}">
        <p14:creationId xmlns:p14="http://schemas.microsoft.com/office/powerpoint/2010/main" val="3016239124"/>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B0D626-E6AF-6783-BAE6-8828CD94ADD9}"/>
              </a:ext>
            </a:extLst>
          </p:cNvPr>
          <p:cNvSpPr>
            <a:spLocks noGrp="1"/>
          </p:cNvSpPr>
          <p:nvPr>
            <p:ph type="title"/>
          </p:nvPr>
        </p:nvSpPr>
        <p:spPr>
          <a:xfrm>
            <a:off x="960438" y="317499"/>
            <a:ext cx="4500737" cy="2095501"/>
          </a:xfrm>
        </p:spPr>
        <p:txBody>
          <a:bodyPr>
            <a:normAutofit/>
          </a:bodyPr>
          <a:lstStyle/>
          <a:p>
            <a:r>
              <a:rPr lang="en-GB" b="1" i="1" u="sng">
                <a:solidFill>
                  <a:schemeClr val="tx1"/>
                </a:solidFill>
              </a:rPr>
              <a:t>Activity</a:t>
            </a:r>
          </a:p>
        </p:txBody>
      </p:sp>
      <p:sp>
        <p:nvSpPr>
          <p:cNvPr id="3" name="Content Placeholder 2">
            <a:extLst>
              <a:ext uri="{FF2B5EF4-FFF2-40B4-BE49-F238E27FC236}">
                <a16:creationId xmlns:a16="http://schemas.microsoft.com/office/drawing/2014/main" id="{EC32F0E1-8C9B-80AA-CBAB-3EA6FED68CA8}"/>
              </a:ext>
            </a:extLst>
          </p:cNvPr>
          <p:cNvSpPr>
            <a:spLocks noGrp="1"/>
          </p:cNvSpPr>
          <p:nvPr>
            <p:ph idx="1"/>
          </p:nvPr>
        </p:nvSpPr>
        <p:spPr>
          <a:xfrm>
            <a:off x="960438" y="2587625"/>
            <a:ext cx="4500737" cy="3594100"/>
          </a:xfrm>
        </p:spPr>
        <p:txBody>
          <a:bodyPr anchor="t">
            <a:normAutofit/>
          </a:bodyPr>
          <a:lstStyle/>
          <a:p>
            <a:r>
              <a:rPr lang="en-GB" dirty="0"/>
              <a:t>- Consider the scenario in front of you. </a:t>
            </a:r>
          </a:p>
          <a:p>
            <a:endParaRPr lang="en-GB" dirty="0"/>
          </a:p>
          <a:p>
            <a:r>
              <a:rPr lang="en-GB" dirty="0"/>
              <a:t>- Prepare to feedback an answer. </a:t>
            </a:r>
          </a:p>
        </p:txBody>
      </p:sp>
      <p:pic>
        <p:nvPicPr>
          <p:cNvPr id="5" name="Picture 4" descr="Magnifying glass on clear background">
            <a:extLst>
              <a:ext uri="{FF2B5EF4-FFF2-40B4-BE49-F238E27FC236}">
                <a16:creationId xmlns:a16="http://schemas.microsoft.com/office/drawing/2014/main" id="{9D5B2880-D612-1512-9182-F547A7A0CAE2}"/>
              </a:ext>
            </a:extLst>
          </p:cNvPr>
          <p:cNvPicPr>
            <a:picLocks noChangeAspect="1"/>
          </p:cNvPicPr>
          <p:nvPr/>
        </p:nvPicPr>
        <p:blipFill rotWithShape="1">
          <a:blip r:embed="rId2"/>
          <a:srcRect l="33465" r="7186" b="-1"/>
          <a:stretch/>
        </p:blipFill>
        <p:spPr>
          <a:xfrm>
            <a:off x="6094474" y="10"/>
            <a:ext cx="6097526" cy="6857990"/>
          </a:xfrm>
          <a:prstGeom prst="rect">
            <a:avLst/>
          </a:prstGeom>
        </p:spPr>
      </p:pic>
    </p:spTree>
    <p:extLst>
      <p:ext uri="{BB962C8B-B14F-4D97-AF65-F5344CB8AC3E}">
        <p14:creationId xmlns:p14="http://schemas.microsoft.com/office/powerpoint/2010/main" val="2508754715"/>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A1C012-8297-4361-ACE8-A2509FB189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olorful splattered paint&#10;&#10;Description automatically generated">
            <a:extLst>
              <a:ext uri="{FF2B5EF4-FFF2-40B4-BE49-F238E27FC236}">
                <a16:creationId xmlns:a16="http://schemas.microsoft.com/office/drawing/2014/main" id="{E999F37F-73D2-8D14-451C-2653DAC4FBC2}"/>
              </a:ext>
            </a:extLst>
          </p:cNvPr>
          <p:cNvPicPr>
            <a:picLocks noChangeAspect="1"/>
          </p:cNvPicPr>
          <p:nvPr/>
        </p:nvPicPr>
        <p:blipFill rotWithShape="1">
          <a:blip r:embed="rId2"/>
          <a:srcRect b="1747"/>
          <a:stretch/>
        </p:blipFill>
        <p:spPr>
          <a:xfrm>
            <a:off x="20" y="10"/>
            <a:ext cx="12191980" cy="6857990"/>
          </a:xfrm>
          <a:prstGeom prst="rect">
            <a:avLst/>
          </a:prstGeom>
        </p:spPr>
      </p:pic>
      <p:sp>
        <p:nvSpPr>
          <p:cNvPr id="14" name="Rectangle 13">
            <a:extLst>
              <a:ext uri="{FF2B5EF4-FFF2-40B4-BE49-F238E27FC236}">
                <a16:creationId xmlns:a16="http://schemas.microsoft.com/office/drawing/2014/main" id="{CB98331E-6CDC-406E-B820-9B97E9B9B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3326"/>
            <a:ext cx="12191999" cy="5627414"/>
          </a:xfrm>
          <a:prstGeom prst="rect">
            <a:avLst/>
          </a:prstGeom>
          <a:gradFill flip="none" rotWithShape="1">
            <a:gsLst>
              <a:gs pos="0">
                <a:schemeClr val="tx1">
                  <a:alpha val="0"/>
                </a:schemeClr>
              </a:gs>
              <a:gs pos="50000">
                <a:schemeClr val="tx1">
                  <a:alpha val="56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CC916A18-8B1C-0C23-C6DA-8661F93D510A}"/>
              </a:ext>
            </a:extLst>
          </p:cNvPr>
          <p:cNvSpPr>
            <a:spLocks noGrp="1"/>
          </p:cNvSpPr>
          <p:nvPr>
            <p:ph type="title"/>
          </p:nvPr>
        </p:nvSpPr>
        <p:spPr>
          <a:xfrm>
            <a:off x="960438" y="1486894"/>
            <a:ext cx="10267950" cy="2684004"/>
          </a:xfrm>
        </p:spPr>
        <p:txBody>
          <a:bodyPr vert="horz" lIns="91440" tIns="45720" rIns="91440" bIns="45720" rtlCol="0" anchor="b">
            <a:normAutofit/>
          </a:bodyPr>
          <a:lstStyle/>
          <a:p>
            <a:pPr algn="ctr"/>
            <a:r>
              <a:rPr lang="en-US" sz="8800" b="1" i="1" u="sng">
                <a:solidFill>
                  <a:srgbClr val="FFFFFF"/>
                </a:solidFill>
              </a:rPr>
              <a:t>The contents of a contract</a:t>
            </a:r>
          </a:p>
        </p:txBody>
      </p:sp>
    </p:spTree>
    <p:extLst>
      <p:ext uri="{BB962C8B-B14F-4D97-AF65-F5344CB8AC3E}">
        <p14:creationId xmlns:p14="http://schemas.microsoft.com/office/powerpoint/2010/main" val="1816008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55AE8-665F-ADE0-3E48-4F3F9E3A533C}"/>
              </a:ext>
            </a:extLst>
          </p:cNvPr>
          <p:cNvSpPr>
            <a:spLocks noGrp="1"/>
          </p:cNvSpPr>
          <p:nvPr>
            <p:ph type="title"/>
          </p:nvPr>
        </p:nvSpPr>
        <p:spPr/>
        <p:txBody>
          <a:bodyPr>
            <a:normAutofit/>
          </a:bodyPr>
          <a:lstStyle/>
          <a:p>
            <a:pPr algn="ctr"/>
            <a:r>
              <a:rPr lang="en-GB" sz="5400" b="1" i="1" u="sng" dirty="0"/>
              <a:t>The contents</a:t>
            </a:r>
          </a:p>
        </p:txBody>
      </p:sp>
      <p:graphicFrame>
        <p:nvGraphicFramePr>
          <p:cNvPr id="7" name="Content Placeholder 2">
            <a:extLst>
              <a:ext uri="{FF2B5EF4-FFF2-40B4-BE49-F238E27FC236}">
                <a16:creationId xmlns:a16="http://schemas.microsoft.com/office/drawing/2014/main" id="{43C67BA4-E53C-46D8-3879-9EE8828B8B1E}"/>
              </a:ext>
            </a:extLst>
          </p:cNvPr>
          <p:cNvGraphicFramePr>
            <a:graphicFrameLocks noGrp="1"/>
          </p:cNvGraphicFramePr>
          <p:nvPr>
            <p:ph idx="1"/>
          </p:nvPr>
        </p:nvGraphicFramePr>
        <p:xfrm>
          <a:off x="960120" y="2587752"/>
          <a:ext cx="10268712" cy="3593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1684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405233-1296-8D78-1918-FBE0590B5111}"/>
              </a:ext>
            </a:extLst>
          </p:cNvPr>
          <p:cNvSpPr>
            <a:spLocks noGrp="1"/>
          </p:cNvSpPr>
          <p:nvPr>
            <p:ph type="title"/>
          </p:nvPr>
        </p:nvSpPr>
        <p:spPr>
          <a:xfrm>
            <a:off x="960438" y="317499"/>
            <a:ext cx="4500737" cy="2095501"/>
          </a:xfrm>
        </p:spPr>
        <p:txBody>
          <a:bodyPr>
            <a:normAutofit/>
          </a:bodyPr>
          <a:lstStyle/>
          <a:p>
            <a:pPr algn="ctr"/>
            <a:r>
              <a:rPr lang="en-GB" sz="6100" b="1" i="1" u="sng" dirty="0">
                <a:solidFill>
                  <a:schemeClr val="tx1"/>
                </a:solidFill>
              </a:rPr>
              <a:t>Things to be aware of!</a:t>
            </a:r>
          </a:p>
        </p:txBody>
      </p:sp>
      <p:sp>
        <p:nvSpPr>
          <p:cNvPr id="3" name="Content Placeholder 2">
            <a:extLst>
              <a:ext uri="{FF2B5EF4-FFF2-40B4-BE49-F238E27FC236}">
                <a16:creationId xmlns:a16="http://schemas.microsoft.com/office/drawing/2014/main" id="{4C6AC531-0865-93DF-47F3-53B45E465EC1}"/>
              </a:ext>
            </a:extLst>
          </p:cNvPr>
          <p:cNvSpPr>
            <a:spLocks noGrp="1"/>
          </p:cNvSpPr>
          <p:nvPr>
            <p:ph idx="1"/>
          </p:nvPr>
        </p:nvSpPr>
        <p:spPr>
          <a:xfrm>
            <a:off x="960438" y="2587625"/>
            <a:ext cx="4500737" cy="3594100"/>
          </a:xfrm>
        </p:spPr>
        <p:txBody>
          <a:bodyPr anchor="t">
            <a:normAutofit/>
          </a:bodyPr>
          <a:lstStyle/>
          <a:p>
            <a:r>
              <a:rPr lang="en-GB" dirty="0"/>
              <a:t>- During negotiations different terms are used. </a:t>
            </a:r>
          </a:p>
          <a:p>
            <a:endParaRPr lang="en-GB" dirty="0"/>
          </a:p>
          <a:p>
            <a:r>
              <a:rPr lang="en-GB" dirty="0"/>
              <a:t>- Including puffs, representations and terms – different types of statements. </a:t>
            </a:r>
          </a:p>
        </p:txBody>
      </p:sp>
      <p:pic>
        <p:nvPicPr>
          <p:cNvPr id="5" name="Picture 4" descr="Many question marks on black background">
            <a:extLst>
              <a:ext uri="{FF2B5EF4-FFF2-40B4-BE49-F238E27FC236}">
                <a16:creationId xmlns:a16="http://schemas.microsoft.com/office/drawing/2014/main" id="{966D4887-4E68-EB5B-A60C-89079459F0F3}"/>
              </a:ext>
            </a:extLst>
          </p:cNvPr>
          <p:cNvPicPr>
            <a:picLocks noChangeAspect="1"/>
          </p:cNvPicPr>
          <p:nvPr/>
        </p:nvPicPr>
        <p:blipFill rotWithShape="1">
          <a:blip r:embed="rId2"/>
          <a:srcRect l="45763" r="2" b="2"/>
          <a:stretch/>
        </p:blipFill>
        <p:spPr>
          <a:xfrm>
            <a:off x="6094474" y="10"/>
            <a:ext cx="6097526" cy="6857990"/>
          </a:xfrm>
          <a:prstGeom prst="rect">
            <a:avLst/>
          </a:prstGeom>
        </p:spPr>
      </p:pic>
    </p:spTree>
    <p:extLst>
      <p:ext uri="{BB962C8B-B14F-4D97-AF65-F5344CB8AC3E}">
        <p14:creationId xmlns:p14="http://schemas.microsoft.com/office/powerpoint/2010/main" val="25446686"/>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6F8C9E-A3D9-3C19-D7FA-EA23B42C6CDD}"/>
              </a:ext>
            </a:extLst>
          </p:cNvPr>
          <p:cNvSpPr>
            <a:spLocks noGrp="1"/>
          </p:cNvSpPr>
          <p:nvPr>
            <p:ph type="title"/>
          </p:nvPr>
        </p:nvSpPr>
        <p:spPr>
          <a:xfrm>
            <a:off x="960438" y="317499"/>
            <a:ext cx="4500737" cy="2095501"/>
          </a:xfrm>
        </p:spPr>
        <p:txBody>
          <a:bodyPr>
            <a:normAutofit/>
          </a:bodyPr>
          <a:lstStyle/>
          <a:p>
            <a:r>
              <a:rPr lang="en-GB" b="1" i="1" u="sng">
                <a:solidFill>
                  <a:schemeClr val="tx1"/>
                </a:solidFill>
              </a:rPr>
              <a:t>Continued</a:t>
            </a:r>
          </a:p>
        </p:txBody>
      </p:sp>
      <p:sp>
        <p:nvSpPr>
          <p:cNvPr id="3" name="Content Placeholder 2">
            <a:extLst>
              <a:ext uri="{FF2B5EF4-FFF2-40B4-BE49-F238E27FC236}">
                <a16:creationId xmlns:a16="http://schemas.microsoft.com/office/drawing/2014/main" id="{E7427247-F4FE-A906-879C-CC7D7EFA92EA}"/>
              </a:ext>
            </a:extLst>
          </p:cNvPr>
          <p:cNvSpPr>
            <a:spLocks noGrp="1"/>
          </p:cNvSpPr>
          <p:nvPr>
            <p:ph idx="1"/>
          </p:nvPr>
        </p:nvSpPr>
        <p:spPr>
          <a:xfrm>
            <a:off x="960438" y="2587625"/>
            <a:ext cx="4500737" cy="3594100"/>
          </a:xfrm>
        </p:spPr>
        <p:txBody>
          <a:bodyPr anchor="t">
            <a:normAutofit/>
          </a:bodyPr>
          <a:lstStyle/>
          <a:p>
            <a:pPr marL="457200" indent="-457200">
              <a:lnSpc>
                <a:spcPct val="91000"/>
              </a:lnSpc>
              <a:buFont typeface="Wingdings" panose="05000000000000000000" pitchFamily="2" charset="2"/>
              <a:buChar char="v"/>
            </a:pPr>
            <a:r>
              <a:rPr lang="en-GB" sz="1800" dirty="0"/>
              <a:t> Puff is a general term – gimmick – not to be taken seriously. </a:t>
            </a:r>
          </a:p>
          <a:p>
            <a:pPr marL="457200" indent="-457200">
              <a:lnSpc>
                <a:spcPct val="91000"/>
              </a:lnSpc>
              <a:buFont typeface="Wingdings" panose="05000000000000000000" pitchFamily="2" charset="2"/>
              <a:buChar char="v"/>
            </a:pPr>
            <a:endParaRPr lang="en-GB" sz="1800" dirty="0"/>
          </a:p>
          <a:p>
            <a:pPr marL="457200" indent="-457200">
              <a:lnSpc>
                <a:spcPct val="91000"/>
              </a:lnSpc>
              <a:buFont typeface="Wingdings" panose="05000000000000000000" pitchFamily="2" charset="2"/>
              <a:buChar char="v"/>
            </a:pPr>
            <a:r>
              <a:rPr lang="en-GB" sz="1800" dirty="0"/>
              <a:t> Representations – used in negotiations – to get the other party to agree to the contract – makes way for remedies of misrepresentation.</a:t>
            </a:r>
          </a:p>
          <a:p>
            <a:pPr marL="457200" indent="-457200">
              <a:lnSpc>
                <a:spcPct val="91000"/>
              </a:lnSpc>
              <a:buFont typeface="Wingdings" panose="05000000000000000000" pitchFamily="2" charset="2"/>
              <a:buChar char="v"/>
            </a:pPr>
            <a:endParaRPr lang="en-GB" sz="1800" dirty="0"/>
          </a:p>
          <a:p>
            <a:pPr marL="457200" indent="-457200">
              <a:lnSpc>
                <a:spcPct val="91000"/>
              </a:lnSpc>
              <a:buFont typeface="Wingdings" panose="05000000000000000000" pitchFamily="2" charset="2"/>
              <a:buChar char="v"/>
            </a:pPr>
            <a:r>
              <a:rPr lang="en-GB" sz="1800" dirty="0"/>
              <a:t> Terms – Statements in the contract- which can be expressed or implied. </a:t>
            </a:r>
          </a:p>
        </p:txBody>
      </p:sp>
      <p:pic>
        <p:nvPicPr>
          <p:cNvPr id="5" name="Picture 4" descr="White stones balanced in a stack">
            <a:extLst>
              <a:ext uri="{FF2B5EF4-FFF2-40B4-BE49-F238E27FC236}">
                <a16:creationId xmlns:a16="http://schemas.microsoft.com/office/drawing/2014/main" id="{262B1972-25C9-315E-8A0E-ADC3E229EDB8}"/>
              </a:ext>
            </a:extLst>
          </p:cNvPr>
          <p:cNvPicPr>
            <a:picLocks noChangeAspect="1"/>
          </p:cNvPicPr>
          <p:nvPr/>
        </p:nvPicPr>
        <p:blipFill rotWithShape="1">
          <a:blip r:embed="rId3"/>
          <a:srcRect l="40652" r="-1" b="-1"/>
          <a:stretch/>
        </p:blipFill>
        <p:spPr>
          <a:xfrm>
            <a:off x="6094474" y="10"/>
            <a:ext cx="6097526" cy="6857990"/>
          </a:xfrm>
          <a:prstGeom prst="rect">
            <a:avLst/>
          </a:prstGeom>
        </p:spPr>
      </p:pic>
    </p:spTree>
    <p:extLst>
      <p:ext uri="{BB962C8B-B14F-4D97-AF65-F5344CB8AC3E}">
        <p14:creationId xmlns:p14="http://schemas.microsoft.com/office/powerpoint/2010/main" val="254091124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ticky notes with question marks">
            <a:extLst>
              <a:ext uri="{FF2B5EF4-FFF2-40B4-BE49-F238E27FC236}">
                <a16:creationId xmlns:a16="http://schemas.microsoft.com/office/drawing/2014/main" id="{7DC0559E-052C-2289-46EC-5FE950815E93}"/>
              </a:ext>
            </a:extLst>
          </p:cNvPr>
          <p:cNvPicPr>
            <a:picLocks noChangeAspect="1"/>
          </p:cNvPicPr>
          <p:nvPr/>
        </p:nvPicPr>
        <p:blipFill rotWithShape="1">
          <a:blip r:embed="rId3"/>
          <a:srcRect t="10151" r="-1" b="5557"/>
          <a:stretch/>
        </p:blipFill>
        <p:spPr>
          <a:xfrm>
            <a:off x="1524" y="10"/>
            <a:ext cx="12188952" cy="6857990"/>
          </a:xfrm>
          <a:prstGeom prst="rect">
            <a:avLst/>
          </a:prstGeom>
        </p:spPr>
      </p:pic>
      <p:sp>
        <p:nvSpPr>
          <p:cNvPr id="11" name="Rectangle 10">
            <a:extLst>
              <a:ext uri="{FF2B5EF4-FFF2-40B4-BE49-F238E27FC236}">
                <a16:creationId xmlns:a16="http://schemas.microsoft.com/office/drawing/2014/main" id="{B7B54865-0417-4422-B63B-3E74C04CD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1" y="664432"/>
            <a:ext cx="6096000" cy="20608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DEA798-F9DF-46DA-E2F6-17188692B326}"/>
              </a:ext>
            </a:extLst>
          </p:cNvPr>
          <p:cNvSpPr>
            <a:spLocks noGrp="1"/>
          </p:cNvSpPr>
          <p:nvPr>
            <p:ph type="title"/>
          </p:nvPr>
        </p:nvSpPr>
        <p:spPr>
          <a:xfrm>
            <a:off x="6677023" y="990599"/>
            <a:ext cx="4857751" cy="1563989"/>
          </a:xfrm>
        </p:spPr>
        <p:txBody>
          <a:bodyPr>
            <a:normAutofit/>
          </a:bodyPr>
          <a:lstStyle/>
          <a:p>
            <a:r>
              <a:rPr lang="en-GB" sz="5100" b="1" i="1" u="sng"/>
              <a:t>Need to know the difference</a:t>
            </a:r>
          </a:p>
        </p:txBody>
      </p:sp>
      <p:sp>
        <p:nvSpPr>
          <p:cNvPr id="13" name="Rectangle 12">
            <a:extLst>
              <a:ext uri="{FF2B5EF4-FFF2-40B4-BE49-F238E27FC236}">
                <a16:creationId xmlns:a16="http://schemas.microsoft.com/office/drawing/2014/main" id="{4815D795-EBA0-4245-89F8-B459481683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1" y="2727295"/>
            <a:ext cx="6096000" cy="3456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53A8BD3-BDFE-A58C-48AF-BA9235BE0FFA}"/>
              </a:ext>
            </a:extLst>
          </p:cNvPr>
          <p:cNvSpPr>
            <a:spLocks noGrp="1"/>
          </p:cNvSpPr>
          <p:nvPr>
            <p:ph idx="1"/>
          </p:nvPr>
        </p:nvSpPr>
        <p:spPr>
          <a:xfrm>
            <a:off x="6677024" y="3071909"/>
            <a:ext cx="4924426" cy="2795492"/>
          </a:xfrm>
        </p:spPr>
        <p:txBody>
          <a:bodyPr>
            <a:normAutofit/>
          </a:bodyPr>
          <a:lstStyle/>
          <a:p>
            <a:pPr marL="457200" indent="-457200">
              <a:lnSpc>
                <a:spcPct val="91000"/>
              </a:lnSpc>
              <a:buFont typeface="Arial" panose="020B0604020202020204" pitchFamily="34" charset="0"/>
              <a:buChar char="•"/>
            </a:pPr>
            <a:r>
              <a:rPr lang="en-GB" sz="2200" dirty="0"/>
              <a:t>It is important that we can distinguish between representation and a term. </a:t>
            </a:r>
          </a:p>
          <a:p>
            <a:pPr marL="457200" indent="-457200">
              <a:lnSpc>
                <a:spcPct val="91000"/>
              </a:lnSpc>
              <a:buFont typeface="Arial" panose="020B0604020202020204" pitchFamily="34" charset="0"/>
              <a:buChar char="•"/>
            </a:pPr>
            <a:r>
              <a:rPr lang="en-GB" sz="2200" dirty="0"/>
              <a:t>We do this by looking at several elements. </a:t>
            </a:r>
          </a:p>
          <a:p>
            <a:pPr marL="457200" indent="-457200">
              <a:lnSpc>
                <a:spcPct val="91000"/>
              </a:lnSpc>
              <a:buFont typeface="Arial" panose="020B0604020202020204" pitchFamily="34" charset="0"/>
              <a:buChar char="•"/>
            </a:pPr>
            <a:r>
              <a:rPr lang="en-GB" sz="2200" dirty="0"/>
              <a:t>We will consider these one by one. </a:t>
            </a:r>
          </a:p>
          <a:p>
            <a:pPr>
              <a:lnSpc>
                <a:spcPct val="91000"/>
              </a:lnSpc>
            </a:pPr>
            <a:endParaRPr lang="en-GB" sz="2200" dirty="0"/>
          </a:p>
          <a:p>
            <a:pPr marL="457200" indent="-457200">
              <a:lnSpc>
                <a:spcPct val="91000"/>
              </a:lnSpc>
              <a:buFont typeface="Arial" panose="020B0604020202020204" pitchFamily="34" charset="0"/>
              <a:buChar char="•"/>
            </a:pPr>
            <a:endParaRPr lang="en-GB" sz="2200" dirty="0"/>
          </a:p>
        </p:txBody>
      </p:sp>
    </p:spTree>
    <p:extLst>
      <p:ext uri="{BB962C8B-B14F-4D97-AF65-F5344CB8AC3E}">
        <p14:creationId xmlns:p14="http://schemas.microsoft.com/office/powerpoint/2010/main" val="413556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1413F-7619-C1D5-0CB6-92446C111D1D}"/>
              </a:ext>
            </a:extLst>
          </p:cNvPr>
          <p:cNvSpPr>
            <a:spLocks noGrp="1"/>
          </p:cNvSpPr>
          <p:nvPr>
            <p:ph type="title"/>
          </p:nvPr>
        </p:nvSpPr>
        <p:spPr/>
        <p:txBody>
          <a:bodyPr>
            <a:normAutofit fontScale="90000"/>
          </a:bodyPr>
          <a:lstStyle/>
          <a:p>
            <a:r>
              <a:rPr lang="en-GB" b="1" i="1" u="sng" dirty="0"/>
              <a:t>Importance of the statement</a:t>
            </a:r>
          </a:p>
        </p:txBody>
      </p:sp>
      <p:graphicFrame>
        <p:nvGraphicFramePr>
          <p:cNvPr id="5" name="Content Placeholder 2">
            <a:extLst>
              <a:ext uri="{FF2B5EF4-FFF2-40B4-BE49-F238E27FC236}">
                <a16:creationId xmlns:a16="http://schemas.microsoft.com/office/drawing/2014/main" id="{3F367E18-B4DE-066B-44ED-C6C7FC38675F}"/>
              </a:ext>
            </a:extLst>
          </p:cNvPr>
          <p:cNvGraphicFramePr>
            <a:graphicFrameLocks noGrp="1"/>
          </p:cNvGraphicFramePr>
          <p:nvPr>
            <p:ph idx="1"/>
          </p:nvPr>
        </p:nvGraphicFramePr>
        <p:xfrm>
          <a:off x="960120" y="2587752"/>
          <a:ext cx="10268712" cy="3593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8323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12372-B558-A4DF-596E-A1FFE9C9D6C2}"/>
              </a:ext>
            </a:extLst>
          </p:cNvPr>
          <p:cNvSpPr>
            <a:spLocks noGrp="1"/>
          </p:cNvSpPr>
          <p:nvPr>
            <p:ph type="title"/>
          </p:nvPr>
        </p:nvSpPr>
        <p:spPr/>
        <p:txBody>
          <a:bodyPr/>
          <a:lstStyle/>
          <a:p>
            <a:pPr algn="ctr"/>
            <a:r>
              <a:rPr lang="en-GB" b="1" i="1" u="sng"/>
              <a:t>Is the statement written?</a:t>
            </a:r>
            <a:endParaRPr lang="en-GB" b="1" i="1" u="sng" dirty="0"/>
          </a:p>
        </p:txBody>
      </p:sp>
      <p:graphicFrame>
        <p:nvGraphicFramePr>
          <p:cNvPr id="13" name="Content Placeholder 2">
            <a:extLst>
              <a:ext uri="{FF2B5EF4-FFF2-40B4-BE49-F238E27FC236}">
                <a16:creationId xmlns:a16="http://schemas.microsoft.com/office/drawing/2014/main" id="{0319531C-C5A4-1832-A1A7-949755D94BA2}"/>
              </a:ext>
            </a:extLst>
          </p:cNvPr>
          <p:cNvGraphicFramePr>
            <a:graphicFrameLocks noGrp="1"/>
          </p:cNvGraphicFramePr>
          <p:nvPr>
            <p:ph idx="1"/>
          </p:nvPr>
        </p:nvGraphicFramePr>
        <p:xfrm>
          <a:off x="960120" y="2587752"/>
          <a:ext cx="10268712" cy="3593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9903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574B4-6419-0FFD-1463-6E8CE40218AA}"/>
              </a:ext>
            </a:extLst>
          </p:cNvPr>
          <p:cNvSpPr>
            <a:spLocks noGrp="1"/>
          </p:cNvSpPr>
          <p:nvPr>
            <p:ph type="title"/>
          </p:nvPr>
        </p:nvSpPr>
        <p:spPr/>
        <p:txBody>
          <a:bodyPr>
            <a:normAutofit/>
          </a:bodyPr>
          <a:lstStyle/>
          <a:p>
            <a:pPr algn="ctr"/>
            <a:r>
              <a:rPr lang="en-GB" sz="8000" b="1" i="1" u="sng" dirty="0"/>
              <a:t>Timing </a:t>
            </a:r>
          </a:p>
        </p:txBody>
      </p:sp>
      <p:graphicFrame>
        <p:nvGraphicFramePr>
          <p:cNvPr id="5" name="Content Placeholder 2">
            <a:extLst>
              <a:ext uri="{FF2B5EF4-FFF2-40B4-BE49-F238E27FC236}">
                <a16:creationId xmlns:a16="http://schemas.microsoft.com/office/drawing/2014/main" id="{322B43BA-BC30-50FD-3316-FAC10744B494}"/>
              </a:ext>
            </a:extLst>
          </p:cNvPr>
          <p:cNvGraphicFramePr>
            <a:graphicFrameLocks noGrp="1"/>
          </p:cNvGraphicFramePr>
          <p:nvPr>
            <p:ph idx="1"/>
          </p:nvPr>
        </p:nvGraphicFramePr>
        <p:xfrm>
          <a:off x="960120" y="2587752"/>
          <a:ext cx="10268712" cy="3593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9652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52FD72-71D9-CB79-CA64-AD1C20672E8D}"/>
              </a:ext>
            </a:extLst>
          </p:cNvPr>
          <p:cNvSpPr>
            <a:spLocks noGrp="1"/>
          </p:cNvSpPr>
          <p:nvPr>
            <p:ph type="title"/>
          </p:nvPr>
        </p:nvSpPr>
        <p:spPr>
          <a:xfrm>
            <a:off x="960438" y="317499"/>
            <a:ext cx="4500737" cy="2095501"/>
          </a:xfrm>
        </p:spPr>
        <p:txBody>
          <a:bodyPr>
            <a:normAutofit/>
          </a:bodyPr>
          <a:lstStyle/>
          <a:p>
            <a:r>
              <a:rPr lang="en-GB" sz="4600" b="1" i="1" u="sng">
                <a:solidFill>
                  <a:schemeClr val="tx1"/>
                </a:solidFill>
              </a:rPr>
              <a:t>Special knowledge or skill</a:t>
            </a:r>
          </a:p>
        </p:txBody>
      </p:sp>
      <p:sp>
        <p:nvSpPr>
          <p:cNvPr id="3" name="Content Placeholder 2">
            <a:extLst>
              <a:ext uri="{FF2B5EF4-FFF2-40B4-BE49-F238E27FC236}">
                <a16:creationId xmlns:a16="http://schemas.microsoft.com/office/drawing/2014/main" id="{31815705-601C-46C5-6C27-578E23CFC6F3}"/>
              </a:ext>
            </a:extLst>
          </p:cNvPr>
          <p:cNvSpPr>
            <a:spLocks noGrp="1"/>
          </p:cNvSpPr>
          <p:nvPr>
            <p:ph idx="1"/>
          </p:nvPr>
        </p:nvSpPr>
        <p:spPr>
          <a:xfrm>
            <a:off x="960438" y="2587625"/>
            <a:ext cx="4500737" cy="3594100"/>
          </a:xfrm>
        </p:spPr>
        <p:txBody>
          <a:bodyPr anchor="t">
            <a:normAutofit/>
          </a:bodyPr>
          <a:lstStyle/>
          <a:p>
            <a:pPr>
              <a:lnSpc>
                <a:spcPct val="91000"/>
              </a:lnSpc>
            </a:pPr>
            <a:r>
              <a:rPr lang="en-GB" sz="2200" dirty="0"/>
              <a:t>- If the individual who is making the contract and stating the terms is an expert in their field it would be classed as a term. </a:t>
            </a:r>
          </a:p>
          <a:p>
            <a:pPr>
              <a:lnSpc>
                <a:spcPct val="91000"/>
              </a:lnSpc>
            </a:pPr>
            <a:endParaRPr lang="en-GB" sz="2200" dirty="0"/>
          </a:p>
          <a:p>
            <a:pPr>
              <a:lnSpc>
                <a:spcPct val="91000"/>
              </a:lnSpc>
            </a:pPr>
            <a:r>
              <a:rPr lang="en-GB" sz="2200" dirty="0"/>
              <a:t>Oscar Chess LTD v Williams [1957] – not a contractual term because the seller of the car was not an expert but the buyer was.</a:t>
            </a:r>
          </a:p>
        </p:txBody>
      </p:sp>
      <p:pic>
        <p:nvPicPr>
          <p:cNvPr id="5" name="Picture 4" descr="Light bulb on yellow background with sketched light beams and cord">
            <a:extLst>
              <a:ext uri="{FF2B5EF4-FFF2-40B4-BE49-F238E27FC236}">
                <a16:creationId xmlns:a16="http://schemas.microsoft.com/office/drawing/2014/main" id="{55159A3A-1AC4-BDE2-FD62-B78F72F912A7}"/>
              </a:ext>
            </a:extLst>
          </p:cNvPr>
          <p:cNvPicPr>
            <a:picLocks noChangeAspect="1"/>
          </p:cNvPicPr>
          <p:nvPr/>
        </p:nvPicPr>
        <p:blipFill rotWithShape="1">
          <a:blip r:embed="rId3"/>
          <a:srcRect l="44789" r="531"/>
          <a:stretch/>
        </p:blipFill>
        <p:spPr>
          <a:xfrm>
            <a:off x="6094474" y="10"/>
            <a:ext cx="6097526" cy="6857990"/>
          </a:xfrm>
          <a:prstGeom prst="rect">
            <a:avLst/>
          </a:prstGeom>
        </p:spPr>
      </p:pic>
    </p:spTree>
    <p:extLst>
      <p:ext uri="{BB962C8B-B14F-4D97-AF65-F5344CB8AC3E}">
        <p14:creationId xmlns:p14="http://schemas.microsoft.com/office/powerpoint/2010/main" val="1065157700"/>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CEACCD-94AC-EAF2-FEF0-EF02FAD04D85}"/>
              </a:ext>
            </a:extLst>
          </p:cNvPr>
          <p:cNvSpPr>
            <a:spLocks noGrp="1"/>
          </p:cNvSpPr>
          <p:nvPr>
            <p:ph type="title"/>
          </p:nvPr>
        </p:nvSpPr>
        <p:spPr>
          <a:xfrm>
            <a:off x="960438" y="317499"/>
            <a:ext cx="4500737" cy="2095501"/>
          </a:xfrm>
        </p:spPr>
        <p:txBody>
          <a:bodyPr>
            <a:normAutofit/>
          </a:bodyPr>
          <a:lstStyle/>
          <a:p>
            <a:r>
              <a:rPr lang="en-GB" b="1" i="1" u="sng">
                <a:solidFill>
                  <a:schemeClr val="tx1"/>
                </a:solidFill>
              </a:rPr>
              <a:t>Express terms </a:t>
            </a:r>
          </a:p>
        </p:txBody>
      </p:sp>
      <p:sp>
        <p:nvSpPr>
          <p:cNvPr id="3" name="Content Placeholder 2">
            <a:extLst>
              <a:ext uri="{FF2B5EF4-FFF2-40B4-BE49-F238E27FC236}">
                <a16:creationId xmlns:a16="http://schemas.microsoft.com/office/drawing/2014/main" id="{2C583BBF-A31E-001C-320A-B3E5D5F09CEF}"/>
              </a:ext>
            </a:extLst>
          </p:cNvPr>
          <p:cNvSpPr>
            <a:spLocks noGrp="1"/>
          </p:cNvSpPr>
          <p:nvPr>
            <p:ph idx="1"/>
          </p:nvPr>
        </p:nvSpPr>
        <p:spPr>
          <a:xfrm>
            <a:off x="960438" y="2587625"/>
            <a:ext cx="4500737" cy="3594100"/>
          </a:xfrm>
        </p:spPr>
        <p:txBody>
          <a:bodyPr anchor="t">
            <a:normAutofit/>
          </a:bodyPr>
          <a:lstStyle/>
          <a:p>
            <a:pPr>
              <a:lnSpc>
                <a:spcPct val="91000"/>
              </a:lnSpc>
            </a:pPr>
            <a:r>
              <a:rPr lang="en-GB" sz="1400" dirty="0"/>
              <a:t>To discover whether something is a express or implied term the courts will consider elements such as what is said in the contract. </a:t>
            </a:r>
          </a:p>
          <a:p>
            <a:pPr>
              <a:lnSpc>
                <a:spcPct val="91000"/>
              </a:lnSpc>
            </a:pPr>
            <a:endParaRPr lang="en-GB" sz="1400" dirty="0"/>
          </a:p>
          <a:p>
            <a:pPr>
              <a:lnSpc>
                <a:spcPct val="91000"/>
              </a:lnSpc>
            </a:pPr>
            <a:r>
              <a:rPr lang="en-GB" sz="1400" dirty="0"/>
              <a:t>- Has there been notice of the terms. </a:t>
            </a:r>
          </a:p>
          <a:p>
            <a:pPr>
              <a:lnSpc>
                <a:spcPct val="91000"/>
              </a:lnSpc>
            </a:pPr>
            <a:endParaRPr lang="en-GB" sz="1400" dirty="0"/>
          </a:p>
          <a:p>
            <a:pPr>
              <a:lnSpc>
                <a:spcPct val="91000"/>
              </a:lnSpc>
            </a:pPr>
            <a:r>
              <a:rPr lang="en-GB" sz="1400" dirty="0"/>
              <a:t>- Mainly concerns exclusion clauses/ limitation clause.</a:t>
            </a:r>
          </a:p>
          <a:p>
            <a:pPr>
              <a:lnSpc>
                <a:spcPct val="91000"/>
              </a:lnSpc>
            </a:pPr>
            <a:endParaRPr lang="en-GB" sz="1400" dirty="0"/>
          </a:p>
          <a:p>
            <a:pPr>
              <a:lnSpc>
                <a:spcPct val="91000"/>
              </a:lnSpc>
            </a:pPr>
            <a:r>
              <a:rPr lang="en-GB" sz="1400" dirty="0"/>
              <a:t>Arcadis Consulting (Uk) LTD v AMEC (BSC) LTD [2016] – no limitation clause. </a:t>
            </a:r>
          </a:p>
        </p:txBody>
      </p:sp>
      <p:pic>
        <p:nvPicPr>
          <p:cNvPr id="5" name="Picture 4" descr="Many question marks on black background">
            <a:extLst>
              <a:ext uri="{FF2B5EF4-FFF2-40B4-BE49-F238E27FC236}">
                <a16:creationId xmlns:a16="http://schemas.microsoft.com/office/drawing/2014/main" id="{E5D0B7FD-DB7A-A9B2-174F-C04DC19F9145}"/>
              </a:ext>
            </a:extLst>
          </p:cNvPr>
          <p:cNvPicPr>
            <a:picLocks noChangeAspect="1"/>
          </p:cNvPicPr>
          <p:nvPr/>
        </p:nvPicPr>
        <p:blipFill rotWithShape="1">
          <a:blip r:embed="rId3"/>
          <a:srcRect l="45763" r="2" b="2"/>
          <a:stretch/>
        </p:blipFill>
        <p:spPr>
          <a:xfrm>
            <a:off x="6094474" y="10"/>
            <a:ext cx="6097526" cy="6857990"/>
          </a:xfrm>
          <a:prstGeom prst="rect">
            <a:avLst/>
          </a:prstGeom>
        </p:spPr>
      </p:pic>
    </p:spTree>
    <p:extLst>
      <p:ext uri="{BB962C8B-B14F-4D97-AF65-F5344CB8AC3E}">
        <p14:creationId xmlns:p14="http://schemas.microsoft.com/office/powerpoint/2010/main" val="1027169858"/>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734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A0A93A-D7C6-5FDB-FF82-FCF75C6FC849}"/>
              </a:ext>
            </a:extLst>
          </p:cNvPr>
          <p:cNvSpPr>
            <a:spLocks noGrp="1"/>
          </p:cNvSpPr>
          <p:nvPr>
            <p:ph type="title"/>
          </p:nvPr>
        </p:nvSpPr>
        <p:spPr>
          <a:xfrm>
            <a:off x="960120" y="643467"/>
            <a:ext cx="3212593" cy="5571066"/>
          </a:xfrm>
        </p:spPr>
        <p:txBody>
          <a:bodyPr>
            <a:normAutofit/>
          </a:bodyPr>
          <a:lstStyle/>
          <a:p>
            <a:r>
              <a:rPr lang="en-GB" sz="5100" b="1" i="1" u="sng"/>
              <a:t>Written contract including terms</a:t>
            </a:r>
          </a:p>
        </p:txBody>
      </p:sp>
      <p:graphicFrame>
        <p:nvGraphicFramePr>
          <p:cNvPr id="5" name="Content Placeholder 2">
            <a:extLst>
              <a:ext uri="{FF2B5EF4-FFF2-40B4-BE49-F238E27FC236}">
                <a16:creationId xmlns:a16="http://schemas.microsoft.com/office/drawing/2014/main" id="{4539C284-9BC1-C1E4-D223-121D63D1B0F3}"/>
              </a:ext>
            </a:extLst>
          </p:cNvPr>
          <p:cNvGraphicFramePr>
            <a:graphicFrameLocks noGrp="1"/>
          </p:cNvGraphicFramePr>
          <p:nvPr>
            <p:ph idx="1"/>
            <p:extLst>
              <p:ext uri="{D42A27DB-BD31-4B8C-83A1-F6EECF244321}">
                <p14:modId xmlns:p14="http://schemas.microsoft.com/office/powerpoint/2010/main" val="65167912"/>
              </p:ext>
            </p:extLst>
          </p:nvPr>
        </p:nvGraphicFramePr>
        <p:xfrm>
          <a:off x="5411638" y="643467"/>
          <a:ext cx="5816750" cy="5571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18372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9183-16C5-07DA-6A21-7767A914AE2F}"/>
              </a:ext>
            </a:extLst>
          </p:cNvPr>
          <p:cNvSpPr>
            <a:spLocks noGrp="1"/>
          </p:cNvSpPr>
          <p:nvPr>
            <p:ph type="title"/>
          </p:nvPr>
        </p:nvSpPr>
        <p:spPr/>
        <p:txBody>
          <a:bodyPr>
            <a:normAutofit fontScale="90000"/>
          </a:bodyPr>
          <a:lstStyle/>
          <a:p>
            <a:pPr algn="ctr"/>
            <a:r>
              <a:rPr lang="en-GB" b="1" i="1" u="sng" dirty="0"/>
              <a:t>Written terms in an oral contract </a:t>
            </a:r>
          </a:p>
        </p:txBody>
      </p:sp>
      <p:graphicFrame>
        <p:nvGraphicFramePr>
          <p:cNvPr id="5" name="Content Placeholder 2">
            <a:extLst>
              <a:ext uri="{FF2B5EF4-FFF2-40B4-BE49-F238E27FC236}">
                <a16:creationId xmlns:a16="http://schemas.microsoft.com/office/drawing/2014/main" id="{F49D8AD1-6E37-A018-1134-D3E7B0496D90}"/>
              </a:ext>
            </a:extLst>
          </p:cNvPr>
          <p:cNvGraphicFramePr>
            <a:graphicFrameLocks noGrp="1"/>
          </p:cNvGraphicFramePr>
          <p:nvPr>
            <p:ph idx="1"/>
          </p:nvPr>
        </p:nvGraphicFramePr>
        <p:xfrm>
          <a:off x="960120" y="2587752"/>
          <a:ext cx="10268712" cy="3593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8383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77F89CE-BF52-4AF5-8B0B-7E9693734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EEA3EC-0C40-2E01-56CD-7B93CE7C22C8}"/>
              </a:ext>
            </a:extLst>
          </p:cNvPr>
          <p:cNvSpPr>
            <a:spLocks noGrp="1"/>
          </p:cNvSpPr>
          <p:nvPr>
            <p:ph type="title"/>
          </p:nvPr>
        </p:nvSpPr>
        <p:spPr>
          <a:xfrm>
            <a:off x="960438" y="640080"/>
            <a:ext cx="4500737" cy="2194560"/>
          </a:xfrm>
        </p:spPr>
        <p:txBody>
          <a:bodyPr>
            <a:normAutofit/>
          </a:bodyPr>
          <a:lstStyle/>
          <a:p>
            <a:r>
              <a:rPr lang="en-GB" b="1" i="1" u="sng"/>
              <a:t>Continued</a:t>
            </a:r>
          </a:p>
        </p:txBody>
      </p:sp>
      <p:sp>
        <p:nvSpPr>
          <p:cNvPr id="3" name="Content Placeholder 2">
            <a:extLst>
              <a:ext uri="{FF2B5EF4-FFF2-40B4-BE49-F238E27FC236}">
                <a16:creationId xmlns:a16="http://schemas.microsoft.com/office/drawing/2014/main" id="{4F1029B9-F3C5-884F-131A-9FC768A4A926}"/>
              </a:ext>
            </a:extLst>
          </p:cNvPr>
          <p:cNvSpPr>
            <a:spLocks noGrp="1"/>
          </p:cNvSpPr>
          <p:nvPr>
            <p:ph idx="1"/>
          </p:nvPr>
        </p:nvSpPr>
        <p:spPr>
          <a:xfrm>
            <a:off x="960438" y="2916936"/>
            <a:ext cx="4500737" cy="3264408"/>
          </a:xfrm>
        </p:spPr>
        <p:txBody>
          <a:bodyPr anchor="t">
            <a:normAutofit/>
          </a:bodyPr>
          <a:lstStyle/>
          <a:p>
            <a:pPr>
              <a:lnSpc>
                <a:spcPct val="91000"/>
              </a:lnSpc>
            </a:pPr>
            <a:r>
              <a:rPr lang="en-GB" sz="1800">
                <a:solidFill>
                  <a:schemeClr val="bg1"/>
                </a:solidFill>
              </a:rPr>
              <a:t>Notice – at time of the contract individual needs to be aware of the terms. </a:t>
            </a:r>
          </a:p>
          <a:p>
            <a:pPr>
              <a:lnSpc>
                <a:spcPct val="91000"/>
              </a:lnSpc>
            </a:pPr>
            <a:r>
              <a:rPr lang="en-GB" sz="1800">
                <a:solidFill>
                  <a:schemeClr val="bg1"/>
                </a:solidFill>
              </a:rPr>
              <a:t>Olley v Marlborough Court Hotel [1949] – Hotel were responsible for the theft of fur. </a:t>
            </a:r>
          </a:p>
          <a:p>
            <a:pPr>
              <a:lnSpc>
                <a:spcPct val="91000"/>
              </a:lnSpc>
            </a:pPr>
            <a:r>
              <a:rPr lang="en-GB" sz="1800">
                <a:solidFill>
                  <a:schemeClr val="bg1"/>
                </a:solidFill>
              </a:rPr>
              <a:t>Reasonable notice – does not matter if the individual did not read it – Parket v South Eastern Railway Company [1877] – did not read the terms on the back of the ticket. </a:t>
            </a:r>
          </a:p>
        </p:txBody>
      </p:sp>
      <p:pic>
        <p:nvPicPr>
          <p:cNvPr id="7" name="Graphic 6" descr="Judge">
            <a:extLst>
              <a:ext uri="{FF2B5EF4-FFF2-40B4-BE49-F238E27FC236}">
                <a16:creationId xmlns:a16="http://schemas.microsoft.com/office/drawing/2014/main" id="{289BFC90-C6FA-F3A1-48CA-4E3971467E5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741822" y="1031490"/>
            <a:ext cx="4795019" cy="4795019"/>
          </a:xfrm>
          <a:prstGeom prst="rect">
            <a:avLst/>
          </a:prstGeom>
        </p:spPr>
      </p:pic>
    </p:spTree>
    <p:extLst>
      <p:ext uri="{BB962C8B-B14F-4D97-AF65-F5344CB8AC3E}">
        <p14:creationId xmlns:p14="http://schemas.microsoft.com/office/powerpoint/2010/main" val="1153520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734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9EC64C-91FA-AABC-3672-34E0E4E76511}"/>
              </a:ext>
            </a:extLst>
          </p:cNvPr>
          <p:cNvSpPr>
            <a:spLocks noGrp="1"/>
          </p:cNvSpPr>
          <p:nvPr>
            <p:ph type="title"/>
          </p:nvPr>
        </p:nvSpPr>
        <p:spPr>
          <a:xfrm>
            <a:off x="960120" y="643467"/>
            <a:ext cx="3212593" cy="5571066"/>
          </a:xfrm>
        </p:spPr>
        <p:txBody>
          <a:bodyPr>
            <a:normAutofit/>
          </a:bodyPr>
          <a:lstStyle/>
          <a:p>
            <a:r>
              <a:rPr lang="en-GB" sz="4100" b="1" i="1" u="sng"/>
              <a:t>Courts will consider if reasonable notice has been given</a:t>
            </a:r>
          </a:p>
        </p:txBody>
      </p:sp>
      <p:graphicFrame>
        <p:nvGraphicFramePr>
          <p:cNvPr id="5" name="Content Placeholder 2">
            <a:extLst>
              <a:ext uri="{FF2B5EF4-FFF2-40B4-BE49-F238E27FC236}">
                <a16:creationId xmlns:a16="http://schemas.microsoft.com/office/drawing/2014/main" id="{280661E3-4AE5-E36D-AAFA-423D469F63D3}"/>
              </a:ext>
            </a:extLst>
          </p:cNvPr>
          <p:cNvGraphicFramePr>
            <a:graphicFrameLocks noGrp="1"/>
          </p:cNvGraphicFramePr>
          <p:nvPr>
            <p:ph idx="1"/>
            <p:extLst>
              <p:ext uri="{D42A27DB-BD31-4B8C-83A1-F6EECF244321}">
                <p14:modId xmlns:p14="http://schemas.microsoft.com/office/powerpoint/2010/main" val="612339331"/>
              </p:ext>
            </p:extLst>
          </p:nvPr>
        </p:nvGraphicFramePr>
        <p:xfrm>
          <a:off x="5411638" y="643467"/>
          <a:ext cx="5816750" cy="55710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07233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734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0AD080-1021-5CE4-ECA1-295676204E26}"/>
              </a:ext>
            </a:extLst>
          </p:cNvPr>
          <p:cNvSpPr>
            <a:spLocks noGrp="1"/>
          </p:cNvSpPr>
          <p:nvPr>
            <p:ph type="title"/>
          </p:nvPr>
        </p:nvSpPr>
        <p:spPr>
          <a:xfrm>
            <a:off x="960120" y="643467"/>
            <a:ext cx="3212593" cy="5571066"/>
          </a:xfrm>
        </p:spPr>
        <p:txBody>
          <a:bodyPr>
            <a:normAutofit/>
          </a:bodyPr>
          <a:lstStyle/>
          <a:p>
            <a:r>
              <a:rPr lang="en-GB" sz="4600" b="1" i="1" u="sng"/>
              <a:t>Consistent course of dealing </a:t>
            </a:r>
          </a:p>
        </p:txBody>
      </p:sp>
      <p:graphicFrame>
        <p:nvGraphicFramePr>
          <p:cNvPr id="5" name="Content Placeholder 2">
            <a:extLst>
              <a:ext uri="{FF2B5EF4-FFF2-40B4-BE49-F238E27FC236}">
                <a16:creationId xmlns:a16="http://schemas.microsoft.com/office/drawing/2014/main" id="{431EE06D-7E71-D979-7B12-51BC3C530FC1}"/>
              </a:ext>
            </a:extLst>
          </p:cNvPr>
          <p:cNvGraphicFramePr>
            <a:graphicFrameLocks noGrp="1"/>
          </p:cNvGraphicFramePr>
          <p:nvPr>
            <p:ph idx="1"/>
            <p:extLst>
              <p:ext uri="{D42A27DB-BD31-4B8C-83A1-F6EECF244321}">
                <p14:modId xmlns:p14="http://schemas.microsoft.com/office/powerpoint/2010/main" val="1276502039"/>
              </p:ext>
            </p:extLst>
          </p:nvPr>
        </p:nvGraphicFramePr>
        <p:xfrm>
          <a:off x="5411638" y="643467"/>
          <a:ext cx="5816750" cy="55710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5565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734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D766FF-3CB6-0A69-1CF5-AB0F318861A0}"/>
              </a:ext>
            </a:extLst>
          </p:cNvPr>
          <p:cNvSpPr>
            <a:spLocks noGrp="1"/>
          </p:cNvSpPr>
          <p:nvPr>
            <p:ph type="title"/>
          </p:nvPr>
        </p:nvSpPr>
        <p:spPr>
          <a:xfrm>
            <a:off x="960120" y="643467"/>
            <a:ext cx="3212593" cy="5571066"/>
          </a:xfrm>
        </p:spPr>
        <p:txBody>
          <a:bodyPr>
            <a:normAutofit/>
          </a:bodyPr>
          <a:lstStyle/>
          <a:p>
            <a:r>
              <a:rPr lang="en-GB" sz="3100" b="1" i="1" u="sng"/>
              <a:t>Common understanding</a:t>
            </a:r>
          </a:p>
        </p:txBody>
      </p:sp>
      <p:graphicFrame>
        <p:nvGraphicFramePr>
          <p:cNvPr id="15" name="Content Placeholder 2">
            <a:extLst>
              <a:ext uri="{FF2B5EF4-FFF2-40B4-BE49-F238E27FC236}">
                <a16:creationId xmlns:a16="http://schemas.microsoft.com/office/drawing/2014/main" id="{C8DB7707-9DA8-54CB-D390-154BBF34B989}"/>
              </a:ext>
            </a:extLst>
          </p:cNvPr>
          <p:cNvGraphicFramePr>
            <a:graphicFrameLocks noGrp="1"/>
          </p:cNvGraphicFramePr>
          <p:nvPr>
            <p:ph idx="1"/>
            <p:extLst>
              <p:ext uri="{D42A27DB-BD31-4B8C-83A1-F6EECF244321}">
                <p14:modId xmlns:p14="http://schemas.microsoft.com/office/powerpoint/2010/main" val="3116126287"/>
              </p:ext>
            </p:extLst>
          </p:nvPr>
        </p:nvGraphicFramePr>
        <p:xfrm>
          <a:off x="5411638" y="643467"/>
          <a:ext cx="5816750" cy="5571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5041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Cup with colourful cream">
            <a:extLst>
              <a:ext uri="{FF2B5EF4-FFF2-40B4-BE49-F238E27FC236}">
                <a16:creationId xmlns:a16="http://schemas.microsoft.com/office/drawing/2014/main" id="{C2BE334B-4596-74EF-0D38-C3A7E7E9AC1E}"/>
              </a:ext>
            </a:extLst>
          </p:cNvPr>
          <p:cNvPicPr>
            <a:picLocks noChangeAspect="1"/>
          </p:cNvPicPr>
          <p:nvPr/>
        </p:nvPicPr>
        <p:blipFill rotWithShape="1">
          <a:blip r:embed="rId2">
            <a:alphaModFix amt="60000"/>
          </a:blip>
          <a:srcRect b="15730"/>
          <a:stretch/>
        </p:blipFill>
        <p:spPr>
          <a:xfrm>
            <a:off x="20" y="10"/>
            <a:ext cx="12191980" cy="6857990"/>
          </a:xfrm>
          <a:prstGeom prst="rect">
            <a:avLst/>
          </a:prstGeom>
        </p:spPr>
      </p:pic>
      <p:sp>
        <p:nvSpPr>
          <p:cNvPr id="4" name="Title 3">
            <a:extLst>
              <a:ext uri="{FF2B5EF4-FFF2-40B4-BE49-F238E27FC236}">
                <a16:creationId xmlns:a16="http://schemas.microsoft.com/office/drawing/2014/main" id="{27CC463B-2ACF-31C6-8074-02F1F504A9DC}"/>
              </a:ext>
            </a:extLst>
          </p:cNvPr>
          <p:cNvSpPr>
            <a:spLocks noGrp="1"/>
          </p:cNvSpPr>
          <p:nvPr>
            <p:ph type="ctrTitle"/>
          </p:nvPr>
        </p:nvSpPr>
        <p:spPr>
          <a:xfrm>
            <a:off x="960120" y="640080"/>
            <a:ext cx="10268712" cy="3227832"/>
          </a:xfrm>
        </p:spPr>
        <p:txBody>
          <a:bodyPr anchor="b">
            <a:normAutofit/>
          </a:bodyPr>
          <a:lstStyle/>
          <a:p>
            <a:r>
              <a:rPr lang="en-GB" dirty="0"/>
              <a:t>Let’s take a break</a:t>
            </a:r>
          </a:p>
        </p:txBody>
      </p:sp>
      <p:sp>
        <p:nvSpPr>
          <p:cNvPr id="5" name="Subtitle 4">
            <a:extLst>
              <a:ext uri="{FF2B5EF4-FFF2-40B4-BE49-F238E27FC236}">
                <a16:creationId xmlns:a16="http://schemas.microsoft.com/office/drawing/2014/main" id="{43BF4A64-DF9D-DCE8-4489-221B4C8B2568}"/>
              </a:ext>
            </a:extLst>
          </p:cNvPr>
          <p:cNvSpPr>
            <a:spLocks noGrp="1"/>
          </p:cNvSpPr>
          <p:nvPr>
            <p:ph type="subTitle" idx="1"/>
          </p:nvPr>
        </p:nvSpPr>
        <p:spPr>
          <a:xfrm>
            <a:off x="960120" y="4526280"/>
            <a:ext cx="10268712" cy="1508760"/>
          </a:xfrm>
        </p:spPr>
        <p:txBody>
          <a:bodyPr anchor="t">
            <a:normAutofit/>
          </a:bodyPr>
          <a:lstStyle/>
          <a:p>
            <a:r>
              <a:rPr lang="en-GB" dirty="0">
                <a:solidFill>
                  <a:schemeClr val="tx1"/>
                </a:solidFill>
              </a:rPr>
              <a:t>Take 10 minutes</a:t>
            </a:r>
          </a:p>
        </p:txBody>
      </p:sp>
    </p:spTree>
    <p:extLst>
      <p:ext uri="{BB962C8B-B14F-4D97-AF65-F5344CB8AC3E}">
        <p14:creationId xmlns:p14="http://schemas.microsoft.com/office/powerpoint/2010/main" val="35111986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25EFA61-F0F8-4F4A-B750-81EE924F1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344" y="0"/>
            <a:ext cx="7534655"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319DBA-91ED-048E-7CE3-5EAFF41722C5}"/>
              </a:ext>
            </a:extLst>
          </p:cNvPr>
          <p:cNvSpPr>
            <a:spLocks noGrp="1"/>
          </p:cNvSpPr>
          <p:nvPr>
            <p:ph type="title"/>
          </p:nvPr>
        </p:nvSpPr>
        <p:spPr>
          <a:xfrm>
            <a:off x="5300811" y="317500"/>
            <a:ext cx="5927576" cy="1701800"/>
          </a:xfrm>
        </p:spPr>
        <p:txBody>
          <a:bodyPr>
            <a:normAutofit/>
          </a:bodyPr>
          <a:lstStyle/>
          <a:p>
            <a:r>
              <a:rPr lang="en-GB" b="1" i="1" u="sng"/>
              <a:t>Implied terms</a:t>
            </a:r>
          </a:p>
        </p:txBody>
      </p:sp>
      <p:pic>
        <p:nvPicPr>
          <p:cNvPr id="17" name="Picture 16" descr="Pen placed on top of a signature line">
            <a:extLst>
              <a:ext uri="{FF2B5EF4-FFF2-40B4-BE49-F238E27FC236}">
                <a16:creationId xmlns:a16="http://schemas.microsoft.com/office/drawing/2014/main" id="{2A3AD701-49C3-C4EA-4DD9-453AAF1F6FFC}"/>
              </a:ext>
            </a:extLst>
          </p:cNvPr>
          <p:cNvPicPr>
            <a:picLocks noChangeAspect="1"/>
          </p:cNvPicPr>
          <p:nvPr/>
        </p:nvPicPr>
        <p:blipFill rotWithShape="1">
          <a:blip r:embed="rId3"/>
          <a:srcRect l="52282" r="2387" b="-1"/>
          <a:stretch/>
        </p:blipFill>
        <p:spPr>
          <a:xfrm>
            <a:off x="20" y="10"/>
            <a:ext cx="4657324" cy="6857990"/>
          </a:xfrm>
          <a:prstGeom prst="rect">
            <a:avLst/>
          </a:prstGeom>
        </p:spPr>
      </p:pic>
      <p:graphicFrame>
        <p:nvGraphicFramePr>
          <p:cNvPr id="19" name="Content Placeholder 2">
            <a:extLst>
              <a:ext uri="{FF2B5EF4-FFF2-40B4-BE49-F238E27FC236}">
                <a16:creationId xmlns:a16="http://schemas.microsoft.com/office/drawing/2014/main" id="{67212A52-E279-7C57-5540-182428F9F89C}"/>
              </a:ext>
            </a:extLst>
          </p:cNvPr>
          <p:cNvGraphicFramePr>
            <a:graphicFrameLocks noGrp="1"/>
          </p:cNvGraphicFramePr>
          <p:nvPr>
            <p:ph idx="1"/>
          </p:nvPr>
        </p:nvGraphicFramePr>
        <p:xfrm>
          <a:off x="5300810" y="2587625"/>
          <a:ext cx="5927577" cy="35941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938729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F36D0-AFF2-32E5-312D-729761035596}"/>
              </a:ext>
            </a:extLst>
          </p:cNvPr>
          <p:cNvSpPr>
            <a:spLocks noGrp="1"/>
          </p:cNvSpPr>
          <p:nvPr>
            <p:ph type="title"/>
          </p:nvPr>
        </p:nvSpPr>
        <p:spPr/>
        <p:txBody>
          <a:bodyPr>
            <a:normAutofit/>
          </a:bodyPr>
          <a:lstStyle/>
          <a:p>
            <a:pPr algn="ctr"/>
            <a:r>
              <a:rPr lang="en-GB" sz="8000" b="1" i="1" u="sng" dirty="0"/>
              <a:t>Implied terms </a:t>
            </a:r>
          </a:p>
        </p:txBody>
      </p:sp>
      <p:graphicFrame>
        <p:nvGraphicFramePr>
          <p:cNvPr id="5" name="Content Placeholder 2">
            <a:extLst>
              <a:ext uri="{FF2B5EF4-FFF2-40B4-BE49-F238E27FC236}">
                <a16:creationId xmlns:a16="http://schemas.microsoft.com/office/drawing/2014/main" id="{80F55E09-CCE1-CF6F-100E-1D2692BA22C5}"/>
              </a:ext>
            </a:extLst>
          </p:cNvPr>
          <p:cNvGraphicFramePr>
            <a:graphicFrameLocks noGrp="1"/>
          </p:cNvGraphicFramePr>
          <p:nvPr>
            <p:ph idx="1"/>
          </p:nvPr>
        </p:nvGraphicFramePr>
        <p:xfrm>
          <a:off x="960120" y="2587752"/>
          <a:ext cx="10268712" cy="3593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02288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734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28A749-894E-CA0F-A4A9-C5FA8D01EC9C}"/>
              </a:ext>
            </a:extLst>
          </p:cNvPr>
          <p:cNvSpPr>
            <a:spLocks noGrp="1"/>
          </p:cNvSpPr>
          <p:nvPr>
            <p:ph type="title"/>
          </p:nvPr>
        </p:nvSpPr>
        <p:spPr>
          <a:xfrm>
            <a:off x="960120" y="643467"/>
            <a:ext cx="3212593" cy="5571066"/>
          </a:xfrm>
        </p:spPr>
        <p:txBody>
          <a:bodyPr>
            <a:normAutofit/>
          </a:bodyPr>
          <a:lstStyle/>
          <a:p>
            <a:r>
              <a:rPr lang="en-GB" sz="4600" b="1" i="1" u="sng"/>
              <a:t>What is the consumer rights Act 2015?</a:t>
            </a:r>
          </a:p>
        </p:txBody>
      </p:sp>
      <p:graphicFrame>
        <p:nvGraphicFramePr>
          <p:cNvPr id="5" name="Content Placeholder 2">
            <a:extLst>
              <a:ext uri="{FF2B5EF4-FFF2-40B4-BE49-F238E27FC236}">
                <a16:creationId xmlns:a16="http://schemas.microsoft.com/office/drawing/2014/main" id="{A800F1D1-46F8-A503-0D70-1352A70ECDCD}"/>
              </a:ext>
            </a:extLst>
          </p:cNvPr>
          <p:cNvGraphicFramePr>
            <a:graphicFrameLocks noGrp="1"/>
          </p:cNvGraphicFramePr>
          <p:nvPr>
            <p:ph idx="1"/>
            <p:extLst>
              <p:ext uri="{D42A27DB-BD31-4B8C-83A1-F6EECF244321}">
                <p14:modId xmlns:p14="http://schemas.microsoft.com/office/powerpoint/2010/main" val="3081900978"/>
              </p:ext>
            </p:extLst>
          </p:nvPr>
        </p:nvGraphicFramePr>
        <p:xfrm>
          <a:off x="5411638" y="643467"/>
          <a:ext cx="5816750" cy="5571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10221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734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99F76D-99BF-92C2-4EFD-FF80A58FBADE}"/>
              </a:ext>
            </a:extLst>
          </p:cNvPr>
          <p:cNvSpPr>
            <a:spLocks noGrp="1"/>
          </p:cNvSpPr>
          <p:nvPr>
            <p:ph type="title"/>
          </p:nvPr>
        </p:nvSpPr>
        <p:spPr>
          <a:xfrm>
            <a:off x="960120" y="643467"/>
            <a:ext cx="3212593" cy="5571066"/>
          </a:xfrm>
        </p:spPr>
        <p:txBody>
          <a:bodyPr>
            <a:normAutofit/>
          </a:bodyPr>
          <a:lstStyle/>
          <a:p>
            <a:r>
              <a:rPr lang="en-GB" sz="4600" b="1" i="1" u="sng"/>
              <a:t>S.2 of the Consumer Rights Act 2015</a:t>
            </a:r>
          </a:p>
        </p:txBody>
      </p:sp>
      <p:graphicFrame>
        <p:nvGraphicFramePr>
          <p:cNvPr id="5" name="Content Placeholder 2">
            <a:extLst>
              <a:ext uri="{FF2B5EF4-FFF2-40B4-BE49-F238E27FC236}">
                <a16:creationId xmlns:a16="http://schemas.microsoft.com/office/drawing/2014/main" id="{3631367B-2245-EB2F-B76A-94391A452C21}"/>
              </a:ext>
            </a:extLst>
          </p:cNvPr>
          <p:cNvGraphicFramePr>
            <a:graphicFrameLocks noGrp="1"/>
          </p:cNvGraphicFramePr>
          <p:nvPr>
            <p:ph idx="1"/>
            <p:extLst>
              <p:ext uri="{D42A27DB-BD31-4B8C-83A1-F6EECF244321}">
                <p14:modId xmlns:p14="http://schemas.microsoft.com/office/powerpoint/2010/main" val="3632587266"/>
              </p:ext>
            </p:extLst>
          </p:nvPr>
        </p:nvGraphicFramePr>
        <p:xfrm>
          <a:off x="5411638" y="643467"/>
          <a:ext cx="5816750" cy="55710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763096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87C9EF-8069-DE63-BD40-F663FD9836A1}"/>
              </a:ext>
            </a:extLst>
          </p:cNvPr>
          <p:cNvSpPr>
            <a:spLocks noGrp="1"/>
          </p:cNvSpPr>
          <p:nvPr>
            <p:ph type="title"/>
          </p:nvPr>
        </p:nvSpPr>
        <p:spPr>
          <a:xfrm>
            <a:off x="960438" y="317499"/>
            <a:ext cx="4500737" cy="2095501"/>
          </a:xfrm>
        </p:spPr>
        <p:txBody>
          <a:bodyPr>
            <a:normAutofit/>
          </a:bodyPr>
          <a:lstStyle/>
          <a:p>
            <a:r>
              <a:rPr lang="en-GB" b="1" i="1" u="sng">
                <a:solidFill>
                  <a:schemeClr val="tx1"/>
                </a:solidFill>
              </a:rPr>
              <a:t>Continued</a:t>
            </a:r>
          </a:p>
        </p:txBody>
      </p:sp>
      <p:sp>
        <p:nvSpPr>
          <p:cNvPr id="3" name="Content Placeholder 2">
            <a:extLst>
              <a:ext uri="{FF2B5EF4-FFF2-40B4-BE49-F238E27FC236}">
                <a16:creationId xmlns:a16="http://schemas.microsoft.com/office/drawing/2014/main" id="{596AEDFD-259D-AF73-F823-26337ED3E87D}"/>
              </a:ext>
            </a:extLst>
          </p:cNvPr>
          <p:cNvSpPr>
            <a:spLocks noGrp="1"/>
          </p:cNvSpPr>
          <p:nvPr>
            <p:ph idx="1"/>
          </p:nvPr>
        </p:nvSpPr>
        <p:spPr>
          <a:xfrm>
            <a:off x="960438" y="2587625"/>
            <a:ext cx="4500737" cy="3594100"/>
          </a:xfrm>
        </p:spPr>
        <p:txBody>
          <a:bodyPr anchor="t">
            <a:normAutofit/>
          </a:bodyPr>
          <a:lstStyle/>
          <a:p>
            <a:r>
              <a:rPr lang="en-GB" b="0" i="0">
                <a:effectLst/>
                <a:latin typeface="arial" panose="020B0604020202020204" pitchFamily="34" charset="0"/>
              </a:rPr>
              <a:t> (8) “Goods” means any tangible moveable items, but that includes water, gas and electricity if and only if they are put up for supply in a limited volume or set quantity.</a:t>
            </a:r>
            <a:endParaRPr lang="en-GB" dirty="0"/>
          </a:p>
        </p:txBody>
      </p:sp>
      <p:pic>
        <p:nvPicPr>
          <p:cNvPr id="5" name="Picture 4" descr="Stock exchange numbers">
            <a:extLst>
              <a:ext uri="{FF2B5EF4-FFF2-40B4-BE49-F238E27FC236}">
                <a16:creationId xmlns:a16="http://schemas.microsoft.com/office/drawing/2014/main" id="{B7264611-032D-AFD2-300F-9E72FE518ABD}"/>
              </a:ext>
            </a:extLst>
          </p:cNvPr>
          <p:cNvPicPr>
            <a:picLocks noChangeAspect="1"/>
          </p:cNvPicPr>
          <p:nvPr/>
        </p:nvPicPr>
        <p:blipFill rotWithShape="1">
          <a:blip r:embed="rId3"/>
          <a:srcRect l="21066" r="19585" b="-1"/>
          <a:stretch/>
        </p:blipFill>
        <p:spPr>
          <a:xfrm>
            <a:off x="6094474" y="10"/>
            <a:ext cx="6097526" cy="6857990"/>
          </a:xfrm>
          <a:prstGeom prst="rect">
            <a:avLst/>
          </a:prstGeom>
        </p:spPr>
      </p:pic>
    </p:spTree>
    <p:extLst>
      <p:ext uri="{BB962C8B-B14F-4D97-AF65-F5344CB8AC3E}">
        <p14:creationId xmlns:p14="http://schemas.microsoft.com/office/powerpoint/2010/main" val="3403167177"/>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E21A8-830E-F651-05F3-24E235A156C8}"/>
              </a:ext>
            </a:extLst>
          </p:cNvPr>
          <p:cNvSpPr>
            <a:spLocks noGrp="1"/>
          </p:cNvSpPr>
          <p:nvPr>
            <p:ph type="title"/>
          </p:nvPr>
        </p:nvSpPr>
        <p:spPr/>
        <p:txBody>
          <a:bodyPr>
            <a:normAutofit fontScale="90000"/>
          </a:bodyPr>
          <a:lstStyle/>
          <a:p>
            <a:pPr algn="ctr"/>
            <a:r>
              <a:rPr lang="en-GB" b="1" i="1" u="sng" dirty="0"/>
              <a:t>S.9 of the Consumer Rights Act 2015</a:t>
            </a:r>
          </a:p>
        </p:txBody>
      </p:sp>
      <p:sp>
        <p:nvSpPr>
          <p:cNvPr id="3" name="Content Placeholder 2">
            <a:extLst>
              <a:ext uri="{FF2B5EF4-FFF2-40B4-BE49-F238E27FC236}">
                <a16:creationId xmlns:a16="http://schemas.microsoft.com/office/drawing/2014/main" id="{4F2CC298-4C5A-21FB-041E-E6E41F2618FF}"/>
              </a:ext>
            </a:extLst>
          </p:cNvPr>
          <p:cNvSpPr>
            <a:spLocks noGrp="1"/>
          </p:cNvSpPr>
          <p:nvPr>
            <p:ph idx="1"/>
          </p:nvPr>
        </p:nvSpPr>
        <p:spPr/>
        <p:txBody>
          <a:bodyPr>
            <a:normAutofit fontScale="25000" lnSpcReduction="20000"/>
          </a:bodyPr>
          <a:lstStyle/>
          <a:p>
            <a:pPr algn="l"/>
            <a:r>
              <a:rPr lang="en-GB" b="0" i="0" dirty="0">
                <a:solidFill>
                  <a:srgbClr val="1E1E1E"/>
                </a:solidFill>
                <a:effectLst/>
                <a:latin typeface="arial" panose="020B0604020202020204" pitchFamily="34" charset="0"/>
              </a:rPr>
              <a:t>(1)Every contract to supply goods is to be treated as including a term that the quality of the goods is satisfactory.</a:t>
            </a:r>
          </a:p>
          <a:p>
            <a:pPr algn="l"/>
            <a:r>
              <a:rPr lang="en-GB" b="0" i="0" dirty="0">
                <a:solidFill>
                  <a:srgbClr val="1E1E1E"/>
                </a:solidFill>
                <a:effectLst/>
                <a:latin typeface="arial" panose="020B0604020202020204" pitchFamily="34" charset="0"/>
              </a:rPr>
              <a:t>(2)The quality of goods is satisfactory if they meet the standard that a reasonable person would consider satisfactory, taking account of—</a:t>
            </a:r>
          </a:p>
          <a:p>
            <a:pPr algn="l"/>
            <a:r>
              <a:rPr lang="en-GB" b="0" i="0" dirty="0">
                <a:solidFill>
                  <a:srgbClr val="1E1E1E"/>
                </a:solidFill>
                <a:effectLst/>
                <a:latin typeface="arial" panose="020B0604020202020204" pitchFamily="34" charset="0"/>
              </a:rPr>
              <a:t>(a)any description of the goods,</a:t>
            </a:r>
          </a:p>
          <a:p>
            <a:pPr algn="l"/>
            <a:r>
              <a:rPr lang="en-GB" b="0" i="0" dirty="0">
                <a:solidFill>
                  <a:srgbClr val="1E1E1E"/>
                </a:solidFill>
                <a:effectLst/>
                <a:latin typeface="arial" panose="020B0604020202020204" pitchFamily="34" charset="0"/>
              </a:rPr>
              <a:t>(b)the price or other consideration for the goods (if relevant), and</a:t>
            </a:r>
          </a:p>
          <a:p>
            <a:pPr algn="l"/>
            <a:r>
              <a:rPr lang="en-GB" b="0" i="0" dirty="0">
                <a:solidFill>
                  <a:srgbClr val="1E1E1E"/>
                </a:solidFill>
                <a:effectLst/>
                <a:latin typeface="arial" panose="020B0604020202020204" pitchFamily="34" charset="0"/>
              </a:rPr>
              <a:t>(c)all the other relevant circumstances (see subsection </a:t>
            </a:r>
            <a:r>
              <a:rPr lang="en-GB" b="0" i="0" u="none" strike="noStrike" dirty="0">
                <a:solidFill>
                  <a:srgbClr val="0A64D7"/>
                </a:solidFill>
                <a:effectLst/>
                <a:latin typeface="arial" panose="020B0604020202020204" pitchFamily="34" charset="0"/>
                <a:hlinkClick r:id="rId3" tooltip="Go to s. 9(5)"/>
              </a:rPr>
              <a:t>(5)</a:t>
            </a:r>
            <a:r>
              <a:rPr lang="en-GB" b="0" i="0" dirty="0">
                <a:solidFill>
                  <a:srgbClr val="1E1E1E"/>
                </a:solidFill>
                <a:effectLst/>
                <a:latin typeface="arial" panose="020B0604020202020204" pitchFamily="34" charset="0"/>
              </a:rPr>
              <a:t>).</a:t>
            </a:r>
          </a:p>
          <a:p>
            <a:pPr algn="l"/>
            <a:r>
              <a:rPr lang="en-GB" b="0" i="0" dirty="0">
                <a:solidFill>
                  <a:srgbClr val="1E1E1E"/>
                </a:solidFill>
                <a:effectLst/>
                <a:latin typeface="arial" panose="020B0604020202020204" pitchFamily="34" charset="0"/>
              </a:rPr>
              <a:t>(3)The quality of goods includes their state and condition; and the following aspects (among others) are in appropriate cases aspects of the quality of goods—</a:t>
            </a:r>
          </a:p>
          <a:p>
            <a:pPr algn="l"/>
            <a:r>
              <a:rPr lang="en-GB" b="0" i="0" dirty="0">
                <a:solidFill>
                  <a:srgbClr val="1E1E1E"/>
                </a:solidFill>
                <a:effectLst/>
                <a:latin typeface="arial" panose="020B0604020202020204" pitchFamily="34" charset="0"/>
              </a:rPr>
              <a:t>(a)fitness for all the purposes for which goods of that kind are usually supplied;</a:t>
            </a:r>
          </a:p>
          <a:p>
            <a:pPr algn="l"/>
            <a:r>
              <a:rPr lang="en-GB" b="0" i="0" dirty="0">
                <a:solidFill>
                  <a:srgbClr val="1E1E1E"/>
                </a:solidFill>
                <a:effectLst/>
                <a:latin typeface="arial" panose="020B0604020202020204" pitchFamily="34" charset="0"/>
              </a:rPr>
              <a:t>(b)appearance and finish;</a:t>
            </a:r>
          </a:p>
          <a:p>
            <a:pPr algn="l"/>
            <a:r>
              <a:rPr lang="en-GB" b="0" i="0" dirty="0">
                <a:solidFill>
                  <a:srgbClr val="1E1E1E"/>
                </a:solidFill>
                <a:effectLst/>
                <a:latin typeface="arial" panose="020B0604020202020204" pitchFamily="34" charset="0"/>
              </a:rPr>
              <a:t>(c)freedom from minor defects;</a:t>
            </a:r>
          </a:p>
          <a:p>
            <a:pPr algn="l"/>
            <a:r>
              <a:rPr lang="en-GB" b="0" i="0" dirty="0">
                <a:solidFill>
                  <a:srgbClr val="1E1E1E"/>
                </a:solidFill>
                <a:effectLst/>
                <a:latin typeface="arial" panose="020B0604020202020204" pitchFamily="34" charset="0"/>
              </a:rPr>
              <a:t>(d)safety;</a:t>
            </a:r>
          </a:p>
          <a:p>
            <a:pPr algn="l"/>
            <a:r>
              <a:rPr lang="en-GB" b="0" i="0" dirty="0">
                <a:solidFill>
                  <a:srgbClr val="1E1E1E"/>
                </a:solidFill>
                <a:effectLst/>
                <a:latin typeface="arial" panose="020B0604020202020204" pitchFamily="34" charset="0"/>
              </a:rPr>
              <a:t>(e)durability.</a:t>
            </a:r>
          </a:p>
          <a:p>
            <a:pPr algn="l"/>
            <a:r>
              <a:rPr lang="en-GB" b="0" i="0" dirty="0">
                <a:solidFill>
                  <a:srgbClr val="1E1E1E"/>
                </a:solidFill>
                <a:effectLst/>
                <a:latin typeface="arial" panose="020B0604020202020204" pitchFamily="34" charset="0"/>
              </a:rPr>
              <a:t>(4)The term mentioned in subsection </a:t>
            </a:r>
            <a:r>
              <a:rPr lang="en-GB" b="0" i="0" u="none" strike="noStrike" dirty="0">
                <a:solidFill>
                  <a:srgbClr val="0A64D7"/>
                </a:solidFill>
                <a:effectLst/>
                <a:latin typeface="arial" panose="020B0604020202020204" pitchFamily="34" charset="0"/>
                <a:hlinkClick r:id="rId4" tooltip="Go to s. 9(1)"/>
              </a:rPr>
              <a:t>(1)</a:t>
            </a:r>
            <a:r>
              <a:rPr lang="en-GB" b="0" i="0" dirty="0">
                <a:solidFill>
                  <a:srgbClr val="1E1E1E"/>
                </a:solidFill>
                <a:effectLst/>
                <a:latin typeface="arial" panose="020B0604020202020204" pitchFamily="34" charset="0"/>
              </a:rPr>
              <a:t> does not cover anything which makes the quality of the goods unsatisfactory—</a:t>
            </a:r>
          </a:p>
          <a:p>
            <a:pPr algn="l"/>
            <a:r>
              <a:rPr lang="en-GB" b="0" i="0" dirty="0">
                <a:solidFill>
                  <a:srgbClr val="1E1E1E"/>
                </a:solidFill>
                <a:effectLst/>
                <a:latin typeface="arial" panose="020B0604020202020204" pitchFamily="34" charset="0"/>
              </a:rPr>
              <a:t>(a)which is specifically drawn to the consumer’s attention before the contract is made,</a:t>
            </a:r>
          </a:p>
          <a:p>
            <a:pPr algn="l"/>
            <a:r>
              <a:rPr lang="en-GB" b="0" i="0" dirty="0">
                <a:solidFill>
                  <a:srgbClr val="1E1E1E"/>
                </a:solidFill>
                <a:effectLst/>
                <a:latin typeface="arial" panose="020B0604020202020204" pitchFamily="34" charset="0"/>
              </a:rPr>
              <a:t>(b)where the consumer examines the goods before the contract is made, which that examination ought to reveal, or</a:t>
            </a:r>
          </a:p>
          <a:p>
            <a:pPr algn="l"/>
            <a:r>
              <a:rPr lang="en-GB" b="0" i="0" dirty="0">
                <a:solidFill>
                  <a:srgbClr val="1E1E1E"/>
                </a:solidFill>
                <a:effectLst/>
                <a:latin typeface="arial" panose="020B0604020202020204" pitchFamily="34" charset="0"/>
              </a:rPr>
              <a:t>(c)in the case of a contract to supply goods by sample, which would have been apparent on a reasonable examination of the sample.</a:t>
            </a:r>
          </a:p>
          <a:p>
            <a:endParaRPr lang="en-GB" dirty="0"/>
          </a:p>
        </p:txBody>
      </p:sp>
    </p:spTree>
    <p:extLst>
      <p:ext uri="{BB962C8B-B14F-4D97-AF65-F5344CB8AC3E}">
        <p14:creationId xmlns:p14="http://schemas.microsoft.com/office/powerpoint/2010/main" val="35876262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F67C3-AC75-FA8D-D687-508D74D4F2B8}"/>
              </a:ext>
            </a:extLst>
          </p:cNvPr>
          <p:cNvSpPr>
            <a:spLocks noGrp="1"/>
          </p:cNvSpPr>
          <p:nvPr>
            <p:ph type="title"/>
          </p:nvPr>
        </p:nvSpPr>
        <p:spPr/>
        <p:txBody>
          <a:bodyPr>
            <a:normAutofit fontScale="90000"/>
          </a:bodyPr>
          <a:lstStyle/>
          <a:p>
            <a:pPr algn="ctr"/>
            <a:r>
              <a:rPr lang="en-GB" b="1" i="1" u="sng" dirty="0"/>
              <a:t>S.10 of the Consumer Rights Act 2015</a:t>
            </a:r>
          </a:p>
        </p:txBody>
      </p:sp>
      <p:sp>
        <p:nvSpPr>
          <p:cNvPr id="3" name="Content Placeholder 2">
            <a:extLst>
              <a:ext uri="{FF2B5EF4-FFF2-40B4-BE49-F238E27FC236}">
                <a16:creationId xmlns:a16="http://schemas.microsoft.com/office/drawing/2014/main" id="{D8BCFC75-6F18-0A44-95C3-0CA3A198BB9B}"/>
              </a:ext>
            </a:extLst>
          </p:cNvPr>
          <p:cNvSpPr>
            <a:spLocks noGrp="1"/>
          </p:cNvSpPr>
          <p:nvPr>
            <p:ph idx="1"/>
          </p:nvPr>
        </p:nvSpPr>
        <p:spPr>
          <a:xfrm>
            <a:off x="96253" y="2334127"/>
            <a:ext cx="11983452" cy="4427620"/>
          </a:xfrm>
        </p:spPr>
        <p:txBody>
          <a:bodyPr>
            <a:normAutofit fontScale="55000" lnSpcReduction="20000"/>
          </a:bodyPr>
          <a:lstStyle/>
          <a:p>
            <a:pPr algn="l"/>
            <a:r>
              <a:rPr lang="en-GB" b="0" i="0" dirty="0">
                <a:solidFill>
                  <a:srgbClr val="1E1E1E"/>
                </a:solidFill>
                <a:effectLst/>
                <a:latin typeface="arial" panose="020B0604020202020204" pitchFamily="34" charset="0"/>
              </a:rPr>
              <a:t>(1)Subsection </a:t>
            </a:r>
            <a:r>
              <a:rPr lang="en-GB" b="0" i="0" u="none" strike="noStrike" dirty="0">
                <a:solidFill>
                  <a:srgbClr val="0A64D7"/>
                </a:solidFill>
                <a:effectLst/>
                <a:latin typeface="arial" panose="020B0604020202020204" pitchFamily="34" charset="0"/>
                <a:hlinkClick r:id="rId3" tooltip="Go to s. 10(3)"/>
              </a:rPr>
              <a:t>(3)</a:t>
            </a:r>
            <a:r>
              <a:rPr lang="en-GB" b="0" i="0" dirty="0">
                <a:solidFill>
                  <a:srgbClr val="1E1E1E"/>
                </a:solidFill>
                <a:effectLst/>
                <a:latin typeface="arial" panose="020B0604020202020204" pitchFamily="34" charset="0"/>
              </a:rPr>
              <a:t> applies to a contract to supply goods if before the contract is made the consumer makes known to the trader (expressly or by implication) any particular purpose for which the consumer is contracting for the goods.</a:t>
            </a:r>
          </a:p>
          <a:p>
            <a:pPr algn="l"/>
            <a:r>
              <a:rPr lang="en-GB" b="0" i="0" dirty="0">
                <a:solidFill>
                  <a:srgbClr val="1E1E1E"/>
                </a:solidFill>
                <a:effectLst/>
                <a:latin typeface="arial" panose="020B0604020202020204" pitchFamily="34" charset="0"/>
              </a:rPr>
              <a:t>(2)Subsection </a:t>
            </a:r>
            <a:r>
              <a:rPr lang="en-GB" b="0" i="0" u="none" strike="noStrike" dirty="0">
                <a:solidFill>
                  <a:srgbClr val="0A64D7"/>
                </a:solidFill>
                <a:effectLst/>
                <a:latin typeface="arial" panose="020B0604020202020204" pitchFamily="34" charset="0"/>
                <a:hlinkClick r:id="rId3" tooltip="Go to s. 10(3)"/>
              </a:rPr>
              <a:t>(3)</a:t>
            </a:r>
            <a:r>
              <a:rPr lang="en-GB" b="0" i="0" dirty="0">
                <a:solidFill>
                  <a:srgbClr val="1E1E1E"/>
                </a:solidFill>
                <a:effectLst/>
                <a:latin typeface="arial" panose="020B0604020202020204" pitchFamily="34" charset="0"/>
              </a:rPr>
              <a:t> also applies to a contract to supply goods if—</a:t>
            </a:r>
          </a:p>
          <a:p>
            <a:pPr algn="l"/>
            <a:r>
              <a:rPr lang="en-GB" b="0" i="0" dirty="0">
                <a:solidFill>
                  <a:srgbClr val="1E1E1E"/>
                </a:solidFill>
                <a:effectLst/>
                <a:latin typeface="arial" panose="020B0604020202020204" pitchFamily="34" charset="0"/>
              </a:rPr>
              <a:t>(a)the goods were previously sold by a credit-broker to the trader,</a:t>
            </a:r>
          </a:p>
          <a:p>
            <a:pPr algn="l"/>
            <a:r>
              <a:rPr lang="en-GB" b="0" i="0" dirty="0">
                <a:solidFill>
                  <a:srgbClr val="1E1E1E"/>
                </a:solidFill>
                <a:effectLst/>
                <a:latin typeface="arial" panose="020B0604020202020204" pitchFamily="34" charset="0"/>
              </a:rPr>
              <a:t>(b)in the case of a sales contract or contract for transfer of goods, the consideration or part of it is a sum payable by instalments, and</a:t>
            </a:r>
          </a:p>
          <a:p>
            <a:pPr algn="l"/>
            <a:r>
              <a:rPr lang="en-GB" b="0" i="0" dirty="0">
                <a:solidFill>
                  <a:srgbClr val="1E1E1E"/>
                </a:solidFill>
                <a:effectLst/>
                <a:latin typeface="arial" panose="020B0604020202020204" pitchFamily="34" charset="0"/>
              </a:rPr>
              <a:t>(c)before the contract is made, the consumer makes known to the credit-broker (expressly or by implication) any particular purpose for which the consumer is contracting for the goods.</a:t>
            </a:r>
          </a:p>
          <a:p>
            <a:pPr algn="l"/>
            <a:r>
              <a:rPr lang="en-GB" b="0" i="0" dirty="0">
                <a:solidFill>
                  <a:srgbClr val="1E1E1E"/>
                </a:solidFill>
                <a:effectLst/>
                <a:latin typeface="arial" panose="020B0604020202020204" pitchFamily="34" charset="0"/>
              </a:rPr>
              <a:t>(3)The contract is to be treated as including a term that the goods are reasonably fit for that purpose, whether or not that is a purpose for which goods of that kind are usually supplied.</a:t>
            </a:r>
          </a:p>
          <a:p>
            <a:pPr algn="l"/>
            <a:r>
              <a:rPr lang="en-GB" b="0" i="0" dirty="0">
                <a:solidFill>
                  <a:srgbClr val="1E1E1E"/>
                </a:solidFill>
                <a:effectLst/>
                <a:latin typeface="arial" panose="020B0604020202020204" pitchFamily="34" charset="0"/>
              </a:rPr>
              <a:t>(4)Subsection </a:t>
            </a:r>
            <a:r>
              <a:rPr lang="en-GB" b="0" i="0" u="none" strike="noStrike" dirty="0">
                <a:solidFill>
                  <a:srgbClr val="0A64D7"/>
                </a:solidFill>
                <a:effectLst/>
                <a:latin typeface="arial" panose="020B0604020202020204" pitchFamily="34" charset="0"/>
                <a:hlinkClick r:id="rId3" tooltip="Go to s. 10(3)"/>
              </a:rPr>
              <a:t>(3)</a:t>
            </a:r>
            <a:r>
              <a:rPr lang="en-GB" b="0" i="0" dirty="0">
                <a:solidFill>
                  <a:srgbClr val="1E1E1E"/>
                </a:solidFill>
                <a:effectLst/>
                <a:latin typeface="arial" panose="020B0604020202020204" pitchFamily="34" charset="0"/>
              </a:rPr>
              <a:t> does not apply if the circumstances show that the consumer does not rely, or it is unreasonable for the consumer to rely, on the skill or judgment of the trader or credit-broker.</a:t>
            </a:r>
          </a:p>
          <a:p>
            <a:pPr algn="l"/>
            <a:r>
              <a:rPr lang="en-GB" b="0" i="0" dirty="0">
                <a:solidFill>
                  <a:srgbClr val="1E1E1E"/>
                </a:solidFill>
                <a:effectLst/>
                <a:latin typeface="arial" panose="020B0604020202020204" pitchFamily="34" charset="0"/>
              </a:rPr>
              <a:t>(5)In a contract to supply goods a term about the fitness of the goods for a particular purpose may be treated as included as a matter of custom.</a:t>
            </a:r>
          </a:p>
          <a:p>
            <a:pPr algn="l"/>
            <a:r>
              <a:rPr lang="en-GB" b="0" i="0" dirty="0">
                <a:solidFill>
                  <a:srgbClr val="1E1E1E"/>
                </a:solidFill>
                <a:effectLst/>
                <a:latin typeface="arial" panose="020B0604020202020204" pitchFamily="34" charset="0"/>
              </a:rPr>
              <a:t>(6)See section 19 for a consumer’s rights if the trader is in breach of a term that this section requires to be treated as included in a contract</a:t>
            </a:r>
          </a:p>
        </p:txBody>
      </p:sp>
    </p:spTree>
    <p:extLst>
      <p:ext uri="{BB962C8B-B14F-4D97-AF65-F5344CB8AC3E}">
        <p14:creationId xmlns:p14="http://schemas.microsoft.com/office/powerpoint/2010/main" val="1929069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82D8D-5336-EB0D-1C81-366627749DB0}"/>
              </a:ext>
            </a:extLst>
          </p:cNvPr>
          <p:cNvSpPr>
            <a:spLocks noGrp="1"/>
          </p:cNvSpPr>
          <p:nvPr>
            <p:ph type="title"/>
          </p:nvPr>
        </p:nvSpPr>
        <p:spPr/>
        <p:txBody>
          <a:bodyPr>
            <a:normAutofit fontScale="90000"/>
          </a:bodyPr>
          <a:lstStyle/>
          <a:p>
            <a:pPr algn="ctr"/>
            <a:r>
              <a:rPr lang="en-GB" b="1" i="1" u="sng" dirty="0"/>
              <a:t>S.11 of the Consumer Rights Act 2015</a:t>
            </a:r>
          </a:p>
        </p:txBody>
      </p:sp>
      <p:sp>
        <p:nvSpPr>
          <p:cNvPr id="3" name="Content Placeholder 2">
            <a:extLst>
              <a:ext uri="{FF2B5EF4-FFF2-40B4-BE49-F238E27FC236}">
                <a16:creationId xmlns:a16="http://schemas.microsoft.com/office/drawing/2014/main" id="{BBAE87F6-548D-469F-1661-6A66D032DEA9}"/>
              </a:ext>
            </a:extLst>
          </p:cNvPr>
          <p:cNvSpPr>
            <a:spLocks noGrp="1"/>
          </p:cNvSpPr>
          <p:nvPr>
            <p:ph idx="1"/>
          </p:nvPr>
        </p:nvSpPr>
        <p:spPr>
          <a:xfrm>
            <a:off x="264695" y="2334126"/>
            <a:ext cx="11927305" cy="4523874"/>
          </a:xfrm>
        </p:spPr>
        <p:txBody>
          <a:bodyPr>
            <a:normAutofit fontScale="55000" lnSpcReduction="20000"/>
          </a:bodyPr>
          <a:lstStyle/>
          <a:p>
            <a:pPr algn="l"/>
            <a:r>
              <a:rPr lang="en-GB" b="0" i="0" dirty="0">
                <a:solidFill>
                  <a:srgbClr val="1E1E1E"/>
                </a:solidFill>
                <a:effectLst/>
                <a:latin typeface="arial" panose="020B0604020202020204" pitchFamily="34" charset="0"/>
              </a:rPr>
              <a:t>(1)Every contract to supply goods by description is to be treated as including a term that the goods will match the description.</a:t>
            </a:r>
          </a:p>
          <a:p>
            <a:pPr algn="l"/>
            <a:r>
              <a:rPr lang="en-GB" b="0" i="0" dirty="0">
                <a:solidFill>
                  <a:srgbClr val="1E1E1E"/>
                </a:solidFill>
                <a:effectLst/>
                <a:latin typeface="arial" panose="020B0604020202020204" pitchFamily="34" charset="0"/>
              </a:rPr>
              <a:t>(2)If the supply is by sample as well as by description, it is not sufficient that the bulk of the goods matches the sample if the goods do not also match the description.</a:t>
            </a:r>
          </a:p>
          <a:p>
            <a:pPr algn="l"/>
            <a:r>
              <a:rPr lang="en-GB" b="0" i="0" dirty="0">
                <a:solidFill>
                  <a:srgbClr val="1E1E1E"/>
                </a:solidFill>
                <a:effectLst/>
                <a:latin typeface="arial" panose="020B0604020202020204" pitchFamily="34" charset="0"/>
              </a:rPr>
              <a:t>(3)A supply of goods is not prevented from being a supply by description just because—</a:t>
            </a:r>
          </a:p>
          <a:p>
            <a:pPr algn="l"/>
            <a:r>
              <a:rPr lang="en-GB" b="0" i="0" dirty="0">
                <a:solidFill>
                  <a:srgbClr val="1E1E1E"/>
                </a:solidFill>
                <a:effectLst/>
                <a:latin typeface="arial" panose="020B0604020202020204" pitchFamily="34" charset="0"/>
              </a:rPr>
              <a:t>(a)the goods are exposed for supply, and</a:t>
            </a:r>
          </a:p>
          <a:p>
            <a:pPr algn="l"/>
            <a:r>
              <a:rPr lang="en-GB" b="0" i="0" dirty="0">
                <a:solidFill>
                  <a:srgbClr val="1E1E1E"/>
                </a:solidFill>
                <a:effectLst/>
                <a:latin typeface="arial" panose="020B0604020202020204" pitchFamily="34" charset="0"/>
              </a:rPr>
              <a:t>(b)they are selected by the consumer.</a:t>
            </a:r>
          </a:p>
          <a:p>
            <a:pPr algn="l"/>
            <a:r>
              <a:rPr lang="en-GB" b="0" i="0" dirty="0">
                <a:solidFill>
                  <a:srgbClr val="1E1E1E"/>
                </a:solidFill>
                <a:effectLst/>
                <a:latin typeface="arial" panose="020B0604020202020204" pitchFamily="34" charset="0"/>
              </a:rPr>
              <a:t>(4)Any information that is provided by the trader about the goods and is information mentioned in paragraph (a) of Schedule 1 or 2 to the Consumer Contracts (Information, Cancellation and Additional Charges) Regulations 2013 (</a:t>
            </a:r>
            <a:r>
              <a:rPr lang="en-GB" b="0" i="0" u="none" strike="noStrike" dirty="0">
                <a:solidFill>
                  <a:srgbClr val="0A64D7"/>
                </a:solidFill>
                <a:effectLst/>
                <a:latin typeface="arial" panose="020B0604020202020204" pitchFamily="34" charset="0"/>
                <a:hlinkClick r:id="rId3" tooltip="Go to item of legislation"/>
              </a:rPr>
              <a:t>SI 2013/3134</a:t>
            </a:r>
            <a:r>
              <a:rPr lang="en-GB" b="0" i="0" dirty="0">
                <a:solidFill>
                  <a:srgbClr val="1E1E1E"/>
                </a:solidFill>
                <a:effectLst/>
                <a:latin typeface="arial" panose="020B0604020202020204" pitchFamily="34" charset="0"/>
              </a:rPr>
              <a:t>) (main characteristics of goods) is to be treated as included as a term of the contract.</a:t>
            </a:r>
          </a:p>
          <a:p>
            <a:pPr algn="l"/>
            <a:r>
              <a:rPr lang="en-GB" b="0" i="0" dirty="0">
                <a:solidFill>
                  <a:srgbClr val="1E1E1E"/>
                </a:solidFill>
                <a:effectLst/>
                <a:latin typeface="arial" panose="020B0604020202020204" pitchFamily="34" charset="0"/>
              </a:rPr>
              <a:t>(5)A change to any of that information, made before entering into the contract or later, is not effective unless expressly agreed between the consumer and the trader.</a:t>
            </a:r>
          </a:p>
          <a:p>
            <a:pPr algn="l"/>
            <a:r>
              <a:rPr lang="en-GB" b="0" i="0" dirty="0">
                <a:solidFill>
                  <a:srgbClr val="1E1E1E"/>
                </a:solidFill>
                <a:effectLst/>
                <a:latin typeface="arial" panose="020B0604020202020204" pitchFamily="34" charset="0"/>
              </a:rPr>
              <a:t>(6)See section 2</a:t>
            </a:r>
            <a:r>
              <a:rPr lang="en-GB" b="0" i="0" u="none" strike="noStrike" dirty="0">
                <a:solidFill>
                  <a:srgbClr val="0A64D7"/>
                </a:solidFill>
                <a:effectLst/>
                <a:latin typeface="arial" panose="020B0604020202020204" pitchFamily="34" charset="0"/>
                <a:hlinkClick r:id="rId4" tooltip="Go to s. 2(5)"/>
              </a:rPr>
              <a:t>(5)</a:t>
            </a:r>
            <a:r>
              <a:rPr lang="en-GB" b="0" i="0" dirty="0">
                <a:solidFill>
                  <a:srgbClr val="1E1E1E"/>
                </a:solidFill>
                <a:effectLst/>
                <a:latin typeface="arial" panose="020B0604020202020204" pitchFamily="34" charset="0"/>
              </a:rPr>
              <a:t> and </a:t>
            </a:r>
            <a:r>
              <a:rPr lang="en-GB" b="0" i="0" u="none" strike="noStrike" dirty="0">
                <a:solidFill>
                  <a:srgbClr val="0A64D7"/>
                </a:solidFill>
                <a:effectLst/>
                <a:latin typeface="arial" panose="020B0604020202020204" pitchFamily="34" charset="0"/>
                <a:hlinkClick r:id="rId5" tooltip="Go to s. 2(6)"/>
              </a:rPr>
              <a:t>(6)</a:t>
            </a:r>
            <a:r>
              <a:rPr lang="en-GB" b="0" i="0" dirty="0">
                <a:solidFill>
                  <a:srgbClr val="1E1E1E"/>
                </a:solidFill>
                <a:effectLst/>
                <a:latin typeface="arial" panose="020B0604020202020204" pitchFamily="34" charset="0"/>
              </a:rPr>
              <a:t> for the application of subsections </a:t>
            </a:r>
            <a:r>
              <a:rPr lang="en-GB" b="0" i="0" u="none" strike="noStrike" dirty="0">
                <a:solidFill>
                  <a:srgbClr val="0A64D7"/>
                </a:solidFill>
                <a:effectLst/>
                <a:latin typeface="arial" panose="020B0604020202020204" pitchFamily="34" charset="0"/>
                <a:hlinkClick r:id="rId6" tooltip="Go to s. 11(4)"/>
              </a:rPr>
              <a:t>(4)</a:t>
            </a:r>
            <a:r>
              <a:rPr lang="en-GB" b="0" i="0" dirty="0">
                <a:solidFill>
                  <a:srgbClr val="1E1E1E"/>
                </a:solidFill>
                <a:effectLst/>
                <a:latin typeface="arial" panose="020B0604020202020204" pitchFamily="34" charset="0"/>
              </a:rPr>
              <a:t> and </a:t>
            </a:r>
            <a:r>
              <a:rPr lang="en-GB" b="0" i="0" u="none" strike="noStrike" dirty="0">
                <a:solidFill>
                  <a:srgbClr val="0A64D7"/>
                </a:solidFill>
                <a:effectLst/>
                <a:latin typeface="arial" panose="020B0604020202020204" pitchFamily="34" charset="0"/>
                <a:hlinkClick r:id="rId7" tooltip="Go to s. 11(5)"/>
              </a:rPr>
              <a:t>(5)</a:t>
            </a:r>
            <a:r>
              <a:rPr lang="en-GB" b="0" i="0" dirty="0">
                <a:solidFill>
                  <a:srgbClr val="1E1E1E"/>
                </a:solidFill>
                <a:effectLst/>
                <a:latin typeface="arial" panose="020B0604020202020204" pitchFamily="34" charset="0"/>
              </a:rPr>
              <a:t> where goods are sold at public auction.</a:t>
            </a:r>
          </a:p>
          <a:p>
            <a:pPr algn="l"/>
            <a:r>
              <a:rPr lang="en-GB" b="0" i="0" dirty="0">
                <a:solidFill>
                  <a:srgbClr val="1E1E1E"/>
                </a:solidFill>
                <a:effectLst/>
                <a:latin typeface="arial" panose="020B0604020202020204" pitchFamily="34" charset="0"/>
              </a:rPr>
              <a:t>(7)See section 19 for a consumer’s rights if the trader is in breach of a term that this section requires to be treated as included in a contract.</a:t>
            </a:r>
          </a:p>
          <a:p>
            <a:endParaRPr lang="en-GB" dirty="0"/>
          </a:p>
        </p:txBody>
      </p:sp>
    </p:spTree>
    <p:extLst>
      <p:ext uri="{BB962C8B-B14F-4D97-AF65-F5344CB8AC3E}">
        <p14:creationId xmlns:p14="http://schemas.microsoft.com/office/powerpoint/2010/main" val="38989018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D2014-24FA-7E9F-8EC3-FE143A5A45BD}"/>
              </a:ext>
            </a:extLst>
          </p:cNvPr>
          <p:cNvSpPr>
            <a:spLocks noGrp="1"/>
          </p:cNvSpPr>
          <p:nvPr>
            <p:ph type="title"/>
          </p:nvPr>
        </p:nvSpPr>
        <p:spPr/>
        <p:txBody>
          <a:bodyPr>
            <a:normAutofit/>
          </a:bodyPr>
          <a:lstStyle/>
          <a:p>
            <a:pPr algn="ctr"/>
            <a:r>
              <a:rPr lang="en-GB" sz="8000" b="1" i="1" u="sng" dirty="0"/>
              <a:t>Important sections </a:t>
            </a:r>
          </a:p>
        </p:txBody>
      </p:sp>
      <p:graphicFrame>
        <p:nvGraphicFramePr>
          <p:cNvPr id="5" name="Content Placeholder 2">
            <a:extLst>
              <a:ext uri="{FF2B5EF4-FFF2-40B4-BE49-F238E27FC236}">
                <a16:creationId xmlns:a16="http://schemas.microsoft.com/office/drawing/2014/main" id="{35F5A9D8-0924-A429-C345-EEDDD2274CCA}"/>
              </a:ext>
            </a:extLst>
          </p:cNvPr>
          <p:cNvGraphicFramePr>
            <a:graphicFrameLocks noGrp="1"/>
          </p:cNvGraphicFramePr>
          <p:nvPr>
            <p:ph idx="1"/>
          </p:nvPr>
        </p:nvGraphicFramePr>
        <p:xfrm>
          <a:off x="960120" y="2587752"/>
          <a:ext cx="10268712" cy="3593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30464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24652-F4B6-8616-4508-DFECC023F9B8}"/>
              </a:ext>
            </a:extLst>
          </p:cNvPr>
          <p:cNvSpPr>
            <a:spLocks noGrp="1"/>
          </p:cNvSpPr>
          <p:nvPr>
            <p:ph type="title"/>
          </p:nvPr>
        </p:nvSpPr>
        <p:spPr/>
        <p:txBody>
          <a:bodyPr>
            <a:normAutofit/>
          </a:bodyPr>
          <a:lstStyle/>
          <a:p>
            <a:pPr algn="ctr"/>
            <a:r>
              <a:rPr lang="en-GB" sz="8800" b="1" i="1" u="sng" dirty="0"/>
              <a:t>Continued</a:t>
            </a:r>
          </a:p>
        </p:txBody>
      </p:sp>
      <p:sp>
        <p:nvSpPr>
          <p:cNvPr id="3" name="Content Placeholder 2">
            <a:extLst>
              <a:ext uri="{FF2B5EF4-FFF2-40B4-BE49-F238E27FC236}">
                <a16:creationId xmlns:a16="http://schemas.microsoft.com/office/drawing/2014/main" id="{DD6BAF1E-1F37-EB6E-BC00-3EA96F796497}"/>
              </a:ext>
            </a:extLst>
          </p:cNvPr>
          <p:cNvSpPr>
            <a:spLocks noGrp="1"/>
          </p:cNvSpPr>
          <p:nvPr>
            <p:ph idx="1"/>
          </p:nvPr>
        </p:nvSpPr>
        <p:spPr/>
        <p:txBody>
          <a:bodyPr/>
          <a:lstStyle/>
          <a:p>
            <a:pPr algn="l"/>
            <a:r>
              <a:rPr lang="en-GB" b="1" i="0" dirty="0">
                <a:solidFill>
                  <a:srgbClr val="000000"/>
                </a:solidFill>
                <a:effectLst/>
                <a:latin typeface="arial" panose="020B0604020202020204" pitchFamily="34" charset="0"/>
              </a:rPr>
              <a:t>s. 49 Service to be performed with reasonable care and skill</a:t>
            </a:r>
          </a:p>
          <a:p>
            <a:pPr algn="l"/>
            <a:r>
              <a:rPr lang="en-GB" b="0" i="0" dirty="0">
                <a:solidFill>
                  <a:srgbClr val="1E1E1E"/>
                </a:solidFill>
                <a:effectLst/>
                <a:latin typeface="arial" panose="020B0604020202020204" pitchFamily="34" charset="0"/>
              </a:rPr>
              <a:t>(1)Every contract to supply a service is to be treated as including a term that the trader must perform the service with reasonable care and skill.</a:t>
            </a:r>
          </a:p>
          <a:p>
            <a:pPr algn="l"/>
            <a:r>
              <a:rPr lang="en-GB" b="0" i="0" dirty="0">
                <a:solidFill>
                  <a:srgbClr val="1E1E1E"/>
                </a:solidFill>
                <a:effectLst/>
                <a:latin typeface="arial" panose="020B0604020202020204" pitchFamily="34" charset="0"/>
              </a:rPr>
              <a:t>(2)See section 54 for a consumer’s rights if the trader is in breach of a term that this section requires to be treated as included in a contract.</a:t>
            </a:r>
          </a:p>
          <a:p>
            <a:endParaRPr lang="en-GB" dirty="0"/>
          </a:p>
        </p:txBody>
      </p:sp>
    </p:spTree>
    <p:extLst>
      <p:ext uri="{BB962C8B-B14F-4D97-AF65-F5344CB8AC3E}">
        <p14:creationId xmlns:p14="http://schemas.microsoft.com/office/powerpoint/2010/main" val="16708281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3615D-859C-D87F-08BB-9FAD1EB6B68E}"/>
              </a:ext>
            </a:extLst>
          </p:cNvPr>
          <p:cNvSpPr>
            <a:spLocks noGrp="1"/>
          </p:cNvSpPr>
          <p:nvPr>
            <p:ph type="title"/>
          </p:nvPr>
        </p:nvSpPr>
        <p:spPr/>
        <p:txBody>
          <a:bodyPr>
            <a:normAutofit/>
          </a:bodyPr>
          <a:lstStyle/>
          <a:p>
            <a:pPr algn="ctr"/>
            <a:r>
              <a:rPr lang="en-GB" sz="7200" b="1" i="1" u="sng" dirty="0"/>
              <a:t>Continued</a:t>
            </a:r>
          </a:p>
        </p:txBody>
      </p:sp>
      <p:sp>
        <p:nvSpPr>
          <p:cNvPr id="3" name="Content Placeholder 2">
            <a:extLst>
              <a:ext uri="{FF2B5EF4-FFF2-40B4-BE49-F238E27FC236}">
                <a16:creationId xmlns:a16="http://schemas.microsoft.com/office/drawing/2014/main" id="{1DE2B46D-4E19-D945-EA25-190DA60E900E}"/>
              </a:ext>
            </a:extLst>
          </p:cNvPr>
          <p:cNvSpPr>
            <a:spLocks noGrp="1"/>
          </p:cNvSpPr>
          <p:nvPr>
            <p:ph idx="1"/>
          </p:nvPr>
        </p:nvSpPr>
        <p:spPr/>
        <p:txBody>
          <a:bodyPr>
            <a:normAutofit fontScale="62500" lnSpcReduction="20000"/>
          </a:bodyPr>
          <a:lstStyle/>
          <a:p>
            <a:pPr algn="l"/>
            <a:r>
              <a:rPr lang="en-GB" dirty="0"/>
              <a:t>S.50 </a:t>
            </a:r>
            <a:r>
              <a:rPr lang="en-GB" b="1" i="0" dirty="0">
                <a:solidFill>
                  <a:srgbClr val="000000"/>
                </a:solidFill>
                <a:effectLst/>
                <a:latin typeface="arial" panose="020B0604020202020204" pitchFamily="34" charset="0"/>
              </a:rPr>
              <a:t>Information about the trader or service to be binding</a:t>
            </a:r>
          </a:p>
          <a:p>
            <a:pPr algn="l"/>
            <a:r>
              <a:rPr lang="en-GB" b="0" i="0" dirty="0">
                <a:solidFill>
                  <a:srgbClr val="1E1E1E"/>
                </a:solidFill>
                <a:effectLst/>
                <a:latin typeface="arial" panose="020B0604020202020204" pitchFamily="34" charset="0"/>
              </a:rPr>
              <a:t>(1)Every contract to supply a service is to be treated as including as a term of the contract anything that is said or written to the consumer, by or on behalf of the trader, about the trader or the service, if—</a:t>
            </a:r>
          </a:p>
          <a:p>
            <a:pPr algn="l"/>
            <a:r>
              <a:rPr lang="en-GB" b="0" i="0" dirty="0">
                <a:solidFill>
                  <a:srgbClr val="1E1E1E"/>
                </a:solidFill>
                <a:effectLst/>
                <a:latin typeface="arial" panose="020B0604020202020204" pitchFamily="34" charset="0"/>
              </a:rPr>
              <a:t>(a)it is taken into account by the consumer when deciding to enter into the contract, or</a:t>
            </a:r>
          </a:p>
          <a:p>
            <a:pPr algn="l"/>
            <a:r>
              <a:rPr lang="en-GB" b="0" i="0" dirty="0">
                <a:solidFill>
                  <a:srgbClr val="1E1E1E"/>
                </a:solidFill>
                <a:effectLst/>
                <a:latin typeface="arial" panose="020B0604020202020204" pitchFamily="34" charset="0"/>
              </a:rPr>
              <a:t>(b)it is taken into account by the consumer when making any decision about the service after entering into the contract.</a:t>
            </a:r>
          </a:p>
          <a:p>
            <a:pPr algn="l"/>
            <a:r>
              <a:rPr lang="en-GB" b="0" i="0" dirty="0">
                <a:solidFill>
                  <a:srgbClr val="1E1E1E"/>
                </a:solidFill>
                <a:effectLst/>
                <a:latin typeface="arial" panose="020B0604020202020204" pitchFamily="34" charset="0"/>
              </a:rPr>
              <a:t>(2)Anything taken into account by the consumer as mentioned in subsection (1)(a) or (b) is subject to—</a:t>
            </a:r>
          </a:p>
          <a:p>
            <a:pPr algn="l"/>
            <a:r>
              <a:rPr lang="en-GB" b="0" i="0" dirty="0">
                <a:solidFill>
                  <a:srgbClr val="1E1E1E"/>
                </a:solidFill>
                <a:effectLst/>
                <a:latin typeface="arial" panose="020B0604020202020204" pitchFamily="34" charset="0"/>
              </a:rPr>
              <a:t>(a)anything that qualified it and was said or written to the consumer by the trader on the same occasion, and</a:t>
            </a:r>
          </a:p>
          <a:p>
            <a:pPr algn="l"/>
            <a:r>
              <a:rPr lang="en-GB" b="0" i="0" dirty="0">
                <a:solidFill>
                  <a:srgbClr val="1E1E1E"/>
                </a:solidFill>
                <a:effectLst/>
                <a:latin typeface="arial" panose="020B0604020202020204" pitchFamily="34" charset="0"/>
              </a:rPr>
              <a:t>(b)any change to it that has been expressly agreed between the consumer and the trader (before entering into the contract or later).</a:t>
            </a:r>
          </a:p>
          <a:p>
            <a:endParaRPr lang="en-GB" dirty="0"/>
          </a:p>
        </p:txBody>
      </p:sp>
    </p:spTree>
    <p:extLst>
      <p:ext uri="{BB962C8B-B14F-4D97-AF65-F5344CB8AC3E}">
        <p14:creationId xmlns:p14="http://schemas.microsoft.com/office/powerpoint/2010/main" val="11504854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AF66C-4BD3-8C64-1642-68FA964A2D0C}"/>
              </a:ext>
            </a:extLst>
          </p:cNvPr>
          <p:cNvSpPr>
            <a:spLocks noGrp="1"/>
          </p:cNvSpPr>
          <p:nvPr>
            <p:ph type="title"/>
          </p:nvPr>
        </p:nvSpPr>
        <p:spPr/>
        <p:txBody>
          <a:bodyPr/>
          <a:lstStyle/>
          <a:p>
            <a:r>
              <a:rPr lang="en-GB" dirty="0"/>
              <a:t>Continued</a:t>
            </a:r>
          </a:p>
        </p:txBody>
      </p:sp>
      <p:sp>
        <p:nvSpPr>
          <p:cNvPr id="3" name="Content Placeholder 2">
            <a:extLst>
              <a:ext uri="{FF2B5EF4-FFF2-40B4-BE49-F238E27FC236}">
                <a16:creationId xmlns:a16="http://schemas.microsoft.com/office/drawing/2014/main" id="{52BB1A70-A02D-514A-5E45-842EF8BDD206}"/>
              </a:ext>
            </a:extLst>
          </p:cNvPr>
          <p:cNvSpPr>
            <a:spLocks noGrp="1"/>
          </p:cNvSpPr>
          <p:nvPr>
            <p:ph idx="1"/>
          </p:nvPr>
        </p:nvSpPr>
        <p:spPr/>
        <p:txBody>
          <a:bodyPr>
            <a:normAutofit fontScale="92500" lnSpcReduction="10000"/>
          </a:bodyPr>
          <a:lstStyle/>
          <a:p>
            <a:pPr algn="l"/>
            <a:r>
              <a:rPr lang="en-GB" dirty="0"/>
              <a:t>S.51 </a:t>
            </a:r>
            <a:r>
              <a:rPr lang="en-GB" b="1" i="0" dirty="0">
                <a:solidFill>
                  <a:srgbClr val="000000"/>
                </a:solidFill>
                <a:effectLst/>
                <a:latin typeface="arial" panose="020B0604020202020204" pitchFamily="34" charset="0"/>
              </a:rPr>
              <a:t>Reasonable price to be paid for a service</a:t>
            </a:r>
          </a:p>
          <a:p>
            <a:pPr algn="l"/>
            <a:r>
              <a:rPr lang="en-GB" b="0" i="0" dirty="0">
                <a:solidFill>
                  <a:srgbClr val="1E1E1E"/>
                </a:solidFill>
                <a:effectLst/>
                <a:latin typeface="arial" panose="020B0604020202020204" pitchFamily="34" charset="0"/>
              </a:rPr>
              <a:t>(1)This section applies to a contract to supply a service if—</a:t>
            </a:r>
          </a:p>
          <a:p>
            <a:pPr algn="l"/>
            <a:r>
              <a:rPr lang="en-GB" b="0" i="0" dirty="0">
                <a:solidFill>
                  <a:srgbClr val="1E1E1E"/>
                </a:solidFill>
                <a:effectLst/>
                <a:latin typeface="arial" panose="020B0604020202020204" pitchFamily="34" charset="0"/>
              </a:rPr>
              <a:t>(a)the consumer has not paid a price or other consideration for the service,</a:t>
            </a:r>
          </a:p>
          <a:p>
            <a:pPr algn="l"/>
            <a:r>
              <a:rPr lang="en-GB" b="0" i="0" dirty="0">
                <a:solidFill>
                  <a:srgbClr val="1E1E1E"/>
                </a:solidFill>
                <a:effectLst/>
                <a:latin typeface="arial" panose="020B0604020202020204" pitchFamily="34" charset="0"/>
              </a:rPr>
              <a:t>(b)the contract does not expressly fix a price or other consideration, and does not say how it is to be fixed, and</a:t>
            </a:r>
          </a:p>
          <a:p>
            <a:pPr algn="l"/>
            <a:r>
              <a:rPr lang="en-GB" b="0" i="0" dirty="0">
                <a:solidFill>
                  <a:srgbClr val="1E1E1E"/>
                </a:solidFill>
                <a:effectLst/>
                <a:latin typeface="arial" panose="020B0604020202020204" pitchFamily="34" charset="0"/>
              </a:rPr>
              <a:t>(c)anything that is to be treated under section 50 as included in the contract does not fix a price or other consideration either.</a:t>
            </a:r>
          </a:p>
          <a:p>
            <a:endParaRPr lang="en-GB" dirty="0"/>
          </a:p>
        </p:txBody>
      </p:sp>
    </p:spTree>
    <p:extLst>
      <p:ext uri="{BB962C8B-B14F-4D97-AF65-F5344CB8AC3E}">
        <p14:creationId xmlns:p14="http://schemas.microsoft.com/office/powerpoint/2010/main" val="38267386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6072B-619E-A601-C6DD-CCD2D194A6DA}"/>
              </a:ext>
            </a:extLst>
          </p:cNvPr>
          <p:cNvSpPr>
            <a:spLocks noGrp="1"/>
          </p:cNvSpPr>
          <p:nvPr>
            <p:ph type="title"/>
          </p:nvPr>
        </p:nvSpPr>
        <p:spPr/>
        <p:txBody>
          <a:bodyPr/>
          <a:lstStyle/>
          <a:p>
            <a:pPr algn="ctr"/>
            <a:r>
              <a:rPr lang="en-GB" b="1" i="1" u="sng" dirty="0"/>
              <a:t>Continued</a:t>
            </a:r>
          </a:p>
        </p:txBody>
      </p:sp>
      <p:sp>
        <p:nvSpPr>
          <p:cNvPr id="3" name="Content Placeholder 2">
            <a:extLst>
              <a:ext uri="{FF2B5EF4-FFF2-40B4-BE49-F238E27FC236}">
                <a16:creationId xmlns:a16="http://schemas.microsoft.com/office/drawing/2014/main" id="{290B0921-5E1A-CC54-1FC2-520F6AB61CCC}"/>
              </a:ext>
            </a:extLst>
          </p:cNvPr>
          <p:cNvSpPr>
            <a:spLocks noGrp="1"/>
          </p:cNvSpPr>
          <p:nvPr>
            <p:ph idx="1"/>
          </p:nvPr>
        </p:nvSpPr>
        <p:spPr/>
        <p:txBody>
          <a:bodyPr/>
          <a:lstStyle/>
          <a:p>
            <a:pPr algn="l"/>
            <a:r>
              <a:rPr lang="en-GB" dirty="0"/>
              <a:t>S.52 </a:t>
            </a:r>
            <a:r>
              <a:rPr lang="en-GB" b="1" i="0" dirty="0">
                <a:solidFill>
                  <a:srgbClr val="000000"/>
                </a:solidFill>
                <a:effectLst/>
                <a:latin typeface="arial" panose="020B0604020202020204" pitchFamily="34" charset="0"/>
              </a:rPr>
              <a:t>Service to be performed within a reasonable time</a:t>
            </a:r>
          </a:p>
          <a:p>
            <a:pPr algn="l"/>
            <a:r>
              <a:rPr lang="en-GB" b="0" i="0" dirty="0">
                <a:solidFill>
                  <a:srgbClr val="1E1E1E"/>
                </a:solidFill>
                <a:effectLst/>
                <a:latin typeface="arial" panose="020B0604020202020204" pitchFamily="34" charset="0"/>
              </a:rPr>
              <a:t>(1)This section applies to a contract to supply a service, if—</a:t>
            </a:r>
          </a:p>
          <a:p>
            <a:pPr algn="l"/>
            <a:r>
              <a:rPr lang="en-GB" b="0" i="0" dirty="0">
                <a:solidFill>
                  <a:srgbClr val="1E1E1E"/>
                </a:solidFill>
                <a:effectLst/>
                <a:latin typeface="arial" panose="020B0604020202020204" pitchFamily="34" charset="0"/>
              </a:rPr>
              <a:t>(a)the contract does not expressly fix the time for the service to be performed, and does not say how it is to be fixed, and</a:t>
            </a:r>
          </a:p>
          <a:p>
            <a:pPr algn="l"/>
            <a:r>
              <a:rPr lang="en-GB" b="0" i="0" dirty="0">
                <a:solidFill>
                  <a:srgbClr val="1E1E1E"/>
                </a:solidFill>
                <a:effectLst/>
                <a:latin typeface="arial" panose="020B0604020202020204" pitchFamily="34" charset="0"/>
              </a:rPr>
              <a:t>(b)information that is to be treated under section 50 as included in the contract does not fix the time either.</a:t>
            </a:r>
          </a:p>
          <a:p>
            <a:endParaRPr lang="en-GB" dirty="0"/>
          </a:p>
        </p:txBody>
      </p:sp>
    </p:spTree>
    <p:extLst>
      <p:ext uri="{BB962C8B-B14F-4D97-AF65-F5344CB8AC3E}">
        <p14:creationId xmlns:p14="http://schemas.microsoft.com/office/powerpoint/2010/main" val="1351669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A2CCE-6A5F-222F-2DA6-2E59210BFAD3}"/>
              </a:ext>
            </a:extLst>
          </p:cNvPr>
          <p:cNvSpPr>
            <a:spLocks noGrp="1"/>
          </p:cNvSpPr>
          <p:nvPr>
            <p:ph type="title"/>
          </p:nvPr>
        </p:nvSpPr>
        <p:spPr/>
        <p:txBody>
          <a:bodyPr/>
          <a:lstStyle/>
          <a:p>
            <a:r>
              <a:rPr lang="en-GB" b="1" i="1" u="sng" dirty="0"/>
              <a:t>Consumer Rights Act 2015</a:t>
            </a:r>
          </a:p>
        </p:txBody>
      </p:sp>
      <p:sp>
        <p:nvSpPr>
          <p:cNvPr id="3" name="Content Placeholder 2">
            <a:extLst>
              <a:ext uri="{FF2B5EF4-FFF2-40B4-BE49-F238E27FC236}">
                <a16:creationId xmlns:a16="http://schemas.microsoft.com/office/drawing/2014/main" id="{8B3EE0AB-6500-3231-F87D-E7FECF326308}"/>
              </a:ext>
            </a:extLst>
          </p:cNvPr>
          <p:cNvSpPr>
            <a:spLocks noGrp="1"/>
          </p:cNvSpPr>
          <p:nvPr>
            <p:ph idx="1"/>
          </p:nvPr>
        </p:nvSpPr>
        <p:spPr/>
        <p:txBody>
          <a:bodyPr/>
          <a:lstStyle/>
          <a:p>
            <a:r>
              <a:rPr lang="en-GB" dirty="0"/>
              <a:t>Tangible goods and intangible goods are now treated in the same way. </a:t>
            </a:r>
          </a:p>
          <a:p>
            <a:endParaRPr lang="en-GB" dirty="0"/>
          </a:p>
          <a:p>
            <a:r>
              <a:rPr lang="en-GB" dirty="0"/>
              <a:t>A few important sections; </a:t>
            </a:r>
          </a:p>
        </p:txBody>
      </p:sp>
    </p:spTree>
    <p:extLst>
      <p:ext uri="{BB962C8B-B14F-4D97-AF65-F5344CB8AC3E}">
        <p14:creationId xmlns:p14="http://schemas.microsoft.com/office/powerpoint/2010/main" val="1972218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357F7-4FF5-34C3-1C20-B0D034C65C2F}"/>
              </a:ext>
            </a:extLst>
          </p:cNvPr>
          <p:cNvSpPr>
            <a:spLocks noGrp="1"/>
          </p:cNvSpPr>
          <p:nvPr>
            <p:ph type="title"/>
          </p:nvPr>
        </p:nvSpPr>
        <p:spPr/>
        <p:txBody>
          <a:bodyPr/>
          <a:lstStyle/>
          <a:p>
            <a:r>
              <a:rPr lang="en-GB" b="1" i="1" u="sng" dirty="0"/>
              <a:t>Consumer Rights Act 2015 </a:t>
            </a:r>
          </a:p>
        </p:txBody>
      </p:sp>
      <p:sp>
        <p:nvSpPr>
          <p:cNvPr id="3" name="Content Placeholder 2">
            <a:extLst>
              <a:ext uri="{FF2B5EF4-FFF2-40B4-BE49-F238E27FC236}">
                <a16:creationId xmlns:a16="http://schemas.microsoft.com/office/drawing/2014/main" id="{E910E259-85FB-8684-5BF6-89C18993D5A5}"/>
              </a:ext>
            </a:extLst>
          </p:cNvPr>
          <p:cNvSpPr>
            <a:spLocks noGrp="1"/>
          </p:cNvSpPr>
          <p:nvPr>
            <p:ph idx="1"/>
          </p:nvPr>
        </p:nvSpPr>
        <p:spPr/>
        <p:txBody>
          <a:bodyPr>
            <a:normAutofit fontScale="85000" lnSpcReduction="20000"/>
          </a:bodyPr>
          <a:lstStyle/>
          <a:p>
            <a:pPr algn="l"/>
            <a:r>
              <a:rPr lang="en-GB" b="1" i="0" dirty="0">
                <a:solidFill>
                  <a:srgbClr val="000000"/>
                </a:solidFill>
                <a:effectLst/>
                <a:latin typeface="arial" panose="020B0604020202020204" pitchFamily="34" charset="0"/>
              </a:rPr>
              <a:t>33Contracts covered by this Chapter</a:t>
            </a:r>
          </a:p>
          <a:p>
            <a:pPr algn="l"/>
            <a:r>
              <a:rPr lang="en-GB" b="0" i="0" dirty="0">
                <a:solidFill>
                  <a:srgbClr val="1E1E1E"/>
                </a:solidFill>
                <a:effectLst/>
                <a:latin typeface="arial" panose="020B0604020202020204" pitchFamily="34" charset="0"/>
              </a:rPr>
              <a:t>(1)This Chapter applies to a contract for a trader to supply digital content to a consumer, if it is supplied or to be supplied for a price paid by the consumer.</a:t>
            </a:r>
          </a:p>
          <a:p>
            <a:pPr algn="l"/>
            <a:r>
              <a:rPr lang="en-GB" b="0" i="0" dirty="0">
                <a:solidFill>
                  <a:srgbClr val="1E1E1E"/>
                </a:solidFill>
                <a:effectLst/>
                <a:latin typeface="arial" panose="020B0604020202020204" pitchFamily="34" charset="0"/>
              </a:rPr>
              <a:t>(2)This Chapter also applies to a contract for a trader to supply digital content to a consumer, if—</a:t>
            </a:r>
          </a:p>
          <a:p>
            <a:pPr algn="l"/>
            <a:r>
              <a:rPr lang="en-GB" b="0" i="0" dirty="0">
                <a:solidFill>
                  <a:srgbClr val="1E1E1E"/>
                </a:solidFill>
                <a:effectLst/>
                <a:latin typeface="arial" panose="020B0604020202020204" pitchFamily="34" charset="0"/>
              </a:rPr>
              <a:t>(a)it is supplied free with goods or services or other digital content for which the consumer pays a price, and</a:t>
            </a:r>
          </a:p>
          <a:p>
            <a:pPr algn="l"/>
            <a:r>
              <a:rPr lang="en-GB" b="0" i="0" dirty="0">
                <a:solidFill>
                  <a:srgbClr val="1E1E1E"/>
                </a:solidFill>
                <a:effectLst/>
                <a:latin typeface="arial" panose="020B0604020202020204" pitchFamily="34" charset="0"/>
              </a:rPr>
              <a:t>(b)it is not generally available to consumers unless they have paid a price for it or for goods or services or other digital content.</a:t>
            </a:r>
          </a:p>
          <a:p>
            <a:endParaRPr lang="en-GB" dirty="0"/>
          </a:p>
        </p:txBody>
      </p:sp>
    </p:spTree>
    <p:extLst>
      <p:ext uri="{BB962C8B-B14F-4D97-AF65-F5344CB8AC3E}">
        <p14:creationId xmlns:p14="http://schemas.microsoft.com/office/powerpoint/2010/main" val="42069990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3D8C6-05B0-1FC3-CE36-4AFC601261D7}"/>
              </a:ext>
            </a:extLst>
          </p:cNvPr>
          <p:cNvSpPr>
            <a:spLocks noGrp="1"/>
          </p:cNvSpPr>
          <p:nvPr>
            <p:ph type="title"/>
          </p:nvPr>
        </p:nvSpPr>
        <p:spPr/>
        <p:txBody>
          <a:bodyPr>
            <a:normAutofit/>
          </a:bodyPr>
          <a:lstStyle/>
          <a:p>
            <a:pPr algn="ctr"/>
            <a:r>
              <a:rPr lang="en-GB" sz="8000" b="1" i="1" u="sng" dirty="0"/>
              <a:t>Continued </a:t>
            </a:r>
          </a:p>
        </p:txBody>
      </p:sp>
      <p:sp>
        <p:nvSpPr>
          <p:cNvPr id="3" name="Content Placeholder 2">
            <a:extLst>
              <a:ext uri="{FF2B5EF4-FFF2-40B4-BE49-F238E27FC236}">
                <a16:creationId xmlns:a16="http://schemas.microsoft.com/office/drawing/2014/main" id="{41A6A8A8-18CA-F0CA-666E-30BB013BDA75}"/>
              </a:ext>
            </a:extLst>
          </p:cNvPr>
          <p:cNvSpPr>
            <a:spLocks noGrp="1"/>
          </p:cNvSpPr>
          <p:nvPr>
            <p:ph idx="1"/>
          </p:nvPr>
        </p:nvSpPr>
        <p:spPr/>
        <p:txBody>
          <a:bodyPr>
            <a:normAutofit fontScale="40000" lnSpcReduction="20000"/>
          </a:bodyPr>
          <a:lstStyle/>
          <a:p>
            <a:pPr algn="l"/>
            <a:r>
              <a:rPr lang="en-GB" b="1" i="0" dirty="0">
                <a:solidFill>
                  <a:srgbClr val="000000"/>
                </a:solidFill>
                <a:effectLst/>
                <a:latin typeface="arial" panose="020B0604020202020204" pitchFamily="34" charset="0"/>
              </a:rPr>
              <a:t>34Digital content to be of satisfactory quality</a:t>
            </a:r>
          </a:p>
          <a:p>
            <a:pPr algn="l"/>
            <a:r>
              <a:rPr lang="en-GB" b="0" i="0" dirty="0">
                <a:solidFill>
                  <a:srgbClr val="1E1E1E"/>
                </a:solidFill>
                <a:effectLst/>
                <a:latin typeface="arial" panose="020B0604020202020204" pitchFamily="34" charset="0"/>
              </a:rPr>
              <a:t>(1)Every contract to supply digital content is to be treated as including a term that the quality of the digital content is satisfactory.</a:t>
            </a:r>
          </a:p>
          <a:p>
            <a:pPr algn="l"/>
            <a:r>
              <a:rPr lang="en-GB" b="0" i="0" dirty="0">
                <a:solidFill>
                  <a:srgbClr val="1E1E1E"/>
                </a:solidFill>
                <a:effectLst/>
                <a:latin typeface="arial" panose="020B0604020202020204" pitchFamily="34" charset="0"/>
              </a:rPr>
              <a:t>(2)The quality of digital content is satisfactory if it meets the standard that a reasonable person would consider satisfactory, taking account of—</a:t>
            </a:r>
          </a:p>
          <a:p>
            <a:pPr algn="l"/>
            <a:r>
              <a:rPr lang="en-GB" b="0" i="0" dirty="0">
                <a:solidFill>
                  <a:srgbClr val="1E1E1E"/>
                </a:solidFill>
                <a:effectLst/>
                <a:latin typeface="arial" panose="020B0604020202020204" pitchFamily="34" charset="0"/>
              </a:rPr>
              <a:t>(a)any description of the digital content,</a:t>
            </a:r>
          </a:p>
          <a:p>
            <a:pPr algn="l"/>
            <a:r>
              <a:rPr lang="en-GB" b="0" i="0" dirty="0">
                <a:solidFill>
                  <a:srgbClr val="1E1E1E"/>
                </a:solidFill>
                <a:effectLst/>
                <a:latin typeface="arial" panose="020B0604020202020204" pitchFamily="34" charset="0"/>
              </a:rPr>
              <a:t>(b)the price mentioned in section 33</a:t>
            </a:r>
            <a:r>
              <a:rPr lang="en-GB" b="0" i="0" u="none" strike="noStrike" dirty="0">
                <a:solidFill>
                  <a:srgbClr val="0A64D7"/>
                </a:solidFill>
                <a:effectLst/>
                <a:latin typeface="arial" panose="020B0604020202020204" pitchFamily="34" charset="0"/>
                <a:hlinkClick r:id="rId2" tooltip="Go to s. 33(1)"/>
              </a:rPr>
              <a:t>(1)</a:t>
            </a:r>
            <a:r>
              <a:rPr lang="en-GB" b="0" i="0" dirty="0">
                <a:solidFill>
                  <a:srgbClr val="1E1E1E"/>
                </a:solidFill>
                <a:effectLst/>
                <a:latin typeface="arial" panose="020B0604020202020204" pitchFamily="34" charset="0"/>
              </a:rPr>
              <a:t> or </a:t>
            </a:r>
            <a:r>
              <a:rPr lang="en-GB" b="0" i="0" u="none" strike="noStrike" dirty="0">
                <a:solidFill>
                  <a:srgbClr val="0A64D7"/>
                </a:solidFill>
                <a:effectLst/>
                <a:latin typeface="arial" panose="020B0604020202020204" pitchFamily="34" charset="0"/>
                <a:hlinkClick r:id="rId3" tooltip="Go to s. 33(2)(b)"/>
              </a:rPr>
              <a:t>(2)(b)</a:t>
            </a:r>
            <a:r>
              <a:rPr lang="en-GB" b="0" i="0" dirty="0">
                <a:solidFill>
                  <a:srgbClr val="1E1E1E"/>
                </a:solidFill>
                <a:effectLst/>
                <a:latin typeface="arial" panose="020B0604020202020204" pitchFamily="34" charset="0"/>
              </a:rPr>
              <a:t> (if relevant), and</a:t>
            </a:r>
          </a:p>
          <a:p>
            <a:pPr algn="l"/>
            <a:r>
              <a:rPr lang="en-GB" b="0" i="0" dirty="0">
                <a:solidFill>
                  <a:srgbClr val="1E1E1E"/>
                </a:solidFill>
                <a:effectLst/>
                <a:latin typeface="arial" panose="020B0604020202020204" pitchFamily="34" charset="0"/>
              </a:rPr>
              <a:t>(c)all the other relevant circumstances (see subsection </a:t>
            </a:r>
            <a:r>
              <a:rPr lang="en-GB" b="0" i="0" u="none" strike="noStrike" dirty="0">
                <a:solidFill>
                  <a:srgbClr val="0A64D7"/>
                </a:solidFill>
                <a:effectLst/>
                <a:latin typeface="arial" panose="020B0604020202020204" pitchFamily="34" charset="0"/>
                <a:hlinkClick r:id="rId4" tooltip="Go to s. 34(5)"/>
              </a:rPr>
              <a:t>(5)</a:t>
            </a:r>
            <a:r>
              <a:rPr lang="en-GB" b="0" i="0" dirty="0">
                <a:solidFill>
                  <a:srgbClr val="1E1E1E"/>
                </a:solidFill>
                <a:effectLst/>
                <a:latin typeface="arial" panose="020B0604020202020204" pitchFamily="34" charset="0"/>
              </a:rPr>
              <a:t>).</a:t>
            </a:r>
          </a:p>
          <a:p>
            <a:pPr algn="l"/>
            <a:r>
              <a:rPr lang="en-GB" b="0" i="0" dirty="0">
                <a:solidFill>
                  <a:srgbClr val="1E1E1E"/>
                </a:solidFill>
                <a:effectLst/>
                <a:latin typeface="arial" panose="020B0604020202020204" pitchFamily="34" charset="0"/>
              </a:rPr>
              <a:t>(3)The quality of digital content includes its state and condition; and the following aspects (among others) are in appropriate cases aspects of the quality of digital content—</a:t>
            </a:r>
          </a:p>
          <a:p>
            <a:pPr algn="l"/>
            <a:r>
              <a:rPr lang="en-GB" b="0" i="0" dirty="0">
                <a:solidFill>
                  <a:srgbClr val="1E1E1E"/>
                </a:solidFill>
                <a:effectLst/>
                <a:latin typeface="arial" panose="020B0604020202020204" pitchFamily="34" charset="0"/>
              </a:rPr>
              <a:t>(a)fitness for all the purposes for which digital content of that kind is usually supplied;</a:t>
            </a:r>
          </a:p>
          <a:p>
            <a:pPr algn="l"/>
            <a:r>
              <a:rPr lang="en-GB" b="0" i="0" dirty="0">
                <a:solidFill>
                  <a:srgbClr val="1E1E1E"/>
                </a:solidFill>
                <a:effectLst/>
                <a:latin typeface="arial" panose="020B0604020202020204" pitchFamily="34" charset="0"/>
              </a:rPr>
              <a:t>(b)freedom from minor defects;</a:t>
            </a:r>
          </a:p>
          <a:p>
            <a:pPr algn="l"/>
            <a:r>
              <a:rPr lang="en-GB" b="0" i="0" dirty="0">
                <a:solidFill>
                  <a:srgbClr val="1E1E1E"/>
                </a:solidFill>
                <a:effectLst/>
                <a:latin typeface="arial" panose="020B0604020202020204" pitchFamily="34" charset="0"/>
              </a:rPr>
              <a:t>(c)safety;</a:t>
            </a:r>
          </a:p>
          <a:p>
            <a:pPr algn="l"/>
            <a:r>
              <a:rPr lang="en-GB" b="0" i="0" dirty="0">
                <a:solidFill>
                  <a:srgbClr val="1E1E1E"/>
                </a:solidFill>
                <a:effectLst/>
                <a:latin typeface="arial" panose="020B0604020202020204" pitchFamily="34" charset="0"/>
              </a:rPr>
              <a:t>(d)durability.</a:t>
            </a:r>
          </a:p>
          <a:p>
            <a:endParaRPr lang="en-GB" dirty="0"/>
          </a:p>
        </p:txBody>
      </p:sp>
    </p:spTree>
    <p:extLst>
      <p:ext uri="{BB962C8B-B14F-4D97-AF65-F5344CB8AC3E}">
        <p14:creationId xmlns:p14="http://schemas.microsoft.com/office/powerpoint/2010/main" val="3685989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A1A31-A985-83EC-0353-A3F99AA59589}"/>
              </a:ext>
            </a:extLst>
          </p:cNvPr>
          <p:cNvSpPr>
            <a:spLocks noGrp="1"/>
          </p:cNvSpPr>
          <p:nvPr>
            <p:ph type="title"/>
          </p:nvPr>
        </p:nvSpPr>
        <p:spPr/>
        <p:txBody>
          <a:bodyPr>
            <a:normAutofit/>
          </a:bodyPr>
          <a:lstStyle/>
          <a:p>
            <a:pPr algn="ctr"/>
            <a:r>
              <a:rPr lang="en-GB" sz="8800" b="1" i="1" u="sng" dirty="0"/>
              <a:t>Continued </a:t>
            </a:r>
          </a:p>
        </p:txBody>
      </p:sp>
      <p:sp>
        <p:nvSpPr>
          <p:cNvPr id="3" name="Content Placeholder 2">
            <a:extLst>
              <a:ext uri="{FF2B5EF4-FFF2-40B4-BE49-F238E27FC236}">
                <a16:creationId xmlns:a16="http://schemas.microsoft.com/office/drawing/2014/main" id="{D654BDB8-C82B-03AB-2ADA-51032658DD5B}"/>
              </a:ext>
            </a:extLst>
          </p:cNvPr>
          <p:cNvSpPr>
            <a:spLocks noGrp="1"/>
          </p:cNvSpPr>
          <p:nvPr>
            <p:ph idx="1"/>
          </p:nvPr>
        </p:nvSpPr>
        <p:spPr/>
        <p:txBody>
          <a:bodyPr>
            <a:normAutofit fontScale="62500" lnSpcReduction="20000"/>
          </a:bodyPr>
          <a:lstStyle/>
          <a:p>
            <a:pPr algn="l"/>
            <a:r>
              <a:rPr lang="en-GB" b="1" i="0" dirty="0">
                <a:solidFill>
                  <a:srgbClr val="000000"/>
                </a:solidFill>
                <a:effectLst/>
                <a:latin typeface="arial" panose="020B0604020202020204" pitchFamily="34" charset="0"/>
              </a:rPr>
              <a:t>35Digital content to be fit for particular purpose</a:t>
            </a:r>
          </a:p>
          <a:p>
            <a:pPr algn="l"/>
            <a:r>
              <a:rPr lang="en-GB" b="0" i="0" dirty="0">
                <a:solidFill>
                  <a:srgbClr val="1E1E1E"/>
                </a:solidFill>
                <a:effectLst/>
                <a:latin typeface="arial" panose="020B0604020202020204" pitchFamily="34" charset="0"/>
              </a:rPr>
              <a:t>(1)Subsection </a:t>
            </a:r>
            <a:r>
              <a:rPr lang="en-GB" b="0" i="0" u="none" strike="noStrike" dirty="0">
                <a:solidFill>
                  <a:srgbClr val="0A64D7"/>
                </a:solidFill>
                <a:effectLst/>
                <a:latin typeface="arial" panose="020B0604020202020204" pitchFamily="34" charset="0"/>
                <a:hlinkClick r:id="rId2" tooltip="Go to s. 35(3)"/>
              </a:rPr>
              <a:t>(3)</a:t>
            </a:r>
            <a:r>
              <a:rPr lang="en-GB" b="0" i="0" dirty="0">
                <a:solidFill>
                  <a:srgbClr val="1E1E1E"/>
                </a:solidFill>
                <a:effectLst/>
                <a:latin typeface="arial" panose="020B0604020202020204" pitchFamily="34" charset="0"/>
              </a:rPr>
              <a:t> applies to a contract to supply digital content if before the contract is made the consumer makes known to the trader (expressly or by implication) any particular purpose for which the consumer is contracting for the digital content.</a:t>
            </a:r>
          </a:p>
          <a:p>
            <a:pPr algn="l"/>
            <a:r>
              <a:rPr lang="en-GB" b="0" i="0" dirty="0">
                <a:solidFill>
                  <a:srgbClr val="1E1E1E"/>
                </a:solidFill>
                <a:effectLst/>
                <a:latin typeface="arial" panose="020B0604020202020204" pitchFamily="34" charset="0"/>
              </a:rPr>
              <a:t>(2)Subsection </a:t>
            </a:r>
            <a:r>
              <a:rPr lang="en-GB" b="0" i="0" u="none" strike="noStrike" dirty="0">
                <a:solidFill>
                  <a:srgbClr val="0A64D7"/>
                </a:solidFill>
                <a:effectLst/>
                <a:latin typeface="arial" panose="020B0604020202020204" pitchFamily="34" charset="0"/>
                <a:hlinkClick r:id="rId2" tooltip="Go to s. 35(3)"/>
              </a:rPr>
              <a:t>(3)</a:t>
            </a:r>
            <a:r>
              <a:rPr lang="en-GB" b="0" i="0" dirty="0">
                <a:solidFill>
                  <a:srgbClr val="1E1E1E"/>
                </a:solidFill>
                <a:effectLst/>
                <a:latin typeface="arial" panose="020B0604020202020204" pitchFamily="34" charset="0"/>
              </a:rPr>
              <a:t> also applies to a contract to supply digital content if—</a:t>
            </a:r>
          </a:p>
          <a:p>
            <a:pPr algn="l"/>
            <a:r>
              <a:rPr lang="en-GB" b="0" i="0" dirty="0">
                <a:solidFill>
                  <a:srgbClr val="1E1E1E"/>
                </a:solidFill>
                <a:effectLst/>
                <a:latin typeface="arial" panose="020B0604020202020204" pitchFamily="34" charset="0"/>
              </a:rPr>
              <a:t>(a)the digital content was previously sold by a credit-broker to the trader,</a:t>
            </a:r>
          </a:p>
          <a:p>
            <a:pPr algn="l"/>
            <a:r>
              <a:rPr lang="en-GB" b="0" i="0" dirty="0">
                <a:solidFill>
                  <a:srgbClr val="1E1E1E"/>
                </a:solidFill>
                <a:effectLst/>
                <a:latin typeface="arial" panose="020B0604020202020204" pitchFamily="34" charset="0"/>
              </a:rPr>
              <a:t>(b)the consideration or part of it is a sum payable by instalments, and</a:t>
            </a:r>
          </a:p>
          <a:p>
            <a:pPr algn="l"/>
            <a:r>
              <a:rPr lang="en-GB" b="0" i="0" dirty="0">
                <a:solidFill>
                  <a:srgbClr val="1E1E1E"/>
                </a:solidFill>
                <a:effectLst/>
                <a:latin typeface="arial" panose="020B0604020202020204" pitchFamily="34" charset="0"/>
              </a:rPr>
              <a:t>(c)before the contract is made, the consumer makes known to the credit-broker (expressly or by implication) any particular purpose for which the consumer is contracting for the digital content.</a:t>
            </a:r>
          </a:p>
          <a:p>
            <a:pPr algn="l"/>
            <a:r>
              <a:rPr lang="en-GB" b="0" i="0" dirty="0">
                <a:solidFill>
                  <a:srgbClr val="1E1E1E"/>
                </a:solidFill>
                <a:effectLst/>
                <a:latin typeface="arial" panose="020B0604020202020204" pitchFamily="34" charset="0"/>
              </a:rPr>
              <a:t>(3)The contract is to be treated as including a term that the digital content is reasonably fit for that purpose, whether or not that is a purpose for which digital content of that kind is usually supplied.</a:t>
            </a:r>
          </a:p>
          <a:p>
            <a:endParaRPr lang="en-GB" dirty="0"/>
          </a:p>
        </p:txBody>
      </p:sp>
    </p:spTree>
    <p:extLst>
      <p:ext uri="{BB962C8B-B14F-4D97-AF65-F5344CB8AC3E}">
        <p14:creationId xmlns:p14="http://schemas.microsoft.com/office/powerpoint/2010/main" val="8742283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BD2CB-21F3-6DE1-B628-94FB618722E8}"/>
              </a:ext>
            </a:extLst>
          </p:cNvPr>
          <p:cNvSpPr>
            <a:spLocks noGrp="1"/>
          </p:cNvSpPr>
          <p:nvPr>
            <p:ph type="title"/>
          </p:nvPr>
        </p:nvSpPr>
        <p:spPr/>
        <p:txBody>
          <a:bodyPr/>
          <a:lstStyle/>
          <a:p>
            <a:pPr algn="ctr"/>
            <a:r>
              <a:rPr lang="en-GB" sz="8800" b="1" i="1" u="sng" dirty="0"/>
              <a:t>Continued</a:t>
            </a:r>
            <a:r>
              <a:rPr lang="en-GB" dirty="0"/>
              <a:t> </a:t>
            </a:r>
          </a:p>
        </p:txBody>
      </p:sp>
      <p:sp>
        <p:nvSpPr>
          <p:cNvPr id="3" name="Content Placeholder 2">
            <a:extLst>
              <a:ext uri="{FF2B5EF4-FFF2-40B4-BE49-F238E27FC236}">
                <a16:creationId xmlns:a16="http://schemas.microsoft.com/office/drawing/2014/main" id="{CCD6831D-3547-B45C-B87C-32BFA39431D6}"/>
              </a:ext>
            </a:extLst>
          </p:cNvPr>
          <p:cNvSpPr>
            <a:spLocks noGrp="1"/>
          </p:cNvSpPr>
          <p:nvPr>
            <p:ph idx="1"/>
          </p:nvPr>
        </p:nvSpPr>
        <p:spPr/>
        <p:txBody>
          <a:bodyPr>
            <a:normAutofit fontScale="77500" lnSpcReduction="20000"/>
          </a:bodyPr>
          <a:lstStyle/>
          <a:p>
            <a:pPr algn="l"/>
            <a:r>
              <a:rPr lang="en-GB" b="1" i="0" dirty="0">
                <a:solidFill>
                  <a:srgbClr val="000000"/>
                </a:solidFill>
                <a:effectLst/>
                <a:latin typeface="arial" panose="020B0604020202020204" pitchFamily="34" charset="0"/>
              </a:rPr>
              <a:t>36Digital content to be as described</a:t>
            </a:r>
          </a:p>
          <a:p>
            <a:pPr algn="l"/>
            <a:r>
              <a:rPr lang="en-GB" b="0" i="0" dirty="0">
                <a:solidFill>
                  <a:srgbClr val="1E1E1E"/>
                </a:solidFill>
                <a:effectLst/>
                <a:latin typeface="arial" panose="020B0604020202020204" pitchFamily="34" charset="0"/>
              </a:rPr>
              <a:t>(1)Every contract to supply digital content is to be treated as including a term that the digital content will match any description of it given by the trader to the consumer.</a:t>
            </a:r>
          </a:p>
          <a:p>
            <a:pPr algn="l"/>
            <a:r>
              <a:rPr lang="en-GB" b="0" i="0" dirty="0">
                <a:solidFill>
                  <a:srgbClr val="1E1E1E"/>
                </a:solidFill>
                <a:effectLst/>
                <a:latin typeface="arial" panose="020B0604020202020204" pitchFamily="34" charset="0"/>
              </a:rPr>
              <a:t>(2)Where the consumer examines a trial version before the contract is made, it is not sufficient that the digital content matches (or is better than) the trial version if the digital content does not also match any description of it given by the trader to the consumer.</a:t>
            </a:r>
          </a:p>
          <a:p>
            <a:pPr algn="l"/>
            <a:r>
              <a:rPr lang="en-GB" dirty="0">
                <a:solidFill>
                  <a:srgbClr val="1E1E1E"/>
                </a:solidFill>
                <a:latin typeface="arial" panose="020B0604020202020204" pitchFamily="34" charset="0"/>
              </a:rPr>
              <a:t>S 11 (2) . </a:t>
            </a:r>
            <a:r>
              <a:rPr lang="en-GB" b="0" i="0" dirty="0">
                <a:solidFill>
                  <a:srgbClr val="1E1E1E"/>
                </a:solidFill>
                <a:effectLst/>
                <a:latin typeface="arial" panose="020B0604020202020204" pitchFamily="34" charset="0"/>
              </a:rPr>
              <a:t>If the supply is by sample as well as by description, it is not sufficient that the bulk of the goods matches the sample if the goods do not also match the description.</a:t>
            </a:r>
          </a:p>
          <a:p>
            <a:endParaRPr lang="en-GB" dirty="0"/>
          </a:p>
        </p:txBody>
      </p:sp>
    </p:spTree>
    <p:extLst>
      <p:ext uri="{BB962C8B-B14F-4D97-AF65-F5344CB8AC3E}">
        <p14:creationId xmlns:p14="http://schemas.microsoft.com/office/powerpoint/2010/main" val="30033647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Video 6" descr="People Discussing">
            <a:extLst>
              <a:ext uri="{FF2B5EF4-FFF2-40B4-BE49-F238E27FC236}">
                <a16:creationId xmlns:a16="http://schemas.microsoft.com/office/drawing/2014/main" id="{05EDEAF9-C40C-8B31-73E6-C76DED45E2A6}"/>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20" y="10"/>
            <a:ext cx="12191980" cy="6857990"/>
          </a:xfrm>
          <a:prstGeom prst="rect">
            <a:avLst/>
          </a:prstGeom>
        </p:spPr>
      </p:pic>
      <p:sp>
        <p:nvSpPr>
          <p:cNvPr id="13" name="Rectangle 12">
            <a:extLst>
              <a:ext uri="{FF2B5EF4-FFF2-40B4-BE49-F238E27FC236}">
                <a16:creationId xmlns:a16="http://schemas.microsoft.com/office/drawing/2014/main" id="{CB98331E-6CDC-406E-B820-9B97E9B9B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3326"/>
            <a:ext cx="12191999" cy="5627414"/>
          </a:xfrm>
          <a:prstGeom prst="rect">
            <a:avLst/>
          </a:prstGeom>
          <a:gradFill flip="none" rotWithShape="1">
            <a:gsLst>
              <a:gs pos="0">
                <a:schemeClr val="tx1">
                  <a:alpha val="0"/>
                </a:schemeClr>
              </a:gs>
              <a:gs pos="50000">
                <a:schemeClr val="tx1">
                  <a:alpha val="56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40BF659-8755-B384-BAAE-237A216DDE12}"/>
              </a:ext>
            </a:extLst>
          </p:cNvPr>
          <p:cNvSpPr>
            <a:spLocks noGrp="1"/>
          </p:cNvSpPr>
          <p:nvPr>
            <p:ph type="ctrTitle"/>
          </p:nvPr>
        </p:nvSpPr>
        <p:spPr>
          <a:xfrm>
            <a:off x="960438" y="1486894"/>
            <a:ext cx="10267950" cy="2684004"/>
          </a:xfrm>
        </p:spPr>
        <p:txBody>
          <a:bodyPr anchor="b">
            <a:normAutofit/>
          </a:bodyPr>
          <a:lstStyle/>
          <a:p>
            <a:r>
              <a:rPr lang="en-GB" b="1" i="1" u="sng" dirty="0">
                <a:solidFill>
                  <a:srgbClr val="FFFFFF"/>
                </a:solidFill>
              </a:rPr>
              <a:t>Business and business contracts</a:t>
            </a:r>
          </a:p>
        </p:txBody>
      </p:sp>
    </p:spTree>
    <p:extLst>
      <p:ext uri="{BB962C8B-B14F-4D97-AF65-F5344CB8AC3E}">
        <p14:creationId xmlns:p14="http://schemas.microsoft.com/office/powerpoint/2010/main" val="89647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mute="1">
                <p:cTn id="12" repeatCount="indefinite" fill="hold" display="0">
                  <p:stCondLst>
                    <p:cond delay="indefinite"/>
                  </p:stCondLst>
                </p:cTn>
                <p:tgtEl>
                  <p:spTgt spid="7"/>
                </p:tgtEl>
              </p:cMediaNode>
            </p:vide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42F14-FB11-7E5A-E4FD-F816E62F5590}"/>
              </a:ext>
            </a:extLst>
          </p:cNvPr>
          <p:cNvSpPr>
            <a:spLocks noGrp="1"/>
          </p:cNvSpPr>
          <p:nvPr>
            <p:ph type="title"/>
          </p:nvPr>
        </p:nvSpPr>
        <p:spPr/>
        <p:txBody>
          <a:bodyPr>
            <a:normAutofit/>
          </a:bodyPr>
          <a:lstStyle/>
          <a:p>
            <a:pPr algn="ctr"/>
            <a:r>
              <a:rPr lang="en-GB" sz="8800" b="1" i="1" u="sng" dirty="0"/>
              <a:t>Continued</a:t>
            </a:r>
          </a:p>
        </p:txBody>
      </p:sp>
      <p:sp>
        <p:nvSpPr>
          <p:cNvPr id="3" name="Content Placeholder 2">
            <a:extLst>
              <a:ext uri="{FF2B5EF4-FFF2-40B4-BE49-F238E27FC236}">
                <a16:creationId xmlns:a16="http://schemas.microsoft.com/office/drawing/2014/main" id="{32920894-BBCC-B03A-8D8D-AD09DD2ECBF0}"/>
              </a:ext>
            </a:extLst>
          </p:cNvPr>
          <p:cNvSpPr>
            <a:spLocks noGrp="1"/>
          </p:cNvSpPr>
          <p:nvPr>
            <p:ph idx="1"/>
          </p:nvPr>
        </p:nvSpPr>
        <p:spPr/>
        <p:txBody>
          <a:bodyPr/>
          <a:lstStyle/>
          <a:p>
            <a:r>
              <a:rPr lang="en-GB" dirty="0"/>
              <a:t>For these types we follow old law – practically the same as CRA 2015 and implied terms. </a:t>
            </a:r>
          </a:p>
          <a:p>
            <a:endParaRPr lang="en-GB" dirty="0"/>
          </a:p>
          <a:p>
            <a:r>
              <a:rPr lang="en-GB" dirty="0"/>
              <a:t>Just different reference. </a:t>
            </a:r>
          </a:p>
        </p:txBody>
      </p:sp>
    </p:spTree>
    <p:extLst>
      <p:ext uri="{BB962C8B-B14F-4D97-AF65-F5344CB8AC3E}">
        <p14:creationId xmlns:p14="http://schemas.microsoft.com/office/powerpoint/2010/main" val="41724235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F114A-B0D8-3540-961F-2E8E1D871984}"/>
              </a:ext>
            </a:extLst>
          </p:cNvPr>
          <p:cNvSpPr>
            <a:spLocks noGrp="1"/>
          </p:cNvSpPr>
          <p:nvPr>
            <p:ph type="title"/>
          </p:nvPr>
        </p:nvSpPr>
        <p:spPr/>
        <p:txBody>
          <a:bodyPr/>
          <a:lstStyle/>
          <a:p>
            <a:pPr algn="ctr"/>
            <a:r>
              <a:rPr lang="en-GB" b="1" i="1" u="sng" dirty="0"/>
              <a:t>Sale of Goods Act 1979</a:t>
            </a:r>
          </a:p>
        </p:txBody>
      </p:sp>
      <p:sp>
        <p:nvSpPr>
          <p:cNvPr id="3" name="Content Placeholder 2">
            <a:extLst>
              <a:ext uri="{FF2B5EF4-FFF2-40B4-BE49-F238E27FC236}">
                <a16:creationId xmlns:a16="http://schemas.microsoft.com/office/drawing/2014/main" id="{BFEDBA18-C65A-2EC5-8DD2-872910FA36BE}"/>
              </a:ext>
            </a:extLst>
          </p:cNvPr>
          <p:cNvSpPr>
            <a:spLocks noGrp="1"/>
          </p:cNvSpPr>
          <p:nvPr>
            <p:ph idx="1"/>
          </p:nvPr>
        </p:nvSpPr>
        <p:spPr/>
        <p:txBody>
          <a:bodyPr/>
          <a:lstStyle/>
          <a:p>
            <a:pPr algn="l"/>
            <a:r>
              <a:rPr lang="en-GB" b="1" i="0" dirty="0">
                <a:solidFill>
                  <a:srgbClr val="000000"/>
                </a:solidFill>
                <a:effectLst/>
                <a:latin typeface="arial" panose="020B0604020202020204" pitchFamily="34" charset="0"/>
              </a:rPr>
              <a:t>2 Contract of sale.</a:t>
            </a:r>
          </a:p>
          <a:p>
            <a:pPr algn="l"/>
            <a:r>
              <a:rPr lang="en-GB" b="0" i="0" dirty="0">
                <a:solidFill>
                  <a:srgbClr val="1E1E1E"/>
                </a:solidFill>
                <a:effectLst/>
                <a:latin typeface="arial" panose="020B0604020202020204" pitchFamily="34" charset="0"/>
              </a:rPr>
              <a:t>(1)A contract of sale of goods is a contract by which the seller transfers or agrees to transfer the property in goods to the buyer for a money consideration, called the price.</a:t>
            </a:r>
          </a:p>
          <a:p>
            <a:endParaRPr lang="en-GB" dirty="0"/>
          </a:p>
        </p:txBody>
      </p:sp>
    </p:spTree>
    <p:extLst>
      <p:ext uri="{BB962C8B-B14F-4D97-AF65-F5344CB8AC3E}">
        <p14:creationId xmlns:p14="http://schemas.microsoft.com/office/powerpoint/2010/main" val="11110513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DDF46-6E3A-8E71-08C7-5389EAA559A0}"/>
              </a:ext>
            </a:extLst>
          </p:cNvPr>
          <p:cNvSpPr>
            <a:spLocks noGrp="1"/>
          </p:cNvSpPr>
          <p:nvPr>
            <p:ph type="title"/>
          </p:nvPr>
        </p:nvSpPr>
        <p:spPr/>
        <p:txBody>
          <a:bodyPr>
            <a:normAutofit/>
          </a:bodyPr>
          <a:lstStyle/>
          <a:p>
            <a:pPr algn="ctr"/>
            <a:r>
              <a:rPr lang="en-GB" sz="8000" b="1" i="1" u="sng" dirty="0"/>
              <a:t>Continued</a:t>
            </a:r>
          </a:p>
        </p:txBody>
      </p:sp>
      <p:sp>
        <p:nvSpPr>
          <p:cNvPr id="3" name="Content Placeholder 2">
            <a:extLst>
              <a:ext uri="{FF2B5EF4-FFF2-40B4-BE49-F238E27FC236}">
                <a16:creationId xmlns:a16="http://schemas.microsoft.com/office/drawing/2014/main" id="{784B73C9-D393-432C-287A-8C41177BC69C}"/>
              </a:ext>
            </a:extLst>
          </p:cNvPr>
          <p:cNvSpPr>
            <a:spLocks noGrp="1"/>
          </p:cNvSpPr>
          <p:nvPr>
            <p:ph idx="1"/>
          </p:nvPr>
        </p:nvSpPr>
        <p:spPr>
          <a:xfrm>
            <a:off x="156411" y="2502568"/>
            <a:ext cx="11072421" cy="3678776"/>
          </a:xfrm>
        </p:spPr>
        <p:txBody>
          <a:bodyPr>
            <a:normAutofit fontScale="25000" lnSpcReduction="20000"/>
          </a:bodyPr>
          <a:lstStyle/>
          <a:p>
            <a:pPr algn="l"/>
            <a:r>
              <a:rPr lang="en-GB" b="0" i="0" dirty="0">
                <a:solidFill>
                  <a:srgbClr val="1E1E1E"/>
                </a:solidFill>
                <a:effectLst/>
                <a:latin typeface="arial" panose="020B0604020202020204" pitchFamily="34" charset="0"/>
              </a:rPr>
              <a:t>(2)Where the seller sells goods in the course of a business, there is an implied term that the goods supplied under the contract are of satisfactory quality.</a:t>
            </a:r>
          </a:p>
          <a:p>
            <a:pPr algn="l"/>
            <a:r>
              <a:rPr lang="en-GB" b="0" i="0" dirty="0">
                <a:solidFill>
                  <a:srgbClr val="1E1E1E"/>
                </a:solidFill>
                <a:effectLst/>
                <a:latin typeface="arial" panose="020B0604020202020204" pitchFamily="34" charset="0"/>
              </a:rPr>
              <a:t>(2A)For the purposes of this Act, goods are of satisfactory quality if they meet the standard that a reasonable person would regard as satisfactory, taking account of any description of the goods, the price (if relevant) and all the other relevant circumstances.</a:t>
            </a:r>
          </a:p>
          <a:p>
            <a:pPr algn="l"/>
            <a:r>
              <a:rPr lang="en-GB" b="0" i="0" dirty="0">
                <a:solidFill>
                  <a:srgbClr val="1E1E1E"/>
                </a:solidFill>
                <a:effectLst/>
                <a:latin typeface="arial" panose="020B0604020202020204" pitchFamily="34" charset="0"/>
              </a:rPr>
              <a:t>(2B)For the purposes of this Act, the quality of goods includes their state and condition and the following (among others) are in appropriate cases aspects of the quality of goods—</a:t>
            </a:r>
          </a:p>
          <a:p>
            <a:pPr algn="l"/>
            <a:r>
              <a:rPr lang="en-GB" b="0" i="0" dirty="0">
                <a:solidFill>
                  <a:srgbClr val="1E1E1E"/>
                </a:solidFill>
                <a:effectLst/>
                <a:latin typeface="arial" panose="020B0604020202020204" pitchFamily="34" charset="0"/>
              </a:rPr>
              <a:t>(a)fitness for all the purposes for which goods of the kind in question are commonly supplied,</a:t>
            </a:r>
          </a:p>
          <a:p>
            <a:pPr algn="l"/>
            <a:r>
              <a:rPr lang="en-GB" b="0" i="0" dirty="0">
                <a:solidFill>
                  <a:srgbClr val="1E1E1E"/>
                </a:solidFill>
                <a:effectLst/>
                <a:latin typeface="arial" panose="020B0604020202020204" pitchFamily="34" charset="0"/>
              </a:rPr>
              <a:t>(b)appearance and finish,</a:t>
            </a:r>
          </a:p>
          <a:p>
            <a:pPr algn="l"/>
            <a:r>
              <a:rPr lang="en-GB" b="0" i="0" dirty="0">
                <a:solidFill>
                  <a:srgbClr val="1E1E1E"/>
                </a:solidFill>
                <a:effectLst/>
                <a:latin typeface="arial" panose="020B0604020202020204" pitchFamily="34" charset="0"/>
              </a:rPr>
              <a:t>(c)freedom from minor defects,</a:t>
            </a:r>
          </a:p>
          <a:p>
            <a:pPr algn="l"/>
            <a:r>
              <a:rPr lang="en-GB" b="0" i="0" dirty="0">
                <a:solidFill>
                  <a:srgbClr val="1E1E1E"/>
                </a:solidFill>
                <a:effectLst/>
                <a:latin typeface="arial" panose="020B0604020202020204" pitchFamily="34" charset="0"/>
              </a:rPr>
              <a:t>(d)safety, and</a:t>
            </a:r>
          </a:p>
          <a:p>
            <a:pPr algn="l"/>
            <a:r>
              <a:rPr lang="en-GB" b="0" i="0" dirty="0">
                <a:solidFill>
                  <a:srgbClr val="1E1E1E"/>
                </a:solidFill>
                <a:effectLst/>
                <a:latin typeface="arial" panose="020B0604020202020204" pitchFamily="34" charset="0"/>
              </a:rPr>
              <a:t>(e)durability.</a:t>
            </a:r>
          </a:p>
          <a:p>
            <a:pPr algn="l"/>
            <a:r>
              <a:rPr lang="en-GB" b="0" i="0" dirty="0">
                <a:solidFill>
                  <a:srgbClr val="1E1E1E"/>
                </a:solidFill>
                <a:effectLst/>
                <a:latin typeface="arial" panose="020B0604020202020204" pitchFamily="34" charset="0"/>
              </a:rPr>
              <a:t>(2C)The term implied by subsection (2) above does not extend to any matter making the quality of goods unsatisfactory—</a:t>
            </a:r>
          </a:p>
          <a:p>
            <a:pPr algn="l"/>
            <a:r>
              <a:rPr lang="en-GB" b="0" i="0" dirty="0">
                <a:solidFill>
                  <a:srgbClr val="1E1E1E"/>
                </a:solidFill>
                <a:effectLst/>
                <a:latin typeface="arial" panose="020B0604020202020204" pitchFamily="34" charset="0"/>
              </a:rPr>
              <a:t>(a)which is specifically drawn to the buyer’s attention before the contract is made,</a:t>
            </a:r>
          </a:p>
          <a:p>
            <a:pPr algn="l"/>
            <a:r>
              <a:rPr lang="en-GB" b="0" i="0" dirty="0">
                <a:solidFill>
                  <a:srgbClr val="1E1E1E"/>
                </a:solidFill>
                <a:effectLst/>
                <a:latin typeface="arial" panose="020B0604020202020204" pitchFamily="34" charset="0"/>
              </a:rPr>
              <a:t>(b)where the buyer examines the goods before the contract is made, which that examination ought to reveal, or</a:t>
            </a:r>
          </a:p>
          <a:p>
            <a:pPr algn="l"/>
            <a:r>
              <a:rPr lang="en-GB" b="0" i="0" dirty="0">
                <a:solidFill>
                  <a:srgbClr val="1E1E1E"/>
                </a:solidFill>
                <a:effectLst/>
                <a:latin typeface="arial" panose="020B0604020202020204" pitchFamily="34" charset="0"/>
              </a:rPr>
              <a:t>(c)in the case of a contract for sale by sample, which would have been apparent on a reasonable examination of the sample.</a:t>
            </a:r>
            <a:r>
              <a:rPr lang="en-GB" b="1" i="0" dirty="0">
                <a:solidFill>
                  <a:srgbClr val="000000"/>
                </a:solidFill>
                <a:effectLst/>
                <a:latin typeface="arial" panose="020B0604020202020204" pitchFamily="34" charset="0"/>
              </a:rPr>
              <a:t>]</a:t>
            </a:r>
            <a:endParaRPr lang="en-GB" b="0" i="0" dirty="0">
              <a:solidFill>
                <a:srgbClr val="1E1E1E"/>
              </a:solidFill>
              <a:effectLst/>
              <a:latin typeface="arial" panose="020B0604020202020204" pitchFamily="34" charset="0"/>
            </a:endParaRPr>
          </a:p>
          <a:p>
            <a:pPr algn="l"/>
            <a:r>
              <a:rPr lang="en-GB" b="0" i="0" dirty="0">
                <a:solidFill>
                  <a:srgbClr val="1E1E1E"/>
                </a:solidFill>
                <a:effectLst/>
                <a:latin typeface="arial" panose="020B0604020202020204" pitchFamily="34" charset="0"/>
              </a:rPr>
              <a:t>(3)Where the seller sells goods in the course of a business and the buyer, expressly or by implication, makes known—</a:t>
            </a:r>
          </a:p>
          <a:p>
            <a:pPr algn="l"/>
            <a:r>
              <a:rPr lang="en-GB" b="0" i="0" dirty="0">
                <a:solidFill>
                  <a:srgbClr val="1E1E1E"/>
                </a:solidFill>
                <a:effectLst/>
                <a:latin typeface="arial" panose="020B0604020202020204" pitchFamily="34" charset="0"/>
              </a:rPr>
              <a:t>(a)to the seller, or</a:t>
            </a:r>
          </a:p>
          <a:p>
            <a:pPr algn="l"/>
            <a:r>
              <a:rPr lang="en-GB" b="0" i="0" dirty="0">
                <a:solidFill>
                  <a:srgbClr val="1E1E1E"/>
                </a:solidFill>
                <a:effectLst/>
                <a:latin typeface="arial" panose="020B0604020202020204" pitchFamily="34" charset="0"/>
              </a:rPr>
              <a:t>(b)where the purchase price or part of it is payable by instalments and the goods were previously sold by a credit-broker to the seller, to that credit-broker,</a:t>
            </a:r>
          </a:p>
          <a:p>
            <a:pPr algn="just"/>
            <a:r>
              <a:rPr lang="en-GB" b="0" i="0" dirty="0">
                <a:solidFill>
                  <a:srgbClr val="1E1E1E"/>
                </a:solidFill>
                <a:effectLst/>
                <a:latin typeface="arial" panose="020B0604020202020204" pitchFamily="34" charset="0"/>
              </a:rPr>
              <a:t>any particular purpose for which the goods are being bought, there is an implied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3" tooltip="View the commentary text for this item"/>
              </a:rPr>
              <a:t>F1</a:t>
            </a:r>
            <a:r>
              <a:rPr lang="en-GB" b="0" i="0" dirty="0">
                <a:solidFill>
                  <a:srgbClr val="1E1E1E"/>
                </a:solidFill>
                <a:effectLst/>
                <a:latin typeface="arial" panose="020B0604020202020204" pitchFamily="34" charset="0"/>
              </a:rPr>
              <a:t>term</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that the goods supplied under the contract are reasonably fit for that purpose, whether or not that is a purpose for which such goods are commonly supplied, except where the circumstances show that the buyer does not rely, or that it is unreasonable for him to rely, on the skill or judgment of the seller or credit-broker.</a:t>
            </a:r>
          </a:p>
          <a:p>
            <a:endParaRPr lang="en-GB" dirty="0"/>
          </a:p>
        </p:txBody>
      </p:sp>
    </p:spTree>
    <p:extLst>
      <p:ext uri="{BB962C8B-B14F-4D97-AF65-F5344CB8AC3E}">
        <p14:creationId xmlns:p14="http://schemas.microsoft.com/office/powerpoint/2010/main" val="433753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12706-0A00-AE5F-2C71-0995B6ECCE04}"/>
              </a:ext>
            </a:extLst>
          </p:cNvPr>
          <p:cNvSpPr>
            <a:spLocks noGrp="1"/>
          </p:cNvSpPr>
          <p:nvPr>
            <p:ph type="title"/>
          </p:nvPr>
        </p:nvSpPr>
        <p:spPr/>
        <p:txBody>
          <a:bodyPr/>
          <a:lstStyle/>
          <a:p>
            <a:pPr algn="ctr"/>
            <a:r>
              <a:rPr lang="en-GB" b="1" i="1" u="sng" dirty="0"/>
              <a:t>Continued</a:t>
            </a:r>
          </a:p>
        </p:txBody>
      </p:sp>
      <p:sp>
        <p:nvSpPr>
          <p:cNvPr id="3" name="Content Placeholder 2">
            <a:extLst>
              <a:ext uri="{FF2B5EF4-FFF2-40B4-BE49-F238E27FC236}">
                <a16:creationId xmlns:a16="http://schemas.microsoft.com/office/drawing/2014/main" id="{9A6DF669-EC19-C160-3916-F01CBF26AEBA}"/>
              </a:ext>
            </a:extLst>
          </p:cNvPr>
          <p:cNvSpPr>
            <a:spLocks noGrp="1"/>
          </p:cNvSpPr>
          <p:nvPr>
            <p:ph idx="1"/>
          </p:nvPr>
        </p:nvSpPr>
        <p:spPr/>
        <p:txBody>
          <a:bodyPr>
            <a:normAutofit fontScale="92500" lnSpcReduction="20000"/>
          </a:bodyPr>
          <a:lstStyle/>
          <a:p>
            <a:pPr algn="l"/>
            <a:r>
              <a:rPr lang="en-GB" b="1" i="0" dirty="0">
                <a:solidFill>
                  <a:srgbClr val="000000"/>
                </a:solidFill>
                <a:effectLst/>
                <a:latin typeface="arial" panose="020B0604020202020204" pitchFamily="34" charset="0"/>
              </a:rPr>
              <a:t>13Sale by description.</a:t>
            </a:r>
          </a:p>
          <a:p>
            <a:pPr algn="l"/>
            <a:r>
              <a:rPr lang="en-GB" b="0" i="0" dirty="0">
                <a:solidFill>
                  <a:srgbClr val="1E1E1E"/>
                </a:solidFill>
                <a:effectLst/>
                <a:latin typeface="arial" panose="020B0604020202020204" pitchFamily="34" charset="0"/>
              </a:rPr>
              <a:t>(1)Where there is a contract for the sale of goods by description, there is an implied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3" tooltip="View the commentary text for this item"/>
              </a:rPr>
              <a:t>F1</a:t>
            </a:r>
            <a:r>
              <a:rPr lang="en-GB" b="0" i="0" dirty="0">
                <a:solidFill>
                  <a:srgbClr val="1E1E1E"/>
                </a:solidFill>
                <a:effectLst/>
                <a:latin typeface="arial" panose="020B0604020202020204" pitchFamily="34" charset="0"/>
              </a:rPr>
              <a:t>term</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that the goods will correspond with the description.</a:t>
            </a:r>
          </a:p>
          <a:p>
            <a:pPr algn="l"/>
            <a:r>
              <a:rPr lang="en-GB" b="0" i="0" dirty="0">
                <a:solidFill>
                  <a:srgbClr val="1E1E1E"/>
                </a:solidFill>
                <a:effectLst/>
                <a:latin typeface="arial" panose="020B0604020202020204" pitchFamily="34" charset="0"/>
              </a:rPr>
              <a:t>(1A)As regards England and Wales and Northern Ireland, the term implied by subsection (1) above is a condition.</a:t>
            </a:r>
            <a:r>
              <a:rPr lang="en-GB" b="1" i="0" dirty="0">
                <a:solidFill>
                  <a:srgbClr val="000000"/>
                </a:solidFill>
                <a:effectLst/>
                <a:latin typeface="arial" panose="020B0604020202020204" pitchFamily="34" charset="0"/>
              </a:rPr>
              <a:t>]</a:t>
            </a:r>
            <a:endParaRPr lang="en-GB" b="0" i="0" dirty="0">
              <a:solidFill>
                <a:srgbClr val="1E1E1E"/>
              </a:solidFill>
              <a:effectLst/>
              <a:latin typeface="arial" panose="020B0604020202020204" pitchFamily="34" charset="0"/>
            </a:endParaRPr>
          </a:p>
          <a:p>
            <a:pPr algn="l"/>
            <a:r>
              <a:rPr lang="en-GB" b="0" i="0" dirty="0">
                <a:solidFill>
                  <a:srgbClr val="1E1E1E"/>
                </a:solidFill>
                <a:effectLst/>
                <a:latin typeface="arial" panose="020B0604020202020204" pitchFamily="34" charset="0"/>
              </a:rPr>
              <a:t>(2)If the sale is by sample as well as by description it is not sufficient that the bulk of the goods corresponds with the sample if the goods do not also correspond with the description.</a:t>
            </a:r>
          </a:p>
          <a:p>
            <a:endParaRPr lang="en-GB" dirty="0"/>
          </a:p>
        </p:txBody>
      </p:sp>
    </p:spTree>
    <p:extLst>
      <p:ext uri="{BB962C8B-B14F-4D97-AF65-F5344CB8AC3E}">
        <p14:creationId xmlns:p14="http://schemas.microsoft.com/office/powerpoint/2010/main" val="22508743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299B7-4E6C-147A-C4B6-572DBBD4BBDB}"/>
              </a:ext>
            </a:extLst>
          </p:cNvPr>
          <p:cNvSpPr>
            <a:spLocks noGrp="1"/>
          </p:cNvSpPr>
          <p:nvPr>
            <p:ph type="title"/>
          </p:nvPr>
        </p:nvSpPr>
        <p:spPr/>
        <p:txBody>
          <a:bodyPr>
            <a:normAutofit fontScale="90000"/>
          </a:bodyPr>
          <a:lstStyle/>
          <a:p>
            <a:pPr algn="ctr"/>
            <a:r>
              <a:rPr lang="en-GB" b="1" i="1" u="sng" dirty="0"/>
              <a:t>Supply of Goods and Services Act 1982</a:t>
            </a:r>
          </a:p>
        </p:txBody>
      </p:sp>
      <p:sp>
        <p:nvSpPr>
          <p:cNvPr id="3" name="Content Placeholder 2">
            <a:extLst>
              <a:ext uri="{FF2B5EF4-FFF2-40B4-BE49-F238E27FC236}">
                <a16:creationId xmlns:a16="http://schemas.microsoft.com/office/drawing/2014/main" id="{74872C5F-2C0D-89BF-67E8-B18726696F82}"/>
              </a:ext>
            </a:extLst>
          </p:cNvPr>
          <p:cNvSpPr>
            <a:spLocks noGrp="1"/>
          </p:cNvSpPr>
          <p:nvPr>
            <p:ph idx="1"/>
          </p:nvPr>
        </p:nvSpPr>
        <p:spPr/>
        <p:txBody>
          <a:bodyPr/>
          <a:lstStyle/>
          <a:p>
            <a:r>
              <a:rPr lang="en-GB" dirty="0"/>
              <a:t>- Transfer of property in goods. </a:t>
            </a:r>
          </a:p>
          <a:p>
            <a:r>
              <a:rPr lang="en-GB" dirty="0"/>
              <a:t>- Not for money. </a:t>
            </a:r>
          </a:p>
          <a:p>
            <a:r>
              <a:rPr lang="en-GB" dirty="0"/>
              <a:t>- Other important parts include part 1. </a:t>
            </a:r>
          </a:p>
          <a:p>
            <a:r>
              <a:rPr lang="en-GB" dirty="0"/>
              <a:t>- The legislation includes Satisfactory quality, Fitness for purpose, Description. </a:t>
            </a:r>
          </a:p>
        </p:txBody>
      </p:sp>
    </p:spTree>
    <p:extLst>
      <p:ext uri="{BB962C8B-B14F-4D97-AF65-F5344CB8AC3E}">
        <p14:creationId xmlns:p14="http://schemas.microsoft.com/office/powerpoint/2010/main" val="33134994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91FA1-4514-957D-8D68-D41574E0256E}"/>
              </a:ext>
            </a:extLst>
          </p:cNvPr>
          <p:cNvSpPr>
            <a:spLocks noGrp="1"/>
          </p:cNvSpPr>
          <p:nvPr>
            <p:ph type="title"/>
          </p:nvPr>
        </p:nvSpPr>
        <p:spPr/>
        <p:txBody>
          <a:bodyPr>
            <a:normAutofit/>
          </a:bodyPr>
          <a:lstStyle/>
          <a:p>
            <a:pPr algn="ctr"/>
            <a:r>
              <a:rPr lang="en-GB" sz="8000" b="1" i="1" u="sng" dirty="0"/>
              <a:t>Implied by custom</a:t>
            </a:r>
          </a:p>
        </p:txBody>
      </p:sp>
      <p:sp>
        <p:nvSpPr>
          <p:cNvPr id="3" name="Content Placeholder 2">
            <a:extLst>
              <a:ext uri="{FF2B5EF4-FFF2-40B4-BE49-F238E27FC236}">
                <a16:creationId xmlns:a16="http://schemas.microsoft.com/office/drawing/2014/main" id="{57461571-67DB-4169-D83F-3F4EEF7B73C8}"/>
              </a:ext>
            </a:extLst>
          </p:cNvPr>
          <p:cNvSpPr>
            <a:spLocks noGrp="1"/>
          </p:cNvSpPr>
          <p:nvPr>
            <p:ph idx="1"/>
          </p:nvPr>
        </p:nvSpPr>
        <p:spPr/>
        <p:txBody>
          <a:bodyPr>
            <a:normAutofit fontScale="85000" lnSpcReduction="20000"/>
          </a:bodyPr>
          <a:lstStyle/>
          <a:p>
            <a:pPr>
              <a:lnSpc>
                <a:spcPct val="120000"/>
              </a:lnSpc>
            </a:pPr>
            <a:r>
              <a:rPr lang="en-GB" dirty="0"/>
              <a:t>- Local custom. </a:t>
            </a:r>
          </a:p>
          <a:p>
            <a:pPr>
              <a:lnSpc>
                <a:spcPct val="120000"/>
              </a:lnSpc>
            </a:pPr>
            <a:r>
              <a:rPr lang="en-GB" dirty="0"/>
              <a:t>- Is the term implied depends on a number of things such as; </a:t>
            </a:r>
          </a:p>
          <a:p>
            <a:pPr>
              <a:lnSpc>
                <a:spcPct val="120000"/>
              </a:lnSpc>
            </a:pPr>
            <a:r>
              <a:rPr lang="en-GB" dirty="0"/>
              <a:t>whether the term has been in use for a sufficient length of time;</a:t>
            </a:r>
          </a:p>
          <a:p>
            <a:pPr>
              <a:lnSpc>
                <a:spcPct val="120000"/>
              </a:lnSpc>
            </a:pPr>
            <a:r>
              <a:rPr lang="en-GB" dirty="0"/>
              <a:t>whether it is reasonable to imply such a term;</a:t>
            </a:r>
          </a:p>
          <a:p>
            <a:pPr>
              <a:lnSpc>
                <a:spcPct val="120000"/>
              </a:lnSpc>
            </a:pPr>
            <a:r>
              <a:rPr lang="en-GB" dirty="0"/>
              <a:t>whether the term is inconsistent with an express term;</a:t>
            </a:r>
          </a:p>
          <a:p>
            <a:pPr>
              <a:lnSpc>
                <a:spcPct val="120000"/>
              </a:lnSpc>
            </a:pPr>
            <a:r>
              <a:rPr lang="en-GB" dirty="0"/>
              <a:t>that such a term is used in practice;</a:t>
            </a:r>
          </a:p>
          <a:p>
            <a:pPr>
              <a:lnSpc>
                <a:spcPct val="120000"/>
              </a:lnSpc>
            </a:pPr>
            <a:r>
              <a:rPr lang="en-GB" dirty="0"/>
              <a:t>and that the implication of such a term is acceptable to the court.</a:t>
            </a:r>
          </a:p>
        </p:txBody>
      </p:sp>
    </p:spTree>
    <p:extLst>
      <p:ext uri="{BB962C8B-B14F-4D97-AF65-F5344CB8AC3E}">
        <p14:creationId xmlns:p14="http://schemas.microsoft.com/office/powerpoint/2010/main" val="17913789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5D1A9-647E-3524-19CE-576E3ACA2E04}"/>
              </a:ext>
            </a:extLst>
          </p:cNvPr>
          <p:cNvSpPr>
            <a:spLocks noGrp="1"/>
          </p:cNvSpPr>
          <p:nvPr>
            <p:ph type="title"/>
          </p:nvPr>
        </p:nvSpPr>
        <p:spPr/>
        <p:txBody>
          <a:bodyPr/>
          <a:lstStyle/>
          <a:p>
            <a:pPr algn="ctr"/>
            <a:r>
              <a:rPr lang="en-GB" b="1" i="1" u="sng" dirty="0"/>
              <a:t>Implied by the courts</a:t>
            </a:r>
          </a:p>
        </p:txBody>
      </p:sp>
      <p:sp>
        <p:nvSpPr>
          <p:cNvPr id="3" name="Content Placeholder 2">
            <a:extLst>
              <a:ext uri="{FF2B5EF4-FFF2-40B4-BE49-F238E27FC236}">
                <a16:creationId xmlns:a16="http://schemas.microsoft.com/office/drawing/2014/main" id="{FB6DFD2B-3E54-E004-8263-12C335A30E97}"/>
              </a:ext>
            </a:extLst>
          </p:cNvPr>
          <p:cNvSpPr>
            <a:spLocks noGrp="1"/>
          </p:cNvSpPr>
          <p:nvPr>
            <p:ph idx="1"/>
          </p:nvPr>
        </p:nvSpPr>
        <p:spPr/>
        <p:txBody>
          <a:bodyPr/>
          <a:lstStyle/>
          <a:p>
            <a:r>
              <a:rPr lang="en-GB" dirty="0"/>
              <a:t>- Common law. </a:t>
            </a:r>
          </a:p>
          <a:p>
            <a:r>
              <a:rPr lang="en-GB" dirty="0"/>
              <a:t>- 2 Ways </a:t>
            </a:r>
          </a:p>
          <a:p>
            <a:r>
              <a:rPr lang="en-GB" dirty="0"/>
              <a:t>– Implied by law (Common law) – common law has said that will be appear in the contract. </a:t>
            </a:r>
          </a:p>
          <a:p>
            <a:r>
              <a:rPr lang="en-GB" dirty="0"/>
              <a:t>- Implied on the particular facts – what did the parties intend. </a:t>
            </a:r>
          </a:p>
        </p:txBody>
      </p:sp>
    </p:spTree>
    <p:extLst>
      <p:ext uri="{BB962C8B-B14F-4D97-AF65-F5344CB8AC3E}">
        <p14:creationId xmlns:p14="http://schemas.microsoft.com/office/powerpoint/2010/main" val="24083614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269DD-3EB3-795D-59DA-805681B9B583}"/>
              </a:ext>
            </a:extLst>
          </p:cNvPr>
          <p:cNvSpPr>
            <a:spLocks noGrp="1"/>
          </p:cNvSpPr>
          <p:nvPr>
            <p:ph type="title"/>
          </p:nvPr>
        </p:nvSpPr>
        <p:spPr/>
        <p:txBody>
          <a:bodyPr/>
          <a:lstStyle/>
          <a:p>
            <a:pPr algn="ctr"/>
            <a:r>
              <a:rPr lang="en-GB" b="1" i="1" u="sng" dirty="0"/>
              <a:t>Business Efficacy test </a:t>
            </a:r>
          </a:p>
        </p:txBody>
      </p:sp>
      <p:sp>
        <p:nvSpPr>
          <p:cNvPr id="3" name="Content Placeholder 2">
            <a:extLst>
              <a:ext uri="{FF2B5EF4-FFF2-40B4-BE49-F238E27FC236}">
                <a16:creationId xmlns:a16="http://schemas.microsoft.com/office/drawing/2014/main" id="{5AE2E4D5-B796-1BD0-BC48-7A5F060C54E3}"/>
              </a:ext>
            </a:extLst>
          </p:cNvPr>
          <p:cNvSpPr>
            <a:spLocks noGrp="1"/>
          </p:cNvSpPr>
          <p:nvPr>
            <p:ph idx="1"/>
          </p:nvPr>
        </p:nvSpPr>
        <p:spPr/>
        <p:txBody>
          <a:bodyPr/>
          <a:lstStyle/>
          <a:p>
            <a:r>
              <a:rPr lang="en-GB" dirty="0"/>
              <a:t>- Term is essential because it gives the contract business efficacy. </a:t>
            </a:r>
          </a:p>
          <a:p>
            <a:r>
              <a:rPr lang="en-GB" dirty="0"/>
              <a:t>- The contract would not work without the term. </a:t>
            </a:r>
          </a:p>
          <a:p>
            <a:r>
              <a:rPr lang="en-GB" dirty="0"/>
              <a:t>- Usually put into contracts that are not drafted well. </a:t>
            </a:r>
          </a:p>
          <a:p>
            <a:r>
              <a:rPr lang="en-GB" dirty="0"/>
              <a:t>- </a:t>
            </a:r>
            <a:r>
              <a:rPr lang="en-GB" dirty="0" err="1"/>
              <a:t>Devani</a:t>
            </a:r>
            <a:r>
              <a:rPr lang="en-GB" dirty="0"/>
              <a:t> v Wells [2019] – Pay upon completion (implied based on business efficiency) </a:t>
            </a:r>
          </a:p>
        </p:txBody>
      </p:sp>
    </p:spTree>
    <p:extLst>
      <p:ext uri="{BB962C8B-B14F-4D97-AF65-F5344CB8AC3E}">
        <p14:creationId xmlns:p14="http://schemas.microsoft.com/office/powerpoint/2010/main" val="19116320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532D5-7947-93E0-C62D-7BE4FD77B571}"/>
              </a:ext>
            </a:extLst>
          </p:cNvPr>
          <p:cNvSpPr>
            <a:spLocks noGrp="1"/>
          </p:cNvSpPr>
          <p:nvPr>
            <p:ph type="title"/>
          </p:nvPr>
        </p:nvSpPr>
        <p:spPr/>
        <p:txBody>
          <a:bodyPr/>
          <a:lstStyle/>
          <a:p>
            <a:r>
              <a:rPr lang="en-GB" b="1" i="1" u="sng" dirty="0"/>
              <a:t>Officious Bystander rule</a:t>
            </a:r>
          </a:p>
        </p:txBody>
      </p:sp>
      <p:sp>
        <p:nvSpPr>
          <p:cNvPr id="3" name="Content Placeholder 2">
            <a:extLst>
              <a:ext uri="{FF2B5EF4-FFF2-40B4-BE49-F238E27FC236}">
                <a16:creationId xmlns:a16="http://schemas.microsoft.com/office/drawing/2014/main" id="{58F776A1-8225-D553-E207-6B18E755BE96}"/>
              </a:ext>
            </a:extLst>
          </p:cNvPr>
          <p:cNvSpPr>
            <a:spLocks noGrp="1"/>
          </p:cNvSpPr>
          <p:nvPr>
            <p:ph idx="1"/>
          </p:nvPr>
        </p:nvSpPr>
        <p:spPr/>
        <p:txBody>
          <a:bodyPr/>
          <a:lstStyle/>
          <a:p>
            <a:r>
              <a:rPr lang="en-GB" dirty="0" err="1"/>
              <a:t>Shirlaw</a:t>
            </a:r>
            <a:r>
              <a:rPr lang="en-GB" dirty="0"/>
              <a:t> v Southern Foundries LTD [1939] – </a:t>
            </a:r>
          </a:p>
          <a:p>
            <a:endParaRPr lang="en-GB" dirty="0"/>
          </a:p>
          <a:p>
            <a:r>
              <a:rPr lang="en-GB" dirty="0"/>
              <a:t>‘’ If while the parties were making their bargain an officious bystander were to suggest some express provision for it in the agreement, they would testily supress him with a common, oh, of course’’. </a:t>
            </a:r>
          </a:p>
        </p:txBody>
      </p:sp>
    </p:spTree>
    <p:extLst>
      <p:ext uri="{BB962C8B-B14F-4D97-AF65-F5344CB8AC3E}">
        <p14:creationId xmlns:p14="http://schemas.microsoft.com/office/powerpoint/2010/main" val="15540537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F6B08-58EE-E6F2-0840-67E05C12B14A}"/>
              </a:ext>
            </a:extLst>
          </p:cNvPr>
          <p:cNvSpPr>
            <a:spLocks noGrp="1"/>
          </p:cNvSpPr>
          <p:nvPr>
            <p:ph type="title"/>
          </p:nvPr>
        </p:nvSpPr>
        <p:spPr/>
        <p:txBody>
          <a:bodyPr/>
          <a:lstStyle/>
          <a:p>
            <a:r>
              <a:rPr lang="en-GB" b="1" i="1" u="sng" dirty="0"/>
              <a:t>Entire agreement clauses</a:t>
            </a:r>
          </a:p>
        </p:txBody>
      </p:sp>
      <p:sp>
        <p:nvSpPr>
          <p:cNvPr id="3" name="Content Placeholder 2">
            <a:extLst>
              <a:ext uri="{FF2B5EF4-FFF2-40B4-BE49-F238E27FC236}">
                <a16:creationId xmlns:a16="http://schemas.microsoft.com/office/drawing/2014/main" id="{162CCA51-C920-D38D-F015-12084A97D507}"/>
              </a:ext>
            </a:extLst>
          </p:cNvPr>
          <p:cNvSpPr>
            <a:spLocks noGrp="1"/>
          </p:cNvSpPr>
          <p:nvPr>
            <p:ph idx="1"/>
          </p:nvPr>
        </p:nvSpPr>
        <p:spPr/>
        <p:txBody>
          <a:bodyPr/>
          <a:lstStyle/>
          <a:p>
            <a:r>
              <a:rPr lang="en-GB" dirty="0"/>
              <a:t>The written contract is the agreement. </a:t>
            </a:r>
          </a:p>
          <a:p>
            <a:r>
              <a:rPr lang="en-GB" dirty="0"/>
              <a:t>Nothing else is. </a:t>
            </a:r>
          </a:p>
          <a:p>
            <a:r>
              <a:rPr lang="en-GB" dirty="0"/>
              <a:t>Can lead to a claim for misrepresentation. </a:t>
            </a:r>
          </a:p>
          <a:p>
            <a:r>
              <a:rPr lang="en-GB" dirty="0" err="1"/>
              <a:t>Inntreprenenur</a:t>
            </a:r>
            <a:r>
              <a:rPr lang="en-GB" dirty="0"/>
              <a:t> Pub co v East Crown LTD [2000] </a:t>
            </a:r>
          </a:p>
          <a:p>
            <a:r>
              <a:rPr lang="en-GB" dirty="0" err="1"/>
              <a:t>Exxonmobil</a:t>
            </a:r>
            <a:r>
              <a:rPr lang="en-GB" dirty="0"/>
              <a:t> Sales and Supply Corp v Texaco LTD [2003] </a:t>
            </a:r>
          </a:p>
        </p:txBody>
      </p:sp>
    </p:spTree>
    <p:extLst>
      <p:ext uri="{BB962C8B-B14F-4D97-AF65-F5344CB8AC3E}">
        <p14:creationId xmlns:p14="http://schemas.microsoft.com/office/powerpoint/2010/main" val="249433880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8A587-BE06-8C01-09C1-5A6007EB391F}"/>
              </a:ext>
            </a:extLst>
          </p:cNvPr>
          <p:cNvSpPr>
            <a:spLocks noGrp="1"/>
          </p:cNvSpPr>
          <p:nvPr>
            <p:ph type="title"/>
          </p:nvPr>
        </p:nvSpPr>
        <p:spPr/>
        <p:txBody>
          <a:bodyPr>
            <a:normAutofit fontScale="90000"/>
          </a:bodyPr>
          <a:lstStyle/>
          <a:p>
            <a:pPr algn="ctr"/>
            <a:r>
              <a:rPr lang="en-GB" b="1" i="1" u="sng" dirty="0"/>
              <a:t>Conditions, Warranties and Innominate terms</a:t>
            </a:r>
          </a:p>
        </p:txBody>
      </p:sp>
      <p:sp>
        <p:nvSpPr>
          <p:cNvPr id="3" name="Content Placeholder 2">
            <a:extLst>
              <a:ext uri="{FF2B5EF4-FFF2-40B4-BE49-F238E27FC236}">
                <a16:creationId xmlns:a16="http://schemas.microsoft.com/office/drawing/2014/main" id="{E6036AB6-62DA-D7EF-F211-B15A8BE690EE}"/>
              </a:ext>
            </a:extLst>
          </p:cNvPr>
          <p:cNvSpPr>
            <a:spLocks noGrp="1"/>
          </p:cNvSpPr>
          <p:nvPr>
            <p:ph idx="1"/>
          </p:nvPr>
        </p:nvSpPr>
        <p:spPr/>
        <p:txBody>
          <a:bodyPr/>
          <a:lstStyle/>
          <a:p>
            <a:r>
              <a:rPr lang="en-GB" dirty="0"/>
              <a:t>- We need to know the difference between warranties and conditions. </a:t>
            </a:r>
          </a:p>
          <a:p>
            <a:endParaRPr lang="en-GB" dirty="0"/>
          </a:p>
          <a:p>
            <a:r>
              <a:rPr lang="en-GB" dirty="0"/>
              <a:t>- This is to see how important a term is. </a:t>
            </a:r>
          </a:p>
        </p:txBody>
      </p:sp>
    </p:spTree>
    <p:extLst>
      <p:ext uri="{BB962C8B-B14F-4D97-AF65-F5344CB8AC3E}">
        <p14:creationId xmlns:p14="http://schemas.microsoft.com/office/powerpoint/2010/main" val="21065295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57B05-C848-5916-12A7-5D124CAB983F}"/>
              </a:ext>
            </a:extLst>
          </p:cNvPr>
          <p:cNvSpPr>
            <a:spLocks noGrp="1"/>
          </p:cNvSpPr>
          <p:nvPr>
            <p:ph type="title"/>
          </p:nvPr>
        </p:nvSpPr>
        <p:spPr/>
        <p:txBody>
          <a:bodyPr>
            <a:normAutofit/>
          </a:bodyPr>
          <a:lstStyle/>
          <a:p>
            <a:pPr algn="ctr"/>
            <a:r>
              <a:rPr lang="en-GB" sz="8000" b="1" i="1" u="sng" dirty="0"/>
              <a:t>Continued</a:t>
            </a:r>
          </a:p>
        </p:txBody>
      </p:sp>
      <p:sp>
        <p:nvSpPr>
          <p:cNvPr id="3" name="Content Placeholder 2">
            <a:extLst>
              <a:ext uri="{FF2B5EF4-FFF2-40B4-BE49-F238E27FC236}">
                <a16:creationId xmlns:a16="http://schemas.microsoft.com/office/drawing/2014/main" id="{E33F0BEC-CFFE-BC93-0926-039FCF7249AD}"/>
              </a:ext>
            </a:extLst>
          </p:cNvPr>
          <p:cNvSpPr>
            <a:spLocks noGrp="1"/>
          </p:cNvSpPr>
          <p:nvPr>
            <p:ph idx="1"/>
          </p:nvPr>
        </p:nvSpPr>
        <p:spPr/>
        <p:txBody>
          <a:bodyPr/>
          <a:lstStyle/>
          <a:p>
            <a:r>
              <a:rPr lang="en-GB" dirty="0"/>
              <a:t>- Important terms are called ‘’ Conditions’’. </a:t>
            </a:r>
          </a:p>
          <a:p>
            <a:r>
              <a:rPr lang="en-GB" dirty="0"/>
              <a:t>- Breaching a condition can mean that the contract will be terminated, and the claimant can sue for damages. </a:t>
            </a:r>
          </a:p>
          <a:p>
            <a:r>
              <a:rPr lang="en-GB" dirty="0"/>
              <a:t>- Less important – Warranty. </a:t>
            </a:r>
          </a:p>
          <a:p>
            <a:r>
              <a:rPr lang="en-GB" dirty="0"/>
              <a:t>- Contract cannot be terminated – but the claimant has the right to sue for damages. </a:t>
            </a:r>
          </a:p>
        </p:txBody>
      </p:sp>
    </p:spTree>
    <p:extLst>
      <p:ext uri="{BB962C8B-B14F-4D97-AF65-F5344CB8AC3E}">
        <p14:creationId xmlns:p14="http://schemas.microsoft.com/office/powerpoint/2010/main" val="15307819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27D15-68CD-F623-1C24-04D316ACB02A}"/>
              </a:ext>
            </a:extLst>
          </p:cNvPr>
          <p:cNvSpPr>
            <a:spLocks noGrp="1"/>
          </p:cNvSpPr>
          <p:nvPr>
            <p:ph type="title"/>
          </p:nvPr>
        </p:nvSpPr>
        <p:spPr/>
        <p:txBody>
          <a:bodyPr>
            <a:normAutofit/>
          </a:bodyPr>
          <a:lstStyle/>
          <a:p>
            <a:pPr algn="ctr"/>
            <a:r>
              <a:rPr lang="en-GB" sz="8000" b="1" i="1" u="sng" dirty="0"/>
              <a:t>Innominate term</a:t>
            </a:r>
          </a:p>
        </p:txBody>
      </p:sp>
      <p:sp>
        <p:nvSpPr>
          <p:cNvPr id="3" name="Content Placeholder 2">
            <a:extLst>
              <a:ext uri="{FF2B5EF4-FFF2-40B4-BE49-F238E27FC236}">
                <a16:creationId xmlns:a16="http://schemas.microsoft.com/office/drawing/2014/main" id="{4EEE3FDD-3490-131E-BB83-124EF4CC69F4}"/>
              </a:ext>
            </a:extLst>
          </p:cNvPr>
          <p:cNvSpPr>
            <a:spLocks noGrp="1"/>
          </p:cNvSpPr>
          <p:nvPr>
            <p:ph idx="1"/>
          </p:nvPr>
        </p:nvSpPr>
        <p:spPr/>
        <p:txBody>
          <a:bodyPr/>
          <a:lstStyle/>
          <a:p>
            <a:r>
              <a:rPr lang="en-GB" dirty="0"/>
              <a:t>- What if something does not fit into conditions or warranty? </a:t>
            </a:r>
          </a:p>
          <a:p>
            <a:r>
              <a:rPr lang="en-GB" dirty="0"/>
              <a:t>- It will be an intermediate or innominate term. </a:t>
            </a:r>
          </a:p>
          <a:p>
            <a:r>
              <a:rPr lang="en-GB" dirty="0"/>
              <a:t>- Courts will look at is the breach of the term ‘’ fundamental’’ </a:t>
            </a:r>
          </a:p>
          <a:p>
            <a:r>
              <a:rPr lang="en-GB" dirty="0"/>
              <a:t>- Key case – Hong Kong Fir Shipping Co LTD v Kawasaki Kisen Kaisha </a:t>
            </a:r>
          </a:p>
          <a:p>
            <a:r>
              <a:rPr lang="en-GB" dirty="0"/>
              <a:t>- Courts will wait and see what happens after the breach. </a:t>
            </a:r>
          </a:p>
        </p:txBody>
      </p:sp>
    </p:spTree>
    <p:extLst>
      <p:ext uri="{BB962C8B-B14F-4D97-AF65-F5344CB8AC3E}">
        <p14:creationId xmlns:p14="http://schemas.microsoft.com/office/powerpoint/2010/main" val="32919815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34C5B-22C6-0D74-D31F-EE743F9727B9}"/>
              </a:ext>
            </a:extLst>
          </p:cNvPr>
          <p:cNvSpPr>
            <a:spLocks noGrp="1"/>
          </p:cNvSpPr>
          <p:nvPr>
            <p:ph type="title"/>
          </p:nvPr>
        </p:nvSpPr>
        <p:spPr/>
        <p:txBody>
          <a:bodyPr/>
          <a:lstStyle/>
          <a:p>
            <a:pPr algn="ctr"/>
            <a:r>
              <a:rPr lang="en-GB" b="1" i="1" u="sng" dirty="0"/>
              <a:t>What about today?</a:t>
            </a:r>
          </a:p>
        </p:txBody>
      </p:sp>
      <p:sp>
        <p:nvSpPr>
          <p:cNvPr id="3" name="Content Placeholder 2">
            <a:extLst>
              <a:ext uri="{FF2B5EF4-FFF2-40B4-BE49-F238E27FC236}">
                <a16:creationId xmlns:a16="http://schemas.microsoft.com/office/drawing/2014/main" id="{42BABB53-59CB-E32A-17ED-27297BA37DF3}"/>
              </a:ext>
            </a:extLst>
          </p:cNvPr>
          <p:cNvSpPr>
            <a:spLocks noGrp="1"/>
          </p:cNvSpPr>
          <p:nvPr>
            <p:ph idx="1"/>
          </p:nvPr>
        </p:nvSpPr>
        <p:spPr/>
        <p:txBody>
          <a:bodyPr/>
          <a:lstStyle/>
          <a:p>
            <a:r>
              <a:rPr lang="en-GB" dirty="0"/>
              <a:t>- Courts will presume that it is an innominate term – Spar Shipping As v Grand China Logistics [2015] </a:t>
            </a:r>
          </a:p>
          <a:p>
            <a:endParaRPr lang="en-GB" dirty="0"/>
          </a:p>
          <a:p>
            <a:r>
              <a:rPr lang="en-GB" dirty="0"/>
              <a:t>- This also applied to terms implied by statute. </a:t>
            </a:r>
          </a:p>
        </p:txBody>
      </p:sp>
    </p:spTree>
    <p:extLst>
      <p:ext uri="{BB962C8B-B14F-4D97-AF65-F5344CB8AC3E}">
        <p14:creationId xmlns:p14="http://schemas.microsoft.com/office/powerpoint/2010/main" val="27383529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2FBF6-9254-2971-6CD8-E389BFB88887}"/>
              </a:ext>
            </a:extLst>
          </p:cNvPr>
          <p:cNvSpPr>
            <a:spLocks noGrp="1"/>
          </p:cNvSpPr>
          <p:nvPr>
            <p:ph type="title"/>
          </p:nvPr>
        </p:nvSpPr>
        <p:spPr/>
        <p:txBody>
          <a:bodyPr>
            <a:normAutofit fontScale="90000"/>
          </a:bodyPr>
          <a:lstStyle/>
          <a:p>
            <a:pPr algn="ctr"/>
            <a:r>
              <a:rPr lang="en-GB" b="1" i="1" u="sng" dirty="0"/>
              <a:t>Interpretating terms of a contract </a:t>
            </a:r>
          </a:p>
        </p:txBody>
      </p:sp>
      <p:sp>
        <p:nvSpPr>
          <p:cNvPr id="3" name="Content Placeholder 2">
            <a:extLst>
              <a:ext uri="{FF2B5EF4-FFF2-40B4-BE49-F238E27FC236}">
                <a16:creationId xmlns:a16="http://schemas.microsoft.com/office/drawing/2014/main" id="{327EDF4A-CFB6-1EA9-FB40-CADB527273E7}"/>
              </a:ext>
            </a:extLst>
          </p:cNvPr>
          <p:cNvSpPr>
            <a:spLocks noGrp="1"/>
          </p:cNvSpPr>
          <p:nvPr>
            <p:ph idx="1"/>
          </p:nvPr>
        </p:nvSpPr>
        <p:spPr/>
        <p:txBody>
          <a:bodyPr/>
          <a:lstStyle/>
          <a:p>
            <a:r>
              <a:rPr lang="en-GB" dirty="0"/>
              <a:t>- Will be done Objectively. </a:t>
            </a:r>
          </a:p>
          <a:p>
            <a:endParaRPr lang="en-GB" dirty="0"/>
          </a:p>
          <a:p>
            <a:r>
              <a:rPr lang="en-GB" dirty="0"/>
              <a:t>- Look at what the parties knew. </a:t>
            </a:r>
          </a:p>
          <a:p>
            <a:endParaRPr lang="en-GB" dirty="0"/>
          </a:p>
          <a:p>
            <a:r>
              <a:rPr lang="en-GB" dirty="0"/>
              <a:t>- Investors Compensation Scheme LTD v West Bromwich Building Society [1998]</a:t>
            </a:r>
          </a:p>
        </p:txBody>
      </p:sp>
    </p:spTree>
    <p:extLst>
      <p:ext uri="{BB962C8B-B14F-4D97-AF65-F5344CB8AC3E}">
        <p14:creationId xmlns:p14="http://schemas.microsoft.com/office/powerpoint/2010/main" val="17551632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32D43D-C9B4-AE03-77D3-475DD7C141C1}"/>
              </a:ext>
            </a:extLst>
          </p:cNvPr>
          <p:cNvPicPr>
            <a:picLocks noChangeAspect="1"/>
          </p:cNvPicPr>
          <p:nvPr/>
        </p:nvPicPr>
        <p:blipFill rotWithShape="1">
          <a:blip r:embed="rId2"/>
          <a:srcRect l="24074" t="10538" r="23668" b="3870"/>
          <a:stretch/>
        </p:blipFill>
        <p:spPr>
          <a:xfrm>
            <a:off x="2824316" y="0"/>
            <a:ext cx="6061587" cy="6618688"/>
          </a:xfrm>
          <a:prstGeom prst="rect">
            <a:avLst/>
          </a:prstGeom>
        </p:spPr>
      </p:pic>
    </p:spTree>
    <p:extLst>
      <p:ext uri="{BB962C8B-B14F-4D97-AF65-F5344CB8AC3E}">
        <p14:creationId xmlns:p14="http://schemas.microsoft.com/office/powerpoint/2010/main" val="19879651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E5201-34E7-B2F8-9E8A-1059B50574FE}"/>
              </a:ext>
            </a:extLst>
          </p:cNvPr>
          <p:cNvSpPr>
            <a:spLocks noGrp="1"/>
          </p:cNvSpPr>
          <p:nvPr>
            <p:ph type="title"/>
          </p:nvPr>
        </p:nvSpPr>
        <p:spPr/>
        <p:txBody>
          <a:bodyPr>
            <a:normAutofit/>
          </a:bodyPr>
          <a:lstStyle/>
          <a:p>
            <a:pPr algn="ctr"/>
            <a:r>
              <a:rPr lang="en-GB" sz="8000" b="1" i="1" u="sng" dirty="0"/>
              <a:t>Key cases</a:t>
            </a:r>
          </a:p>
        </p:txBody>
      </p:sp>
      <p:sp>
        <p:nvSpPr>
          <p:cNvPr id="3" name="Content Placeholder 2">
            <a:extLst>
              <a:ext uri="{FF2B5EF4-FFF2-40B4-BE49-F238E27FC236}">
                <a16:creationId xmlns:a16="http://schemas.microsoft.com/office/drawing/2014/main" id="{18486E08-8898-91C3-8F7A-3195D5E3945B}"/>
              </a:ext>
            </a:extLst>
          </p:cNvPr>
          <p:cNvSpPr>
            <a:spLocks noGrp="1"/>
          </p:cNvSpPr>
          <p:nvPr>
            <p:ph idx="1"/>
          </p:nvPr>
        </p:nvSpPr>
        <p:spPr/>
        <p:txBody>
          <a:bodyPr/>
          <a:lstStyle/>
          <a:p>
            <a:r>
              <a:rPr lang="en-GB" dirty="0"/>
              <a:t>- Marley v Rawlings [2015] </a:t>
            </a:r>
          </a:p>
          <a:p>
            <a:endParaRPr lang="en-GB" dirty="0"/>
          </a:p>
          <a:p>
            <a:r>
              <a:rPr lang="en-GB" dirty="0"/>
              <a:t>Research the case of Chartbook LTD v Persimmon Homes LTD [2009].  </a:t>
            </a:r>
          </a:p>
          <a:p>
            <a:endParaRPr lang="en-GB" dirty="0"/>
          </a:p>
          <a:p>
            <a:r>
              <a:rPr lang="en-GB" dirty="0"/>
              <a:t>- Arnold v Britton [2015]</a:t>
            </a:r>
          </a:p>
        </p:txBody>
      </p:sp>
    </p:spTree>
    <p:extLst>
      <p:ext uri="{BB962C8B-B14F-4D97-AF65-F5344CB8AC3E}">
        <p14:creationId xmlns:p14="http://schemas.microsoft.com/office/powerpoint/2010/main" val="42876237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80A20-A6BA-469D-A98F-DB737BAD9550}"/>
              </a:ext>
            </a:extLst>
          </p:cNvPr>
          <p:cNvSpPr>
            <a:spLocks noGrp="1"/>
          </p:cNvSpPr>
          <p:nvPr>
            <p:ph type="title"/>
          </p:nvPr>
        </p:nvSpPr>
        <p:spPr/>
        <p:txBody>
          <a:bodyPr/>
          <a:lstStyle/>
          <a:p>
            <a:pPr algn="ctr"/>
            <a:r>
              <a:rPr lang="en-GB" b="1" i="1" u="sng" dirty="0"/>
              <a:t>Parole evidence rule</a:t>
            </a:r>
          </a:p>
        </p:txBody>
      </p:sp>
      <p:graphicFrame>
        <p:nvGraphicFramePr>
          <p:cNvPr id="5" name="Content Placeholder 2">
            <a:extLst>
              <a:ext uri="{FF2B5EF4-FFF2-40B4-BE49-F238E27FC236}">
                <a16:creationId xmlns:a16="http://schemas.microsoft.com/office/drawing/2014/main" id="{2BC4F49D-AB33-4324-C935-1ECBB4CFF7C7}"/>
              </a:ext>
            </a:extLst>
          </p:cNvPr>
          <p:cNvGraphicFramePr>
            <a:graphicFrameLocks noGrp="1"/>
          </p:cNvGraphicFramePr>
          <p:nvPr>
            <p:ph idx="1"/>
          </p:nvPr>
        </p:nvGraphicFramePr>
        <p:xfrm>
          <a:off x="960120" y="2587752"/>
          <a:ext cx="10268712" cy="3593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88869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330002-99D5-645D-B8C6-8819459ADCF1}"/>
              </a:ext>
            </a:extLst>
          </p:cNvPr>
          <p:cNvSpPr>
            <a:spLocks noGrp="1"/>
          </p:cNvSpPr>
          <p:nvPr>
            <p:ph type="title"/>
          </p:nvPr>
        </p:nvSpPr>
        <p:spPr>
          <a:xfrm>
            <a:off x="960120" y="317814"/>
            <a:ext cx="10268712" cy="1700784"/>
          </a:xfrm>
        </p:spPr>
        <p:txBody>
          <a:bodyPr>
            <a:normAutofit/>
          </a:bodyPr>
          <a:lstStyle/>
          <a:p>
            <a:r>
              <a:rPr lang="en-GB" sz="5600" b="1" i="1" u="sng"/>
              <a:t>How can the rule be rebutted?</a:t>
            </a:r>
          </a:p>
        </p:txBody>
      </p:sp>
      <p:sp>
        <p:nvSpPr>
          <p:cNvPr id="11" name="Rectangle 10">
            <a:extLst>
              <a:ext uri="{FF2B5EF4-FFF2-40B4-BE49-F238E27FC236}">
                <a16:creationId xmlns:a16="http://schemas.microsoft.com/office/drawing/2014/main" id="{27248369-464E-49D1-91FC-BC34A50A6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2264989"/>
            <a:ext cx="12188952" cy="395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896BBC67-EABF-2040-E499-773119D838D0}"/>
              </a:ext>
            </a:extLst>
          </p:cNvPr>
          <p:cNvSpPr>
            <a:spLocks noGrp="1"/>
          </p:cNvSpPr>
          <p:nvPr>
            <p:ph idx="1"/>
          </p:nvPr>
        </p:nvSpPr>
        <p:spPr/>
        <p:txBody>
          <a:bodyPr/>
          <a:lstStyle/>
          <a:p>
            <a:r>
              <a:rPr lang="en-GB" dirty="0"/>
              <a:t>Evidence is admissible if; </a:t>
            </a:r>
          </a:p>
          <a:p>
            <a:r>
              <a:rPr lang="en-GB" dirty="0"/>
              <a:t>1/ Written agreement not intended to be all. </a:t>
            </a:r>
          </a:p>
          <a:p>
            <a:r>
              <a:rPr lang="en-GB" dirty="0"/>
              <a:t>2/ To demonstrate a lack of validity. </a:t>
            </a:r>
          </a:p>
          <a:p>
            <a:r>
              <a:rPr lang="en-GB" dirty="0"/>
              <a:t>3/ Show that the contract is not operating. </a:t>
            </a:r>
          </a:p>
          <a:p>
            <a:r>
              <a:rPr lang="en-GB" dirty="0"/>
              <a:t>4/ Identify the parties and capacity they are contracted. </a:t>
            </a:r>
          </a:p>
          <a:p>
            <a:r>
              <a:rPr lang="en-GB" dirty="0"/>
              <a:t>5/ Proving custom.</a:t>
            </a:r>
          </a:p>
        </p:txBody>
      </p:sp>
    </p:spTree>
    <p:extLst>
      <p:ext uri="{BB962C8B-B14F-4D97-AF65-F5344CB8AC3E}">
        <p14:creationId xmlns:p14="http://schemas.microsoft.com/office/powerpoint/2010/main" val="39086750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77F89CE-BF52-4AF5-8B0B-7E9693734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05DE32-667E-9356-2F7B-10AB6025B7D6}"/>
              </a:ext>
            </a:extLst>
          </p:cNvPr>
          <p:cNvSpPr>
            <a:spLocks noGrp="1"/>
          </p:cNvSpPr>
          <p:nvPr>
            <p:ph type="title"/>
          </p:nvPr>
        </p:nvSpPr>
        <p:spPr>
          <a:xfrm>
            <a:off x="960438" y="640080"/>
            <a:ext cx="4500737" cy="2194560"/>
          </a:xfrm>
        </p:spPr>
        <p:txBody>
          <a:bodyPr>
            <a:normAutofit/>
          </a:bodyPr>
          <a:lstStyle/>
          <a:p>
            <a:r>
              <a:rPr lang="en-GB" b="1" i="1" u="sng"/>
              <a:t>Next week</a:t>
            </a:r>
          </a:p>
        </p:txBody>
      </p:sp>
      <p:sp>
        <p:nvSpPr>
          <p:cNvPr id="3" name="Content Placeholder 2">
            <a:extLst>
              <a:ext uri="{FF2B5EF4-FFF2-40B4-BE49-F238E27FC236}">
                <a16:creationId xmlns:a16="http://schemas.microsoft.com/office/drawing/2014/main" id="{57732127-57C4-ACF8-F79B-CC7DEB173CC7}"/>
              </a:ext>
            </a:extLst>
          </p:cNvPr>
          <p:cNvSpPr>
            <a:spLocks noGrp="1"/>
          </p:cNvSpPr>
          <p:nvPr>
            <p:ph idx="1"/>
          </p:nvPr>
        </p:nvSpPr>
        <p:spPr>
          <a:xfrm>
            <a:off x="960438" y="2916936"/>
            <a:ext cx="4500737" cy="3264408"/>
          </a:xfrm>
        </p:spPr>
        <p:txBody>
          <a:bodyPr anchor="t">
            <a:normAutofit/>
          </a:bodyPr>
          <a:lstStyle/>
          <a:p>
            <a:pPr marL="457200" indent="-457200">
              <a:buFontTx/>
              <a:buChar char="-"/>
            </a:pPr>
            <a:r>
              <a:rPr lang="en-GB" dirty="0">
                <a:solidFill>
                  <a:schemeClr val="bg1"/>
                </a:solidFill>
              </a:rPr>
              <a:t>Easter Break! </a:t>
            </a:r>
          </a:p>
          <a:p>
            <a:pPr marL="457200" indent="-457200">
              <a:buFontTx/>
              <a:buChar char="-"/>
            </a:pPr>
            <a:endParaRPr lang="en-GB" dirty="0">
              <a:solidFill>
                <a:schemeClr val="bg1"/>
              </a:solidFill>
            </a:endParaRPr>
          </a:p>
          <a:p>
            <a:pPr marL="457200" indent="-457200">
              <a:buFontTx/>
              <a:buChar char="-"/>
            </a:pPr>
            <a:r>
              <a:rPr lang="en-GB" dirty="0">
                <a:solidFill>
                  <a:schemeClr val="bg1"/>
                </a:solidFill>
              </a:rPr>
              <a:t>We return on the 24</a:t>
            </a:r>
            <a:r>
              <a:rPr lang="en-GB" baseline="30000" dirty="0">
                <a:solidFill>
                  <a:schemeClr val="bg1"/>
                </a:solidFill>
              </a:rPr>
              <a:t>th</a:t>
            </a:r>
            <a:r>
              <a:rPr lang="en-GB" dirty="0">
                <a:solidFill>
                  <a:schemeClr val="bg1"/>
                </a:solidFill>
              </a:rPr>
              <a:t> where we will discuss vitiating factors and exemption clauses. </a:t>
            </a:r>
          </a:p>
        </p:txBody>
      </p:sp>
      <p:pic>
        <p:nvPicPr>
          <p:cNvPr id="7" name="Graphic 6" descr="Contract">
            <a:extLst>
              <a:ext uri="{FF2B5EF4-FFF2-40B4-BE49-F238E27FC236}">
                <a16:creationId xmlns:a16="http://schemas.microsoft.com/office/drawing/2014/main" id="{5CE8D9D0-DF16-7ABB-F66B-2BB4CADC207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41822" y="1031490"/>
            <a:ext cx="4795019" cy="4795019"/>
          </a:xfrm>
          <a:prstGeom prst="rect">
            <a:avLst/>
          </a:prstGeom>
        </p:spPr>
      </p:pic>
    </p:spTree>
    <p:extLst>
      <p:ext uri="{BB962C8B-B14F-4D97-AF65-F5344CB8AC3E}">
        <p14:creationId xmlns:p14="http://schemas.microsoft.com/office/powerpoint/2010/main" val="12099194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09A1C012-8297-4361-ACE8-A2509FB189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close-up of a flower&#10;&#10;Description automatically generated">
            <a:extLst>
              <a:ext uri="{FF2B5EF4-FFF2-40B4-BE49-F238E27FC236}">
                <a16:creationId xmlns:a16="http://schemas.microsoft.com/office/drawing/2014/main" id="{CF56E902-A984-6B11-2401-DBF57D4D8DCA}"/>
              </a:ext>
            </a:extLst>
          </p:cNvPr>
          <p:cNvPicPr>
            <a:picLocks noChangeAspect="1"/>
          </p:cNvPicPr>
          <p:nvPr/>
        </p:nvPicPr>
        <p:blipFill rotWithShape="1">
          <a:blip r:embed="rId2"/>
          <a:srcRect t="8896" b="14050"/>
          <a:stretch/>
        </p:blipFill>
        <p:spPr>
          <a:xfrm>
            <a:off x="20" y="10"/>
            <a:ext cx="12191980" cy="6857990"/>
          </a:xfrm>
          <a:prstGeom prst="rect">
            <a:avLst/>
          </a:prstGeom>
        </p:spPr>
      </p:pic>
      <p:sp>
        <p:nvSpPr>
          <p:cNvPr id="20" name="Rectangle 19">
            <a:extLst>
              <a:ext uri="{FF2B5EF4-FFF2-40B4-BE49-F238E27FC236}">
                <a16:creationId xmlns:a16="http://schemas.microsoft.com/office/drawing/2014/main" id="{CB98331E-6CDC-406E-B820-9B97E9B9B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3326"/>
            <a:ext cx="12191999" cy="5627414"/>
          </a:xfrm>
          <a:prstGeom prst="rect">
            <a:avLst/>
          </a:prstGeom>
          <a:gradFill flip="none" rotWithShape="1">
            <a:gsLst>
              <a:gs pos="0">
                <a:schemeClr val="tx1">
                  <a:alpha val="0"/>
                </a:schemeClr>
              </a:gs>
              <a:gs pos="50000">
                <a:schemeClr val="tx1">
                  <a:alpha val="56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EFB30B12-B2CA-B765-2289-4B6B26F0C248}"/>
              </a:ext>
            </a:extLst>
          </p:cNvPr>
          <p:cNvSpPr>
            <a:spLocks noGrp="1"/>
          </p:cNvSpPr>
          <p:nvPr>
            <p:ph type="title"/>
          </p:nvPr>
        </p:nvSpPr>
        <p:spPr>
          <a:xfrm>
            <a:off x="960438" y="1486894"/>
            <a:ext cx="10267950" cy="2684004"/>
          </a:xfrm>
        </p:spPr>
        <p:txBody>
          <a:bodyPr vert="horz" lIns="91440" tIns="45720" rIns="91440" bIns="45720" rtlCol="0" anchor="b">
            <a:normAutofit/>
          </a:bodyPr>
          <a:lstStyle/>
          <a:p>
            <a:pPr algn="ctr"/>
            <a:r>
              <a:rPr lang="en-US" sz="8800" dirty="0">
                <a:solidFill>
                  <a:srgbClr val="FFFFFF"/>
                </a:solidFill>
              </a:rPr>
              <a:t>Thank you!</a:t>
            </a:r>
          </a:p>
        </p:txBody>
      </p:sp>
      <p:sp>
        <p:nvSpPr>
          <p:cNvPr id="5" name="Text Placeholder 4">
            <a:extLst>
              <a:ext uri="{FF2B5EF4-FFF2-40B4-BE49-F238E27FC236}">
                <a16:creationId xmlns:a16="http://schemas.microsoft.com/office/drawing/2014/main" id="{FFFFA930-6095-2DEE-9E3F-259DB2D98989}"/>
              </a:ext>
            </a:extLst>
          </p:cNvPr>
          <p:cNvSpPr>
            <a:spLocks noGrp="1"/>
          </p:cNvSpPr>
          <p:nvPr>
            <p:ph type="body" idx="1"/>
          </p:nvPr>
        </p:nvSpPr>
        <p:spPr>
          <a:xfrm>
            <a:off x="960438" y="4294461"/>
            <a:ext cx="10267950" cy="1271452"/>
          </a:xfrm>
        </p:spPr>
        <p:txBody>
          <a:bodyPr vert="horz" lIns="91440" tIns="45720" rIns="91440" bIns="45720" rtlCol="0" anchor="t">
            <a:normAutofit/>
          </a:bodyPr>
          <a:lstStyle/>
          <a:p>
            <a:pPr algn="ctr"/>
            <a:r>
              <a:rPr lang="en-US">
                <a:solidFill>
                  <a:schemeClr val="bg1"/>
                </a:solidFill>
              </a:rPr>
              <a:t>Any Questions?</a:t>
            </a:r>
          </a:p>
        </p:txBody>
      </p:sp>
    </p:spTree>
    <p:extLst>
      <p:ext uri="{BB962C8B-B14F-4D97-AF65-F5344CB8AC3E}">
        <p14:creationId xmlns:p14="http://schemas.microsoft.com/office/powerpoint/2010/main" val="4069196645"/>
      </p:ext>
    </p:extLst>
  </p:cSld>
  <p:clrMapOvr>
    <a:masterClrMapping/>
  </p:clrMapOvr>
</p:sld>
</file>

<file path=ppt/theme/theme1.xml><?xml version="1.0" encoding="utf-8"?>
<a:theme xmlns:a="http://schemas.openxmlformats.org/drawingml/2006/main" name="JuxtaposeVTI">
  <a:themeElements>
    <a:clrScheme name="AnalogousFromLightSeedLeftStep">
      <a:dk1>
        <a:srgbClr val="000000"/>
      </a:dk1>
      <a:lt1>
        <a:srgbClr val="FFFFFF"/>
      </a:lt1>
      <a:dk2>
        <a:srgbClr val="3E2441"/>
      </a:dk2>
      <a:lt2>
        <a:srgbClr val="E8E6E2"/>
      </a:lt2>
      <a:accent1>
        <a:srgbClr val="96A3C6"/>
      </a:accent1>
      <a:accent2>
        <a:srgbClr val="7FA7BA"/>
      </a:accent2>
      <a:accent3>
        <a:srgbClr val="82ACA8"/>
      </a:accent3>
      <a:accent4>
        <a:srgbClr val="77AE92"/>
      </a:accent4>
      <a:accent5>
        <a:srgbClr val="81AC84"/>
      </a:accent5>
      <a:accent6>
        <a:srgbClr val="8AAE77"/>
      </a:accent6>
      <a:hlink>
        <a:srgbClr val="908157"/>
      </a:hlink>
      <a:folHlink>
        <a:srgbClr val="7F7F7F"/>
      </a:folHlink>
    </a:clrScheme>
    <a:fontScheme name="Custom 167">
      <a:majorFont>
        <a:latin typeface="Franklin Gothic Demi Cond"/>
        <a:ea typeface=""/>
        <a:cs typeface=""/>
      </a:majorFont>
      <a:minorFont>
        <a:latin typeface="Franklin Gothic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uxtaposeVTI" id="{FBDCC3B4-6EA8-442A-B697-43C068E31FE3}" vid="{090F2E09-E4E2-4F71-A70E-279F5A0D9E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6352</Words>
  <Application>Microsoft Office PowerPoint</Application>
  <PresentationFormat>Widescreen</PresentationFormat>
  <Paragraphs>500</Paragraphs>
  <Slides>61</Slides>
  <Notes>41</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61</vt:i4>
      </vt:variant>
    </vt:vector>
  </HeadingPairs>
  <TitlesOfParts>
    <vt:vector size="68" baseType="lpstr">
      <vt:lpstr>Arial</vt:lpstr>
      <vt:lpstr>Arial</vt:lpstr>
      <vt:lpstr>Calibri</vt:lpstr>
      <vt:lpstr>Franklin Gothic Demi Cond</vt:lpstr>
      <vt:lpstr>Franklin Gothic Medium</vt:lpstr>
      <vt:lpstr>Wingdings</vt:lpstr>
      <vt:lpstr>JuxtaposeVTI</vt:lpstr>
      <vt:lpstr>Contents of a contract</vt:lpstr>
      <vt:lpstr>Content </vt:lpstr>
      <vt:lpstr>Aims and learning objectives</vt:lpstr>
      <vt:lpstr>Activity</vt:lpstr>
      <vt:lpstr>The contents of a contract</vt:lpstr>
      <vt:lpstr>The contents</vt:lpstr>
      <vt:lpstr>Things to be aware of!</vt:lpstr>
      <vt:lpstr>Continued</vt:lpstr>
      <vt:lpstr>Need to know the difference</vt:lpstr>
      <vt:lpstr>Importance of the statement</vt:lpstr>
      <vt:lpstr>Is the statement written?</vt:lpstr>
      <vt:lpstr>Timing </vt:lpstr>
      <vt:lpstr>Special knowledge or skill</vt:lpstr>
      <vt:lpstr>Express terms </vt:lpstr>
      <vt:lpstr>Written contract including terms</vt:lpstr>
      <vt:lpstr>Written terms in an oral contract </vt:lpstr>
      <vt:lpstr>Continued</vt:lpstr>
      <vt:lpstr>Courts will consider if reasonable notice has been given</vt:lpstr>
      <vt:lpstr>Consistent course of dealing </vt:lpstr>
      <vt:lpstr>Common understanding</vt:lpstr>
      <vt:lpstr>Let’s take a break</vt:lpstr>
      <vt:lpstr>Implied terms</vt:lpstr>
      <vt:lpstr>Implied terms </vt:lpstr>
      <vt:lpstr>What is the consumer rights Act 2015?</vt:lpstr>
      <vt:lpstr>S.2 of the Consumer Rights Act 2015</vt:lpstr>
      <vt:lpstr>Continued</vt:lpstr>
      <vt:lpstr>S.9 of the Consumer Rights Act 2015</vt:lpstr>
      <vt:lpstr>S.10 of the Consumer Rights Act 2015</vt:lpstr>
      <vt:lpstr>S.11 of the Consumer Rights Act 2015</vt:lpstr>
      <vt:lpstr>Important sections </vt:lpstr>
      <vt:lpstr>Continued</vt:lpstr>
      <vt:lpstr>Continued</vt:lpstr>
      <vt:lpstr>Continued</vt:lpstr>
      <vt:lpstr>Continued</vt:lpstr>
      <vt:lpstr>Consumer Rights Act 2015</vt:lpstr>
      <vt:lpstr>Consumer Rights Act 2015 </vt:lpstr>
      <vt:lpstr>Continued </vt:lpstr>
      <vt:lpstr>Continued </vt:lpstr>
      <vt:lpstr>Continued </vt:lpstr>
      <vt:lpstr>Business and business contracts</vt:lpstr>
      <vt:lpstr>Continued</vt:lpstr>
      <vt:lpstr>Sale of Goods Act 1979</vt:lpstr>
      <vt:lpstr>Continued</vt:lpstr>
      <vt:lpstr>Continued</vt:lpstr>
      <vt:lpstr>Supply of Goods and Services Act 1982</vt:lpstr>
      <vt:lpstr>Implied by custom</vt:lpstr>
      <vt:lpstr>Implied by the courts</vt:lpstr>
      <vt:lpstr>Business Efficacy test </vt:lpstr>
      <vt:lpstr>Officious Bystander rule</vt:lpstr>
      <vt:lpstr>Entire agreement clauses</vt:lpstr>
      <vt:lpstr>Conditions, Warranties and Innominate terms</vt:lpstr>
      <vt:lpstr>Continued</vt:lpstr>
      <vt:lpstr>Innominate term</vt:lpstr>
      <vt:lpstr>What about today?</vt:lpstr>
      <vt:lpstr>Interpretating terms of a contract </vt:lpstr>
      <vt:lpstr>PowerPoint Presentation</vt:lpstr>
      <vt:lpstr>Key cases</vt:lpstr>
      <vt:lpstr>Parole evidence rule</vt:lpstr>
      <vt:lpstr>How can the rule be rebutted?</vt:lpstr>
      <vt:lpstr>Next week</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Zita Draper</dc:creator>
  <cp:lastModifiedBy>Zita Draper</cp:lastModifiedBy>
  <cp:revision>5</cp:revision>
  <dcterms:created xsi:type="dcterms:W3CDTF">2024-02-14T09:19:13Z</dcterms:created>
  <dcterms:modified xsi:type="dcterms:W3CDTF">2025-04-10T07:34:28Z</dcterms:modified>
</cp:coreProperties>
</file>