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Lst>
  <p:notesMasterIdLst>
    <p:notesMasterId r:id="rId52"/>
  </p:notesMasterIdLst>
  <p:sldIdLst>
    <p:sldId id="259" r:id="rId6"/>
    <p:sldId id="258" r:id="rId7"/>
    <p:sldId id="275" r:id="rId8"/>
    <p:sldId id="276" r:id="rId9"/>
    <p:sldId id="277" r:id="rId10"/>
    <p:sldId id="278" r:id="rId11"/>
    <p:sldId id="279" r:id="rId12"/>
    <p:sldId id="280" r:id="rId13"/>
    <p:sldId id="281" r:id="rId14"/>
    <p:sldId id="282" r:id="rId15"/>
    <p:sldId id="257" r:id="rId16"/>
    <p:sldId id="288" r:id="rId17"/>
    <p:sldId id="289" r:id="rId18"/>
    <p:sldId id="260" r:id="rId19"/>
    <p:sldId id="261" r:id="rId20"/>
    <p:sldId id="262" r:id="rId21"/>
    <p:sldId id="290" r:id="rId22"/>
    <p:sldId id="291" r:id="rId23"/>
    <p:sldId id="292" r:id="rId24"/>
    <p:sldId id="293" r:id="rId25"/>
    <p:sldId id="294" r:id="rId26"/>
    <p:sldId id="295" r:id="rId27"/>
    <p:sldId id="296" r:id="rId28"/>
    <p:sldId id="263" r:id="rId29"/>
    <p:sldId id="264" r:id="rId30"/>
    <p:sldId id="313" r:id="rId31"/>
    <p:sldId id="297" r:id="rId32"/>
    <p:sldId id="298" r:id="rId33"/>
    <p:sldId id="299" r:id="rId34"/>
    <p:sldId id="300" r:id="rId35"/>
    <p:sldId id="301" r:id="rId36"/>
    <p:sldId id="302" r:id="rId37"/>
    <p:sldId id="303" r:id="rId38"/>
    <p:sldId id="304" r:id="rId39"/>
    <p:sldId id="305" r:id="rId40"/>
    <p:sldId id="306" r:id="rId41"/>
    <p:sldId id="307" r:id="rId42"/>
    <p:sldId id="308" r:id="rId43"/>
    <p:sldId id="309" r:id="rId44"/>
    <p:sldId id="310" r:id="rId45"/>
    <p:sldId id="311" r:id="rId46"/>
    <p:sldId id="312" r:id="rId47"/>
    <p:sldId id="314" r:id="rId48"/>
    <p:sldId id="315" r:id="rId49"/>
    <p:sldId id="316" r:id="rId50"/>
    <p:sldId id="285"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7CE8A6-66D9-46E9-804D-276E07C07D88}" v="73" dt="2026-09-25T09:07:00.2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78373" autoAdjust="0"/>
  </p:normalViewPr>
  <p:slideViewPr>
    <p:cSldViewPr snapToGrid="0" snapToObjects="1">
      <p:cViewPr varScale="1">
        <p:scale>
          <a:sx n="82" d="100"/>
          <a:sy n="82" d="100"/>
        </p:scale>
        <p:origin x="57"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presProps" Target="presProps.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microsoft.com/office/2015/10/relationships/revisionInfo" Target="revisionInfo.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EF3A7C-F03C-4E80-ACF5-3243B1E1E1D0}" type="datetimeFigureOut">
              <a:rPr lang="en-GB" smtClean="0"/>
              <a:t>25/09/2026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675602-E2FC-4A29-9562-D642B7C7D49D}" type="slidenum">
              <a:rPr lang="en-GB" smtClean="0"/>
              <a:t>‹#›</a:t>
            </a:fld>
            <a:endParaRPr lang="en-GB"/>
          </a:p>
        </p:txBody>
      </p:sp>
    </p:spTree>
    <p:extLst>
      <p:ext uri="{BB962C8B-B14F-4D97-AF65-F5344CB8AC3E}">
        <p14:creationId xmlns:p14="http://schemas.microsoft.com/office/powerpoint/2010/main" val="3513570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man in this picture is one of the most important people in history, but you have probably never heard of him. He escaped from Poland to the USA in 1941 and lectured in law at several universities, but almost all of his spare time was spent lobbying every government and international agency across the world that would listen to him. He would ironically refer to his lobbying as his holy war, referring to the holes in his shoes and his clothes as he poured every penny he earned into his campaign. Finally he died in poverty in New York in 1959 at the age of 59. His mission that he had campaigned so hard for remained only partially fulfilled at the time of his death, but 50 years later it was finally fully realised.</a:t>
            </a:r>
          </a:p>
          <a:p>
            <a:endParaRPr lang="en-GB" baseline="0" dirty="0"/>
          </a:p>
          <a:p>
            <a:r>
              <a:rPr lang="en-GB" baseline="0" dirty="0"/>
              <a:t>This man’s name is Raphael Lemkin, and he had lost 49 relatives in the Holocaust, killed by the Nazis. His campaign was for the international community to recognise a crime that went beyond killing, beyond war, beyond murder – to recognise that there existed in the world a crime greater than any committed under the law as it existed at the time. A crime which, at the time, did not possess a name. But Lemkin had a name for it, one that he had created from the Greek term for family or tribe – genos – and the Latin term for killing – </a:t>
            </a:r>
            <a:r>
              <a:rPr lang="en-GB" baseline="0" dirty="0" err="1"/>
              <a:t>cide</a:t>
            </a:r>
            <a:r>
              <a:rPr lang="en-GB" baseline="0" dirty="0"/>
              <a:t>. </a:t>
            </a:r>
            <a:endParaRPr lang="en-GB" dirty="0"/>
          </a:p>
          <a:p>
            <a:endParaRPr lang="en-GB" dirty="0"/>
          </a:p>
        </p:txBody>
      </p:sp>
      <p:sp>
        <p:nvSpPr>
          <p:cNvPr id="4" name="Slide Number Placeholder 3"/>
          <p:cNvSpPr>
            <a:spLocks noGrp="1"/>
          </p:cNvSpPr>
          <p:nvPr>
            <p:ph type="sldNum" sz="quarter" idx="5"/>
          </p:nvPr>
        </p:nvSpPr>
        <p:spPr/>
        <p:txBody>
          <a:bodyPr/>
          <a:lstStyle/>
          <a:p>
            <a:fld id="{93675602-E2FC-4A29-9562-D642B7C7D49D}" type="slidenum">
              <a:rPr lang="en-GB" smtClean="0"/>
              <a:t>2</a:t>
            </a:fld>
            <a:endParaRPr lang="en-GB"/>
          </a:p>
        </p:txBody>
      </p:sp>
    </p:spTree>
    <p:extLst>
      <p:ext uri="{BB962C8B-B14F-4D97-AF65-F5344CB8AC3E}">
        <p14:creationId xmlns:p14="http://schemas.microsoft.com/office/powerpoint/2010/main" val="1092547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such a simple word , its history in itself could be worth a module of study. The ultimate crime brings with it a host of definitions, interpretations, and connotations.</a:t>
            </a:r>
            <a:r>
              <a:rPr lang="en-GB" baseline="0" dirty="0"/>
              <a:t> When does war become genocide? What role does intent play? Is the destruction of a group merely about killing the individual members of that group, or does it also involve the cultural icons that define that group, possibly even their history?</a:t>
            </a:r>
          </a:p>
          <a:p>
            <a:endParaRPr lang="en-GB" baseline="0" dirty="0"/>
          </a:p>
          <a:p>
            <a:r>
              <a:rPr lang="en-GB" baseline="0" dirty="0"/>
              <a:t>On the left in this slide we have the traditional idea of genocide, the killing of people because they belong to a certain group. On the right we have the ruins of the Bosnia and </a:t>
            </a:r>
            <a:r>
              <a:rPr lang="en-GB" baseline="0" dirty="0" err="1"/>
              <a:t>Herzigovina</a:t>
            </a:r>
            <a:r>
              <a:rPr lang="en-GB" baseline="0" dirty="0"/>
              <a:t> university library, deliberately targeted during the 1992 siege of Sarajevo to destroy it as an icon and the historical documents that it contained. How do you even attempt to equate these very different types of act? It is extremely difficult, and often heated debate exists regarding this – but it is an important element for us to consider because within this debate may lay much of the understanding for why individuals, and indeed entire groups of people, may commit acts of genocide towards other individuals and groups.</a:t>
            </a:r>
            <a:endParaRPr lang="en-GB" dirty="0"/>
          </a:p>
          <a:p>
            <a:endParaRPr lang="en-GB" dirty="0"/>
          </a:p>
        </p:txBody>
      </p:sp>
      <p:sp>
        <p:nvSpPr>
          <p:cNvPr id="4" name="Slide Number Placeholder 3"/>
          <p:cNvSpPr>
            <a:spLocks noGrp="1"/>
          </p:cNvSpPr>
          <p:nvPr>
            <p:ph type="sldNum" sz="quarter" idx="5"/>
          </p:nvPr>
        </p:nvSpPr>
        <p:spPr/>
        <p:txBody>
          <a:bodyPr/>
          <a:lstStyle/>
          <a:p>
            <a:fld id="{93675602-E2FC-4A29-9562-D642B7C7D49D}" type="slidenum">
              <a:rPr lang="en-GB" smtClean="0"/>
              <a:t>3</a:t>
            </a:fld>
            <a:endParaRPr lang="en-GB"/>
          </a:p>
        </p:txBody>
      </p:sp>
    </p:spTree>
    <p:extLst>
      <p:ext uri="{BB962C8B-B14F-4D97-AF65-F5344CB8AC3E}">
        <p14:creationId xmlns:p14="http://schemas.microsoft.com/office/powerpoint/2010/main" val="19642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Lemkin’s version of genocide was finally fully accepted when consideration of the Balkan genocide during the Yugoslav war in the 1990s was brought before the newly empowered War Crimes Tribunal in The Hague. The International Criminal Court was established in 2002 and has issued arrest warrants</a:t>
            </a:r>
            <a:r>
              <a:rPr lang="en-GB" baseline="0" dirty="0"/>
              <a:t> for 42 individuals. Most famously </a:t>
            </a:r>
            <a:r>
              <a:rPr lang="en-GB" baseline="0" dirty="0" err="1"/>
              <a:t>Radavan</a:t>
            </a:r>
            <a:r>
              <a:rPr lang="en-GB" baseline="0" dirty="0"/>
              <a:t> Karadzic was found guilty there in 2019 of the Bosnian genocide, Slobodan </a:t>
            </a:r>
            <a:r>
              <a:rPr lang="en-GB" baseline="0" dirty="0" err="1"/>
              <a:t>Praljak</a:t>
            </a:r>
            <a:r>
              <a:rPr lang="en-GB" baseline="0" dirty="0"/>
              <a:t> committed suicide in the courtroom by drinking poison live on television as he was found guilty of war crimes in 2017.</a:t>
            </a:r>
          </a:p>
          <a:p>
            <a:endParaRPr lang="en-GB" baseline="0" dirty="0"/>
          </a:p>
          <a:p>
            <a:r>
              <a:rPr lang="en-GB" baseline="0" dirty="0"/>
              <a:t>The personalities of so many proponents of war crimes and genocide, again, would take up an entire module in themselves. We know so much about people from the Bosnian war in particular such as Radovan Karadzic, Ratko Mladic, Slobodan Milosevic, and Zeljko </a:t>
            </a:r>
            <a:r>
              <a:rPr lang="en-GB" baseline="0" dirty="0" err="1"/>
              <a:t>Raznatovic</a:t>
            </a:r>
            <a:r>
              <a:rPr lang="en-GB" baseline="0" dirty="0"/>
              <a:t>, also known as Arkan.</a:t>
            </a:r>
          </a:p>
          <a:p>
            <a:endParaRPr lang="en-GB" baseline="0" dirty="0"/>
          </a:p>
          <a:p>
            <a:r>
              <a:rPr lang="en-GB" baseline="0" dirty="0"/>
              <a:t>But this module is also about those who cannot be named – the followers, the </a:t>
            </a:r>
            <a:r>
              <a:rPr lang="en-GB" baseline="0" dirty="0" err="1"/>
              <a:t>footsoldiers</a:t>
            </a:r>
            <a:r>
              <a:rPr lang="en-GB" baseline="0" dirty="0"/>
              <a:t>, the public who allow atrocities to happen in their names – from the Armenian genocide, through the Holocaust, to Bosnia, Rwanda, and Darfur. Millions have died, many millions more have turned a blind eye, and very few have ever been brought to justice for these crimes. This makes the understanding of issues relating to genocide one of the most important areas of study in contemporary research.</a:t>
            </a:r>
            <a:endParaRPr lang="en-GB" dirty="0"/>
          </a:p>
          <a:p>
            <a:endParaRPr lang="en-GB" dirty="0"/>
          </a:p>
        </p:txBody>
      </p:sp>
      <p:sp>
        <p:nvSpPr>
          <p:cNvPr id="4" name="Slide Number Placeholder 3"/>
          <p:cNvSpPr>
            <a:spLocks noGrp="1"/>
          </p:cNvSpPr>
          <p:nvPr>
            <p:ph type="sldNum" sz="quarter" idx="5"/>
          </p:nvPr>
        </p:nvSpPr>
        <p:spPr/>
        <p:txBody>
          <a:bodyPr/>
          <a:lstStyle/>
          <a:p>
            <a:fld id="{93675602-E2FC-4A29-9562-D642B7C7D49D}" type="slidenum">
              <a:rPr lang="en-GB" smtClean="0"/>
              <a:t>4</a:t>
            </a:fld>
            <a:endParaRPr lang="en-GB"/>
          </a:p>
        </p:txBody>
      </p:sp>
    </p:spTree>
    <p:extLst>
      <p:ext uri="{BB962C8B-B14F-4D97-AF65-F5344CB8AC3E}">
        <p14:creationId xmlns:p14="http://schemas.microsoft.com/office/powerpoint/2010/main" val="209281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considering genocide and the holocaust in particular, we have to turn to the work of Hannah Arendt as our starting point. Arendt was one of</a:t>
            </a:r>
            <a:r>
              <a:rPr lang="en-GB" baseline="0" dirty="0"/>
              <a:t> the most influential political philosophers of all time, and her book Eichmann in Jerusalem focused upon the seeming normality of Eichmann, architect of much of the machinery behind the concentration camps that were responsible for so many deaths during the holocaust. She termed the phrase ‘the banality of evil’ to describe Eichmann and others like him who, she argued, were not monstrous individuals driven by evil intent, but rather were people who followed ideologies, failed to reflect rationally on their actions, and acted upon mundane drives such as career progression rather than anything more nefarious. Naturally, this created a great controversy when it was published after Eichmann’s execution in 1963; Arendt was seen as minimising personal responsibility of those such as Eichmann who had committed atrocities, and even of ‘blaming’ the Jewish people for their own demise by being complicit and too compliant with the Nazis who were persecuting them.</a:t>
            </a:r>
          </a:p>
          <a:p>
            <a:endParaRPr lang="en-GB" baseline="0" dirty="0"/>
          </a:p>
          <a:p>
            <a:r>
              <a:rPr lang="en-GB" baseline="0" dirty="0"/>
              <a:t>From Arendt’s coverage of the Eichmann trial we also get the concept of the Eichmann Defence – the defence of ‘only following orders’ suggesting that the individual is an automaton, lacking in agency and under the control of those in authority – and it was this concept of obedience and agency that formed the basis for one </a:t>
            </a:r>
            <a:r>
              <a:rPr lang="en-GB" baseline="0" dirty="0" err="1"/>
              <a:t>fo</a:t>
            </a:r>
            <a:r>
              <a:rPr lang="en-GB" baseline="0" dirty="0"/>
              <a:t> the most famous studies in psychology – Milgram’s obedience experiments. </a:t>
            </a:r>
            <a:endParaRPr lang="en-GB" dirty="0"/>
          </a:p>
          <a:p>
            <a:endParaRPr lang="en-GB" dirty="0"/>
          </a:p>
        </p:txBody>
      </p:sp>
      <p:sp>
        <p:nvSpPr>
          <p:cNvPr id="4" name="Slide Number Placeholder 3"/>
          <p:cNvSpPr>
            <a:spLocks noGrp="1"/>
          </p:cNvSpPr>
          <p:nvPr>
            <p:ph type="sldNum" sz="quarter" idx="5"/>
          </p:nvPr>
        </p:nvSpPr>
        <p:spPr/>
        <p:txBody>
          <a:bodyPr/>
          <a:lstStyle/>
          <a:p>
            <a:fld id="{93675602-E2FC-4A29-9562-D642B7C7D49D}" type="slidenum">
              <a:rPr lang="en-GB" smtClean="0"/>
              <a:t>5</a:t>
            </a:fld>
            <a:endParaRPr lang="en-GB"/>
          </a:p>
        </p:txBody>
      </p:sp>
    </p:spTree>
    <p:extLst>
      <p:ext uri="{BB962C8B-B14F-4D97-AF65-F5344CB8AC3E}">
        <p14:creationId xmlns:p14="http://schemas.microsoft.com/office/powerpoint/2010/main" val="3099731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not going to cover the Milgram experiments in detail here – we will be considering them in depth in some of the readings for this module. </a:t>
            </a:r>
            <a:r>
              <a:rPr lang="en-GB" baseline="0" dirty="0"/>
              <a:t>However, the principle behind the studies was that people would obey someone in a position of authority, even if it went against their own moral principles and resulted in physical harm, potentially even death. When we combine this with another famous research study from social psychology, the Stanford Prison Experiment from Zimbardo, we start to expand our potential knowledge and understanding of genocide; Zimbardo argued that the dehumanisation of individuals played a crucial role in how groups would behave towards each other. Again, I am not going to go into the details of the study, as we will cover this in some of our </a:t>
            </a:r>
            <a:r>
              <a:rPr lang="en-GB" baseline="0" dirty="0" err="1"/>
              <a:t>readins</a:t>
            </a:r>
            <a:r>
              <a:rPr lang="en-GB" baseline="0" dirty="0"/>
              <a:t> and also the controversies about the research itself, but the prisoners in the study had their names replaced with prison numbers, whilst the guards wore identical uniforms and dark glasses. In this way it is argued that dehumanisation occurred on both sides – the prisoners lost their individuality and so could be treated merely as ‘a prisoner’, whilst the removal of the guards individuality meant that their actions were less likely to be attributed back to them as an individual.</a:t>
            </a:r>
          </a:p>
          <a:p>
            <a:endParaRPr lang="en-GB" baseline="0" dirty="0"/>
          </a:p>
          <a:p>
            <a:r>
              <a:rPr lang="en-GB" baseline="0" dirty="0"/>
              <a:t>And so we have our explanation of genocidal intent – the banality of everyday behaviour of ordinary behaviour, combined with the conformity of obedience to authority and the dehumanised nature of groups. It all seems like such a simple explanation – and as with much of early psychological explanations, it is too simplistic as it stands. There are simply too many holes in the explanations of obedience and dehumanisation and, as with Arendt’s profile of Eichmann, the Milgram and Zimbardo studies and theories have become mired in controversy for the last few years.</a:t>
            </a:r>
          </a:p>
          <a:p>
            <a:endParaRPr lang="en-GB" baseline="0" dirty="0"/>
          </a:p>
          <a:p>
            <a:r>
              <a:rPr lang="en-GB" baseline="0" dirty="0"/>
              <a:t>That isn’t to say that each of these theorists research and explanations are without merit – on the contrary, they each provide a valuable insight into possible explanations for genocidal thoughts and actions; however, they cannot explain these on their own, nor completely explain when combined. To provide a more comprehensive explanation of antecedents of genocide we must also consider other theories within and beyond psychology. </a:t>
            </a:r>
            <a:endParaRPr lang="en-GB" dirty="0"/>
          </a:p>
          <a:p>
            <a:endParaRPr lang="en-GB" dirty="0"/>
          </a:p>
        </p:txBody>
      </p:sp>
      <p:sp>
        <p:nvSpPr>
          <p:cNvPr id="4" name="Slide Number Placeholder 3"/>
          <p:cNvSpPr>
            <a:spLocks noGrp="1"/>
          </p:cNvSpPr>
          <p:nvPr>
            <p:ph type="sldNum" sz="quarter" idx="5"/>
          </p:nvPr>
        </p:nvSpPr>
        <p:spPr/>
        <p:txBody>
          <a:bodyPr/>
          <a:lstStyle/>
          <a:p>
            <a:fld id="{93675602-E2FC-4A29-9562-D642B7C7D49D}" type="slidenum">
              <a:rPr lang="en-GB" smtClean="0"/>
              <a:t>6</a:t>
            </a:fld>
            <a:endParaRPr lang="en-GB"/>
          </a:p>
        </p:txBody>
      </p:sp>
    </p:spTree>
    <p:extLst>
      <p:ext uri="{BB962C8B-B14F-4D97-AF65-F5344CB8AC3E}">
        <p14:creationId xmlns:p14="http://schemas.microsoft.com/office/powerpoint/2010/main" val="3751349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Steven K Baum has written</a:t>
            </a:r>
            <a:r>
              <a:rPr lang="en-GB" baseline="0" dirty="0"/>
              <a:t> one of the most comprehensive explorations of the psychology of genocide and we will use his book as the basis for some of our basic reading. The opening chapter, ‘Charlotte’s Question’, addresses many of the issues that have vexed psychologists over the 50 years since the Milgram, Zimbardo, and Arendt theories, and in particular Baum has argued that genocides throughout history have tended to comprise of eight stages, the first six of which can almost be considered as antecedents – those things that come before. These are related to the 10 stages identified by the United Nations and we will examine those as well but for now we will focus upon these eight.</a:t>
            </a:r>
          </a:p>
          <a:p>
            <a:endParaRPr lang="en-GB" baseline="0" dirty="0"/>
          </a:p>
          <a:p>
            <a:r>
              <a:rPr lang="en-GB" baseline="0" dirty="0"/>
              <a:t>First of all there must be the ability to classify. If we consider some of the most infamous genocides in history, classification into ‘us’ and ‘them’ based upon some distinguishing feature provides a strong basis for genocide. ‘True Germans’ and ‘Jews’, ‘Hutu’ and ‘Tutsi’, ‘Serb’ and ‘Bosnian’. By promoting universal institutions within a society that cross these boundaries this classification can be mitigated to a large extent, but divisions at an institutional level can actively promote this classification.</a:t>
            </a:r>
          </a:p>
          <a:p>
            <a:endParaRPr lang="en-GB" baseline="0" dirty="0"/>
          </a:p>
          <a:p>
            <a:r>
              <a:rPr lang="en-GB" baseline="0" dirty="0"/>
              <a:t>Second is the use of symbols given to those who are classified. Positive classifications of ingroups such as ‘patriot’ or ‘True Briton’ give rise to the notion that those who do not belong to the group are lesser, enemies of the state and society. When applied to the outgroup a negative connotation can exist, such as ‘Jews’ or ‘gypsies’ – they cast anyone who may be a part, or even suspected of being a part of that group with the negative stereotypes that exist about those groups. In addition to this we can also add physical symbols, used to distinguish the group. At its most dangerous are the symbols imposed upon a group by another group, such as the yellow stars that Jews were made to wear under German control during the 1930s. It is interesting to look at what happened in Denmark during the Nazi occupation during World War II – many non-Jewish Danes chose to wear the yellow star on their clothing, and this deprived the Nazis of the significance of being able to identify Jews by this symbol, undoubtedly playing a role in the lesser targeting of violence towards the Jewish population in public in Denmark compared to the rest of Scandinavia.</a:t>
            </a:r>
          </a:p>
          <a:p>
            <a:endParaRPr lang="en-GB" baseline="0" dirty="0"/>
          </a:p>
          <a:p>
            <a:r>
              <a:rPr lang="en-GB" dirty="0"/>
              <a:t>The third stage of Baum’s antecedents sees dehumanisation of the</a:t>
            </a:r>
            <a:r>
              <a:rPr lang="en-GB" baseline="0" dirty="0"/>
              <a:t> target group; a denial of their humanity. A classic example of this can be found in the Rwandan genocide where the broadcast of propaganda over the radio, in print, and use of language by politicians consistently referred to Tutsi’s as ‘cockroaches’ – by denigrating the group it makes it easier for the perpetrators of genocide to view the victim as non-human, mitigating any feelings of guilt for exterminating them. In this respect we can draw upon the work of Zimbardo, as discussed previously, to understand the importance of dehumanisation in creating the circumstances for genocide to take place.</a:t>
            </a:r>
          </a:p>
          <a:p>
            <a:endParaRPr lang="en-GB" baseline="0" dirty="0"/>
          </a:p>
          <a:p>
            <a:r>
              <a:rPr lang="en-GB" baseline="0" dirty="0"/>
              <a:t>The fourth stage is organisation. Genocide does not, indeed cannot, exist in a vacuum and without a critical mass behind it. At minimum genocide tends to involve organised militia, more often it involves state or government involvement. After all, genocidal intent does not occur rapidly – it can take many months, usually years, to foster the type of atmosphere that will make genocide an acceptable alternative in any society. It will involve propaganda, use of media, meetings, organisation of resources, and it is very difficult for all of this to take place without support, or at least complicit inaction, by a governing body. </a:t>
            </a:r>
          </a:p>
          <a:p>
            <a:endParaRPr lang="en-GB" baseline="0" dirty="0"/>
          </a:p>
          <a:p>
            <a:r>
              <a:rPr lang="en-GB" baseline="0" dirty="0"/>
              <a:t>The fifth stage, polarisation, relies upon the previous stages having done their work adequately, but in the early stages can also overlap with the other stages. The majority of societies in the world are made up of people who hold moderate views; under these circumstances genocidal intent will rarely reach a critical mass because so many will oppose it. However, through the use of propaganda, dehumanisation and symbolisation, extremists can attempt to either silence moderates, nullifying their voices, or attempt to drive them from their central, moderate viewpoint to one of the extremes – this can lead to a ‘you are either with us or against us’ scenario where some who may not have been original targets of the genocide may become targets as ‘sympathisers’. The aim of polarisation, overall, is to render a chasm between the victim and the perpetrator with no seeming central ground, to create an ‘us and them’ situation within society which can then be turned into an ‘us or them’ scenario in later propaganda.</a:t>
            </a:r>
          </a:p>
          <a:p>
            <a:endParaRPr lang="en-GB" baseline="0" dirty="0"/>
          </a:p>
          <a:p>
            <a:r>
              <a:rPr lang="en-GB" baseline="0" dirty="0"/>
              <a:t>Identification again builds upon the previous stages to become more specific through use of those stages. Now that groups have been driven apart, specific identification of those in that group, with or without their consent – for example, members of a religion may wear certain artefacts which self-identify them but even if they choose not to wear them to self-identify another form of identification will be forced upon them, such as an identify card indicating religious belief. At this point it is highly likely that specific lists of names of people will be drawn up, neighbours encouraged to report on neighbours who may be classified as being members of that group.</a:t>
            </a:r>
          </a:p>
          <a:p>
            <a:endParaRPr lang="en-GB" baseline="0" dirty="0"/>
          </a:p>
          <a:p>
            <a:r>
              <a:rPr lang="en-GB" baseline="0" dirty="0"/>
              <a:t>Stage seven of genocide formation sees the part that most people would recognise; that of killing itself. It can be difficult to interpret what this is called at certain stages of the genocidal act, as use of the term ‘genocide’ tends to come many years later after extensive investigation by international courts. At its basest level we could call it murder; however, it is rarely considered this by the perpetrators of genocidal acts. When supported by government or state laws may have been put into place over the preceding months or years that actually legislate for killings, making them lawful in that state at that time. For individuals engaged in acts of genocide they may consider the killings to be extermination, as they do not consider their victims to be fully human and potentially a threat to their society; therefore what they are doing is not illegitimate killing.</a:t>
            </a:r>
          </a:p>
          <a:p>
            <a:endParaRPr lang="en-GB" baseline="0" dirty="0"/>
          </a:p>
          <a:p>
            <a:r>
              <a:rPr lang="en-GB" baseline="0" dirty="0"/>
              <a:t>Stage eight may appear to be a strange antecedent, as it appears that it should occur after genocide has taken place. However, in many cases it also occurs during and, because this can often involve prior planning, can be considered as an antecedent as well. For example, if we take the case of Srebrenica in the Bosnian war, the attempts to hide the bodies in pre-prepared mass graves suggests both planning for the event in the town itself and also to prevent discovery by the wider international community.</a:t>
            </a:r>
          </a:p>
          <a:p>
            <a:endParaRPr lang="en-GB" baseline="0" dirty="0"/>
          </a:p>
          <a:p>
            <a:r>
              <a:rPr lang="en-GB" baseline="0" dirty="0"/>
              <a:t>Of course, a table of stages cannot possibly do justice to the horror of a topic such as genocide, and a lecture on it cannot do so either. Whilst we have covered the raw basics here this is an area that is extremely in-depth and to study it properly it is well worth sitting down and both reading and viewing some of the excellent materials that are available about the genocides that have taken place over the last few years.</a:t>
            </a:r>
            <a:endParaRPr lang="en-GB" dirty="0"/>
          </a:p>
          <a:p>
            <a:endParaRPr lang="en-GB" dirty="0"/>
          </a:p>
        </p:txBody>
      </p:sp>
      <p:sp>
        <p:nvSpPr>
          <p:cNvPr id="4" name="Slide Number Placeholder 3"/>
          <p:cNvSpPr>
            <a:spLocks noGrp="1"/>
          </p:cNvSpPr>
          <p:nvPr>
            <p:ph type="sldNum" sz="quarter" idx="5"/>
          </p:nvPr>
        </p:nvSpPr>
        <p:spPr/>
        <p:txBody>
          <a:bodyPr/>
          <a:lstStyle/>
          <a:p>
            <a:fld id="{93675602-E2FC-4A29-9562-D642B7C7D49D}" type="slidenum">
              <a:rPr lang="en-GB" smtClean="0"/>
              <a:t>7</a:t>
            </a:fld>
            <a:endParaRPr lang="en-GB"/>
          </a:p>
        </p:txBody>
      </p:sp>
    </p:spTree>
    <p:extLst>
      <p:ext uri="{BB962C8B-B14F-4D97-AF65-F5344CB8AC3E}">
        <p14:creationId xmlns:p14="http://schemas.microsoft.com/office/powerpoint/2010/main" val="21434930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dirty="0"/>
              <a:t>It is often very easy for us to consider genocide to be something that happens in ‘other’ places… backwards places… war-torn African countries, countries with dictatorships… it could never happen in my civilised country. I’m sure the people of Germany</a:t>
            </a:r>
            <a:r>
              <a:rPr lang="en-GB" baseline="0" dirty="0"/>
              <a:t> in the 1920s thought that, the people of Yugoslavia in the 1980s though that… yet just a few short years later they found themselves in the midst of genocidal conflict. Dictatorships and countries with militia in-fighting can be more prone to genocidal behaviour, as we saw from the stages previously – there are more circumstances where they are in a position to meet those stage criteria. However, any society can find itself in that genocidal situation if the antecedents present themselves in a certain way.</a:t>
            </a:r>
          </a:p>
          <a:p>
            <a:pPr rtl="0"/>
            <a:endParaRPr lang="en-GB" baseline="0" dirty="0"/>
          </a:p>
          <a:p>
            <a:pPr rtl="0"/>
            <a:r>
              <a:rPr lang="en-GB" baseline="0" dirty="0"/>
              <a:t>If we take Hannah Arendt’s quote from 1951 and apply it to many aspects of our own society we can see why so many are concerned with what is happening in contemporary times – in a time of ‘fake news’, questionable experts, and social media, it is much easier to manipulate certain people’s viewpoints. By no means am I saying that we are in a position to enter a genocidal period – but it lurks at the back of our societal existence constantly, and Baum’s stages are a constant reminder that the earlier we are able to control antecedents in those stages, the less likely we are to reach the later stages, particularly stage seven.</a:t>
            </a:r>
            <a:endParaRPr lang="en-GB" dirty="0"/>
          </a:p>
          <a:p>
            <a:endParaRPr lang="en-GB" dirty="0"/>
          </a:p>
        </p:txBody>
      </p:sp>
      <p:sp>
        <p:nvSpPr>
          <p:cNvPr id="4" name="Slide Number Placeholder 3"/>
          <p:cNvSpPr>
            <a:spLocks noGrp="1"/>
          </p:cNvSpPr>
          <p:nvPr>
            <p:ph type="sldNum" sz="quarter" idx="5"/>
          </p:nvPr>
        </p:nvSpPr>
        <p:spPr/>
        <p:txBody>
          <a:bodyPr/>
          <a:lstStyle/>
          <a:p>
            <a:fld id="{93675602-E2FC-4A29-9562-D642B7C7D49D}" type="slidenum">
              <a:rPr lang="en-GB" smtClean="0"/>
              <a:t>8</a:t>
            </a:fld>
            <a:endParaRPr lang="en-GB"/>
          </a:p>
        </p:txBody>
      </p:sp>
    </p:spTree>
    <p:extLst>
      <p:ext uri="{BB962C8B-B14F-4D97-AF65-F5344CB8AC3E}">
        <p14:creationId xmlns:p14="http://schemas.microsoft.com/office/powerpoint/2010/main" val="11174134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GB" sz="1200" b="0" i="0" u="none" strike="noStrike" dirty="0">
                <a:solidFill>
                  <a:srgbClr val="000000"/>
                </a:solidFill>
                <a:effectLst/>
                <a:latin typeface="Arial" panose="020B0604020202020204" pitchFamily="34" charset="0"/>
              </a:rPr>
              <a:t>Conformity and Obedience:</a:t>
            </a:r>
            <a:endParaRPr lang="en-GB" sz="1400" b="0" dirty="0">
              <a:effectLst/>
            </a:endParaRPr>
          </a:p>
          <a:p>
            <a:pPr rtl="0">
              <a:spcBef>
                <a:spcPts val="0"/>
              </a:spcBef>
              <a:spcAft>
                <a:spcPts val="0"/>
              </a:spcAft>
            </a:pPr>
            <a:br>
              <a:rPr lang="en-GB" sz="1400" b="0" dirty="0">
                <a:effectLst/>
              </a:rPr>
            </a:br>
            <a:r>
              <a:rPr lang="en-GB" sz="1200" b="0" i="0" u="none" strike="noStrike" dirty="0">
                <a:solidFill>
                  <a:srgbClr val="000000"/>
                </a:solidFill>
                <a:effectLst/>
                <a:latin typeface="Arial" panose="020B0604020202020204" pitchFamily="34" charset="0"/>
              </a:rPr>
              <a:t>Reference: Milgram, S. (1974). Obedience to Authority: An Experimental View.</a:t>
            </a:r>
            <a:endParaRPr lang="en-GB" sz="1400" b="0" dirty="0">
              <a:effectLst/>
            </a:endParaRPr>
          </a:p>
          <a:p>
            <a:pPr rtl="0">
              <a:spcBef>
                <a:spcPts val="0"/>
              </a:spcBef>
              <a:spcAft>
                <a:spcPts val="0"/>
              </a:spcAft>
            </a:pPr>
            <a:br>
              <a:rPr lang="en-GB" sz="1400" b="0" dirty="0">
                <a:effectLst/>
              </a:rPr>
            </a:br>
            <a:r>
              <a:rPr lang="en-GB" sz="1200" b="0" i="0" u="none" strike="noStrike" dirty="0">
                <a:solidFill>
                  <a:srgbClr val="000000"/>
                </a:solidFill>
                <a:effectLst/>
                <a:latin typeface="Arial" panose="020B0604020202020204" pitchFamily="34" charset="0"/>
              </a:rPr>
              <a:t>The Impact of Societal Norms and Authority Figures on Individual </a:t>
            </a:r>
            <a:r>
              <a:rPr lang="en-GB" sz="1200" b="0" i="0" u="none" strike="noStrike" dirty="0" err="1">
                <a:solidFill>
                  <a:srgbClr val="000000"/>
                </a:solidFill>
                <a:effectLst/>
                <a:latin typeface="Arial" panose="020B0604020202020204" pitchFamily="34" charset="0"/>
              </a:rPr>
              <a:t>Behavior</a:t>
            </a:r>
            <a:r>
              <a:rPr lang="en-GB" sz="1200" b="0" i="0" u="none" strike="noStrike" dirty="0">
                <a:solidFill>
                  <a:srgbClr val="000000"/>
                </a:solidFill>
                <a:effectLst/>
                <a:latin typeface="Arial" panose="020B0604020202020204" pitchFamily="34" charset="0"/>
              </a:rPr>
              <a:t>: Insights from Milgram's Obedience Studies</a:t>
            </a:r>
            <a:endParaRPr lang="en-GB" sz="1400" b="0" dirty="0">
              <a:effectLst/>
            </a:endParaRPr>
          </a:p>
          <a:p>
            <a:pPr rtl="0">
              <a:spcBef>
                <a:spcPts val="0"/>
              </a:spcBef>
              <a:spcAft>
                <a:spcPts val="0"/>
              </a:spcAft>
            </a:pPr>
            <a:br>
              <a:rPr lang="en-GB" sz="1400" b="0" dirty="0">
                <a:effectLst/>
              </a:rPr>
            </a:br>
            <a:r>
              <a:rPr lang="en-GB" sz="1200" b="0" i="0" u="none" strike="noStrike" dirty="0">
                <a:solidFill>
                  <a:srgbClr val="000000"/>
                </a:solidFill>
                <a:effectLst/>
                <a:latin typeface="Arial" panose="020B0604020202020204" pitchFamily="34" charset="0"/>
              </a:rPr>
              <a:t>Stanley Milgram's obedience studies, conducted in the early 1960s, shed light on the profound influence of societal norms and authority figures on individual behaviour. These experiments explored the extent to which ordinary individuals would comply with authority figures, even when instructed to perform actions that went against their moral compass. Milgram's obedience studies examine the intricate relationship between societal norms, authority figures, and individual behaviour.</a:t>
            </a:r>
            <a:endParaRPr lang="en-GB" sz="1400" b="0" dirty="0">
              <a:effectLst/>
            </a:endParaRPr>
          </a:p>
          <a:p>
            <a:endParaRPr lang="en-GB" dirty="0"/>
          </a:p>
        </p:txBody>
      </p:sp>
      <p:sp>
        <p:nvSpPr>
          <p:cNvPr id="4" name="Slide Number Placeholder 3"/>
          <p:cNvSpPr>
            <a:spLocks noGrp="1"/>
          </p:cNvSpPr>
          <p:nvPr>
            <p:ph type="sldNum" sz="quarter" idx="5"/>
          </p:nvPr>
        </p:nvSpPr>
        <p:spPr/>
        <p:txBody>
          <a:bodyPr/>
          <a:lstStyle/>
          <a:p>
            <a:fld id="{93675602-E2FC-4A29-9562-D642B7C7D49D}" type="slidenum">
              <a:rPr lang="en-GB" smtClean="0"/>
              <a:t>10</a:t>
            </a:fld>
            <a:endParaRPr lang="en-GB"/>
          </a:p>
        </p:txBody>
      </p:sp>
    </p:spTree>
    <p:extLst>
      <p:ext uri="{BB962C8B-B14F-4D97-AF65-F5344CB8AC3E}">
        <p14:creationId xmlns:p14="http://schemas.microsoft.com/office/powerpoint/2010/main" val="8446215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SLIDES_API1396826264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9" name="Google Shape;219;SLIDES_API1396826264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spcBef>
                <a:spcPts val="0"/>
              </a:spcBef>
              <a:spcAft>
                <a:spcPts val="0"/>
              </a:spcAft>
            </a:pPr>
            <a:r>
              <a:rPr lang="en-GB" sz="1100" b="0" i="0" u="none" strike="noStrike" dirty="0">
                <a:solidFill>
                  <a:srgbClr val="000000"/>
                </a:solidFill>
                <a:effectLst/>
                <a:latin typeface="Arial" panose="020B0604020202020204" pitchFamily="34" charset="0"/>
              </a:rPr>
              <a:t>I. Milgram's Obedience Studies:</a:t>
            </a:r>
            <a:endParaRPr lang="en-GB" sz="1200" b="0" dirty="0">
              <a:effectLst/>
            </a:endParaRPr>
          </a:p>
          <a:p>
            <a:pPr rtl="0">
              <a:spcBef>
                <a:spcPts val="0"/>
              </a:spcBef>
              <a:spcAft>
                <a:spcPts val="0"/>
              </a:spcAft>
            </a:pPr>
            <a:r>
              <a:rPr lang="en-GB" sz="1100" b="0" i="0" u="none" strike="noStrike" dirty="0">
                <a:solidFill>
                  <a:srgbClr val="000000"/>
                </a:solidFill>
                <a:effectLst/>
                <a:latin typeface="Arial" panose="020B0604020202020204" pitchFamily="34" charset="0"/>
              </a:rPr>
              <a:t>Milgram's experiments involved participants who were instructed to administer electric shocks to an unseen learner whenever they answered questions incorrectly. The key revelation of these studies was the remarkably high level of obedience displayed by participants, even when the shocks reached potentially lethal levels. Milgram's work uncovered the powerful impact of societal norms and authority figures on shaping individual conduct.</a:t>
            </a:r>
            <a:endParaRPr lang="en-GB" sz="1200" b="0" dirty="0">
              <a:effectLst/>
            </a:endParaRPr>
          </a:p>
          <a:p>
            <a:pPr rtl="0">
              <a:spcBef>
                <a:spcPts val="0"/>
              </a:spcBef>
              <a:spcAft>
                <a:spcPts val="0"/>
              </a:spcAft>
            </a:pPr>
            <a:br>
              <a:rPr lang="en-GB" sz="1200" b="0" dirty="0">
                <a:effectLst/>
              </a:rPr>
            </a:br>
            <a:br>
              <a:rPr lang="en-GB" sz="1200" dirty="0"/>
            </a:br>
            <a:endParaRPr lang="en-GB" sz="900" dirty="0"/>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SLIDES_API1396826264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SLIDES_API1396826264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spcBef>
                <a:spcPts val="0"/>
              </a:spcBef>
              <a:spcAft>
                <a:spcPts val="0"/>
              </a:spcAft>
            </a:pPr>
            <a:r>
              <a:rPr lang="en-GB" sz="1100" b="0" i="0" u="none" strike="noStrike" dirty="0">
                <a:solidFill>
                  <a:srgbClr val="000000"/>
                </a:solidFill>
                <a:effectLst/>
                <a:latin typeface="Arial" panose="020B0604020202020204" pitchFamily="34" charset="0"/>
              </a:rPr>
              <a:t>II. Social Influence and Conformity:</a:t>
            </a:r>
            <a:endParaRPr lang="en-GB" sz="1200" b="0" dirty="0">
              <a:effectLst/>
            </a:endParaRPr>
          </a:p>
          <a:p>
            <a:pPr rtl="0">
              <a:spcBef>
                <a:spcPts val="0"/>
              </a:spcBef>
              <a:spcAft>
                <a:spcPts val="0"/>
              </a:spcAft>
            </a:pPr>
            <a:r>
              <a:rPr lang="en-GB" sz="1100" b="0" i="0" u="none" strike="noStrike" dirty="0">
                <a:solidFill>
                  <a:srgbClr val="000000"/>
                </a:solidFill>
                <a:effectLst/>
                <a:latin typeface="Arial" panose="020B0604020202020204" pitchFamily="34" charset="0"/>
              </a:rPr>
              <a:t>A. Norms and Expectations:</a:t>
            </a:r>
            <a:endParaRPr lang="en-GB" sz="1200" b="0" dirty="0">
              <a:effectLst/>
            </a:endParaRPr>
          </a:p>
          <a:p>
            <a:pPr rtl="0">
              <a:spcBef>
                <a:spcPts val="0"/>
              </a:spcBef>
              <a:spcAft>
                <a:spcPts val="0"/>
              </a:spcAft>
            </a:pPr>
            <a:r>
              <a:rPr lang="en-GB" sz="1100" b="0" i="0" u="none" strike="noStrike" dirty="0">
                <a:solidFill>
                  <a:srgbClr val="000000"/>
                </a:solidFill>
                <a:effectLst/>
                <a:latin typeface="Arial" panose="020B0604020202020204" pitchFamily="34" charset="0"/>
              </a:rPr>
              <a:t>Society establishes norms that dictate acceptable behaviours, and individuals often conform to these norms to gain social approval and avoid disapproval.</a:t>
            </a:r>
            <a:endParaRPr lang="en-GB" sz="1200" b="0" dirty="0">
              <a:effectLst/>
            </a:endParaRPr>
          </a:p>
          <a:p>
            <a:pPr rtl="0">
              <a:spcBef>
                <a:spcPts val="0"/>
              </a:spcBef>
              <a:spcAft>
                <a:spcPts val="0"/>
              </a:spcAft>
            </a:pPr>
            <a:r>
              <a:rPr lang="en-GB" sz="1100" b="0" i="0" u="none" strike="noStrike" dirty="0">
                <a:solidFill>
                  <a:srgbClr val="000000"/>
                </a:solidFill>
                <a:effectLst/>
                <a:latin typeface="Arial" panose="020B0604020202020204" pitchFamily="34" charset="0"/>
              </a:rPr>
              <a:t>B. Authority Figures:</a:t>
            </a:r>
            <a:endParaRPr lang="en-GB" sz="1200" b="0" dirty="0">
              <a:effectLst/>
            </a:endParaRPr>
          </a:p>
          <a:p>
            <a:pPr rtl="0">
              <a:spcBef>
                <a:spcPts val="0"/>
              </a:spcBef>
              <a:spcAft>
                <a:spcPts val="0"/>
              </a:spcAft>
            </a:pPr>
            <a:r>
              <a:rPr lang="en-GB" sz="1100" b="0" i="0" u="none" strike="noStrike" dirty="0">
                <a:solidFill>
                  <a:srgbClr val="000000"/>
                </a:solidFill>
                <a:effectLst/>
                <a:latin typeface="Arial" panose="020B0604020202020204" pitchFamily="34" charset="0"/>
              </a:rPr>
              <a:t>Authority figures, such as teachers, parents, or leaders, hold significant influence over individuals. The perceived legitimacy of an authority figure can lead individuals to comply with their directives, even if it means acting against their personal values.</a:t>
            </a:r>
            <a:endParaRPr lang="en-GB" sz="1200" b="0" dirty="0">
              <a:effectLst/>
            </a:endParaRP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SLIDES_API1396826264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SLIDES_API1396826264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spcBef>
                <a:spcPts val="0"/>
              </a:spcBef>
              <a:spcAft>
                <a:spcPts val="0"/>
              </a:spcAft>
            </a:pPr>
            <a:r>
              <a:rPr lang="en-GB" sz="1100" b="0" i="0" u="none" strike="noStrike" dirty="0">
                <a:solidFill>
                  <a:srgbClr val="000000"/>
                </a:solidFill>
                <a:effectLst/>
                <a:latin typeface="Arial" panose="020B0604020202020204" pitchFamily="34" charset="0"/>
              </a:rPr>
              <a:t>III. Factors Influencing Obedience:</a:t>
            </a:r>
            <a:endParaRPr lang="en-GB" sz="1200" b="0" dirty="0">
              <a:effectLst/>
            </a:endParaRPr>
          </a:p>
          <a:p>
            <a:pPr rtl="0">
              <a:spcBef>
                <a:spcPts val="0"/>
              </a:spcBef>
              <a:spcAft>
                <a:spcPts val="0"/>
              </a:spcAft>
            </a:pPr>
            <a:r>
              <a:rPr lang="en-GB" sz="1100" b="0" i="0" u="none" strike="noStrike" dirty="0">
                <a:solidFill>
                  <a:srgbClr val="000000"/>
                </a:solidFill>
                <a:effectLst/>
                <a:latin typeface="Arial" panose="020B0604020202020204" pitchFamily="34" charset="0"/>
              </a:rPr>
              <a:t>A. Proximity and Legitimacy of Authority:</a:t>
            </a:r>
            <a:endParaRPr lang="en-GB" sz="1200" b="0" dirty="0">
              <a:effectLst/>
            </a:endParaRPr>
          </a:p>
          <a:p>
            <a:pPr rtl="0">
              <a:spcBef>
                <a:spcPts val="0"/>
              </a:spcBef>
              <a:spcAft>
                <a:spcPts val="0"/>
              </a:spcAft>
            </a:pPr>
            <a:r>
              <a:rPr lang="en-GB" sz="1100" b="0" i="0" u="none" strike="noStrike" dirty="0">
                <a:solidFill>
                  <a:srgbClr val="000000"/>
                </a:solidFill>
                <a:effectLst/>
                <a:latin typeface="Arial" panose="020B0604020202020204" pitchFamily="34" charset="0"/>
              </a:rPr>
              <a:t>Milgram's studies demonstrated that physical proximity and the perceived legitimacy of the authority figure affected the level of obedience. Participants were more likely to comply when the authority figure was in close proximity and appeared legitimate.</a:t>
            </a:r>
            <a:endParaRPr lang="en-GB" sz="1200" b="0" dirty="0">
              <a:effectLst/>
            </a:endParaRPr>
          </a:p>
          <a:p>
            <a:pPr rtl="0">
              <a:spcBef>
                <a:spcPts val="0"/>
              </a:spcBef>
              <a:spcAft>
                <a:spcPts val="0"/>
              </a:spcAft>
            </a:pPr>
            <a:r>
              <a:rPr lang="en-GB" sz="1100" b="0" i="0" u="none" strike="noStrike" dirty="0">
                <a:solidFill>
                  <a:srgbClr val="000000"/>
                </a:solidFill>
                <a:effectLst/>
                <a:latin typeface="Arial" panose="020B0604020202020204" pitchFamily="34" charset="0"/>
              </a:rPr>
              <a:t>B. Gradual Commitment:</a:t>
            </a:r>
            <a:endParaRPr lang="en-GB" sz="1200" b="0" dirty="0">
              <a:effectLst/>
            </a:endParaRPr>
          </a:p>
          <a:p>
            <a:pPr rtl="0">
              <a:spcBef>
                <a:spcPts val="0"/>
              </a:spcBef>
              <a:spcAft>
                <a:spcPts val="0"/>
              </a:spcAft>
            </a:pPr>
            <a:r>
              <a:rPr lang="en-GB" sz="1100" b="0" i="0" u="none" strike="noStrike" dirty="0">
                <a:solidFill>
                  <a:srgbClr val="000000"/>
                </a:solidFill>
                <a:effectLst/>
                <a:latin typeface="Arial" panose="020B0604020202020204" pitchFamily="34" charset="0"/>
              </a:rPr>
              <a:t>Milgram's experiments involved a step-by-step escalation of the shocks. This gradual commitment to the escalating situation increased the likelihood of obedience, as participants found it challenging to defy authority once they were already involved.</a:t>
            </a:r>
            <a:endParaRPr lang="en-GB" sz="1200" b="0" dirty="0">
              <a:effectLst/>
            </a:endParaRPr>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
        <p:cNvGrpSpPr/>
        <p:nvPr/>
      </p:nvGrpSpPr>
      <p:grpSpPr>
        <a:xfrm>
          <a:off x="0" y="0"/>
          <a:ext cx="0" cy="0"/>
          <a:chOff x="0" y="0"/>
          <a:chExt cx="0" cy="0"/>
        </a:xfrm>
      </p:grpSpPr>
      <p:sp>
        <p:nvSpPr>
          <p:cNvPr id="242" name="Google Shape;242;SLIDES_API1396826264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3" name="Google Shape;243;SLIDES_API1396826264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spcBef>
                <a:spcPts val="0"/>
              </a:spcBef>
              <a:spcAft>
                <a:spcPts val="0"/>
              </a:spcAft>
            </a:pPr>
            <a:r>
              <a:rPr lang="en-GB" sz="1100" b="0" i="0" u="none" strike="noStrike" dirty="0">
                <a:solidFill>
                  <a:srgbClr val="000000"/>
                </a:solidFill>
                <a:effectLst/>
                <a:latin typeface="Arial" panose="020B0604020202020204" pitchFamily="34" charset="0"/>
              </a:rPr>
              <a:t>IV. Real-World Implications:</a:t>
            </a:r>
            <a:endParaRPr lang="en-GB" sz="1200" b="0" dirty="0">
              <a:effectLst/>
            </a:endParaRPr>
          </a:p>
          <a:p>
            <a:pPr rtl="0">
              <a:spcBef>
                <a:spcPts val="0"/>
              </a:spcBef>
              <a:spcAft>
                <a:spcPts val="0"/>
              </a:spcAft>
            </a:pPr>
            <a:r>
              <a:rPr lang="en-GB" sz="1100" b="0" i="0" u="none" strike="noStrike" dirty="0">
                <a:solidFill>
                  <a:srgbClr val="000000"/>
                </a:solidFill>
                <a:effectLst/>
                <a:latin typeface="Arial" panose="020B0604020202020204" pitchFamily="34" charset="0"/>
              </a:rPr>
              <a:t>A. Milgram's Relevance Today:</a:t>
            </a:r>
            <a:endParaRPr lang="en-GB" sz="1200" b="0" dirty="0">
              <a:effectLst/>
            </a:endParaRPr>
          </a:p>
          <a:p>
            <a:pPr rtl="0">
              <a:spcBef>
                <a:spcPts val="0"/>
              </a:spcBef>
              <a:spcAft>
                <a:spcPts val="0"/>
              </a:spcAft>
            </a:pPr>
            <a:r>
              <a:rPr lang="en-GB" sz="1100" b="0" i="0" u="none" strike="noStrike" dirty="0">
                <a:solidFill>
                  <a:srgbClr val="000000"/>
                </a:solidFill>
                <a:effectLst/>
                <a:latin typeface="Arial" panose="020B0604020202020204" pitchFamily="34" charset="0"/>
              </a:rPr>
              <a:t>The findings of Milgram's studies remain relevant in understanding contemporary issues, such as obedience to authority in institutional settings, workplace dynamics, and political structures.</a:t>
            </a:r>
            <a:endParaRPr lang="en-GB" sz="1200" b="0" dirty="0">
              <a:effectLst/>
            </a:endParaRPr>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
        <p:cNvGrpSpPr/>
        <p:nvPr/>
      </p:nvGrpSpPr>
      <p:grpSpPr>
        <a:xfrm>
          <a:off x="0" y="0"/>
          <a:ext cx="0" cy="0"/>
          <a:chOff x="0" y="0"/>
          <a:chExt cx="0" cy="0"/>
        </a:xfrm>
      </p:grpSpPr>
      <p:sp>
        <p:nvSpPr>
          <p:cNvPr id="248" name="Google Shape;248;SLIDES_API1396826264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9" name="Google Shape;249;SLIDES_API1396826264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spcBef>
                <a:spcPts val="0"/>
              </a:spcBef>
              <a:spcAft>
                <a:spcPts val="0"/>
              </a:spcAft>
            </a:pPr>
            <a:r>
              <a:rPr lang="en-GB" sz="1100" b="0" i="0" u="none" strike="noStrike" dirty="0">
                <a:solidFill>
                  <a:srgbClr val="000000"/>
                </a:solidFill>
                <a:effectLst/>
                <a:latin typeface="Arial" panose="020B0604020202020204" pitchFamily="34" charset="0"/>
              </a:rPr>
              <a:t>IV. Application to Societal Contexts:</a:t>
            </a:r>
            <a:endParaRPr lang="en-GB" sz="1200" b="0" dirty="0">
              <a:effectLst/>
            </a:endParaRPr>
          </a:p>
          <a:p>
            <a:pPr rtl="0">
              <a:spcBef>
                <a:spcPts val="0"/>
              </a:spcBef>
              <a:spcAft>
                <a:spcPts val="0"/>
              </a:spcAft>
            </a:pPr>
            <a:r>
              <a:rPr lang="en-GB" sz="1100" b="0" i="0" u="none" strike="noStrike" dirty="0">
                <a:solidFill>
                  <a:srgbClr val="000000"/>
                </a:solidFill>
                <a:effectLst/>
                <a:latin typeface="Arial" panose="020B0604020202020204" pitchFamily="34" charset="0"/>
              </a:rPr>
              <a:t>A. Law Enforcement and Obedience:</a:t>
            </a:r>
            <a:endParaRPr lang="en-GB" sz="1200" b="0" dirty="0">
              <a:effectLst/>
            </a:endParaRPr>
          </a:p>
          <a:p>
            <a:pPr rtl="0">
              <a:spcBef>
                <a:spcPts val="0"/>
              </a:spcBef>
              <a:spcAft>
                <a:spcPts val="0"/>
              </a:spcAft>
            </a:pPr>
            <a:r>
              <a:rPr lang="en-GB" sz="1100" b="0" i="0" u="none" strike="noStrike" dirty="0">
                <a:solidFill>
                  <a:srgbClr val="000000"/>
                </a:solidFill>
                <a:effectLst/>
                <a:latin typeface="Arial" panose="020B0604020202020204" pitchFamily="34" charset="0"/>
              </a:rPr>
              <a:t>The relationship between authority figures and obedience is particularly pertinent in law enforcement. Understanding the factors that influence compliance can inform training and policies to ensure ethical and just practices.</a:t>
            </a:r>
            <a:endParaRPr lang="en-GB" sz="1200" b="0" dirty="0">
              <a:effectLst/>
            </a:endParaRPr>
          </a:p>
          <a:p>
            <a:pPr rtl="0">
              <a:spcBef>
                <a:spcPts val="0"/>
              </a:spcBef>
              <a:spcAft>
                <a:spcPts val="0"/>
              </a:spcAft>
            </a:pPr>
            <a:r>
              <a:rPr lang="en-GB" sz="1100" b="0" i="0" u="none" strike="noStrike" dirty="0">
                <a:solidFill>
                  <a:srgbClr val="000000"/>
                </a:solidFill>
                <a:effectLst/>
                <a:latin typeface="Arial" panose="020B0604020202020204" pitchFamily="34" charset="0"/>
              </a:rPr>
              <a:t>B. Social Change and Activism:</a:t>
            </a:r>
            <a:endParaRPr lang="en-GB" sz="1200" b="0" dirty="0">
              <a:effectLst/>
            </a:endParaRPr>
          </a:p>
          <a:p>
            <a:pPr rtl="0">
              <a:spcBef>
                <a:spcPts val="0"/>
              </a:spcBef>
              <a:spcAft>
                <a:spcPts val="0"/>
              </a:spcAft>
            </a:pPr>
            <a:r>
              <a:rPr lang="en-GB" sz="1100" b="0" i="0" u="none" strike="noStrike" dirty="0">
                <a:solidFill>
                  <a:srgbClr val="000000"/>
                </a:solidFill>
                <a:effectLst/>
                <a:latin typeface="Arial" panose="020B0604020202020204" pitchFamily="34" charset="0"/>
              </a:rPr>
              <a:t>Awareness of the impact of societal norms and authority figures can empower individuals to challenge oppressive norms and question authority when necessary, fostering positive social change.</a:t>
            </a:r>
            <a:endParaRPr lang="en-GB" sz="1200" b="0" dirty="0">
              <a:effectLst/>
            </a:endParaRPr>
          </a:p>
          <a:p>
            <a:pPr marL="0" lv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
        <p:cNvGrpSpPr/>
        <p:nvPr/>
      </p:nvGrpSpPr>
      <p:grpSpPr>
        <a:xfrm>
          <a:off x="0" y="0"/>
          <a:ext cx="0" cy="0"/>
          <a:chOff x="0" y="0"/>
          <a:chExt cx="0" cy="0"/>
        </a:xfrm>
      </p:grpSpPr>
      <p:sp>
        <p:nvSpPr>
          <p:cNvPr id="256" name="Google Shape;256;SLIDES_API1396826264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7" name="Google Shape;257;SLIDES_API1396826264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spcBef>
                <a:spcPts val="0"/>
              </a:spcBef>
              <a:spcAft>
                <a:spcPts val="0"/>
              </a:spcAft>
            </a:pPr>
            <a:r>
              <a:rPr lang="en-GB" sz="1100" b="0" i="0" u="none" strike="noStrike" dirty="0">
                <a:solidFill>
                  <a:srgbClr val="000000"/>
                </a:solidFill>
                <a:effectLst/>
                <a:latin typeface="Arial" panose="020B0604020202020204" pitchFamily="34" charset="0"/>
              </a:rPr>
              <a:t>Conclusion:</a:t>
            </a:r>
            <a:endParaRPr lang="en-GB" sz="1200" b="0" dirty="0">
              <a:effectLst/>
            </a:endParaRPr>
          </a:p>
          <a:p>
            <a:pPr rtl="0">
              <a:spcBef>
                <a:spcPts val="0"/>
              </a:spcBef>
              <a:spcAft>
                <a:spcPts val="0"/>
              </a:spcAft>
            </a:pPr>
            <a:r>
              <a:rPr lang="en-GB" sz="1100" b="0" i="0" u="none" strike="noStrike" dirty="0">
                <a:solidFill>
                  <a:srgbClr val="000000"/>
                </a:solidFill>
                <a:effectLst/>
                <a:latin typeface="Arial" panose="020B0604020202020204" pitchFamily="34" charset="0"/>
              </a:rPr>
              <a:t>Milgram's obedience studies provide a powerful lens through which to examine the intricate interplay between societal norms, authority figures, and individual behaviour. These experiments compel us to reflect on the mechanisms that drive individuals to conform to authority, sometimes at the expense of their own ethical principles. </a:t>
            </a:r>
            <a:r>
              <a:rPr lang="en-GB" sz="1100" b="0" i="0" u="none" strike="noStrike">
                <a:solidFill>
                  <a:srgbClr val="000000"/>
                </a:solidFill>
                <a:effectLst/>
                <a:latin typeface="Arial" panose="020B0604020202020204" pitchFamily="34" charset="0"/>
              </a:rPr>
              <a:t>By understanding these dynamics, we can strive to create societies that encourage critical thinking, moral autonomy, and responsible leadership, mitigating the potential negative effects of blind obedience.</a:t>
            </a:r>
            <a:endParaRPr lang="en-GB" sz="1200" b="0">
              <a:effectLst/>
            </a:endParaRPr>
          </a:p>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D3D4CC-B044-72B7-1493-0978F90A12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D14E4E-35DB-3460-8B4F-6DF1237E6E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60B3E9-D971-9D12-30AE-A7706AB47EE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17C2AFC-3841-8B51-65F9-2B42D583A411}"/>
              </a:ext>
            </a:extLst>
          </p:cNvPr>
          <p:cNvSpPr>
            <a:spLocks noGrp="1"/>
          </p:cNvSpPr>
          <p:nvPr>
            <p:ph type="sldNum" sz="quarter" idx="5"/>
          </p:nvPr>
        </p:nvSpPr>
        <p:spPr/>
        <p:txBody>
          <a:bodyPr/>
          <a:lstStyle/>
          <a:p>
            <a:fld id="{93675602-E2FC-4A29-9562-D642B7C7D49D}" type="slidenum">
              <a:rPr lang="en-GB" smtClean="0"/>
              <a:t>17</a:t>
            </a:fld>
            <a:endParaRPr lang="en-GB"/>
          </a:p>
        </p:txBody>
      </p:sp>
    </p:spTree>
    <p:extLst>
      <p:ext uri="{BB962C8B-B14F-4D97-AF65-F5344CB8AC3E}">
        <p14:creationId xmlns:p14="http://schemas.microsoft.com/office/powerpoint/2010/main" val="17538081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SLIDES_API180177615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9" name="Google Shape;219;SLIDES_API180177615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dirty="0"/>
              <a:t>I. Definition and Overview:</a:t>
            </a:r>
          </a:p>
          <a:p>
            <a:pPr marL="0" lvl="0" indent="0" algn="l" rtl="0">
              <a:spcBef>
                <a:spcPts val="0"/>
              </a:spcBef>
              <a:spcAft>
                <a:spcPts val="0"/>
              </a:spcAft>
              <a:buNone/>
            </a:pPr>
            <a:r>
              <a:rPr lang="en-GB" sz="1100" dirty="0"/>
              <a:t>To set the stage, let us begin with a working definition of genocide. According to the United Nations Genocide Convention (1948), genocide involves acts committed with intent to destroy, in whole or in part, a national, ethnical, racial, or religious group. Genocide is not solely a political or historical phenomenon but one deeply rooted in the human psyche.</a:t>
            </a:r>
          </a:p>
          <a:p>
            <a:pPr marL="0" lvl="0" indent="0" algn="l" rtl="0">
              <a:spcBef>
                <a:spcPts val="0"/>
              </a:spcBef>
              <a:spcAft>
                <a:spcPts val="0"/>
              </a:spcAft>
              <a:buNone/>
            </a:pPr>
            <a:endParaRPr lang="en-GB" sz="1100" dirty="0"/>
          </a:p>
          <a:p>
            <a:pPr marL="0" lvl="0" indent="0" algn="l" rtl="0">
              <a:spcBef>
                <a:spcPts val="0"/>
              </a:spcBef>
              <a:spcAft>
                <a:spcPts val="0"/>
              </a:spcAft>
              <a:buNone/>
            </a:pPr>
            <a:endParaRPr lang="en-GB" sz="1100" dirty="0"/>
          </a:p>
          <a:p>
            <a:pPr marL="0" lvl="0" indent="0" algn="l" rtl="0">
              <a:spcBef>
                <a:spcPts val="0"/>
              </a:spcBef>
              <a:spcAft>
                <a:spcPts val="0"/>
              </a:spcAft>
              <a:buNone/>
            </a:pP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SLIDES_API1801776151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SLIDES_API1801776151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dirty="0"/>
              <a:t>II. Psychological Mechanisms:</a:t>
            </a:r>
          </a:p>
          <a:p>
            <a:pPr marL="0" lvl="0" indent="0" algn="l" rtl="0">
              <a:spcBef>
                <a:spcPts val="0"/>
              </a:spcBef>
              <a:spcAft>
                <a:spcPts val="0"/>
              </a:spcAft>
              <a:buNone/>
            </a:pPr>
            <a:r>
              <a:rPr lang="en-GB" sz="1100" dirty="0"/>
              <a:t>A. Dehumanisation:</a:t>
            </a:r>
          </a:p>
          <a:p>
            <a:pPr marL="0" lvl="0" indent="0" algn="l" rtl="0">
              <a:spcBef>
                <a:spcPts val="0"/>
              </a:spcBef>
              <a:spcAft>
                <a:spcPts val="0"/>
              </a:spcAft>
              <a:buNone/>
            </a:pPr>
            <a:endParaRPr lang="en-GB" sz="1100" dirty="0"/>
          </a:p>
          <a:p>
            <a:pPr marL="0" lvl="0" indent="0" algn="l" rtl="0">
              <a:spcBef>
                <a:spcPts val="0"/>
              </a:spcBef>
              <a:spcAft>
                <a:spcPts val="0"/>
              </a:spcAft>
              <a:buNone/>
            </a:pPr>
            <a:r>
              <a:rPr lang="en-GB" sz="1100" dirty="0"/>
              <a:t>The process of dehumanizing the 'other' as a precursor to violence.</a:t>
            </a:r>
          </a:p>
          <a:p>
            <a:pPr marL="0" lvl="0" indent="0" algn="l" rtl="0">
              <a:spcBef>
                <a:spcPts val="0"/>
              </a:spcBef>
              <a:spcAft>
                <a:spcPts val="0"/>
              </a:spcAft>
              <a:buNone/>
            </a:pPr>
            <a:r>
              <a:rPr lang="en-GB" sz="1100" dirty="0"/>
              <a:t>Reference: Bandura, A. (1999). Moral Disengagement in the Perpetration of Inhumanities.</a:t>
            </a:r>
          </a:p>
          <a:p>
            <a:pPr marL="0" lvl="0" indent="0" algn="l" rtl="0">
              <a:spcBef>
                <a:spcPts val="0"/>
              </a:spcBef>
              <a:spcAft>
                <a:spcPts val="0"/>
              </a:spcAft>
              <a:buNone/>
            </a:pPr>
            <a:endParaRPr lang="en-GB" sz="1100" dirty="0"/>
          </a:p>
          <a:p>
            <a:pPr marL="0" lvl="0" indent="0" algn="l" rtl="0">
              <a:spcBef>
                <a:spcPts val="0"/>
              </a:spcBef>
              <a:spcAft>
                <a:spcPts val="0"/>
              </a:spcAft>
              <a:buNone/>
            </a:pPr>
            <a:r>
              <a:rPr lang="en-GB" sz="1100" dirty="0"/>
              <a:t>Introduction:</a:t>
            </a:r>
          </a:p>
          <a:p>
            <a:pPr marL="0" lvl="0" indent="0" algn="l" rtl="0">
              <a:spcBef>
                <a:spcPts val="0"/>
              </a:spcBef>
              <a:spcAft>
                <a:spcPts val="0"/>
              </a:spcAft>
              <a:buNone/>
            </a:pPr>
            <a:r>
              <a:rPr lang="en-GB" sz="1100" dirty="0"/>
              <a:t>Albert Bandura, a renowned psychologist, has made significant contributions to our understanding of human behaviour. In his 1999 work, "Moral Disengagement in the Perpetration of Inhumanities," Bandura explores the psychological processes that individuals employ to distance themselves from the moral consequences of their actions.</a:t>
            </a:r>
          </a:p>
          <a:p>
            <a:pPr marL="0" lvl="0" indent="0" algn="l" rtl="0">
              <a:spcBef>
                <a:spcPts val="0"/>
              </a:spcBef>
              <a:spcAft>
                <a:spcPts val="0"/>
              </a:spcAft>
              <a:buNone/>
            </a:pPr>
            <a:endParaRPr lang="en-GB" sz="1100" dirty="0"/>
          </a:p>
          <a:p>
            <a:pPr marL="0" lvl="0" indent="0" algn="l" rtl="0">
              <a:spcBef>
                <a:spcPts val="0"/>
              </a:spcBef>
              <a:spcAft>
                <a:spcPts val="0"/>
              </a:spcAft>
              <a:buNone/>
            </a:pPr>
            <a:r>
              <a:rPr lang="en-GB" sz="1100" dirty="0"/>
              <a:t>I. Overview of Moral Disengagement:</a:t>
            </a:r>
          </a:p>
          <a:p>
            <a:pPr marL="0" lvl="0" indent="0" algn="l" rtl="0">
              <a:spcBef>
                <a:spcPts val="0"/>
              </a:spcBef>
              <a:spcAft>
                <a:spcPts val="0"/>
              </a:spcAft>
              <a:buNone/>
            </a:pPr>
            <a:r>
              <a:rPr lang="en-GB" sz="1100" dirty="0"/>
              <a:t>Bandura's theory posits that individuals, when faced with immoral actions or inhumanities, can engage in cognitive processes that detach their moral self-sanctions from these behaviours. This disengagement allows individuals to act in ways that would typically elicit moral distress without experiencing the associated guilt or self-condemnation.</a:t>
            </a:r>
          </a:p>
          <a:p>
            <a:pPr marL="0" lvl="0" indent="0" algn="l" rtl="0">
              <a:spcBef>
                <a:spcPts val="0"/>
              </a:spcBef>
              <a:spcAft>
                <a:spcPts val="0"/>
              </a:spcAft>
              <a:buNone/>
            </a:pPr>
            <a:endParaRPr lang="en-GB" sz="1100" dirty="0"/>
          </a:p>
          <a:p>
            <a:pPr marL="0" lvl="0" indent="0" algn="l" rtl="0">
              <a:spcBef>
                <a:spcPts val="0"/>
              </a:spcBef>
              <a:spcAft>
                <a:spcPts val="0"/>
              </a:spcAft>
              <a:buNone/>
            </a:pPr>
            <a:r>
              <a:rPr lang="en-GB" sz="1100" dirty="0"/>
              <a:t>II. Mechanisms of Moral Disengagement:</a:t>
            </a:r>
          </a:p>
          <a:p>
            <a:pPr marL="0" lvl="0" indent="0" algn="l" rtl="0">
              <a:spcBef>
                <a:spcPts val="0"/>
              </a:spcBef>
              <a:spcAft>
                <a:spcPts val="0"/>
              </a:spcAft>
              <a:buNone/>
            </a:pPr>
            <a:r>
              <a:rPr lang="en-GB" sz="1100" dirty="0"/>
              <a:t>A. Moral Justification:</a:t>
            </a:r>
          </a:p>
          <a:p>
            <a:pPr marL="0" lvl="0" indent="0" algn="l" rtl="0">
              <a:spcBef>
                <a:spcPts val="0"/>
              </a:spcBef>
              <a:spcAft>
                <a:spcPts val="0"/>
              </a:spcAft>
              <a:buNone/>
            </a:pPr>
            <a:r>
              <a:rPr lang="en-GB" sz="1100" dirty="0"/>
              <a:t>Individuals rationalize their actions by framing them as serving a moral purpose or a higher cause. Example: The justification of violence in the name of a political or ideological goal.</a:t>
            </a:r>
          </a:p>
          <a:p>
            <a:pPr marL="0" lvl="0" indent="0" algn="l" rtl="0">
              <a:spcBef>
                <a:spcPts val="0"/>
              </a:spcBef>
              <a:spcAft>
                <a:spcPts val="0"/>
              </a:spcAft>
              <a:buNone/>
            </a:pPr>
            <a:r>
              <a:rPr lang="en-GB" sz="1100" dirty="0"/>
              <a:t>B. Euphemistic Labelling: The use of sanitized language to describe morally reprehensible actions, reducing the emotional impact. Example: Referring to civilian casualties as "collateral damage."</a:t>
            </a:r>
          </a:p>
          <a:p>
            <a:pPr marL="0" lvl="0" indent="0" algn="l" rtl="0">
              <a:spcBef>
                <a:spcPts val="0"/>
              </a:spcBef>
              <a:spcAft>
                <a:spcPts val="0"/>
              </a:spcAft>
              <a:buNone/>
            </a:pPr>
            <a:r>
              <a:rPr lang="en-GB" sz="1100" dirty="0"/>
              <a:t>C. Advantageous Comparison:</a:t>
            </a:r>
          </a:p>
          <a:p>
            <a:pPr marL="0" lvl="0" indent="0" algn="l" rtl="0">
              <a:spcBef>
                <a:spcPts val="0"/>
              </a:spcBef>
              <a:spcAft>
                <a:spcPts val="0"/>
              </a:spcAft>
              <a:buNone/>
            </a:pPr>
            <a:r>
              <a:rPr lang="en-GB" sz="1100" dirty="0"/>
              <a:t>Comparing one's actions to more extreme or heinous behaviours to minimize the perceived severity of one's own actions. Example: Justifying stealing by comparing it to more serious crimes like robbery or assault.</a:t>
            </a:r>
          </a:p>
          <a:p>
            <a:pPr marL="0" lvl="0" indent="0" algn="l" rtl="0">
              <a:spcBef>
                <a:spcPts val="0"/>
              </a:spcBef>
              <a:spcAft>
                <a:spcPts val="0"/>
              </a:spcAft>
              <a:buNone/>
            </a:pPr>
            <a:r>
              <a:rPr lang="en-GB" sz="1100" dirty="0"/>
              <a:t>D. Displacement of Responsibility: Transferring responsibility for one's actions to authority figures or external factors. Example: Following orders without questioning their moral implications.</a:t>
            </a:r>
          </a:p>
          <a:p>
            <a:pPr marL="0" lvl="0" indent="0" algn="l" rtl="0">
              <a:spcBef>
                <a:spcPts val="0"/>
              </a:spcBef>
              <a:spcAft>
                <a:spcPts val="0"/>
              </a:spcAft>
              <a:buNone/>
            </a:pPr>
            <a:r>
              <a:rPr lang="en-GB" sz="1100" dirty="0"/>
              <a:t>E. Diffusion of Responsibility: Spreading accountability among a group, making it easier for individuals to distance themselves from personal responsibility. Example: Participating in a group violence and attributing the act to the collective rather than individual responsibility.</a:t>
            </a:r>
          </a:p>
          <a:p>
            <a:pPr marL="0" lvl="0" indent="0" algn="l" rtl="0">
              <a:spcBef>
                <a:spcPts val="0"/>
              </a:spcBef>
              <a:spcAft>
                <a:spcPts val="0"/>
              </a:spcAft>
              <a:buNone/>
            </a:pPr>
            <a:r>
              <a:rPr lang="en-GB" sz="1100" dirty="0"/>
              <a:t>III. Application of Moral Disengagement: A. Historical Examples: Nazi Germany: Exploration of how individuals involved in the Holocaust employed moral disengagement mechanisms.</a:t>
            </a:r>
          </a:p>
          <a:p>
            <a:pPr marL="0" lvl="0" indent="0" algn="l" rtl="0">
              <a:spcBef>
                <a:spcPts val="0"/>
              </a:spcBef>
              <a:spcAft>
                <a:spcPts val="0"/>
              </a:spcAft>
              <a:buNone/>
            </a:pPr>
            <a:endParaRPr lang="en-GB" sz="1100" dirty="0"/>
          </a:p>
          <a:p>
            <a:pPr marL="0" lvl="0" indent="0" algn="l" rtl="0">
              <a:spcBef>
                <a:spcPts val="0"/>
              </a:spcBef>
              <a:spcAft>
                <a:spcPts val="0"/>
              </a:spcAft>
              <a:buNone/>
            </a:pPr>
            <a:endParaRPr lang="en-GB" sz="1100" dirty="0"/>
          </a:p>
          <a:p>
            <a:pPr marL="0" lvl="0" indent="0" algn="l" rtl="0">
              <a:spcBef>
                <a:spcPts val="0"/>
              </a:spcBef>
              <a:spcAft>
                <a:spcPts val="0"/>
              </a:spcAft>
              <a:buNone/>
            </a:pPr>
            <a:endParaRPr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SLIDES_API180177615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4" name="Google Shape;234;SLIDES_API180177615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dirty="0"/>
              <a:t>Milgram Experiment: Analysis of moral disengagement in the context of obedience to authority.</a:t>
            </a:r>
          </a:p>
          <a:p>
            <a:pPr marL="0" lvl="0" indent="0" algn="l" rtl="0">
              <a:spcBef>
                <a:spcPts val="0"/>
              </a:spcBef>
              <a:spcAft>
                <a:spcPts val="0"/>
              </a:spcAft>
              <a:buNone/>
            </a:pPr>
            <a:r>
              <a:rPr lang="en-GB" sz="1100" dirty="0"/>
              <a:t>B. Contemporary Relevance:</a:t>
            </a:r>
          </a:p>
          <a:p>
            <a:pPr marL="0" lvl="0" indent="0" algn="l" rtl="0">
              <a:spcBef>
                <a:spcPts val="0"/>
              </a:spcBef>
              <a:spcAft>
                <a:spcPts val="0"/>
              </a:spcAft>
              <a:buNone/>
            </a:pPr>
            <a:endParaRPr lang="en-GB" sz="1100" dirty="0"/>
          </a:p>
          <a:p>
            <a:pPr marL="0" lvl="0" indent="0" algn="l" rtl="0">
              <a:spcBef>
                <a:spcPts val="0"/>
              </a:spcBef>
              <a:spcAft>
                <a:spcPts val="0"/>
              </a:spcAft>
              <a:buNone/>
            </a:pPr>
            <a:endParaRPr lang="en-GB" sz="1100" dirty="0"/>
          </a:p>
          <a:p>
            <a:pPr marL="0" lvl="0" indent="0" algn="l" rtl="0">
              <a:spcBef>
                <a:spcPts val="0"/>
              </a:spcBef>
              <a:spcAft>
                <a:spcPts val="0"/>
              </a:spcAft>
              <a:buNone/>
            </a:pPr>
            <a:r>
              <a:rPr lang="en-GB" sz="1100" dirty="0"/>
              <a:t>Examination of how moral disengagement operates in modern-day conflicts, terrorism, or acts of aggression.</a:t>
            </a:r>
          </a:p>
          <a:p>
            <a:pPr marL="0" lvl="0" indent="0" algn="l" rtl="0">
              <a:spcBef>
                <a:spcPts val="0"/>
              </a:spcBef>
              <a:spcAft>
                <a:spcPts val="0"/>
              </a:spcAft>
              <a:buNone/>
            </a:pPr>
            <a:r>
              <a:rPr lang="en-GB" sz="1100" dirty="0"/>
              <a:t>IV. Implications and Critiques:</a:t>
            </a:r>
          </a:p>
          <a:p>
            <a:pPr marL="0" lvl="0" indent="0" algn="l" rtl="0">
              <a:spcBef>
                <a:spcPts val="0"/>
              </a:spcBef>
              <a:spcAft>
                <a:spcPts val="0"/>
              </a:spcAft>
              <a:buNone/>
            </a:pPr>
            <a:r>
              <a:rPr lang="en-GB" sz="1100" dirty="0"/>
              <a:t>A. Psychological Consequences:</a:t>
            </a:r>
          </a:p>
          <a:p>
            <a:pPr marL="0" lvl="0" indent="0" algn="l" rtl="0">
              <a:spcBef>
                <a:spcPts val="0"/>
              </a:spcBef>
              <a:spcAft>
                <a:spcPts val="0"/>
              </a:spcAft>
              <a:buNone/>
            </a:pPr>
            <a:endParaRPr lang="en-GB" sz="1100" dirty="0"/>
          </a:p>
          <a:p>
            <a:pPr marL="0" lvl="0" indent="0" algn="l" rtl="0">
              <a:spcBef>
                <a:spcPts val="0"/>
              </a:spcBef>
              <a:spcAft>
                <a:spcPts val="0"/>
              </a:spcAft>
              <a:buNone/>
            </a:pPr>
            <a:r>
              <a:rPr lang="en-GB" sz="1100" dirty="0"/>
              <a:t>Discussion of the impact of moral disengagement on individuals' mental well-being and moral development.</a:t>
            </a:r>
          </a:p>
          <a:p>
            <a:pPr marL="0" lvl="0" indent="0" algn="l" rtl="0">
              <a:spcBef>
                <a:spcPts val="0"/>
              </a:spcBef>
              <a:spcAft>
                <a:spcPts val="0"/>
              </a:spcAft>
              <a:buNone/>
            </a:pPr>
            <a:r>
              <a:rPr lang="en-GB" sz="1100" dirty="0"/>
              <a:t>B. Ethical Considerations:</a:t>
            </a:r>
          </a:p>
          <a:p>
            <a:pPr marL="0" lvl="0" indent="0" algn="l" rtl="0">
              <a:spcBef>
                <a:spcPts val="0"/>
              </a:spcBef>
              <a:spcAft>
                <a:spcPts val="0"/>
              </a:spcAft>
              <a:buNone/>
            </a:pPr>
            <a:endParaRPr lang="en-GB" sz="1100" dirty="0"/>
          </a:p>
          <a:p>
            <a:pPr marL="0" lvl="0" indent="0" algn="l" rtl="0">
              <a:spcBef>
                <a:spcPts val="0"/>
              </a:spcBef>
              <a:spcAft>
                <a:spcPts val="0"/>
              </a:spcAft>
              <a:buNone/>
            </a:pPr>
            <a:r>
              <a:rPr lang="en-GB" sz="1100" dirty="0"/>
              <a:t>Evaluation of the ethical implications of understanding and potentially manipulating moral disengagement mechanisms.</a:t>
            </a:r>
          </a:p>
          <a:p>
            <a:pPr marL="0" lvl="0" indent="0" algn="l" rtl="0">
              <a:spcBef>
                <a:spcPts val="0"/>
              </a:spcBef>
              <a:spcAft>
                <a:spcPts val="0"/>
              </a:spcAft>
              <a:buNone/>
            </a:pPr>
            <a:r>
              <a:rPr lang="en-GB" sz="1100" dirty="0"/>
              <a:t>In conclusion, Bandura's exploration of moral disengagement provides a crucial framework for understanding how individuals navigate their own moral compass in the face of inhumanities. By unravelling the cognitive processes behind moral disengagement, we gain insights into the complexity of human behaviour and the potential avenues for interventions aimed at promoting moral responsibility and ethical conduct.</a:t>
            </a:r>
          </a:p>
          <a:p>
            <a:pPr marL="0" lvl="0" indent="0" algn="l" rtl="0">
              <a:spcBef>
                <a:spcPts val="0"/>
              </a:spcBef>
              <a:spcAft>
                <a:spcPts val="0"/>
              </a:spcAft>
              <a:buNone/>
            </a:pPr>
            <a:endParaRPr lang="en-GB" sz="1100" dirty="0"/>
          </a:p>
          <a:p>
            <a:pPr marL="0" lvl="0" indent="0" algn="l" rtl="0">
              <a:spcBef>
                <a:spcPts val="0"/>
              </a:spcBef>
              <a:spcAft>
                <a:spcPts val="0"/>
              </a:spcAft>
              <a:buNone/>
            </a:pPr>
            <a:r>
              <a:rPr lang="en-GB" sz="1100" dirty="0"/>
              <a:t>Moral disengagement, as theorized by Albert Bandura, plays a significant role in modern-day conflicts, terrorism, and acts of aggression. This psychological mechanism provides insight into how individuals justify and distance themselves from morally reprehensible actions, allowing them to engage in </a:t>
            </a:r>
            <a:r>
              <a:rPr lang="en-GB" sz="1100" dirty="0" err="1"/>
              <a:t>behaviors</a:t>
            </a:r>
            <a:r>
              <a:rPr lang="en-GB" sz="1100" dirty="0"/>
              <a:t> that may violate societal norms and ethical standards. Here, we will explore how moral disengagement operates in contemporary contexts.</a:t>
            </a:r>
          </a:p>
          <a:p>
            <a:pPr marL="0" lvl="0" indent="0" algn="l" rtl="0">
              <a:spcBef>
                <a:spcPts val="0"/>
              </a:spcBef>
              <a:spcAft>
                <a:spcPts val="0"/>
              </a:spcAft>
              <a:buNone/>
            </a:pPr>
            <a:endParaRPr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SLIDES_API1801776151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2" name="Google Shape;242;SLIDES_API1801776151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GB" sz="1100" dirty="0"/>
          </a:p>
          <a:p>
            <a:pPr marL="0" lvl="0" indent="0" algn="l" rtl="0">
              <a:spcBef>
                <a:spcPts val="0"/>
              </a:spcBef>
              <a:spcAft>
                <a:spcPts val="0"/>
              </a:spcAft>
              <a:buNone/>
            </a:pPr>
            <a:r>
              <a:rPr lang="en-GB" sz="1100" dirty="0"/>
              <a:t>1. Terrorism:</a:t>
            </a:r>
          </a:p>
          <a:p>
            <a:pPr marL="0" lvl="0" indent="0" algn="l" rtl="0">
              <a:spcBef>
                <a:spcPts val="0"/>
              </a:spcBef>
              <a:spcAft>
                <a:spcPts val="0"/>
              </a:spcAft>
              <a:buNone/>
            </a:pPr>
            <a:r>
              <a:rPr lang="en-GB" sz="1100" dirty="0"/>
              <a:t>Terrorist acts often involve extreme violence and target innocent civilians. Moral disengagement mechanisms can be observed in various aspects of terrorism:</a:t>
            </a:r>
          </a:p>
          <a:p>
            <a:pPr marL="0" lvl="0" indent="0" algn="l" rtl="0">
              <a:spcBef>
                <a:spcPts val="0"/>
              </a:spcBef>
              <a:spcAft>
                <a:spcPts val="0"/>
              </a:spcAft>
              <a:buNone/>
            </a:pPr>
            <a:endParaRPr lang="en-GB" sz="1100" dirty="0"/>
          </a:p>
          <a:p>
            <a:pPr marL="0" lvl="0" indent="0" algn="l" rtl="0">
              <a:spcBef>
                <a:spcPts val="0"/>
              </a:spcBef>
              <a:spcAft>
                <a:spcPts val="0"/>
              </a:spcAft>
              <a:buNone/>
            </a:pPr>
            <a:r>
              <a:rPr lang="en-GB" sz="1100" dirty="0"/>
              <a:t>Moral Justification: Terrorist groups may frame their actions as serving a higher purpose, such as political, religious, or ideological goals. This justification allows individuals to perceive their acts as morally acceptable in pursuit of what they perceive as a just cause.</a:t>
            </a:r>
          </a:p>
          <a:p>
            <a:pPr marL="0" lvl="0" indent="0" algn="l" rtl="0">
              <a:spcBef>
                <a:spcPts val="0"/>
              </a:spcBef>
              <a:spcAft>
                <a:spcPts val="0"/>
              </a:spcAft>
              <a:buNone/>
            </a:pPr>
            <a:endParaRPr lang="en-GB" sz="1100" dirty="0"/>
          </a:p>
          <a:p>
            <a:pPr marL="0" lvl="0" indent="0" algn="l" rtl="0">
              <a:spcBef>
                <a:spcPts val="0"/>
              </a:spcBef>
              <a:spcAft>
                <a:spcPts val="0"/>
              </a:spcAft>
              <a:buNone/>
            </a:pPr>
            <a:r>
              <a:rPr lang="en-GB" sz="1100" dirty="0"/>
              <a:t>Euphemistic </a:t>
            </a:r>
            <a:r>
              <a:rPr lang="en-GB" sz="1100" dirty="0" err="1"/>
              <a:t>Labeling</a:t>
            </a:r>
            <a:r>
              <a:rPr lang="en-GB" sz="1100" dirty="0"/>
              <a:t>: Terrorist organizations may use euphemistic language to describe their actions, portraying them as acts of resistance or liberation rather than acts of violence against civilians.</a:t>
            </a:r>
          </a:p>
          <a:p>
            <a:pPr marL="0" lvl="0" indent="0" algn="l" rtl="0">
              <a:spcBef>
                <a:spcPts val="0"/>
              </a:spcBef>
              <a:spcAft>
                <a:spcPts val="0"/>
              </a:spcAft>
              <a:buNone/>
            </a:pPr>
            <a:endParaRPr lang="en-GB" sz="1100" dirty="0"/>
          </a:p>
          <a:p>
            <a:pPr marL="0" lvl="0" indent="0" algn="l" rtl="0">
              <a:spcBef>
                <a:spcPts val="0"/>
              </a:spcBef>
              <a:spcAft>
                <a:spcPts val="0"/>
              </a:spcAft>
              <a:buNone/>
            </a:pPr>
            <a:r>
              <a:rPr lang="en-GB" sz="1100" dirty="0"/>
              <a:t>Diffusion of Responsibility: Within terrorist networks, individuals may diffuse responsibility among the group, reducing personal accountability for specific acts. This diffusion can ease the burden of guilt or moral conflict.</a:t>
            </a:r>
          </a:p>
          <a:p>
            <a:pPr marL="0" lvl="0" indent="0" algn="l" rtl="0">
              <a:spcBef>
                <a:spcPts val="0"/>
              </a:spcBef>
              <a:spcAft>
                <a:spcPts val="0"/>
              </a:spcAft>
              <a:buNone/>
            </a:pPr>
            <a:endParaRPr lang="en-GB" sz="1100" dirty="0"/>
          </a:p>
          <a:p>
            <a:pPr marL="0" lvl="0" indent="0" algn="l" rtl="0">
              <a:spcBef>
                <a:spcPts val="0"/>
              </a:spcBef>
              <a:spcAft>
                <a:spcPts val="0"/>
              </a:spcAft>
              <a:buNone/>
            </a:pPr>
            <a:endParaRPr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SLIDES_API1801776151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1" name="Google Shape;251;SLIDES_API1801776151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dirty="0"/>
              <a:t>2. Modern-Day Conflicts:</a:t>
            </a:r>
          </a:p>
          <a:p>
            <a:pPr marL="0" lvl="0" indent="0" algn="l" rtl="0">
              <a:spcBef>
                <a:spcPts val="0"/>
              </a:spcBef>
              <a:spcAft>
                <a:spcPts val="0"/>
              </a:spcAft>
              <a:buNone/>
            </a:pPr>
            <a:r>
              <a:rPr lang="en-GB" sz="1100" dirty="0"/>
              <a:t>In conflicts, whether international or internal, moral disengagement mechanisms can contribute to the perpetuation of violence and aggression:</a:t>
            </a:r>
          </a:p>
          <a:p>
            <a:pPr marL="0" lvl="0" indent="0" algn="l" rtl="0">
              <a:spcBef>
                <a:spcPts val="0"/>
              </a:spcBef>
              <a:spcAft>
                <a:spcPts val="0"/>
              </a:spcAft>
              <a:buNone/>
            </a:pPr>
            <a:endParaRPr lang="en-GB" sz="1100" dirty="0"/>
          </a:p>
          <a:p>
            <a:pPr marL="0" lvl="0" indent="0" algn="l" rtl="0">
              <a:spcBef>
                <a:spcPts val="0"/>
              </a:spcBef>
              <a:spcAft>
                <a:spcPts val="0"/>
              </a:spcAft>
              <a:buNone/>
            </a:pPr>
            <a:r>
              <a:rPr lang="en-GB" sz="1100" dirty="0"/>
              <a:t>Moral Justification: Governments or military forces may frame their actions as necessary for national security or the greater good, justifying the use of force. This can lead individuals to believe that their actions, even when involving harm to civilians, are morally justified in the context of the larger conflict.</a:t>
            </a:r>
          </a:p>
          <a:p>
            <a:pPr marL="0" lvl="0" indent="0" algn="l" rtl="0">
              <a:spcBef>
                <a:spcPts val="0"/>
              </a:spcBef>
              <a:spcAft>
                <a:spcPts val="0"/>
              </a:spcAft>
              <a:buNone/>
            </a:pPr>
            <a:endParaRPr lang="en-GB" sz="1100" dirty="0"/>
          </a:p>
          <a:p>
            <a:pPr marL="0" lvl="0" indent="0" algn="l" rtl="0">
              <a:spcBef>
                <a:spcPts val="0"/>
              </a:spcBef>
              <a:spcAft>
                <a:spcPts val="0"/>
              </a:spcAft>
              <a:buNone/>
            </a:pPr>
            <a:r>
              <a:rPr lang="en-GB" sz="1100" dirty="0"/>
              <a:t>Displacement of Responsibility: Soldiers or individuals involved in conflict may displace responsibility onto higher-ranking officers or the government, attributing their actions to following orders without questioning the morality of those orders.</a:t>
            </a:r>
          </a:p>
          <a:p>
            <a:pPr marL="0" lvl="0" indent="0" algn="l" rtl="0">
              <a:spcBef>
                <a:spcPts val="0"/>
              </a:spcBef>
              <a:spcAft>
                <a:spcPts val="0"/>
              </a:spcAft>
              <a:buNone/>
            </a:pPr>
            <a:endParaRPr lang="en-GB" sz="1100" dirty="0"/>
          </a:p>
          <a:p>
            <a:pPr marL="0" lvl="0" indent="0" algn="l" rtl="0">
              <a:spcBef>
                <a:spcPts val="0"/>
              </a:spcBef>
              <a:spcAft>
                <a:spcPts val="0"/>
              </a:spcAft>
              <a:buNone/>
            </a:pPr>
            <a:endParaRPr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SLIDES_API1801776151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0" name="Google Shape;260;SLIDES_API1801776151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dirty="0"/>
              <a:t>3. Acts of Aggression:</a:t>
            </a:r>
          </a:p>
          <a:p>
            <a:pPr marL="0" lvl="0" indent="0" algn="l" rtl="0">
              <a:spcBef>
                <a:spcPts val="0"/>
              </a:spcBef>
              <a:spcAft>
                <a:spcPts val="0"/>
              </a:spcAft>
              <a:buNone/>
            </a:pPr>
            <a:r>
              <a:rPr lang="en-GB" sz="1100" dirty="0"/>
              <a:t>In non-military settings, moral disengagement can also be observed in interpersonal aggression or criminal </a:t>
            </a:r>
            <a:r>
              <a:rPr lang="en-GB" sz="1100" dirty="0" err="1"/>
              <a:t>behavior</a:t>
            </a:r>
            <a:r>
              <a:rPr lang="en-GB" sz="1100" dirty="0"/>
              <a:t>:</a:t>
            </a:r>
          </a:p>
          <a:p>
            <a:pPr marL="0" lvl="0" indent="0" algn="l" rtl="0">
              <a:spcBef>
                <a:spcPts val="0"/>
              </a:spcBef>
              <a:spcAft>
                <a:spcPts val="0"/>
              </a:spcAft>
              <a:buNone/>
            </a:pPr>
            <a:endParaRPr lang="en-GB" sz="1100" dirty="0"/>
          </a:p>
          <a:p>
            <a:pPr marL="0" lvl="0" indent="0" algn="l" rtl="0">
              <a:spcBef>
                <a:spcPts val="0"/>
              </a:spcBef>
              <a:spcAft>
                <a:spcPts val="0"/>
              </a:spcAft>
              <a:buNone/>
            </a:pPr>
            <a:r>
              <a:rPr lang="en-GB" sz="1100" dirty="0"/>
              <a:t>Moral Justification: Individuals engaging in aggressive </a:t>
            </a:r>
            <a:r>
              <a:rPr lang="en-GB" sz="1100" dirty="0" err="1"/>
              <a:t>behavior</a:t>
            </a:r>
            <a:r>
              <a:rPr lang="en-GB" sz="1100" dirty="0"/>
              <a:t> may justify their actions by perceiving themselves as victims or by convincing themselves that their actions are a form of retaliation or </a:t>
            </a:r>
            <a:r>
              <a:rPr lang="en-GB" sz="1100" dirty="0" err="1"/>
              <a:t>self-defense</a:t>
            </a:r>
            <a:r>
              <a:rPr lang="en-GB" sz="1100" dirty="0"/>
              <a:t>.</a:t>
            </a:r>
          </a:p>
          <a:p>
            <a:pPr marL="0" lvl="0" indent="0" algn="l" rtl="0">
              <a:spcBef>
                <a:spcPts val="0"/>
              </a:spcBef>
              <a:spcAft>
                <a:spcPts val="0"/>
              </a:spcAft>
              <a:buNone/>
            </a:pPr>
            <a:endParaRPr lang="en-GB" sz="1100" dirty="0"/>
          </a:p>
          <a:p>
            <a:pPr marL="0" lvl="0" indent="0" algn="l" rtl="0">
              <a:spcBef>
                <a:spcPts val="0"/>
              </a:spcBef>
              <a:spcAft>
                <a:spcPts val="0"/>
              </a:spcAft>
              <a:buNone/>
            </a:pPr>
            <a:r>
              <a:rPr lang="en-GB" sz="1100" dirty="0"/>
              <a:t>Advantageous Comparison: Comparing one's aggressive actions to more extreme behaviours may serve as a way to minimize the perceived severity of their own actions, making it easier to disengage morally.</a:t>
            </a:r>
          </a:p>
          <a:p>
            <a:pPr marL="0" lvl="0" indent="0" algn="l" rtl="0">
              <a:spcBef>
                <a:spcPts val="0"/>
              </a:spcBef>
              <a:spcAft>
                <a:spcPts val="0"/>
              </a:spcAft>
              <a:buNone/>
            </a:pPr>
            <a:endParaRPr lang="en-GB" sz="1100" dirty="0"/>
          </a:p>
          <a:p>
            <a:pPr marL="0" lvl="0" indent="0" algn="l" rtl="0">
              <a:spcBef>
                <a:spcPts val="0"/>
              </a:spcBef>
              <a:spcAft>
                <a:spcPts val="0"/>
              </a:spcAft>
              <a:buNone/>
            </a:pPr>
            <a:endParaRPr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
        <p:cNvGrpSpPr/>
        <p:nvPr/>
      </p:nvGrpSpPr>
      <p:grpSpPr>
        <a:xfrm>
          <a:off x="0" y="0"/>
          <a:ext cx="0" cy="0"/>
          <a:chOff x="0" y="0"/>
          <a:chExt cx="0" cy="0"/>
        </a:xfrm>
      </p:grpSpPr>
      <p:sp>
        <p:nvSpPr>
          <p:cNvPr id="266" name="Google Shape;266;SLIDES_API1801776151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7" name="Google Shape;267;SLIDES_API1801776151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dirty="0"/>
              <a:t>4. Social Media and Propaganda:</a:t>
            </a:r>
          </a:p>
          <a:p>
            <a:pPr marL="0" lvl="0" indent="0" algn="l" rtl="0">
              <a:spcBef>
                <a:spcPts val="0"/>
              </a:spcBef>
              <a:spcAft>
                <a:spcPts val="0"/>
              </a:spcAft>
              <a:buNone/>
            </a:pPr>
            <a:r>
              <a:rPr lang="en-GB" sz="1100" dirty="0"/>
              <a:t>The digital age has introduced new platforms for spreading propaganda and justifying acts of violence:</a:t>
            </a:r>
          </a:p>
          <a:p>
            <a:pPr marL="0" lvl="0" indent="0" algn="l" rtl="0">
              <a:spcBef>
                <a:spcPts val="0"/>
              </a:spcBef>
              <a:spcAft>
                <a:spcPts val="0"/>
              </a:spcAft>
              <a:buNone/>
            </a:pPr>
            <a:endParaRPr lang="en-GB" sz="1100" dirty="0"/>
          </a:p>
          <a:p>
            <a:pPr marL="0" lvl="0" indent="0" algn="l" rtl="0">
              <a:spcBef>
                <a:spcPts val="0"/>
              </a:spcBef>
              <a:spcAft>
                <a:spcPts val="0"/>
              </a:spcAft>
              <a:buNone/>
            </a:pPr>
            <a:r>
              <a:rPr lang="en-GB" sz="1100" dirty="0"/>
              <a:t>Euphemistic Labelling: Online extremist groups may use coded language or euphemisms to make their messages more palatable to a broader audience, thus normalizing violent ideologies.</a:t>
            </a:r>
          </a:p>
          <a:p>
            <a:pPr marL="0" lvl="0" indent="0" algn="l" rtl="0">
              <a:spcBef>
                <a:spcPts val="0"/>
              </a:spcBef>
              <a:spcAft>
                <a:spcPts val="0"/>
              </a:spcAft>
              <a:buNone/>
            </a:pPr>
            <a:endParaRPr lang="en-GB" sz="1100" dirty="0"/>
          </a:p>
          <a:p>
            <a:pPr marL="0" lvl="0" indent="0" algn="l" rtl="0">
              <a:spcBef>
                <a:spcPts val="0"/>
              </a:spcBef>
              <a:spcAft>
                <a:spcPts val="0"/>
              </a:spcAft>
              <a:buNone/>
            </a:pPr>
            <a:r>
              <a:rPr lang="en-GB" sz="1100" dirty="0"/>
              <a:t>Displacement of Responsibility: Social media platforms can facilitate the diffusion of responsibility by creating an environment where individuals feel less personally accountable for the consequences of their online actions, such as cyberbullying or harassment.</a:t>
            </a:r>
          </a:p>
          <a:p>
            <a:pPr marL="0" lvl="0" indent="0" algn="l" rtl="0">
              <a:spcBef>
                <a:spcPts val="0"/>
              </a:spcBef>
              <a:spcAft>
                <a:spcPts val="0"/>
              </a:spcAft>
              <a:buNone/>
            </a:pPr>
            <a:endParaRPr lang="en-GB" sz="1100" dirty="0"/>
          </a:p>
          <a:p>
            <a:pPr marL="0" lvl="0" indent="0" algn="l" rtl="0">
              <a:spcBef>
                <a:spcPts val="0"/>
              </a:spcBef>
              <a:spcAft>
                <a:spcPts val="0"/>
              </a:spcAft>
              <a:buNone/>
            </a:pPr>
            <a:r>
              <a:rPr lang="en-GB" sz="1100" dirty="0"/>
              <a:t>Understanding how moral disengagement operates in these modern contexts is crucial for developing strategies to counteract its influence. Efforts to promote ethical behaviour, critical thinking, and empathy can play a role in preventing the spread of extremist ideologies and reducing the likelihood of violence in various forms.</a:t>
            </a:r>
          </a:p>
          <a:p>
            <a:pPr marL="0" lvl="0" indent="0" algn="l" rtl="0">
              <a:spcBef>
                <a:spcPts val="0"/>
              </a:spcBef>
              <a:spcAft>
                <a:spcPts val="0"/>
              </a:spcAft>
              <a:buNone/>
            </a:pPr>
            <a:endParaRPr lang="en-GB" sz="1100" dirty="0"/>
          </a:p>
          <a:p>
            <a:pPr marL="0" lvl="0" indent="0" algn="l" rtl="0">
              <a:spcBef>
                <a:spcPts val="0"/>
              </a:spcBef>
              <a:spcAft>
                <a:spcPts val="0"/>
              </a:spcAft>
              <a:buNone/>
            </a:pPr>
            <a:endParaRPr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
        <p:cNvGrpSpPr/>
        <p:nvPr/>
      </p:nvGrpSpPr>
      <p:grpSpPr>
        <a:xfrm>
          <a:off x="0" y="0"/>
          <a:ext cx="0" cy="0"/>
          <a:chOff x="0" y="0"/>
          <a:chExt cx="0" cy="0"/>
        </a:xfrm>
      </p:grpSpPr>
      <p:sp>
        <p:nvSpPr>
          <p:cNvPr id="275" name="Google Shape;275;SLIDES_API1801776151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6" name="Google Shape;276;SLIDES_API1801776151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801C3F-6A03-D5FE-711D-AAFF755B8A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244566-CBCB-CD18-AE49-A4A9C1EC8B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2EF071-5AB3-8C11-BEE7-85E8949383F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A6EB850-50B7-DED2-50DB-CBC534E8C93A}"/>
              </a:ext>
            </a:extLst>
          </p:cNvPr>
          <p:cNvSpPr>
            <a:spLocks noGrp="1"/>
          </p:cNvSpPr>
          <p:nvPr>
            <p:ph type="sldNum" sz="quarter" idx="5"/>
          </p:nvPr>
        </p:nvSpPr>
        <p:spPr/>
        <p:txBody>
          <a:bodyPr/>
          <a:lstStyle/>
          <a:p>
            <a:fld id="{93675602-E2FC-4A29-9562-D642B7C7D49D}" type="slidenum">
              <a:rPr lang="en-GB" smtClean="0"/>
              <a:t>27</a:t>
            </a:fld>
            <a:endParaRPr lang="en-GB"/>
          </a:p>
        </p:txBody>
      </p:sp>
    </p:spTree>
    <p:extLst>
      <p:ext uri="{BB962C8B-B14F-4D97-AF65-F5344CB8AC3E}">
        <p14:creationId xmlns:p14="http://schemas.microsoft.com/office/powerpoint/2010/main" val="37836599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SLIDES_API210437928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1" name="Google Shape;191;SLIDES_API210437928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dirty="0"/>
              <a:t>Integrated Threat Theory (ITT), developed by Stephan and Stephan, is a framework designed to explain how perceived threats from outgroups can lead to intergroup anxiety, negative attitudes, and potentially violence. ITT distinguishes between realistic threats (concerns over physical safety, economic well-being, and political power) and symbolic threats (perceived threats to one's values, beliefs, and cultural norms), as well as intergroup anxiety and negative stereotypes as contributors to intergroup hostility. While ITT provides a nuanced understanding of the mechanisms driving intergroup conflict and violence, it is subject to several critiques and limitations when applied to the study of intergroup violence.</a:t>
            </a:r>
          </a:p>
          <a:p>
            <a:pPr marL="0" lvl="0" indent="0" algn="l" rtl="0">
              <a:spcBef>
                <a:spcPts val="0"/>
              </a:spcBef>
              <a:spcAft>
                <a:spcPts val="0"/>
              </a:spcAft>
              <a:buNone/>
            </a:pPr>
            <a:endParaRPr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SLIDES_API2104379281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0" name="Google Shape;200;SLIDES_API2104379281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dirty="0"/>
              <a:t>Empirical Evidence Supporting ITT</a:t>
            </a:r>
          </a:p>
          <a:p>
            <a:pPr marL="0" lvl="0" indent="0" algn="l" rtl="0">
              <a:spcBef>
                <a:spcPts val="0"/>
              </a:spcBef>
              <a:spcAft>
                <a:spcPts val="0"/>
              </a:spcAft>
              <a:buNone/>
            </a:pPr>
            <a:r>
              <a:rPr lang="en-GB" sz="1100" dirty="0"/>
              <a:t>ITT has garnered empirical support from various studies linking perceived threats to negative attitudes and </a:t>
            </a:r>
            <a:r>
              <a:rPr lang="en-GB" sz="1100" dirty="0" err="1"/>
              <a:t>behaviors</a:t>
            </a:r>
            <a:r>
              <a:rPr lang="en-GB" sz="1100" dirty="0"/>
              <a:t> towards outgroups. Research has demonstrated that when individuals perceive immigrants or ethnic minorities as threats to their job security or cultural values, they are more likely to exhibit xenophobia, support for restrictive immigration policies, and even engage in discriminatory or violent acts. These findings underscore the relevance of perceived threats in fuelling intergroup hostility.</a:t>
            </a:r>
          </a:p>
          <a:p>
            <a:pPr marL="0" lvl="0" indent="0" algn="l" rtl="0">
              <a:spcBef>
                <a:spcPts val="0"/>
              </a:spcBef>
              <a:spcAft>
                <a:spcPts val="0"/>
              </a:spcAft>
              <a:buNone/>
            </a:pPr>
            <a:endParaRPr lang="en-GB" sz="1100" dirty="0"/>
          </a:p>
          <a:p>
            <a:pPr marL="0" lvl="0" indent="0" algn="l" rtl="0">
              <a:spcBef>
                <a:spcPts val="0"/>
              </a:spcBef>
              <a:spcAft>
                <a:spcPts val="0"/>
              </a:spcAft>
              <a:buNone/>
            </a:pPr>
            <a:endParaRPr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SLIDES_API2104379281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SLIDES_API2104379281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dirty="0"/>
              <a:t>Integrated Threat Theory and Intergroup Conflict</a:t>
            </a:r>
          </a:p>
          <a:p>
            <a:pPr marL="0" lvl="0" indent="0" algn="l" rtl="0">
              <a:spcBef>
                <a:spcPts val="0"/>
              </a:spcBef>
              <a:spcAft>
                <a:spcPts val="0"/>
              </a:spcAft>
              <a:buNone/>
            </a:pPr>
            <a:r>
              <a:rPr lang="en-GB" sz="1100" dirty="0"/>
              <a:t>Oversimplification of Threat Perception</a:t>
            </a:r>
          </a:p>
          <a:p>
            <a:pPr marL="0" lvl="0" indent="0" algn="l" rtl="0">
              <a:spcBef>
                <a:spcPts val="0"/>
              </a:spcBef>
              <a:spcAft>
                <a:spcPts val="0"/>
              </a:spcAft>
              <a:buNone/>
            </a:pPr>
            <a:r>
              <a:rPr lang="en-GB" sz="1100" dirty="0"/>
              <a:t>One critique of ITT is that it may oversimplify the complex nature of threat perception. The theory primarily focuses on conscious perceptions of threat, potentially underestimating the role of unconscious biases and deeply ingrained societal narratives that can influence how threats are perceived and acted upon. This suggests a need for incorporating insights from cognitive and social psychology to fully understand the processes through which threat perceptions lead to violence.</a:t>
            </a:r>
          </a:p>
          <a:p>
            <a:pPr marL="0" lvl="0" indent="0" algn="l" rtl="0">
              <a:spcBef>
                <a:spcPts val="0"/>
              </a:spcBef>
              <a:spcAft>
                <a:spcPts val="0"/>
              </a:spcAft>
              <a:buNone/>
            </a:pPr>
            <a:endParaRPr lang="en-GB" sz="1100" dirty="0"/>
          </a:p>
          <a:p>
            <a:pPr marL="0" lvl="0" indent="0" algn="l" rtl="0">
              <a:spcBef>
                <a:spcPts val="0"/>
              </a:spcBef>
              <a:spcAft>
                <a:spcPts val="0"/>
              </a:spcAft>
              <a:buNone/>
            </a:pPr>
            <a:endParaRPr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SLIDES_API2104379281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5" name="Google Shape;215;SLIDES_API2104379281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dirty="0"/>
              <a:t>Limited Scope in Explaining Violence</a:t>
            </a:r>
          </a:p>
          <a:p>
            <a:pPr marL="0" lvl="0" indent="0" algn="l" rtl="0">
              <a:spcBef>
                <a:spcPts val="0"/>
              </a:spcBef>
              <a:spcAft>
                <a:spcPts val="0"/>
              </a:spcAft>
              <a:buNone/>
            </a:pPr>
            <a:r>
              <a:rPr lang="en-GB" sz="1100" dirty="0"/>
              <a:t>While ITT effectively explains how perceived threats can lead to negative attitudes and discrimination, it may be less equipped to fully account for the escalation to physical violence. Intergroup violence often involves a complex interplay of factors, including leadership dynamics, group mobilization processes, and situational triggers that ITT alone cannot fully explain. Integrating ITT with theories that address these dynamics, such as Social Identity Theory and theories of collective </a:t>
            </a:r>
            <a:r>
              <a:rPr lang="en-GB" sz="1100" dirty="0" err="1"/>
              <a:t>behavior</a:t>
            </a:r>
            <a:r>
              <a:rPr lang="en-GB" sz="1100" dirty="0"/>
              <a:t>, could provide a more comprehensive understanding of intergroup violence.</a:t>
            </a:r>
          </a:p>
          <a:p>
            <a:pPr marL="0" lvl="0" indent="0" algn="l" rtl="0">
              <a:spcBef>
                <a:spcPts val="0"/>
              </a:spcBef>
              <a:spcAft>
                <a:spcPts val="0"/>
              </a:spcAft>
              <a:buNone/>
            </a:pPr>
            <a:endParaRPr lang="en-GB" sz="1100" dirty="0"/>
          </a:p>
          <a:p>
            <a:pPr marL="0" lvl="0" indent="0" algn="l" rtl="0">
              <a:spcBef>
                <a:spcPts val="0"/>
              </a:spcBef>
              <a:spcAft>
                <a:spcPts val="0"/>
              </a:spcAft>
              <a:buNone/>
            </a:pPr>
            <a:endParaRPr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Google Shape;221;SLIDES_API2104379281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2" name="Google Shape;222;SLIDES_API2104379281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dirty="0"/>
              <a:t>Cultural and Contextual Variability</a:t>
            </a:r>
          </a:p>
          <a:p>
            <a:pPr marL="0" lvl="0" indent="0" algn="l" rtl="0">
              <a:spcBef>
                <a:spcPts val="0"/>
              </a:spcBef>
              <a:spcAft>
                <a:spcPts val="0"/>
              </a:spcAft>
              <a:buNone/>
            </a:pPr>
            <a:r>
              <a:rPr lang="en-GB" sz="1100" dirty="0"/>
              <a:t>ITT's generalizability across different cultural and contextual settings is another point of critique. The impact of realistic and symbolic threats may vary significantly across cultures, influenced by historical relationships, societal norms, and the specific context of intergroup interactions. Some cultures may place greater emphasis on collective identity and harmony, affecting how threats are perceived and responded to. This highlights the importance of contextualizing ITT within specific cultural and historical backgrounds.</a:t>
            </a:r>
          </a:p>
          <a:p>
            <a:pPr marL="0" lvl="0" indent="0" algn="l" rtl="0">
              <a:spcBef>
                <a:spcPts val="0"/>
              </a:spcBef>
              <a:spcAft>
                <a:spcPts val="0"/>
              </a:spcAft>
              <a:buNone/>
            </a:pPr>
            <a:endParaRPr lang="en-GB" sz="1100" dirty="0"/>
          </a:p>
          <a:p>
            <a:pPr marL="0" lvl="0" indent="0" algn="l" rtl="0">
              <a:spcBef>
                <a:spcPts val="0"/>
              </a:spcBef>
              <a:spcAft>
                <a:spcPts val="0"/>
              </a:spcAft>
              <a:buNone/>
            </a:pPr>
            <a:endParaRPr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SLIDES_API2104379281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1" name="Google Shape;231;SLIDES_API2104379281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dirty="0"/>
              <a:t>Neglect of Positive Intergroup Relations</a:t>
            </a:r>
          </a:p>
          <a:p>
            <a:pPr marL="0" lvl="0" indent="0" algn="l" rtl="0">
              <a:spcBef>
                <a:spcPts val="0"/>
              </a:spcBef>
              <a:spcAft>
                <a:spcPts val="0"/>
              </a:spcAft>
              <a:buNone/>
            </a:pPr>
            <a:r>
              <a:rPr lang="en-GB" sz="1100" dirty="0"/>
              <a:t>ITT primarily focuses on the negative outcomes of threat perceptions, potentially overlooking the conditions under which positive intergroup relations can be fostered. The Contact Hypothesis, for example, suggests that under certain conditions, intergroup contact can reduce perceived threats and improve relations. An integrated approach that considers both the factors that contribute to threat perceptions and those that mitigate them could offer more balanced insights into intergroup dynamics.</a:t>
            </a:r>
          </a:p>
          <a:p>
            <a:pPr marL="0" lvl="0" indent="0" algn="l" rtl="0">
              <a:spcBef>
                <a:spcPts val="0"/>
              </a:spcBef>
              <a:spcAft>
                <a:spcPts val="0"/>
              </a:spcAft>
              <a:buNone/>
            </a:pPr>
            <a:endParaRPr lang="en-GB" sz="1100" dirty="0"/>
          </a:p>
          <a:p>
            <a:pPr marL="0" lvl="0" indent="0" algn="l" rtl="0">
              <a:spcBef>
                <a:spcPts val="0"/>
              </a:spcBef>
              <a:spcAft>
                <a:spcPts val="0"/>
              </a:spcAft>
              <a:buNone/>
            </a:pPr>
            <a:endParaRPr lang="en-GB" sz="1100" dirty="0"/>
          </a:p>
          <a:p>
            <a:pPr marL="0" lvl="0" indent="0" algn="l" rtl="0">
              <a:spcBef>
                <a:spcPts val="0"/>
              </a:spcBef>
              <a:spcAft>
                <a:spcPts val="0"/>
              </a:spcAft>
              <a:buNone/>
            </a:pPr>
            <a:endParaRPr lang="en-GB" sz="1100" dirty="0"/>
          </a:p>
          <a:p>
            <a:pPr marL="0" lvl="0" indent="0" algn="l" rtl="0">
              <a:spcBef>
                <a:spcPts val="0"/>
              </a:spcBef>
              <a:spcAft>
                <a:spcPts val="0"/>
              </a:spcAft>
              <a:buNone/>
            </a:pPr>
            <a:endParaRPr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SLIDES_API2104379281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7" name="Google Shape;237;SLIDES_API2104379281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dirty="0"/>
              <a:t>Addressing the Root Causes of Perceived Threats</a:t>
            </a:r>
          </a:p>
          <a:p>
            <a:pPr marL="0" lvl="0" indent="0" algn="l" rtl="0">
              <a:spcBef>
                <a:spcPts val="0"/>
              </a:spcBef>
              <a:spcAft>
                <a:spcPts val="0"/>
              </a:spcAft>
              <a:buNone/>
            </a:pPr>
            <a:r>
              <a:rPr lang="en-GB" sz="1100" dirty="0"/>
              <a:t>Finally, a critique of ITT in the context of intergroup violence is its emphasis on the symptoms (perceived threats) rather than the root causes of these perceptions. Structural inequalities, historical injustices, and power imbalances often underlie the conditions that give rise to perceived threats. Addressing these underlying causes is crucial for long-term solutions to intergroup violence, suggesting that interventions should not only aim to reduce perceived threats but also tackle the broader societal issues that fuel these perceptions.</a:t>
            </a:r>
          </a:p>
          <a:p>
            <a:pPr marL="0" lvl="0" indent="0" algn="l" rtl="0">
              <a:spcBef>
                <a:spcPts val="0"/>
              </a:spcBef>
              <a:spcAft>
                <a:spcPts val="0"/>
              </a:spcAft>
              <a:buNone/>
            </a:pPr>
            <a:endParaRPr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612934-FA13-569A-C641-98FCC99C85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30B579-2E33-7A6A-8EC8-E7D41BBF32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AB072A-3273-65D3-630A-8B66FD0FA47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21D685C-065C-74C0-DBC7-5922189FB4D5}"/>
              </a:ext>
            </a:extLst>
          </p:cNvPr>
          <p:cNvSpPr>
            <a:spLocks noGrp="1"/>
          </p:cNvSpPr>
          <p:nvPr>
            <p:ph type="sldNum" sz="quarter" idx="5"/>
          </p:nvPr>
        </p:nvSpPr>
        <p:spPr/>
        <p:txBody>
          <a:bodyPr/>
          <a:lstStyle/>
          <a:p>
            <a:fld id="{93675602-E2FC-4A29-9562-D642B7C7D49D}" type="slidenum">
              <a:rPr lang="en-GB" smtClean="0"/>
              <a:t>35</a:t>
            </a:fld>
            <a:endParaRPr lang="en-GB"/>
          </a:p>
        </p:txBody>
      </p:sp>
    </p:spTree>
    <p:extLst>
      <p:ext uri="{BB962C8B-B14F-4D97-AF65-F5344CB8AC3E}">
        <p14:creationId xmlns:p14="http://schemas.microsoft.com/office/powerpoint/2010/main" val="373317832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SLIDES_API274477258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SLIDES_API274477258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dirty="0"/>
              <a:t>Social Identity Theory (SIT), developed by Henri Tajfel and John Turner in the 1970s, proposes that individuals derive part of their self-concept from their membership in social groups, leading to in-group favouritism and out-group discrimination. This theory has been influential in explaining the psychological underpinnings of intergroup violence, providing a framework for understanding how and why individuals commit acts of violence against out-group members. However, while SIT offers valuable insights, it also faces several critiques, especially when applied to the context of intergroup violence.</a:t>
            </a:r>
          </a:p>
          <a:p>
            <a:pPr marL="0" lvl="0" indent="0" algn="l" rtl="0">
              <a:spcBef>
                <a:spcPts val="0"/>
              </a:spcBef>
              <a:spcAft>
                <a:spcPts val="0"/>
              </a:spcAft>
              <a:buNone/>
            </a:pPr>
            <a:endParaRPr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SLIDES_API274477258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SLIDES_API274477258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dirty="0"/>
              <a:t>Social Identity Theory in Relation to Intergroup Violence</a:t>
            </a:r>
          </a:p>
          <a:p>
            <a:pPr marL="0" lvl="0" indent="0" algn="l" rtl="0">
              <a:spcBef>
                <a:spcPts val="0"/>
              </a:spcBef>
              <a:spcAft>
                <a:spcPts val="0"/>
              </a:spcAft>
              <a:buNone/>
            </a:pPr>
            <a:r>
              <a:rPr lang="en-GB" sz="1100" dirty="0"/>
              <a:t>1. Empirical Support and Limitations</a:t>
            </a:r>
          </a:p>
          <a:p>
            <a:pPr marL="0" lvl="0" indent="0" algn="l" rtl="0">
              <a:spcBef>
                <a:spcPts val="0"/>
              </a:spcBef>
              <a:spcAft>
                <a:spcPts val="0"/>
              </a:spcAft>
              <a:buNone/>
            </a:pPr>
            <a:r>
              <a:rPr lang="en-GB" sz="1100" dirty="0"/>
              <a:t>Empirical evidence supports SIT's core proposition that identification with a group can lead to out-group discrimination. Experiments and field studies have shown that even arbitrary group assignments can lead to in-group favouritism and out-group derogation, which can escalate to aggression under certain conditions. </a:t>
            </a:r>
          </a:p>
          <a:p>
            <a:pPr marL="0" lvl="0" indent="0" algn="l" rtl="0">
              <a:spcBef>
                <a:spcPts val="0"/>
              </a:spcBef>
              <a:spcAft>
                <a:spcPts val="0"/>
              </a:spcAft>
              <a:buNone/>
            </a:pPr>
            <a:endParaRPr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SLIDES_API274477258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 name="Google Shape;204;SLIDES_API274477258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dirty="0"/>
              <a:t>However, SIT's application to intergroup violence has limitations. For example, minimal group experiments demonstrate how easily intergroup bias can be induced, supporting SIT's relevance to understanding the roots of intergroup violence. Another criticism is that while SIT explains the potential for bias and discrimination, it does not sufficiently account for the escalation to violence. Intergroup violence is a complex phenomenon influenced by numerous factors, including economic, political, and historical contexts, which SIT alone cannot fully explain. Additionally, the theory may underestimate the role of individual differences and situational factors in moderating the relationship between social identity and violent behaviour.</a:t>
            </a:r>
          </a:p>
          <a:p>
            <a:pPr marL="0" lvl="0" indent="0" algn="l" rtl="0">
              <a:spcBef>
                <a:spcPts val="0"/>
              </a:spcBef>
              <a:spcAft>
                <a:spcPts val="0"/>
              </a:spcAft>
              <a:buNone/>
            </a:pPr>
            <a:endParaRPr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SLIDES_API274477258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1" name="Google Shape;211;SLIDES_API274477258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dirty="0"/>
              <a:t>2. Overemphasis on Cognitive Processes</a:t>
            </a:r>
          </a:p>
          <a:p>
            <a:pPr marL="0" lvl="0" indent="0" algn="l" rtl="0">
              <a:spcBef>
                <a:spcPts val="0"/>
              </a:spcBef>
              <a:spcAft>
                <a:spcPts val="0"/>
              </a:spcAft>
              <a:buNone/>
            </a:pPr>
            <a:r>
              <a:rPr lang="en-GB" sz="1100" dirty="0"/>
              <a:t>SIT primarily focuses on cognitive processes, such as categorization and identification, to explain intergroup behaviours. Critics argue that this emphasis may overlook the emotional and motivational dimensions of intergroup violence, such as hatred, fear, or the desire for revenge. Theories like Intergroup Emotions Theory (IET) extend SIT by specifically addressing how emotions mediate the relationship between social identity and intergroup attitudes, suggesting a need for a more integrated approach to fully understand intergroup violence.</a:t>
            </a:r>
          </a:p>
          <a:p>
            <a:pPr marL="0" lvl="0" indent="0" algn="l" rtl="0">
              <a:spcBef>
                <a:spcPts val="0"/>
              </a:spcBef>
              <a:spcAft>
                <a:spcPts val="0"/>
              </a:spcAft>
              <a:buNone/>
            </a:pPr>
            <a:endParaRPr dirty="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SLIDES_API274477258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9" name="Google Shape;219;SLIDES_API274477258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dirty="0"/>
              <a:t>3. Contextual and Cultural Variability</a:t>
            </a:r>
          </a:p>
          <a:p>
            <a:pPr marL="0" lvl="0" indent="0" algn="l" rtl="0">
              <a:spcBef>
                <a:spcPts val="0"/>
              </a:spcBef>
              <a:spcAft>
                <a:spcPts val="0"/>
              </a:spcAft>
              <a:buNone/>
            </a:pPr>
            <a:r>
              <a:rPr lang="en-GB" sz="1100" dirty="0"/>
              <a:t>SIT's generalizability across different contexts and cultures is another point of critique. The theory originated in the context of Western, industrialized societies and may not fully capture how social identities function in diverse cultural settings, where identities may be based on different criteria or where intergroup dynamics are shaped by distinct historical or socio-political factors. Cross-cultural research suggests variations in the salience and consequences of social identities, indicating that the theory's applicability to intergroup violence may vary significantly across cultures.</a:t>
            </a:r>
          </a:p>
          <a:p>
            <a:pPr marL="0" lvl="0" indent="0" algn="l" rtl="0">
              <a:spcBef>
                <a:spcPts val="0"/>
              </a:spcBef>
              <a:spcAft>
                <a:spcPts val="0"/>
              </a:spcAft>
              <a:buNone/>
            </a:pPr>
            <a:endParaRPr dirty="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SLIDES_API274477258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 name="Google Shape;228;SLIDES_API274477258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dirty="0"/>
              <a:t>4. Neglect of Structural and Institutional Factors</a:t>
            </a:r>
          </a:p>
          <a:p>
            <a:pPr marL="0" lvl="0" indent="0" algn="l" rtl="0">
              <a:spcBef>
                <a:spcPts val="0"/>
              </a:spcBef>
              <a:spcAft>
                <a:spcPts val="0"/>
              </a:spcAft>
              <a:buNone/>
            </a:pPr>
            <a:r>
              <a:rPr lang="en-GB" sz="1100" dirty="0"/>
              <a:t>SIT has been criticized for not adequately considering the impact of structural and institutional factors on intergroup violence. Systemic inequality, state policies, and historical conflicts can profoundly influence intergroup relations, shaping the context in which social identities are formed and activated. Critics argue that a focus on psychological processes alone may overlook the ways in which power dynamics and institutional racism, for example, contribute to the perpetuation of intergroup violence.</a:t>
            </a:r>
          </a:p>
          <a:p>
            <a:pPr marL="0" lvl="0" indent="0" algn="l" rtl="0">
              <a:spcBef>
                <a:spcPts val="0"/>
              </a:spcBef>
              <a:spcAft>
                <a:spcPts val="0"/>
              </a:spcAft>
              <a:buNone/>
            </a:pPr>
            <a:endParaRPr lang="en-GB" sz="1100" dirty="0"/>
          </a:p>
          <a:p>
            <a:pPr marL="0" lvl="0" indent="0" algn="l" rtl="0">
              <a:spcBef>
                <a:spcPts val="0"/>
              </a:spcBef>
              <a:spcAft>
                <a:spcPts val="0"/>
              </a:spcAft>
              <a:buNone/>
            </a:pPr>
            <a:endParaRPr dirty="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SLIDES_API274477258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SLIDES_API274477258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dirty="0"/>
              <a:t>5. Implications for Intervention</a:t>
            </a:r>
          </a:p>
          <a:p>
            <a:pPr marL="0" lvl="0" indent="0" algn="l" rtl="0">
              <a:spcBef>
                <a:spcPts val="0"/>
              </a:spcBef>
              <a:spcAft>
                <a:spcPts val="0"/>
              </a:spcAft>
              <a:buNone/>
            </a:pPr>
            <a:r>
              <a:rPr lang="en-GB" sz="1100" dirty="0"/>
              <a:t>While SIT provides insights into the psychological mechanisms behind intergroup violence, translating these insights into effective interventions is challenging. The theory suggests that altering group boundaries or fostering superordinate identities could reduce conflict, yet practical applications, such as in peace-building efforts, have yielded mixed results. This indicates the need for comprehensive strategies that address the multifaceted nature of intergroup violence, integrating psychological, socio-political, and economic interventions.</a:t>
            </a:r>
          </a:p>
          <a:p>
            <a:pPr marL="0" lvl="0" indent="0" algn="l" rtl="0">
              <a:spcBef>
                <a:spcPts val="0"/>
              </a:spcBef>
              <a:spcAft>
                <a:spcPts val="0"/>
              </a:spcAft>
              <a:buNone/>
            </a:pPr>
            <a:endParaRPr dirty="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7B75E2-0A0C-AF97-68D0-F560897C60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B92D28-0EBE-9D92-5EBA-49053BF0C7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C207CE-D741-0511-ECF3-CFA3403130F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ACE89E7-C65E-B832-CF37-814859E34C69}"/>
              </a:ext>
            </a:extLst>
          </p:cNvPr>
          <p:cNvSpPr>
            <a:spLocks noGrp="1"/>
          </p:cNvSpPr>
          <p:nvPr>
            <p:ph type="sldNum" sz="quarter" idx="5"/>
          </p:nvPr>
        </p:nvSpPr>
        <p:spPr/>
        <p:txBody>
          <a:bodyPr/>
          <a:lstStyle/>
          <a:p>
            <a:fld id="{93675602-E2FC-4A29-9562-D642B7C7D49D}" type="slidenum">
              <a:rPr lang="en-GB" smtClean="0"/>
              <a:t>44</a:t>
            </a:fld>
            <a:endParaRPr lang="en-GB"/>
          </a:p>
        </p:txBody>
      </p:sp>
    </p:spTree>
    <p:extLst>
      <p:ext uri="{BB962C8B-B14F-4D97-AF65-F5344CB8AC3E}">
        <p14:creationId xmlns:p14="http://schemas.microsoft.com/office/powerpoint/2010/main" val="294290272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4"/>
        <p:cNvGrpSpPr/>
        <p:nvPr/>
      </p:nvGrpSpPr>
      <p:grpSpPr>
        <a:xfrm>
          <a:off x="0" y="0"/>
          <a:ext cx="0" cy="0"/>
          <a:chOff x="0" y="0"/>
          <a:chExt cx="0" cy="0"/>
        </a:xfrm>
      </p:grpSpPr>
      <p:sp>
        <p:nvSpPr>
          <p:cNvPr id="415" name="Google Shape;415;SLIDES_API2066550184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6" name="Google Shape;416;SLIDES_API2066550184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dirty="0"/>
              <a:t>V. Long-Term Psychological Effects:</a:t>
            </a:r>
          </a:p>
          <a:p>
            <a:pPr marL="0" lvl="0" indent="0" algn="l" rtl="0">
              <a:spcBef>
                <a:spcPts val="0"/>
              </a:spcBef>
              <a:spcAft>
                <a:spcPts val="0"/>
              </a:spcAft>
              <a:buNone/>
            </a:pPr>
            <a:r>
              <a:rPr lang="en-GB" sz="1100" dirty="0"/>
              <a:t>A. Post-Traumatic Stress Disorder (PTSD):</a:t>
            </a:r>
          </a:p>
          <a:p>
            <a:pPr marL="0" lvl="0" indent="0" algn="l" rtl="0">
              <a:spcBef>
                <a:spcPts val="0"/>
              </a:spcBef>
              <a:spcAft>
                <a:spcPts val="0"/>
              </a:spcAft>
              <a:buNone/>
            </a:pPr>
            <a:endParaRPr lang="en-GB" sz="1100" dirty="0"/>
          </a:p>
          <a:p>
            <a:pPr marL="0" lvl="0" indent="0" algn="l" rtl="0">
              <a:spcBef>
                <a:spcPts val="0"/>
              </a:spcBef>
              <a:spcAft>
                <a:spcPts val="0"/>
              </a:spcAft>
              <a:buNone/>
            </a:pPr>
            <a:r>
              <a:rPr lang="en-GB" sz="1100" dirty="0"/>
              <a:t>Individuals involved in genocidal acts may suffer from PTSD, characterized by flashbacks, nightmares, and emotional numbing. The trauma inflicted on both victims and perpetrators leaves lasting scars on the mental health of those involved.</a:t>
            </a:r>
          </a:p>
          <a:p>
            <a:pPr marL="0" lvl="0" indent="0" algn="l" rtl="0">
              <a:spcBef>
                <a:spcPts val="0"/>
              </a:spcBef>
              <a:spcAft>
                <a:spcPts val="0"/>
              </a:spcAft>
              <a:buNone/>
            </a:pPr>
            <a:r>
              <a:rPr lang="en-GB" sz="1100" dirty="0"/>
              <a:t>B. Moral Injury:</a:t>
            </a:r>
          </a:p>
          <a:p>
            <a:pPr marL="0" lvl="0" indent="0" algn="l" rtl="0">
              <a:spcBef>
                <a:spcPts val="0"/>
              </a:spcBef>
              <a:spcAft>
                <a:spcPts val="0"/>
              </a:spcAft>
              <a:buNone/>
            </a:pPr>
            <a:endParaRPr lang="en-GB" sz="1100" dirty="0"/>
          </a:p>
          <a:p>
            <a:pPr marL="0" lvl="0" indent="0" algn="l" rtl="0">
              <a:spcBef>
                <a:spcPts val="0"/>
              </a:spcBef>
              <a:spcAft>
                <a:spcPts val="0"/>
              </a:spcAft>
              <a:buNone/>
            </a:pPr>
            <a:r>
              <a:rPr lang="en-GB" sz="1100" dirty="0" err="1"/>
              <a:t>Lifton</a:t>
            </a:r>
            <a:r>
              <a:rPr lang="en-GB" sz="1100" dirty="0"/>
              <a:t> introduces the concept of moral injury, describing the deep psychological wounds resulting from the violation of one's moral code. Perpetrators may grapple with guilt, shame, and a profound sense of moral disintegration.</a:t>
            </a:r>
          </a:p>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7965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oints 3_1">
  <p:cSld name="Points 3_1">
    <p:spTree>
      <p:nvGrpSpPr>
        <p:cNvPr id="1" name="Shape 140"/>
        <p:cNvGrpSpPr/>
        <p:nvPr/>
      </p:nvGrpSpPr>
      <p:grpSpPr>
        <a:xfrm>
          <a:off x="0" y="0"/>
          <a:ext cx="0" cy="0"/>
          <a:chOff x="0" y="0"/>
          <a:chExt cx="0" cy="0"/>
        </a:xfrm>
      </p:grpSpPr>
      <p:sp>
        <p:nvSpPr>
          <p:cNvPr id="141" name="Google Shape;141;p24"/>
          <p:cNvSpPr txBox="1">
            <a:spLocks noGrp="1"/>
          </p:cNvSpPr>
          <p:nvPr>
            <p:ph type="subTitle" idx="1"/>
          </p:nvPr>
        </p:nvSpPr>
        <p:spPr>
          <a:xfrm>
            <a:off x="8793433" y="3074467"/>
            <a:ext cx="2794800" cy="1814000"/>
          </a:xfrm>
          <a:prstGeom prst="rect">
            <a:avLst/>
          </a:prstGeom>
        </p:spPr>
        <p:txBody>
          <a:bodyPr spcFirstLastPara="1" wrap="square" lIns="91425" tIns="91425" rIns="91425" bIns="91425" anchor="t" anchorCtr="0">
            <a:normAutofit/>
          </a:bodyPr>
          <a:lstStyle>
            <a:lvl1pPr lvl="0">
              <a:spcBef>
                <a:spcPts val="0"/>
              </a:spcBef>
              <a:spcAft>
                <a:spcPts val="0"/>
              </a:spcAft>
              <a:buSzPts val="1300"/>
              <a:buFont typeface="Open Sans Medium"/>
              <a:buNone/>
              <a:defRPr sz="1733">
                <a:latin typeface="Open Sans Medium"/>
                <a:ea typeface="Open Sans Medium"/>
                <a:cs typeface="Open Sans Medium"/>
                <a:sym typeface="Open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2" name="Google Shape;142;p24"/>
          <p:cNvSpPr txBox="1">
            <a:spLocks noGrp="1"/>
          </p:cNvSpPr>
          <p:nvPr>
            <p:ph type="title"/>
          </p:nvPr>
        </p:nvSpPr>
        <p:spPr>
          <a:xfrm>
            <a:off x="2307800" y="535633"/>
            <a:ext cx="7576400" cy="564800"/>
          </a:xfrm>
          <a:prstGeom prst="rect">
            <a:avLst/>
          </a:prstGeom>
        </p:spPr>
        <p:txBody>
          <a:bodyPr spcFirstLastPara="1" wrap="square" lIns="91425" tIns="91425" rIns="91425" bIns="91425" anchor="ctr" anchorCtr="0">
            <a:noAutofit/>
          </a:bodyPr>
          <a:lstStyle>
            <a:lvl1pPr lvl="0" algn="ctr">
              <a:spcBef>
                <a:spcPts val="0"/>
              </a:spcBef>
              <a:spcAft>
                <a:spcPts val="0"/>
              </a:spcAft>
              <a:buSzPts val="2400"/>
              <a:buNone/>
              <a:defRPr sz="3200"/>
            </a:lvl1pPr>
            <a:lvl2pPr lvl="1">
              <a:spcBef>
                <a:spcPts val="0"/>
              </a:spcBef>
              <a:spcAft>
                <a:spcPts val="0"/>
              </a:spcAft>
              <a:buSzPts val="2800"/>
              <a:buNone/>
              <a:defRPr>
                <a:latin typeface="Lato Light"/>
                <a:ea typeface="Lato Light"/>
                <a:cs typeface="Lato Light"/>
                <a:sym typeface="Lato Light"/>
              </a:defRPr>
            </a:lvl2pPr>
            <a:lvl3pPr lvl="2">
              <a:spcBef>
                <a:spcPts val="0"/>
              </a:spcBef>
              <a:spcAft>
                <a:spcPts val="0"/>
              </a:spcAft>
              <a:buSzPts val="2800"/>
              <a:buNone/>
              <a:defRPr>
                <a:latin typeface="Lato Light"/>
                <a:ea typeface="Lato Light"/>
                <a:cs typeface="Lato Light"/>
                <a:sym typeface="Lato Light"/>
              </a:defRPr>
            </a:lvl3pPr>
            <a:lvl4pPr lvl="3">
              <a:spcBef>
                <a:spcPts val="0"/>
              </a:spcBef>
              <a:spcAft>
                <a:spcPts val="0"/>
              </a:spcAft>
              <a:buSzPts val="2800"/>
              <a:buNone/>
              <a:defRPr>
                <a:latin typeface="Lato Light"/>
                <a:ea typeface="Lato Light"/>
                <a:cs typeface="Lato Light"/>
                <a:sym typeface="Lato Light"/>
              </a:defRPr>
            </a:lvl4pPr>
            <a:lvl5pPr lvl="4">
              <a:spcBef>
                <a:spcPts val="0"/>
              </a:spcBef>
              <a:spcAft>
                <a:spcPts val="0"/>
              </a:spcAft>
              <a:buSzPts val="2800"/>
              <a:buNone/>
              <a:defRPr>
                <a:latin typeface="Lato Light"/>
                <a:ea typeface="Lato Light"/>
                <a:cs typeface="Lato Light"/>
                <a:sym typeface="Lato Light"/>
              </a:defRPr>
            </a:lvl5pPr>
            <a:lvl6pPr lvl="5">
              <a:spcBef>
                <a:spcPts val="0"/>
              </a:spcBef>
              <a:spcAft>
                <a:spcPts val="0"/>
              </a:spcAft>
              <a:buSzPts val="2800"/>
              <a:buNone/>
              <a:defRPr>
                <a:latin typeface="Lato Light"/>
                <a:ea typeface="Lato Light"/>
                <a:cs typeface="Lato Light"/>
                <a:sym typeface="Lato Light"/>
              </a:defRPr>
            </a:lvl6pPr>
            <a:lvl7pPr lvl="6">
              <a:spcBef>
                <a:spcPts val="0"/>
              </a:spcBef>
              <a:spcAft>
                <a:spcPts val="0"/>
              </a:spcAft>
              <a:buSzPts val="2800"/>
              <a:buNone/>
              <a:defRPr>
                <a:latin typeface="Lato Light"/>
                <a:ea typeface="Lato Light"/>
                <a:cs typeface="Lato Light"/>
                <a:sym typeface="Lato Light"/>
              </a:defRPr>
            </a:lvl7pPr>
            <a:lvl8pPr lvl="7">
              <a:spcBef>
                <a:spcPts val="0"/>
              </a:spcBef>
              <a:spcAft>
                <a:spcPts val="0"/>
              </a:spcAft>
              <a:buSzPts val="2800"/>
              <a:buNone/>
              <a:defRPr>
                <a:latin typeface="Lato Light"/>
                <a:ea typeface="Lato Light"/>
                <a:cs typeface="Lato Light"/>
                <a:sym typeface="Lato Light"/>
              </a:defRPr>
            </a:lvl8pPr>
            <a:lvl9pPr lvl="8">
              <a:spcBef>
                <a:spcPts val="0"/>
              </a:spcBef>
              <a:spcAft>
                <a:spcPts val="0"/>
              </a:spcAft>
              <a:buSzPts val="2800"/>
              <a:buNone/>
              <a:defRPr>
                <a:latin typeface="Lato Light"/>
                <a:ea typeface="Lato Light"/>
                <a:cs typeface="Lato Light"/>
                <a:sym typeface="Lato Light"/>
              </a:defRPr>
            </a:lvl9pPr>
          </a:lstStyle>
          <a:p>
            <a:endParaRPr/>
          </a:p>
        </p:txBody>
      </p:sp>
      <p:sp>
        <p:nvSpPr>
          <p:cNvPr id="143" name="Google Shape;143;p24"/>
          <p:cNvSpPr txBox="1">
            <a:spLocks noGrp="1"/>
          </p:cNvSpPr>
          <p:nvPr>
            <p:ph type="subTitle" idx="2"/>
          </p:nvPr>
        </p:nvSpPr>
        <p:spPr>
          <a:xfrm>
            <a:off x="623233" y="1859967"/>
            <a:ext cx="2931200" cy="1096800"/>
          </a:xfrm>
          <a:prstGeom prst="rect">
            <a:avLst/>
          </a:prstGeom>
        </p:spPr>
        <p:txBody>
          <a:bodyPr spcFirstLastPara="1" wrap="square" lIns="91425" tIns="91425" rIns="91425" bIns="91425" anchor="t" anchorCtr="0">
            <a:normAutofit/>
          </a:bodyPr>
          <a:lstStyle>
            <a:lvl1pPr lvl="0" algn="r">
              <a:spcBef>
                <a:spcPts val="0"/>
              </a:spcBef>
              <a:spcAft>
                <a:spcPts val="0"/>
              </a:spcAft>
              <a:buSzPts val="1300"/>
              <a:buFont typeface="Open Sans Medium"/>
              <a:buNone/>
              <a:defRPr sz="1733">
                <a:latin typeface="Open Sans Medium"/>
                <a:ea typeface="Open Sans Medium"/>
                <a:cs typeface="Open Sans Medium"/>
                <a:sym typeface="Open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4" name="Google Shape;144;p24"/>
          <p:cNvSpPr txBox="1">
            <a:spLocks noGrp="1"/>
          </p:cNvSpPr>
          <p:nvPr>
            <p:ph type="subTitle" idx="3"/>
          </p:nvPr>
        </p:nvSpPr>
        <p:spPr>
          <a:xfrm>
            <a:off x="608933" y="4540100"/>
            <a:ext cx="3148800" cy="1180000"/>
          </a:xfrm>
          <a:prstGeom prst="rect">
            <a:avLst/>
          </a:prstGeom>
        </p:spPr>
        <p:txBody>
          <a:bodyPr spcFirstLastPara="1" wrap="square" lIns="91425" tIns="91425" rIns="91425" bIns="91425" anchor="t" anchorCtr="0">
            <a:normAutofit/>
          </a:bodyPr>
          <a:lstStyle>
            <a:lvl1pPr lvl="0" algn="r">
              <a:spcBef>
                <a:spcPts val="0"/>
              </a:spcBef>
              <a:spcAft>
                <a:spcPts val="0"/>
              </a:spcAft>
              <a:buSzPts val="1300"/>
              <a:buFont typeface="Open Sans Medium"/>
              <a:buNone/>
              <a:defRPr sz="1733">
                <a:latin typeface="Open Sans Medium"/>
                <a:ea typeface="Open Sans Medium"/>
                <a:cs typeface="Open Sans Medium"/>
                <a:sym typeface="Open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5" name="Google Shape;145;p24"/>
          <p:cNvSpPr/>
          <p:nvPr/>
        </p:nvSpPr>
        <p:spPr>
          <a:xfrm>
            <a:off x="5463052" y="1749402"/>
            <a:ext cx="2755849" cy="2762717"/>
          </a:xfrm>
          <a:custGeom>
            <a:avLst/>
            <a:gdLst/>
            <a:ahLst/>
            <a:cxnLst/>
            <a:rect l="l" t="t" r="r" b="b"/>
            <a:pathLst>
              <a:path w="958" h="1016" extrusionOk="0">
                <a:moveTo>
                  <a:pt x="453" y="0"/>
                </a:moveTo>
                <a:cubicBezTo>
                  <a:pt x="367" y="0"/>
                  <a:pt x="286" y="22"/>
                  <a:pt x="215" y="59"/>
                </a:cubicBezTo>
                <a:cubicBezTo>
                  <a:pt x="247" y="76"/>
                  <a:pt x="276" y="96"/>
                  <a:pt x="304" y="119"/>
                </a:cubicBezTo>
                <a:cubicBezTo>
                  <a:pt x="416" y="212"/>
                  <a:pt x="497" y="358"/>
                  <a:pt x="486" y="514"/>
                </a:cubicBezTo>
                <a:cubicBezTo>
                  <a:pt x="480" y="602"/>
                  <a:pt x="481" y="677"/>
                  <a:pt x="410" y="778"/>
                </a:cubicBezTo>
                <a:cubicBezTo>
                  <a:pt x="154" y="1002"/>
                  <a:pt x="0" y="732"/>
                  <a:pt x="0" y="732"/>
                </a:cubicBezTo>
                <a:cubicBezTo>
                  <a:pt x="27" y="877"/>
                  <a:pt x="209" y="960"/>
                  <a:pt x="209" y="960"/>
                </a:cubicBezTo>
                <a:cubicBezTo>
                  <a:pt x="278" y="996"/>
                  <a:pt x="370" y="1016"/>
                  <a:pt x="454" y="1016"/>
                </a:cubicBezTo>
                <a:cubicBezTo>
                  <a:pt x="553" y="1016"/>
                  <a:pt x="644" y="982"/>
                  <a:pt x="722" y="933"/>
                </a:cubicBezTo>
                <a:cubicBezTo>
                  <a:pt x="864" y="843"/>
                  <a:pt x="958" y="685"/>
                  <a:pt x="958" y="505"/>
                </a:cubicBezTo>
                <a:cubicBezTo>
                  <a:pt x="958" y="226"/>
                  <a:pt x="732" y="0"/>
                  <a:pt x="453" y="0"/>
                </a:cubicBezTo>
                <a:close/>
              </a:path>
            </a:pathLst>
          </a:custGeom>
          <a:solidFill>
            <a:schemeClr val="accent5"/>
          </a:solidFill>
          <a:ln>
            <a:noFill/>
          </a:ln>
        </p:spPr>
        <p:txBody>
          <a:bodyPr spcFirstLastPara="1" wrap="square" lIns="146067" tIns="73033" rIns="146067" bIns="73033" anchor="t" anchorCtr="0">
            <a:noAutofit/>
          </a:bodyPr>
          <a:lstStyle/>
          <a:p>
            <a:pPr marL="0" marR="0" lvl="0" indent="0" algn="l" rtl="0">
              <a:spcBef>
                <a:spcPts val="0"/>
              </a:spcBef>
              <a:spcAft>
                <a:spcPts val="0"/>
              </a:spcAft>
              <a:buNone/>
            </a:pPr>
            <a:endParaRPr sz="2933">
              <a:solidFill>
                <a:schemeClr val="dk1"/>
              </a:solidFill>
              <a:latin typeface="Lato Light"/>
              <a:ea typeface="Lato Light"/>
              <a:cs typeface="Lato Light"/>
              <a:sym typeface="Lato Light"/>
            </a:endParaRPr>
          </a:p>
        </p:txBody>
      </p:sp>
      <p:sp>
        <p:nvSpPr>
          <p:cNvPr id="146" name="Google Shape;146;p24"/>
          <p:cNvSpPr/>
          <p:nvPr/>
        </p:nvSpPr>
        <p:spPr>
          <a:xfrm>
            <a:off x="3973100" y="1760889"/>
            <a:ext cx="2929685" cy="2563983"/>
          </a:xfrm>
          <a:custGeom>
            <a:avLst/>
            <a:gdLst/>
            <a:ahLst/>
            <a:cxnLst/>
            <a:rect l="l" t="t" r="r" b="b"/>
            <a:pathLst>
              <a:path w="1018" h="943" extrusionOk="0">
                <a:moveTo>
                  <a:pt x="692" y="395"/>
                </a:moveTo>
                <a:cubicBezTo>
                  <a:pt x="692" y="395"/>
                  <a:pt x="694" y="397"/>
                  <a:pt x="694" y="397"/>
                </a:cubicBezTo>
                <a:cubicBezTo>
                  <a:pt x="694" y="397"/>
                  <a:pt x="694" y="397"/>
                  <a:pt x="694" y="397"/>
                </a:cubicBezTo>
                <a:cubicBezTo>
                  <a:pt x="708" y="394"/>
                  <a:pt x="723" y="393"/>
                  <a:pt x="739" y="393"/>
                </a:cubicBezTo>
                <a:cubicBezTo>
                  <a:pt x="868" y="393"/>
                  <a:pt x="972" y="498"/>
                  <a:pt x="972" y="627"/>
                </a:cubicBezTo>
                <a:cubicBezTo>
                  <a:pt x="972" y="706"/>
                  <a:pt x="933" y="776"/>
                  <a:pt x="872" y="818"/>
                </a:cubicBezTo>
                <a:cubicBezTo>
                  <a:pt x="872" y="818"/>
                  <a:pt x="872" y="818"/>
                  <a:pt x="872" y="818"/>
                </a:cubicBezTo>
                <a:cubicBezTo>
                  <a:pt x="891" y="806"/>
                  <a:pt x="911" y="792"/>
                  <a:pt x="931" y="774"/>
                </a:cubicBezTo>
                <a:cubicBezTo>
                  <a:pt x="1002" y="673"/>
                  <a:pt x="1001" y="598"/>
                  <a:pt x="1007" y="510"/>
                </a:cubicBezTo>
                <a:cubicBezTo>
                  <a:pt x="1018" y="354"/>
                  <a:pt x="937" y="208"/>
                  <a:pt x="825" y="115"/>
                </a:cubicBezTo>
                <a:cubicBezTo>
                  <a:pt x="797" y="92"/>
                  <a:pt x="768" y="72"/>
                  <a:pt x="736" y="55"/>
                </a:cubicBezTo>
                <a:cubicBezTo>
                  <a:pt x="735" y="56"/>
                  <a:pt x="735" y="56"/>
                  <a:pt x="735" y="56"/>
                </a:cubicBezTo>
                <a:cubicBezTo>
                  <a:pt x="666" y="20"/>
                  <a:pt x="588" y="0"/>
                  <a:pt x="504" y="0"/>
                </a:cubicBezTo>
                <a:cubicBezTo>
                  <a:pt x="226" y="0"/>
                  <a:pt x="0" y="226"/>
                  <a:pt x="0" y="504"/>
                </a:cubicBezTo>
                <a:cubicBezTo>
                  <a:pt x="0" y="685"/>
                  <a:pt x="95" y="843"/>
                  <a:pt x="237" y="932"/>
                </a:cubicBezTo>
                <a:cubicBezTo>
                  <a:pt x="244" y="936"/>
                  <a:pt x="250" y="940"/>
                  <a:pt x="257" y="943"/>
                </a:cubicBezTo>
                <a:cubicBezTo>
                  <a:pt x="256" y="928"/>
                  <a:pt x="255" y="913"/>
                  <a:pt x="255" y="898"/>
                </a:cubicBezTo>
                <a:cubicBezTo>
                  <a:pt x="255" y="643"/>
                  <a:pt x="449" y="433"/>
                  <a:pt x="692" y="395"/>
                </a:cubicBezTo>
                <a:close/>
                <a:moveTo>
                  <a:pt x="963" y="713"/>
                </a:moveTo>
                <a:cubicBezTo>
                  <a:pt x="963" y="714"/>
                  <a:pt x="963" y="714"/>
                  <a:pt x="963" y="714"/>
                </a:cubicBezTo>
                <a:cubicBezTo>
                  <a:pt x="963" y="714"/>
                  <a:pt x="963" y="713"/>
                  <a:pt x="963" y="713"/>
                </a:cubicBezTo>
                <a:close/>
              </a:path>
            </a:pathLst>
          </a:custGeom>
          <a:solidFill>
            <a:schemeClr val="accent1"/>
          </a:solidFill>
          <a:ln>
            <a:noFill/>
          </a:ln>
        </p:spPr>
        <p:txBody>
          <a:bodyPr spcFirstLastPara="1" wrap="square" lIns="146067" tIns="73033" rIns="146067" bIns="73033" anchor="t" anchorCtr="0">
            <a:noAutofit/>
          </a:bodyPr>
          <a:lstStyle/>
          <a:p>
            <a:pPr marL="0" marR="0" lvl="0" indent="0" algn="l" rtl="0">
              <a:spcBef>
                <a:spcPts val="0"/>
              </a:spcBef>
              <a:spcAft>
                <a:spcPts val="0"/>
              </a:spcAft>
              <a:buNone/>
            </a:pPr>
            <a:endParaRPr sz="2933">
              <a:solidFill>
                <a:schemeClr val="dk1"/>
              </a:solidFill>
              <a:latin typeface="Lato Light"/>
              <a:ea typeface="Lato Light"/>
              <a:cs typeface="Lato Light"/>
              <a:sym typeface="Lato Light"/>
            </a:endParaRPr>
          </a:p>
        </p:txBody>
      </p:sp>
      <p:sp>
        <p:nvSpPr>
          <p:cNvPr id="147" name="Google Shape;147;p24"/>
          <p:cNvSpPr/>
          <p:nvPr/>
        </p:nvSpPr>
        <p:spPr>
          <a:xfrm>
            <a:off x="4697199" y="2834959"/>
            <a:ext cx="2935764" cy="2754675"/>
          </a:xfrm>
          <a:custGeom>
            <a:avLst/>
            <a:gdLst/>
            <a:ahLst/>
            <a:cxnLst/>
            <a:rect l="l" t="t" r="r" b="b"/>
            <a:pathLst>
              <a:path w="1020" h="1013" extrusionOk="0">
                <a:moveTo>
                  <a:pt x="325" y="421"/>
                </a:moveTo>
                <a:cubicBezTo>
                  <a:pt x="325" y="421"/>
                  <a:pt x="249" y="349"/>
                  <a:pt x="249" y="230"/>
                </a:cubicBezTo>
                <a:cubicBezTo>
                  <a:pt x="249" y="116"/>
                  <a:pt x="322" y="34"/>
                  <a:pt x="439" y="2"/>
                </a:cubicBezTo>
                <a:cubicBezTo>
                  <a:pt x="439" y="2"/>
                  <a:pt x="437" y="0"/>
                  <a:pt x="437" y="0"/>
                </a:cubicBezTo>
                <a:cubicBezTo>
                  <a:pt x="194" y="38"/>
                  <a:pt x="0" y="248"/>
                  <a:pt x="0" y="503"/>
                </a:cubicBezTo>
                <a:cubicBezTo>
                  <a:pt x="0" y="785"/>
                  <a:pt x="228" y="1013"/>
                  <a:pt x="510" y="1013"/>
                </a:cubicBezTo>
                <a:cubicBezTo>
                  <a:pt x="792" y="1013"/>
                  <a:pt x="1020" y="785"/>
                  <a:pt x="1020" y="503"/>
                </a:cubicBezTo>
                <a:cubicBezTo>
                  <a:pt x="1020" y="503"/>
                  <a:pt x="679" y="804"/>
                  <a:pt x="325" y="421"/>
                </a:cubicBezTo>
                <a:close/>
              </a:path>
            </a:pathLst>
          </a:custGeom>
          <a:solidFill>
            <a:schemeClr val="accent4"/>
          </a:solidFill>
          <a:ln>
            <a:noFill/>
          </a:ln>
        </p:spPr>
        <p:txBody>
          <a:bodyPr spcFirstLastPara="1" wrap="square" lIns="146067" tIns="73033" rIns="146067" bIns="73033" anchor="t" anchorCtr="0">
            <a:noAutofit/>
          </a:bodyPr>
          <a:lstStyle/>
          <a:p>
            <a:pPr marL="0" marR="0" lvl="0" indent="0" algn="l" rtl="0">
              <a:spcBef>
                <a:spcPts val="0"/>
              </a:spcBef>
              <a:spcAft>
                <a:spcPts val="0"/>
              </a:spcAft>
              <a:buNone/>
            </a:pPr>
            <a:endParaRPr sz="2933">
              <a:solidFill>
                <a:schemeClr val="dk1"/>
              </a:solidFill>
              <a:latin typeface="Lato Light"/>
              <a:ea typeface="Lato Light"/>
              <a:cs typeface="Lato Light"/>
              <a:sym typeface="Lato Light"/>
            </a:endParaRPr>
          </a:p>
        </p:txBody>
      </p:sp>
      <p:sp>
        <p:nvSpPr>
          <p:cNvPr id="148" name="Google Shape;148;p24"/>
          <p:cNvSpPr txBox="1"/>
          <p:nvPr/>
        </p:nvSpPr>
        <p:spPr>
          <a:xfrm>
            <a:off x="4583104" y="2316567"/>
            <a:ext cx="709600" cy="518400"/>
          </a:xfrm>
          <a:prstGeom prst="rect">
            <a:avLst/>
          </a:prstGeom>
          <a:noFill/>
          <a:ln>
            <a:noFill/>
          </a:ln>
        </p:spPr>
        <p:txBody>
          <a:bodyPr spcFirstLastPara="1" wrap="square" lIns="45733" tIns="22867" rIns="45733" bIns="22867" anchor="ctr" anchorCtr="0">
            <a:noAutofit/>
          </a:bodyPr>
          <a:lstStyle/>
          <a:p>
            <a:pPr marL="0" marR="0" lvl="0" indent="0" algn="ctr" rtl="0">
              <a:spcBef>
                <a:spcPts val="0"/>
              </a:spcBef>
              <a:spcAft>
                <a:spcPts val="0"/>
              </a:spcAft>
              <a:buNone/>
            </a:pPr>
            <a:r>
              <a:rPr lang="en" sz="3067" b="1">
                <a:solidFill>
                  <a:schemeClr val="lt1"/>
                </a:solidFill>
                <a:latin typeface="Montserrat"/>
                <a:ea typeface="Montserrat"/>
                <a:cs typeface="Montserrat"/>
                <a:sym typeface="Montserrat"/>
              </a:rPr>
              <a:t>01</a:t>
            </a:r>
            <a:endParaRPr sz="667" b="1">
              <a:latin typeface="Montserrat"/>
              <a:ea typeface="Montserrat"/>
              <a:cs typeface="Montserrat"/>
              <a:sym typeface="Montserrat"/>
            </a:endParaRPr>
          </a:p>
        </p:txBody>
      </p:sp>
      <p:sp>
        <p:nvSpPr>
          <p:cNvPr id="149" name="Google Shape;149;p24"/>
          <p:cNvSpPr txBox="1"/>
          <p:nvPr/>
        </p:nvSpPr>
        <p:spPr>
          <a:xfrm>
            <a:off x="7230504" y="2917800"/>
            <a:ext cx="709600" cy="518400"/>
          </a:xfrm>
          <a:prstGeom prst="rect">
            <a:avLst/>
          </a:prstGeom>
          <a:noFill/>
          <a:ln>
            <a:noFill/>
          </a:ln>
        </p:spPr>
        <p:txBody>
          <a:bodyPr spcFirstLastPara="1" wrap="square" lIns="45733" tIns="22867" rIns="45733" bIns="22867" anchor="ctr" anchorCtr="0">
            <a:noAutofit/>
          </a:bodyPr>
          <a:lstStyle/>
          <a:p>
            <a:pPr marL="0" marR="0" lvl="0" indent="0" algn="ctr" rtl="0">
              <a:spcBef>
                <a:spcPts val="0"/>
              </a:spcBef>
              <a:spcAft>
                <a:spcPts val="0"/>
              </a:spcAft>
              <a:buNone/>
            </a:pPr>
            <a:r>
              <a:rPr lang="en" sz="3067" b="1">
                <a:solidFill>
                  <a:schemeClr val="lt1"/>
                </a:solidFill>
                <a:latin typeface="Montserrat"/>
                <a:ea typeface="Montserrat"/>
                <a:cs typeface="Montserrat"/>
                <a:sym typeface="Montserrat"/>
              </a:rPr>
              <a:t>02</a:t>
            </a:r>
            <a:endParaRPr sz="667" b="1">
              <a:latin typeface="Montserrat"/>
              <a:ea typeface="Montserrat"/>
              <a:cs typeface="Montserrat"/>
              <a:sym typeface="Montserrat"/>
            </a:endParaRPr>
          </a:p>
        </p:txBody>
      </p:sp>
      <p:sp>
        <p:nvSpPr>
          <p:cNvPr id="150" name="Google Shape;150;p24"/>
          <p:cNvSpPr txBox="1"/>
          <p:nvPr/>
        </p:nvSpPr>
        <p:spPr>
          <a:xfrm>
            <a:off x="5292704" y="4540100"/>
            <a:ext cx="709600" cy="518400"/>
          </a:xfrm>
          <a:prstGeom prst="rect">
            <a:avLst/>
          </a:prstGeom>
          <a:noFill/>
          <a:ln>
            <a:noFill/>
          </a:ln>
        </p:spPr>
        <p:txBody>
          <a:bodyPr spcFirstLastPara="1" wrap="square" lIns="45733" tIns="22867" rIns="45733" bIns="22867" anchor="ctr" anchorCtr="0">
            <a:noAutofit/>
          </a:bodyPr>
          <a:lstStyle/>
          <a:p>
            <a:pPr marL="0" marR="0" lvl="0" indent="0" algn="ctr" rtl="0">
              <a:spcBef>
                <a:spcPts val="0"/>
              </a:spcBef>
              <a:spcAft>
                <a:spcPts val="0"/>
              </a:spcAft>
              <a:buNone/>
            </a:pPr>
            <a:r>
              <a:rPr lang="en" sz="3067" b="1">
                <a:solidFill>
                  <a:schemeClr val="lt1"/>
                </a:solidFill>
                <a:latin typeface="Montserrat"/>
                <a:ea typeface="Montserrat"/>
                <a:cs typeface="Montserrat"/>
                <a:sym typeface="Montserrat"/>
              </a:rPr>
              <a:t>03</a:t>
            </a:r>
            <a:endParaRPr sz="667" b="1">
              <a:latin typeface="Montserrat"/>
              <a:ea typeface="Montserrat"/>
              <a:cs typeface="Montserrat"/>
              <a:sym typeface="Montserrat"/>
            </a:endParaRPr>
          </a:p>
        </p:txBody>
      </p:sp>
    </p:spTree>
    <p:extLst>
      <p:ext uri="{BB962C8B-B14F-4D97-AF65-F5344CB8AC3E}">
        <p14:creationId xmlns:p14="http://schemas.microsoft.com/office/powerpoint/2010/main" val="4023745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oints 3_2">
  <p:cSld name="Points 3_2">
    <p:spTree>
      <p:nvGrpSpPr>
        <p:cNvPr id="1" name="Shape 116"/>
        <p:cNvGrpSpPr/>
        <p:nvPr/>
      </p:nvGrpSpPr>
      <p:grpSpPr>
        <a:xfrm>
          <a:off x="0" y="0"/>
          <a:ext cx="0" cy="0"/>
          <a:chOff x="0" y="0"/>
          <a:chExt cx="0" cy="0"/>
        </a:xfrm>
      </p:grpSpPr>
      <p:sp>
        <p:nvSpPr>
          <p:cNvPr id="117" name="Google Shape;117;p19"/>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a:fld id="{00000000-1234-1234-1234-123412341234}" type="slidenum">
              <a:rPr lang="en" smtClean="0"/>
              <a:pPr algn="r"/>
              <a:t>‹#›</a:t>
            </a:fld>
            <a:endParaRPr lang="en"/>
          </a:p>
        </p:txBody>
      </p:sp>
      <p:sp>
        <p:nvSpPr>
          <p:cNvPr id="118" name="Google Shape;118;p19"/>
          <p:cNvSpPr>
            <a:spLocks noGrp="1"/>
          </p:cNvSpPr>
          <p:nvPr>
            <p:ph type="pic" idx="2"/>
          </p:nvPr>
        </p:nvSpPr>
        <p:spPr>
          <a:xfrm>
            <a:off x="7615551" y="133"/>
            <a:ext cx="4576400" cy="6858000"/>
          </a:xfrm>
          <a:prstGeom prst="roundRect">
            <a:avLst>
              <a:gd name="adj" fmla="val 0"/>
            </a:avLst>
          </a:prstGeom>
          <a:noFill/>
          <a:ln>
            <a:noFill/>
          </a:ln>
        </p:spPr>
      </p:sp>
      <p:sp>
        <p:nvSpPr>
          <p:cNvPr id="119" name="Google Shape;119;p19"/>
          <p:cNvSpPr txBox="1">
            <a:spLocks noGrp="1"/>
          </p:cNvSpPr>
          <p:nvPr>
            <p:ph type="title"/>
          </p:nvPr>
        </p:nvSpPr>
        <p:spPr>
          <a:xfrm>
            <a:off x="856933" y="867000"/>
            <a:ext cx="5694000" cy="969200"/>
          </a:xfrm>
          <a:prstGeom prst="rect">
            <a:avLst/>
          </a:prstGeom>
        </p:spPr>
        <p:txBody>
          <a:bodyPr spcFirstLastPara="1" wrap="square" lIns="91425" tIns="91425" rIns="91425" bIns="91425" anchor="ctr" anchorCtr="0">
            <a:normAutofit/>
          </a:bodyPr>
          <a:lstStyle>
            <a:lvl1pPr lvl="0">
              <a:spcBef>
                <a:spcPts val="0"/>
              </a:spcBef>
              <a:spcAft>
                <a:spcPts val="0"/>
              </a:spcAft>
              <a:buSzPts val="2400"/>
              <a:buNone/>
              <a:defRPr sz="3200"/>
            </a:lvl1pPr>
            <a:lvl2pPr lvl="1">
              <a:spcBef>
                <a:spcPts val="0"/>
              </a:spcBef>
              <a:spcAft>
                <a:spcPts val="0"/>
              </a:spcAft>
              <a:buSzPts val="2800"/>
              <a:buNone/>
              <a:defRPr>
                <a:latin typeface="Poppins"/>
                <a:ea typeface="Poppins"/>
                <a:cs typeface="Poppins"/>
                <a:sym typeface="Poppins"/>
              </a:defRPr>
            </a:lvl2pPr>
            <a:lvl3pPr lvl="2">
              <a:spcBef>
                <a:spcPts val="0"/>
              </a:spcBef>
              <a:spcAft>
                <a:spcPts val="0"/>
              </a:spcAft>
              <a:buSzPts val="2800"/>
              <a:buNone/>
              <a:defRPr>
                <a:latin typeface="Poppins"/>
                <a:ea typeface="Poppins"/>
                <a:cs typeface="Poppins"/>
                <a:sym typeface="Poppins"/>
              </a:defRPr>
            </a:lvl3pPr>
            <a:lvl4pPr lvl="3">
              <a:spcBef>
                <a:spcPts val="0"/>
              </a:spcBef>
              <a:spcAft>
                <a:spcPts val="0"/>
              </a:spcAft>
              <a:buSzPts val="2800"/>
              <a:buNone/>
              <a:defRPr>
                <a:latin typeface="Poppins"/>
                <a:ea typeface="Poppins"/>
                <a:cs typeface="Poppins"/>
                <a:sym typeface="Poppins"/>
              </a:defRPr>
            </a:lvl4pPr>
            <a:lvl5pPr lvl="4">
              <a:spcBef>
                <a:spcPts val="0"/>
              </a:spcBef>
              <a:spcAft>
                <a:spcPts val="0"/>
              </a:spcAft>
              <a:buSzPts val="2800"/>
              <a:buNone/>
              <a:defRPr>
                <a:latin typeface="Poppins"/>
                <a:ea typeface="Poppins"/>
                <a:cs typeface="Poppins"/>
                <a:sym typeface="Poppins"/>
              </a:defRPr>
            </a:lvl5pPr>
            <a:lvl6pPr lvl="5">
              <a:spcBef>
                <a:spcPts val="0"/>
              </a:spcBef>
              <a:spcAft>
                <a:spcPts val="0"/>
              </a:spcAft>
              <a:buSzPts val="2800"/>
              <a:buNone/>
              <a:defRPr>
                <a:latin typeface="Poppins"/>
                <a:ea typeface="Poppins"/>
                <a:cs typeface="Poppins"/>
                <a:sym typeface="Poppins"/>
              </a:defRPr>
            </a:lvl6pPr>
            <a:lvl7pPr lvl="6">
              <a:spcBef>
                <a:spcPts val="0"/>
              </a:spcBef>
              <a:spcAft>
                <a:spcPts val="0"/>
              </a:spcAft>
              <a:buSzPts val="2800"/>
              <a:buNone/>
              <a:defRPr>
                <a:latin typeface="Poppins"/>
                <a:ea typeface="Poppins"/>
                <a:cs typeface="Poppins"/>
                <a:sym typeface="Poppins"/>
              </a:defRPr>
            </a:lvl7pPr>
            <a:lvl8pPr lvl="7">
              <a:spcBef>
                <a:spcPts val="0"/>
              </a:spcBef>
              <a:spcAft>
                <a:spcPts val="0"/>
              </a:spcAft>
              <a:buSzPts val="2800"/>
              <a:buNone/>
              <a:defRPr>
                <a:latin typeface="Poppins"/>
                <a:ea typeface="Poppins"/>
                <a:cs typeface="Poppins"/>
                <a:sym typeface="Poppins"/>
              </a:defRPr>
            </a:lvl8pPr>
            <a:lvl9pPr lvl="8">
              <a:spcBef>
                <a:spcPts val="0"/>
              </a:spcBef>
              <a:spcAft>
                <a:spcPts val="0"/>
              </a:spcAft>
              <a:buSzPts val="2800"/>
              <a:buNone/>
              <a:defRPr>
                <a:latin typeface="Poppins"/>
                <a:ea typeface="Poppins"/>
                <a:cs typeface="Poppins"/>
                <a:sym typeface="Poppins"/>
              </a:defRPr>
            </a:lvl9pPr>
          </a:lstStyle>
          <a:p>
            <a:endParaRPr/>
          </a:p>
        </p:txBody>
      </p:sp>
      <p:sp>
        <p:nvSpPr>
          <p:cNvPr id="120" name="Google Shape;120;p19"/>
          <p:cNvSpPr txBox="1"/>
          <p:nvPr/>
        </p:nvSpPr>
        <p:spPr>
          <a:xfrm>
            <a:off x="856927" y="2321433"/>
            <a:ext cx="633200" cy="4104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None/>
            </a:pPr>
            <a:r>
              <a:rPr lang="en" sz="2667" b="1">
                <a:solidFill>
                  <a:schemeClr val="accent4"/>
                </a:solidFill>
                <a:latin typeface="Poppins"/>
                <a:ea typeface="Poppins"/>
                <a:cs typeface="Poppins"/>
                <a:sym typeface="Poppins"/>
              </a:rPr>
              <a:t>01</a:t>
            </a:r>
            <a:endParaRPr sz="2667">
              <a:solidFill>
                <a:schemeClr val="accent4"/>
              </a:solidFill>
            </a:endParaRPr>
          </a:p>
        </p:txBody>
      </p:sp>
      <p:sp>
        <p:nvSpPr>
          <p:cNvPr id="121" name="Google Shape;121;p19"/>
          <p:cNvSpPr txBox="1">
            <a:spLocks noGrp="1"/>
          </p:cNvSpPr>
          <p:nvPr>
            <p:ph type="subTitle" idx="1"/>
          </p:nvPr>
        </p:nvSpPr>
        <p:spPr>
          <a:xfrm>
            <a:off x="1581233" y="2249500"/>
            <a:ext cx="4969600" cy="1246400"/>
          </a:xfrm>
          <a:prstGeom prst="rect">
            <a:avLst/>
          </a:prstGeom>
        </p:spPr>
        <p:txBody>
          <a:bodyPr spcFirstLastPara="1" wrap="square" lIns="91425" tIns="91425" rIns="91425" bIns="91425" anchor="t" anchorCtr="0">
            <a:normAutofit/>
          </a:bodyPr>
          <a:lstStyle>
            <a:lvl1pPr lvl="0">
              <a:spcBef>
                <a:spcPts val="0"/>
              </a:spcBef>
              <a:spcAft>
                <a:spcPts val="0"/>
              </a:spcAft>
              <a:buSzPts val="1100"/>
              <a:buFont typeface="Open Sans Medium"/>
              <a:buNone/>
              <a:defRPr sz="1467">
                <a:latin typeface="Open Sans Medium"/>
                <a:ea typeface="Open Sans Medium"/>
                <a:cs typeface="Open Sans Medium"/>
                <a:sym typeface="Open Sans Medium"/>
              </a:defRPr>
            </a:lvl1pPr>
            <a:lvl2pPr lvl="1" algn="r">
              <a:spcBef>
                <a:spcPts val="0"/>
              </a:spcBef>
              <a:spcAft>
                <a:spcPts val="0"/>
              </a:spcAft>
              <a:buSzPts val="1100"/>
              <a:buNone/>
              <a:defRPr sz="1467"/>
            </a:lvl2pPr>
            <a:lvl3pPr lvl="2" algn="r">
              <a:spcBef>
                <a:spcPts val="0"/>
              </a:spcBef>
              <a:spcAft>
                <a:spcPts val="0"/>
              </a:spcAft>
              <a:buSzPts val="1100"/>
              <a:buNone/>
              <a:defRPr sz="1467"/>
            </a:lvl3pPr>
            <a:lvl4pPr lvl="3" algn="r">
              <a:spcBef>
                <a:spcPts val="0"/>
              </a:spcBef>
              <a:spcAft>
                <a:spcPts val="0"/>
              </a:spcAft>
              <a:buSzPts val="1100"/>
              <a:buNone/>
              <a:defRPr sz="1467"/>
            </a:lvl4pPr>
            <a:lvl5pPr lvl="4" algn="r">
              <a:spcBef>
                <a:spcPts val="0"/>
              </a:spcBef>
              <a:spcAft>
                <a:spcPts val="0"/>
              </a:spcAft>
              <a:buSzPts val="1100"/>
              <a:buNone/>
              <a:defRPr sz="1467"/>
            </a:lvl5pPr>
            <a:lvl6pPr lvl="5" algn="r">
              <a:spcBef>
                <a:spcPts val="0"/>
              </a:spcBef>
              <a:spcAft>
                <a:spcPts val="0"/>
              </a:spcAft>
              <a:buSzPts val="1100"/>
              <a:buNone/>
              <a:defRPr sz="1467"/>
            </a:lvl6pPr>
            <a:lvl7pPr lvl="6" algn="r">
              <a:spcBef>
                <a:spcPts val="0"/>
              </a:spcBef>
              <a:spcAft>
                <a:spcPts val="0"/>
              </a:spcAft>
              <a:buSzPts val="1100"/>
              <a:buNone/>
              <a:defRPr sz="1467"/>
            </a:lvl7pPr>
            <a:lvl8pPr lvl="7" algn="r">
              <a:spcBef>
                <a:spcPts val="0"/>
              </a:spcBef>
              <a:spcAft>
                <a:spcPts val="0"/>
              </a:spcAft>
              <a:buSzPts val="1100"/>
              <a:buNone/>
              <a:defRPr sz="1467"/>
            </a:lvl8pPr>
            <a:lvl9pPr lvl="8" algn="r">
              <a:spcBef>
                <a:spcPts val="0"/>
              </a:spcBef>
              <a:spcAft>
                <a:spcPts val="0"/>
              </a:spcAft>
              <a:buSzPts val="1100"/>
              <a:buNone/>
              <a:defRPr sz="1467"/>
            </a:lvl9pPr>
          </a:lstStyle>
          <a:p>
            <a:endParaRPr/>
          </a:p>
        </p:txBody>
      </p:sp>
      <p:sp>
        <p:nvSpPr>
          <p:cNvPr id="122" name="Google Shape;122;p19"/>
          <p:cNvSpPr txBox="1"/>
          <p:nvPr/>
        </p:nvSpPr>
        <p:spPr>
          <a:xfrm>
            <a:off x="856927" y="3690800"/>
            <a:ext cx="633200" cy="4104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None/>
            </a:pPr>
            <a:r>
              <a:rPr lang="en" sz="2667" b="1">
                <a:solidFill>
                  <a:schemeClr val="accent4"/>
                </a:solidFill>
                <a:latin typeface="Poppins"/>
                <a:ea typeface="Poppins"/>
                <a:cs typeface="Poppins"/>
                <a:sym typeface="Poppins"/>
              </a:rPr>
              <a:t>02</a:t>
            </a:r>
            <a:endParaRPr sz="2667">
              <a:solidFill>
                <a:schemeClr val="accent4"/>
              </a:solidFill>
            </a:endParaRPr>
          </a:p>
        </p:txBody>
      </p:sp>
      <p:sp>
        <p:nvSpPr>
          <p:cNvPr id="123" name="Google Shape;123;p19"/>
          <p:cNvSpPr txBox="1">
            <a:spLocks noGrp="1"/>
          </p:cNvSpPr>
          <p:nvPr>
            <p:ph type="subTitle" idx="3"/>
          </p:nvPr>
        </p:nvSpPr>
        <p:spPr>
          <a:xfrm>
            <a:off x="1581233" y="3635100"/>
            <a:ext cx="4969600" cy="1246400"/>
          </a:xfrm>
          <a:prstGeom prst="rect">
            <a:avLst/>
          </a:prstGeom>
        </p:spPr>
        <p:txBody>
          <a:bodyPr spcFirstLastPara="1" wrap="square" lIns="91425" tIns="91425" rIns="91425" bIns="91425" anchor="t" anchorCtr="0">
            <a:normAutofit/>
          </a:bodyPr>
          <a:lstStyle>
            <a:lvl1pPr lvl="0">
              <a:spcBef>
                <a:spcPts val="0"/>
              </a:spcBef>
              <a:spcAft>
                <a:spcPts val="0"/>
              </a:spcAft>
              <a:buSzPts val="1100"/>
              <a:buFont typeface="Open Sans Medium"/>
              <a:buNone/>
              <a:defRPr sz="1467">
                <a:latin typeface="Open Sans Medium"/>
                <a:ea typeface="Open Sans Medium"/>
                <a:cs typeface="Open Sans Medium"/>
                <a:sym typeface="Open Sans Medium"/>
              </a:defRPr>
            </a:lvl1pPr>
            <a:lvl2pPr lvl="1" algn="r">
              <a:spcBef>
                <a:spcPts val="0"/>
              </a:spcBef>
              <a:spcAft>
                <a:spcPts val="0"/>
              </a:spcAft>
              <a:buSzPts val="1100"/>
              <a:buNone/>
              <a:defRPr sz="1467"/>
            </a:lvl2pPr>
            <a:lvl3pPr lvl="2" algn="r">
              <a:spcBef>
                <a:spcPts val="0"/>
              </a:spcBef>
              <a:spcAft>
                <a:spcPts val="0"/>
              </a:spcAft>
              <a:buSzPts val="1100"/>
              <a:buNone/>
              <a:defRPr sz="1467"/>
            </a:lvl3pPr>
            <a:lvl4pPr lvl="3" algn="r">
              <a:spcBef>
                <a:spcPts val="0"/>
              </a:spcBef>
              <a:spcAft>
                <a:spcPts val="0"/>
              </a:spcAft>
              <a:buSzPts val="1100"/>
              <a:buNone/>
              <a:defRPr sz="1467"/>
            </a:lvl4pPr>
            <a:lvl5pPr lvl="4" algn="r">
              <a:spcBef>
                <a:spcPts val="0"/>
              </a:spcBef>
              <a:spcAft>
                <a:spcPts val="0"/>
              </a:spcAft>
              <a:buSzPts val="1100"/>
              <a:buNone/>
              <a:defRPr sz="1467"/>
            </a:lvl5pPr>
            <a:lvl6pPr lvl="5" algn="r">
              <a:spcBef>
                <a:spcPts val="0"/>
              </a:spcBef>
              <a:spcAft>
                <a:spcPts val="0"/>
              </a:spcAft>
              <a:buSzPts val="1100"/>
              <a:buNone/>
              <a:defRPr sz="1467"/>
            </a:lvl6pPr>
            <a:lvl7pPr lvl="6" algn="r">
              <a:spcBef>
                <a:spcPts val="0"/>
              </a:spcBef>
              <a:spcAft>
                <a:spcPts val="0"/>
              </a:spcAft>
              <a:buSzPts val="1100"/>
              <a:buNone/>
              <a:defRPr sz="1467"/>
            </a:lvl7pPr>
            <a:lvl8pPr lvl="7" algn="r">
              <a:spcBef>
                <a:spcPts val="0"/>
              </a:spcBef>
              <a:spcAft>
                <a:spcPts val="0"/>
              </a:spcAft>
              <a:buSzPts val="1100"/>
              <a:buNone/>
              <a:defRPr sz="1467"/>
            </a:lvl8pPr>
            <a:lvl9pPr lvl="8" algn="r">
              <a:spcBef>
                <a:spcPts val="0"/>
              </a:spcBef>
              <a:spcAft>
                <a:spcPts val="0"/>
              </a:spcAft>
              <a:buSzPts val="1100"/>
              <a:buNone/>
              <a:defRPr sz="1467"/>
            </a:lvl9pPr>
          </a:lstStyle>
          <a:p>
            <a:endParaRPr/>
          </a:p>
        </p:txBody>
      </p:sp>
      <p:sp>
        <p:nvSpPr>
          <p:cNvPr id="124" name="Google Shape;124;p19"/>
          <p:cNvSpPr txBox="1"/>
          <p:nvPr/>
        </p:nvSpPr>
        <p:spPr>
          <a:xfrm>
            <a:off x="856927" y="5076400"/>
            <a:ext cx="633200" cy="4104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None/>
            </a:pPr>
            <a:r>
              <a:rPr lang="en" sz="2667" b="1">
                <a:solidFill>
                  <a:schemeClr val="accent4"/>
                </a:solidFill>
                <a:latin typeface="Poppins"/>
                <a:ea typeface="Poppins"/>
                <a:cs typeface="Poppins"/>
                <a:sym typeface="Poppins"/>
              </a:rPr>
              <a:t>03</a:t>
            </a:r>
            <a:endParaRPr sz="2667">
              <a:solidFill>
                <a:schemeClr val="accent4"/>
              </a:solidFill>
            </a:endParaRPr>
          </a:p>
        </p:txBody>
      </p:sp>
      <p:sp>
        <p:nvSpPr>
          <p:cNvPr id="125" name="Google Shape;125;p19"/>
          <p:cNvSpPr txBox="1">
            <a:spLocks noGrp="1"/>
          </p:cNvSpPr>
          <p:nvPr>
            <p:ph type="subTitle" idx="4"/>
          </p:nvPr>
        </p:nvSpPr>
        <p:spPr>
          <a:xfrm>
            <a:off x="1581233" y="5020700"/>
            <a:ext cx="4969600" cy="1246400"/>
          </a:xfrm>
          <a:prstGeom prst="rect">
            <a:avLst/>
          </a:prstGeom>
        </p:spPr>
        <p:txBody>
          <a:bodyPr spcFirstLastPara="1" wrap="square" lIns="91425" tIns="91425" rIns="91425" bIns="91425" anchor="t" anchorCtr="0">
            <a:normAutofit/>
          </a:bodyPr>
          <a:lstStyle>
            <a:lvl1pPr lvl="0">
              <a:spcBef>
                <a:spcPts val="0"/>
              </a:spcBef>
              <a:spcAft>
                <a:spcPts val="0"/>
              </a:spcAft>
              <a:buSzPts val="1100"/>
              <a:buFont typeface="Open Sans Medium"/>
              <a:buNone/>
              <a:defRPr sz="1467">
                <a:latin typeface="Open Sans Medium"/>
                <a:ea typeface="Open Sans Medium"/>
                <a:cs typeface="Open Sans Medium"/>
                <a:sym typeface="Open Sans Medium"/>
              </a:defRPr>
            </a:lvl1pPr>
            <a:lvl2pPr lvl="1" algn="r">
              <a:spcBef>
                <a:spcPts val="0"/>
              </a:spcBef>
              <a:spcAft>
                <a:spcPts val="0"/>
              </a:spcAft>
              <a:buSzPts val="1100"/>
              <a:buNone/>
              <a:defRPr sz="1467"/>
            </a:lvl2pPr>
            <a:lvl3pPr lvl="2" algn="r">
              <a:spcBef>
                <a:spcPts val="0"/>
              </a:spcBef>
              <a:spcAft>
                <a:spcPts val="0"/>
              </a:spcAft>
              <a:buSzPts val="1100"/>
              <a:buNone/>
              <a:defRPr sz="1467"/>
            </a:lvl3pPr>
            <a:lvl4pPr lvl="3" algn="r">
              <a:spcBef>
                <a:spcPts val="0"/>
              </a:spcBef>
              <a:spcAft>
                <a:spcPts val="0"/>
              </a:spcAft>
              <a:buSzPts val="1100"/>
              <a:buNone/>
              <a:defRPr sz="1467"/>
            </a:lvl4pPr>
            <a:lvl5pPr lvl="4" algn="r">
              <a:spcBef>
                <a:spcPts val="0"/>
              </a:spcBef>
              <a:spcAft>
                <a:spcPts val="0"/>
              </a:spcAft>
              <a:buSzPts val="1100"/>
              <a:buNone/>
              <a:defRPr sz="1467"/>
            </a:lvl5pPr>
            <a:lvl6pPr lvl="5" algn="r">
              <a:spcBef>
                <a:spcPts val="0"/>
              </a:spcBef>
              <a:spcAft>
                <a:spcPts val="0"/>
              </a:spcAft>
              <a:buSzPts val="1100"/>
              <a:buNone/>
              <a:defRPr sz="1467"/>
            </a:lvl6pPr>
            <a:lvl7pPr lvl="6" algn="r">
              <a:spcBef>
                <a:spcPts val="0"/>
              </a:spcBef>
              <a:spcAft>
                <a:spcPts val="0"/>
              </a:spcAft>
              <a:buSzPts val="1100"/>
              <a:buNone/>
              <a:defRPr sz="1467"/>
            </a:lvl7pPr>
            <a:lvl8pPr lvl="7" algn="r">
              <a:spcBef>
                <a:spcPts val="0"/>
              </a:spcBef>
              <a:spcAft>
                <a:spcPts val="0"/>
              </a:spcAft>
              <a:buSzPts val="1100"/>
              <a:buNone/>
              <a:defRPr sz="1467"/>
            </a:lvl8pPr>
            <a:lvl9pPr lvl="8" algn="r">
              <a:spcBef>
                <a:spcPts val="0"/>
              </a:spcBef>
              <a:spcAft>
                <a:spcPts val="0"/>
              </a:spcAft>
              <a:buSzPts val="1100"/>
              <a:buNone/>
              <a:defRPr sz="1467"/>
            </a:lvl9pPr>
          </a:lstStyle>
          <a:p>
            <a:endParaRPr/>
          </a:p>
        </p:txBody>
      </p:sp>
    </p:spTree>
    <p:extLst>
      <p:ext uri="{BB962C8B-B14F-4D97-AF65-F5344CB8AC3E}">
        <p14:creationId xmlns:p14="http://schemas.microsoft.com/office/powerpoint/2010/main" val="244057134"/>
      </p:ext>
    </p:extLst>
  </p:cSld>
  <p:clrMapOvr>
    <a:masterClrMapping/>
  </p:clrMapOvr>
  <p:extLst>
    <p:ext uri="{DCECCB84-F9BA-43D5-87BE-67443E8EF086}">
      <p15:sldGuideLst xmlns:p15="http://schemas.microsoft.com/office/powerpoint/2012/main">
        <p15:guide id="1" orient="horz" pos="1620">
          <p15:clr>
            <a:srgbClr val="E46962"/>
          </p15:clr>
        </p15:guide>
        <p15:guide id="2" pos="2664">
          <p15:clr>
            <a:srgbClr val="E46962"/>
          </p15:clr>
        </p15:guide>
        <p15:guide id="3" pos="405">
          <p15:clr>
            <a:srgbClr val="E46962"/>
          </p15:clr>
        </p15:guide>
        <p15:guide id="4" pos="5328">
          <p15:clr>
            <a:srgbClr val="E46962"/>
          </p15:clr>
        </p15:guide>
        <p15:guide id="5" orient="horz" pos="409">
          <p15:clr>
            <a:srgbClr val="E46962"/>
          </p15:clr>
        </p15:guide>
        <p15:guide id="6" orient="horz" pos="1005">
          <p15:clr>
            <a:srgbClr val="E46962"/>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A_Title_Body_2">
  <p:cSld name="SA_Title_Body_2">
    <p:spTree>
      <p:nvGrpSpPr>
        <p:cNvPr id="1" name="Shape 95"/>
        <p:cNvGrpSpPr/>
        <p:nvPr/>
      </p:nvGrpSpPr>
      <p:grpSpPr>
        <a:xfrm>
          <a:off x="0" y="0"/>
          <a:ext cx="0" cy="0"/>
          <a:chOff x="0" y="0"/>
          <a:chExt cx="0" cy="0"/>
        </a:xfrm>
      </p:grpSpPr>
      <p:sp>
        <p:nvSpPr>
          <p:cNvPr id="96" name="Google Shape;96;p16"/>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a:fld id="{00000000-1234-1234-1234-123412341234}" type="slidenum">
              <a:rPr lang="en" smtClean="0"/>
              <a:pPr algn="r"/>
              <a:t>‹#›</a:t>
            </a:fld>
            <a:endParaRPr lang="en"/>
          </a:p>
        </p:txBody>
      </p:sp>
      <p:sp>
        <p:nvSpPr>
          <p:cNvPr id="97" name="Google Shape;97;p16"/>
          <p:cNvSpPr>
            <a:spLocks noGrp="1"/>
          </p:cNvSpPr>
          <p:nvPr>
            <p:ph type="pic" idx="2"/>
          </p:nvPr>
        </p:nvSpPr>
        <p:spPr>
          <a:xfrm>
            <a:off x="0" y="133"/>
            <a:ext cx="4576400" cy="6858000"/>
          </a:xfrm>
          <a:prstGeom prst="roundRect">
            <a:avLst>
              <a:gd name="adj" fmla="val 0"/>
            </a:avLst>
          </a:prstGeom>
          <a:noFill/>
          <a:ln>
            <a:noFill/>
          </a:ln>
        </p:spPr>
      </p:sp>
      <p:sp>
        <p:nvSpPr>
          <p:cNvPr id="98" name="Google Shape;98;p16"/>
          <p:cNvSpPr txBox="1">
            <a:spLocks noGrp="1"/>
          </p:cNvSpPr>
          <p:nvPr>
            <p:ph type="subTitle" idx="1"/>
          </p:nvPr>
        </p:nvSpPr>
        <p:spPr>
          <a:xfrm>
            <a:off x="5513600" y="2126900"/>
            <a:ext cx="5568800" cy="2619600"/>
          </a:xfrm>
          <a:prstGeom prst="rect">
            <a:avLst/>
          </a:prstGeom>
        </p:spPr>
        <p:txBody>
          <a:bodyPr spcFirstLastPara="1" wrap="square" lIns="91425" tIns="91425" rIns="91425" bIns="91425" anchor="t" anchorCtr="0">
            <a:normAutofit/>
          </a:bodyPr>
          <a:lstStyle>
            <a:lvl1pPr lvl="0">
              <a:spcBef>
                <a:spcPts val="0"/>
              </a:spcBef>
              <a:spcAft>
                <a:spcPts val="0"/>
              </a:spcAft>
              <a:buSzPts val="1300"/>
              <a:buNone/>
              <a:defRPr sz="1733"/>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9" name="Google Shape;99;p16"/>
          <p:cNvSpPr txBox="1">
            <a:spLocks noGrp="1"/>
          </p:cNvSpPr>
          <p:nvPr>
            <p:ph type="title"/>
          </p:nvPr>
        </p:nvSpPr>
        <p:spPr>
          <a:xfrm>
            <a:off x="5513600" y="867000"/>
            <a:ext cx="5694000" cy="969200"/>
          </a:xfrm>
          <a:prstGeom prst="rect">
            <a:avLst/>
          </a:prstGeom>
        </p:spPr>
        <p:txBody>
          <a:bodyPr spcFirstLastPara="1" wrap="square" lIns="91425" tIns="91425" rIns="91425" bIns="91425" anchor="ctr" anchorCtr="0">
            <a:normAutofit/>
          </a:bodyPr>
          <a:lstStyle>
            <a:lvl1pPr lvl="0">
              <a:spcBef>
                <a:spcPts val="0"/>
              </a:spcBef>
              <a:spcAft>
                <a:spcPts val="0"/>
              </a:spcAft>
              <a:buSzPts val="2400"/>
              <a:buNone/>
              <a:defRPr sz="3200"/>
            </a:lvl1pPr>
            <a:lvl2pPr lvl="1">
              <a:spcBef>
                <a:spcPts val="0"/>
              </a:spcBef>
              <a:spcAft>
                <a:spcPts val="0"/>
              </a:spcAft>
              <a:buSzPts val="2800"/>
              <a:buNone/>
              <a:defRPr>
                <a:latin typeface="Poppins"/>
                <a:ea typeface="Poppins"/>
                <a:cs typeface="Poppins"/>
                <a:sym typeface="Poppins"/>
              </a:defRPr>
            </a:lvl2pPr>
            <a:lvl3pPr lvl="2">
              <a:spcBef>
                <a:spcPts val="0"/>
              </a:spcBef>
              <a:spcAft>
                <a:spcPts val="0"/>
              </a:spcAft>
              <a:buSzPts val="2800"/>
              <a:buNone/>
              <a:defRPr>
                <a:latin typeface="Poppins"/>
                <a:ea typeface="Poppins"/>
                <a:cs typeface="Poppins"/>
                <a:sym typeface="Poppins"/>
              </a:defRPr>
            </a:lvl3pPr>
            <a:lvl4pPr lvl="3">
              <a:spcBef>
                <a:spcPts val="0"/>
              </a:spcBef>
              <a:spcAft>
                <a:spcPts val="0"/>
              </a:spcAft>
              <a:buSzPts val="2800"/>
              <a:buNone/>
              <a:defRPr>
                <a:latin typeface="Poppins"/>
                <a:ea typeface="Poppins"/>
                <a:cs typeface="Poppins"/>
                <a:sym typeface="Poppins"/>
              </a:defRPr>
            </a:lvl4pPr>
            <a:lvl5pPr lvl="4">
              <a:spcBef>
                <a:spcPts val="0"/>
              </a:spcBef>
              <a:spcAft>
                <a:spcPts val="0"/>
              </a:spcAft>
              <a:buSzPts val="2800"/>
              <a:buNone/>
              <a:defRPr>
                <a:latin typeface="Poppins"/>
                <a:ea typeface="Poppins"/>
                <a:cs typeface="Poppins"/>
                <a:sym typeface="Poppins"/>
              </a:defRPr>
            </a:lvl5pPr>
            <a:lvl6pPr lvl="5">
              <a:spcBef>
                <a:spcPts val="0"/>
              </a:spcBef>
              <a:spcAft>
                <a:spcPts val="0"/>
              </a:spcAft>
              <a:buSzPts val="2800"/>
              <a:buNone/>
              <a:defRPr>
                <a:latin typeface="Poppins"/>
                <a:ea typeface="Poppins"/>
                <a:cs typeface="Poppins"/>
                <a:sym typeface="Poppins"/>
              </a:defRPr>
            </a:lvl6pPr>
            <a:lvl7pPr lvl="6">
              <a:spcBef>
                <a:spcPts val="0"/>
              </a:spcBef>
              <a:spcAft>
                <a:spcPts val="0"/>
              </a:spcAft>
              <a:buSzPts val="2800"/>
              <a:buNone/>
              <a:defRPr>
                <a:latin typeface="Poppins"/>
                <a:ea typeface="Poppins"/>
                <a:cs typeface="Poppins"/>
                <a:sym typeface="Poppins"/>
              </a:defRPr>
            </a:lvl7pPr>
            <a:lvl8pPr lvl="7">
              <a:spcBef>
                <a:spcPts val="0"/>
              </a:spcBef>
              <a:spcAft>
                <a:spcPts val="0"/>
              </a:spcAft>
              <a:buSzPts val="2800"/>
              <a:buNone/>
              <a:defRPr>
                <a:latin typeface="Poppins"/>
                <a:ea typeface="Poppins"/>
                <a:cs typeface="Poppins"/>
                <a:sym typeface="Poppins"/>
              </a:defRPr>
            </a:lvl8pPr>
            <a:lvl9pPr lvl="8">
              <a:spcBef>
                <a:spcPts val="0"/>
              </a:spcBef>
              <a:spcAft>
                <a:spcPts val="0"/>
              </a:spcAft>
              <a:buSzPts val="2800"/>
              <a:buNone/>
              <a:defRPr>
                <a:latin typeface="Poppins"/>
                <a:ea typeface="Poppins"/>
                <a:cs typeface="Poppins"/>
                <a:sym typeface="Poppins"/>
              </a:defRPr>
            </a:lvl9pPr>
          </a:lstStyle>
          <a:p>
            <a:endParaRPr/>
          </a:p>
        </p:txBody>
      </p:sp>
    </p:spTree>
    <p:extLst>
      <p:ext uri="{BB962C8B-B14F-4D97-AF65-F5344CB8AC3E}">
        <p14:creationId xmlns:p14="http://schemas.microsoft.com/office/powerpoint/2010/main" val="4045066902"/>
      </p:ext>
    </p:extLst>
  </p:cSld>
  <p:clrMapOvr>
    <a:masterClrMapping/>
  </p:clrMapOvr>
  <p:extLst>
    <p:ext uri="{DCECCB84-F9BA-43D5-87BE-67443E8EF086}">
      <p15:sldGuideLst xmlns:p15="http://schemas.microsoft.com/office/powerpoint/2012/main">
        <p15:guide id="1" orient="horz" pos="1620">
          <p15:clr>
            <a:srgbClr val="E46962"/>
          </p15:clr>
        </p15:guide>
        <p15:guide id="2" pos="2664">
          <p15:clr>
            <a:srgbClr val="E46962"/>
          </p15:clr>
        </p15:guide>
        <p15:guide id="3" pos="405">
          <p15:clr>
            <a:srgbClr val="E46962"/>
          </p15:clr>
        </p15:guide>
        <p15:guide id="4" pos="5328">
          <p15:clr>
            <a:srgbClr val="E46962"/>
          </p15:clr>
        </p15:guide>
        <p15:guide id="5" orient="horz" pos="409">
          <p15:clr>
            <a:srgbClr val="E46962"/>
          </p15:clr>
        </p15:guide>
        <p15:guide id="6" orient="horz" pos="1005">
          <p15:clr>
            <a:srgbClr val="E46962"/>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A_Title_Body_1_no_image">
  <p:cSld name="SA_Title_Body_1_no_image">
    <p:spTree>
      <p:nvGrpSpPr>
        <p:cNvPr id="1" name="Shape 132"/>
        <p:cNvGrpSpPr/>
        <p:nvPr/>
      </p:nvGrpSpPr>
      <p:grpSpPr>
        <a:xfrm>
          <a:off x="0" y="0"/>
          <a:ext cx="0" cy="0"/>
          <a:chOff x="0" y="0"/>
          <a:chExt cx="0" cy="0"/>
        </a:xfrm>
      </p:grpSpPr>
      <p:sp>
        <p:nvSpPr>
          <p:cNvPr id="133" name="Google Shape;133;p21"/>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a:fld id="{00000000-1234-1234-1234-123412341234}" type="slidenum">
              <a:rPr lang="en" smtClean="0"/>
              <a:pPr algn="r"/>
              <a:t>‹#›</a:t>
            </a:fld>
            <a:endParaRPr lang="en"/>
          </a:p>
        </p:txBody>
      </p:sp>
      <p:sp>
        <p:nvSpPr>
          <p:cNvPr id="134" name="Google Shape;134;p21"/>
          <p:cNvSpPr txBox="1">
            <a:spLocks noGrp="1"/>
          </p:cNvSpPr>
          <p:nvPr>
            <p:ph type="subTitle" idx="1"/>
          </p:nvPr>
        </p:nvSpPr>
        <p:spPr>
          <a:xfrm>
            <a:off x="510767" y="2175300"/>
            <a:ext cx="10338000" cy="543200"/>
          </a:xfrm>
          <a:prstGeom prst="rect">
            <a:avLst/>
          </a:prstGeom>
        </p:spPr>
        <p:txBody>
          <a:bodyPr spcFirstLastPara="1" wrap="square" lIns="91425" tIns="91425" rIns="91425" bIns="91425" anchor="t" anchorCtr="0">
            <a:noAutofit/>
          </a:bodyPr>
          <a:lstStyle>
            <a:lvl1pPr lvl="0">
              <a:spcBef>
                <a:spcPts val="0"/>
              </a:spcBef>
              <a:spcAft>
                <a:spcPts val="0"/>
              </a:spcAft>
              <a:buSzPts val="1200"/>
              <a:buNone/>
              <a:defRPr sz="1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5" name="Google Shape;135;p21"/>
          <p:cNvSpPr txBox="1">
            <a:spLocks noGrp="1"/>
          </p:cNvSpPr>
          <p:nvPr>
            <p:ph type="title"/>
          </p:nvPr>
        </p:nvSpPr>
        <p:spPr>
          <a:xfrm>
            <a:off x="510767" y="1311350"/>
            <a:ext cx="10338000" cy="627834"/>
          </a:xfrm>
          <a:prstGeom prst="rect">
            <a:avLst/>
          </a:prstGeom>
        </p:spPr>
        <p:txBody>
          <a:bodyPr spcFirstLastPara="1" wrap="square" lIns="91425" tIns="91425" rIns="91425" bIns="91425" anchor="ctr" anchorCtr="0">
            <a:spAutoFit/>
          </a:bodyPr>
          <a:lstStyle>
            <a:lvl1pPr lvl="0">
              <a:spcBef>
                <a:spcPts val="0"/>
              </a:spcBef>
              <a:spcAft>
                <a:spcPts val="0"/>
              </a:spcAft>
              <a:buSzPts val="2400"/>
              <a:buNone/>
              <a:defRPr sz="3200"/>
            </a:lvl1pPr>
            <a:lvl2pPr lvl="1">
              <a:spcBef>
                <a:spcPts val="0"/>
              </a:spcBef>
              <a:spcAft>
                <a:spcPts val="0"/>
              </a:spcAft>
              <a:buSzPts val="2800"/>
              <a:buNone/>
              <a:defRPr>
                <a:latin typeface="Poppins"/>
                <a:ea typeface="Poppins"/>
                <a:cs typeface="Poppins"/>
                <a:sym typeface="Poppins"/>
              </a:defRPr>
            </a:lvl2pPr>
            <a:lvl3pPr lvl="2">
              <a:spcBef>
                <a:spcPts val="0"/>
              </a:spcBef>
              <a:spcAft>
                <a:spcPts val="0"/>
              </a:spcAft>
              <a:buSzPts val="2800"/>
              <a:buNone/>
              <a:defRPr>
                <a:latin typeface="Poppins"/>
                <a:ea typeface="Poppins"/>
                <a:cs typeface="Poppins"/>
                <a:sym typeface="Poppins"/>
              </a:defRPr>
            </a:lvl3pPr>
            <a:lvl4pPr lvl="3">
              <a:spcBef>
                <a:spcPts val="0"/>
              </a:spcBef>
              <a:spcAft>
                <a:spcPts val="0"/>
              </a:spcAft>
              <a:buSzPts val="2800"/>
              <a:buNone/>
              <a:defRPr>
                <a:latin typeface="Poppins"/>
                <a:ea typeface="Poppins"/>
                <a:cs typeface="Poppins"/>
                <a:sym typeface="Poppins"/>
              </a:defRPr>
            </a:lvl4pPr>
            <a:lvl5pPr lvl="4">
              <a:spcBef>
                <a:spcPts val="0"/>
              </a:spcBef>
              <a:spcAft>
                <a:spcPts val="0"/>
              </a:spcAft>
              <a:buSzPts val="2800"/>
              <a:buNone/>
              <a:defRPr>
                <a:latin typeface="Poppins"/>
                <a:ea typeface="Poppins"/>
                <a:cs typeface="Poppins"/>
                <a:sym typeface="Poppins"/>
              </a:defRPr>
            </a:lvl5pPr>
            <a:lvl6pPr lvl="5">
              <a:spcBef>
                <a:spcPts val="0"/>
              </a:spcBef>
              <a:spcAft>
                <a:spcPts val="0"/>
              </a:spcAft>
              <a:buSzPts val="2800"/>
              <a:buNone/>
              <a:defRPr>
                <a:latin typeface="Poppins"/>
                <a:ea typeface="Poppins"/>
                <a:cs typeface="Poppins"/>
                <a:sym typeface="Poppins"/>
              </a:defRPr>
            </a:lvl6pPr>
            <a:lvl7pPr lvl="6">
              <a:spcBef>
                <a:spcPts val="0"/>
              </a:spcBef>
              <a:spcAft>
                <a:spcPts val="0"/>
              </a:spcAft>
              <a:buSzPts val="2800"/>
              <a:buNone/>
              <a:defRPr>
                <a:latin typeface="Poppins"/>
                <a:ea typeface="Poppins"/>
                <a:cs typeface="Poppins"/>
                <a:sym typeface="Poppins"/>
              </a:defRPr>
            </a:lvl7pPr>
            <a:lvl8pPr lvl="7">
              <a:spcBef>
                <a:spcPts val="0"/>
              </a:spcBef>
              <a:spcAft>
                <a:spcPts val="0"/>
              </a:spcAft>
              <a:buSzPts val="2800"/>
              <a:buNone/>
              <a:defRPr>
                <a:latin typeface="Poppins"/>
                <a:ea typeface="Poppins"/>
                <a:cs typeface="Poppins"/>
                <a:sym typeface="Poppins"/>
              </a:defRPr>
            </a:lvl8pPr>
            <a:lvl9pPr lvl="8">
              <a:spcBef>
                <a:spcPts val="0"/>
              </a:spcBef>
              <a:spcAft>
                <a:spcPts val="0"/>
              </a:spcAft>
              <a:buSzPts val="2800"/>
              <a:buNone/>
              <a:defRPr>
                <a:latin typeface="Poppins"/>
                <a:ea typeface="Poppins"/>
                <a:cs typeface="Poppins"/>
                <a:sym typeface="Poppins"/>
              </a:defRPr>
            </a:lvl9pPr>
          </a:lstStyle>
          <a:p>
            <a:endParaRPr/>
          </a:p>
        </p:txBody>
      </p:sp>
    </p:spTree>
    <p:extLst>
      <p:ext uri="{BB962C8B-B14F-4D97-AF65-F5344CB8AC3E}">
        <p14:creationId xmlns:p14="http://schemas.microsoft.com/office/powerpoint/2010/main" val="3042916421"/>
      </p:ext>
    </p:extLst>
  </p:cSld>
  <p:clrMapOvr>
    <a:masterClrMapping/>
  </p:clrMapOvr>
  <p:extLst>
    <p:ext uri="{DCECCB84-F9BA-43D5-87BE-67443E8EF086}">
      <p15:sldGuideLst xmlns:p15="http://schemas.microsoft.com/office/powerpoint/2012/main">
        <p15:guide id="1" orient="horz" pos="1620">
          <p15:clr>
            <a:srgbClr val="E46962"/>
          </p15:clr>
        </p15:guide>
        <p15:guide id="2" pos="2880">
          <p15:clr>
            <a:srgbClr val="E46962"/>
          </p15:clr>
        </p15:guide>
        <p15:guide id="3" orient="horz" pos="628">
          <p15:clr>
            <a:srgbClr val="E46962"/>
          </p15:clr>
        </p15:guide>
        <p15:guide id="4" pos="5328">
          <p15:clr>
            <a:srgbClr val="E46962"/>
          </p15:clr>
        </p15:guide>
        <p15:guide id="5" pos="288">
          <p15:clr>
            <a:srgbClr val="E46962"/>
          </p15:clr>
        </p15:guide>
        <p15:guide id="6" pos="1758">
          <p15:clr>
            <a:srgbClr val="E46962"/>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Points 2_1">
  <p:cSld name="Points 2_1">
    <p:spTree>
      <p:nvGrpSpPr>
        <p:cNvPr id="1" name="Shape 100"/>
        <p:cNvGrpSpPr/>
        <p:nvPr/>
      </p:nvGrpSpPr>
      <p:grpSpPr>
        <a:xfrm>
          <a:off x="0" y="0"/>
          <a:ext cx="0" cy="0"/>
          <a:chOff x="0" y="0"/>
          <a:chExt cx="0" cy="0"/>
        </a:xfrm>
      </p:grpSpPr>
      <p:sp>
        <p:nvSpPr>
          <p:cNvPr id="101" name="Google Shape;101;p17"/>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a:fld id="{00000000-1234-1234-1234-123412341234}" type="slidenum">
              <a:rPr lang="en" smtClean="0"/>
              <a:pPr algn="r"/>
              <a:t>‹#›</a:t>
            </a:fld>
            <a:endParaRPr lang="en"/>
          </a:p>
        </p:txBody>
      </p:sp>
      <p:sp>
        <p:nvSpPr>
          <p:cNvPr id="102" name="Google Shape;102;p17"/>
          <p:cNvSpPr>
            <a:spLocks noGrp="1"/>
          </p:cNvSpPr>
          <p:nvPr>
            <p:ph type="pic" idx="2"/>
          </p:nvPr>
        </p:nvSpPr>
        <p:spPr>
          <a:xfrm>
            <a:off x="0" y="0"/>
            <a:ext cx="4576400" cy="6858000"/>
          </a:xfrm>
          <a:prstGeom prst="roundRect">
            <a:avLst>
              <a:gd name="adj" fmla="val 0"/>
            </a:avLst>
          </a:prstGeom>
          <a:noFill/>
          <a:ln>
            <a:noFill/>
          </a:ln>
        </p:spPr>
      </p:sp>
      <p:sp>
        <p:nvSpPr>
          <p:cNvPr id="103" name="Google Shape;103;p17"/>
          <p:cNvSpPr txBox="1">
            <a:spLocks noGrp="1"/>
          </p:cNvSpPr>
          <p:nvPr>
            <p:ph type="title"/>
          </p:nvPr>
        </p:nvSpPr>
        <p:spPr>
          <a:xfrm>
            <a:off x="5513600" y="867000"/>
            <a:ext cx="5694000" cy="969200"/>
          </a:xfrm>
          <a:prstGeom prst="rect">
            <a:avLst/>
          </a:prstGeom>
        </p:spPr>
        <p:txBody>
          <a:bodyPr spcFirstLastPara="1" wrap="square" lIns="91425" tIns="91425" rIns="91425" bIns="91425" anchor="ctr" anchorCtr="0">
            <a:normAutofit/>
          </a:bodyPr>
          <a:lstStyle>
            <a:lvl1pPr lvl="0">
              <a:spcBef>
                <a:spcPts val="0"/>
              </a:spcBef>
              <a:spcAft>
                <a:spcPts val="0"/>
              </a:spcAft>
              <a:buSzPts val="2400"/>
              <a:buNone/>
              <a:defRPr sz="3200"/>
            </a:lvl1pPr>
            <a:lvl2pPr lvl="1">
              <a:spcBef>
                <a:spcPts val="0"/>
              </a:spcBef>
              <a:spcAft>
                <a:spcPts val="0"/>
              </a:spcAft>
              <a:buSzPts val="2800"/>
              <a:buNone/>
              <a:defRPr>
                <a:latin typeface="Poppins"/>
                <a:ea typeface="Poppins"/>
                <a:cs typeface="Poppins"/>
                <a:sym typeface="Poppins"/>
              </a:defRPr>
            </a:lvl2pPr>
            <a:lvl3pPr lvl="2">
              <a:spcBef>
                <a:spcPts val="0"/>
              </a:spcBef>
              <a:spcAft>
                <a:spcPts val="0"/>
              </a:spcAft>
              <a:buSzPts val="2800"/>
              <a:buNone/>
              <a:defRPr>
                <a:latin typeface="Poppins"/>
                <a:ea typeface="Poppins"/>
                <a:cs typeface="Poppins"/>
                <a:sym typeface="Poppins"/>
              </a:defRPr>
            </a:lvl3pPr>
            <a:lvl4pPr lvl="3">
              <a:spcBef>
                <a:spcPts val="0"/>
              </a:spcBef>
              <a:spcAft>
                <a:spcPts val="0"/>
              </a:spcAft>
              <a:buSzPts val="2800"/>
              <a:buNone/>
              <a:defRPr>
                <a:latin typeface="Poppins"/>
                <a:ea typeface="Poppins"/>
                <a:cs typeface="Poppins"/>
                <a:sym typeface="Poppins"/>
              </a:defRPr>
            </a:lvl4pPr>
            <a:lvl5pPr lvl="4">
              <a:spcBef>
                <a:spcPts val="0"/>
              </a:spcBef>
              <a:spcAft>
                <a:spcPts val="0"/>
              </a:spcAft>
              <a:buSzPts val="2800"/>
              <a:buNone/>
              <a:defRPr>
                <a:latin typeface="Poppins"/>
                <a:ea typeface="Poppins"/>
                <a:cs typeface="Poppins"/>
                <a:sym typeface="Poppins"/>
              </a:defRPr>
            </a:lvl5pPr>
            <a:lvl6pPr lvl="5">
              <a:spcBef>
                <a:spcPts val="0"/>
              </a:spcBef>
              <a:spcAft>
                <a:spcPts val="0"/>
              </a:spcAft>
              <a:buSzPts val="2800"/>
              <a:buNone/>
              <a:defRPr>
                <a:latin typeface="Poppins"/>
                <a:ea typeface="Poppins"/>
                <a:cs typeface="Poppins"/>
                <a:sym typeface="Poppins"/>
              </a:defRPr>
            </a:lvl6pPr>
            <a:lvl7pPr lvl="6">
              <a:spcBef>
                <a:spcPts val="0"/>
              </a:spcBef>
              <a:spcAft>
                <a:spcPts val="0"/>
              </a:spcAft>
              <a:buSzPts val="2800"/>
              <a:buNone/>
              <a:defRPr>
                <a:latin typeface="Poppins"/>
                <a:ea typeface="Poppins"/>
                <a:cs typeface="Poppins"/>
                <a:sym typeface="Poppins"/>
              </a:defRPr>
            </a:lvl7pPr>
            <a:lvl8pPr lvl="7">
              <a:spcBef>
                <a:spcPts val="0"/>
              </a:spcBef>
              <a:spcAft>
                <a:spcPts val="0"/>
              </a:spcAft>
              <a:buSzPts val="2800"/>
              <a:buNone/>
              <a:defRPr>
                <a:latin typeface="Poppins"/>
                <a:ea typeface="Poppins"/>
                <a:cs typeface="Poppins"/>
                <a:sym typeface="Poppins"/>
              </a:defRPr>
            </a:lvl8pPr>
            <a:lvl9pPr lvl="8">
              <a:spcBef>
                <a:spcPts val="0"/>
              </a:spcBef>
              <a:spcAft>
                <a:spcPts val="0"/>
              </a:spcAft>
              <a:buSzPts val="2800"/>
              <a:buNone/>
              <a:defRPr>
                <a:latin typeface="Poppins"/>
                <a:ea typeface="Poppins"/>
                <a:cs typeface="Poppins"/>
                <a:sym typeface="Poppins"/>
              </a:defRPr>
            </a:lvl9pPr>
          </a:lstStyle>
          <a:p>
            <a:endParaRPr/>
          </a:p>
        </p:txBody>
      </p:sp>
      <p:sp>
        <p:nvSpPr>
          <p:cNvPr id="104" name="Google Shape;104;p17"/>
          <p:cNvSpPr txBox="1"/>
          <p:nvPr/>
        </p:nvSpPr>
        <p:spPr>
          <a:xfrm>
            <a:off x="5513593" y="2321433"/>
            <a:ext cx="633200" cy="4104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None/>
            </a:pPr>
            <a:r>
              <a:rPr lang="en" sz="2667" b="1">
                <a:solidFill>
                  <a:schemeClr val="accent4"/>
                </a:solidFill>
                <a:latin typeface="Poppins"/>
                <a:ea typeface="Poppins"/>
                <a:cs typeface="Poppins"/>
                <a:sym typeface="Poppins"/>
              </a:rPr>
              <a:t>01</a:t>
            </a:r>
            <a:endParaRPr sz="2667">
              <a:solidFill>
                <a:schemeClr val="accent4"/>
              </a:solidFill>
            </a:endParaRPr>
          </a:p>
        </p:txBody>
      </p:sp>
      <p:sp>
        <p:nvSpPr>
          <p:cNvPr id="105" name="Google Shape;105;p17"/>
          <p:cNvSpPr txBox="1">
            <a:spLocks noGrp="1"/>
          </p:cNvSpPr>
          <p:nvPr>
            <p:ph type="subTitle" idx="1"/>
          </p:nvPr>
        </p:nvSpPr>
        <p:spPr>
          <a:xfrm>
            <a:off x="6237900" y="2249500"/>
            <a:ext cx="4969600" cy="1246400"/>
          </a:xfrm>
          <a:prstGeom prst="rect">
            <a:avLst/>
          </a:prstGeom>
        </p:spPr>
        <p:txBody>
          <a:bodyPr spcFirstLastPara="1" wrap="square" lIns="91425" tIns="91425" rIns="91425" bIns="91425" anchor="t" anchorCtr="0">
            <a:normAutofit/>
          </a:bodyPr>
          <a:lstStyle>
            <a:lvl1pPr lvl="0">
              <a:spcBef>
                <a:spcPts val="0"/>
              </a:spcBef>
              <a:spcAft>
                <a:spcPts val="0"/>
              </a:spcAft>
              <a:buSzPts val="1100"/>
              <a:buFont typeface="Open Sans Medium"/>
              <a:buNone/>
              <a:defRPr sz="1467">
                <a:latin typeface="Open Sans Medium"/>
                <a:ea typeface="Open Sans Medium"/>
                <a:cs typeface="Open Sans Medium"/>
                <a:sym typeface="Open Sans Medium"/>
              </a:defRPr>
            </a:lvl1pPr>
            <a:lvl2pPr lvl="1" algn="r">
              <a:spcBef>
                <a:spcPts val="0"/>
              </a:spcBef>
              <a:spcAft>
                <a:spcPts val="0"/>
              </a:spcAft>
              <a:buSzPts val="1100"/>
              <a:buNone/>
              <a:defRPr sz="1467"/>
            </a:lvl2pPr>
            <a:lvl3pPr lvl="2" algn="r">
              <a:spcBef>
                <a:spcPts val="0"/>
              </a:spcBef>
              <a:spcAft>
                <a:spcPts val="0"/>
              </a:spcAft>
              <a:buSzPts val="1100"/>
              <a:buNone/>
              <a:defRPr sz="1467"/>
            </a:lvl3pPr>
            <a:lvl4pPr lvl="3" algn="r">
              <a:spcBef>
                <a:spcPts val="0"/>
              </a:spcBef>
              <a:spcAft>
                <a:spcPts val="0"/>
              </a:spcAft>
              <a:buSzPts val="1100"/>
              <a:buNone/>
              <a:defRPr sz="1467"/>
            </a:lvl4pPr>
            <a:lvl5pPr lvl="4" algn="r">
              <a:spcBef>
                <a:spcPts val="0"/>
              </a:spcBef>
              <a:spcAft>
                <a:spcPts val="0"/>
              </a:spcAft>
              <a:buSzPts val="1100"/>
              <a:buNone/>
              <a:defRPr sz="1467"/>
            </a:lvl5pPr>
            <a:lvl6pPr lvl="5" algn="r">
              <a:spcBef>
                <a:spcPts val="0"/>
              </a:spcBef>
              <a:spcAft>
                <a:spcPts val="0"/>
              </a:spcAft>
              <a:buSzPts val="1100"/>
              <a:buNone/>
              <a:defRPr sz="1467"/>
            </a:lvl6pPr>
            <a:lvl7pPr lvl="6" algn="r">
              <a:spcBef>
                <a:spcPts val="0"/>
              </a:spcBef>
              <a:spcAft>
                <a:spcPts val="0"/>
              </a:spcAft>
              <a:buSzPts val="1100"/>
              <a:buNone/>
              <a:defRPr sz="1467"/>
            </a:lvl7pPr>
            <a:lvl8pPr lvl="7" algn="r">
              <a:spcBef>
                <a:spcPts val="0"/>
              </a:spcBef>
              <a:spcAft>
                <a:spcPts val="0"/>
              </a:spcAft>
              <a:buSzPts val="1100"/>
              <a:buNone/>
              <a:defRPr sz="1467"/>
            </a:lvl8pPr>
            <a:lvl9pPr lvl="8" algn="r">
              <a:spcBef>
                <a:spcPts val="0"/>
              </a:spcBef>
              <a:spcAft>
                <a:spcPts val="0"/>
              </a:spcAft>
              <a:buSzPts val="1100"/>
              <a:buNone/>
              <a:defRPr sz="1467"/>
            </a:lvl9pPr>
          </a:lstStyle>
          <a:p>
            <a:endParaRPr/>
          </a:p>
        </p:txBody>
      </p:sp>
      <p:sp>
        <p:nvSpPr>
          <p:cNvPr id="106" name="Google Shape;106;p17"/>
          <p:cNvSpPr txBox="1"/>
          <p:nvPr/>
        </p:nvSpPr>
        <p:spPr>
          <a:xfrm>
            <a:off x="5513593" y="3690800"/>
            <a:ext cx="633200" cy="4104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None/>
            </a:pPr>
            <a:r>
              <a:rPr lang="en" sz="2667" b="1">
                <a:solidFill>
                  <a:schemeClr val="accent4"/>
                </a:solidFill>
                <a:latin typeface="Poppins"/>
                <a:ea typeface="Poppins"/>
                <a:cs typeface="Poppins"/>
                <a:sym typeface="Poppins"/>
              </a:rPr>
              <a:t>02</a:t>
            </a:r>
            <a:endParaRPr sz="2667">
              <a:solidFill>
                <a:schemeClr val="accent4"/>
              </a:solidFill>
            </a:endParaRPr>
          </a:p>
        </p:txBody>
      </p:sp>
      <p:sp>
        <p:nvSpPr>
          <p:cNvPr id="107" name="Google Shape;107;p17"/>
          <p:cNvSpPr txBox="1">
            <a:spLocks noGrp="1"/>
          </p:cNvSpPr>
          <p:nvPr>
            <p:ph type="subTitle" idx="3"/>
          </p:nvPr>
        </p:nvSpPr>
        <p:spPr>
          <a:xfrm>
            <a:off x="6237900" y="3635100"/>
            <a:ext cx="4969600" cy="1246400"/>
          </a:xfrm>
          <a:prstGeom prst="rect">
            <a:avLst/>
          </a:prstGeom>
        </p:spPr>
        <p:txBody>
          <a:bodyPr spcFirstLastPara="1" wrap="square" lIns="91425" tIns="91425" rIns="91425" bIns="91425" anchor="t" anchorCtr="0">
            <a:normAutofit/>
          </a:bodyPr>
          <a:lstStyle>
            <a:lvl1pPr lvl="0">
              <a:spcBef>
                <a:spcPts val="0"/>
              </a:spcBef>
              <a:spcAft>
                <a:spcPts val="0"/>
              </a:spcAft>
              <a:buSzPts val="1100"/>
              <a:buFont typeface="Open Sans Medium"/>
              <a:buNone/>
              <a:defRPr sz="1467">
                <a:latin typeface="Open Sans Medium"/>
                <a:ea typeface="Open Sans Medium"/>
                <a:cs typeface="Open Sans Medium"/>
                <a:sym typeface="Open Sans Medium"/>
              </a:defRPr>
            </a:lvl1pPr>
            <a:lvl2pPr lvl="1" algn="r">
              <a:spcBef>
                <a:spcPts val="0"/>
              </a:spcBef>
              <a:spcAft>
                <a:spcPts val="0"/>
              </a:spcAft>
              <a:buSzPts val="1100"/>
              <a:buNone/>
              <a:defRPr sz="1467"/>
            </a:lvl2pPr>
            <a:lvl3pPr lvl="2" algn="r">
              <a:spcBef>
                <a:spcPts val="0"/>
              </a:spcBef>
              <a:spcAft>
                <a:spcPts val="0"/>
              </a:spcAft>
              <a:buSzPts val="1100"/>
              <a:buNone/>
              <a:defRPr sz="1467"/>
            </a:lvl3pPr>
            <a:lvl4pPr lvl="3" algn="r">
              <a:spcBef>
                <a:spcPts val="0"/>
              </a:spcBef>
              <a:spcAft>
                <a:spcPts val="0"/>
              </a:spcAft>
              <a:buSzPts val="1100"/>
              <a:buNone/>
              <a:defRPr sz="1467"/>
            </a:lvl4pPr>
            <a:lvl5pPr lvl="4" algn="r">
              <a:spcBef>
                <a:spcPts val="0"/>
              </a:spcBef>
              <a:spcAft>
                <a:spcPts val="0"/>
              </a:spcAft>
              <a:buSzPts val="1100"/>
              <a:buNone/>
              <a:defRPr sz="1467"/>
            </a:lvl5pPr>
            <a:lvl6pPr lvl="5" algn="r">
              <a:spcBef>
                <a:spcPts val="0"/>
              </a:spcBef>
              <a:spcAft>
                <a:spcPts val="0"/>
              </a:spcAft>
              <a:buSzPts val="1100"/>
              <a:buNone/>
              <a:defRPr sz="1467"/>
            </a:lvl6pPr>
            <a:lvl7pPr lvl="6" algn="r">
              <a:spcBef>
                <a:spcPts val="0"/>
              </a:spcBef>
              <a:spcAft>
                <a:spcPts val="0"/>
              </a:spcAft>
              <a:buSzPts val="1100"/>
              <a:buNone/>
              <a:defRPr sz="1467"/>
            </a:lvl7pPr>
            <a:lvl8pPr lvl="7" algn="r">
              <a:spcBef>
                <a:spcPts val="0"/>
              </a:spcBef>
              <a:spcAft>
                <a:spcPts val="0"/>
              </a:spcAft>
              <a:buSzPts val="1100"/>
              <a:buNone/>
              <a:defRPr sz="1467"/>
            </a:lvl8pPr>
            <a:lvl9pPr lvl="8" algn="r">
              <a:spcBef>
                <a:spcPts val="0"/>
              </a:spcBef>
              <a:spcAft>
                <a:spcPts val="0"/>
              </a:spcAft>
              <a:buSzPts val="1100"/>
              <a:buNone/>
              <a:defRPr sz="1467"/>
            </a:lvl9pPr>
          </a:lstStyle>
          <a:p>
            <a:endParaRPr/>
          </a:p>
        </p:txBody>
      </p:sp>
    </p:spTree>
    <p:extLst>
      <p:ext uri="{BB962C8B-B14F-4D97-AF65-F5344CB8AC3E}">
        <p14:creationId xmlns:p14="http://schemas.microsoft.com/office/powerpoint/2010/main" val="3223188510"/>
      </p:ext>
    </p:extLst>
  </p:cSld>
  <p:clrMapOvr>
    <a:masterClrMapping/>
  </p:clrMapOvr>
  <p:extLst>
    <p:ext uri="{DCECCB84-F9BA-43D5-87BE-67443E8EF086}">
      <p15:sldGuideLst xmlns:p15="http://schemas.microsoft.com/office/powerpoint/2012/main">
        <p15:guide id="1" orient="horz" pos="1620">
          <p15:clr>
            <a:srgbClr val="E46962"/>
          </p15:clr>
        </p15:guide>
        <p15:guide id="2" pos="2664">
          <p15:clr>
            <a:srgbClr val="E46962"/>
          </p15:clr>
        </p15:guide>
        <p15:guide id="3" pos="405">
          <p15:clr>
            <a:srgbClr val="E46962"/>
          </p15:clr>
        </p15:guide>
        <p15:guide id="4" pos="5328">
          <p15:clr>
            <a:srgbClr val="E46962"/>
          </p15:clr>
        </p15:guide>
        <p15:guide id="5" orient="horz" pos="409">
          <p15:clr>
            <a:srgbClr val="E46962"/>
          </p15:clr>
        </p15:guide>
        <p15:guide id="6" orient="horz" pos="1005">
          <p15:clr>
            <a:srgbClr val="E46962"/>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Points 4_1">
  <p:cSld name="Points 4_1">
    <p:spTree>
      <p:nvGrpSpPr>
        <p:cNvPr id="1" name="Shape 151"/>
        <p:cNvGrpSpPr/>
        <p:nvPr/>
      </p:nvGrpSpPr>
      <p:grpSpPr>
        <a:xfrm>
          <a:off x="0" y="0"/>
          <a:ext cx="0" cy="0"/>
          <a:chOff x="0" y="0"/>
          <a:chExt cx="0" cy="0"/>
        </a:xfrm>
      </p:grpSpPr>
      <p:sp>
        <p:nvSpPr>
          <p:cNvPr id="152" name="Google Shape;152;p25"/>
          <p:cNvSpPr/>
          <p:nvPr/>
        </p:nvSpPr>
        <p:spPr>
          <a:xfrm>
            <a:off x="4049051" y="1818704"/>
            <a:ext cx="2026616" cy="2622093"/>
          </a:xfrm>
          <a:custGeom>
            <a:avLst/>
            <a:gdLst/>
            <a:ahLst/>
            <a:cxnLst/>
            <a:rect l="l" t="t" r="r" b="b"/>
            <a:pathLst>
              <a:path w="4983482" h="6447770" extrusionOk="0">
                <a:moveTo>
                  <a:pt x="4983482" y="0"/>
                </a:moveTo>
                <a:lnTo>
                  <a:pt x="4983482" y="1152"/>
                </a:lnTo>
                <a:lnTo>
                  <a:pt x="4884042" y="6173"/>
                </a:lnTo>
                <a:cubicBezTo>
                  <a:pt x="4168136" y="78877"/>
                  <a:pt x="3609474" y="683482"/>
                  <a:pt x="3609474" y="1418570"/>
                </a:cubicBezTo>
                <a:cubicBezTo>
                  <a:pt x="3609474" y="2107715"/>
                  <a:pt x="4100486" y="2682178"/>
                  <a:pt x="4751750" y="2811200"/>
                </a:cubicBezTo>
                <a:lnTo>
                  <a:pt x="4877001" y="2829915"/>
                </a:lnTo>
                <a:lnTo>
                  <a:pt x="4799835" y="2833812"/>
                </a:lnTo>
                <a:cubicBezTo>
                  <a:pt x="3688520" y="2946672"/>
                  <a:pt x="2821298" y="3885212"/>
                  <a:pt x="2821298" y="5026303"/>
                </a:cubicBezTo>
                <a:lnTo>
                  <a:pt x="2829563" y="5189982"/>
                </a:lnTo>
                <a:lnTo>
                  <a:pt x="2810610" y="5314168"/>
                </a:lnTo>
                <a:cubicBezTo>
                  <a:pt x="2678226" y="5961114"/>
                  <a:pt x="2105809" y="6447770"/>
                  <a:pt x="1419727" y="6447770"/>
                </a:cubicBezTo>
                <a:cubicBezTo>
                  <a:pt x="635633" y="6447770"/>
                  <a:pt x="0" y="5812137"/>
                  <a:pt x="0" y="5028043"/>
                </a:cubicBezTo>
                <a:lnTo>
                  <a:pt x="2309" y="4982324"/>
                </a:lnTo>
                <a:lnTo>
                  <a:pt x="1157" y="4982324"/>
                </a:lnTo>
                <a:lnTo>
                  <a:pt x="6545" y="4769242"/>
                </a:lnTo>
                <a:cubicBezTo>
                  <a:pt x="136898" y="2197684"/>
                  <a:pt x="2198840" y="135741"/>
                  <a:pt x="4770399" y="5388"/>
                </a:cubicBezTo>
                <a:close/>
              </a:path>
            </a:pathLst>
          </a:custGeom>
          <a:solidFill>
            <a:schemeClr val="dk1"/>
          </a:solidFill>
          <a:ln>
            <a:noFill/>
          </a:ln>
        </p:spPr>
        <p:txBody>
          <a:bodyPr spcFirstLastPara="1" wrap="square" lIns="45733" tIns="22867" rIns="45733" bIns="22867" anchor="ctr" anchorCtr="0">
            <a:noAutofit/>
          </a:bodyPr>
          <a:lstStyle/>
          <a:p>
            <a:pPr marL="0" marR="0" lvl="0" indent="0" algn="ctr" rtl="0">
              <a:spcBef>
                <a:spcPts val="0"/>
              </a:spcBef>
              <a:spcAft>
                <a:spcPts val="0"/>
              </a:spcAft>
              <a:buNone/>
            </a:pPr>
            <a:endParaRPr sz="1867">
              <a:solidFill>
                <a:srgbClr val="FFFFFF"/>
              </a:solidFill>
              <a:latin typeface="Calibri"/>
              <a:ea typeface="Calibri"/>
              <a:cs typeface="Calibri"/>
              <a:sym typeface="Calibri"/>
            </a:endParaRPr>
          </a:p>
        </p:txBody>
      </p:sp>
      <p:sp>
        <p:nvSpPr>
          <p:cNvPr id="153" name="Google Shape;153;p25"/>
          <p:cNvSpPr/>
          <p:nvPr/>
        </p:nvSpPr>
        <p:spPr>
          <a:xfrm>
            <a:off x="5517387" y="1818233"/>
            <a:ext cx="2622093" cy="2026616"/>
          </a:xfrm>
          <a:custGeom>
            <a:avLst/>
            <a:gdLst/>
            <a:ahLst/>
            <a:cxnLst/>
            <a:rect l="l" t="t" r="r" b="b"/>
            <a:pathLst>
              <a:path w="6447769" h="4983482" extrusionOk="0">
                <a:moveTo>
                  <a:pt x="1419727" y="0"/>
                </a:moveTo>
                <a:lnTo>
                  <a:pt x="1465447" y="2309"/>
                </a:lnTo>
                <a:lnTo>
                  <a:pt x="1465447" y="1157"/>
                </a:lnTo>
                <a:lnTo>
                  <a:pt x="1678528" y="6545"/>
                </a:lnTo>
                <a:cubicBezTo>
                  <a:pt x="4250087" y="136898"/>
                  <a:pt x="6312029" y="2198841"/>
                  <a:pt x="6442381" y="4770399"/>
                </a:cubicBezTo>
                <a:lnTo>
                  <a:pt x="6447769" y="4983482"/>
                </a:lnTo>
                <a:lnTo>
                  <a:pt x="6446619" y="4983482"/>
                </a:lnTo>
                <a:lnTo>
                  <a:pt x="6441597" y="4884041"/>
                </a:lnTo>
                <a:cubicBezTo>
                  <a:pt x="6368893" y="4168135"/>
                  <a:pt x="5764288" y="3609473"/>
                  <a:pt x="5029200" y="3609473"/>
                </a:cubicBezTo>
                <a:cubicBezTo>
                  <a:pt x="4294112" y="3609473"/>
                  <a:pt x="3689507" y="4168135"/>
                  <a:pt x="3616803" y="4884041"/>
                </a:cubicBezTo>
                <a:lnTo>
                  <a:pt x="3614562" y="4928423"/>
                </a:lnTo>
                <a:lnTo>
                  <a:pt x="3608185" y="4802127"/>
                </a:lnTo>
                <a:cubicBezTo>
                  <a:pt x="3495325" y="3690812"/>
                  <a:pt x="2556784" y="2823590"/>
                  <a:pt x="1415693" y="2823590"/>
                </a:cubicBezTo>
                <a:lnTo>
                  <a:pt x="1267636" y="2831067"/>
                </a:lnTo>
                <a:lnTo>
                  <a:pt x="1133602" y="2810611"/>
                </a:lnTo>
                <a:cubicBezTo>
                  <a:pt x="486657" y="2678226"/>
                  <a:pt x="0" y="2105810"/>
                  <a:pt x="0" y="1419727"/>
                </a:cubicBezTo>
                <a:cubicBezTo>
                  <a:pt x="0" y="635633"/>
                  <a:pt x="635633" y="0"/>
                  <a:pt x="1419727" y="0"/>
                </a:cubicBezTo>
                <a:close/>
              </a:path>
            </a:pathLst>
          </a:custGeom>
          <a:solidFill>
            <a:schemeClr val="accent1"/>
          </a:solidFill>
          <a:ln>
            <a:noFill/>
          </a:ln>
        </p:spPr>
        <p:txBody>
          <a:bodyPr spcFirstLastPara="1" wrap="square" lIns="45733" tIns="22867" rIns="45733" bIns="22867" anchor="ctr" anchorCtr="0">
            <a:noAutofit/>
          </a:bodyPr>
          <a:lstStyle/>
          <a:p>
            <a:pPr marL="0" marR="0" lvl="0" indent="0" algn="ctr" rtl="0">
              <a:spcBef>
                <a:spcPts val="0"/>
              </a:spcBef>
              <a:spcAft>
                <a:spcPts val="0"/>
              </a:spcAft>
              <a:buNone/>
            </a:pPr>
            <a:endParaRPr sz="1867">
              <a:solidFill>
                <a:srgbClr val="FFFFFF"/>
              </a:solidFill>
              <a:latin typeface="Calibri"/>
              <a:ea typeface="Calibri"/>
              <a:cs typeface="Calibri"/>
              <a:sym typeface="Calibri"/>
            </a:endParaRPr>
          </a:p>
        </p:txBody>
      </p:sp>
      <p:sp>
        <p:nvSpPr>
          <p:cNvPr id="154" name="Google Shape;154;p25"/>
          <p:cNvSpPr/>
          <p:nvPr/>
        </p:nvSpPr>
        <p:spPr>
          <a:xfrm>
            <a:off x="4049522" y="3882165"/>
            <a:ext cx="2622093" cy="2026616"/>
          </a:xfrm>
          <a:custGeom>
            <a:avLst/>
            <a:gdLst/>
            <a:ahLst/>
            <a:cxnLst/>
            <a:rect l="l" t="t" r="r" b="b"/>
            <a:pathLst>
              <a:path w="6447771" h="4983481" extrusionOk="0">
                <a:moveTo>
                  <a:pt x="0" y="0"/>
                </a:moveTo>
                <a:lnTo>
                  <a:pt x="1152" y="0"/>
                </a:lnTo>
                <a:lnTo>
                  <a:pt x="6173" y="99439"/>
                </a:lnTo>
                <a:cubicBezTo>
                  <a:pt x="78877" y="815345"/>
                  <a:pt x="683482" y="1374007"/>
                  <a:pt x="1418570" y="1374007"/>
                </a:cubicBezTo>
                <a:cubicBezTo>
                  <a:pt x="2107715" y="1374007"/>
                  <a:pt x="2682178" y="882996"/>
                  <a:pt x="2811200" y="231731"/>
                </a:cubicBezTo>
                <a:lnTo>
                  <a:pt x="2828419" y="116492"/>
                </a:lnTo>
                <a:lnTo>
                  <a:pt x="2831519" y="177872"/>
                </a:lnTo>
                <a:cubicBezTo>
                  <a:pt x="2944379" y="1289187"/>
                  <a:pt x="3882919" y="2156409"/>
                  <a:pt x="5024010" y="2156409"/>
                </a:cubicBezTo>
                <a:lnTo>
                  <a:pt x="5148631" y="2150116"/>
                </a:lnTo>
                <a:lnTo>
                  <a:pt x="5173203" y="2151357"/>
                </a:lnTo>
                <a:cubicBezTo>
                  <a:pt x="5889109" y="2224061"/>
                  <a:pt x="6447771" y="2828666"/>
                  <a:pt x="6447771" y="3563754"/>
                </a:cubicBezTo>
                <a:cubicBezTo>
                  <a:pt x="6447771" y="4347848"/>
                  <a:pt x="5812138" y="4983481"/>
                  <a:pt x="5028044" y="4983481"/>
                </a:cubicBezTo>
                <a:lnTo>
                  <a:pt x="4982325" y="4981172"/>
                </a:lnTo>
                <a:lnTo>
                  <a:pt x="4982325" y="4982324"/>
                </a:lnTo>
                <a:lnTo>
                  <a:pt x="4769242" y="4976936"/>
                </a:lnTo>
                <a:cubicBezTo>
                  <a:pt x="2197683" y="4846583"/>
                  <a:pt x="135741" y="2784641"/>
                  <a:pt x="5388" y="213082"/>
                </a:cubicBezTo>
                <a:close/>
              </a:path>
            </a:pathLst>
          </a:custGeom>
          <a:solidFill>
            <a:schemeClr val="accent5"/>
          </a:solidFill>
          <a:ln>
            <a:noFill/>
          </a:ln>
        </p:spPr>
        <p:txBody>
          <a:bodyPr spcFirstLastPara="1" wrap="square" lIns="45733" tIns="22867" rIns="45733" bIns="22867" anchor="ctr" anchorCtr="0">
            <a:noAutofit/>
          </a:bodyPr>
          <a:lstStyle/>
          <a:p>
            <a:pPr marL="0" marR="0" lvl="0" indent="0" algn="ctr" rtl="0">
              <a:spcBef>
                <a:spcPts val="0"/>
              </a:spcBef>
              <a:spcAft>
                <a:spcPts val="0"/>
              </a:spcAft>
              <a:buNone/>
            </a:pPr>
            <a:endParaRPr sz="1867">
              <a:solidFill>
                <a:srgbClr val="FFFFFF"/>
              </a:solidFill>
              <a:latin typeface="Calibri"/>
              <a:ea typeface="Calibri"/>
              <a:cs typeface="Calibri"/>
              <a:sym typeface="Calibri"/>
            </a:endParaRPr>
          </a:p>
        </p:txBody>
      </p:sp>
      <p:sp>
        <p:nvSpPr>
          <p:cNvPr id="155" name="Google Shape;155;p25"/>
          <p:cNvSpPr/>
          <p:nvPr/>
        </p:nvSpPr>
        <p:spPr>
          <a:xfrm>
            <a:off x="6113531" y="3286179"/>
            <a:ext cx="2026615" cy="2622093"/>
          </a:xfrm>
          <a:custGeom>
            <a:avLst/>
            <a:gdLst/>
            <a:ahLst/>
            <a:cxnLst/>
            <a:rect l="l" t="t" r="r" b="b"/>
            <a:pathLst>
              <a:path w="4983480" h="6447772" extrusionOk="0">
                <a:moveTo>
                  <a:pt x="3563753" y="0"/>
                </a:moveTo>
                <a:cubicBezTo>
                  <a:pt x="4347847" y="0"/>
                  <a:pt x="4983480" y="635633"/>
                  <a:pt x="4983480" y="1419727"/>
                </a:cubicBezTo>
                <a:lnTo>
                  <a:pt x="4981172" y="1465449"/>
                </a:lnTo>
                <a:lnTo>
                  <a:pt x="4982322" y="1465449"/>
                </a:lnTo>
                <a:lnTo>
                  <a:pt x="4976934" y="1678530"/>
                </a:lnTo>
                <a:cubicBezTo>
                  <a:pt x="4846582" y="4250089"/>
                  <a:pt x="2784640" y="6312031"/>
                  <a:pt x="213081" y="6442384"/>
                </a:cubicBezTo>
                <a:lnTo>
                  <a:pt x="0" y="6447772"/>
                </a:lnTo>
                <a:lnTo>
                  <a:pt x="0" y="6446619"/>
                </a:lnTo>
                <a:lnTo>
                  <a:pt x="99439" y="6441598"/>
                </a:lnTo>
                <a:cubicBezTo>
                  <a:pt x="815345" y="6368894"/>
                  <a:pt x="1374007" y="5764289"/>
                  <a:pt x="1374007" y="5029201"/>
                </a:cubicBezTo>
                <a:cubicBezTo>
                  <a:pt x="1374007" y="4294113"/>
                  <a:pt x="815345" y="3689508"/>
                  <a:pt x="99439" y="3616804"/>
                </a:cubicBezTo>
                <a:lnTo>
                  <a:pt x="74876" y="3615564"/>
                </a:lnTo>
                <a:lnTo>
                  <a:pt x="175579" y="3610479"/>
                </a:lnTo>
                <a:cubicBezTo>
                  <a:pt x="1286894" y="3497619"/>
                  <a:pt x="2154116" y="2559078"/>
                  <a:pt x="2154116" y="1417987"/>
                </a:cubicBezTo>
                <a:lnTo>
                  <a:pt x="2149115" y="1318948"/>
                </a:lnTo>
                <a:lnTo>
                  <a:pt x="2151356" y="1274568"/>
                </a:lnTo>
                <a:cubicBezTo>
                  <a:pt x="2224060" y="558662"/>
                  <a:pt x="2828665" y="0"/>
                  <a:pt x="3563753" y="0"/>
                </a:cubicBezTo>
                <a:close/>
              </a:path>
            </a:pathLst>
          </a:custGeom>
          <a:solidFill>
            <a:schemeClr val="accent4"/>
          </a:solidFill>
          <a:ln>
            <a:noFill/>
          </a:ln>
        </p:spPr>
        <p:txBody>
          <a:bodyPr spcFirstLastPara="1" wrap="square" lIns="45733" tIns="22867" rIns="45733" bIns="22867" anchor="ctr" anchorCtr="0">
            <a:noAutofit/>
          </a:bodyPr>
          <a:lstStyle/>
          <a:p>
            <a:pPr marL="0" marR="0" lvl="0" indent="0" algn="ctr" rtl="0">
              <a:spcBef>
                <a:spcPts val="0"/>
              </a:spcBef>
              <a:spcAft>
                <a:spcPts val="0"/>
              </a:spcAft>
              <a:buNone/>
            </a:pPr>
            <a:endParaRPr sz="1867">
              <a:solidFill>
                <a:srgbClr val="FFFFFF"/>
              </a:solidFill>
              <a:latin typeface="Calibri"/>
              <a:ea typeface="Calibri"/>
              <a:cs typeface="Calibri"/>
              <a:sym typeface="Calibri"/>
            </a:endParaRPr>
          </a:p>
        </p:txBody>
      </p:sp>
      <p:sp>
        <p:nvSpPr>
          <p:cNvPr id="156" name="Google Shape;156;p25"/>
          <p:cNvSpPr txBox="1">
            <a:spLocks noGrp="1"/>
          </p:cNvSpPr>
          <p:nvPr>
            <p:ph type="subTitle" idx="1"/>
          </p:nvPr>
        </p:nvSpPr>
        <p:spPr>
          <a:xfrm>
            <a:off x="623233" y="1859967"/>
            <a:ext cx="2931200" cy="1621600"/>
          </a:xfrm>
          <a:prstGeom prst="rect">
            <a:avLst/>
          </a:prstGeom>
        </p:spPr>
        <p:txBody>
          <a:bodyPr spcFirstLastPara="1" wrap="square" lIns="91425" tIns="91425" rIns="91425" bIns="91425" anchor="t" anchorCtr="0">
            <a:normAutofit/>
          </a:bodyPr>
          <a:lstStyle>
            <a:lvl1pPr lvl="0" algn="r">
              <a:spcBef>
                <a:spcPts val="0"/>
              </a:spcBef>
              <a:spcAft>
                <a:spcPts val="0"/>
              </a:spcAft>
              <a:buSzPts val="1300"/>
              <a:buFont typeface="Open Sans Medium"/>
              <a:buNone/>
              <a:defRPr sz="1733">
                <a:latin typeface="Open Sans Medium"/>
                <a:ea typeface="Open Sans Medium"/>
                <a:cs typeface="Open Sans Medium"/>
                <a:sym typeface="Open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7" name="Google Shape;157;p25"/>
          <p:cNvSpPr txBox="1"/>
          <p:nvPr/>
        </p:nvSpPr>
        <p:spPr>
          <a:xfrm>
            <a:off x="4320137" y="3523367"/>
            <a:ext cx="709600" cy="518400"/>
          </a:xfrm>
          <a:prstGeom prst="rect">
            <a:avLst/>
          </a:prstGeom>
          <a:noFill/>
          <a:ln>
            <a:noFill/>
          </a:ln>
        </p:spPr>
        <p:txBody>
          <a:bodyPr spcFirstLastPara="1" wrap="square" lIns="45733" tIns="22867" rIns="45733" bIns="22867" anchor="ctr" anchorCtr="0">
            <a:noAutofit/>
          </a:bodyPr>
          <a:lstStyle/>
          <a:p>
            <a:pPr marL="0" marR="0" lvl="0" indent="0" algn="ctr" rtl="0">
              <a:spcBef>
                <a:spcPts val="0"/>
              </a:spcBef>
              <a:spcAft>
                <a:spcPts val="0"/>
              </a:spcAft>
              <a:buNone/>
            </a:pPr>
            <a:r>
              <a:rPr lang="en" sz="3067" b="1">
                <a:solidFill>
                  <a:schemeClr val="lt1"/>
                </a:solidFill>
                <a:latin typeface="Montserrat"/>
                <a:ea typeface="Montserrat"/>
                <a:cs typeface="Montserrat"/>
                <a:sym typeface="Montserrat"/>
              </a:rPr>
              <a:t>01</a:t>
            </a:r>
            <a:endParaRPr sz="667" b="1">
              <a:latin typeface="Montserrat"/>
              <a:ea typeface="Montserrat"/>
              <a:cs typeface="Montserrat"/>
              <a:sym typeface="Montserrat"/>
            </a:endParaRPr>
          </a:p>
        </p:txBody>
      </p:sp>
      <p:sp>
        <p:nvSpPr>
          <p:cNvPr id="158" name="Google Shape;158;p25"/>
          <p:cNvSpPr txBox="1"/>
          <p:nvPr/>
        </p:nvSpPr>
        <p:spPr>
          <a:xfrm>
            <a:off x="5740721" y="2149167"/>
            <a:ext cx="709600" cy="518400"/>
          </a:xfrm>
          <a:prstGeom prst="rect">
            <a:avLst/>
          </a:prstGeom>
          <a:noFill/>
          <a:ln>
            <a:noFill/>
          </a:ln>
        </p:spPr>
        <p:txBody>
          <a:bodyPr spcFirstLastPara="1" wrap="square" lIns="45733" tIns="22867" rIns="45733" bIns="22867" anchor="ctr" anchorCtr="0">
            <a:noAutofit/>
          </a:bodyPr>
          <a:lstStyle/>
          <a:p>
            <a:pPr marL="0" marR="0" lvl="0" indent="0" algn="ctr" rtl="0">
              <a:spcBef>
                <a:spcPts val="0"/>
              </a:spcBef>
              <a:spcAft>
                <a:spcPts val="0"/>
              </a:spcAft>
              <a:buNone/>
            </a:pPr>
            <a:r>
              <a:rPr lang="en" sz="3067" b="1">
                <a:solidFill>
                  <a:schemeClr val="lt1"/>
                </a:solidFill>
                <a:latin typeface="Montserrat"/>
                <a:ea typeface="Montserrat"/>
                <a:cs typeface="Montserrat"/>
                <a:sym typeface="Montserrat"/>
              </a:rPr>
              <a:t>02</a:t>
            </a:r>
            <a:endParaRPr sz="667" b="1">
              <a:latin typeface="Montserrat"/>
              <a:ea typeface="Montserrat"/>
              <a:cs typeface="Montserrat"/>
              <a:sym typeface="Montserrat"/>
            </a:endParaRPr>
          </a:p>
        </p:txBody>
      </p:sp>
      <p:sp>
        <p:nvSpPr>
          <p:cNvPr id="159" name="Google Shape;159;p25"/>
          <p:cNvSpPr txBox="1"/>
          <p:nvPr/>
        </p:nvSpPr>
        <p:spPr>
          <a:xfrm>
            <a:off x="7228804" y="3523367"/>
            <a:ext cx="709600" cy="518400"/>
          </a:xfrm>
          <a:prstGeom prst="rect">
            <a:avLst/>
          </a:prstGeom>
          <a:noFill/>
          <a:ln>
            <a:noFill/>
          </a:ln>
        </p:spPr>
        <p:txBody>
          <a:bodyPr spcFirstLastPara="1" wrap="square" lIns="45733" tIns="22867" rIns="45733" bIns="22867" anchor="ctr" anchorCtr="0">
            <a:noAutofit/>
          </a:bodyPr>
          <a:lstStyle/>
          <a:p>
            <a:pPr marL="0" marR="0" lvl="0" indent="0" algn="ctr" rtl="0">
              <a:spcBef>
                <a:spcPts val="0"/>
              </a:spcBef>
              <a:spcAft>
                <a:spcPts val="0"/>
              </a:spcAft>
              <a:buNone/>
            </a:pPr>
            <a:r>
              <a:rPr lang="en" sz="3067" b="1">
                <a:solidFill>
                  <a:schemeClr val="lt1"/>
                </a:solidFill>
                <a:latin typeface="Montserrat"/>
                <a:ea typeface="Montserrat"/>
                <a:cs typeface="Montserrat"/>
                <a:sym typeface="Montserrat"/>
              </a:rPr>
              <a:t>03</a:t>
            </a:r>
            <a:endParaRPr sz="667" b="1">
              <a:latin typeface="Montserrat"/>
              <a:ea typeface="Montserrat"/>
              <a:cs typeface="Montserrat"/>
              <a:sym typeface="Montserrat"/>
            </a:endParaRPr>
          </a:p>
        </p:txBody>
      </p:sp>
      <p:sp>
        <p:nvSpPr>
          <p:cNvPr id="160" name="Google Shape;160;p25"/>
          <p:cNvSpPr txBox="1"/>
          <p:nvPr/>
        </p:nvSpPr>
        <p:spPr>
          <a:xfrm>
            <a:off x="5740721" y="5089667"/>
            <a:ext cx="709600" cy="518400"/>
          </a:xfrm>
          <a:prstGeom prst="rect">
            <a:avLst/>
          </a:prstGeom>
          <a:noFill/>
          <a:ln>
            <a:noFill/>
          </a:ln>
        </p:spPr>
        <p:txBody>
          <a:bodyPr spcFirstLastPara="1" wrap="square" lIns="45733" tIns="22867" rIns="45733" bIns="22867" anchor="ctr" anchorCtr="0">
            <a:noAutofit/>
          </a:bodyPr>
          <a:lstStyle/>
          <a:p>
            <a:pPr marL="0" marR="0" lvl="0" indent="0" algn="ctr" rtl="0">
              <a:spcBef>
                <a:spcPts val="0"/>
              </a:spcBef>
              <a:spcAft>
                <a:spcPts val="0"/>
              </a:spcAft>
              <a:buNone/>
            </a:pPr>
            <a:r>
              <a:rPr lang="en" sz="3067" b="1">
                <a:solidFill>
                  <a:schemeClr val="lt1"/>
                </a:solidFill>
                <a:latin typeface="Montserrat"/>
                <a:ea typeface="Montserrat"/>
                <a:cs typeface="Montserrat"/>
                <a:sym typeface="Montserrat"/>
              </a:rPr>
              <a:t>04</a:t>
            </a:r>
            <a:endParaRPr sz="667" b="1">
              <a:latin typeface="Montserrat"/>
              <a:ea typeface="Montserrat"/>
              <a:cs typeface="Montserrat"/>
              <a:sym typeface="Montserrat"/>
            </a:endParaRPr>
          </a:p>
        </p:txBody>
      </p:sp>
      <p:sp>
        <p:nvSpPr>
          <p:cNvPr id="161" name="Google Shape;161;p25"/>
          <p:cNvSpPr txBox="1">
            <a:spLocks noGrp="1"/>
          </p:cNvSpPr>
          <p:nvPr>
            <p:ph type="subTitle" idx="2"/>
          </p:nvPr>
        </p:nvSpPr>
        <p:spPr>
          <a:xfrm>
            <a:off x="623233" y="4128567"/>
            <a:ext cx="2931200" cy="1621600"/>
          </a:xfrm>
          <a:prstGeom prst="rect">
            <a:avLst/>
          </a:prstGeom>
        </p:spPr>
        <p:txBody>
          <a:bodyPr spcFirstLastPara="1" wrap="square" lIns="91425" tIns="91425" rIns="91425" bIns="91425" anchor="t" anchorCtr="0">
            <a:normAutofit/>
          </a:bodyPr>
          <a:lstStyle>
            <a:lvl1pPr lvl="0" algn="r">
              <a:spcBef>
                <a:spcPts val="0"/>
              </a:spcBef>
              <a:spcAft>
                <a:spcPts val="0"/>
              </a:spcAft>
              <a:buSzPts val="1300"/>
              <a:buFont typeface="Open Sans Medium"/>
              <a:buNone/>
              <a:defRPr sz="1733">
                <a:latin typeface="Open Sans Medium"/>
                <a:ea typeface="Open Sans Medium"/>
                <a:cs typeface="Open Sans Medium"/>
                <a:sym typeface="Open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2" name="Google Shape;162;p25"/>
          <p:cNvSpPr txBox="1">
            <a:spLocks noGrp="1"/>
          </p:cNvSpPr>
          <p:nvPr>
            <p:ph type="subTitle" idx="3"/>
          </p:nvPr>
        </p:nvSpPr>
        <p:spPr>
          <a:xfrm>
            <a:off x="8403900" y="1859967"/>
            <a:ext cx="3036400" cy="1616400"/>
          </a:xfrm>
          <a:prstGeom prst="rect">
            <a:avLst/>
          </a:prstGeom>
        </p:spPr>
        <p:txBody>
          <a:bodyPr spcFirstLastPara="1" wrap="square" lIns="91425" tIns="91425" rIns="91425" bIns="91425" anchor="t" anchorCtr="0">
            <a:normAutofit/>
          </a:bodyPr>
          <a:lstStyle>
            <a:lvl1pPr lvl="0">
              <a:spcBef>
                <a:spcPts val="0"/>
              </a:spcBef>
              <a:spcAft>
                <a:spcPts val="0"/>
              </a:spcAft>
              <a:buSzPts val="1300"/>
              <a:buFont typeface="Open Sans Medium"/>
              <a:buNone/>
              <a:defRPr sz="1733">
                <a:latin typeface="Open Sans Medium"/>
                <a:ea typeface="Open Sans Medium"/>
                <a:cs typeface="Open Sans Medium"/>
                <a:sym typeface="Open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3" name="Google Shape;163;p25"/>
          <p:cNvSpPr txBox="1">
            <a:spLocks noGrp="1"/>
          </p:cNvSpPr>
          <p:nvPr>
            <p:ph type="subTitle" idx="4"/>
          </p:nvPr>
        </p:nvSpPr>
        <p:spPr>
          <a:xfrm>
            <a:off x="8403900" y="4128567"/>
            <a:ext cx="3036400" cy="1616400"/>
          </a:xfrm>
          <a:prstGeom prst="rect">
            <a:avLst/>
          </a:prstGeom>
        </p:spPr>
        <p:txBody>
          <a:bodyPr spcFirstLastPara="1" wrap="square" lIns="91425" tIns="91425" rIns="91425" bIns="91425" anchor="t" anchorCtr="0">
            <a:normAutofit/>
          </a:bodyPr>
          <a:lstStyle>
            <a:lvl1pPr lvl="0">
              <a:spcBef>
                <a:spcPts val="0"/>
              </a:spcBef>
              <a:spcAft>
                <a:spcPts val="0"/>
              </a:spcAft>
              <a:buSzPts val="1300"/>
              <a:buFont typeface="Open Sans Medium"/>
              <a:buNone/>
              <a:defRPr sz="1733">
                <a:latin typeface="Open Sans Medium"/>
                <a:ea typeface="Open Sans Medium"/>
                <a:cs typeface="Open Sans Medium"/>
                <a:sym typeface="Open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4" name="Google Shape;164;p25"/>
          <p:cNvSpPr txBox="1">
            <a:spLocks noGrp="1"/>
          </p:cNvSpPr>
          <p:nvPr>
            <p:ph type="title"/>
          </p:nvPr>
        </p:nvSpPr>
        <p:spPr>
          <a:xfrm>
            <a:off x="1660200" y="535633"/>
            <a:ext cx="8871600" cy="564800"/>
          </a:xfrm>
          <a:prstGeom prst="rect">
            <a:avLst/>
          </a:prstGeom>
        </p:spPr>
        <p:txBody>
          <a:bodyPr spcFirstLastPara="1" wrap="square" lIns="91425" tIns="91425" rIns="91425" bIns="91425" anchor="ctr" anchorCtr="0">
            <a:noAutofit/>
          </a:bodyPr>
          <a:lstStyle>
            <a:lvl1pPr lvl="0" algn="ctr">
              <a:spcBef>
                <a:spcPts val="0"/>
              </a:spcBef>
              <a:spcAft>
                <a:spcPts val="0"/>
              </a:spcAft>
              <a:buSzPts val="2400"/>
              <a:buNone/>
              <a:defRPr sz="3200"/>
            </a:lvl1pPr>
            <a:lvl2pPr lvl="1">
              <a:spcBef>
                <a:spcPts val="0"/>
              </a:spcBef>
              <a:spcAft>
                <a:spcPts val="0"/>
              </a:spcAft>
              <a:buSzPts val="2800"/>
              <a:buNone/>
              <a:defRPr>
                <a:latin typeface="Lato Light"/>
                <a:ea typeface="Lato Light"/>
                <a:cs typeface="Lato Light"/>
                <a:sym typeface="Lato Light"/>
              </a:defRPr>
            </a:lvl2pPr>
            <a:lvl3pPr lvl="2">
              <a:spcBef>
                <a:spcPts val="0"/>
              </a:spcBef>
              <a:spcAft>
                <a:spcPts val="0"/>
              </a:spcAft>
              <a:buSzPts val="2800"/>
              <a:buNone/>
              <a:defRPr>
                <a:latin typeface="Lato Light"/>
                <a:ea typeface="Lato Light"/>
                <a:cs typeface="Lato Light"/>
                <a:sym typeface="Lato Light"/>
              </a:defRPr>
            </a:lvl3pPr>
            <a:lvl4pPr lvl="3">
              <a:spcBef>
                <a:spcPts val="0"/>
              </a:spcBef>
              <a:spcAft>
                <a:spcPts val="0"/>
              </a:spcAft>
              <a:buSzPts val="2800"/>
              <a:buNone/>
              <a:defRPr>
                <a:latin typeface="Lato Light"/>
                <a:ea typeface="Lato Light"/>
                <a:cs typeface="Lato Light"/>
                <a:sym typeface="Lato Light"/>
              </a:defRPr>
            </a:lvl4pPr>
            <a:lvl5pPr lvl="4">
              <a:spcBef>
                <a:spcPts val="0"/>
              </a:spcBef>
              <a:spcAft>
                <a:spcPts val="0"/>
              </a:spcAft>
              <a:buSzPts val="2800"/>
              <a:buNone/>
              <a:defRPr>
                <a:latin typeface="Lato Light"/>
                <a:ea typeface="Lato Light"/>
                <a:cs typeface="Lato Light"/>
                <a:sym typeface="Lato Light"/>
              </a:defRPr>
            </a:lvl5pPr>
            <a:lvl6pPr lvl="5">
              <a:spcBef>
                <a:spcPts val="0"/>
              </a:spcBef>
              <a:spcAft>
                <a:spcPts val="0"/>
              </a:spcAft>
              <a:buSzPts val="2800"/>
              <a:buNone/>
              <a:defRPr>
                <a:latin typeface="Lato Light"/>
                <a:ea typeface="Lato Light"/>
                <a:cs typeface="Lato Light"/>
                <a:sym typeface="Lato Light"/>
              </a:defRPr>
            </a:lvl6pPr>
            <a:lvl7pPr lvl="6">
              <a:spcBef>
                <a:spcPts val="0"/>
              </a:spcBef>
              <a:spcAft>
                <a:spcPts val="0"/>
              </a:spcAft>
              <a:buSzPts val="2800"/>
              <a:buNone/>
              <a:defRPr>
                <a:latin typeface="Lato Light"/>
                <a:ea typeface="Lato Light"/>
                <a:cs typeface="Lato Light"/>
                <a:sym typeface="Lato Light"/>
              </a:defRPr>
            </a:lvl7pPr>
            <a:lvl8pPr lvl="7">
              <a:spcBef>
                <a:spcPts val="0"/>
              </a:spcBef>
              <a:spcAft>
                <a:spcPts val="0"/>
              </a:spcAft>
              <a:buSzPts val="2800"/>
              <a:buNone/>
              <a:defRPr>
                <a:latin typeface="Lato Light"/>
                <a:ea typeface="Lato Light"/>
                <a:cs typeface="Lato Light"/>
                <a:sym typeface="Lato Light"/>
              </a:defRPr>
            </a:lvl8pPr>
            <a:lvl9pPr lvl="8">
              <a:spcBef>
                <a:spcPts val="0"/>
              </a:spcBef>
              <a:spcAft>
                <a:spcPts val="0"/>
              </a:spcAft>
              <a:buSzPts val="2800"/>
              <a:buNone/>
              <a:defRPr>
                <a:latin typeface="Lato Light"/>
                <a:ea typeface="Lato Light"/>
                <a:cs typeface="Lato Light"/>
                <a:sym typeface="Lato Light"/>
              </a:defRPr>
            </a:lvl9pPr>
          </a:lstStyle>
          <a:p>
            <a:endParaRPr/>
          </a:p>
        </p:txBody>
      </p:sp>
    </p:spTree>
    <p:extLst>
      <p:ext uri="{BB962C8B-B14F-4D97-AF65-F5344CB8AC3E}">
        <p14:creationId xmlns:p14="http://schemas.microsoft.com/office/powerpoint/2010/main" val="32087585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A_Title_Body_1">
  <p:cSld name="SA_Title_Body_1">
    <p:spTree>
      <p:nvGrpSpPr>
        <p:cNvPr id="1" name="Shape 90"/>
        <p:cNvGrpSpPr/>
        <p:nvPr/>
      </p:nvGrpSpPr>
      <p:grpSpPr>
        <a:xfrm>
          <a:off x="0" y="0"/>
          <a:ext cx="0" cy="0"/>
          <a:chOff x="0" y="0"/>
          <a:chExt cx="0" cy="0"/>
        </a:xfrm>
      </p:grpSpPr>
      <p:sp>
        <p:nvSpPr>
          <p:cNvPr id="91" name="Google Shape;91;p15"/>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a:fld id="{00000000-1234-1234-1234-123412341234}" type="slidenum">
              <a:rPr lang="en" smtClean="0"/>
              <a:pPr algn="r"/>
              <a:t>‹#›</a:t>
            </a:fld>
            <a:endParaRPr lang="en"/>
          </a:p>
        </p:txBody>
      </p:sp>
      <p:sp>
        <p:nvSpPr>
          <p:cNvPr id="92" name="Google Shape;92;p15"/>
          <p:cNvSpPr>
            <a:spLocks noGrp="1"/>
          </p:cNvSpPr>
          <p:nvPr>
            <p:ph type="pic" idx="2"/>
          </p:nvPr>
        </p:nvSpPr>
        <p:spPr>
          <a:xfrm>
            <a:off x="7615677" y="0"/>
            <a:ext cx="4576400" cy="6858000"/>
          </a:xfrm>
          <a:prstGeom prst="roundRect">
            <a:avLst>
              <a:gd name="adj" fmla="val 0"/>
            </a:avLst>
          </a:prstGeom>
          <a:noFill/>
          <a:ln>
            <a:noFill/>
          </a:ln>
        </p:spPr>
      </p:sp>
      <p:sp>
        <p:nvSpPr>
          <p:cNvPr id="93" name="Google Shape;93;p15"/>
          <p:cNvSpPr txBox="1">
            <a:spLocks noGrp="1"/>
          </p:cNvSpPr>
          <p:nvPr>
            <p:ph type="title"/>
          </p:nvPr>
        </p:nvSpPr>
        <p:spPr>
          <a:xfrm>
            <a:off x="842900" y="1037683"/>
            <a:ext cx="6728000" cy="627834"/>
          </a:xfrm>
          <a:prstGeom prst="rect">
            <a:avLst/>
          </a:prstGeom>
        </p:spPr>
        <p:txBody>
          <a:bodyPr spcFirstLastPara="1" wrap="square" lIns="91425" tIns="91425" rIns="91425" bIns="91425" anchor="ctr" anchorCtr="0">
            <a:spAutoFit/>
          </a:bodyPr>
          <a:lstStyle>
            <a:lvl1pPr lvl="0">
              <a:spcBef>
                <a:spcPts val="0"/>
              </a:spcBef>
              <a:spcAft>
                <a:spcPts val="0"/>
              </a:spcAft>
              <a:buSzPts val="2400"/>
              <a:buNone/>
              <a:defRPr sz="3200"/>
            </a:lvl1pPr>
            <a:lvl2pPr lvl="1">
              <a:spcBef>
                <a:spcPts val="0"/>
              </a:spcBef>
              <a:spcAft>
                <a:spcPts val="0"/>
              </a:spcAft>
              <a:buSzPts val="2800"/>
              <a:buNone/>
              <a:defRPr>
                <a:latin typeface="Poppins"/>
                <a:ea typeface="Poppins"/>
                <a:cs typeface="Poppins"/>
                <a:sym typeface="Poppins"/>
              </a:defRPr>
            </a:lvl2pPr>
            <a:lvl3pPr lvl="2">
              <a:spcBef>
                <a:spcPts val="0"/>
              </a:spcBef>
              <a:spcAft>
                <a:spcPts val="0"/>
              </a:spcAft>
              <a:buSzPts val="2800"/>
              <a:buNone/>
              <a:defRPr>
                <a:latin typeface="Poppins"/>
                <a:ea typeface="Poppins"/>
                <a:cs typeface="Poppins"/>
                <a:sym typeface="Poppins"/>
              </a:defRPr>
            </a:lvl3pPr>
            <a:lvl4pPr lvl="3">
              <a:spcBef>
                <a:spcPts val="0"/>
              </a:spcBef>
              <a:spcAft>
                <a:spcPts val="0"/>
              </a:spcAft>
              <a:buSzPts val="2800"/>
              <a:buNone/>
              <a:defRPr>
                <a:latin typeface="Poppins"/>
                <a:ea typeface="Poppins"/>
                <a:cs typeface="Poppins"/>
                <a:sym typeface="Poppins"/>
              </a:defRPr>
            </a:lvl4pPr>
            <a:lvl5pPr lvl="4">
              <a:spcBef>
                <a:spcPts val="0"/>
              </a:spcBef>
              <a:spcAft>
                <a:spcPts val="0"/>
              </a:spcAft>
              <a:buSzPts val="2800"/>
              <a:buNone/>
              <a:defRPr>
                <a:latin typeface="Poppins"/>
                <a:ea typeface="Poppins"/>
                <a:cs typeface="Poppins"/>
                <a:sym typeface="Poppins"/>
              </a:defRPr>
            </a:lvl5pPr>
            <a:lvl6pPr lvl="5">
              <a:spcBef>
                <a:spcPts val="0"/>
              </a:spcBef>
              <a:spcAft>
                <a:spcPts val="0"/>
              </a:spcAft>
              <a:buSzPts val="2800"/>
              <a:buNone/>
              <a:defRPr>
                <a:latin typeface="Poppins"/>
                <a:ea typeface="Poppins"/>
                <a:cs typeface="Poppins"/>
                <a:sym typeface="Poppins"/>
              </a:defRPr>
            </a:lvl6pPr>
            <a:lvl7pPr lvl="6">
              <a:spcBef>
                <a:spcPts val="0"/>
              </a:spcBef>
              <a:spcAft>
                <a:spcPts val="0"/>
              </a:spcAft>
              <a:buSzPts val="2800"/>
              <a:buNone/>
              <a:defRPr>
                <a:latin typeface="Poppins"/>
                <a:ea typeface="Poppins"/>
                <a:cs typeface="Poppins"/>
                <a:sym typeface="Poppins"/>
              </a:defRPr>
            </a:lvl7pPr>
            <a:lvl8pPr lvl="7">
              <a:spcBef>
                <a:spcPts val="0"/>
              </a:spcBef>
              <a:spcAft>
                <a:spcPts val="0"/>
              </a:spcAft>
              <a:buSzPts val="2800"/>
              <a:buNone/>
              <a:defRPr>
                <a:latin typeface="Poppins"/>
                <a:ea typeface="Poppins"/>
                <a:cs typeface="Poppins"/>
                <a:sym typeface="Poppins"/>
              </a:defRPr>
            </a:lvl8pPr>
            <a:lvl9pPr lvl="8">
              <a:spcBef>
                <a:spcPts val="0"/>
              </a:spcBef>
              <a:spcAft>
                <a:spcPts val="0"/>
              </a:spcAft>
              <a:buSzPts val="2800"/>
              <a:buNone/>
              <a:defRPr>
                <a:latin typeface="Poppins"/>
                <a:ea typeface="Poppins"/>
                <a:cs typeface="Poppins"/>
                <a:sym typeface="Poppins"/>
              </a:defRPr>
            </a:lvl9pPr>
          </a:lstStyle>
          <a:p>
            <a:endParaRPr/>
          </a:p>
        </p:txBody>
      </p:sp>
      <p:sp>
        <p:nvSpPr>
          <p:cNvPr id="94" name="Google Shape;94;p15"/>
          <p:cNvSpPr txBox="1">
            <a:spLocks noGrp="1"/>
          </p:cNvSpPr>
          <p:nvPr>
            <p:ph type="subTitle" idx="1"/>
          </p:nvPr>
        </p:nvSpPr>
        <p:spPr>
          <a:xfrm>
            <a:off x="856933" y="2083333"/>
            <a:ext cx="5783200" cy="2619600"/>
          </a:xfrm>
          <a:prstGeom prst="rect">
            <a:avLst/>
          </a:prstGeom>
        </p:spPr>
        <p:txBody>
          <a:bodyPr spcFirstLastPara="1" wrap="square" lIns="91425" tIns="91425" rIns="91425" bIns="91425" anchor="t" anchorCtr="0">
            <a:normAutofit/>
          </a:bodyPr>
          <a:lstStyle>
            <a:lvl1pPr lvl="0">
              <a:spcBef>
                <a:spcPts val="0"/>
              </a:spcBef>
              <a:spcAft>
                <a:spcPts val="0"/>
              </a:spcAft>
              <a:buSzPts val="1300"/>
              <a:buNone/>
              <a:defRPr sz="1733"/>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extLst>
      <p:ext uri="{BB962C8B-B14F-4D97-AF65-F5344CB8AC3E}">
        <p14:creationId xmlns:p14="http://schemas.microsoft.com/office/powerpoint/2010/main" val="3914980679"/>
      </p:ext>
    </p:extLst>
  </p:cSld>
  <p:clrMapOvr>
    <a:masterClrMapping/>
  </p:clrMapOvr>
  <p:extLst>
    <p:ext uri="{DCECCB84-F9BA-43D5-87BE-67443E8EF086}">
      <p15:sldGuideLst xmlns:p15="http://schemas.microsoft.com/office/powerpoint/2012/main">
        <p15:guide id="1" orient="horz" pos="1620">
          <p15:clr>
            <a:srgbClr val="E46962"/>
          </p15:clr>
        </p15:guide>
        <p15:guide id="2" pos="2880">
          <p15:clr>
            <a:srgbClr val="E46962"/>
          </p15:clr>
        </p15:guide>
        <p15:guide id="3" pos="405">
          <p15:clr>
            <a:srgbClr val="E46962"/>
          </p15:clr>
        </p15:guide>
        <p15:guide id="4" orient="horz" pos="628">
          <p15:clr>
            <a:srgbClr val="E46962"/>
          </p15:clr>
        </p15:guide>
        <p15:guide id="5" pos="5328">
          <p15:clr>
            <a:srgbClr val="E46962"/>
          </p15:clr>
        </p15:guide>
        <p15:guide id="6" orient="horz" pos="984">
          <p15:clr>
            <a:srgbClr val="E46962"/>
          </p15:clr>
        </p15:guide>
        <p15:guide id="7" orient="horz" pos="1080">
          <p15:clr>
            <a:srgbClr val="E46962"/>
          </p15:clr>
        </p15:guide>
        <p15:guide id="8" orient="horz" pos="410">
          <p15:clr>
            <a:srgbClr val="E46962"/>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Points 4_2">
  <p:cSld name="Points 4_2">
    <p:spTree>
      <p:nvGrpSpPr>
        <p:cNvPr id="1" name="Shape 165"/>
        <p:cNvGrpSpPr/>
        <p:nvPr/>
      </p:nvGrpSpPr>
      <p:grpSpPr>
        <a:xfrm>
          <a:off x="0" y="0"/>
          <a:ext cx="0" cy="0"/>
          <a:chOff x="0" y="0"/>
          <a:chExt cx="0" cy="0"/>
        </a:xfrm>
      </p:grpSpPr>
      <p:sp>
        <p:nvSpPr>
          <p:cNvPr id="166" name="Google Shape;166;p26"/>
          <p:cNvSpPr/>
          <p:nvPr/>
        </p:nvSpPr>
        <p:spPr>
          <a:xfrm>
            <a:off x="4979693" y="1705200"/>
            <a:ext cx="2211187" cy="2184768"/>
          </a:xfrm>
          <a:custGeom>
            <a:avLst/>
            <a:gdLst/>
            <a:ahLst/>
            <a:cxnLst/>
            <a:rect l="l" t="t" r="r" b="b"/>
            <a:pathLst>
              <a:path w="21429" h="20851" extrusionOk="0">
                <a:moveTo>
                  <a:pt x="1" y="10736"/>
                </a:moveTo>
                <a:cubicBezTo>
                  <a:pt x="-74" y="5791"/>
                  <a:pt x="3035" y="2106"/>
                  <a:pt x="7007" y="666"/>
                </a:cubicBezTo>
                <a:cubicBezTo>
                  <a:pt x="10907" y="-749"/>
                  <a:pt x="15586" y="18"/>
                  <a:pt x="18852" y="3666"/>
                </a:cubicBezTo>
                <a:cubicBezTo>
                  <a:pt x="19974" y="4919"/>
                  <a:pt x="20705" y="6356"/>
                  <a:pt x="21094" y="7850"/>
                </a:cubicBezTo>
                <a:cubicBezTo>
                  <a:pt x="21476" y="9323"/>
                  <a:pt x="21526" y="10854"/>
                  <a:pt x="21272" y="12327"/>
                </a:cubicBezTo>
                <a:cubicBezTo>
                  <a:pt x="20780" y="15178"/>
                  <a:pt x="19147" y="17844"/>
                  <a:pt x="16446" y="19576"/>
                </a:cubicBezTo>
                <a:lnTo>
                  <a:pt x="17659" y="20851"/>
                </a:lnTo>
                <a:lnTo>
                  <a:pt x="11189" y="20851"/>
                </a:lnTo>
                <a:lnTo>
                  <a:pt x="11189" y="14426"/>
                </a:lnTo>
                <a:lnTo>
                  <a:pt x="12489" y="15726"/>
                </a:lnTo>
                <a:cubicBezTo>
                  <a:pt x="14377" y="15044"/>
                  <a:pt x="15587" y="13538"/>
                  <a:pt x="16008" y="11843"/>
                </a:cubicBezTo>
                <a:cubicBezTo>
                  <a:pt x="16411" y="10218"/>
                  <a:pt x="16091" y="8391"/>
                  <a:pt x="14774" y="6995"/>
                </a:cubicBezTo>
                <a:cubicBezTo>
                  <a:pt x="12838" y="4944"/>
                  <a:pt x="10165" y="4773"/>
                  <a:pt x="8134" y="5864"/>
                </a:cubicBezTo>
                <a:cubicBezTo>
                  <a:pt x="7076" y="6433"/>
                  <a:pt x="6213" y="7336"/>
                  <a:pt x="5717" y="8432"/>
                </a:cubicBezTo>
                <a:cubicBezTo>
                  <a:pt x="5210" y="9552"/>
                  <a:pt x="5082" y="10878"/>
                  <a:pt x="5520" y="12293"/>
                </a:cubicBezTo>
                <a:cubicBezTo>
                  <a:pt x="4660" y="11758"/>
                  <a:pt x="3725" y="11352"/>
                  <a:pt x="2745" y="11089"/>
                </a:cubicBezTo>
                <a:cubicBezTo>
                  <a:pt x="1851" y="10849"/>
                  <a:pt x="928" y="10730"/>
                  <a:pt x="1" y="10736"/>
                </a:cubicBezTo>
                <a:close/>
              </a:path>
            </a:pathLst>
          </a:custGeom>
          <a:solidFill>
            <a:schemeClr val="accent1"/>
          </a:solidFill>
          <a:ln>
            <a:noFill/>
          </a:ln>
        </p:spPr>
        <p:txBody>
          <a:bodyPr spcFirstLastPara="1" wrap="square" lIns="25400" tIns="25400" rIns="25400" bIns="25400" anchor="ctr" anchorCtr="0">
            <a:noAutofit/>
          </a:bodyPr>
          <a:lstStyle/>
          <a:p>
            <a:pPr marL="0" marR="0" lvl="0" indent="0" algn="ctr" rtl="0">
              <a:spcBef>
                <a:spcPts val="0"/>
              </a:spcBef>
              <a:spcAft>
                <a:spcPts val="0"/>
              </a:spcAft>
              <a:buNone/>
            </a:pPr>
            <a:endParaRPr sz="1600">
              <a:solidFill>
                <a:srgbClr val="000000"/>
              </a:solidFill>
              <a:latin typeface="Lato Light"/>
              <a:ea typeface="Lato Light"/>
              <a:cs typeface="Lato Light"/>
              <a:sym typeface="Lato Light"/>
            </a:endParaRPr>
          </a:p>
        </p:txBody>
      </p:sp>
      <p:sp>
        <p:nvSpPr>
          <p:cNvPr id="167" name="Google Shape;167;p26"/>
          <p:cNvSpPr txBox="1">
            <a:spLocks noGrp="1"/>
          </p:cNvSpPr>
          <p:nvPr>
            <p:ph type="subTitle" idx="1"/>
          </p:nvPr>
        </p:nvSpPr>
        <p:spPr>
          <a:xfrm>
            <a:off x="8491567" y="1859967"/>
            <a:ext cx="3091200" cy="1621600"/>
          </a:xfrm>
          <a:prstGeom prst="rect">
            <a:avLst/>
          </a:prstGeom>
        </p:spPr>
        <p:txBody>
          <a:bodyPr spcFirstLastPara="1" wrap="square" lIns="91425" tIns="91425" rIns="91425" bIns="91425" anchor="t" anchorCtr="0">
            <a:normAutofit/>
          </a:bodyPr>
          <a:lstStyle>
            <a:lvl1pPr lvl="0">
              <a:spcBef>
                <a:spcPts val="0"/>
              </a:spcBef>
              <a:spcAft>
                <a:spcPts val="0"/>
              </a:spcAft>
              <a:buSzPts val="1200"/>
              <a:buFont typeface="Open Sans Medium"/>
              <a:buNone/>
              <a:defRPr sz="1600">
                <a:latin typeface="Open Sans Medium"/>
                <a:ea typeface="Open Sans Medium"/>
                <a:cs typeface="Open Sans Medium"/>
                <a:sym typeface="Open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8" name="Google Shape;168;p26"/>
          <p:cNvSpPr/>
          <p:nvPr/>
        </p:nvSpPr>
        <p:spPr>
          <a:xfrm>
            <a:off x="3869516" y="2826404"/>
            <a:ext cx="2164435" cy="2220875"/>
          </a:xfrm>
          <a:custGeom>
            <a:avLst/>
            <a:gdLst/>
            <a:ahLst/>
            <a:cxnLst/>
            <a:rect l="l" t="t" r="r" b="b"/>
            <a:pathLst>
              <a:path w="21501" h="20867" extrusionOk="0">
                <a:moveTo>
                  <a:pt x="21501" y="3787"/>
                </a:moveTo>
                <a:lnTo>
                  <a:pt x="21501" y="9990"/>
                </a:lnTo>
                <a:lnTo>
                  <a:pt x="14929" y="9990"/>
                </a:lnTo>
                <a:lnTo>
                  <a:pt x="16281" y="8704"/>
                </a:lnTo>
                <a:cubicBezTo>
                  <a:pt x="14580" y="4140"/>
                  <a:pt x="7864" y="3920"/>
                  <a:pt x="5837" y="8362"/>
                </a:cubicBezTo>
                <a:cubicBezTo>
                  <a:pt x="4878" y="10464"/>
                  <a:pt x="5470" y="12605"/>
                  <a:pt x="6862" y="14040"/>
                </a:cubicBezTo>
                <a:cubicBezTo>
                  <a:pt x="8248" y="15468"/>
                  <a:pt x="10429" y="16200"/>
                  <a:pt x="12713" y="15502"/>
                </a:cubicBezTo>
                <a:cubicBezTo>
                  <a:pt x="12159" y="16331"/>
                  <a:pt x="11733" y="17232"/>
                  <a:pt x="11448" y="18175"/>
                </a:cubicBezTo>
                <a:cubicBezTo>
                  <a:pt x="11183" y="19051"/>
                  <a:pt x="11042" y="19956"/>
                  <a:pt x="11027" y="20867"/>
                </a:cubicBezTo>
                <a:cubicBezTo>
                  <a:pt x="7844" y="20900"/>
                  <a:pt x="4992" y="19642"/>
                  <a:pt x="2992" y="17624"/>
                </a:cubicBezTo>
                <a:cubicBezTo>
                  <a:pt x="1979" y="16603"/>
                  <a:pt x="1184" y="15386"/>
                  <a:pt x="666" y="14048"/>
                </a:cubicBezTo>
                <a:cubicBezTo>
                  <a:pt x="145" y="12705"/>
                  <a:pt x="-99" y="11235"/>
                  <a:pt x="38" y="9702"/>
                </a:cubicBezTo>
                <a:cubicBezTo>
                  <a:pt x="256" y="7262"/>
                  <a:pt x="1257" y="5184"/>
                  <a:pt x="2727" y="3588"/>
                </a:cubicBezTo>
                <a:cubicBezTo>
                  <a:pt x="4232" y="1956"/>
                  <a:pt x="6226" y="831"/>
                  <a:pt x="8406" y="316"/>
                </a:cubicBezTo>
                <a:cubicBezTo>
                  <a:pt x="12706" y="-700"/>
                  <a:pt x="17572" y="711"/>
                  <a:pt x="20335" y="4861"/>
                </a:cubicBezTo>
                <a:lnTo>
                  <a:pt x="21501" y="3787"/>
                </a:lnTo>
                <a:close/>
              </a:path>
            </a:pathLst>
          </a:custGeom>
          <a:solidFill>
            <a:schemeClr val="accent5"/>
          </a:solidFill>
          <a:ln>
            <a:noFill/>
          </a:ln>
        </p:spPr>
        <p:txBody>
          <a:bodyPr spcFirstLastPara="1" wrap="square" lIns="25400" tIns="25400" rIns="25400" bIns="25400" anchor="ctr" anchorCtr="0">
            <a:noAutofit/>
          </a:bodyPr>
          <a:lstStyle/>
          <a:p>
            <a:pPr marL="0" marR="0" lvl="0" indent="0" algn="ctr" rtl="0">
              <a:spcBef>
                <a:spcPts val="0"/>
              </a:spcBef>
              <a:spcAft>
                <a:spcPts val="0"/>
              </a:spcAft>
              <a:buNone/>
            </a:pPr>
            <a:endParaRPr sz="1600">
              <a:solidFill>
                <a:srgbClr val="000000"/>
              </a:solidFill>
              <a:latin typeface="Lato Light"/>
              <a:ea typeface="Lato Light"/>
              <a:cs typeface="Lato Light"/>
              <a:sym typeface="Lato Light"/>
            </a:endParaRPr>
          </a:p>
        </p:txBody>
      </p:sp>
      <p:sp>
        <p:nvSpPr>
          <p:cNvPr id="169" name="Google Shape;169;p26"/>
          <p:cNvSpPr/>
          <p:nvPr/>
        </p:nvSpPr>
        <p:spPr>
          <a:xfrm>
            <a:off x="6135963" y="2826804"/>
            <a:ext cx="2186485" cy="2220831"/>
          </a:xfrm>
          <a:custGeom>
            <a:avLst/>
            <a:gdLst/>
            <a:ahLst/>
            <a:cxnLst/>
            <a:rect l="l" t="t" r="r" b="b"/>
            <a:pathLst>
              <a:path w="21467" h="21208" extrusionOk="0">
                <a:moveTo>
                  <a:pt x="10372" y="3"/>
                </a:moveTo>
                <a:cubicBezTo>
                  <a:pt x="10348" y="975"/>
                  <a:pt x="10194" y="1941"/>
                  <a:pt x="9914" y="2875"/>
                </a:cubicBezTo>
                <a:cubicBezTo>
                  <a:pt x="9631" y="3818"/>
                  <a:pt x="9222" y="4720"/>
                  <a:pt x="8697" y="5558"/>
                </a:cubicBezTo>
                <a:cubicBezTo>
                  <a:pt x="10843" y="4811"/>
                  <a:pt x="12957" y="5403"/>
                  <a:pt x="14390" y="6707"/>
                </a:cubicBezTo>
                <a:cubicBezTo>
                  <a:pt x="15803" y="7993"/>
                  <a:pt x="16564" y="9984"/>
                  <a:pt x="15935" y="12092"/>
                </a:cubicBezTo>
                <a:cubicBezTo>
                  <a:pt x="15185" y="14609"/>
                  <a:pt x="13018" y="15950"/>
                  <a:pt x="10791" y="16004"/>
                </a:cubicBezTo>
                <a:cubicBezTo>
                  <a:pt x="9683" y="16031"/>
                  <a:pt x="8573" y="15737"/>
                  <a:pt x="7616" y="15155"/>
                </a:cubicBezTo>
                <a:cubicBezTo>
                  <a:pt x="6612" y="14545"/>
                  <a:pt x="5769" y="13615"/>
                  <a:pt x="5249" y="12354"/>
                </a:cubicBezTo>
                <a:lnTo>
                  <a:pt x="6505" y="11107"/>
                </a:lnTo>
                <a:lnTo>
                  <a:pt x="0" y="11107"/>
                </a:lnTo>
                <a:lnTo>
                  <a:pt x="0" y="17436"/>
                </a:lnTo>
                <a:lnTo>
                  <a:pt x="1358" y="16110"/>
                </a:lnTo>
                <a:cubicBezTo>
                  <a:pt x="3668" y="19863"/>
                  <a:pt x="7726" y="21521"/>
                  <a:pt x="11614" y="21159"/>
                </a:cubicBezTo>
                <a:cubicBezTo>
                  <a:pt x="13439" y="20989"/>
                  <a:pt x="15221" y="20372"/>
                  <a:pt x="16771" y="19348"/>
                </a:cubicBezTo>
                <a:cubicBezTo>
                  <a:pt x="18313" y="18329"/>
                  <a:pt x="19638" y="16901"/>
                  <a:pt x="20512" y="15040"/>
                </a:cubicBezTo>
                <a:cubicBezTo>
                  <a:pt x="21361" y="13233"/>
                  <a:pt x="21600" y="11358"/>
                  <a:pt x="21401" y="9578"/>
                </a:cubicBezTo>
                <a:cubicBezTo>
                  <a:pt x="21204" y="7817"/>
                  <a:pt x="20575" y="6137"/>
                  <a:pt x="19586" y="4691"/>
                </a:cubicBezTo>
                <a:cubicBezTo>
                  <a:pt x="17644" y="1852"/>
                  <a:pt x="14322" y="-79"/>
                  <a:pt x="10372" y="3"/>
                </a:cubicBezTo>
                <a:close/>
              </a:path>
            </a:pathLst>
          </a:custGeom>
          <a:solidFill>
            <a:schemeClr val="accent4"/>
          </a:solidFill>
          <a:ln>
            <a:noFill/>
          </a:ln>
        </p:spPr>
        <p:txBody>
          <a:bodyPr spcFirstLastPara="1" wrap="square" lIns="25400" tIns="25400" rIns="25400" bIns="25400" anchor="ctr" anchorCtr="0">
            <a:noAutofit/>
          </a:bodyPr>
          <a:lstStyle/>
          <a:p>
            <a:pPr marL="0" marR="0" lvl="0" indent="0" algn="l" rtl="0">
              <a:spcBef>
                <a:spcPts val="0"/>
              </a:spcBef>
              <a:spcAft>
                <a:spcPts val="0"/>
              </a:spcAft>
              <a:buNone/>
            </a:pPr>
            <a:endParaRPr sz="1733">
              <a:solidFill>
                <a:srgbClr val="7F7F7F"/>
              </a:solidFill>
              <a:latin typeface="Lato Light"/>
              <a:ea typeface="Lato Light"/>
              <a:cs typeface="Lato Light"/>
              <a:sym typeface="Lato Light"/>
            </a:endParaRPr>
          </a:p>
        </p:txBody>
      </p:sp>
      <p:sp>
        <p:nvSpPr>
          <p:cNvPr id="170" name="Google Shape;170;p26"/>
          <p:cNvSpPr/>
          <p:nvPr/>
        </p:nvSpPr>
        <p:spPr>
          <a:xfrm>
            <a:off x="4977396" y="3987570"/>
            <a:ext cx="2216539" cy="2186348"/>
          </a:xfrm>
          <a:custGeom>
            <a:avLst/>
            <a:gdLst/>
            <a:ahLst/>
            <a:cxnLst/>
            <a:rect l="l" t="t" r="r" b="b"/>
            <a:pathLst>
              <a:path w="21501" h="21446" extrusionOk="0">
                <a:moveTo>
                  <a:pt x="3765" y="0"/>
                </a:moveTo>
                <a:lnTo>
                  <a:pt x="10283" y="0"/>
                </a:lnTo>
                <a:lnTo>
                  <a:pt x="10283" y="6590"/>
                </a:lnTo>
                <a:lnTo>
                  <a:pt x="8990" y="5343"/>
                </a:lnTo>
                <a:cubicBezTo>
                  <a:pt x="7519" y="5878"/>
                  <a:pt x="6512" y="6832"/>
                  <a:pt x="5929" y="7968"/>
                </a:cubicBezTo>
                <a:cubicBezTo>
                  <a:pt x="5337" y="9121"/>
                  <a:pt x="5179" y="10464"/>
                  <a:pt x="5446" y="11727"/>
                </a:cubicBezTo>
                <a:cubicBezTo>
                  <a:pt x="5970" y="14204"/>
                  <a:pt x="8090" y="16272"/>
                  <a:pt x="11243" y="16062"/>
                </a:cubicBezTo>
                <a:cubicBezTo>
                  <a:pt x="12115" y="16003"/>
                  <a:pt x="12895" y="15724"/>
                  <a:pt x="13572" y="15302"/>
                </a:cubicBezTo>
                <a:cubicBezTo>
                  <a:pt x="14286" y="14856"/>
                  <a:pt x="14889" y="14248"/>
                  <a:pt x="15335" y="13548"/>
                </a:cubicBezTo>
                <a:cubicBezTo>
                  <a:pt x="16207" y="12178"/>
                  <a:pt x="16504" y="10431"/>
                  <a:pt x="15928" y="8703"/>
                </a:cubicBezTo>
                <a:cubicBezTo>
                  <a:pt x="16792" y="9263"/>
                  <a:pt x="17732" y="9692"/>
                  <a:pt x="18718" y="9979"/>
                </a:cubicBezTo>
                <a:cubicBezTo>
                  <a:pt x="19623" y="10242"/>
                  <a:pt x="20559" y="10383"/>
                  <a:pt x="21501" y="10396"/>
                </a:cubicBezTo>
                <a:cubicBezTo>
                  <a:pt x="21505" y="12780"/>
                  <a:pt x="20816" y="14901"/>
                  <a:pt x="19662" y="16639"/>
                </a:cubicBezTo>
                <a:cubicBezTo>
                  <a:pt x="18516" y="18366"/>
                  <a:pt x="16908" y="19721"/>
                  <a:pt x="15053" y="20543"/>
                </a:cubicBezTo>
                <a:cubicBezTo>
                  <a:pt x="13325" y="21308"/>
                  <a:pt x="11408" y="21600"/>
                  <a:pt x="9505" y="21369"/>
                </a:cubicBezTo>
                <a:cubicBezTo>
                  <a:pt x="7408" y="21114"/>
                  <a:pt x="5325" y="20227"/>
                  <a:pt x="3541" y="18603"/>
                </a:cubicBezTo>
                <a:cubicBezTo>
                  <a:pt x="2210" y="17392"/>
                  <a:pt x="1279" y="15930"/>
                  <a:pt x="702" y="14376"/>
                </a:cubicBezTo>
                <a:cubicBezTo>
                  <a:pt x="131" y="12837"/>
                  <a:pt x="-95" y="11201"/>
                  <a:pt x="36" y="9594"/>
                </a:cubicBezTo>
                <a:cubicBezTo>
                  <a:pt x="300" y="6352"/>
                  <a:pt x="2013" y="3238"/>
                  <a:pt x="5065" y="1365"/>
                </a:cubicBezTo>
                <a:lnTo>
                  <a:pt x="3765" y="0"/>
                </a:lnTo>
                <a:close/>
              </a:path>
            </a:pathLst>
          </a:custGeom>
          <a:solidFill>
            <a:srgbClr val="437DB2"/>
          </a:solidFill>
          <a:ln>
            <a:noFill/>
          </a:ln>
        </p:spPr>
        <p:txBody>
          <a:bodyPr spcFirstLastPara="1" wrap="square" lIns="25400" tIns="25400" rIns="25400" bIns="25400" anchor="ctr" anchorCtr="0">
            <a:noAutofit/>
          </a:bodyPr>
          <a:lstStyle/>
          <a:p>
            <a:pPr marL="0" marR="0" lvl="0" indent="0" algn="ctr" rtl="0">
              <a:spcBef>
                <a:spcPts val="0"/>
              </a:spcBef>
              <a:spcAft>
                <a:spcPts val="0"/>
              </a:spcAft>
              <a:buNone/>
            </a:pPr>
            <a:endParaRPr sz="1600">
              <a:solidFill>
                <a:srgbClr val="000000"/>
              </a:solidFill>
              <a:latin typeface="Lato Light"/>
              <a:ea typeface="Lato Light"/>
              <a:cs typeface="Lato Light"/>
              <a:sym typeface="Lato Light"/>
            </a:endParaRPr>
          </a:p>
        </p:txBody>
      </p:sp>
      <p:sp>
        <p:nvSpPr>
          <p:cNvPr id="171" name="Google Shape;171;p26"/>
          <p:cNvSpPr/>
          <p:nvPr/>
        </p:nvSpPr>
        <p:spPr>
          <a:xfrm>
            <a:off x="4981741" y="2557153"/>
            <a:ext cx="565011" cy="421776"/>
          </a:xfrm>
          <a:custGeom>
            <a:avLst/>
            <a:gdLst/>
            <a:ahLst/>
            <a:cxnLst/>
            <a:rect l="l" t="t" r="r" b="b"/>
            <a:pathLst>
              <a:path w="21579" h="21600" extrusionOk="0">
                <a:moveTo>
                  <a:pt x="21579" y="21600"/>
                </a:moveTo>
                <a:cubicBezTo>
                  <a:pt x="20965" y="19090"/>
                  <a:pt x="20631" y="16471"/>
                  <a:pt x="20586" y="13829"/>
                </a:cubicBezTo>
                <a:cubicBezTo>
                  <a:pt x="20543" y="11244"/>
                  <a:pt x="20778" y="8664"/>
                  <a:pt x="21284" y="6170"/>
                </a:cubicBezTo>
                <a:cubicBezTo>
                  <a:pt x="18128" y="4224"/>
                  <a:pt x="14832" y="2720"/>
                  <a:pt x="11448" y="1683"/>
                </a:cubicBezTo>
                <a:cubicBezTo>
                  <a:pt x="8066" y="648"/>
                  <a:pt x="4614" y="84"/>
                  <a:pt x="1146" y="0"/>
                </a:cubicBezTo>
                <a:cubicBezTo>
                  <a:pt x="743" y="2263"/>
                  <a:pt x="445" y="4557"/>
                  <a:pt x="254" y="6870"/>
                </a:cubicBezTo>
                <a:cubicBezTo>
                  <a:pt x="62" y="9193"/>
                  <a:pt x="-21" y="11531"/>
                  <a:pt x="5" y="13868"/>
                </a:cubicBezTo>
                <a:cubicBezTo>
                  <a:pt x="3936" y="13809"/>
                  <a:pt x="7854" y="14499"/>
                  <a:pt x="11642" y="15919"/>
                </a:cubicBezTo>
                <a:cubicBezTo>
                  <a:pt x="15124" y="17224"/>
                  <a:pt x="18464" y="19134"/>
                  <a:pt x="21579" y="21600"/>
                </a:cubicBezTo>
                <a:close/>
              </a:path>
            </a:pathLst>
          </a:custGeom>
          <a:solidFill>
            <a:schemeClr val="accent1"/>
          </a:solidFill>
          <a:ln>
            <a:noFill/>
          </a:ln>
        </p:spPr>
        <p:txBody>
          <a:bodyPr spcFirstLastPara="1" wrap="square" lIns="25400" tIns="25400" rIns="25400" bIns="25400" anchor="ctr" anchorCtr="0">
            <a:noAutofit/>
          </a:bodyPr>
          <a:lstStyle/>
          <a:p>
            <a:pPr marL="0" marR="0" lvl="0" indent="0" algn="l" rtl="0">
              <a:spcBef>
                <a:spcPts val="0"/>
              </a:spcBef>
              <a:spcAft>
                <a:spcPts val="0"/>
              </a:spcAft>
              <a:buNone/>
            </a:pPr>
            <a:endParaRPr sz="1733">
              <a:solidFill>
                <a:srgbClr val="7F7F7F"/>
              </a:solidFill>
              <a:latin typeface="Lato Light"/>
              <a:ea typeface="Lato Light"/>
              <a:cs typeface="Lato Light"/>
              <a:sym typeface="Lato Light"/>
            </a:endParaRPr>
          </a:p>
        </p:txBody>
      </p:sp>
      <p:sp>
        <p:nvSpPr>
          <p:cNvPr id="172" name="Google Shape;172;p26"/>
          <p:cNvSpPr/>
          <p:nvPr/>
        </p:nvSpPr>
        <p:spPr>
          <a:xfrm>
            <a:off x="4710380" y="4477241"/>
            <a:ext cx="434016" cy="568679"/>
          </a:xfrm>
          <a:custGeom>
            <a:avLst/>
            <a:gdLst/>
            <a:ahLst/>
            <a:cxnLst/>
            <a:rect l="l" t="t" r="r" b="b"/>
            <a:pathLst>
              <a:path w="21600" h="21579" extrusionOk="0">
                <a:moveTo>
                  <a:pt x="21600" y="0"/>
                </a:moveTo>
                <a:cubicBezTo>
                  <a:pt x="19109" y="597"/>
                  <a:pt x="16522" y="932"/>
                  <a:pt x="13913" y="995"/>
                </a:cubicBezTo>
                <a:cubicBezTo>
                  <a:pt x="11327" y="1058"/>
                  <a:pt x="8742" y="853"/>
                  <a:pt x="6227" y="387"/>
                </a:cubicBezTo>
                <a:cubicBezTo>
                  <a:pt x="4357" y="3529"/>
                  <a:pt x="2888" y="6802"/>
                  <a:pt x="1843" y="10161"/>
                </a:cubicBezTo>
                <a:cubicBezTo>
                  <a:pt x="803" y="13498"/>
                  <a:pt x="186" y="16905"/>
                  <a:pt x="0" y="20333"/>
                </a:cubicBezTo>
                <a:cubicBezTo>
                  <a:pt x="2248" y="20780"/>
                  <a:pt x="4534" y="21109"/>
                  <a:pt x="6842" y="21316"/>
                </a:cubicBezTo>
                <a:cubicBezTo>
                  <a:pt x="9039" y="21513"/>
                  <a:pt x="11250" y="21600"/>
                  <a:pt x="13462" y="21575"/>
                </a:cubicBezTo>
                <a:cubicBezTo>
                  <a:pt x="13546" y="17890"/>
                  <a:pt x="14247" y="14228"/>
                  <a:pt x="15549" y="10679"/>
                </a:cubicBezTo>
                <a:cubicBezTo>
                  <a:pt x="16926" y="6926"/>
                  <a:pt x="18961" y="3334"/>
                  <a:pt x="21600" y="0"/>
                </a:cubicBezTo>
                <a:close/>
              </a:path>
            </a:pathLst>
          </a:custGeom>
          <a:solidFill>
            <a:schemeClr val="accent5"/>
          </a:solidFill>
          <a:ln>
            <a:noFill/>
          </a:ln>
        </p:spPr>
        <p:txBody>
          <a:bodyPr spcFirstLastPara="1" wrap="square" lIns="25400" tIns="25400" rIns="25400" bIns="25400" anchor="ctr" anchorCtr="0">
            <a:noAutofit/>
          </a:bodyPr>
          <a:lstStyle/>
          <a:p>
            <a:pPr marL="0" marR="0" lvl="0" indent="0" algn="l" rtl="0">
              <a:spcBef>
                <a:spcPts val="0"/>
              </a:spcBef>
              <a:spcAft>
                <a:spcPts val="0"/>
              </a:spcAft>
              <a:buNone/>
            </a:pPr>
            <a:endParaRPr sz="1733">
              <a:solidFill>
                <a:srgbClr val="7F7F7F"/>
              </a:solidFill>
              <a:latin typeface="Lato Light"/>
              <a:ea typeface="Lato Light"/>
              <a:cs typeface="Lato Light"/>
              <a:sym typeface="Lato Light"/>
            </a:endParaRPr>
          </a:p>
        </p:txBody>
      </p:sp>
      <p:sp>
        <p:nvSpPr>
          <p:cNvPr id="173" name="Google Shape;173;p26"/>
          <p:cNvSpPr/>
          <p:nvPr/>
        </p:nvSpPr>
        <p:spPr>
          <a:xfrm>
            <a:off x="6620332" y="4872441"/>
            <a:ext cx="569553" cy="449928"/>
          </a:xfrm>
          <a:custGeom>
            <a:avLst/>
            <a:gdLst/>
            <a:ahLst/>
            <a:cxnLst/>
            <a:rect l="l" t="t" r="r" b="b"/>
            <a:pathLst>
              <a:path w="21574" h="21600" extrusionOk="0">
                <a:moveTo>
                  <a:pt x="21568" y="8485"/>
                </a:moveTo>
                <a:cubicBezTo>
                  <a:pt x="21600" y="10739"/>
                  <a:pt x="21515" y="12993"/>
                  <a:pt x="21313" y="15232"/>
                </a:cubicBezTo>
                <a:cubicBezTo>
                  <a:pt x="21120" y="17377"/>
                  <a:pt x="20820" y="19504"/>
                  <a:pt x="20415" y="21600"/>
                </a:cubicBezTo>
                <a:cubicBezTo>
                  <a:pt x="17022" y="21426"/>
                  <a:pt x="13651" y="20820"/>
                  <a:pt x="10352" y="19792"/>
                </a:cubicBezTo>
                <a:cubicBezTo>
                  <a:pt x="7008" y="18749"/>
                  <a:pt x="3756" y="17277"/>
                  <a:pt x="646" y="15398"/>
                </a:cubicBezTo>
                <a:cubicBezTo>
                  <a:pt x="1044" y="12939"/>
                  <a:pt x="1202" y="10426"/>
                  <a:pt x="1114" y="7918"/>
                </a:cubicBezTo>
                <a:cubicBezTo>
                  <a:pt x="1020" y="5228"/>
                  <a:pt x="646" y="2565"/>
                  <a:pt x="0" y="0"/>
                </a:cubicBezTo>
                <a:cubicBezTo>
                  <a:pt x="3333" y="2760"/>
                  <a:pt x="6962" y="4892"/>
                  <a:pt x="10774" y="6331"/>
                </a:cubicBezTo>
                <a:cubicBezTo>
                  <a:pt x="14281" y="7655"/>
                  <a:pt x="17911" y="8379"/>
                  <a:pt x="21568" y="8485"/>
                </a:cubicBezTo>
                <a:close/>
              </a:path>
            </a:pathLst>
          </a:custGeom>
          <a:solidFill>
            <a:srgbClr val="325D85"/>
          </a:solidFill>
          <a:ln>
            <a:noFill/>
          </a:ln>
        </p:spPr>
        <p:txBody>
          <a:bodyPr spcFirstLastPara="1" wrap="square" lIns="25400" tIns="25400" rIns="25400" bIns="25400" anchor="ctr" anchorCtr="0">
            <a:noAutofit/>
          </a:bodyPr>
          <a:lstStyle/>
          <a:p>
            <a:pPr marL="0" marR="0" lvl="0" indent="0" algn="l" rtl="0">
              <a:spcBef>
                <a:spcPts val="0"/>
              </a:spcBef>
              <a:spcAft>
                <a:spcPts val="0"/>
              </a:spcAft>
              <a:buNone/>
            </a:pPr>
            <a:endParaRPr sz="1733">
              <a:solidFill>
                <a:srgbClr val="7F7F7F"/>
              </a:solidFill>
              <a:latin typeface="Lato Light"/>
              <a:ea typeface="Lato Light"/>
              <a:cs typeface="Lato Light"/>
              <a:sym typeface="Lato Light"/>
            </a:endParaRPr>
          </a:p>
        </p:txBody>
      </p:sp>
      <p:sp>
        <p:nvSpPr>
          <p:cNvPr id="174" name="Google Shape;174;p26"/>
          <p:cNvSpPr/>
          <p:nvPr/>
        </p:nvSpPr>
        <p:spPr>
          <a:xfrm>
            <a:off x="7017628" y="2826432"/>
            <a:ext cx="443520" cy="582641"/>
          </a:xfrm>
          <a:custGeom>
            <a:avLst/>
            <a:gdLst/>
            <a:ahLst/>
            <a:cxnLst/>
            <a:rect l="l" t="t" r="r" b="b"/>
            <a:pathLst>
              <a:path w="21600" h="21566" extrusionOk="0">
                <a:moveTo>
                  <a:pt x="21600" y="971"/>
                </a:moveTo>
                <a:cubicBezTo>
                  <a:pt x="21515" y="4369"/>
                  <a:pt x="20965" y="7751"/>
                  <a:pt x="19961" y="11062"/>
                </a:cubicBezTo>
                <a:cubicBezTo>
                  <a:pt x="18948" y="14404"/>
                  <a:pt x="17476" y="17656"/>
                  <a:pt x="15571" y="20764"/>
                </a:cubicBezTo>
                <a:cubicBezTo>
                  <a:pt x="13115" y="20381"/>
                  <a:pt x="10605" y="20240"/>
                  <a:pt x="8102" y="20343"/>
                </a:cubicBezTo>
                <a:cubicBezTo>
                  <a:pt x="5339" y="20458"/>
                  <a:pt x="2612" y="20869"/>
                  <a:pt x="0" y="21566"/>
                </a:cubicBezTo>
                <a:cubicBezTo>
                  <a:pt x="2626" y="18367"/>
                  <a:pt x="4673" y="14912"/>
                  <a:pt x="6083" y="11294"/>
                </a:cubicBezTo>
                <a:cubicBezTo>
                  <a:pt x="7509" y="7635"/>
                  <a:pt x="8272" y="3844"/>
                  <a:pt x="8350" y="27"/>
                </a:cubicBezTo>
                <a:cubicBezTo>
                  <a:pt x="10487" y="-34"/>
                  <a:pt x="12628" y="8"/>
                  <a:pt x="14759" y="151"/>
                </a:cubicBezTo>
                <a:cubicBezTo>
                  <a:pt x="17061" y="306"/>
                  <a:pt x="19346" y="580"/>
                  <a:pt x="21600" y="971"/>
                </a:cubicBezTo>
                <a:close/>
              </a:path>
            </a:pathLst>
          </a:custGeom>
          <a:solidFill>
            <a:schemeClr val="accent4"/>
          </a:solidFill>
          <a:ln>
            <a:noFill/>
          </a:ln>
        </p:spPr>
        <p:txBody>
          <a:bodyPr spcFirstLastPara="1" wrap="square" lIns="25400" tIns="25400" rIns="25400" bIns="25400" anchor="ctr" anchorCtr="0">
            <a:noAutofit/>
          </a:bodyPr>
          <a:lstStyle/>
          <a:p>
            <a:pPr marL="0" marR="0" lvl="0" indent="0" algn="l" rtl="0">
              <a:spcBef>
                <a:spcPts val="0"/>
              </a:spcBef>
              <a:spcAft>
                <a:spcPts val="0"/>
              </a:spcAft>
              <a:buNone/>
            </a:pPr>
            <a:endParaRPr sz="1733">
              <a:solidFill>
                <a:srgbClr val="7F7F7F"/>
              </a:solidFill>
              <a:latin typeface="Lato Light"/>
              <a:ea typeface="Lato Light"/>
              <a:cs typeface="Lato Light"/>
              <a:sym typeface="Lato Light"/>
            </a:endParaRPr>
          </a:p>
        </p:txBody>
      </p:sp>
      <p:sp>
        <p:nvSpPr>
          <p:cNvPr id="175" name="Google Shape;175;p26"/>
          <p:cNvSpPr txBox="1"/>
          <p:nvPr/>
        </p:nvSpPr>
        <p:spPr>
          <a:xfrm>
            <a:off x="5891308" y="2591035"/>
            <a:ext cx="427600" cy="354000"/>
          </a:xfrm>
          <a:prstGeom prst="rect">
            <a:avLst/>
          </a:prstGeom>
          <a:noFill/>
          <a:ln>
            <a:noFill/>
          </a:ln>
        </p:spPr>
        <p:txBody>
          <a:bodyPr spcFirstLastPara="1" wrap="square" lIns="45733" tIns="22867" rIns="45733" bIns="22867" anchor="ctr" anchorCtr="0">
            <a:noAutofit/>
          </a:bodyPr>
          <a:lstStyle/>
          <a:p>
            <a:pPr marL="0" marR="0" lvl="0" indent="0" algn="ctr" rtl="0">
              <a:spcBef>
                <a:spcPts val="0"/>
              </a:spcBef>
              <a:spcAft>
                <a:spcPts val="0"/>
              </a:spcAft>
              <a:buNone/>
            </a:pPr>
            <a:r>
              <a:rPr lang="en" sz="2000" b="1">
                <a:solidFill>
                  <a:schemeClr val="dk2"/>
                </a:solidFill>
                <a:latin typeface="Montserrat"/>
                <a:ea typeface="Montserrat"/>
                <a:cs typeface="Montserrat"/>
                <a:sym typeface="Montserrat"/>
              </a:rPr>
              <a:t>01</a:t>
            </a:r>
            <a:endParaRPr sz="2000" b="1">
              <a:solidFill>
                <a:schemeClr val="dk2"/>
              </a:solidFill>
              <a:latin typeface="Montserrat"/>
              <a:ea typeface="Montserrat"/>
              <a:cs typeface="Montserrat"/>
              <a:sym typeface="Montserrat"/>
            </a:endParaRPr>
          </a:p>
        </p:txBody>
      </p:sp>
      <p:sp>
        <p:nvSpPr>
          <p:cNvPr id="176" name="Google Shape;176;p26"/>
          <p:cNvSpPr txBox="1"/>
          <p:nvPr/>
        </p:nvSpPr>
        <p:spPr>
          <a:xfrm>
            <a:off x="5849901" y="4903757"/>
            <a:ext cx="504400" cy="354000"/>
          </a:xfrm>
          <a:prstGeom prst="rect">
            <a:avLst/>
          </a:prstGeom>
          <a:noFill/>
          <a:ln>
            <a:noFill/>
          </a:ln>
        </p:spPr>
        <p:txBody>
          <a:bodyPr spcFirstLastPara="1" wrap="square" lIns="45733" tIns="22867" rIns="45733" bIns="22867" anchor="ctr" anchorCtr="0">
            <a:noAutofit/>
          </a:bodyPr>
          <a:lstStyle/>
          <a:p>
            <a:pPr marL="0" marR="0" lvl="0" indent="0" algn="ctr" rtl="0">
              <a:spcBef>
                <a:spcPts val="0"/>
              </a:spcBef>
              <a:spcAft>
                <a:spcPts val="0"/>
              </a:spcAft>
              <a:buNone/>
            </a:pPr>
            <a:r>
              <a:rPr lang="en" sz="2000" b="1">
                <a:solidFill>
                  <a:schemeClr val="dk2"/>
                </a:solidFill>
                <a:latin typeface="Montserrat"/>
                <a:ea typeface="Montserrat"/>
                <a:cs typeface="Montserrat"/>
                <a:sym typeface="Montserrat"/>
              </a:rPr>
              <a:t>03</a:t>
            </a:r>
            <a:endParaRPr sz="2000" b="1">
              <a:solidFill>
                <a:schemeClr val="dk2"/>
              </a:solidFill>
              <a:latin typeface="Montserrat"/>
              <a:ea typeface="Montserrat"/>
              <a:cs typeface="Montserrat"/>
              <a:sym typeface="Montserrat"/>
            </a:endParaRPr>
          </a:p>
        </p:txBody>
      </p:sp>
      <p:sp>
        <p:nvSpPr>
          <p:cNvPr id="177" name="Google Shape;177;p26"/>
          <p:cNvSpPr txBox="1"/>
          <p:nvPr/>
        </p:nvSpPr>
        <p:spPr>
          <a:xfrm>
            <a:off x="6992579" y="3759833"/>
            <a:ext cx="493600" cy="354000"/>
          </a:xfrm>
          <a:prstGeom prst="rect">
            <a:avLst/>
          </a:prstGeom>
          <a:noFill/>
          <a:ln>
            <a:noFill/>
          </a:ln>
        </p:spPr>
        <p:txBody>
          <a:bodyPr spcFirstLastPara="1" wrap="square" lIns="45733" tIns="22867" rIns="45733" bIns="22867" anchor="ctr" anchorCtr="0">
            <a:noAutofit/>
          </a:bodyPr>
          <a:lstStyle/>
          <a:p>
            <a:pPr marL="0" marR="0" lvl="0" indent="0" algn="ctr" rtl="0">
              <a:spcBef>
                <a:spcPts val="0"/>
              </a:spcBef>
              <a:spcAft>
                <a:spcPts val="0"/>
              </a:spcAft>
              <a:buNone/>
            </a:pPr>
            <a:r>
              <a:rPr lang="en" sz="2000" b="1">
                <a:solidFill>
                  <a:schemeClr val="dk2"/>
                </a:solidFill>
                <a:latin typeface="Montserrat"/>
                <a:ea typeface="Montserrat"/>
                <a:cs typeface="Montserrat"/>
                <a:sym typeface="Montserrat"/>
              </a:rPr>
              <a:t>02</a:t>
            </a:r>
            <a:endParaRPr sz="2000" b="1">
              <a:solidFill>
                <a:schemeClr val="dk2"/>
              </a:solidFill>
              <a:latin typeface="Montserrat"/>
              <a:ea typeface="Montserrat"/>
              <a:cs typeface="Montserrat"/>
              <a:sym typeface="Montserrat"/>
            </a:endParaRPr>
          </a:p>
        </p:txBody>
      </p:sp>
      <p:sp>
        <p:nvSpPr>
          <p:cNvPr id="178" name="Google Shape;178;p26"/>
          <p:cNvSpPr txBox="1"/>
          <p:nvPr/>
        </p:nvSpPr>
        <p:spPr>
          <a:xfrm>
            <a:off x="4662791" y="3759833"/>
            <a:ext cx="529200" cy="354000"/>
          </a:xfrm>
          <a:prstGeom prst="rect">
            <a:avLst/>
          </a:prstGeom>
          <a:noFill/>
          <a:ln>
            <a:noFill/>
          </a:ln>
        </p:spPr>
        <p:txBody>
          <a:bodyPr spcFirstLastPara="1" wrap="square" lIns="45733" tIns="22867" rIns="45733" bIns="22867" anchor="ctr" anchorCtr="0">
            <a:noAutofit/>
          </a:bodyPr>
          <a:lstStyle/>
          <a:p>
            <a:pPr marL="0" marR="0" lvl="0" indent="0" algn="ctr" rtl="0">
              <a:spcBef>
                <a:spcPts val="0"/>
              </a:spcBef>
              <a:spcAft>
                <a:spcPts val="0"/>
              </a:spcAft>
              <a:buNone/>
            </a:pPr>
            <a:r>
              <a:rPr lang="en" sz="2000" b="1">
                <a:solidFill>
                  <a:schemeClr val="dk2"/>
                </a:solidFill>
                <a:latin typeface="Montserrat"/>
                <a:ea typeface="Montserrat"/>
                <a:cs typeface="Montserrat"/>
                <a:sym typeface="Montserrat"/>
              </a:rPr>
              <a:t>04</a:t>
            </a:r>
            <a:endParaRPr sz="2000" b="1">
              <a:solidFill>
                <a:schemeClr val="dk2"/>
              </a:solidFill>
              <a:latin typeface="Montserrat"/>
              <a:ea typeface="Montserrat"/>
              <a:cs typeface="Montserrat"/>
              <a:sym typeface="Montserrat"/>
            </a:endParaRPr>
          </a:p>
        </p:txBody>
      </p:sp>
      <p:sp>
        <p:nvSpPr>
          <p:cNvPr id="179" name="Google Shape;179;p26"/>
          <p:cNvSpPr txBox="1">
            <a:spLocks noGrp="1"/>
          </p:cNvSpPr>
          <p:nvPr>
            <p:ph type="subTitle" idx="2"/>
          </p:nvPr>
        </p:nvSpPr>
        <p:spPr>
          <a:xfrm>
            <a:off x="8491567" y="4429300"/>
            <a:ext cx="3091200" cy="1621600"/>
          </a:xfrm>
          <a:prstGeom prst="rect">
            <a:avLst/>
          </a:prstGeom>
        </p:spPr>
        <p:txBody>
          <a:bodyPr spcFirstLastPara="1" wrap="square" lIns="91425" tIns="91425" rIns="91425" bIns="91425" anchor="t" anchorCtr="0">
            <a:normAutofit/>
          </a:bodyPr>
          <a:lstStyle>
            <a:lvl1pPr lvl="0">
              <a:spcBef>
                <a:spcPts val="0"/>
              </a:spcBef>
              <a:spcAft>
                <a:spcPts val="0"/>
              </a:spcAft>
              <a:buSzPts val="1200"/>
              <a:buFont typeface="Open Sans Medium"/>
              <a:buNone/>
              <a:defRPr sz="1600">
                <a:latin typeface="Open Sans Medium"/>
                <a:ea typeface="Open Sans Medium"/>
                <a:cs typeface="Open Sans Medium"/>
                <a:sym typeface="Open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0" name="Google Shape;180;p26"/>
          <p:cNvSpPr txBox="1">
            <a:spLocks noGrp="1"/>
          </p:cNvSpPr>
          <p:nvPr>
            <p:ph type="subTitle" idx="3"/>
          </p:nvPr>
        </p:nvSpPr>
        <p:spPr>
          <a:xfrm>
            <a:off x="627633" y="1859967"/>
            <a:ext cx="3091200" cy="1621600"/>
          </a:xfrm>
          <a:prstGeom prst="rect">
            <a:avLst/>
          </a:prstGeom>
        </p:spPr>
        <p:txBody>
          <a:bodyPr spcFirstLastPara="1" wrap="square" lIns="91425" tIns="91425" rIns="91425" bIns="91425" anchor="t" anchorCtr="0">
            <a:normAutofit/>
          </a:bodyPr>
          <a:lstStyle>
            <a:lvl1pPr lvl="0" algn="r">
              <a:spcBef>
                <a:spcPts val="0"/>
              </a:spcBef>
              <a:spcAft>
                <a:spcPts val="0"/>
              </a:spcAft>
              <a:buSzPts val="1200"/>
              <a:buFont typeface="Open Sans Medium"/>
              <a:buNone/>
              <a:defRPr sz="1600">
                <a:latin typeface="Open Sans Medium"/>
                <a:ea typeface="Open Sans Medium"/>
                <a:cs typeface="Open Sans Medium"/>
                <a:sym typeface="Open Sans Medium"/>
              </a:defRPr>
            </a:lvl1pPr>
            <a:lvl2pPr lvl="1" algn="r">
              <a:spcBef>
                <a:spcPts val="0"/>
              </a:spcBef>
              <a:spcAft>
                <a:spcPts val="0"/>
              </a:spcAft>
              <a:buSzPts val="1400"/>
              <a:buNone/>
              <a:defRPr/>
            </a:lvl2pPr>
            <a:lvl3pPr lvl="2" algn="r">
              <a:spcBef>
                <a:spcPts val="0"/>
              </a:spcBef>
              <a:spcAft>
                <a:spcPts val="0"/>
              </a:spcAft>
              <a:buSzPts val="1400"/>
              <a:buNone/>
              <a:defRPr/>
            </a:lvl3pPr>
            <a:lvl4pPr lvl="3" algn="r">
              <a:spcBef>
                <a:spcPts val="0"/>
              </a:spcBef>
              <a:spcAft>
                <a:spcPts val="0"/>
              </a:spcAft>
              <a:buSzPts val="1400"/>
              <a:buNone/>
              <a:defRPr/>
            </a:lvl4pPr>
            <a:lvl5pPr lvl="4" algn="r">
              <a:spcBef>
                <a:spcPts val="0"/>
              </a:spcBef>
              <a:spcAft>
                <a:spcPts val="0"/>
              </a:spcAft>
              <a:buSzPts val="1400"/>
              <a:buNone/>
              <a:defRPr/>
            </a:lvl5pPr>
            <a:lvl6pPr lvl="5" algn="r">
              <a:spcBef>
                <a:spcPts val="0"/>
              </a:spcBef>
              <a:spcAft>
                <a:spcPts val="0"/>
              </a:spcAft>
              <a:buSzPts val="1400"/>
              <a:buNone/>
              <a:defRPr/>
            </a:lvl6pPr>
            <a:lvl7pPr lvl="6" algn="r">
              <a:spcBef>
                <a:spcPts val="0"/>
              </a:spcBef>
              <a:spcAft>
                <a:spcPts val="0"/>
              </a:spcAft>
              <a:buSzPts val="1400"/>
              <a:buNone/>
              <a:defRPr/>
            </a:lvl7pPr>
            <a:lvl8pPr lvl="7" algn="r">
              <a:spcBef>
                <a:spcPts val="0"/>
              </a:spcBef>
              <a:spcAft>
                <a:spcPts val="0"/>
              </a:spcAft>
              <a:buSzPts val="1400"/>
              <a:buNone/>
              <a:defRPr/>
            </a:lvl8pPr>
            <a:lvl9pPr lvl="8" algn="r">
              <a:spcBef>
                <a:spcPts val="0"/>
              </a:spcBef>
              <a:spcAft>
                <a:spcPts val="0"/>
              </a:spcAft>
              <a:buSzPts val="1400"/>
              <a:buNone/>
              <a:defRPr/>
            </a:lvl9pPr>
          </a:lstStyle>
          <a:p>
            <a:endParaRPr/>
          </a:p>
        </p:txBody>
      </p:sp>
      <p:sp>
        <p:nvSpPr>
          <p:cNvPr id="181" name="Google Shape;181;p26"/>
          <p:cNvSpPr txBox="1">
            <a:spLocks noGrp="1"/>
          </p:cNvSpPr>
          <p:nvPr>
            <p:ph type="subTitle" idx="4"/>
          </p:nvPr>
        </p:nvSpPr>
        <p:spPr>
          <a:xfrm>
            <a:off x="627633" y="4429300"/>
            <a:ext cx="3091200" cy="1621600"/>
          </a:xfrm>
          <a:prstGeom prst="rect">
            <a:avLst/>
          </a:prstGeom>
        </p:spPr>
        <p:txBody>
          <a:bodyPr spcFirstLastPara="1" wrap="square" lIns="91425" tIns="91425" rIns="91425" bIns="91425" anchor="t" anchorCtr="0">
            <a:normAutofit/>
          </a:bodyPr>
          <a:lstStyle>
            <a:lvl1pPr lvl="0" algn="r">
              <a:spcBef>
                <a:spcPts val="0"/>
              </a:spcBef>
              <a:spcAft>
                <a:spcPts val="0"/>
              </a:spcAft>
              <a:buSzPts val="1200"/>
              <a:buFont typeface="Open Sans Medium"/>
              <a:buNone/>
              <a:defRPr sz="1600">
                <a:latin typeface="Open Sans Medium"/>
                <a:ea typeface="Open Sans Medium"/>
                <a:cs typeface="Open Sans Medium"/>
                <a:sym typeface="Open Sans Medium"/>
              </a:defRPr>
            </a:lvl1pPr>
            <a:lvl2pPr lvl="1" algn="r">
              <a:spcBef>
                <a:spcPts val="0"/>
              </a:spcBef>
              <a:spcAft>
                <a:spcPts val="0"/>
              </a:spcAft>
              <a:buSzPts val="1400"/>
              <a:buNone/>
              <a:defRPr/>
            </a:lvl2pPr>
            <a:lvl3pPr lvl="2" algn="r">
              <a:spcBef>
                <a:spcPts val="0"/>
              </a:spcBef>
              <a:spcAft>
                <a:spcPts val="0"/>
              </a:spcAft>
              <a:buSzPts val="1400"/>
              <a:buNone/>
              <a:defRPr/>
            </a:lvl3pPr>
            <a:lvl4pPr lvl="3" algn="r">
              <a:spcBef>
                <a:spcPts val="0"/>
              </a:spcBef>
              <a:spcAft>
                <a:spcPts val="0"/>
              </a:spcAft>
              <a:buSzPts val="1400"/>
              <a:buNone/>
              <a:defRPr/>
            </a:lvl4pPr>
            <a:lvl5pPr lvl="4" algn="r">
              <a:spcBef>
                <a:spcPts val="0"/>
              </a:spcBef>
              <a:spcAft>
                <a:spcPts val="0"/>
              </a:spcAft>
              <a:buSzPts val="1400"/>
              <a:buNone/>
              <a:defRPr/>
            </a:lvl5pPr>
            <a:lvl6pPr lvl="5" algn="r">
              <a:spcBef>
                <a:spcPts val="0"/>
              </a:spcBef>
              <a:spcAft>
                <a:spcPts val="0"/>
              </a:spcAft>
              <a:buSzPts val="1400"/>
              <a:buNone/>
              <a:defRPr/>
            </a:lvl6pPr>
            <a:lvl7pPr lvl="6" algn="r">
              <a:spcBef>
                <a:spcPts val="0"/>
              </a:spcBef>
              <a:spcAft>
                <a:spcPts val="0"/>
              </a:spcAft>
              <a:buSzPts val="1400"/>
              <a:buNone/>
              <a:defRPr/>
            </a:lvl7pPr>
            <a:lvl8pPr lvl="7" algn="r">
              <a:spcBef>
                <a:spcPts val="0"/>
              </a:spcBef>
              <a:spcAft>
                <a:spcPts val="0"/>
              </a:spcAft>
              <a:buSzPts val="1400"/>
              <a:buNone/>
              <a:defRPr/>
            </a:lvl8pPr>
            <a:lvl9pPr lvl="8" algn="r">
              <a:spcBef>
                <a:spcPts val="0"/>
              </a:spcBef>
              <a:spcAft>
                <a:spcPts val="0"/>
              </a:spcAft>
              <a:buSzPts val="1400"/>
              <a:buNone/>
              <a:defRPr/>
            </a:lvl9pPr>
          </a:lstStyle>
          <a:p>
            <a:endParaRPr/>
          </a:p>
        </p:txBody>
      </p:sp>
      <p:sp>
        <p:nvSpPr>
          <p:cNvPr id="182" name="Google Shape;182;p26"/>
          <p:cNvSpPr txBox="1">
            <a:spLocks noGrp="1"/>
          </p:cNvSpPr>
          <p:nvPr>
            <p:ph type="title"/>
          </p:nvPr>
        </p:nvSpPr>
        <p:spPr>
          <a:xfrm>
            <a:off x="1660200" y="535633"/>
            <a:ext cx="8871600" cy="564800"/>
          </a:xfrm>
          <a:prstGeom prst="rect">
            <a:avLst/>
          </a:prstGeom>
        </p:spPr>
        <p:txBody>
          <a:bodyPr spcFirstLastPara="1" wrap="square" lIns="91425" tIns="91425" rIns="91425" bIns="91425" anchor="ctr" anchorCtr="0">
            <a:noAutofit/>
          </a:bodyPr>
          <a:lstStyle>
            <a:lvl1pPr lvl="0" algn="ctr">
              <a:spcBef>
                <a:spcPts val="0"/>
              </a:spcBef>
              <a:spcAft>
                <a:spcPts val="0"/>
              </a:spcAft>
              <a:buSzPts val="2400"/>
              <a:buNone/>
              <a:defRPr sz="3200"/>
            </a:lvl1pPr>
            <a:lvl2pPr lvl="1">
              <a:spcBef>
                <a:spcPts val="0"/>
              </a:spcBef>
              <a:spcAft>
                <a:spcPts val="0"/>
              </a:spcAft>
              <a:buSzPts val="2800"/>
              <a:buNone/>
              <a:defRPr>
                <a:latin typeface="Lato Light"/>
                <a:ea typeface="Lato Light"/>
                <a:cs typeface="Lato Light"/>
                <a:sym typeface="Lato Light"/>
              </a:defRPr>
            </a:lvl2pPr>
            <a:lvl3pPr lvl="2">
              <a:spcBef>
                <a:spcPts val="0"/>
              </a:spcBef>
              <a:spcAft>
                <a:spcPts val="0"/>
              </a:spcAft>
              <a:buSzPts val="2800"/>
              <a:buNone/>
              <a:defRPr>
                <a:latin typeface="Lato Light"/>
                <a:ea typeface="Lato Light"/>
                <a:cs typeface="Lato Light"/>
                <a:sym typeface="Lato Light"/>
              </a:defRPr>
            </a:lvl3pPr>
            <a:lvl4pPr lvl="3">
              <a:spcBef>
                <a:spcPts val="0"/>
              </a:spcBef>
              <a:spcAft>
                <a:spcPts val="0"/>
              </a:spcAft>
              <a:buSzPts val="2800"/>
              <a:buNone/>
              <a:defRPr>
                <a:latin typeface="Lato Light"/>
                <a:ea typeface="Lato Light"/>
                <a:cs typeface="Lato Light"/>
                <a:sym typeface="Lato Light"/>
              </a:defRPr>
            </a:lvl4pPr>
            <a:lvl5pPr lvl="4">
              <a:spcBef>
                <a:spcPts val="0"/>
              </a:spcBef>
              <a:spcAft>
                <a:spcPts val="0"/>
              </a:spcAft>
              <a:buSzPts val="2800"/>
              <a:buNone/>
              <a:defRPr>
                <a:latin typeface="Lato Light"/>
                <a:ea typeface="Lato Light"/>
                <a:cs typeface="Lato Light"/>
                <a:sym typeface="Lato Light"/>
              </a:defRPr>
            </a:lvl5pPr>
            <a:lvl6pPr lvl="5">
              <a:spcBef>
                <a:spcPts val="0"/>
              </a:spcBef>
              <a:spcAft>
                <a:spcPts val="0"/>
              </a:spcAft>
              <a:buSzPts val="2800"/>
              <a:buNone/>
              <a:defRPr>
                <a:latin typeface="Lato Light"/>
                <a:ea typeface="Lato Light"/>
                <a:cs typeface="Lato Light"/>
                <a:sym typeface="Lato Light"/>
              </a:defRPr>
            </a:lvl6pPr>
            <a:lvl7pPr lvl="6">
              <a:spcBef>
                <a:spcPts val="0"/>
              </a:spcBef>
              <a:spcAft>
                <a:spcPts val="0"/>
              </a:spcAft>
              <a:buSzPts val="2800"/>
              <a:buNone/>
              <a:defRPr>
                <a:latin typeface="Lato Light"/>
                <a:ea typeface="Lato Light"/>
                <a:cs typeface="Lato Light"/>
                <a:sym typeface="Lato Light"/>
              </a:defRPr>
            </a:lvl7pPr>
            <a:lvl8pPr lvl="7">
              <a:spcBef>
                <a:spcPts val="0"/>
              </a:spcBef>
              <a:spcAft>
                <a:spcPts val="0"/>
              </a:spcAft>
              <a:buSzPts val="2800"/>
              <a:buNone/>
              <a:defRPr>
                <a:latin typeface="Lato Light"/>
                <a:ea typeface="Lato Light"/>
                <a:cs typeface="Lato Light"/>
                <a:sym typeface="Lato Light"/>
              </a:defRPr>
            </a:lvl8pPr>
            <a:lvl9pPr lvl="8">
              <a:spcBef>
                <a:spcPts val="0"/>
              </a:spcBef>
              <a:spcAft>
                <a:spcPts val="0"/>
              </a:spcAft>
              <a:buSzPts val="2800"/>
              <a:buNone/>
              <a:defRPr>
                <a:latin typeface="Lato Light"/>
                <a:ea typeface="Lato Light"/>
                <a:cs typeface="Lato Light"/>
                <a:sym typeface="Lato Light"/>
              </a:defRPr>
            </a:lvl9pPr>
          </a:lstStyle>
          <a:p>
            <a:endParaRPr/>
          </a:p>
        </p:txBody>
      </p:sp>
    </p:spTree>
    <p:extLst>
      <p:ext uri="{BB962C8B-B14F-4D97-AF65-F5344CB8AC3E}">
        <p14:creationId xmlns:p14="http://schemas.microsoft.com/office/powerpoint/2010/main" val="7553419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7.xml"/><Relationship Id="rId1"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649" r:id="rId6"/>
    <p:sldLayoutId id="2147483650" r:id="rId7"/>
    <p:sldLayoutId id="2147483708" r:id="rId8"/>
    <p:sldLayoutId id="2147483709" r:id="rId9"/>
    <p:sldLayoutId id="2147483710" r:id="rId10"/>
    <p:sldLayoutId id="2147483711" r:id="rId11"/>
    <p:sldLayoutId id="2147483712" r:id="rId12"/>
    <p:sldLayoutId id="2147483713" r:id="rId13"/>
    <p:sldLayoutId id="2147483714" r:id="rId14"/>
    <p:sldLayoutId id="214748371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7.xml"/><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41.xml"/><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a:extLst>
              <a:ext uri="{FF2B5EF4-FFF2-40B4-BE49-F238E27FC236}">
                <a16:creationId xmlns:a16="http://schemas.microsoft.com/office/drawing/2014/main" id="{1508F0A2-62A9-E9DF-BBD8-FFBFE439B08E}"/>
              </a:ext>
            </a:extLst>
          </p:cNvPr>
          <p:cNvSpPr>
            <a:spLocks noGrp="1"/>
          </p:cNvSpPr>
          <p:nvPr>
            <p:ph idx="1"/>
          </p:nvPr>
        </p:nvSpPr>
        <p:spPr>
          <a:xfrm>
            <a:off x="301657" y="1320539"/>
            <a:ext cx="11594969" cy="3651349"/>
          </a:xfrm>
        </p:spPr>
        <p:txBody>
          <a:bodyPr>
            <a:normAutofit/>
          </a:bodyPr>
          <a:lstStyle/>
          <a:p>
            <a:pPr marL="0" indent="0" algn="ctr">
              <a:buNone/>
            </a:pPr>
            <a:r>
              <a:rPr lang="en-GB" sz="8000" dirty="0"/>
              <a:t>Genocide </a:t>
            </a:r>
          </a:p>
          <a:p>
            <a:pPr marL="0" indent="0" algn="ctr">
              <a:buNone/>
            </a:pPr>
            <a:r>
              <a:rPr lang="en-GB" sz="8000" dirty="0"/>
              <a:t>And</a:t>
            </a:r>
          </a:p>
          <a:p>
            <a:pPr marL="0" indent="0" algn="ctr">
              <a:buNone/>
            </a:pPr>
            <a:r>
              <a:rPr lang="en-GB" sz="8000" dirty="0"/>
              <a:t>Intergroup Conflict</a:t>
            </a:r>
            <a:endParaRPr lang="en-US" sz="8000" dirty="0"/>
          </a:p>
        </p:txBody>
      </p:sp>
      <p:sp>
        <p:nvSpPr>
          <p:cNvPr id="2" name="Subtitle 2">
            <a:extLst>
              <a:ext uri="{FF2B5EF4-FFF2-40B4-BE49-F238E27FC236}">
                <a16:creationId xmlns:a16="http://schemas.microsoft.com/office/drawing/2014/main" id="{C301E929-8519-FD80-8EB1-3669C7F0B506}"/>
              </a:ext>
            </a:extLst>
          </p:cNvPr>
          <p:cNvSpPr txBox="1">
            <a:spLocks/>
          </p:cNvSpPr>
          <p:nvPr/>
        </p:nvSpPr>
        <p:spPr>
          <a:xfrm>
            <a:off x="1809749" y="5547609"/>
            <a:ext cx="8572501" cy="86868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Assoc Prof Paul B. Hutchings 		     Dr Katie Sullivan </a:t>
            </a:r>
            <a:endParaRPr lang="en-GB" b="1" dirty="0"/>
          </a:p>
        </p:txBody>
      </p:sp>
    </p:spTree>
    <p:extLst>
      <p:ext uri="{BB962C8B-B14F-4D97-AF65-F5344CB8AC3E}">
        <p14:creationId xmlns:p14="http://schemas.microsoft.com/office/powerpoint/2010/main" val="4231018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a:extLst>
              <a:ext uri="{FF2B5EF4-FFF2-40B4-BE49-F238E27FC236}">
                <a16:creationId xmlns:a16="http://schemas.microsoft.com/office/drawing/2014/main" id="{010BC1FC-29C1-7109-89F6-C3EC33B1AC94}"/>
              </a:ext>
            </a:extLst>
          </p:cNvPr>
          <p:cNvPicPr>
            <a:picLocks noGrp="1" noChangeAspect="1"/>
          </p:cNvPicPr>
          <p:nvPr>
            <p:ph idx="1"/>
          </p:nvPr>
        </p:nvPicPr>
        <p:blipFill>
          <a:blip r:embed="rId3"/>
          <a:stretch>
            <a:fillRect/>
          </a:stretch>
        </p:blipFill>
        <p:spPr>
          <a:xfrm>
            <a:off x="2228144" y="613960"/>
            <a:ext cx="7735712" cy="4351338"/>
          </a:xfrm>
          <a:prstGeom prst="rect">
            <a:avLst/>
          </a:prstGeom>
        </p:spPr>
      </p:pic>
    </p:spTree>
    <p:extLst>
      <p:ext uri="{BB962C8B-B14F-4D97-AF65-F5344CB8AC3E}">
        <p14:creationId xmlns:p14="http://schemas.microsoft.com/office/powerpoint/2010/main" val="24692244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1A07C-844F-2C11-5C28-4CEC755BF7A5}"/>
              </a:ext>
            </a:extLst>
          </p:cNvPr>
          <p:cNvSpPr>
            <a:spLocks noGrp="1"/>
          </p:cNvSpPr>
          <p:nvPr>
            <p:ph type="title"/>
          </p:nvPr>
        </p:nvSpPr>
        <p:spPr/>
        <p:txBody>
          <a:bodyPr/>
          <a:lstStyle/>
          <a:p>
            <a:endParaRPr lang="en-GB"/>
          </a:p>
        </p:txBody>
      </p:sp>
      <p:pic>
        <p:nvPicPr>
          <p:cNvPr id="4" name="Content Placeholder 4">
            <a:extLst>
              <a:ext uri="{FF2B5EF4-FFF2-40B4-BE49-F238E27FC236}">
                <a16:creationId xmlns:a16="http://schemas.microsoft.com/office/drawing/2014/main" id="{F5763824-0EE6-221F-B9EF-486A91EE13C4}"/>
              </a:ext>
            </a:extLst>
          </p:cNvPr>
          <p:cNvPicPr>
            <a:picLocks noGrp="1" noChangeAspect="1"/>
          </p:cNvPicPr>
          <p:nvPr>
            <p:ph idx="1"/>
          </p:nvPr>
        </p:nvPicPr>
        <p:blipFill>
          <a:blip r:embed="rId3"/>
          <a:stretch>
            <a:fillRect/>
          </a:stretch>
        </p:blipFill>
        <p:spPr>
          <a:xfrm>
            <a:off x="956251" y="2010559"/>
            <a:ext cx="5028665" cy="3576638"/>
          </a:xfrm>
          <a:prstGeom prst="rect">
            <a:avLst/>
          </a:prstGeom>
        </p:spPr>
      </p:pic>
      <p:pic>
        <p:nvPicPr>
          <p:cNvPr id="6" name="Picture 5">
            <a:extLst>
              <a:ext uri="{FF2B5EF4-FFF2-40B4-BE49-F238E27FC236}">
                <a16:creationId xmlns:a16="http://schemas.microsoft.com/office/drawing/2014/main" id="{9182EF96-2F02-077D-461F-80B44FB0BF08}"/>
              </a:ext>
            </a:extLst>
          </p:cNvPr>
          <p:cNvPicPr>
            <a:picLocks noChangeAspect="1"/>
          </p:cNvPicPr>
          <p:nvPr/>
        </p:nvPicPr>
        <p:blipFill>
          <a:blip r:embed="rId4"/>
          <a:stretch>
            <a:fillRect/>
          </a:stretch>
        </p:blipFill>
        <p:spPr>
          <a:xfrm>
            <a:off x="6207085" y="2010559"/>
            <a:ext cx="5304336" cy="3576638"/>
          </a:xfrm>
          <a:prstGeom prst="rect">
            <a:avLst/>
          </a:prstGeom>
        </p:spPr>
      </p:pic>
    </p:spTree>
    <p:extLst>
      <p:ext uri="{BB962C8B-B14F-4D97-AF65-F5344CB8AC3E}">
        <p14:creationId xmlns:p14="http://schemas.microsoft.com/office/powerpoint/2010/main" val="1206081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3"/>
          <a:stretch>
            <a:fillRect/>
          </a:stretch>
        </p:blipFill>
        <p:spPr>
          <a:xfrm>
            <a:off x="358219" y="1969464"/>
            <a:ext cx="2462093" cy="3576638"/>
          </a:xfrm>
          <a:prstGeom prst="rect">
            <a:avLst/>
          </a:prstGeom>
        </p:spPr>
      </p:pic>
      <p:pic>
        <p:nvPicPr>
          <p:cNvPr id="6" name="Picture 5">
            <a:extLst>
              <a:ext uri="{FF2B5EF4-FFF2-40B4-BE49-F238E27FC236}">
                <a16:creationId xmlns:a16="http://schemas.microsoft.com/office/drawing/2014/main" id="{D3FB7521-E048-6DC4-1B05-068136382779}"/>
              </a:ext>
            </a:extLst>
          </p:cNvPr>
          <p:cNvPicPr>
            <a:picLocks noChangeAspect="1"/>
          </p:cNvPicPr>
          <p:nvPr/>
        </p:nvPicPr>
        <p:blipFill>
          <a:blip r:embed="rId4"/>
          <a:stretch>
            <a:fillRect/>
          </a:stretch>
        </p:blipFill>
        <p:spPr>
          <a:xfrm>
            <a:off x="3339737" y="2577571"/>
            <a:ext cx="5512525" cy="2454594"/>
          </a:xfrm>
          <a:prstGeom prst="rect">
            <a:avLst/>
          </a:prstGeom>
        </p:spPr>
      </p:pic>
      <p:pic>
        <p:nvPicPr>
          <p:cNvPr id="8" name="Picture 7">
            <a:extLst>
              <a:ext uri="{FF2B5EF4-FFF2-40B4-BE49-F238E27FC236}">
                <a16:creationId xmlns:a16="http://schemas.microsoft.com/office/drawing/2014/main" id="{1CA123FE-00BD-D467-4895-8E2192FB688E}"/>
              </a:ext>
            </a:extLst>
          </p:cNvPr>
          <p:cNvPicPr>
            <a:picLocks noChangeAspect="1"/>
          </p:cNvPicPr>
          <p:nvPr/>
        </p:nvPicPr>
        <p:blipFill>
          <a:blip r:embed="rId5"/>
          <a:stretch>
            <a:fillRect/>
          </a:stretch>
        </p:blipFill>
        <p:spPr>
          <a:xfrm>
            <a:off x="9241873" y="1969465"/>
            <a:ext cx="2557838" cy="3576638"/>
          </a:xfrm>
          <a:prstGeom prst="rect">
            <a:avLst/>
          </a:prstGeom>
        </p:spPr>
      </p:pic>
    </p:spTree>
    <p:extLst>
      <p:ext uri="{BB962C8B-B14F-4D97-AF65-F5344CB8AC3E}">
        <p14:creationId xmlns:p14="http://schemas.microsoft.com/office/powerpoint/2010/main" val="25117470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rotWithShape="1">
          <a:blip r:embed="rId3"/>
          <a:srcRect l="-1" r="-791" b="16278"/>
          <a:stretch/>
        </p:blipFill>
        <p:spPr>
          <a:xfrm>
            <a:off x="167371" y="562214"/>
            <a:ext cx="11966403" cy="4677605"/>
          </a:xfrm>
          <a:prstGeom prst="rect">
            <a:avLst/>
          </a:prstGeom>
        </p:spPr>
      </p:pic>
    </p:spTree>
    <p:extLst>
      <p:ext uri="{BB962C8B-B14F-4D97-AF65-F5344CB8AC3E}">
        <p14:creationId xmlns:p14="http://schemas.microsoft.com/office/powerpoint/2010/main" val="10630403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8614E7A-59BA-BEB5-EE60-E1A39C005154}"/>
              </a:ext>
            </a:extLst>
          </p:cNvPr>
          <p:cNvPicPr>
            <a:picLocks noChangeAspect="1"/>
          </p:cNvPicPr>
          <p:nvPr/>
        </p:nvPicPr>
        <p:blipFill>
          <a:blip r:embed="rId3"/>
          <a:stretch>
            <a:fillRect/>
          </a:stretch>
        </p:blipFill>
        <p:spPr>
          <a:xfrm>
            <a:off x="619160" y="1271898"/>
            <a:ext cx="5358356" cy="3019921"/>
          </a:xfrm>
          <a:prstGeom prst="rect">
            <a:avLst/>
          </a:prstGeom>
        </p:spPr>
      </p:pic>
      <p:pic>
        <p:nvPicPr>
          <p:cNvPr id="6" name="Picture 5"/>
          <p:cNvPicPr>
            <a:picLocks noChangeAspect="1"/>
          </p:cNvPicPr>
          <p:nvPr/>
        </p:nvPicPr>
        <p:blipFill>
          <a:blip r:embed="rId4"/>
          <a:stretch>
            <a:fillRect/>
          </a:stretch>
        </p:blipFill>
        <p:spPr>
          <a:xfrm>
            <a:off x="7920845" y="386140"/>
            <a:ext cx="2801233" cy="4791436"/>
          </a:xfrm>
          <a:prstGeom prst="rect">
            <a:avLst/>
          </a:prstGeom>
        </p:spPr>
      </p:pic>
    </p:spTree>
    <p:extLst>
      <p:ext uri="{BB962C8B-B14F-4D97-AF65-F5344CB8AC3E}">
        <p14:creationId xmlns:p14="http://schemas.microsoft.com/office/powerpoint/2010/main" val="4150261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58775" y="365125"/>
            <a:ext cx="11480800" cy="1325563"/>
          </a:xfrm>
        </p:spPr>
        <p:txBody>
          <a:bodyPr>
            <a:normAutofit/>
          </a:bodyPr>
          <a:lstStyle/>
          <a:p>
            <a:pPr algn="ctr"/>
            <a:r>
              <a:rPr lang="en-GB" sz="3600" b="1" dirty="0"/>
              <a:t>Baum’s Eight Stages of Genocide Formation (Antecedents)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934591285"/>
              </p:ext>
            </p:extLst>
          </p:nvPr>
        </p:nvGraphicFramePr>
        <p:xfrm>
          <a:off x="650966" y="1356360"/>
          <a:ext cx="10890068" cy="4145280"/>
        </p:xfrm>
        <a:graphic>
          <a:graphicData uri="http://schemas.openxmlformats.org/drawingml/2006/table">
            <a:tbl>
              <a:tblPr firstRow="1" bandRow="1">
                <a:tableStyleId>{5C22544A-7EE6-4342-B048-85BDC9FD1C3A}</a:tableStyleId>
              </a:tblPr>
              <a:tblGrid>
                <a:gridCol w="868680">
                  <a:extLst>
                    <a:ext uri="{9D8B030D-6E8A-4147-A177-3AD203B41FA5}">
                      <a16:colId xmlns:a16="http://schemas.microsoft.com/office/drawing/2014/main" val="169895600"/>
                    </a:ext>
                  </a:extLst>
                </a:gridCol>
                <a:gridCol w="2229395">
                  <a:extLst>
                    <a:ext uri="{9D8B030D-6E8A-4147-A177-3AD203B41FA5}">
                      <a16:colId xmlns:a16="http://schemas.microsoft.com/office/drawing/2014/main" val="3921719760"/>
                    </a:ext>
                  </a:extLst>
                </a:gridCol>
                <a:gridCol w="7791993">
                  <a:extLst>
                    <a:ext uri="{9D8B030D-6E8A-4147-A177-3AD203B41FA5}">
                      <a16:colId xmlns:a16="http://schemas.microsoft.com/office/drawing/2014/main" val="1233108889"/>
                    </a:ext>
                  </a:extLst>
                </a:gridCol>
              </a:tblGrid>
              <a:tr h="370840">
                <a:tc>
                  <a:txBody>
                    <a:bodyPr/>
                    <a:lstStyle/>
                    <a:p>
                      <a:r>
                        <a:rPr lang="en-GB" dirty="0"/>
                        <a:t>Stage</a:t>
                      </a:r>
                    </a:p>
                  </a:txBody>
                  <a:tcPr/>
                </a:tc>
                <a:tc>
                  <a:txBody>
                    <a:bodyPr/>
                    <a:lstStyle/>
                    <a:p>
                      <a:r>
                        <a:rPr lang="en-GB" dirty="0"/>
                        <a:t>Heading</a:t>
                      </a:r>
                    </a:p>
                  </a:txBody>
                  <a:tcPr/>
                </a:tc>
                <a:tc>
                  <a:txBody>
                    <a:bodyPr/>
                    <a:lstStyle/>
                    <a:p>
                      <a:r>
                        <a:rPr lang="en-GB" dirty="0"/>
                        <a:t>Brief Explanation</a:t>
                      </a:r>
                    </a:p>
                  </a:txBody>
                  <a:tcPr/>
                </a:tc>
                <a:extLst>
                  <a:ext uri="{0D108BD9-81ED-4DB2-BD59-A6C34878D82A}">
                    <a16:rowId xmlns:a16="http://schemas.microsoft.com/office/drawing/2014/main" val="2447684095"/>
                  </a:ext>
                </a:extLst>
              </a:tr>
              <a:tr h="370840">
                <a:tc>
                  <a:txBody>
                    <a:bodyPr/>
                    <a:lstStyle/>
                    <a:p>
                      <a:r>
                        <a:rPr lang="en-GB" dirty="0"/>
                        <a:t>1</a:t>
                      </a:r>
                    </a:p>
                  </a:txBody>
                  <a:tcPr/>
                </a:tc>
                <a:tc>
                  <a:txBody>
                    <a:bodyPr/>
                    <a:lstStyle/>
                    <a:p>
                      <a:r>
                        <a:rPr lang="en-GB" dirty="0"/>
                        <a:t>Classification</a:t>
                      </a:r>
                    </a:p>
                  </a:txBody>
                  <a:tcPr/>
                </a:tc>
                <a:tc>
                  <a:txBody>
                    <a:bodyPr/>
                    <a:lstStyle/>
                    <a:p>
                      <a:r>
                        <a:rPr lang="en-GB" dirty="0"/>
                        <a:t>All cultures categorise into ‘us’ and ‘them’ based upon some form of classification</a:t>
                      </a:r>
                    </a:p>
                  </a:txBody>
                  <a:tcPr/>
                </a:tc>
                <a:extLst>
                  <a:ext uri="{0D108BD9-81ED-4DB2-BD59-A6C34878D82A}">
                    <a16:rowId xmlns:a16="http://schemas.microsoft.com/office/drawing/2014/main" val="8816511"/>
                  </a:ext>
                </a:extLst>
              </a:tr>
              <a:tr h="370840">
                <a:tc>
                  <a:txBody>
                    <a:bodyPr/>
                    <a:lstStyle/>
                    <a:p>
                      <a:r>
                        <a:rPr lang="en-GB" dirty="0"/>
                        <a:t>2</a:t>
                      </a:r>
                    </a:p>
                  </a:txBody>
                  <a:tcPr/>
                </a:tc>
                <a:tc>
                  <a:txBody>
                    <a:bodyPr/>
                    <a:lstStyle/>
                    <a:p>
                      <a:r>
                        <a:rPr lang="en-GB" dirty="0"/>
                        <a:t>Symbolisation</a:t>
                      </a:r>
                    </a:p>
                  </a:txBody>
                  <a:tcPr/>
                </a:tc>
                <a:tc>
                  <a:txBody>
                    <a:bodyPr/>
                    <a:lstStyle/>
                    <a:p>
                      <a:r>
                        <a:rPr lang="en-GB" dirty="0"/>
                        <a:t>Cultures use names</a:t>
                      </a:r>
                      <a:r>
                        <a:rPr lang="en-GB" baseline="0" dirty="0"/>
                        <a:t> and physical symbols to identify members of groups</a:t>
                      </a:r>
                      <a:endParaRPr lang="en-GB" dirty="0"/>
                    </a:p>
                  </a:txBody>
                  <a:tcPr/>
                </a:tc>
                <a:extLst>
                  <a:ext uri="{0D108BD9-81ED-4DB2-BD59-A6C34878D82A}">
                    <a16:rowId xmlns:a16="http://schemas.microsoft.com/office/drawing/2014/main" val="2454379932"/>
                  </a:ext>
                </a:extLst>
              </a:tr>
              <a:tr h="370840">
                <a:tc>
                  <a:txBody>
                    <a:bodyPr/>
                    <a:lstStyle/>
                    <a:p>
                      <a:r>
                        <a:rPr lang="en-GB" dirty="0"/>
                        <a:t>3</a:t>
                      </a:r>
                    </a:p>
                  </a:txBody>
                  <a:tcPr/>
                </a:tc>
                <a:tc>
                  <a:txBody>
                    <a:bodyPr/>
                    <a:lstStyle/>
                    <a:p>
                      <a:r>
                        <a:rPr lang="en-GB" dirty="0"/>
                        <a:t>Dehumanisation</a:t>
                      </a:r>
                    </a:p>
                  </a:txBody>
                  <a:tcPr/>
                </a:tc>
                <a:tc>
                  <a:txBody>
                    <a:bodyPr/>
                    <a:lstStyle/>
                    <a:p>
                      <a:r>
                        <a:rPr lang="en-GB" dirty="0"/>
                        <a:t>Denial of humanity to the stigmatised group</a:t>
                      </a:r>
                    </a:p>
                  </a:txBody>
                  <a:tcPr/>
                </a:tc>
                <a:extLst>
                  <a:ext uri="{0D108BD9-81ED-4DB2-BD59-A6C34878D82A}">
                    <a16:rowId xmlns:a16="http://schemas.microsoft.com/office/drawing/2014/main" val="700725935"/>
                  </a:ext>
                </a:extLst>
              </a:tr>
              <a:tr h="370840">
                <a:tc>
                  <a:txBody>
                    <a:bodyPr/>
                    <a:lstStyle/>
                    <a:p>
                      <a:r>
                        <a:rPr lang="en-GB" dirty="0"/>
                        <a:t>4</a:t>
                      </a:r>
                    </a:p>
                  </a:txBody>
                  <a:tcPr/>
                </a:tc>
                <a:tc>
                  <a:txBody>
                    <a:bodyPr/>
                    <a:lstStyle/>
                    <a:p>
                      <a:r>
                        <a:rPr lang="en-GB" dirty="0"/>
                        <a:t>Organisation</a:t>
                      </a:r>
                    </a:p>
                  </a:txBody>
                  <a:tcPr/>
                </a:tc>
                <a:tc>
                  <a:txBody>
                    <a:bodyPr/>
                    <a:lstStyle/>
                    <a:p>
                      <a:r>
                        <a:rPr lang="en-GB" dirty="0"/>
                        <a:t>Organisation by government,</a:t>
                      </a:r>
                      <a:r>
                        <a:rPr lang="en-GB" baseline="0" dirty="0"/>
                        <a:t> militia, or some form of group – not individual or ad hoc</a:t>
                      </a:r>
                      <a:endParaRPr lang="en-GB" dirty="0"/>
                    </a:p>
                  </a:txBody>
                  <a:tcPr/>
                </a:tc>
                <a:extLst>
                  <a:ext uri="{0D108BD9-81ED-4DB2-BD59-A6C34878D82A}">
                    <a16:rowId xmlns:a16="http://schemas.microsoft.com/office/drawing/2014/main" val="2789523883"/>
                  </a:ext>
                </a:extLst>
              </a:tr>
              <a:tr h="370840">
                <a:tc>
                  <a:txBody>
                    <a:bodyPr/>
                    <a:lstStyle/>
                    <a:p>
                      <a:r>
                        <a:rPr lang="en-GB" dirty="0"/>
                        <a:t>5</a:t>
                      </a:r>
                    </a:p>
                  </a:txBody>
                  <a:tcPr/>
                </a:tc>
                <a:tc>
                  <a:txBody>
                    <a:bodyPr/>
                    <a:lstStyle/>
                    <a:p>
                      <a:r>
                        <a:rPr lang="en-GB" dirty="0"/>
                        <a:t>Polarisation</a:t>
                      </a:r>
                    </a:p>
                  </a:txBody>
                  <a:tcPr/>
                </a:tc>
                <a:tc>
                  <a:txBody>
                    <a:bodyPr/>
                    <a:lstStyle/>
                    <a:p>
                      <a:r>
                        <a:rPr lang="en-GB" dirty="0"/>
                        <a:t>Extremists drive groups apart</a:t>
                      </a:r>
                    </a:p>
                  </a:txBody>
                  <a:tcPr/>
                </a:tc>
                <a:extLst>
                  <a:ext uri="{0D108BD9-81ED-4DB2-BD59-A6C34878D82A}">
                    <a16:rowId xmlns:a16="http://schemas.microsoft.com/office/drawing/2014/main" val="3048681335"/>
                  </a:ext>
                </a:extLst>
              </a:tr>
              <a:tr h="370840">
                <a:tc>
                  <a:txBody>
                    <a:bodyPr/>
                    <a:lstStyle/>
                    <a:p>
                      <a:r>
                        <a:rPr lang="en-GB" dirty="0"/>
                        <a:t>6</a:t>
                      </a:r>
                    </a:p>
                  </a:txBody>
                  <a:tcPr/>
                </a:tc>
                <a:tc>
                  <a:txBody>
                    <a:bodyPr/>
                    <a:lstStyle/>
                    <a:p>
                      <a:r>
                        <a:rPr lang="en-GB" dirty="0"/>
                        <a:t>Identification</a:t>
                      </a:r>
                    </a:p>
                  </a:txBody>
                  <a:tcPr/>
                </a:tc>
                <a:tc>
                  <a:txBody>
                    <a:bodyPr/>
                    <a:lstStyle/>
                    <a:p>
                      <a:r>
                        <a:rPr lang="en-GB" dirty="0"/>
                        <a:t>Potential victims are identified and separated from other</a:t>
                      </a:r>
                      <a:r>
                        <a:rPr lang="en-GB" baseline="0" dirty="0"/>
                        <a:t> groups based on their identity</a:t>
                      </a:r>
                      <a:endParaRPr lang="en-GB" dirty="0"/>
                    </a:p>
                  </a:txBody>
                  <a:tcPr/>
                </a:tc>
                <a:extLst>
                  <a:ext uri="{0D108BD9-81ED-4DB2-BD59-A6C34878D82A}">
                    <a16:rowId xmlns:a16="http://schemas.microsoft.com/office/drawing/2014/main" val="2816280217"/>
                  </a:ext>
                </a:extLst>
              </a:tr>
              <a:tr h="370840">
                <a:tc>
                  <a:txBody>
                    <a:bodyPr/>
                    <a:lstStyle/>
                    <a:p>
                      <a:r>
                        <a:rPr lang="en-GB" dirty="0"/>
                        <a:t>7</a:t>
                      </a:r>
                    </a:p>
                  </a:txBody>
                  <a:tcPr/>
                </a:tc>
                <a:tc>
                  <a:txBody>
                    <a:bodyPr/>
                    <a:lstStyle/>
                    <a:p>
                      <a:r>
                        <a:rPr lang="en-GB" dirty="0"/>
                        <a:t>Extermination</a:t>
                      </a:r>
                    </a:p>
                  </a:txBody>
                  <a:tcPr/>
                </a:tc>
                <a:tc>
                  <a:txBody>
                    <a:bodyPr/>
                    <a:lstStyle/>
                    <a:p>
                      <a:r>
                        <a:rPr lang="en-GB" dirty="0"/>
                        <a:t>Killing of group members takes place (‘extermination’ because victims are not human [see ‘Dehumanisation])</a:t>
                      </a:r>
                    </a:p>
                  </a:txBody>
                  <a:tcPr/>
                </a:tc>
                <a:extLst>
                  <a:ext uri="{0D108BD9-81ED-4DB2-BD59-A6C34878D82A}">
                    <a16:rowId xmlns:a16="http://schemas.microsoft.com/office/drawing/2014/main" val="1883050694"/>
                  </a:ext>
                </a:extLst>
              </a:tr>
              <a:tr h="370840">
                <a:tc>
                  <a:txBody>
                    <a:bodyPr/>
                    <a:lstStyle/>
                    <a:p>
                      <a:r>
                        <a:rPr lang="en-GB" dirty="0"/>
                        <a:t>8</a:t>
                      </a:r>
                    </a:p>
                  </a:txBody>
                  <a:tcPr/>
                </a:tc>
                <a:tc>
                  <a:txBody>
                    <a:bodyPr/>
                    <a:lstStyle/>
                    <a:p>
                      <a:r>
                        <a:rPr lang="en-GB" dirty="0"/>
                        <a:t>Denial</a:t>
                      </a:r>
                    </a:p>
                  </a:txBody>
                  <a:tcPr/>
                </a:tc>
                <a:tc>
                  <a:txBody>
                    <a:bodyPr/>
                    <a:lstStyle/>
                    <a:p>
                      <a:r>
                        <a:rPr lang="en-GB" dirty="0"/>
                        <a:t>Mass graves, destruction</a:t>
                      </a:r>
                      <a:r>
                        <a:rPr lang="en-GB" baseline="0" dirty="0"/>
                        <a:t> of evidence</a:t>
                      </a:r>
                      <a:endParaRPr lang="en-GB" dirty="0"/>
                    </a:p>
                  </a:txBody>
                  <a:tcPr/>
                </a:tc>
                <a:extLst>
                  <a:ext uri="{0D108BD9-81ED-4DB2-BD59-A6C34878D82A}">
                    <a16:rowId xmlns:a16="http://schemas.microsoft.com/office/drawing/2014/main" val="1801212785"/>
                  </a:ext>
                </a:extLst>
              </a:tr>
            </a:tbl>
          </a:graphicData>
        </a:graphic>
      </p:graphicFrame>
    </p:spTree>
    <p:extLst>
      <p:ext uri="{BB962C8B-B14F-4D97-AF65-F5344CB8AC3E}">
        <p14:creationId xmlns:p14="http://schemas.microsoft.com/office/powerpoint/2010/main" val="2099581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3714233-7275-F3B8-6E2A-FC8AD4ABBEEF}"/>
              </a:ext>
            </a:extLst>
          </p:cNvPr>
          <p:cNvPicPr>
            <a:picLocks noChangeAspect="1"/>
          </p:cNvPicPr>
          <p:nvPr/>
        </p:nvPicPr>
        <p:blipFill>
          <a:blip r:embed="rId3"/>
          <a:stretch>
            <a:fillRect/>
          </a:stretch>
        </p:blipFill>
        <p:spPr>
          <a:xfrm>
            <a:off x="4056358" y="202984"/>
            <a:ext cx="4079283" cy="5254233"/>
          </a:xfrm>
          <a:prstGeom prst="rect">
            <a:avLst/>
          </a:prstGeom>
        </p:spPr>
      </p:pic>
    </p:spTree>
    <p:extLst>
      <p:ext uri="{BB962C8B-B14F-4D97-AF65-F5344CB8AC3E}">
        <p14:creationId xmlns:p14="http://schemas.microsoft.com/office/powerpoint/2010/main" val="2039938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FF21FE-FD25-3662-6BAD-3419FCB5A90D}"/>
              </a:ext>
            </a:extLst>
          </p:cNvPr>
          <p:cNvSpPr>
            <a:spLocks noGrp="1"/>
          </p:cNvSpPr>
          <p:nvPr>
            <p:ph idx="1"/>
          </p:nvPr>
        </p:nvSpPr>
        <p:spPr/>
        <p:txBody>
          <a:bodyPr>
            <a:normAutofit/>
          </a:bodyPr>
          <a:lstStyle/>
          <a:p>
            <a:pPr marL="0" indent="0" algn="ctr">
              <a:buNone/>
            </a:pPr>
            <a:endParaRPr lang="en-GB" sz="7200" dirty="0"/>
          </a:p>
          <a:p>
            <a:pPr marL="0" indent="0" algn="ctr">
              <a:buNone/>
            </a:pPr>
            <a:r>
              <a:rPr lang="en-GB" sz="7200" dirty="0"/>
              <a:t>BREAK</a:t>
            </a:r>
          </a:p>
        </p:txBody>
      </p:sp>
    </p:spTree>
    <p:extLst>
      <p:ext uri="{BB962C8B-B14F-4D97-AF65-F5344CB8AC3E}">
        <p14:creationId xmlns:p14="http://schemas.microsoft.com/office/powerpoint/2010/main" val="30793076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587E5-114B-F1D6-16A7-FFDFFF80C458}"/>
              </a:ext>
            </a:extLst>
          </p:cNvPr>
          <p:cNvSpPr>
            <a:spLocks noGrp="1"/>
          </p:cNvSpPr>
          <p:nvPr>
            <p:ph type="title"/>
          </p:nvPr>
        </p:nvSpPr>
        <p:spPr>
          <a:xfrm>
            <a:off x="358219" y="2174469"/>
            <a:ext cx="11481847" cy="1325563"/>
          </a:xfrm>
        </p:spPr>
        <p:txBody>
          <a:bodyPr>
            <a:normAutofit/>
          </a:bodyPr>
          <a:lstStyle/>
          <a:p>
            <a:pPr algn="ctr"/>
            <a:r>
              <a:rPr lang="en-GB" b="1" dirty="0"/>
              <a:t>Potential Psychological Explanations: Conformity and Obedience</a:t>
            </a:r>
          </a:p>
        </p:txBody>
      </p:sp>
    </p:spTree>
    <p:extLst>
      <p:ext uri="{BB962C8B-B14F-4D97-AF65-F5344CB8AC3E}">
        <p14:creationId xmlns:p14="http://schemas.microsoft.com/office/powerpoint/2010/main" val="1058125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30"/>
          <p:cNvSpPr txBox="1">
            <a:spLocks noGrp="1"/>
          </p:cNvSpPr>
          <p:nvPr>
            <p:ph type="subTitle" idx="1"/>
          </p:nvPr>
        </p:nvSpPr>
        <p:spPr>
          <a:xfrm>
            <a:off x="8793433" y="3074467"/>
            <a:ext cx="2794800" cy="18140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233E30"/>
                </a:solidFill>
                <a:latin typeface="Roboto Medium"/>
                <a:ea typeface="Roboto Medium"/>
                <a:cs typeface="Roboto Medium"/>
                <a:sym typeface="Roboto Medium"/>
              </a:rPr>
              <a:t>Remarkably high level of obedience displayed even when shocks reached potentially lethal levels</a:t>
            </a:r>
            <a:endParaRPr>
              <a:solidFill>
                <a:srgbClr val="233E30"/>
              </a:solidFill>
              <a:latin typeface="Roboto Medium"/>
              <a:ea typeface="Roboto Medium"/>
              <a:cs typeface="Roboto Medium"/>
              <a:sym typeface="Roboto Medium"/>
            </a:endParaRPr>
          </a:p>
        </p:txBody>
      </p:sp>
      <p:sp>
        <p:nvSpPr>
          <p:cNvPr id="222" name="Google Shape;222;p30"/>
          <p:cNvSpPr txBox="1">
            <a:spLocks noGrp="1"/>
          </p:cNvSpPr>
          <p:nvPr>
            <p:ph type="title"/>
          </p:nvPr>
        </p:nvSpPr>
        <p:spPr>
          <a:xfrm>
            <a:off x="2307800" y="535633"/>
            <a:ext cx="7576400" cy="564800"/>
          </a:xfrm>
          <a:prstGeom prst="rect">
            <a:avLst/>
          </a:prstGeom>
        </p:spPr>
        <p:txBody>
          <a:bodyPr spcFirstLastPara="1" vert="horz" wrap="square" lIns="121900" tIns="121900" rIns="121900" bIns="121900" rtlCol="0" anchor="ctr" anchorCtr="0">
            <a:noAutofit/>
          </a:bodyPr>
          <a:lstStyle/>
          <a:p>
            <a:r>
              <a:rPr lang="en" dirty="0">
                <a:solidFill>
                  <a:srgbClr val="08170F"/>
                </a:solidFill>
                <a:latin typeface="Krona One"/>
                <a:ea typeface="Krona One"/>
                <a:cs typeface="Krona One"/>
                <a:sym typeface="Krona One"/>
              </a:rPr>
              <a:t>Milgram's Obedience Studies</a:t>
            </a:r>
            <a:endParaRPr dirty="0">
              <a:solidFill>
                <a:srgbClr val="08170F"/>
              </a:solidFill>
              <a:latin typeface="Krona One"/>
              <a:ea typeface="Krona One"/>
              <a:cs typeface="Krona One"/>
              <a:sym typeface="Krona One"/>
            </a:endParaRPr>
          </a:p>
        </p:txBody>
      </p:sp>
      <p:sp>
        <p:nvSpPr>
          <p:cNvPr id="223" name="Google Shape;223;p30"/>
          <p:cNvSpPr txBox="1">
            <a:spLocks noGrp="1"/>
          </p:cNvSpPr>
          <p:nvPr>
            <p:ph type="subTitle" idx="2"/>
          </p:nvPr>
        </p:nvSpPr>
        <p:spPr>
          <a:xfrm>
            <a:off x="623233" y="1859967"/>
            <a:ext cx="2931200" cy="1096800"/>
          </a:xfrm>
          <a:prstGeom prst="rect">
            <a:avLst/>
          </a:prstGeom>
        </p:spPr>
        <p:txBody>
          <a:bodyPr spcFirstLastPara="1" vert="horz" wrap="square" lIns="121900" tIns="121900" rIns="121900" bIns="121900" rtlCol="0" anchor="t" anchorCtr="0">
            <a:noAutofit/>
          </a:bodyPr>
          <a:lstStyle/>
          <a:p>
            <a:pPr marL="0" indent="0">
              <a:spcAft>
                <a:spcPts val="1600"/>
              </a:spcAft>
            </a:pPr>
            <a:r>
              <a:rPr lang="en" dirty="0">
                <a:solidFill>
                  <a:srgbClr val="233E30"/>
                </a:solidFill>
                <a:latin typeface="Roboto Medium"/>
                <a:ea typeface="Roboto Medium"/>
                <a:cs typeface="Roboto Medium"/>
                <a:sym typeface="Roboto Medium"/>
              </a:rPr>
              <a:t>Participants were instructed to administer electric shocks to an unseen learner</a:t>
            </a:r>
            <a:endParaRPr dirty="0">
              <a:solidFill>
                <a:srgbClr val="233E30"/>
              </a:solidFill>
              <a:latin typeface="Roboto Medium"/>
              <a:ea typeface="Roboto Medium"/>
              <a:cs typeface="Roboto Medium"/>
              <a:sym typeface="Roboto Medium"/>
            </a:endParaRPr>
          </a:p>
        </p:txBody>
      </p:sp>
      <p:sp>
        <p:nvSpPr>
          <p:cNvPr id="224" name="Google Shape;224;p30"/>
          <p:cNvSpPr txBox="1">
            <a:spLocks noGrp="1"/>
          </p:cNvSpPr>
          <p:nvPr>
            <p:ph type="subTitle" idx="3"/>
          </p:nvPr>
        </p:nvSpPr>
        <p:spPr>
          <a:xfrm>
            <a:off x="608933" y="4540100"/>
            <a:ext cx="3148800" cy="11800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233E30"/>
                </a:solidFill>
                <a:latin typeface="Roboto Medium"/>
                <a:ea typeface="Roboto Medium"/>
                <a:cs typeface="Roboto Medium"/>
                <a:sym typeface="Roboto Medium"/>
              </a:rPr>
              <a:t>Revealed the powerful impact of societal norms and authority figures on shaping individual conduct</a:t>
            </a:r>
            <a:endParaRPr>
              <a:solidFill>
                <a:srgbClr val="233E30"/>
              </a:solidFill>
              <a:latin typeface="Roboto Medium"/>
              <a:ea typeface="Roboto Medium"/>
              <a:cs typeface="Roboto Medium"/>
              <a:sym typeface="Roboto Medium"/>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30" name="Google Shape;230;p31"/>
          <p:cNvSpPr txBox="1">
            <a:spLocks noGrp="1"/>
          </p:cNvSpPr>
          <p:nvPr>
            <p:ph type="title"/>
          </p:nvPr>
        </p:nvSpPr>
        <p:spPr>
          <a:xfrm>
            <a:off x="856933" y="867000"/>
            <a:ext cx="5694000" cy="969200"/>
          </a:xfrm>
          <a:prstGeom prst="rect">
            <a:avLst/>
          </a:prstGeom>
        </p:spPr>
        <p:txBody>
          <a:bodyPr spcFirstLastPara="1" vert="horz" wrap="square" lIns="121900" tIns="121900" rIns="121900" bIns="121900" rtlCol="0" anchor="ctr" anchorCtr="0">
            <a:noAutofit/>
          </a:bodyPr>
          <a:lstStyle/>
          <a:p>
            <a:r>
              <a:rPr lang="en">
                <a:solidFill>
                  <a:srgbClr val="08170F"/>
                </a:solidFill>
                <a:latin typeface="Krona One"/>
                <a:ea typeface="Krona One"/>
                <a:cs typeface="Krona One"/>
                <a:sym typeface="Krona One"/>
              </a:rPr>
              <a:t>Social Influence and Conformity</a:t>
            </a:r>
            <a:endParaRPr>
              <a:solidFill>
                <a:srgbClr val="08170F"/>
              </a:solidFill>
              <a:latin typeface="Krona One"/>
              <a:ea typeface="Krona One"/>
              <a:cs typeface="Krona One"/>
              <a:sym typeface="Krona One"/>
            </a:endParaRPr>
          </a:p>
        </p:txBody>
      </p:sp>
      <p:sp>
        <p:nvSpPr>
          <p:cNvPr id="231" name="Google Shape;231;p31"/>
          <p:cNvSpPr txBox="1">
            <a:spLocks noGrp="1"/>
          </p:cNvSpPr>
          <p:nvPr>
            <p:ph type="subTitle" idx="1"/>
          </p:nvPr>
        </p:nvSpPr>
        <p:spPr>
          <a:xfrm>
            <a:off x="1581233" y="2249500"/>
            <a:ext cx="4969600" cy="124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233E30"/>
                </a:solidFill>
                <a:latin typeface="Roboto Medium"/>
                <a:ea typeface="Roboto Medium"/>
                <a:cs typeface="Roboto Medium"/>
                <a:sym typeface="Roboto Medium"/>
              </a:rPr>
              <a:t>Authority figures hold significant influence over individuals</a:t>
            </a:r>
            <a:endParaRPr>
              <a:solidFill>
                <a:srgbClr val="233E30"/>
              </a:solidFill>
              <a:latin typeface="Roboto Medium"/>
              <a:ea typeface="Roboto Medium"/>
              <a:cs typeface="Roboto Medium"/>
              <a:sym typeface="Roboto Medium"/>
            </a:endParaRPr>
          </a:p>
        </p:txBody>
      </p:sp>
      <p:sp>
        <p:nvSpPr>
          <p:cNvPr id="232" name="Google Shape;232;p31"/>
          <p:cNvSpPr txBox="1">
            <a:spLocks noGrp="1"/>
          </p:cNvSpPr>
          <p:nvPr>
            <p:ph type="subTitle" idx="3"/>
          </p:nvPr>
        </p:nvSpPr>
        <p:spPr>
          <a:xfrm>
            <a:off x="1581233" y="3635100"/>
            <a:ext cx="4969600" cy="124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233E30"/>
                </a:solidFill>
                <a:latin typeface="Roboto Medium"/>
                <a:ea typeface="Roboto Medium"/>
                <a:cs typeface="Roboto Medium"/>
                <a:sym typeface="Roboto Medium"/>
              </a:rPr>
              <a:t>Society establishes norms that dictate acceptable behaviors</a:t>
            </a:r>
            <a:endParaRPr>
              <a:solidFill>
                <a:srgbClr val="233E30"/>
              </a:solidFill>
              <a:latin typeface="Roboto Medium"/>
              <a:ea typeface="Roboto Medium"/>
              <a:cs typeface="Roboto Medium"/>
              <a:sym typeface="Roboto Medium"/>
            </a:endParaRPr>
          </a:p>
        </p:txBody>
      </p:sp>
      <p:sp>
        <p:nvSpPr>
          <p:cNvPr id="233" name="Google Shape;233;p31"/>
          <p:cNvSpPr txBox="1">
            <a:spLocks noGrp="1"/>
          </p:cNvSpPr>
          <p:nvPr>
            <p:ph type="subTitle" idx="4"/>
          </p:nvPr>
        </p:nvSpPr>
        <p:spPr>
          <a:xfrm>
            <a:off x="1581233" y="5020700"/>
            <a:ext cx="4969600" cy="124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233E30"/>
                </a:solidFill>
                <a:latin typeface="Roboto Medium"/>
                <a:ea typeface="Roboto Medium"/>
                <a:cs typeface="Roboto Medium"/>
                <a:sym typeface="Roboto Medium"/>
              </a:rPr>
              <a:t>Individuals often conform to these norms to gain social approval and avoid disapproval</a:t>
            </a:r>
            <a:endParaRPr>
              <a:solidFill>
                <a:srgbClr val="233E30"/>
              </a:solidFill>
              <a:latin typeface="Roboto Medium"/>
              <a:ea typeface="Roboto Medium"/>
              <a:cs typeface="Roboto Medium"/>
              <a:sym typeface="Roboto Medium"/>
            </a:endParaRPr>
          </a:p>
        </p:txBody>
      </p:sp>
      <p:sp>
        <p:nvSpPr>
          <p:cNvPr id="3" name="Picture Placeholder 2">
            <a:extLst>
              <a:ext uri="{FF2B5EF4-FFF2-40B4-BE49-F238E27FC236}">
                <a16:creationId xmlns:a16="http://schemas.microsoft.com/office/drawing/2014/main" id="{DE56AA1C-7AB0-6CDF-FCDE-A08B87198A7C}"/>
              </a:ext>
            </a:extLst>
          </p:cNvPr>
          <p:cNvSpPr>
            <a:spLocks noGrp="1"/>
          </p:cNvSpPr>
          <p:nvPr>
            <p:ph type="pic" idx="2"/>
          </p:nvPr>
        </p:nvSpPr>
        <p:spPr/>
        <p:txBody>
          <a:bodyPr/>
          <a:lstStyle/>
          <a:p>
            <a:endParaRPr lang="en-GB"/>
          </a:p>
        </p:txBody>
      </p:sp>
      <p:pic>
        <p:nvPicPr>
          <p:cNvPr id="4" name="Picture 3" descr="Conformity: A Powerful Force in Pharmaceutical Markets - BioVid">
            <a:extLst>
              <a:ext uri="{FF2B5EF4-FFF2-40B4-BE49-F238E27FC236}">
                <a16:creationId xmlns:a16="http://schemas.microsoft.com/office/drawing/2014/main" id="{8D25B983-6228-BE44-1D0D-1C3C228C114D}"/>
              </a:ext>
            </a:extLst>
          </p:cNvPr>
          <p:cNvPicPr>
            <a:picLocks noChangeAspect="1"/>
          </p:cNvPicPr>
          <p:nvPr/>
        </p:nvPicPr>
        <p:blipFill>
          <a:blip r:embed="rId3"/>
          <a:stretch>
            <a:fillRect/>
          </a:stretch>
        </p:blipFill>
        <p:spPr>
          <a:xfrm>
            <a:off x="7615550" y="133"/>
            <a:ext cx="4576449" cy="570027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9" name="Google Shape;239;p32"/>
          <p:cNvSpPr txBox="1">
            <a:spLocks noGrp="1"/>
          </p:cNvSpPr>
          <p:nvPr>
            <p:ph type="subTitle" idx="1"/>
          </p:nvPr>
        </p:nvSpPr>
        <p:spPr>
          <a:xfrm>
            <a:off x="1697800" y="2282543"/>
            <a:ext cx="8796400" cy="2619600"/>
          </a:xfrm>
          <a:prstGeom prst="rect">
            <a:avLst/>
          </a:prstGeom>
        </p:spPr>
        <p:txBody>
          <a:bodyPr spcFirstLastPara="1" vert="horz" wrap="square" lIns="121900" tIns="121900" rIns="121900" bIns="121900" rtlCol="0" anchor="t" anchorCtr="0">
            <a:noAutofit/>
          </a:bodyPr>
          <a:lstStyle/>
          <a:p>
            <a:pPr marL="609585" indent="-414856">
              <a:lnSpc>
                <a:spcPct val="110000"/>
              </a:lnSpc>
              <a:buClr>
                <a:srgbClr val="233E30"/>
              </a:buClr>
              <a:buFont typeface="Roboto Medium"/>
              <a:buChar char="●"/>
            </a:pPr>
            <a:r>
              <a:rPr lang="en" sz="2400" dirty="0">
                <a:solidFill>
                  <a:srgbClr val="233E30"/>
                </a:solidFill>
                <a:latin typeface="Arial" panose="020B0604020202020204" pitchFamily="34" charset="0"/>
                <a:ea typeface="Roboto Medium"/>
                <a:cs typeface="Arial" panose="020B0604020202020204" pitchFamily="34" charset="0"/>
                <a:sym typeface="Roboto Medium"/>
              </a:rPr>
              <a:t>Physical proximity and legitimacy of authority influence level of obedience</a:t>
            </a:r>
            <a:endParaRPr sz="2400" dirty="0">
              <a:solidFill>
                <a:srgbClr val="233E30"/>
              </a:solidFill>
              <a:latin typeface="Arial" panose="020B0604020202020204" pitchFamily="34" charset="0"/>
              <a:ea typeface="Roboto Medium"/>
              <a:cs typeface="Arial" panose="020B0604020202020204" pitchFamily="34" charset="0"/>
              <a:sym typeface="Roboto Medium"/>
            </a:endParaRPr>
          </a:p>
          <a:p>
            <a:pPr marL="609585" indent="-414856">
              <a:lnSpc>
                <a:spcPct val="110000"/>
              </a:lnSpc>
              <a:buClr>
                <a:srgbClr val="233E30"/>
              </a:buClr>
              <a:buFont typeface="Roboto Medium"/>
              <a:buChar char="●"/>
            </a:pPr>
            <a:r>
              <a:rPr lang="en" sz="2400" dirty="0">
                <a:solidFill>
                  <a:srgbClr val="233E30"/>
                </a:solidFill>
                <a:latin typeface="Arial" panose="020B0604020202020204" pitchFamily="34" charset="0"/>
                <a:ea typeface="Roboto Medium"/>
                <a:cs typeface="Arial" panose="020B0604020202020204" pitchFamily="34" charset="0"/>
                <a:sym typeface="Roboto Medium"/>
              </a:rPr>
              <a:t>Gradual commitment to escalating situations increases likelihood of obedience</a:t>
            </a:r>
            <a:endParaRPr sz="2400" dirty="0">
              <a:solidFill>
                <a:srgbClr val="233E30"/>
              </a:solidFill>
              <a:latin typeface="Arial" panose="020B0604020202020204" pitchFamily="34" charset="0"/>
              <a:ea typeface="Roboto Medium"/>
              <a:cs typeface="Arial" panose="020B0604020202020204" pitchFamily="34" charset="0"/>
              <a:sym typeface="Roboto Medium"/>
            </a:endParaRPr>
          </a:p>
        </p:txBody>
      </p:sp>
      <p:sp>
        <p:nvSpPr>
          <p:cNvPr id="240" name="Google Shape;240;p32"/>
          <p:cNvSpPr txBox="1">
            <a:spLocks noGrp="1"/>
          </p:cNvSpPr>
          <p:nvPr>
            <p:ph type="title"/>
          </p:nvPr>
        </p:nvSpPr>
        <p:spPr>
          <a:xfrm>
            <a:off x="1741251" y="867000"/>
            <a:ext cx="9466349" cy="969200"/>
          </a:xfrm>
          <a:prstGeom prst="rect">
            <a:avLst/>
          </a:prstGeom>
        </p:spPr>
        <p:txBody>
          <a:bodyPr spcFirstLastPara="1" vert="horz" wrap="square" lIns="121900" tIns="121900" rIns="121900" bIns="121900" rtlCol="0" anchor="ctr" anchorCtr="0">
            <a:noAutofit/>
          </a:bodyPr>
          <a:lstStyle/>
          <a:p>
            <a:r>
              <a:rPr lang="en" dirty="0">
                <a:solidFill>
                  <a:srgbClr val="08170F"/>
                </a:solidFill>
                <a:latin typeface="Krona One"/>
                <a:ea typeface="Krona One"/>
                <a:cs typeface="Krona One"/>
                <a:sym typeface="Krona One"/>
              </a:rPr>
              <a:t>Factors Influencing Obedience</a:t>
            </a:r>
            <a:endParaRPr dirty="0">
              <a:solidFill>
                <a:srgbClr val="08170F"/>
              </a:solidFill>
              <a:latin typeface="Krona One"/>
              <a:ea typeface="Krona One"/>
              <a:cs typeface="Krona One"/>
              <a:sym typeface="Krona One"/>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4"/>
        <p:cNvGrpSpPr/>
        <p:nvPr/>
      </p:nvGrpSpPr>
      <p:grpSpPr>
        <a:xfrm>
          <a:off x="0" y="0"/>
          <a:ext cx="0" cy="0"/>
          <a:chOff x="0" y="0"/>
          <a:chExt cx="0" cy="0"/>
        </a:xfrm>
      </p:grpSpPr>
      <p:sp>
        <p:nvSpPr>
          <p:cNvPr id="245" name="Google Shape;245;p33"/>
          <p:cNvSpPr txBox="1">
            <a:spLocks noGrp="1"/>
          </p:cNvSpPr>
          <p:nvPr>
            <p:ph type="subTitle" idx="1"/>
          </p:nvPr>
        </p:nvSpPr>
        <p:spPr>
          <a:xfrm>
            <a:off x="510767" y="2175300"/>
            <a:ext cx="10338000" cy="543200"/>
          </a:xfrm>
          <a:prstGeom prst="rect">
            <a:avLst/>
          </a:prstGeom>
        </p:spPr>
        <p:txBody>
          <a:bodyPr spcFirstLastPara="1" vert="horz" wrap="square" lIns="121900" tIns="121900" rIns="121900" bIns="121900" rtlCol="0" anchor="t" anchorCtr="0">
            <a:noAutofit/>
          </a:bodyPr>
          <a:lstStyle/>
          <a:p>
            <a:pPr marL="609585" indent="-406390">
              <a:lnSpc>
                <a:spcPct val="110000"/>
              </a:lnSpc>
              <a:buClr>
                <a:srgbClr val="233E30"/>
              </a:buClr>
              <a:buFont typeface="Roboto Medium"/>
              <a:buChar char="●"/>
            </a:pPr>
            <a:r>
              <a:rPr lang="en" sz="2400" dirty="0">
                <a:solidFill>
                  <a:srgbClr val="233E30"/>
                </a:solidFill>
                <a:latin typeface="Arial" panose="020B0604020202020204" pitchFamily="34" charset="0"/>
                <a:ea typeface="Roboto Medium"/>
                <a:cs typeface="Arial" panose="020B0604020202020204" pitchFamily="34" charset="0"/>
                <a:sym typeface="Roboto Medium"/>
              </a:rPr>
              <a:t>Milgram's studies remain relevant in understanding obedience in institutional settings, workplace dynamics, and political structures</a:t>
            </a:r>
          </a:p>
          <a:p>
            <a:pPr marL="609585" indent="-406390">
              <a:lnSpc>
                <a:spcPct val="110000"/>
              </a:lnSpc>
              <a:buClr>
                <a:srgbClr val="233E30"/>
              </a:buClr>
              <a:buFont typeface="Roboto Medium"/>
              <a:buChar char="●"/>
            </a:pPr>
            <a:endParaRPr lang="en" sz="2400" dirty="0">
              <a:solidFill>
                <a:srgbClr val="233E30"/>
              </a:solidFill>
              <a:latin typeface="Arial" panose="020B0604020202020204" pitchFamily="34" charset="0"/>
              <a:ea typeface="Roboto Medium"/>
              <a:cs typeface="Arial" panose="020B0604020202020204" pitchFamily="34" charset="0"/>
              <a:sym typeface="Roboto Medium"/>
            </a:endParaRPr>
          </a:p>
          <a:p>
            <a:pPr marL="609585" indent="-406390">
              <a:lnSpc>
                <a:spcPct val="110000"/>
              </a:lnSpc>
              <a:buClr>
                <a:srgbClr val="233E30"/>
              </a:buClr>
              <a:buFont typeface="Roboto Medium"/>
              <a:buChar char="●"/>
            </a:pPr>
            <a:r>
              <a:rPr lang="en" sz="2400" dirty="0">
                <a:solidFill>
                  <a:srgbClr val="233E30"/>
                </a:solidFill>
                <a:latin typeface="Arial" panose="020B0604020202020204" pitchFamily="34" charset="0"/>
                <a:ea typeface="Roboto Medium"/>
                <a:cs typeface="Arial" panose="020B0604020202020204" pitchFamily="34" charset="0"/>
                <a:sym typeface="Roboto Medium"/>
              </a:rPr>
              <a:t>Can they potentially explain genocide and intergroup hostility?</a:t>
            </a:r>
          </a:p>
          <a:p>
            <a:pPr marL="1066785" lvl="1" indent="-406390">
              <a:lnSpc>
                <a:spcPct val="110000"/>
              </a:lnSpc>
              <a:buClr>
                <a:srgbClr val="233E30"/>
              </a:buClr>
              <a:buFont typeface="Roboto Medium"/>
              <a:buChar char="●"/>
            </a:pPr>
            <a:r>
              <a:rPr lang="en" dirty="0">
                <a:solidFill>
                  <a:srgbClr val="233E30"/>
                </a:solidFill>
                <a:latin typeface="Arial" panose="020B0604020202020204" pitchFamily="34" charset="0"/>
                <a:ea typeface="Roboto Medium"/>
                <a:cs typeface="Arial" panose="020B0604020202020204" pitchFamily="34" charset="0"/>
                <a:sym typeface="Roboto Medium"/>
              </a:rPr>
              <a:t>At least in part</a:t>
            </a:r>
            <a:endParaRPr dirty="0">
              <a:solidFill>
                <a:srgbClr val="233E30"/>
              </a:solidFill>
              <a:latin typeface="Arial" panose="020B0604020202020204" pitchFamily="34" charset="0"/>
              <a:ea typeface="Roboto Medium"/>
              <a:cs typeface="Arial" panose="020B0604020202020204" pitchFamily="34" charset="0"/>
              <a:sym typeface="Roboto Medium"/>
            </a:endParaRPr>
          </a:p>
        </p:txBody>
      </p:sp>
      <p:sp>
        <p:nvSpPr>
          <p:cNvPr id="246" name="Google Shape;246;p33"/>
          <p:cNvSpPr txBox="1">
            <a:spLocks noGrp="1"/>
          </p:cNvSpPr>
          <p:nvPr>
            <p:ph type="title"/>
          </p:nvPr>
        </p:nvSpPr>
        <p:spPr>
          <a:xfrm>
            <a:off x="510767" y="1201267"/>
            <a:ext cx="10338000" cy="848000"/>
          </a:xfrm>
          <a:prstGeom prst="rect">
            <a:avLst/>
          </a:prstGeom>
        </p:spPr>
        <p:txBody>
          <a:bodyPr spcFirstLastPara="1" vert="horz" wrap="square" lIns="121900" tIns="121900" rIns="121900" bIns="121900" rtlCol="0" anchor="ctr" anchorCtr="0">
            <a:noAutofit/>
          </a:bodyPr>
          <a:lstStyle/>
          <a:p>
            <a:r>
              <a:rPr lang="en">
                <a:solidFill>
                  <a:srgbClr val="08170F"/>
                </a:solidFill>
                <a:latin typeface="Krona One"/>
                <a:ea typeface="Krona One"/>
                <a:cs typeface="Krona One"/>
                <a:sym typeface="Krona One"/>
              </a:rPr>
              <a:t>Real-World Implications</a:t>
            </a:r>
            <a:endParaRPr>
              <a:solidFill>
                <a:srgbClr val="08170F"/>
              </a:solidFill>
              <a:latin typeface="Krona One"/>
              <a:ea typeface="Krona One"/>
              <a:cs typeface="Krona One"/>
              <a:sym typeface="Krona One"/>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50"/>
        <p:cNvGrpSpPr/>
        <p:nvPr/>
      </p:nvGrpSpPr>
      <p:grpSpPr>
        <a:xfrm>
          <a:off x="0" y="0"/>
          <a:ext cx="0" cy="0"/>
          <a:chOff x="0" y="0"/>
          <a:chExt cx="0" cy="0"/>
        </a:xfrm>
      </p:grpSpPr>
      <p:sp>
        <p:nvSpPr>
          <p:cNvPr id="251" name="Google Shape;251;p34"/>
          <p:cNvSpPr txBox="1">
            <a:spLocks noGrp="1"/>
          </p:cNvSpPr>
          <p:nvPr>
            <p:ph type="subTitle" idx="1"/>
          </p:nvPr>
        </p:nvSpPr>
        <p:spPr>
          <a:xfrm>
            <a:off x="8793433" y="3074467"/>
            <a:ext cx="2794800" cy="18140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233E30"/>
                </a:solidFill>
                <a:latin typeface="Roboto Medium"/>
                <a:ea typeface="Roboto Medium"/>
                <a:cs typeface="Roboto Medium"/>
                <a:sym typeface="Roboto Medium"/>
              </a:rPr>
              <a:t>Understanding factors influencing compliance can inform training and policies</a:t>
            </a:r>
            <a:endParaRPr>
              <a:solidFill>
                <a:srgbClr val="233E30"/>
              </a:solidFill>
              <a:latin typeface="Roboto Medium"/>
              <a:ea typeface="Roboto Medium"/>
              <a:cs typeface="Roboto Medium"/>
              <a:sym typeface="Roboto Medium"/>
            </a:endParaRPr>
          </a:p>
        </p:txBody>
      </p:sp>
      <p:sp>
        <p:nvSpPr>
          <p:cNvPr id="252" name="Google Shape;252;p34"/>
          <p:cNvSpPr txBox="1">
            <a:spLocks noGrp="1"/>
          </p:cNvSpPr>
          <p:nvPr>
            <p:ph type="title"/>
          </p:nvPr>
        </p:nvSpPr>
        <p:spPr>
          <a:xfrm>
            <a:off x="2307800" y="535633"/>
            <a:ext cx="7576400" cy="564800"/>
          </a:xfrm>
          <a:prstGeom prst="rect">
            <a:avLst/>
          </a:prstGeom>
        </p:spPr>
        <p:txBody>
          <a:bodyPr spcFirstLastPara="1" vert="horz" wrap="square" lIns="121900" tIns="121900" rIns="121900" bIns="121900" rtlCol="0" anchor="ctr" anchorCtr="0">
            <a:noAutofit/>
          </a:bodyPr>
          <a:lstStyle/>
          <a:p>
            <a:r>
              <a:rPr lang="en">
                <a:solidFill>
                  <a:srgbClr val="08170F"/>
                </a:solidFill>
                <a:latin typeface="Krona One"/>
                <a:ea typeface="Krona One"/>
                <a:cs typeface="Krona One"/>
                <a:sym typeface="Krona One"/>
              </a:rPr>
              <a:t>Application to Societal Contexts</a:t>
            </a:r>
            <a:endParaRPr>
              <a:solidFill>
                <a:srgbClr val="08170F"/>
              </a:solidFill>
              <a:latin typeface="Krona One"/>
              <a:ea typeface="Krona One"/>
              <a:cs typeface="Krona One"/>
              <a:sym typeface="Krona One"/>
            </a:endParaRPr>
          </a:p>
        </p:txBody>
      </p:sp>
      <p:sp>
        <p:nvSpPr>
          <p:cNvPr id="253" name="Google Shape;253;p34"/>
          <p:cNvSpPr txBox="1">
            <a:spLocks noGrp="1"/>
          </p:cNvSpPr>
          <p:nvPr>
            <p:ph type="subTitle" idx="2"/>
          </p:nvPr>
        </p:nvSpPr>
        <p:spPr>
          <a:xfrm>
            <a:off x="623233" y="1859967"/>
            <a:ext cx="2931200" cy="10968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233E30"/>
                </a:solidFill>
                <a:latin typeface="Roboto Medium"/>
                <a:ea typeface="Roboto Medium"/>
                <a:cs typeface="Roboto Medium"/>
                <a:sym typeface="Roboto Medium"/>
              </a:rPr>
              <a:t>Relevance of authority figures and obedience in law enforcement</a:t>
            </a:r>
            <a:endParaRPr>
              <a:solidFill>
                <a:srgbClr val="233E30"/>
              </a:solidFill>
              <a:latin typeface="Roboto Medium"/>
              <a:ea typeface="Roboto Medium"/>
              <a:cs typeface="Roboto Medium"/>
              <a:sym typeface="Roboto Medium"/>
            </a:endParaRPr>
          </a:p>
        </p:txBody>
      </p:sp>
      <p:sp>
        <p:nvSpPr>
          <p:cNvPr id="254" name="Google Shape;254;p34"/>
          <p:cNvSpPr txBox="1">
            <a:spLocks noGrp="1"/>
          </p:cNvSpPr>
          <p:nvPr>
            <p:ph type="subTitle" idx="3"/>
          </p:nvPr>
        </p:nvSpPr>
        <p:spPr>
          <a:xfrm>
            <a:off x="608933" y="4540100"/>
            <a:ext cx="3148800" cy="11800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233E30"/>
                </a:solidFill>
                <a:latin typeface="Roboto Medium"/>
                <a:ea typeface="Roboto Medium"/>
                <a:cs typeface="Roboto Medium"/>
                <a:sym typeface="Roboto Medium"/>
              </a:rPr>
              <a:t>Impact of societal norms and authority figures in fostering social change and activism</a:t>
            </a:r>
            <a:endParaRPr>
              <a:solidFill>
                <a:srgbClr val="233E30"/>
              </a:solidFill>
              <a:latin typeface="Roboto Medium"/>
              <a:ea typeface="Roboto Medium"/>
              <a:cs typeface="Roboto Medium"/>
              <a:sym typeface="Roboto Medium"/>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58"/>
        <p:cNvGrpSpPr/>
        <p:nvPr/>
      </p:nvGrpSpPr>
      <p:grpSpPr>
        <a:xfrm>
          <a:off x="0" y="0"/>
          <a:ext cx="0" cy="0"/>
          <a:chOff x="0" y="0"/>
          <a:chExt cx="0" cy="0"/>
        </a:xfrm>
      </p:grpSpPr>
      <p:sp>
        <p:nvSpPr>
          <p:cNvPr id="260" name="Google Shape;260;p35"/>
          <p:cNvSpPr txBox="1">
            <a:spLocks noGrp="1"/>
          </p:cNvSpPr>
          <p:nvPr>
            <p:ph type="title"/>
          </p:nvPr>
        </p:nvSpPr>
        <p:spPr>
          <a:xfrm>
            <a:off x="5513600" y="867000"/>
            <a:ext cx="5694000" cy="969200"/>
          </a:xfrm>
          <a:prstGeom prst="rect">
            <a:avLst/>
          </a:prstGeom>
        </p:spPr>
        <p:txBody>
          <a:bodyPr spcFirstLastPara="1" vert="horz" wrap="square" lIns="121900" tIns="121900" rIns="121900" bIns="121900" rtlCol="0" anchor="ctr" anchorCtr="0">
            <a:noAutofit/>
          </a:bodyPr>
          <a:lstStyle/>
          <a:p>
            <a:pPr algn="ctr"/>
            <a:r>
              <a:rPr lang="en" dirty="0">
                <a:solidFill>
                  <a:srgbClr val="08170F"/>
                </a:solidFill>
                <a:latin typeface="Krona One"/>
                <a:ea typeface="Krona One"/>
                <a:cs typeface="Krona One"/>
                <a:sym typeface="Krona One"/>
              </a:rPr>
              <a:t>Conclusion</a:t>
            </a:r>
            <a:endParaRPr dirty="0">
              <a:solidFill>
                <a:srgbClr val="08170F"/>
              </a:solidFill>
              <a:latin typeface="Krona One"/>
              <a:ea typeface="Krona One"/>
              <a:cs typeface="Krona One"/>
              <a:sym typeface="Krona One"/>
            </a:endParaRPr>
          </a:p>
        </p:txBody>
      </p:sp>
      <p:sp>
        <p:nvSpPr>
          <p:cNvPr id="261" name="Google Shape;261;p35"/>
          <p:cNvSpPr txBox="1">
            <a:spLocks noGrp="1"/>
          </p:cNvSpPr>
          <p:nvPr>
            <p:ph type="subTitle" idx="1"/>
          </p:nvPr>
        </p:nvSpPr>
        <p:spPr>
          <a:xfrm>
            <a:off x="6238000" y="1988638"/>
            <a:ext cx="4969600" cy="124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sz="2400" dirty="0">
                <a:solidFill>
                  <a:srgbClr val="233E30"/>
                </a:solidFill>
                <a:latin typeface="Arial" panose="020B0604020202020204" pitchFamily="34" charset="0"/>
                <a:ea typeface="Roboto Medium"/>
                <a:cs typeface="Arial" panose="020B0604020202020204" pitchFamily="34" charset="0"/>
                <a:sym typeface="Roboto Medium"/>
              </a:rPr>
              <a:t>Encourage critical thinking, moral autonomy, and responsible leadership to mitigate negative effects of blind obedience</a:t>
            </a:r>
            <a:endParaRPr sz="2400" dirty="0">
              <a:solidFill>
                <a:srgbClr val="233E30"/>
              </a:solidFill>
              <a:latin typeface="Arial" panose="020B0604020202020204" pitchFamily="34" charset="0"/>
              <a:ea typeface="Roboto Medium"/>
              <a:cs typeface="Arial" panose="020B0604020202020204" pitchFamily="34" charset="0"/>
              <a:sym typeface="Roboto Medium"/>
            </a:endParaRPr>
          </a:p>
        </p:txBody>
      </p:sp>
      <p:sp>
        <p:nvSpPr>
          <p:cNvPr id="262" name="Google Shape;262;p35"/>
          <p:cNvSpPr txBox="1">
            <a:spLocks noGrp="1"/>
          </p:cNvSpPr>
          <p:nvPr>
            <p:ph type="subTitle" idx="3"/>
          </p:nvPr>
        </p:nvSpPr>
        <p:spPr>
          <a:xfrm>
            <a:off x="6237900" y="3547551"/>
            <a:ext cx="4969600" cy="124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sz="2400" dirty="0">
                <a:solidFill>
                  <a:srgbClr val="233E30"/>
                </a:solidFill>
                <a:latin typeface="Arial" panose="020B0604020202020204" pitchFamily="34" charset="0"/>
                <a:ea typeface="Roboto Medium"/>
                <a:cs typeface="Arial" panose="020B0604020202020204" pitchFamily="34" charset="0"/>
                <a:sym typeface="Roboto Medium"/>
              </a:rPr>
              <a:t>Milgram's studies highlight the interplay between societal norms, authority figures, and individual behaviour</a:t>
            </a:r>
            <a:endParaRPr sz="2400" dirty="0">
              <a:solidFill>
                <a:srgbClr val="233E30"/>
              </a:solidFill>
              <a:latin typeface="Arial" panose="020B0604020202020204" pitchFamily="34" charset="0"/>
              <a:ea typeface="Roboto Medium"/>
              <a:cs typeface="Arial" panose="020B0604020202020204" pitchFamily="34" charset="0"/>
              <a:sym typeface="Roboto Medium"/>
            </a:endParaRPr>
          </a:p>
        </p:txBody>
      </p:sp>
      <p:pic>
        <p:nvPicPr>
          <p:cNvPr id="5" name="Picture 4" descr="Historically, the most terrible things - war, genocide, and slavery - have resulted not from disobedience, but from obedience.” - Howard Zinn [960 X 948] : r/QuotesPorn">
            <a:extLst>
              <a:ext uri="{FF2B5EF4-FFF2-40B4-BE49-F238E27FC236}">
                <a16:creationId xmlns:a16="http://schemas.microsoft.com/office/drawing/2014/main" id="{351D1F2B-5E28-FE38-45FD-03D73F8DCAA5}"/>
              </a:ext>
            </a:extLst>
          </p:cNvPr>
          <p:cNvPicPr>
            <a:picLocks noChangeAspect="1"/>
          </p:cNvPicPr>
          <p:nvPr/>
        </p:nvPicPr>
        <p:blipFill>
          <a:blip r:embed="rId3"/>
          <a:stretch>
            <a:fillRect/>
          </a:stretch>
        </p:blipFill>
        <p:spPr>
          <a:xfrm>
            <a:off x="163037" y="409778"/>
            <a:ext cx="5208963" cy="51435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1B2CFB-3A5F-7D67-E16E-C3BDD19BFC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D484EB-C383-5FF2-10F9-5CCA546701BD}"/>
              </a:ext>
            </a:extLst>
          </p:cNvPr>
          <p:cNvSpPr>
            <a:spLocks noGrp="1"/>
          </p:cNvSpPr>
          <p:nvPr>
            <p:ph type="title"/>
          </p:nvPr>
        </p:nvSpPr>
        <p:spPr>
          <a:xfrm>
            <a:off x="358219" y="2174469"/>
            <a:ext cx="11481847" cy="1325563"/>
          </a:xfrm>
        </p:spPr>
        <p:txBody>
          <a:bodyPr>
            <a:normAutofit/>
          </a:bodyPr>
          <a:lstStyle/>
          <a:p>
            <a:pPr algn="ctr"/>
            <a:r>
              <a:rPr lang="en-GB" b="1" dirty="0"/>
              <a:t>Potential Psychological Explanations: Dehumanisation</a:t>
            </a:r>
          </a:p>
        </p:txBody>
      </p:sp>
    </p:spTree>
    <p:extLst>
      <p:ext uri="{BB962C8B-B14F-4D97-AF65-F5344CB8AC3E}">
        <p14:creationId xmlns:p14="http://schemas.microsoft.com/office/powerpoint/2010/main" val="19206345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30"/>
          <p:cNvSpPr txBox="1">
            <a:spLocks noGrp="1"/>
          </p:cNvSpPr>
          <p:nvPr>
            <p:ph type="subTitle" idx="1"/>
          </p:nvPr>
        </p:nvSpPr>
        <p:spPr>
          <a:xfrm>
            <a:off x="8793433" y="3074467"/>
            <a:ext cx="2794800" cy="18140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062932"/>
                </a:solidFill>
                <a:latin typeface="Fredoka Medium"/>
                <a:ea typeface="Fredoka Medium"/>
                <a:cs typeface="Fredoka Medium"/>
                <a:sym typeface="Fredoka Medium"/>
              </a:rPr>
              <a:t>Genocide is deeply rooted in the human psyche.</a:t>
            </a:r>
            <a:endParaRPr>
              <a:solidFill>
                <a:srgbClr val="062932"/>
              </a:solidFill>
              <a:latin typeface="Fredoka Medium"/>
              <a:ea typeface="Fredoka Medium"/>
              <a:cs typeface="Fredoka Medium"/>
              <a:sym typeface="Fredoka Medium"/>
            </a:endParaRPr>
          </a:p>
        </p:txBody>
      </p:sp>
      <p:sp>
        <p:nvSpPr>
          <p:cNvPr id="223" name="Google Shape;223;p30"/>
          <p:cNvSpPr txBox="1">
            <a:spLocks noGrp="1"/>
          </p:cNvSpPr>
          <p:nvPr>
            <p:ph type="subTitle" idx="2"/>
          </p:nvPr>
        </p:nvSpPr>
        <p:spPr>
          <a:xfrm>
            <a:off x="623233" y="1859967"/>
            <a:ext cx="2931200" cy="1096800"/>
          </a:xfrm>
          <a:prstGeom prst="rect">
            <a:avLst/>
          </a:prstGeom>
        </p:spPr>
        <p:txBody>
          <a:bodyPr spcFirstLastPara="1" vert="horz" wrap="square" lIns="121900" tIns="121900" rIns="121900" bIns="121900" rtlCol="0" anchor="t" anchorCtr="0">
            <a:noAutofit/>
          </a:bodyPr>
          <a:lstStyle/>
          <a:p>
            <a:pPr marL="0" indent="0" algn="ctr">
              <a:spcAft>
                <a:spcPts val="1600"/>
              </a:spcAft>
            </a:pPr>
            <a:r>
              <a:rPr lang="en">
                <a:solidFill>
                  <a:srgbClr val="062932"/>
                </a:solidFill>
                <a:latin typeface="Fredoka Medium"/>
                <a:ea typeface="Fredoka Medium"/>
                <a:cs typeface="Fredoka Medium"/>
                <a:sym typeface="Fredoka Medium"/>
              </a:rPr>
              <a:t>Genocide involves acts committed with intent to destroy a national, ethnical, racial, or religious group.</a:t>
            </a:r>
            <a:endParaRPr>
              <a:solidFill>
                <a:srgbClr val="062932"/>
              </a:solidFill>
              <a:latin typeface="Fredoka Medium"/>
              <a:ea typeface="Fredoka Medium"/>
              <a:cs typeface="Fredoka Medium"/>
              <a:sym typeface="Fredoka Medium"/>
            </a:endParaRPr>
          </a:p>
        </p:txBody>
      </p:sp>
      <p:sp>
        <p:nvSpPr>
          <p:cNvPr id="224" name="Google Shape;224;p30"/>
          <p:cNvSpPr txBox="1">
            <a:spLocks noGrp="1"/>
          </p:cNvSpPr>
          <p:nvPr>
            <p:ph type="subTitle" idx="3"/>
          </p:nvPr>
        </p:nvSpPr>
        <p:spPr>
          <a:xfrm>
            <a:off x="608933" y="4540100"/>
            <a:ext cx="3148800" cy="1180000"/>
          </a:xfrm>
          <a:prstGeom prst="rect">
            <a:avLst/>
          </a:prstGeom>
        </p:spPr>
        <p:txBody>
          <a:bodyPr spcFirstLastPara="1" vert="horz" wrap="square" lIns="121900" tIns="121900" rIns="121900" bIns="121900" rtlCol="0" anchor="t" anchorCtr="0">
            <a:noAutofit/>
          </a:bodyPr>
          <a:lstStyle/>
          <a:p>
            <a:pPr marL="0" indent="0" algn="ctr">
              <a:spcAft>
                <a:spcPts val="1600"/>
              </a:spcAft>
            </a:pPr>
            <a:r>
              <a:rPr lang="en">
                <a:solidFill>
                  <a:srgbClr val="062932"/>
                </a:solidFill>
                <a:latin typeface="Fredoka Medium"/>
                <a:ea typeface="Fredoka Medium"/>
                <a:cs typeface="Fredoka Medium"/>
                <a:sym typeface="Fredoka Medium"/>
              </a:rPr>
              <a:t>Psychological mechanisms contribute to the perpetration, endorsement, and prevention of genocide.</a:t>
            </a:r>
            <a:endParaRPr>
              <a:solidFill>
                <a:srgbClr val="062932"/>
              </a:solidFill>
              <a:latin typeface="Fredoka Medium"/>
              <a:ea typeface="Fredoka Medium"/>
              <a:cs typeface="Fredoka Medium"/>
              <a:sym typeface="Fredoka Medium"/>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30" name="Google Shape;230;p31"/>
          <p:cNvSpPr txBox="1">
            <a:spLocks noGrp="1"/>
          </p:cNvSpPr>
          <p:nvPr>
            <p:ph type="subTitle" idx="1"/>
          </p:nvPr>
        </p:nvSpPr>
        <p:spPr>
          <a:xfrm>
            <a:off x="5513600" y="2126900"/>
            <a:ext cx="5568800" cy="2619600"/>
          </a:xfrm>
          <a:prstGeom prst="rect">
            <a:avLst/>
          </a:prstGeom>
        </p:spPr>
        <p:txBody>
          <a:bodyPr spcFirstLastPara="1" vert="horz" wrap="square" lIns="121900" tIns="121900" rIns="121900" bIns="121900" rtlCol="0" anchor="t" anchorCtr="0">
            <a:noAutofit/>
          </a:bodyPr>
          <a:lstStyle/>
          <a:p>
            <a:pPr marL="609585" indent="-414856">
              <a:lnSpc>
                <a:spcPct val="110000"/>
              </a:lnSpc>
              <a:buClr>
                <a:srgbClr val="062932"/>
              </a:buClr>
              <a:buFont typeface="Fredoka Medium"/>
              <a:buChar char="●"/>
            </a:pPr>
            <a:r>
              <a:rPr lang="en">
                <a:solidFill>
                  <a:srgbClr val="062932"/>
                </a:solidFill>
                <a:latin typeface="Fredoka Medium"/>
                <a:ea typeface="Fredoka Medium"/>
                <a:cs typeface="Fredoka Medium"/>
                <a:sym typeface="Fredoka Medium"/>
              </a:rPr>
              <a:t>Albert Bandura's theory of moral disengagement explains how individuals distance themselves from the moral consequences of their actions.</a:t>
            </a:r>
            <a:endParaRPr>
              <a:solidFill>
                <a:srgbClr val="062932"/>
              </a:solidFill>
              <a:latin typeface="Fredoka Medium"/>
              <a:ea typeface="Fredoka Medium"/>
              <a:cs typeface="Fredoka Medium"/>
              <a:sym typeface="Fredoka Medium"/>
            </a:endParaRPr>
          </a:p>
          <a:p>
            <a:pPr marL="609585" indent="0">
              <a:lnSpc>
                <a:spcPct val="110000"/>
              </a:lnSpc>
              <a:spcBef>
                <a:spcPts val="1600"/>
              </a:spcBef>
            </a:pPr>
            <a:endParaRPr>
              <a:solidFill>
                <a:srgbClr val="062932"/>
              </a:solidFill>
              <a:latin typeface="Fredoka Medium"/>
              <a:ea typeface="Fredoka Medium"/>
              <a:cs typeface="Fredoka Medium"/>
              <a:sym typeface="Fredoka Medium"/>
            </a:endParaRPr>
          </a:p>
          <a:p>
            <a:pPr marL="609585" indent="-414856">
              <a:lnSpc>
                <a:spcPct val="110000"/>
              </a:lnSpc>
              <a:spcBef>
                <a:spcPts val="1600"/>
              </a:spcBef>
              <a:buClr>
                <a:srgbClr val="062932"/>
              </a:buClr>
              <a:buFont typeface="Fredoka Medium"/>
              <a:buChar char="●"/>
            </a:pPr>
            <a:r>
              <a:rPr lang="en">
                <a:solidFill>
                  <a:srgbClr val="062932"/>
                </a:solidFill>
                <a:latin typeface="Fredoka Medium"/>
                <a:ea typeface="Fredoka Medium"/>
                <a:cs typeface="Fredoka Medium"/>
                <a:sym typeface="Fredoka Medium"/>
              </a:rPr>
              <a:t>Moral disengagement mechanisms include moral justification, euphemistic labeling, advantageous comparison, displacement of responsibility, and diffusion of responsibility.</a:t>
            </a:r>
            <a:endParaRPr>
              <a:solidFill>
                <a:srgbClr val="062932"/>
              </a:solidFill>
              <a:latin typeface="Fredoka Medium"/>
              <a:ea typeface="Fredoka Medium"/>
              <a:cs typeface="Fredoka Medium"/>
              <a:sym typeface="Fredoka Medium"/>
            </a:endParaRPr>
          </a:p>
        </p:txBody>
      </p:sp>
      <p:sp>
        <p:nvSpPr>
          <p:cNvPr id="231" name="Google Shape;231;p31"/>
          <p:cNvSpPr txBox="1">
            <a:spLocks noGrp="1"/>
          </p:cNvSpPr>
          <p:nvPr>
            <p:ph type="title"/>
          </p:nvPr>
        </p:nvSpPr>
        <p:spPr>
          <a:xfrm>
            <a:off x="5513600" y="867000"/>
            <a:ext cx="5694000" cy="969200"/>
          </a:xfrm>
          <a:prstGeom prst="rect">
            <a:avLst/>
          </a:prstGeom>
        </p:spPr>
        <p:txBody>
          <a:bodyPr spcFirstLastPara="1" vert="horz" wrap="square" lIns="121900" tIns="121900" rIns="121900" bIns="121900" rtlCol="0" anchor="ctr" anchorCtr="0">
            <a:noAutofit/>
          </a:bodyPr>
          <a:lstStyle/>
          <a:p>
            <a:r>
              <a:rPr lang="en" dirty="0">
                <a:solidFill>
                  <a:srgbClr val="062932"/>
                </a:solidFill>
                <a:latin typeface="Nunito"/>
                <a:ea typeface="Nunito"/>
                <a:cs typeface="Nunito"/>
                <a:sym typeface="Nunito"/>
              </a:rPr>
              <a:t>Dehumanisation: Moral Disengagement</a:t>
            </a:r>
            <a:endParaRPr dirty="0">
              <a:solidFill>
                <a:srgbClr val="062932"/>
              </a:solidFill>
              <a:latin typeface="Nunito"/>
              <a:ea typeface="Nunito"/>
              <a:cs typeface="Nunito"/>
              <a:sym typeface="Nunito"/>
            </a:endParaRPr>
          </a:p>
        </p:txBody>
      </p:sp>
      <p:pic>
        <p:nvPicPr>
          <p:cNvPr id="4" name="Picture 3" descr="Moral Disengagement as a Moderating Factor in the Relationship between the Perception of Dating Violence and Victimization">
            <a:extLst>
              <a:ext uri="{FF2B5EF4-FFF2-40B4-BE49-F238E27FC236}">
                <a16:creationId xmlns:a16="http://schemas.microsoft.com/office/drawing/2014/main" id="{33B08D74-A5CC-CE29-BFE7-A413B598EE24}"/>
              </a:ext>
            </a:extLst>
          </p:cNvPr>
          <p:cNvPicPr>
            <a:picLocks noChangeAspect="1"/>
          </p:cNvPicPr>
          <p:nvPr/>
        </p:nvPicPr>
        <p:blipFill>
          <a:blip r:embed="rId3"/>
          <a:stretch>
            <a:fillRect/>
          </a:stretch>
        </p:blipFill>
        <p:spPr>
          <a:xfrm>
            <a:off x="481519" y="1836200"/>
            <a:ext cx="4703324" cy="2833426"/>
          </a:xfrm>
          <a:prstGeom prst="rect">
            <a:avLst/>
          </a:prstGeom>
        </p:spPr>
      </p:pic>
      <p:sp>
        <p:nvSpPr>
          <p:cNvPr id="5" name="TextBox 4">
            <a:extLst>
              <a:ext uri="{FF2B5EF4-FFF2-40B4-BE49-F238E27FC236}">
                <a16:creationId xmlns:a16="http://schemas.microsoft.com/office/drawing/2014/main" id="{B7AC99B2-43CC-DC72-0003-50BB10015405}"/>
              </a:ext>
            </a:extLst>
          </p:cNvPr>
          <p:cNvSpPr txBox="1"/>
          <p:nvPr/>
        </p:nvSpPr>
        <p:spPr>
          <a:xfrm>
            <a:off x="603115" y="4961106"/>
            <a:ext cx="4163438" cy="369332"/>
          </a:xfrm>
          <a:prstGeom prst="rect">
            <a:avLst/>
          </a:prstGeom>
          <a:noFill/>
        </p:spPr>
        <p:txBody>
          <a:bodyPr wrap="square" rtlCol="0">
            <a:spAutoFit/>
          </a:bodyPr>
          <a:lstStyle/>
          <a:p>
            <a:pPr algn="ctr"/>
            <a:r>
              <a:rPr lang="en-GB" dirty="0"/>
              <a:t>Bandura (2002)</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pic>
        <p:nvPicPr>
          <p:cNvPr id="236" name="Google Shape;236;p32"/>
          <p:cNvPicPr preferRelativeResize="0">
            <a:picLocks noGrp="1"/>
          </p:cNvPicPr>
          <p:nvPr>
            <p:ph type="pic" idx="2"/>
          </p:nvPr>
        </p:nvPicPr>
        <p:blipFill rotWithShape="1">
          <a:blip r:embed="rId3">
            <a:alphaModFix/>
          </a:blip>
          <a:srcRect l="27876" r="27876"/>
          <a:stretch/>
        </p:blipFill>
        <p:spPr>
          <a:xfrm>
            <a:off x="0" y="0"/>
            <a:ext cx="4576400" cy="6858000"/>
          </a:xfrm>
          <a:prstGeom prst="roundRect">
            <a:avLst>
              <a:gd name="adj" fmla="val 16667"/>
            </a:avLst>
          </a:prstGeom>
        </p:spPr>
      </p:pic>
      <p:sp>
        <p:nvSpPr>
          <p:cNvPr id="237" name="Google Shape;237;p32"/>
          <p:cNvSpPr txBox="1">
            <a:spLocks noGrp="1"/>
          </p:cNvSpPr>
          <p:nvPr>
            <p:ph type="title"/>
          </p:nvPr>
        </p:nvSpPr>
        <p:spPr>
          <a:xfrm>
            <a:off x="5513600" y="867000"/>
            <a:ext cx="5694000" cy="969200"/>
          </a:xfrm>
          <a:prstGeom prst="rect">
            <a:avLst/>
          </a:prstGeom>
        </p:spPr>
        <p:txBody>
          <a:bodyPr spcFirstLastPara="1" vert="horz" wrap="square" lIns="121900" tIns="121900" rIns="121900" bIns="121900" rtlCol="0" anchor="ctr" anchorCtr="0">
            <a:noAutofit/>
          </a:bodyPr>
          <a:lstStyle/>
          <a:p>
            <a:r>
              <a:rPr lang="en">
                <a:solidFill>
                  <a:srgbClr val="062932"/>
                </a:solidFill>
                <a:latin typeface="Nunito"/>
                <a:ea typeface="Nunito"/>
                <a:cs typeface="Nunito"/>
                <a:sym typeface="Nunito"/>
              </a:rPr>
              <a:t>Moral Disengagement in Historical Examples</a:t>
            </a:r>
            <a:endParaRPr>
              <a:solidFill>
                <a:srgbClr val="062932"/>
              </a:solidFill>
              <a:latin typeface="Nunito"/>
              <a:ea typeface="Nunito"/>
              <a:cs typeface="Nunito"/>
              <a:sym typeface="Nunito"/>
            </a:endParaRPr>
          </a:p>
        </p:txBody>
      </p:sp>
      <p:sp>
        <p:nvSpPr>
          <p:cNvPr id="238" name="Google Shape;238;p32"/>
          <p:cNvSpPr txBox="1">
            <a:spLocks noGrp="1"/>
          </p:cNvSpPr>
          <p:nvPr>
            <p:ph type="subTitle" idx="1"/>
          </p:nvPr>
        </p:nvSpPr>
        <p:spPr>
          <a:xfrm>
            <a:off x="6237900" y="2249500"/>
            <a:ext cx="4969600" cy="124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062932"/>
                </a:solidFill>
                <a:latin typeface="Fredoka Medium"/>
                <a:ea typeface="Fredoka Medium"/>
                <a:cs typeface="Fredoka Medium"/>
                <a:sym typeface="Fredoka Medium"/>
              </a:rPr>
              <a:t>Milgram Experiment: examination of moral disengagement in the context of obedience to authority.</a:t>
            </a:r>
            <a:endParaRPr>
              <a:solidFill>
                <a:srgbClr val="062932"/>
              </a:solidFill>
              <a:latin typeface="Fredoka Medium"/>
              <a:ea typeface="Fredoka Medium"/>
              <a:cs typeface="Fredoka Medium"/>
              <a:sym typeface="Fredoka Medium"/>
            </a:endParaRPr>
          </a:p>
        </p:txBody>
      </p:sp>
      <p:sp>
        <p:nvSpPr>
          <p:cNvPr id="239" name="Google Shape;239;p32"/>
          <p:cNvSpPr txBox="1">
            <a:spLocks noGrp="1"/>
          </p:cNvSpPr>
          <p:nvPr>
            <p:ph type="subTitle" idx="3"/>
          </p:nvPr>
        </p:nvSpPr>
        <p:spPr>
          <a:xfrm>
            <a:off x="6237900" y="3635100"/>
            <a:ext cx="4969600" cy="124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062932"/>
                </a:solidFill>
                <a:latin typeface="Fredoka Medium"/>
                <a:ea typeface="Fredoka Medium"/>
                <a:cs typeface="Fredoka Medium"/>
                <a:sym typeface="Fredoka Medium"/>
              </a:rPr>
              <a:t>Nazi Germany: analysis of how moral disengagement mechanisms were employed during the Holocaust.</a:t>
            </a:r>
            <a:endParaRPr>
              <a:solidFill>
                <a:srgbClr val="062932"/>
              </a:solidFill>
              <a:latin typeface="Fredoka Medium"/>
              <a:ea typeface="Fredoka Medium"/>
              <a:cs typeface="Fredoka Medium"/>
              <a:sym typeface="Fredoka Medium"/>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43"/>
        <p:cNvGrpSpPr/>
        <p:nvPr/>
      </p:nvGrpSpPr>
      <p:grpSpPr>
        <a:xfrm>
          <a:off x="0" y="0"/>
          <a:ext cx="0" cy="0"/>
          <a:chOff x="0" y="0"/>
          <a:chExt cx="0" cy="0"/>
        </a:xfrm>
      </p:grpSpPr>
      <p:sp>
        <p:nvSpPr>
          <p:cNvPr id="245" name="Google Shape;245;p33"/>
          <p:cNvSpPr txBox="1">
            <a:spLocks noGrp="1"/>
          </p:cNvSpPr>
          <p:nvPr>
            <p:ph type="title"/>
          </p:nvPr>
        </p:nvSpPr>
        <p:spPr>
          <a:xfrm>
            <a:off x="856933" y="867000"/>
            <a:ext cx="5694000" cy="969200"/>
          </a:xfrm>
          <a:prstGeom prst="rect">
            <a:avLst/>
          </a:prstGeom>
        </p:spPr>
        <p:txBody>
          <a:bodyPr spcFirstLastPara="1" vert="horz" wrap="square" lIns="121900" tIns="121900" rIns="121900" bIns="121900" rtlCol="0" anchor="ctr" anchorCtr="0">
            <a:noAutofit/>
          </a:bodyPr>
          <a:lstStyle/>
          <a:p>
            <a:r>
              <a:rPr lang="en">
                <a:solidFill>
                  <a:srgbClr val="062932"/>
                </a:solidFill>
                <a:latin typeface="Nunito"/>
                <a:ea typeface="Nunito"/>
                <a:cs typeface="Nunito"/>
                <a:sym typeface="Nunito"/>
              </a:rPr>
              <a:t>Contemporary Relevance of Moral Disengagement</a:t>
            </a:r>
            <a:endParaRPr>
              <a:solidFill>
                <a:srgbClr val="062932"/>
              </a:solidFill>
              <a:latin typeface="Nunito"/>
              <a:ea typeface="Nunito"/>
              <a:cs typeface="Nunito"/>
              <a:sym typeface="Nunito"/>
            </a:endParaRPr>
          </a:p>
        </p:txBody>
      </p:sp>
      <p:sp>
        <p:nvSpPr>
          <p:cNvPr id="246" name="Google Shape;246;p33"/>
          <p:cNvSpPr txBox="1">
            <a:spLocks noGrp="1"/>
          </p:cNvSpPr>
          <p:nvPr>
            <p:ph type="subTitle" idx="1"/>
          </p:nvPr>
        </p:nvSpPr>
        <p:spPr>
          <a:xfrm>
            <a:off x="1581233" y="2249500"/>
            <a:ext cx="4969600" cy="124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062932"/>
                </a:solidFill>
                <a:latin typeface="Fredoka Medium"/>
                <a:ea typeface="Fredoka Medium"/>
                <a:cs typeface="Fredoka Medium"/>
                <a:sym typeface="Fredoka Medium"/>
              </a:rPr>
              <a:t>Moral disengagement mechanisms observed in terrorism include moral justification, euphemistic labeling, and diffusion of responsibility.</a:t>
            </a:r>
            <a:endParaRPr>
              <a:solidFill>
                <a:srgbClr val="062932"/>
              </a:solidFill>
              <a:latin typeface="Fredoka Medium"/>
              <a:ea typeface="Fredoka Medium"/>
              <a:cs typeface="Fredoka Medium"/>
              <a:sym typeface="Fredoka Medium"/>
            </a:endParaRPr>
          </a:p>
        </p:txBody>
      </p:sp>
      <p:sp>
        <p:nvSpPr>
          <p:cNvPr id="247" name="Google Shape;247;p33"/>
          <p:cNvSpPr txBox="1">
            <a:spLocks noGrp="1"/>
          </p:cNvSpPr>
          <p:nvPr>
            <p:ph type="subTitle" idx="3"/>
          </p:nvPr>
        </p:nvSpPr>
        <p:spPr>
          <a:xfrm>
            <a:off x="1581233" y="3635100"/>
            <a:ext cx="4969600" cy="124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062932"/>
                </a:solidFill>
                <a:latin typeface="Fredoka Medium"/>
                <a:ea typeface="Fredoka Medium"/>
                <a:cs typeface="Fredoka Medium"/>
                <a:sym typeface="Fredoka Medium"/>
              </a:rPr>
              <a:t>Analysis of moral disengagement in modern-day conflicts, terrorism, and acts of aggression.</a:t>
            </a:r>
            <a:endParaRPr>
              <a:solidFill>
                <a:srgbClr val="062932"/>
              </a:solidFill>
              <a:latin typeface="Fredoka Medium"/>
              <a:ea typeface="Fredoka Medium"/>
              <a:cs typeface="Fredoka Medium"/>
              <a:sym typeface="Fredoka Medium"/>
            </a:endParaRPr>
          </a:p>
        </p:txBody>
      </p:sp>
      <p:sp>
        <p:nvSpPr>
          <p:cNvPr id="248" name="Google Shape;248;p33"/>
          <p:cNvSpPr txBox="1">
            <a:spLocks noGrp="1"/>
          </p:cNvSpPr>
          <p:nvPr>
            <p:ph type="subTitle" idx="4"/>
          </p:nvPr>
        </p:nvSpPr>
        <p:spPr>
          <a:xfrm>
            <a:off x="1581233" y="5020700"/>
            <a:ext cx="4969600" cy="124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062932"/>
                </a:solidFill>
                <a:latin typeface="Fredoka Medium"/>
                <a:ea typeface="Fredoka Medium"/>
                <a:cs typeface="Fredoka Medium"/>
                <a:sym typeface="Fredoka Medium"/>
              </a:rPr>
              <a:t>Focus on terrorism, modern-day conflicts, and acts of aggression.</a:t>
            </a:r>
            <a:endParaRPr>
              <a:solidFill>
                <a:srgbClr val="062932"/>
              </a:solidFill>
              <a:latin typeface="Fredoka Medium"/>
              <a:ea typeface="Fredoka Medium"/>
              <a:cs typeface="Fredoka Medium"/>
              <a:sym typeface="Fredoka Medium"/>
            </a:endParaRPr>
          </a:p>
        </p:txBody>
      </p:sp>
      <p:pic>
        <p:nvPicPr>
          <p:cNvPr id="4" name="Picture 3" descr="Confirmatory Factor Analysis and Factorial Invariance of the Mechanisms of  the Moral Disengagement Scale">
            <a:extLst>
              <a:ext uri="{FF2B5EF4-FFF2-40B4-BE49-F238E27FC236}">
                <a16:creationId xmlns:a16="http://schemas.microsoft.com/office/drawing/2014/main" id="{3C8B0214-4F9E-C112-4272-2D34BC9BD916}"/>
              </a:ext>
            </a:extLst>
          </p:cNvPr>
          <p:cNvPicPr>
            <a:picLocks noChangeAspect="1"/>
          </p:cNvPicPr>
          <p:nvPr/>
        </p:nvPicPr>
        <p:blipFill>
          <a:blip r:embed="rId3"/>
          <a:stretch>
            <a:fillRect/>
          </a:stretch>
        </p:blipFill>
        <p:spPr>
          <a:xfrm>
            <a:off x="7151856" y="1071500"/>
            <a:ext cx="4762500" cy="3810000"/>
          </a:xfrm>
          <a:prstGeom prst="rect">
            <a:avLst/>
          </a:prstGeom>
        </p:spPr>
      </p:pic>
      <p:sp>
        <p:nvSpPr>
          <p:cNvPr id="5" name="TextBox 4">
            <a:extLst>
              <a:ext uri="{FF2B5EF4-FFF2-40B4-BE49-F238E27FC236}">
                <a16:creationId xmlns:a16="http://schemas.microsoft.com/office/drawing/2014/main" id="{B25DF3E1-75FF-E118-8AFB-529FE7898C16}"/>
              </a:ext>
            </a:extLst>
          </p:cNvPr>
          <p:cNvSpPr txBox="1"/>
          <p:nvPr/>
        </p:nvSpPr>
        <p:spPr>
          <a:xfrm>
            <a:off x="7548664" y="5020700"/>
            <a:ext cx="4365692" cy="369332"/>
          </a:xfrm>
          <a:prstGeom prst="rect">
            <a:avLst/>
          </a:prstGeom>
          <a:noFill/>
        </p:spPr>
        <p:txBody>
          <a:bodyPr wrap="square" rtlCol="0">
            <a:spAutoFit/>
          </a:bodyPr>
          <a:lstStyle/>
          <a:p>
            <a:pPr algn="ctr"/>
            <a:r>
              <a:rPr lang="en-GB" dirty="0"/>
              <a:t>Gómez-Tabare et al. (2023)</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Google Shape;253;p34"/>
          <p:cNvSpPr txBox="1">
            <a:spLocks noGrp="1"/>
          </p:cNvSpPr>
          <p:nvPr>
            <p:ph type="subTitle" idx="1"/>
          </p:nvPr>
        </p:nvSpPr>
        <p:spPr>
          <a:xfrm>
            <a:off x="623233" y="1859967"/>
            <a:ext cx="2931200" cy="16216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062932"/>
                </a:solidFill>
                <a:latin typeface="Fredoka Medium"/>
                <a:ea typeface="Fredoka Medium"/>
                <a:cs typeface="Fredoka Medium"/>
                <a:sym typeface="Fredoka Medium"/>
              </a:rPr>
              <a:t>In conflicts, moral disengagement mechanisms can contribute to the perpetuation of violence and aggression.</a:t>
            </a:r>
            <a:endParaRPr>
              <a:solidFill>
                <a:srgbClr val="062932"/>
              </a:solidFill>
              <a:latin typeface="Fredoka Medium"/>
              <a:ea typeface="Fredoka Medium"/>
              <a:cs typeface="Fredoka Medium"/>
              <a:sym typeface="Fredoka Medium"/>
            </a:endParaRPr>
          </a:p>
        </p:txBody>
      </p:sp>
      <p:sp>
        <p:nvSpPr>
          <p:cNvPr id="254" name="Google Shape;254;p34"/>
          <p:cNvSpPr txBox="1">
            <a:spLocks noGrp="1"/>
          </p:cNvSpPr>
          <p:nvPr>
            <p:ph type="subTitle" idx="2"/>
          </p:nvPr>
        </p:nvSpPr>
        <p:spPr>
          <a:xfrm>
            <a:off x="623233" y="4128567"/>
            <a:ext cx="2931200" cy="16216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062932"/>
                </a:solidFill>
                <a:latin typeface="Fredoka Medium"/>
                <a:ea typeface="Fredoka Medium"/>
                <a:cs typeface="Fredoka Medium"/>
                <a:sym typeface="Fredoka Medium"/>
              </a:rPr>
              <a:t>Moral justification and displacement of responsibility observed in modern-day conflicts.</a:t>
            </a:r>
            <a:endParaRPr>
              <a:solidFill>
                <a:srgbClr val="062932"/>
              </a:solidFill>
              <a:latin typeface="Fredoka Medium"/>
              <a:ea typeface="Fredoka Medium"/>
              <a:cs typeface="Fredoka Medium"/>
              <a:sym typeface="Fredoka Medium"/>
            </a:endParaRPr>
          </a:p>
        </p:txBody>
      </p:sp>
      <p:sp>
        <p:nvSpPr>
          <p:cNvPr id="255" name="Google Shape;255;p34"/>
          <p:cNvSpPr txBox="1">
            <a:spLocks noGrp="1"/>
          </p:cNvSpPr>
          <p:nvPr>
            <p:ph type="subTitle" idx="3"/>
          </p:nvPr>
        </p:nvSpPr>
        <p:spPr>
          <a:xfrm>
            <a:off x="8403900" y="1859967"/>
            <a:ext cx="3036400" cy="161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062932"/>
                </a:solidFill>
                <a:latin typeface="Fredoka Medium"/>
                <a:ea typeface="Fredoka Medium"/>
                <a:cs typeface="Fredoka Medium"/>
                <a:sym typeface="Fredoka Medium"/>
              </a:rPr>
              <a:t>Individuals justify their actions based on national security or the greater good.</a:t>
            </a:r>
            <a:endParaRPr>
              <a:solidFill>
                <a:srgbClr val="062932"/>
              </a:solidFill>
              <a:latin typeface="Fredoka Medium"/>
              <a:ea typeface="Fredoka Medium"/>
              <a:cs typeface="Fredoka Medium"/>
              <a:sym typeface="Fredoka Medium"/>
            </a:endParaRPr>
          </a:p>
        </p:txBody>
      </p:sp>
      <p:sp>
        <p:nvSpPr>
          <p:cNvPr id="256" name="Google Shape;256;p34"/>
          <p:cNvSpPr txBox="1">
            <a:spLocks noGrp="1"/>
          </p:cNvSpPr>
          <p:nvPr>
            <p:ph type="subTitle" idx="4"/>
          </p:nvPr>
        </p:nvSpPr>
        <p:spPr>
          <a:xfrm>
            <a:off x="8403900" y="4128567"/>
            <a:ext cx="3036400" cy="161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062932"/>
                </a:solidFill>
                <a:latin typeface="Fredoka Medium"/>
                <a:ea typeface="Fredoka Medium"/>
                <a:cs typeface="Fredoka Medium"/>
                <a:sym typeface="Fredoka Medium"/>
              </a:rPr>
              <a:t>Soldiers displace responsibility onto higher-ranking officers or the government.</a:t>
            </a:r>
            <a:endParaRPr>
              <a:solidFill>
                <a:srgbClr val="062932"/>
              </a:solidFill>
              <a:latin typeface="Fredoka Medium"/>
              <a:ea typeface="Fredoka Medium"/>
              <a:cs typeface="Fredoka Medium"/>
              <a:sym typeface="Fredoka Medium"/>
            </a:endParaRPr>
          </a:p>
        </p:txBody>
      </p:sp>
      <p:sp>
        <p:nvSpPr>
          <p:cNvPr id="257" name="Google Shape;257;p34"/>
          <p:cNvSpPr txBox="1">
            <a:spLocks noGrp="1"/>
          </p:cNvSpPr>
          <p:nvPr>
            <p:ph type="title"/>
          </p:nvPr>
        </p:nvSpPr>
        <p:spPr>
          <a:xfrm>
            <a:off x="1660200" y="535633"/>
            <a:ext cx="8871600" cy="564800"/>
          </a:xfrm>
          <a:prstGeom prst="rect">
            <a:avLst/>
          </a:prstGeom>
        </p:spPr>
        <p:txBody>
          <a:bodyPr spcFirstLastPara="1" vert="horz" wrap="square" lIns="121900" tIns="121900" rIns="121900" bIns="121900" rtlCol="0" anchor="ctr" anchorCtr="0">
            <a:noAutofit/>
          </a:bodyPr>
          <a:lstStyle/>
          <a:p>
            <a:r>
              <a:rPr lang="en">
                <a:solidFill>
                  <a:srgbClr val="062932"/>
                </a:solidFill>
                <a:latin typeface="Nunito"/>
                <a:ea typeface="Nunito"/>
                <a:cs typeface="Nunito"/>
                <a:sym typeface="Nunito"/>
              </a:rPr>
              <a:t>Moral Disengagement in Modern-Day Conflicts</a:t>
            </a:r>
            <a:endParaRPr>
              <a:solidFill>
                <a:srgbClr val="062932"/>
              </a:solidFill>
              <a:latin typeface="Nunito"/>
              <a:ea typeface="Nunito"/>
              <a:cs typeface="Nunito"/>
              <a:sym typeface="Nunito"/>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3" name="Google Shape;263;p35"/>
          <p:cNvSpPr txBox="1">
            <a:spLocks noGrp="1"/>
          </p:cNvSpPr>
          <p:nvPr>
            <p:ph type="title"/>
          </p:nvPr>
        </p:nvSpPr>
        <p:spPr>
          <a:xfrm>
            <a:off x="842900" y="867000"/>
            <a:ext cx="8476198" cy="969200"/>
          </a:xfrm>
          <a:prstGeom prst="rect">
            <a:avLst/>
          </a:prstGeom>
        </p:spPr>
        <p:txBody>
          <a:bodyPr spcFirstLastPara="1" vert="horz" wrap="square" lIns="121900" tIns="121900" rIns="121900" bIns="121900" rtlCol="0" anchor="ctr" anchorCtr="0">
            <a:noAutofit/>
          </a:bodyPr>
          <a:lstStyle/>
          <a:p>
            <a:r>
              <a:rPr lang="en" dirty="0">
                <a:solidFill>
                  <a:srgbClr val="062932"/>
                </a:solidFill>
                <a:latin typeface="Nunito"/>
                <a:ea typeface="Nunito"/>
                <a:cs typeface="Nunito"/>
                <a:sym typeface="Nunito"/>
              </a:rPr>
              <a:t>Moral Disengagement in Acts of Aggression</a:t>
            </a:r>
            <a:endParaRPr dirty="0">
              <a:solidFill>
                <a:srgbClr val="062932"/>
              </a:solidFill>
              <a:latin typeface="Nunito"/>
              <a:ea typeface="Nunito"/>
              <a:cs typeface="Nunito"/>
              <a:sym typeface="Nunito"/>
            </a:endParaRPr>
          </a:p>
        </p:txBody>
      </p:sp>
      <p:sp>
        <p:nvSpPr>
          <p:cNvPr id="264" name="Google Shape;264;p35"/>
          <p:cNvSpPr txBox="1">
            <a:spLocks noGrp="1"/>
          </p:cNvSpPr>
          <p:nvPr>
            <p:ph type="subTitle" idx="1"/>
          </p:nvPr>
        </p:nvSpPr>
        <p:spPr>
          <a:xfrm>
            <a:off x="350196" y="2083332"/>
            <a:ext cx="8900808" cy="3334973"/>
          </a:xfrm>
          <a:prstGeom prst="rect">
            <a:avLst/>
          </a:prstGeom>
        </p:spPr>
        <p:txBody>
          <a:bodyPr spcFirstLastPara="1" vert="horz" wrap="square" lIns="121900" tIns="121900" rIns="121900" bIns="121900" rtlCol="0" anchor="t" anchorCtr="0">
            <a:noAutofit/>
          </a:bodyPr>
          <a:lstStyle/>
          <a:p>
            <a:pPr marL="609585" indent="-414856">
              <a:lnSpc>
                <a:spcPct val="110000"/>
              </a:lnSpc>
              <a:buClr>
                <a:srgbClr val="062932"/>
              </a:buClr>
              <a:buFont typeface="Fredoka Medium"/>
              <a:buChar char="●"/>
            </a:pPr>
            <a:r>
              <a:rPr lang="en" dirty="0">
                <a:solidFill>
                  <a:srgbClr val="062932"/>
                </a:solidFill>
                <a:latin typeface="Fredoka Medium"/>
                <a:ea typeface="Fredoka Medium"/>
                <a:cs typeface="Fredoka Medium"/>
                <a:sym typeface="Fredoka Medium"/>
              </a:rPr>
              <a:t>In nonmilitary settings, moral disengagement mechanisms can be observed in interpersonal aggression or criminal behaviour.</a:t>
            </a:r>
          </a:p>
          <a:p>
            <a:pPr marL="194729" indent="0">
              <a:lnSpc>
                <a:spcPct val="110000"/>
              </a:lnSpc>
              <a:buClr>
                <a:srgbClr val="062932"/>
              </a:buClr>
            </a:pPr>
            <a:endParaRPr dirty="0">
              <a:solidFill>
                <a:srgbClr val="062932"/>
              </a:solidFill>
              <a:latin typeface="Fredoka Medium"/>
              <a:ea typeface="Fredoka Medium"/>
              <a:cs typeface="Fredoka Medium"/>
              <a:sym typeface="Fredoka Medium"/>
            </a:endParaRPr>
          </a:p>
          <a:p>
            <a:pPr marL="609585" indent="-414856">
              <a:lnSpc>
                <a:spcPct val="110000"/>
              </a:lnSpc>
              <a:buClr>
                <a:srgbClr val="062932"/>
              </a:buClr>
              <a:buFont typeface="Fredoka Medium"/>
              <a:buChar char="●"/>
            </a:pPr>
            <a:r>
              <a:rPr lang="en" dirty="0">
                <a:solidFill>
                  <a:srgbClr val="062932"/>
                </a:solidFill>
                <a:latin typeface="Fredoka Medium"/>
                <a:ea typeface="Fredoka Medium"/>
                <a:cs typeface="Fredoka Medium"/>
                <a:sym typeface="Fredoka Medium"/>
              </a:rPr>
              <a:t>Moral justification and advantageous comparison are common in acts of aggression.</a:t>
            </a:r>
          </a:p>
          <a:p>
            <a:pPr marL="194729" indent="0">
              <a:lnSpc>
                <a:spcPct val="110000"/>
              </a:lnSpc>
              <a:buClr>
                <a:srgbClr val="062932"/>
              </a:buClr>
            </a:pPr>
            <a:endParaRPr dirty="0">
              <a:solidFill>
                <a:srgbClr val="062932"/>
              </a:solidFill>
              <a:latin typeface="Fredoka Medium"/>
              <a:ea typeface="Fredoka Medium"/>
              <a:cs typeface="Fredoka Medium"/>
              <a:sym typeface="Fredoka Medium"/>
            </a:endParaRPr>
          </a:p>
          <a:p>
            <a:pPr marL="609585" indent="-414856">
              <a:lnSpc>
                <a:spcPct val="110000"/>
              </a:lnSpc>
              <a:buClr>
                <a:srgbClr val="062932"/>
              </a:buClr>
              <a:buFont typeface="Fredoka Medium"/>
              <a:buChar char="●"/>
            </a:pPr>
            <a:r>
              <a:rPr lang="en" dirty="0">
                <a:solidFill>
                  <a:srgbClr val="062932"/>
                </a:solidFill>
                <a:latin typeface="Fredoka Medium"/>
                <a:ea typeface="Fredoka Medium"/>
                <a:cs typeface="Fredoka Medium"/>
                <a:sym typeface="Fredoka Medium"/>
              </a:rPr>
              <a:t>Individuals may rationalise their aggression as self defense or retaliation.</a:t>
            </a:r>
          </a:p>
          <a:p>
            <a:pPr marL="194729" indent="0">
              <a:lnSpc>
                <a:spcPct val="110000"/>
              </a:lnSpc>
              <a:buClr>
                <a:srgbClr val="062932"/>
              </a:buClr>
            </a:pPr>
            <a:endParaRPr dirty="0">
              <a:solidFill>
                <a:srgbClr val="062932"/>
              </a:solidFill>
              <a:latin typeface="Fredoka Medium"/>
              <a:ea typeface="Fredoka Medium"/>
              <a:cs typeface="Fredoka Medium"/>
              <a:sym typeface="Fredoka Medium"/>
            </a:endParaRPr>
          </a:p>
          <a:p>
            <a:pPr marL="609585" indent="-414856">
              <a:lnSpc>
                <a:spcPct val="110000"/>
              </a:lnSpc>
              <a:buClr>
                <a:srgbClr val="062932"/>
              </a:buClr>
              <a:buFont typeface="Fredoka Medium"/>
              <a:buChar char="●"/>
            </a:pPr>
            <a:r>
              <a:rPr lang="en" dirty="0">
                <a:solidFill>
                  <a:srgbClr val="062932"/>
                </a:solidFill>
                <a:latin typeface="Fredoka Medium"/>
                <a:ea typeface="Fredoka Medium"/>
                <a:cs typeface="Fredoka Medium"/>
                <a:sym typeface="Fredoka Medium"/>
              </a:rPr>
              <a:t>Comparing their actions to more extreme behaviours helps minimise the perceived severity.</a:t>
            </a:r>
            <a:endParaRPr dirty="0">
              <a:solidFill>
                <a:srgbClr val="062932"/>
              </a:solidFill>
              <a:latin typeface="Fredoka Medium"/>
              <a:ea typeface="Fredoka Medium"/>
              <a:cs typeface="Fredoka Medium"/>
              <a:sym typeface="Fredoka Medium"/>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68"/>
        <p:cNvGrpSpPr/>
        <p:nvPr/>
      </p:nvGrpSpPr>
      <p:grpSpPr>
        <a:xfrm>
          <a:off x="0" y="0"/>
          <a:ext cx="0" cy="0"/>
          <a:chOff x="0" y="0"/>
          <a:chExt cx="0" cy="0"/>
        </a:xfrm>
      </p:grpSpPr>
      <p:sp>
        <p:nvSpPr>
          <p:cNvPr id="269" name="Google Shape;269;p36"/>
          <p:cNvSpPr txBox="1">
            <a:spLocks noGrp="1"/>
          </p:cNvSpPr>
          <p:nvPr>
            <p:ph type="subTitle" idx="1"/>
          </p:nvPr>
        </p:nvSpPr>
        <p:spPr>
          <a:xfrm>
            <a:off x="8491567" y="1859967"/>
            <a:ext cx="3091200" cy="1621600"/>
          </a:xfrm>
          <a:prstGeom prst="rect">
            <a:avLst/>
          </a:prstGeom>
        </p:spPr>
        <p:txBody>
          <a:bodyPr spcFirstLastPara="1" vert="horz" wrap="square" lIns="121900" tIns="121900" rIns="121900" bIns="121900" rtlCol="0" anchor="t" anchorCtr="0">
            <a:noAutofit/>
          </a:bodyPr>
          <a:lstStyle/>
          <a:p>
            <a:pPr marL="0" indent="0">
              <a:spcAft>
                <a:spcPts val="1600"/>
              </a:spcAft>
            </a:pPr>
            <a:r>
              <a:rPr lang="en" dirty="0">
                <a:solidFill>
                  <a:srgbClr val="062932"/>
                </a:solidFill>
                <a:latin typeface="Fredoka Medium"/>
                <a:ea typeface="Fredoka Medium"/>
                <a:cs typeface="Fredoka Medium"/>
                <a:sym typeface="Fredoka Medium"/>
              </a:rPr>
              <a:t>The digital age has introduced new platforms for spreading propaganda and justifying acts of violence.</a:t>
            </a:r>
            <a:endParaRPr dirty="0">
              <a:solidFill>
                <a:srgbClr val="062932"/>
              </a:solidFill>
              <a:latin typeface="Fredoka Medium"/>
              <a:ea typeface="Fredoka Medium"/>
              <a:cs typeface="Fredoka Medium"/>
              <a:sym typeface="Fredoka Medium"/>
            </a:endParaRPr>
          </a:p>
        </p:txBody>
      </p:sp>
      <p:sp>
        <p:nvSpPr>
          <p:cNvPr id="270" name="Google Shape;270;p36"/>
          <p:cNvSpPr txBox="1">
            <a:spLocks noGrp="1"/>
          </p:cNvSpPr>
          <p:nvPr>
            <p:ph type="subTitle" idx="2"/>
          </p:nvPr>
        </p:nvSpPr>
        <p:spPr>
          <a:xfrm>
            <a:off x="8491567" y="4429300"/>
            <a:ext cx="3091200" cy="16216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062932"/>
                </a:solidFill>
                <a:latin typeface="Fredoka Medium"/>
                <a:ea typeface="Fredoka Medium"/>
                <a:cs typeface="Fredoka Medium"/>
                <a:sym typeface="Fredoka Medium"/>
              </a:rPr>
              <a:t>Euphemistic labeling and displacement of responsibility are evident in social media and propaganda.</a:t>
            </a:r>
            <a:endParaRPr>
              <a:solidFill>
                <a:srgbClr val="062932"/>
              </a:solidFill>
              <a:latin typeface="Fredoka Medium"/>
              <a:ea typeface="Fredoka Medium"/>
              <a:cs typeface="Fredoka Medium"/>
              <a:sym typeface="Fredoka Medium"/>
            </a:endParaRPr>
          </a:p>
        </p:txBody>
      </p:sp>
      <p:sp>
        <p:nvSpPr>
          <p:cNvPr id="271" name="Google Shape;271;p36"/>
          <p:cNvSpPr txBox="1">
            <a:spLocks noGrp="1"/>
          </p:cNvSpPr>
          <p:nvPr>
            <p:ph type="subTitle" idx="3"/>
          </p:nvPr>
        </p:nvSpPr>
        <p:spPr>
          <a:xfrm>
            <a:off x="627633" y="1859967"/>
            <a:ext cx="3091200" cy="1621600"/>
          </a:xfrm>
          <a:prstGeom prst="rect">
            <a:avLst/>
          </a:prstGeom>
        </p:spPr>
        <p:txBody>
          <a:bodyPr spcFirstLastPara="1" vert="horz" wrap="square" lIns="121900" tIns="121900" rIns="121900" bIns="121900" rtlCol="0" anchor="t" anchorCtr="0">
            <a:noAutofit/>
          </a:bodyPr>
          <a:lstStyle/>
          <a:p>
            <a:pPr marL="0" indent="0">
              <a:spcAft>
                <a:spcPts val="1600"/>
              </a:spcAft>
            </a:pPr>
            <a:r>
              <a:rPr lang="en" dirty="0">
                <a:solidFill>
                  <a:srgbClr val="062932"/>
                </a:solidFill>
                <a:latin typeface="Fredoka Medium"/>
                <a:ea typeface="Fredoka Medium"/>
                <a:cs typeface="Fredoka Medium"/>
                <a:sym typeface="Fredoka Medium"/>
              </a:rPr>
              <a:t>Extremist groups use coded language and euphemisms to normalise violent ideologies.</a:t>
            </a:r>
            <a:endParaRPr dirty="0">
              <a:solidFill>
                <a:srgbClr val="062932"/>
              </a:solidFill>
              <a:latin typeface="Fredoka Medium"/>
              <a:ea typeface="Fredoka Medium"/>
              <a:cs typeface="Fredoka Medium"/>
              <a:sym typeface="Fredoka Medium"/>
            </a:endParaRPr>
          </a:p>
        </p:txBody>
      </p:sp>
      <p:sp>
        <p:nvSpPr>
          <p:cNvPr id="272" name="Google Shape;272;p36"/>
          <p:cNvSpPr txBox="1">
            <a:spLocks noGrp="1"/>
          </p:cNvSpPr>
          <p:nvPr>
            <p:ph type="subTitle" idx="4"/>
          </p:nvPr>
        </p:nvSpPr>
        <p:spPr>
          <a:xfrm>
            <a:off x="627633" y="4429300"/>
            <a:ext cx="3091200" cy="16216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062932"/>
                </a:solidFill>
                <a:latin typeface="Fredoka Medium"/>
                <a:ea typeface="Fredoka Medium"/>
                <a:cs typeface="Fredoka Medium"/>
                <a:sym typeface="Fredoka Medium"/>
              </a:rPr>
              <a:t>Social media platforms facilitate the diffusion of responsibility and reduce personal accountability.</a:t>
            </a:r>
            <a:endParaRPr>
              <a:solidFill>
                <a:srgbClr val="062932"/>
              </a:solidFill>
              <a:latin typeface="Fredoka Medium"/>
              <a:ea typeface="Fredoka Medium"/>
              <a:cs typeface="Fredoka Medium"/>
              <a:sym typeface="Fredoka Medium"/>
            </a:endParaRPr>
          </a:p>
        </p:txBody>
      </p:sp>
      <p:sp>
        <p:nvSpPr>
          <p:cNvPr id="273" name="Google Shape;273;p36"/>
          <p:cNvSpPr txBox="1">
            <a:spLocks noGrp="1"/>
          </p:cNvSpPr>
          <p:nvPr>
            <p:ph type="title"/>
          </p:nvPr>
        </p:nvSpPr>
        <p:spPr>
          <a:xfrm>
            <a:off x="1660200" y="535633"/>
            <a:ext cx="8871600" cy="564800"/>
          </a:xfrm>
          <a:prstGeom prst="rect">
            <a:avLst/>
          </a:prstGeom>
        </p:spPr>
        <p:txBody>
          <a:bodyPr spcFirstLastPara="1" vert="horz" wrap="square" lIns="121900" tIns="121900" rIns="121900" bIns="121900" rtlCol="0" anchor="ctr" anchorCtr="0">
            <a:noAutofit/>
          </a:bodyPr>
          <a:lstStyle/>
          <a:p>
            <a:r>
              <a:rPr lang="en">
                <a:solidFill>
                  <a:srgbClr val="062932"/>
                </a:solidFill>
                <a:latin typeface="Nunito"/>
                <a:ea typeface="Nunito"/>
                <a:cs typeface="Nunito"/>
                <a:sym typeface="Nunito"/>
              </a:rPr>
              <a:t>Moral Disengagement in Social Media and Propaganda</a:t>
            </a:r>
            <a:endParaRPr>
              <a:solidFill>
                <a:srgbClr val="062932"/>
              </a:solidFill>
              <a:latin typeface="Nunito"/>
              <a:ea typeface="Nunito"/>
              <a:cs typeface="Nunito"/>
              <a:sym typeface="Nunito"/>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77"/>
        <p:cNvGrpSpPr/>
        <p:nvPr/>
      </p:nvGrpSpPr>
      <p:grpSpPr>
        <a:xfrm>
          <a:off x="0" y="0"/>
          <a:ext cx="0" cy="0"/>
          <a:chOff x="0" y="0"/>
          <a:chExt cx="0" cy="0"/>
        </a:xfrm>
      </p:grpSpPr>
      <p:sp>
        <p:nvSpPr>
          <p:cNvPr id="278" name="Google Shape;278;p37"/>
          <p:cNvSpPr txBox="1">
            <a:spLocks noGrp="1"/>
          </p:cNvSpPr>
          <p:nvPr>
            <p:ph type="subTitle" idx="1"/>
          </p:nvPr>
        </p:nvSpPr>
        <p:spPr>
          <a:xfrm>
            <a:off x="8793433" y="3074467"/>
            <a:ext cx="2794800" cy="1814000"/>
          </a:xfrm>
          <a:prstGeom prst="rect">
            <a:avLst/>
          </a:prstGeom>
        </p:spPr>
        <p:txBody>
          <a:bodyPr spcFirstLastPara="1" vert="horz" wrap="square" lIns="121900" tIns="121900" rIns="121900" bIns="121900" rtlCol="0" anchor="t" anchorCtr="0">
            <a:noAutofit/>
          </a:bodyPr>
          <a:lstStyle/>
          <a:p>
            <a:pPr marL="0" indent="0">
              <a:spcAft>
                <a:spcPts val="1600"/>
              </a:spcAft>
            </a:pPr>
            <a:r>
              <a:rPr lang="en" dirty="0">
                <a:solidFill>
                  <a:srgbClr val="062932"/>
                </a:solidFill>
                <a:latin typeface="Fredoka Medium"/>
                <a:ea typeface="Fredoka Medium"/>
                <a:cs typeface="Fredoka Medium"/>
                <a:sym typeface="Fredoka Medium"/>
              </a:rPr>
              <a:t>Ethical implications of understanding and manipulating moral disengagement mechanisms.</a:t>
            </a:r>
            <a:endParaRPr dirty="0">
              <a:solidFill>
                <a:srgbClr val="062932"/>
              </a:solidFill>
              <a:latin typeface="Fredoka Medium"/>
              <a:ea typeface="Fredoka Medium"/>
              <a:cs typeface="Fredoka Medium"/>
              <a:sym typeface="Fredoka Medium"/>
            </a:endParaRPr>
          </a:p>
        </p:txBody>
      </p:sp>
      <p:sp>
        <p:nvSpPr>
          <p:cNvPr id="279" name="Google Shape;279;p37"/>
          <p:cNvSpPr txBox="1">
            <a:spLocks noGrp="1"/>
          </p:cNvSpPr>
          <p:nvPr>
            <p:ph type="title"/>
          </p:nvPr>
        </p:nvSpPr>
        <p:spPr>
          <a:xfrm>
            <a:off x="2307800" y="535633"/>
            <a:ext cx="7576400" cy="564800"/>
          </a:xfrm>
          <a:prstGeom prst="rect">
            <a:avLst/>
          </a:prstGeom>
        </p:spPr>
        <p:txBody>
          <a:bodyPr spcFirstLastPara="1" vert="horz" wrap="square" lIns="121900" tIns="121900" rIns="121900" bIns="121900" rtlCol="0" anchor="ctr" anchorCtr="0">
            <a:noAutofit/>
          </a:bodyPr>
          <a:lstStyle/>
          <a:p>
            <a:r>
              <a:rPr lang="en">
                <a:solidFill>
                  <a:srgbClr val="062932"/>
                </a:solidFill>
                <a:latin typeface="Nunito"/>
                <a:ea typeface="Nunito"/>
                <a:cs typeface="Nunito"/>
                <a:sym typeface="Nunito"/>
              </a:rPr>
              <a:t>Implications and Ethical Considerations</a:t>
            </a:r>
            <a:endParaRPr>
              <a:solidFill>
                <a:srgbClr val="062932"/>
              </a:solidFill>
              <a:latin typeface="Nunito"/>
              <a:ea typeface="Nunito"/>
              <a:cs typeface="Nunito"/>
              <a:sym typeface="Nunito"/>
            </a:endParaRPr>
          </a:p>
        </p:txBody>
      </p:sp>
      <p:sp>
        <p:nvSpPr>
          <p:cNvPr id="280" name="Google Shape;280;p37"/>
          <p:cNvSpPr txBox="1">
            <a:spLocks noGrp="1"/>
          </p:cNvSpPr>
          <p:nvPr>
            <p:ph type="subTitle" idx="2"/>
          </p:nvPr>
        </p:nvSpPr>
        <p:spPr>
          <a:xfrm>
            <a:off x="623233" y="1859967"/>
            <a:ext cx="2931200" cy="1096800"/>
          </a:xfrm>
          <a:prstGeom prst="rect">
            <a:avLst/>
          </a:prstGeom>
        </p:spPr>
        <p:txBody>
          <a:bodyPr spcFirstLastPara="1" vert="horz" wrap="square" lIns="121900" tIns="121900" rIns="121900" bIns="121900" rtlCol="0" anchor="t" anchorCtr="0">
            <a:noAutofit/>
          </a:bodyPr>
          <a:lstStyle/>
          <a:p>
            <a:pPr marL="0" indent="0">
              <a:spcAft>
                <a:spcPts val="1600"/>
              </a:spcAft>
            </a:pPr>
            <a:r>
              <a:rPr lang="en" dirty="0">
                <a:solidFill>
                  <a:srgbClr val="062932"/>
                </a:solidFill>
                <a:latin typeface="Fredoka Medium"/>
                <a:ea typeface="Fredoka Medium"/>
                <a:cs typeface="Fredoka Medium"/>
                <a:sym typeface="Fredoka Medium"/>
              </a:rPr>
              <a:t>Psychological consequences of moral disengagement.</a:t>
            </a:r>
            <a:endParaRPr dirty="0">
              <a:solidFill>
                <a:srgbClr val="062932"/>
              </a:solidFill>
              <a:latin typeface="Fredoka Medium"/>
              <a:ea typeface="Fredoka Medium"/>
              <a:cs typeface="Fredoka Medium"/>
              <a:sym typeface="Fredoka Medium"/>
            </a:endParaRPr>
          </a:p>
        </p:txBody>
      </p:sp>
      <p:sp>
        <p:nvSpPr>
          <p:cNvPr id="281" name="Google Shape;281;p37"/>
          <p:cNvSpPr txBox="1">
            <a:spLocks noGrp="1"/>
          </p:cNvSpPr>
          <p:nvPr>
            <p:ph type="subTitle" idx="3"/>
          </p:nvPr>
        </p:nvSpPr>
        <p:spPr>
          <a:xfrm>
            <a:off x="1202320" y="4150994"/>
            <a:ext cx="3148800" cy="1180000"/>
          </a:xfrm>
          <a:prstGeom prst="rect">
            <a:avLst/>
          </a:prstGeom>
        </p:spPr>
        <p:txBody>
          <a:bodyPr spcFirstLastPara="1" vert="horz" wrap="square" lIns="121900" tIns="121900" rIns="121900" bIns="121900" rtlCol="0" anchor="t" anchorCtr="0">
            <a:noAutofit/>
          </a:bodyPr>
          <a:lstStyle/>
          <a:p>
            <a:pPr marL="0" indent="0">
              <a:spcAft>
                <a:spcPts val="1600"/>
              </a:spcAft>
            </a:pPr>
            <a:r>
              <a:rPr lang="en" dirty="0">
                <a:solidFill>
                  <a:srgbClr val="062932"/>
                </a:solidFill>
                <a:latin typeface="Fredoka Medium"/>
                <a:ea typeface="Fredoka Medium"/>
                <a:cs typeface="Fredoka Medium"/>
                <a:sym typeface="Fredoka Medium"/>
              </a:rPr>
              <a:t>Promoting moral responsibility, ethical conduct, critical thinking, and empathy is crucial in countering the influence of moral disengagement.</a:t>
            </a:r>
            <a:endParaRPr dirty="0">
              <a:solidFill>
                <a:srgbClr val="062932"/>
              </a:solidFill>
              <a:latin typeface="Fredoka Medium"/>
              <a:ea typeface="Fredoka Medium"/>
              <a:cs typeface="Fredoka Medium"/>
              <a:sym typeface="Fredoka Medium"/>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4AC20B-9B5F-FFD2-E01B-D2B9C230E93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D2E828-16AB-37C7-AB76-D6E58B739AA6}"/>
              </a:ext>
            </a:extLst>
          </p:cNvPr>
          <p:cNvSpPr>
            <a:spLocks noGrp="1"/>
          </p:cNvSpPr>
          <p:nvPr>
            <p:ph idx="1"/>
          </p:nvPr>
        </p:nvSpPr>
        <p:spPr/>
        <p:txBody>
          <a:bodyPr>
            <a:normAutofit/>
          </a:bodyPr>
          <a:lstStyle/>
          <a:p>
            <a:pPr marL="0" indent="0" algn="ctr">
              <a:buNone/>
            </a:pPr>
            <a:endParaRPr lang="en-GB" sz="7200" dirty="0"/>
          </a:p>
          <a:p>
            <a:pPr marL="0" indent="0" algn="ctr">
              <a:buNone/>
            </a:pPr>
            <a:r>
              <a:rPr lang="en-GB" sz="7200" dirty="0"/>
              <a:t>BREAK</a:t>
            </a:r>
          </a:p>
        </p:txBody>
      </p:sp>
    </p:spTree>
    <p:extLst>
      <p:ext uri="{BB962C8B-B14F-4D97-AF65-F5344CB8AC3E}">
        <p14:creationId xmlns:p14="http://schemas.microsoft.com/office/powerpoint/2010/main" val="31301328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B65795-3500-C695-E37B-906CE4E6AA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418E99-1433-FEDC-9873-A976DCC38C0A}"/>
              </a:ext>
            </a:extLst>
          </p:cNvPr>
          <p:cNvSpPr>
            <a:spLocks noGrp="1"/>
          </p:cNvSpPr>
          <p:nvPr>
            <p:ph type="title"/>
          </p:nvPr>
        </p:nvSpPr>
        <p:spPr>
          <a:xfrm>
            <a:off x="358219" y="2174469"/>
            <a:ext cx="11481847" cy="1325563"/>
          </a:xfrm>
        </p:spPr>
        <p:txBody>
          <a:bodyPr>
            <a:normAutofit/>
          </a:bodyPr>
          <a:lstStyle/>
          <a:p>
            <a:pPr algn="ctr"/>
            <a:r>
              <a:rPr lang="en-GB" b="1" dirty="0"/>
              <a:t>Potential Psychological Explanations: Integrated Threat Theory</a:t>
            </a:r>
          </a:p>
        </p:txBody>
      </p:sp>
    </p:spTree>
    <p:extLst>
      <p:ext uri="{BB962C8B-B14F-4D97-AF65-F5344CB8AC3E}">
        <p14:creationId xmlns:p14="http://schemas.microsoft.com/office/powerpoint/2010/main" val="14282063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31"/>
          <p:cNvSpPr txBox="1">
            <a:spLocks noGrp="1"/>
          </p:cNvSpPr>
          <p:nvPr>
            <p:ph type="subTitle" idx="1"/>
          </p:nvPr>
        </p:nvSpPr>
        <p:spPr>
          <a:xfrm>
            <a:off x="623233" y="1859967"/>
            <a:ext cx="2931200" cy="16216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1E293B"/>
                </a:solidFill>
                <a:latin typeface="Nunito Medium"/>
                <a:ea typeface="Nunito Medium"/>
                <a:cs typeface="Nunito Medium"/>
                <a:sym typeface="Nunito Medium"/>
              </a:rPr>
              <a:t>ITT is a framework developed by Stephan and Stephan</a:t>
            </a:r>
            <a:endParaRPr>
              <a:solidFill>
                <a:srgbClr val="1E293B"/>
              </a:solidFill>
              <a:latin typeface="Nunito Medium"/>
              <a:ea typeface="Nunito Medium"/>
              <a:cs typeface="Nunito Medium"/>
              <a:sym typeface="Nunito Medium"/>
            </a:endParaRPr>
          </a:p>
        </p:txBody>
      </p:sp>
      <p:sp>
        <p:nvSpPr>
          <p:cNvPr id="194" name="Google Shape;194;p31"/>
          <p:cNvSpPr txBox="1">
            <a:spLocks noGrp="1"/>
          </p:cNvSpPr>
          <p:nvPr>
            <p:ph type="subTitle" idx="2"/>
          </p:nvPr>
        </p:nvSpPr>
        <p:spPr>
          <a:xfrm>
            <a:off x="623233" y="4128567"/>
            <a:ext cx="2931200" cy="16216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1E293B"/>
                </a:solidFill>
                <a:latin typeface="Nunito Medium"/>
                <a:ea typeface="Nunito Medium"/>
                <a:cs typeface="Nunito Medium"/>
                <a:sym typeface="Nunito Medium"/>
              </a:rPr>
              <a:t>ITT explains how perceived threats from outgroups can lead to intergroup anxiety, negative attitudes, and potentially violence</a:t>
            </a:r>
            <a:endParaRPr>
              <a:solidFill>
                <a:srgbClr val="1E293B"/>
              </a:solidFill>
              <a:latin typeface="Nunito Medium"/>
              <a:ea typeface="Nunito Medium"/>
              <a:cs typeface="Nunito Medium"/>
              <a:sym typeface="Nunito Medium"/>
            </a:endParaRPr>
          </a:p>
        </p:txBody>
      </p:sp>
      <p:sp>
        <p:nvSpPr>
          <p:cNvPr id="195" name="Google Shape;195;p31"/>
          <p:cNvSpPr txBox="1">
            <a:spLocks noGrp="1"/>
          </p:cNvSpPr>
          <p:nvPr>
            <p:ph type="subTitle" idx="3"/>
          </p:nvPr>
        </p:nvSpPr>
        <p:spPr>
          <a:xfrm>
            <a:off x="8403900" y="1859967"/>
            <a:ext cx="3036400" cy="161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1E293B"/>
                </a:solidFill>
                <a:latin typeface="Nunito Medium"/>
                <a:ea typeface="Nunito Medium"/>
                <a:cs typeface="Nunito Medium"/>
                <a:sym typeface="Nunito Medium"/>
              </a:rPr>
              <a:t>ITT distinguishes between realistic threats and symbolic threats</a:t>
            </a:r>
            <a:endParaRPr>
              <a:solidFill>
                <a:srgbClr val="1E293B"/>
              </a:solidFill>
              <a:latin typeface="Nunito Medium"/>
              <a:ea typeface="Nunito Medium"/>
              <a:cs typeface="Nunito Medium"/>
              <a:sym typeface="Nunito Medium"/>
            </a:endParaRPr>
          </a:p>
        </p:txBody>
      </p:sp>
      <p:sp>
        <p:nvSpPr>
          <p:cNvPr id="196" name="Google Shape;196;p31"/>
          <p:cNvSpPr txBox="1">
            <a:spLocks noGrp="1"/>
          </p:cNvSpPr>
          <p:nvPr>
            <p:ph type="subTitle" idx="4"/>
          </p:nvPr>
        </p:nvSpPr>
        <p:spPr>
          <a:xfrm>
            <a:off x="8403900" y="4128567"/>
            <a:ext cx="3036400" cy="161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1E293B"/>
                </a:solidFill>
                <a:latin typeface="Nunito Medium"/>
                <a:ea typeface="Nunito Medium"/>
                <a:cs typeface="Nunito Medium"/>
                <a:sym typeface="Nunito Medium"/>
              </a:rPr>
              <a:t>Intergroup anxiety and negative stereotypes contribute to intergroup hostility</a:t>
            </a:r>
            <a:endParaRPr>
              <a:solidFill>
                <a:srgbClr val="1E293B"/>
              </a:solidFill>
              <a:latin typeface="Nunito Medium"/>
              <a:ea typeface="Nunito Medium"/>
              <a:cs typeface="Nunito Medium"/>
              <a:sym typeface="Nunito Medium"/>
            </a:endParaRPr>
          </a:p>
        </p:txBody>
      </p:sp>
      <p:sp>
        <p:nvSpPr>
          <p:cNvPr id="197" name="Google Shape;197;p31"/>
          <p:cNvSpPr txBox="1">
            <a:spLocks noGrp="1"/>
          </p:cNvSpPr>
          <p:nvPr>
            <p:ph type="title"/>
          </p:nvPr>
        </p:nvSpPr>
        <p:spPr>
          <a:xfrm>
            <a:off x="1660200" y="535633"/>
            <a:ext cx="8871600" cy="564800"/>
          </a:xfrm>
          <a:prstGeom prst="rect">
            <a:avLst/>
          </a:prstGeom>
        </p:spPr>
        <p:txBody>
          <a:bodyPr spcFirstLastPara="1" vert="horz" wrap="square" lIns="121900" tIns="121900" rIns="121900" bIns="121900" rtlCol="0" anchor="ctr" anchorCtr="0">
            <a:noAutofit/>
          </a:bodyPr>
          <a:lstStyle/>
          <a:p>
            <a:r>
              <a:rPr lang="en" dirty="0">
                <a:solidFill>
                  <a:srgbClr val="000000"/>
                </a:solidFill>
                <a:latin typeface="Gaegu"/>
                <a:ea typeface="Gaegu"/>
                <a:cs typeface="Gaegu"/>
                <a:sym typeface="Gaegu"/>
              </a:rPr>
              <a:t>Integrated Threat Theory (ITT)</a:t>
            </a:r>
            <a:endParaRPr dirty="0">
              <a:solidFill>
                <a:srgbClr val="000000"/>
              </a:solidFill>
              <a:latin typeface="Gaegu"/>
              <a:ea typeface="Gaegu"/>
              <a:cs typeface="Gaegu"/>
              <a:sym typeface="Gaegu"/>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3" name="Google Shape;203;p32"/>
          <p:cNvSpPr txBox="1">
            <a:spLocks noGrp="1"/>
          </p:cNvSpPr>
          <p:nvPr>
            <p:ph type="subTitle" idx="1"/>
          </p:nvPr>
        </p:nvSpPr>
        <p:spPr>
          <a:xfrm>
            <a:off x="768485" y="2126900"/>
            <a:ext cx="10313915" cy="2619600"/>
          </a:xfrm>
          <a:prstGeom prst="rect">
            <a:avLst/>
          </a:prstGeom>
        </p:spPr>
        <p:txBody>
          <a:bodyPr spcFirstLastPara="1" vert="horz" wrap="square" lIns="121900" tIns="121900" rIns="121900" bIns="121900" rtlCol="0" anchor="t" anchorCtr="0">
            <a:noAutofit/>
          </a:bodyPr>
          <a:lstStyle/>
          <a:p>
            <a:pPr marL="609585" indent="-414856">
              <a:lnSpc>
                <a:spcPct val="110000"/>
              </a:lnSpc>
              <a:buClr>
                <a:srgbClr val="1E293B"/>
              </a:buClr>
              <a:buFont typeface="Nunito Medium"/>
              <a:buChar char="●"/>
            </a:pPr>
            <a:r>
              <a:rPr lang="en" dirty="0">
                <a:solidFill>
                  <a:srgbClr val="1E293B"/>
                </a:solidFill>
                <a:latin typeface="Nunito Medium"/>
                <a:ea typeface="Nunito Medium"/>
                <a:cs typeface="Nunito Medium"/>
                <a:sym typeface="Nunito Medium"/>
              </a:rPr>
              <a:t>Studies link perceived threats to negative attitudes and behaviours towards outgroups.</a:t>
            </a:r>
          </a:p>
          <a:p>
            <a:pPr marL="194729" indent="0">
              <a:lnSpc>
                <a:spcPct val="110000"/>
              </a:lnSpc>
              <a:buClr>
                <a:srgbClr val="1E293B"/>
              </a:buClr>
            </a:pPr>
            <a:endParaRPr dirty="0">
              <a:solidFill>
                <a:srgbClr val="1E293B"/>
              </a:solidFill>
              <a:latin typeface="Nunito Medium"/>
              <a:ea typeface="Nunito Medium"/>
              <a:cs typeface="Nunito Medium"/>
              <a:sym typeface="Nunito Medium"/>
            </a:endParaRPr>
          </a:p>
          <a:p>
            <a:pPr marL="609585" indent="-414856">
              <a:lnSpc>
                <a:spcPct val="110000"/>
              </a:lnSpc>
              <a:buClr>
                <a:srgbClr val="1E293B"/>
              </a:buClr>
              <a:buFont typeface="Nunito Medium"/>
              <a:buChar char="●"/>
            </a:pPr>
            <a:r>
              <a:rPr lang="en" dirty="0">
                <a:solidFill>
                  <a:srgbClr val="1E293B"/>
                </a:solidFill>
                <a:latin typeface="Nunito Medium"/>
                <a:ea typeface="Nunito Medium"/>
                <a:cs typeface="Nunito Medium"/>
                <a:sym typeface="Nunito Medium"/>
              </a:rPr>
              <a:t>Perceived threats to job security or cultural values result in xenophobia, support for restrictive policies, and discriminatory/violent acts.</a:t>
            </a:r>
          </a:p>
          <a:p>
            <a:pPr marL="194729" indent="0">
              <a:lnSpc>
                <a:spcPct val="110000"/>
              </a:lnSpc>
              <a:buClr>
                <a:srgbClr val="1E293B"/>
              </a:buClr>
            </a:pPr>
            <a:endParaRPr dirty="0">
              <a:solidFill>
                <a:srgbClr val="1E293B"/>
              </a:solidFill>
              <a:latin typeface="Nunito Medium"/>
              <a:ea typeface="Nunito Medium"/>
              <a:cs typeface="Nunito Medium"/>
              <a:sym typeface="Nunito Medium"/>
            </a:endParaRPr>
          </a:p>
          <a:p>
            <a:pPr marL="609585" indent="-414856">
              <a:lnSpc>
                <a:spcPct val="110000"/>
              </a:lnSpc>
              <a:buClr>
                <a:srgbClr val="1E293B"/>
              </a:buClr>
              <a:buFont typeface="Nunito Medium"/>
              <a:buChar char="●"/>
            </a:pPr>
            <a:r>
              <a:rPr lang="en" dirty="0">
                <a:solidFill>
                  <a:srgbClr val="1E293B"/>
                </a:solidFill>
                <a:latin typeface="Nunito Medium"/>
                <a:ea typeface="Nunito Medium"/>
                <a:cs typeface="Nunito Medium"/>
                <a:sym typeface="Nunito Medium"/>
              </a:rPr>
              <a:t>Empirical evidence highlights the relevance of perceived threats in fueling intergroup hostility.</a:t>
            </a:r>
            <a:endParaRPr dirty="0">
              <a:solidFill>
                <a:srgbClr val="1E293B"/>
              </a:solidFill>
              <a:latin typeface="Nunito Medium"/>
              <a:ea typeface="Nunito Medium"/>
              <a:cs typeface="Nunito Medium"/>
              <a:sym typeface="Nunito Medium"/>
            </a:endParaRPr>
          </a:p>
        </p:txBody>
      </p:sp>
      <p:sp>
        <p:nvSpPr>
          <p:cNvPr id="204" name="Google Shape;204;p32"/>
          <p:cNvSpPr txBox="1">
            <a:spLocks noGrp="1"/>
          </p:cNvSpPr>
          <p:nvPr>
            <p:ph type="title"/>
          </p:nvPr>
        </p:nvSpPr>
        <p:spPr>
          <a:xfrm>
            <a:off x="768485" y="867000"/>
            <a:ext cx="10439115" cy="969200"/>
          </a:xfrm>
          <a:prstGeom prst="rect">
            <a:avLst/>
          </a:prstGeom>
        </p:spPr>
        <p:txBody>
          <a:bodyPr spcFirstLastPara="1" vert="horz" wrap="square" lIns="121900" tIns="121900" rIns="121900" bIns="121900" rtlCol="0" anchor="ctr" anchorCtr="0">
            <a:noAutofit/>
          </a:bodyPr>
          <a:lstStyle/>
          <a:p>
            <a:pPr algn="ctr"/>
            <a:r>
              <a:rPr lang="en" dirty="0">
                <a:solidFill>
                  <a:srgbClr val="000000"/>
                </a:solidFill>
                <a:latin typeface="Gaegu"/>
                <a:ea typeface="Gaegu"/>
                <a:cs typeface="Gaegu"/>
                <a:sym typeface="Gaegu"/>
              </a:rPr>
              <a:t>Empirical Evidence Supporting ITT</a:t>
            </a:r>
            <a:endParaRPr dirty="0">
              <a:solidFill>
                <a:srgbClr val="000000"/>
              </a:solidFill>
              <a:latin typeface="Gaegu"/>
              <a:ea typeface="Gaegu"/>
              <a:cs typeface="Gaegu"/>
              <a:sym typeface="Gaegu"/>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33"/>
          <p:cNvSpPr txBox="1">
            <a:spLocks noGrp="1"/>
          </p:cNvSpPr>
          <p:nvPr>
            <p:ph type="subTitle" idx="1"/>
          </p:nvPr>
        </p:nvSpPr>
        <p:spPr>
          <a:xfrm>
            <a:off x="8793433" y="3074467"/>
            <a:ext cx="2794800" cy="1814000"/>
          </a:xfrm>
          <a:prstGeom prst="rect">
            <a:avLst/>
          </a:prstGeom>
        </p:spPr>
        <p:txBody>
          <a:bodyPr spcFirstLastPara="1" vert="horz" wrap="square" lIns="121900" tIns="121900" rIns="121900" bIns="121900" rtlCol="0" anchor="t" anchorCtr="0">
            <a:noAutofit/>
          </a:bodyPr>
          <a:lstStyle/>
          <a:p>
            <a:pPr marL="0" indent="0">
              <a:spcAft>
                <a:spcPts val="1600"/>
              </a:spcAft>
            </a:pPr>
            <a:r>
              <a:rPr lang="en" dirty="0">
                <a:solidFill>
                  <a:srgbClr val="1E293B"/>
                </a:solidFill>
                <a:latin typeface="Nunito Medium"/>
                <a:ea typeface="Nunito Medium"/>
                <a:cs typeface="Nunito Medium"/>
                <a:sym typeface="Nunito Medium"/>
              </a:rPr>
              <a:t>Focuses primarily on conscious perceptions, potentially underestimating unconscious biases and societal narratives</a:t>
            </a:r>
            <a:endParaRPr dirty="0">
              <a:solidFill>
                <a:srgbClr val="1E293B"/>
              </a:solidFill>
              <a:latin typeface="Nunito Medium"/>
              <a:ea typeface="Nunito Medium"/>
              <a:cs typeface="Nunito Medium"/>
              <a:sym typeface="Nunito Medium"/>
            </a:endParaRPr>
          </a:p>
        </p:txBody>
      </p:sp>
      <p:sp>
        <p:nvSpPr>
          <p:cNvPr id="210" name="Google Shape;210;p33"/>
          <p:cNvSpPr txBox="1">
            <a:spLocks noGrp="1"/>
          </p:cNvSpPr>
          <p:nvPr>
            <p:ph type="title"/>
          </p:nvPr>
        </p:nvSpPr>
        <p:spPr>
          <a:xfrm>
            <a:off x="2307800" y="535633"/>
            <a:ext cx="7576400" cy="564800"/>
          </a:xfrm>
          <a:prstGeom prst="rect">
            <a:avLst/>
          </a:prstGeom>
        </p:spPr>
        <p:txBody>
          <a:bodyPr spcFirstLastPara="1" vert="horz" wrap="square" lIns="121900" tIns="121900" rIns="121900" bIns="121900" rtlCol="0" anchor="ctr" anchorCtr="0">
            <a:noAutofit/>
          </a:bodyPr>
          <a:lstStyle/>
          <a:p>
            <a:r>
              <a:rPr lang="en" dirty="0">
                <a:solidFill>
                  <a:srgbClr val="000000"/>
                </a:solidFill>
                <a:latin typeface="Gaegu"/>
                <a:ea typeface="Gaegu"/>
                <a:cs typeface="Gaegu"/>
                <a:sym typeface="Gaegu"/>
              </a:rPr>
              <a:t>Oversimplification of Threat Perception</a:t>
            </a:r>
            <a:endParaRPr dirty="0">
              <a:solidFill>
                <a:srgbClr val="000000"/>
              </a:solidFill>
              <a:latin typeface="Gaegu"/>
              <a:ea typeface="Gaegu"/>
              <a:cs typeface="Gaegu"/>
              <a:sym typeface="Gaegu"/>
            </a:endParaRPr>
          </a:p>
        </p:txBody>
      </p:sp>
      <p:sp>
        <p:nvSpPr>
          <p:cNvPr id="211" name="Google Shape;211;p33"/>
          <p:cNvSpPr txBox="1">
            <a:spLocks noGrp="1"/>
          </p:cNvSpPr>
          <p:nvPr>
            <p:ph type="subTitle" idx="2"/>
          </p:nvPr>
        </p:nvSpPr>
        <p:spPr>
          <a:xfrm>
            <a:off x="623233" y="1859967"/>
            <a:ext cx="2931200" cy="10968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1E293B"/>
                </a:solidFill>
                <a:latin typeface="Nunito Medium"/>
                <a:ea typeface="Nunito Medium"/>
                <a:cs typeface="Nunito Medium"/>
                <a:sym typeface="Nunito Medium"/>
              </a:rPr>
              <a:t>ITT may oversimplify threat perception</a:t>
            </a:r>
            <a:endParaRPr>
              <a:solidFill>
                <a:srgbClr val="1E293B"/>
              </a:solidFill>
              <a:latin typeface="Nunito Medium"/>
              <a:ea typeface="Nunito Medium"/>
              <a:cs typeface="Nunito Medium"/>
              <a:sym typeface="Nunito Medium"/>
            </a:endParaRPr>
          </a:p>
        </p:txBody>
      </p:sp>
      <p:sp>
        <p:nvSpPr>
          <p:cNvPr id="212" name="Google Shape;212;p33"/>
          <p:cNvSpPr txBox="1">
            <a:spLocks noGrp="1"/>
          </p:cNvSpPr>
          <p:nvPr>
            <p:ph type="subTitle" idx="3"/>
          </p:nvPr>
        </p:nvSpPr>
        <p:spPr>
          <a:xfrm>
            <a:off x="608933" y="4540100"/>
            <a:ext cx="3148800" cy="11800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1E293B"/>
                </a:solidFill>
                <a:latin typeface="Nunito Medium"/>
                <a:ea typeface="Nunito Medium"/>
                <a:cs typeface="Nunito Medium"/>
                <a:sym typeface="Nunito Medium"/>
              </a:rPr>
              <a:t>Incorporating insights from cognitive and social psychology is necessary</a:t>
            </a:r>
            <a:endParaRPr>
              <a:solidFill>
                <a:srgbClr val="1E293B"/>
              </a:solidFill>
              <a:latin typeface="Nunito Medium"/>
              <a:ea typeface="Nunito Medium"/>
              <a:cs typeface="Nunito Medium"/>
              <a:sym typeface="Nunito Medium"/>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8" name="Google Shape;218;p34"/>
          <p:cNvSpPr txBox="1">
            <a:spLocks noGrp="1"/>
          </p:cNvSpPr>
          <p:nvPr>
            <p:ph type="subTitle" idx="1"/>
          </p:nvPr>
        </p:nvSpPr>
        <p:spPr>
          <a:xfrm>
            <a:off x="457199" y="2126900"/>
            <a:ext cx="10625201" cy="2619600"/>
          </a:xfrm>
          <a:prstGeom prst="rect">
            <a:avLst/>
          </a:prstGeom>
        </p:spPr>
        <p:txBody>
          <a:bodyPr spcFirstLastPara="1" vert="horz" wrap="square" lIns="121900" tIns="121900" rIns="121900" bIns="121900" rtlCol="0" anchor="t" anchorCtr="0">
            <a:noAutofit/>
          </a:bodyPr>
          <a:lstStyle/>
          <a:p>
            <a:pPr marL="609585" indent="-414856">
              <a:lnSpc>
                <a:spcPct val="110000"/>
              </a:lnSpc>
              <a:buClr>
                <a:srgbClr val="1E293B"/>
              </a:buClr>
              <a:buFont typeface="Nunito Medium"/>
              <a:buChar char="●"/>
            </a:pPr>
            <a:r>
              <a:rPr lang="en" dirty="0">
                <a:solidFill>
                  <a:srgbClr val="1E293B"/>
                </a:solidFill>
                <a:latin typeface="Nunito Medium"/>
                <a:ea typeface="Nunito Medium"/>
                <a:cs typeface="Nunito Medium"/>
                <a:sym typeface="Nunito Medium"/>
              </a:rPr>
              <a:t>ITT explains negative attitudes and discrimination, but may struggle to account for escalation to physical violence.</a:t>
            </a:r>
          </a:p>
          <a:p>
            <a:pPr marL="194729" indent="0">
              <a:lnSpc>
                <a:spcPct val="110000"/>
              </a:lnSpc>
              <a:buClr>
                <a:srgbClr val="1E293B"/>
              </a:buClr>
            </a:pPr>
            <a:endParaRPr dirty="0">
              <a:solidFill>
                <a:srgbClr val="1E293B"/>
              </a:solidFill>
              <a:latin typeface="Nunito Medium"/>
              <a:ea typeface="Nunito Medium"/>
              <a:cs typeface="Nunito Medium"/>
              <a:sym typeface="Nunito Medium"/>
            </a:endParaRPr>
          </a:p>
          <a:p>
            <a:pPr marL="609585" indent="-414856">
              <a:lnSpc>
                <a:spcPct val="110000"/>
              </a:lnSpc>
              <a:buClr>
                <a:srgbClr val="1E293B"/>
              </a:buClr>
              <a:buFont typeface="Nunito Medium"/>
              <a:buChar char="●"/>
            </a:pPr>
            <a:r>
              <a:rPr lang="en" dirty="0">
                <a:solidFill>
                  <a:srgbClr val="1E293B"/>
                </a:solidFill>
                <a:latin typeface="Nunito Medium"/>
                <a:ea typeface="Nunito Medium"/>
                <a:cs typeface="Nunito Medium"/>
                <a:sym typeface="Nunito Medium"/>
              </a:rPr>
              <a:t>Intergroup violence involves complex factors like leadership dynamics, group mobilisation, and situational triggers.</a:t>
            </a:r>
          </a:p>
          <a:p>
            <a:pPr marL="194729" indent="0">
              <a:lnSpc>
                <a:spcPct val="110000"/>
              </a:lnSpc>
              <a:buClr>
                <a:srgbClr val="1E293B"/>
              </a:buClr>
            </a:pPr>
            <a:endParaRPr dirty="0">
              <a:solidFill>
                <a:srgbClr val="1E293B"/>
              </a:solidFill>
              <a:latin typeface="Nunito Medium"/>
              <a:ea typeface="Nunito Medium"/>
              <a:cs typeface="Nunito Medium"/>
              <a:sym typeface="Nunito Medium"/>
            </a:endParaRPr>
          </a:p>
          <a:p>
            <a:pPr marL="609585" indent="-414856">
              <a:lnSpc>
                <a:spcPct val="110000"/>
              </a:lnSpc>
              <a:buClr>
                <a:srgbClr val="1E293B"/>
              </a:buClr>
              <a:buFont typeface="Nunito Medium"/>
              <a:buChar char="●"/>
            </a:pPr>
            <a:r>
              <a:rPr lang="en" dirty="0">
                <a:solidFill>
                  <a:srgbClr val="1E293B"/>
                </a:solidFill>
                <a:latin typeface="Nunito Medium"/>
                <a:ea typeface="Nunito Medium"/>
                <a:cs typeface="Nunito Medium"/>
                <a:sym typeface="Nunito Medium"/>
              </a:rPr>
              <a:t>Integrating ITT with other theories can provide a more comprehensive understanding</a:t>
            </a:r>
            <a:endParaRPr dirty="0">
              <a:solidFill>
                <a:srgbClr val="1E293B"/>
              </a:solidFill>
              <a:latin typeface="Nunito Medium"/>
              <a:ea typeface="Nunito Medium"/>
              <a:cs typeface="Nunito Medium"/>
              <a:sym typeface="Nunito Medium"/>
            </a:endParaRPr>
          </a:p>
        </p:txBody>
      </p:sp>
      <p:sp>
        <p:nvSpPr>
          <p:cNvPr id="219" name="Google Shape;219;p34"/>
          <p:cNvSpPr txBox="1">
            <a:spLocks noGrp="1"/>
          </p:cNvSpPr>
          <p:nvPr>
            <p:ph type="title"/>
          </p:nvPr>
        </p:nvSpPr>
        <p:spPr>
          <a:xfrm>
            <a:off x="457199" y="867000"/>
            <a:ext cx="11284085" cy="969200"/>
          </a:xfrm>
          <a:prstGeom prst="rect">
            <a:avLst/>
          </a:prstGeom>
        </p:spPr>
        <p:txBody>
          <a:bodyPr spcFirstLastPara="1" vert="horz" wrap="square" lIns="121900" tIns="121900" rIns="121900" bIns="121900" rtlCol="0" anchor="ctr" anchorCtr="0">
            <a:noAutofit/>
          </a:bodyPr>
          <a:lstStyle/>
          <a:p>
            <a:pPr algn="ctr"/>
            <a:r>
              <a:rPr lang="en" dirty="0">
                <a:solidFill>
                  <a:srgbClr val="000000"/>
                </a:solidFill>
                <a:latin typeface="Gaegu"/>
                <a:ea typeface="Gaegu"/>
                <a:cs typeface="Gaegu"/>
                <a:sym typeface="Gaegu"/>
              </a:rPr>
              <a:t>Limited Scope in Explaining Violence</a:t>
            </a:r>
            <a:endParaRPr dirty="0">
              <a:solidFill>
                <a:srgbClr val="000000"/>
              </a:solidFill>
              <a:latin typeface="Gaegu"/>
              <a:ea typeface="Gaegu"/>
              <a:cs typeface="Gaegu"/>
              <a:sym typeface="Gaegu"/>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23"/>
        <p:cNvGrpSpPr/>
        <p:nvPr/>
      </p:nvGrpSpPr>
      <p:grpSpPr>
        <a:xfrm>
          <a:off x="0" y="0"/>
          <a:ext cx="0" cy="0"/>
          <a:chOff x="0" y="0"/>
          <a:chExt cx="0" cy="0"/>
        </a:xfrm>
      </p:grpSpPr>
      <p:sp>
        <p:nvSpPr>
          <p:cNvPr id="225" name="Google Shape;225;p35"/>
          <p:cNvSpPr txBox="1">
            <a:spLocks noGrp="1"/>
          </p:cNvSpPr>
          <p:nvPr>
            <p:ph type="title"/>
          </p:nvPr>
        </p:nvSpPr>
        <p:spPr>
          <a:xfrm>
            <a:off x="856932" y="867000"/>
            <a:ext cx="8394071" cy="969200"/>
          </a:xfrm>
          <a:prstGeom prst="rect">
            <a:avLst/>
          </a:prstGeom>
        </p:spPr>
        <p:txBody>
          <a:bodyPr spcFirstLastPara="1" vert="horz" wrap="square" lIns="121900" tIns="121900" rIns="121900" bIns="121900" rtlCol="0" anchor="ctr" anchorCtr="0">
            <a:noAutofit/>
          </a:bodyPr>
          <a:lstStyle/>
          <a:p>
            <a:r>
              <a:rPr lang="en" dirty="0">
                <a:solidFill>
                  <a:srgbClr val="000000"/>
                </a:solidFill>
                <a:latin typeface="Gaegu"/>
                <a:ea typeface="Gaegu"/>
                <a:cs typeface="Gaegu"/>
                <a:sym typeface="Gaegu"/>
              </a:rPr>
              <a:t>Cultural and Contextual Variability</a:t>
            </a:r>
            <a:endParaRPr dirty="0">
              <a:solidFill>
                <a:srgbClr val="000000"/>
              </a:solidFill>
              <a:latin typeface="Gaegu"/>
              <a:ea typeface="Gaegu"/>
              <a:cs typeface="Gaegu"/>
              <a:sym typeface="Gaegu"/>
            </a:endParaRPr>
          </a:p>
        </p:txBody>
      </p:sp>
      <p:sp>
        <p:nvSpPr>
          <p:cNvPr id="226" name="Google Shape;226;p35"/>
          <p:cNvSpPr txBox="1">
            <a:spLocks noGrp="1"/>
          </p:cNvSpPr>
          <p:nvPr>
            <p:ph type="subTitle" idx="1"/>
          </p:nvPr>
        </p:nvSpPr>
        <p:spPr>
          <a:xfrm>
            <a:off x="1581233" y="2249500"/>
            <a:ext cx="7368214" cy="124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dirty="0">
                <a:solidFill>
                  <a:srgbClr val="1E293B"/>
                </a:solidFill>
                <a:latin typeface="Nunito Medium"/>
                <a:ea typeface="Nunito Medium"/>
                <a:cs typeface="Nunito Medium"/>
                <a:sym typeface="Nunito Medium"/>
              </a:rPr>
              <a:t>Importance of contextualizing ITT within specific cultural and historical backgrounds</a:t>
            </a:r>
            <a:endParaRPr dirty="0">
              <a:solidFill>
                <a:srgbClr val="1E293B"/>
              </a:solidFill>
              <a:latin typeface="Nunito Medium"/>
              <a:ea typeface="Nunito Medium"/>
              <a:cs typeface="Nunito Medium"/>
              <a:sym typeface="Nunito Medium"/>
            </a:endParaRPr>
          </a:p>
        </p:txBody>
      </p:sp>
      <p:sp>
        <p:nvSpPr>
          <p:cNvPr id="227" name="Google Shape;227;p35"/>
          <p:cNvSpPr txBox="1">
            <a:spLocks noGrp="1"/>
          </p:cNvSpPr>
          <p:nvPr>
            <p:ph type="subTitle" idx="3"/>
          </p:nvPr>
        </p:nvSpPr>
        <p:spPr>
          <a:xfrm>
            <a:off x="1581233" y="3635100"/>
            <a:ext cx="6103618" cy="124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dirty="0">
                <a:solidFill>
                  <a:srgbClr val="1E293B"/>
                </a:solidFill>
                <a:latin typeface="Nunito Medium"/>
                <a:ea typeface="Nunito Medium"/>
                <a:cs typeface="Nunito Medium"/>
                <a:sym typeface="Nunito Medium"/>
              </a:rPr>
              <a:t>ITT's generalisability across cultures and contexts is limited</a:t>
            </a:r>
            <a:endParaRPr dirty="0">
              <a:solidFill>
                <a:srgbClr val="1E293B"/>
              </a:solidFill>
              <a:latin typeface="Nunito Medium"/>
              <a:ea typeface="Nunito Medium"/>
              <a:cs typeface="Nunito Medium"/>
              <a:sym typeface="Nunito Medium"/>
            </a:endParaRPr>
          </a:p>
        </p:txBody>
      </p:sp>
      <p:sp>
        <p:nvSpPr>
          <p:cNvPr id="228" name="Google Shape;228;p35"/>
          <p:cNvSpPr txBox="1">
            <a:spLocks noGrp="1"/>
          </p:cNvSpPr>
          <p:nvPr>
            <p:ph type="subTitle" idx="4"/>
          </p:nvPr>
        </p:nvSpPr>
        <p:spPr>
          <a:xfrm>
            <a:off x="1581232" y="5020700"/>
            <a:ext cx="6833193" cy="124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dirty="0">
                <a:solidFill>
                  <a:srgbClr val="1E293B"/>
                </a:solidFill>
                <a:latin typeface="Nunito Medium"/>
                <a:ea typeface="Nunito Medium"/>
                <a:cs typeface="Nunito Medium"/>
                <a:sym typeface="Nunito Medium"/>
              </a:rPr>
              <a:t>Impact of threats varies based on historical relationships, societal norms, and intergroup interactions.</a:t>
            </a:r>
            <a:endParaRPr dirty="0">
              <a:solidFill>
                <a:srgbClr val="1E293B"/>
              </a:solidFill>
              <a:latin typeface="Nunito Medium"/>
              <a:ea typeface="Nunito Medium"/>
              <a:cs typeface="Nunito Medium"/>
              <a:sym typeface="Nunito Medium"/>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32"/>
        <p:cNvGrpSpPr/>
        <p:nvPr/>
      </p:nvGrpSpPr>
      <p:grpSpPr>
        <a:xfrm>
          <a:off x="0" y="0"/>
          <a:ext cx="0" cy="0"/>
          <a:chOff x="0" y="0"/>
          <a:chExt cx="0" cy="0"/>
        </a:xfrm>
      </p:grpSpPr>
      <p:sp>
        <p:nvSpPr>
          <p:cNvPr id="233" name="Google Shape;233;p36"/>
          <p:cNvSpPr txBox="1">
            <a:spLocks noGrp="1"/>
          </p:cNvSpPr>
          <p:nvPr>
            <p:ph type="title"/>
          </p:nvPr>
        </p:nvSpPr>
        <p:spPr>
          <a:xfrm>
            <a:off x="842899" y="867000"/>
            <a:ext cx="7542343" cy="969200"/>
          </a:xfrm>
          <a:prstGeom prst="rect">
            <a:avLst/>
          </a:prstGeom>
        </p:spPr>
        <p:txBody>
          <a:bodyPr spcFirstLastPara="1" vert="horz" wrap="square" lIns="121900" tIns="121900" rIns="121900" bIns="121900" rtlCol="0" anchor="ctr" anchorCtr="0">
            <a:noAutofit/>
          </a:bodyPr>
          <a:lstStyle/>
          <a:p>
            <a:r>
              <a:rPr lang="en" dirty="0">
                <a:solidFill>
                  <a:srgbClr val="000000"/>
                </a:solidFill>
                <a:latin typeface="Gaegu"/>
                <a:ea typeface="Gaegu"/>
                <a:cs typeface="Gaegu"/>
                <a:sym typeface="Gaegu"/>
              </a:rPr>
              <a:t>Neglect of Positive Intergroup Relations</a:t>
            </a:r>
            <a:endParaRPr dirty="0">
              <a:solidFill>
                <a:srgbClr val="000000"/>
              </a:solidFill>
              <a:latin typeface="Gaegu"/>
              <a:ea typeface="Gaegu"/>
              <a:cs typeface="Gaegu"/>
              <a:sym typeface="Gaegu"/>
            </a:endParaRPr>
          </a:p>
        </p:txBody>
      </p:sp>
      <p:sp>
        <p:nvSpPr>
          <p:cNvPr id="234" name="Google Shape;234;p36"/>
          <p:cNvSpPr txBox="1">
            <a:spLocks noGrp="1"/>
          </p:cNvSpPr>
          <p:nvPr>
            <p:ph type="subTitle" idx="1"/>
          </p:nvPr>
        </p:nvSpPr>
        <p:spPr>
          <a:xfrm>
            <a:off x="856932" y="2083333"/>
            <a:ext cx="7528309" cy="2619600"/>
          </a:xfrm>
          <a:prstGeom prst="rect">
            <a:avLst/>
          </a:prstGeom>
        </p:spPr>
        <p:txBody>
          <a:bodyPr spcFirstLastPara="1" vert="horz" wrap="square" lIns="121900" tIns="121900" rIns="121900" bIns="121900" rtlCol="0" anchor="t" anchorCtr="0">
            <a:noAutofit/>
          </a:bodyPr>
          <a:lstStyle/>
          <a:p>
            <a:pPr marL="609585" indent="-414856">
              <a:lnSpc>
                <a:spcPct val="110000"/>
              </a:lnSpc>
              <a:buClr>
                <a:srgbClr val="1E293B"/>
              </a:buClr>
              <a:buFont typeface="Nunito Medium"/>
              <a:buChar char="●"/>
            </a:pPr>
            <a:r>
              <a:rPr lang="en" dirty="0">
                <a:solidFill>
                  <a:srgbClr val="1E293B"/>
                </a:solidFill>
                <a:latin typeface="Nunito Medium"/>
                <a:ea typeface="Nunito Medium"/>
                <a:cs typeface="Nunito Medium"/>
                <a:sym typeface="Nunito Medium"/>
              </a:rPr>
              <a:t>ITT primarily focuses on negative outcomes of threat perceptions.</a:t>
            </a:r>
          </a:p>
          <a:p>
            <a:pPr marL="194729" indent="0">
              <a:lnSpc>
                <a:spcPct val="110000"/>
              </a:lnSpc>
              <a:buClr>
                <a:srgbClr val="1E293B"/>
              </a:buClr>
            </a:pPr>
            <a:endParaRPr dirty="0">
              <a:solidFill>
                <a:srgbClr val="1E293B"/>
              </a:solidFill>
              <a:latin typeface="Nunito Medium"/>
              <a:ea typeface="Nunito Medium"/>
              <a:cs typeface="Nunito Medium"/>
              <a:sym typeface="Nunito Medium"/>
            </a:endParaRPr>
          </a:p>
          <a:p>
            <a:pPr marL="609585" indent="-414856">
              <a:lnSpc>
                <a:spcPct val="110000"/>
              </a:lnSpc>
              <a:buClr>
                <a:srgbClr val="1E293B"/>
              </a:buClr>
              <a:buFont typeface="Nunito Medium"/>
              <a:buChar char="●"/>
            </a:pPr>
            <a:r>
              <a:rPr lang="en" dirty="0">
                <a:solidFill>
                  <a:srgbClr val="1E293B"/>
                </a:solidFill>
                <a:latin typeface="Nunito Medium"/>
                <a:ea typeface="Nunito Medium"/>
                <a:cs typeface="Nunito Medium"/>
                <a:sym typeface="Nunito Medium"/>
              </a:rPr>
              <a:t>Neglects conditions that foster positive intergroup relations.</a:t>
            </a:r>
          </a:p>
          <a:p>
            <a:pPr marL="194729" indent="0">
              <a:lnSpc>
                <a:spcPct val="110000"/>
              </a:lnSpc>
              <a:buClr>
                <a:srgbClr val="1E293B"/>
              </a:buClr>
            </a:pPr>
            <a:endParaRPr dirty="0">
              <a:solidFill>
                <a:srgbClr val="1E293B"/>
              </a:solidFill>
              <a:latin typeface="Nunito Medium"/>
              <a:ea typeface="Nunito Medium"/>
              <a:cs typeface="Nunito Medium"/>
              <a:sym typeface="Nunito Medium"/>
            </a:endParaRPr>
          </a:p>
          <a:p>
            <a:pPr marL="609585" indent="-414856">
              <a:lnSpc>
                <a:spcPct val="110000"/>
              </a:lnSpc>
              <a:buClr>
                <a:srgbClr val="1E293B"/>
              </a:buClr>
              <a:buFont typeface="Nunito Medium"/>
              <a:buChar char="●"/>
            </a:pPr>
            <a:r>
              <a:rPr lang="en" dirty="0">
                <a:solidFill>
                  <a:srgbClr val="1E293B"/>
                </a:solidFill>
                <a:latin typeface="Nunito Medium"/>
                <a:ea typeface="Nunito Medium"/>
                <a:cs typeface="Nunito Medium"/>
                <a:sym typeface="Nunito Medium"/>
              </a:rPr>
              <a:t>Contact Hypothesis suggests intergroup contact can reduce threats and improve relations</a:t>
            </a:r>
            <a:endParaRPr dirty="0">
              <a:solidFill>
                <a:srgbClr val="1E293B"/>
              </a:solidFill>
              <a:latin typeface="Nunito Medium"/>
              <a:ea typeface="Nunito Medium"/>
              <a:cs typeface="Nunito Medium"/>
              <a:sym typeface="Nunito Medium"/>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37"/>
          <p:cNvSpPr txBox="1">
            <a:spLocks noGrp="1"/>
          </p:cNvSpPr>
          <p:nvPr>
            <p:ph type="subTitle" idx="1"/>
          </p:nvPr>
        </p:nvSpPr>
        <p:spPr>
          <a:xfrm>
            <a:off x="8793433" y="3074467"/>
            <a:ext cx="2794800" cy="18140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1E293B"/>
                </a:solidFill>
                <a:latin typeface="Nunito Medium"/>
                <a:ea typeface="Nunito Medium"/>
                <a:cs typeface="Nunito Medium"/>
                <a:sym typeface="Nunito Medium"/>
              </a:rPr>
              <a:t>Structural inequalities, historical injustices, and power imbalances underlie threat perceptions</a:t>
            </a:r>
            <a:endParaRPr>
              <a:solidFill>
                <a:srgbClr val="1E293B"/>
              </a:solidFill>
              <a:latin typeface="Nunito Medium"/>
              <a:ea typeface="Nunito Medium"/>
              <a:cs typeface="Nunito Medium"/>
              <a:sym typeface="Nunito Medium"/>
            </a:endParaRPr>
          </a:p>
        </p:txBody>
      </p:sp>
      <p:sp>
        <p:nvSpPr>
          <p:cNvPr id="240" name="Google Shape;240;p37"/>
          <p:cNvSpPr txBox="1">
            <a:spLocks noGrp="1"/>
          </p:cNvSpPr>
          <p:nvPr>
            <p:ph type="title"/>
          </p:nvPr>
        </p:nvSpPr>
        <p:spPr>
          <a:xfrm>
            <a:off x="608933" y="535633"/>
            <a:ext cx="10979300" cy="564800"/>
          </a:xfrm>
          <a:prstGeom prst="rect">
            <a:avLst/>
          </a:prstGeom>
        </p:spPr>
        <p:txBody>
          <a:bodyPr spcFirstLastPara="1" vert="horz" wrap="square" lIns="121900" tIns="121900" rIns="121900" bIns="121900" rtlCol="0" anchor="ctr" anchorCtr="0">
            <a:noAutofit/>
          </a:bodyPr>
          <a:lstStyle/>
          <a:p>
            <a:r>
              <a:rPr lang="en" dirty="0">
                <a:solidFill>
                  <a:srgbClr val="000000"/>
                </a:solidFill>
                <a:latin typeface="Gaegu"/>
                <a:ea typeface="Gaegu"/>
                <a:cs typeface="Gaegu"/>
                <a:sym typeface="Gaegu"/>
              </a:rPr>
              <a:t>Addressing Root Causes of Perceived Threats</a:t>
            </a:r>
            <a:endParaRPr dirty="0">
              <a:solidFill>
                <a:srgbClr val="000000"/>
              </a:solidFill>
              <a:latin typeface="Gaegu"/>
              <a:ea typeface="Gaegu"/>
              <a:cs typeface="Gaegu"/>
              <a:sym typeface="Gaegu"/>
            </a:endParaRPr>
          </a:p>
        </p:txBody>
      </p:sp>
      <p:sp>
        <p:nvSpPr>
          <p:cNvPr id="241" name="Google Shape;241;p37"/>
          <p:cNvSpPr txBox="1">
            <a:spLocks noGrp="1"/>
          </p:cNvSpPr>
          <p:nvPr>
            <p:ph type="subTitle" idx="2"/>
          </p:nvPr>
        </p:nvSpPr>
        <p:spPr>
          <a:xfrm>
            <a:off x="623233" y="1859967"/>
            <a:ext cx="2931200" cy="10968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1E293B"/>
                </a:solidFill>
                <a:latin typeface="Nunito Medium"/>
                <a:ea typeface="Nunito Medium"/>
                <a:cs typeface="Nunito Medium"/>
                <a:sym typeface="Nunito Medium"/>
              </a:rPr>
              <a:t>ITT emphasizes symptoms (perceived threats) rather than root causes</a:t>
            </a:r>
            <a:endParaRPr>
              <a:solidFill>
                <a:srgbClr val="1E293B"/>
              </a:solidFill>
              <a:latin typeface="Nunito Medium"/>
              <a:ea typeface="Nunito Medium"/>
              <a:cs typeface="Nunito Medium"/>
              <a:sym typeface="Nunito Medium"/>
            </a:endParaRPr>
          </a:p>
        </p:txBody>
      </p:sp>
      <p:sp>
        <p:nvSpPr>
          <p:cNvPr id="242" name="Google Shape;242;p37"/>
          <p:cNvSpPr txBox="1">
            <a:spLocks noGrp="1"/>
          </p:cNvSpPr>
          <p:nvPr>
            <p:ph type="subTitle" idx="3"/>
          </p:nvPr>
        </p:nvSpPr>
        <p:spPr>
          <a:xfrm>
            <a:off x="608933" y="4540100"/>
            <a:ext cx="3148800" cy="11800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1E293B"/>
                </a:solidFill>
                <a:latin typeface="Nunito Medium"/>
                <a:ea typeface="Nunito Medium"/>
                <a:cs typeface="Nunito Medium"/>
                <a:sym typeface="Nunito Medium"/>
              </a:rPr>
              <a:t>Addressing root causes is crucial for long-term solutions to intergroup violence</a:t>
            </a:r>
            <a:endParaRPr>
              <a:solidFill>
                <a:srgbClr val="1E293B"/>
              </a:solidFill>
              <a:latin typeface="Nunito Medium"/>
              <a:ea typeface="Nunito Medium"/>
              <a:cs typeface="Nunito Medium"/>
              <a:sym typeface="Nunito Medium"/>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B649D0-B260-BDE8-183D-C2BB32A0DC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0D76B7-6FD5-6FBC-75E7-21464E1F2209}"/>
              </a:ext>
            </a:extLst>
          </p:cNvPr>
          <p:cNvSpPr>
            <a:spLocks noGrp="1"/>
          </p:cNvSpPr>
          <p:nvPr>
            <p:ph type="title"/>
          </p:nvPr>
        </p:nvSpPr>
        <p:spPr>
          <a:xfrm>
            <a:off x="358219" y="2174469"/>
            <a:ext cx="11481847" cy="1325563"/>
          </a:xfrm>
        </p:spPr>
        <p:txBody>
          <a:bodyPr>
            <a:normAutofit/>
          </a:bodyPr>
          <a:lstStyle/>
          <a:p>
            <a:pPr algn="ctr"/>
            <a:r>
              <a:rPr lang="en-GB" b="1" dirty="0"/>
              <a:t>Potential Psychological Explanations: Social Identity Theory</a:t>
            </a:r>
          </a:p>
        </p:txBody>
      </p:sp>
    </p:spTree>
    <p:extLst>
      <p:ext uri="{BB962C8B-B14F-4D97-AF65-F5344CB8AC3E}">
        <p14:creationId xmlns:p14="http://schemas.microsoft.com/office/powerpoint/2010/main" val="16210808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30"/>
          <p:cNvSpPr txBox="1">
            <a:spLocks noGrp="1"/>
          </p:cNvSpPr>
          <p:nvPr>
            <p:ph type="subTitle" idx="1"/>
          </p:nvPr>
        </p:nvSpPr>
        <p:spPr>
          <a:xfrm>
            <a:off x="8793433" y="3074467"/>
            <a:ext cx="2794800" cy="18140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1E293B"/>
                </a:solidFill>
                <a:latin typeface="Nunito Medium"/>
                <a:ea typeface="Nunito Medium"/>
                <a:cs typeface="Nunito Medium"/>
                <a:sym typeface="Nunito Medium"/>
              </a:rPr>
              <a:t>Individuals derive part of their self-concept from their membership in social groups</a:t>
            </a:r>
            <a:endParaRPr>
              <a:solidFill>
                <a:srgbClr val="1E293B"/>
              </a:solidFill>
              <a:latin typeface="Nunito Medium"/>
              <a:ea typeface="Nunito Medium"/>
              <a:cs typeface="Nunito Medium"/>
              <a:sym typeface="Nunito Medium"/>
            </a:endParaRPr>
          </a:p>
        </p:txBody>
      </p:sp>
      <p:sp>
        <p:nvSpPr>
          <p:cNvPr id="190" name="Google Shape;190;p30"/>
          <p:cNvSpPr txBox="1">
            <a:spLocks noGrp="1"/>
          </p:cNvSpPr>
          <p:nvPr>
            <p:ph type="title"/>
          </p:nvPr>
        </p:nvSpPr>
        <p:spPr>
          <a:xfrm>
            <a:off x="2307800" y="535633"/>
            <a:ext cx="7576400" cy="564800"/>
          </a:xfrm>
          <a:prstGeom prst="rect">
            <a:avLst/>
          </a:prstGeom>
        </p:spPr>
        <p:txBody>
          <a:bodyPr spcFirstLastPara="1" vert="horz" wrap="square" lIns="121900" tIns="121900" rIns="121900" bIns="121900" rtlCol="0" anchor="ctr" anchorCtr="0">
            <a:noAutofit/>
          </a:bodyPr>
          <a:lstStyle/>
          <a:p>
            <a:r>
              <a:rPr lang="en">
                <a:solidFill>
                  <a:srgbClr val="000000"/>
                </a:solidFill>
                <a:latin typeface="Gaegu"/>
                <a:ea typeface="Gaegu"/>
                <a:cs typeface="Gaegu"/>
                <a:sym typeface="Gaegu"/>
              </a:rPr>
              <a:t>Introduction</a:t>
            </a:r>
            <a:endParaRPr>
              <a:solidFill>
                <a:srgbClr val="000000"/>
              </a:solidFill>
              <a:latin typeface="Gaegu"/>
              <a:ea typeface="Gaegu"/>
              <a:cs typeface="Gaegu"/>
              <a:sym typeface="Gaegu"/>
            </a:endParaRPr>
          </a:p>
        </p:txBody>
      </p:sp>
      <p:sp>
        <p:nvSpPr>
          <p:cNvPr id="191" name="Google Shape;191;p30"/>
          <p:cNvSpPr txBox="1">
            <a:spLocks noGrp="1"/>
          </p:cNvSpPr>
          <p:nvPr>
            <p:ph type="subTitle" idx="2"/>
          </p:nvPr>
        </p:nvSpPr>
        <p:spPr>
          <a:xfrm>
            <a:off x="623233" y="1859967"/>
            <a:ext cx="2931200" cy="10968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1E293B"/>
                </a:solidFill>
                <a:latin typeface="Nunito Medium"/>
                <a:ea typeface="Nunito Medium"/>
                <a:cs typeface="Nunito Medium"/>
                <a:sym typeface="Nunito Medium"/>
              </a:rPr>
              <a:t>Social Identity Theory (SIT), developed by Henri Tajfel and John Turner in the 1970s</a:t>
            </a:r>
            <a:endParaRPr>
              <a:solidFill>
                <a:srgbClr val="1E293B"/>
              </a:solidFill>
              <a:latin typeface="Nunito Medium"/>
              <a:ea typeface="Nunito Medium"/>
              <a:cs typeface="Nunito Medium"/>
              <a:sym typeface="Nunito Medium"/>
            </a:endParaRPr>
          </a:p>
        </p:txBody>
      </p:sp>
      <p:sp>
        <p:nvSpPr>
          <p:cNvPr id="192" name="Google Shape;192;p30"/>
          <p:cNvSpPr txBox="1">
            <a:spLocks noGrp="1"/>
          </p:cNvSpPr>
          <p:nvPr>
            <p:ph type="subTitle" idx="3"/>
          </p:nvPr>
        </p:nvSpPr>
        <p:spPr>
          <a:xfrm>
            <a:off x="608933" y="4540100"/>
            <a:ext cx="3148800" cy="11800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1E293B"/>
                </a:solidFill>
                <a:latin typeface="Nunito Medium"/>
                <a:ea typeface="Nunito Medium"/>
                <a:cs typeface="Nunito Medium"/>
                <a:sym typeface="Nunito Medium"/>
              </a:rPr>
              <a:t>Leading to in-group favouritism and out-group discrimination</a:t>
            </a:r>
            <a:endParaRPr>
              <a:solidFill>
                <a:srgbClr val="1E293B"/>
              </a:solidFill>
              <a:latin typeface="Nunito Medium"/>
              <a:ea typeface="Nunito Medium"/>
              <a:cs typeface="Nunito Medium"/>
              <a:sym typeface="Nunito Medium"/>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8" name="Google Shape;198;p31"/>
          <p:cNvSpPr txBox="1">
            <a:spLocks noGrp="1"/>
          </p:cNvSpPr>
          <p:nvPr>
            <p:ph type="title"/>
          </p:nvPr>
        </p:nvSpPr>
        <p:spPr>
          <a:xfrm>
            <a:off x="3249000" y="756521"/>
            <a:ext cx="5694000" cy="969200"/>
          </a:xfrm>
          <a:prstGeom prst="rect">
            <a:avLst/>
          </a:prstGeom>
        </p:spPr>
        <p:txBody>
          <a:bodyPr spcFirstLastPara="1" vert="horz" wrap="square" lIns="121900" tIns="121900" rIns="121900" bIns="121900" rtlCol="0" anchor="ctr" anchorCtr="0">
            <a:noAutofit/>
          </a:bodyPr>
          <a:lstStyle/>
          <a:p>
            <a:r>
              <a:rPr lang="en" dirty="0">
                <a:solidFill>
                  <a:srgbClr val="000000"/>
                </a:solidFill>
                <a:latin typeface="Gaegu"/>
                <a:ea typeface="Gaegu"/>
                <a:cs typeface="Gaegu"/>
                <a:sym typeface="Gaegu"/>
              </a:rPr>
              <a:t>SIT and Intergroup Violence</a:t>
            </a:r>
            <a:endParaRPr dirty="0">
              <a:solidFill>
                <a:srgbClr val="000000"/>
              </a:solidFill>
              <a:latin typeface="Gaegu"/>
              <a:ea typeface="Gaegu"/>
              <a:cs typeface="Gaegu"/>
              <a:sym typeface="Gaegu"/>
            </a:endParaRPr>
          </a:p>
        </p:txBody>
      </p:sp>
      <p:sp>
        <p:nvSpPr>
          <p:cNvPr id="199" name="Google Shape;199;p31"/>
          <p:cNvSpPr txBox="1">
            <a:spLocks noGrp="1"/>
          </p:cNvSpPr>
          <p:nvPr>
            <p:ph type="subTitle" idx="1"/>
          </p:nvPr>
        </p:nvSpPr>
        <p:spPr>
          <a:xfrm>
            <a:off x="1581233" y="2249500"/>
            <a:ext cx="4969600" cy="124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dirty="0">
                <a:solidFill>
                  <a:srgbClr val="1E293B"/>
                </a:solidFill>
                <a:latin typeface="Nunito Medium"/>
                <a:ea typeface="Nunito Medium"/>
                <a:cs typeface="Nunito Medium"/>
                <a:sym typeface="Nunito Medium"/>
              </a:rPr>
              <a:t>Support from empirical evidence and experiments</a:t>
            </a:r>
            <a:endParaRPr dirty="0">
              <a:solidFill>
                <a:srgbClr val="1E293B"/>
              </a:solidFill>
              <a:latin typeface="Nunito Medium"/>
              <a:ea typeface="Nunito Medium"/>
              <a:cs typeface="Nunito Medium"/>
              <a:sym typeface="Nunito Medium"/>
            </a:endParaRPr>
          </a:p>
        </p:txBody>
      </p:sp>
      <p:sp>
        <p:nvSpPr>
          <p:cNvPr id="200" name="Google Shape;200;p31"/>
          <p:cNvSpPr txBox="1">
            <a:spLocks noGrp="1"/>
          </p:cNvSpPr>
          <p:nvPr>
            <p:ph type="subTitle" idx="3"/>
          </p:nvPr>
        </p:nvSpPr>
        <p:spPr>
          <a:xfrm>
            <a:off x="1581232" y="3635100"/>
            <a:ext cx="5860427" cy="124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dirty="0">
                <a:solidFill>
                  <a:srgbClr val="1E293B"/>
                </a:solidFill>
                <a:latin typeface="Nunito Medium"/>
                <a:ea typeface="Nunito Medium"/>
                <a:cs typeface="Nunito Medium"/>
                <a:sym typeface="Nunito Medium"/>
              </a:rPr>
              <a:t>SIT explains the psychological underpinnings of intergroup violence</a:t>
            </a:r>
            <a:endParaRPr dirty="0">
              <a:solidFill>
                <a:srgbClr val="1E293B"/>
              </a:solidFill>
              <a:latin typeface="Nunito Medium"/>
              <a:ea typeface="Nunito Medium"/>
              <a:cs typeface="Nunito Medium"/>
              <a:sym typeface="Nunito Medium"/>
            </a:endParaRPr>
          </a:p>
        </p:txBody>
      </p:sp>
      <p:sp>
        <p:nvSpPr>
          <p:cNvPr id="201" name="Google Shape;201;p31"/>
          <p:cNvSpPr txBox="1">
            <a:spLocks noGrp="1"/>
          </p:cNvSpPr>
          <p:nvPr>
            <p:ph type="subTitle" idx="4"/>
          </p:nvPr>
        </p:nvSpPr>
        <p:spPr>
          <a:xfrm>
            <a:off x="1581233" y="5020700"/>
            <a:ext cx="5646418" cy="124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dirty="0">
                <a:solidFill>
                  <a:srgbClr val="1E293B"/>
                </a:solidFill>
                <a:latin typeface="Nunito Medium"/>
                <a:ea typeface="Nunito Medium"/>
                <a:cs typeface="Nunito Medium"/>
                <a:sym typeface="Nunito Medium"/>
              </a:rPr>
              <a:t>Identification with a group can lead to out-group discrimination</a:t>
            </a:r>
            <a:endParaRPr dirty="0">
              <a:solidFill>
                <a:srgbClr val="1E293B"/>
              </a:solidFill>
              <a:latin typeface="Nunito Medium"/>
              <a:ea typeface="Nunito Medium"/>
              <a:cs typeface="Nunito Medium"/>
              <a:sym typeface="Nunito Medium"/>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7" name="Google Shape;207;p32"/>
          <p:cNvSpPr txBox="1">
            <a:spLocks noGrp="1"/>
          </p:cNvSpPr>
          <p:nvPr>
            <p:ph type="title"/>
          </p:nvPr>
        </p:nvSpPr>
        <p:spPr>
          <a:xfrm>
            <a:off x="842900" y="867000"/>
            <a:ext cx="6728000" cy="969200"/>
          </a:xfrm>
          <a:prstGeom prst="rect">
            <a:avLst/>
          </a:prstGeom>
        </p:spPr>
        <p:txBody>
          <a:bodyPr spcFirstLastPara="1" vert="horz" wrap="square" lIns="121900" tIns="121900" rIns="121900" bIns="121900" rtlCol="0" anchor="ctr" anchorCtr="0">
            <a:noAutofit/>
          </a:bodyPr>
          <a:lstStyle/>
          <a:p>
            <a:r>
              <a:rPr lang="en">
                <a:solidFill>
                  <a:srgbClr val="000000"/>
                </a:solidFill>
                <a:latin typeface="Gaegu"/>
                <a:ea typeface="Gaegu"/>
                <a:cs typeface="Gaegu"/>
                <a:sym typeface="Gaegu"/>
              </a:rPr>
              <a:t>Empirical Support and Limitations</a:t>
            </a:r>
            <a:endParaRPr>
              <a:solidFill>
                <a:srgbClr val="000000"/>
              </a:solidFill>
              <a:latin typeface="Gaegu"/>
              <a:ea typeface="Gaegu"/>
              <a:cs typeface="Gaegu"/>
              <a:sym typeface="Gaegu"/>
            </a:endParaRPr>
          </a:p>
        </p:txBody>
      </p:sp>
      <p:sp>
        <p:nvSpPr>
          <p:cNvPr id="208" name="Google Shape;208;p32"/>
          <p:cNvSpPr txBox="1">
            <a:spLocks noGrp="1"/>
          </p:cNvSpPr>
          <p:nvPr>
            <p:ph type="subTitle" idx="1"/>
          </p:nvPr>
        </p:nvSpPr>
        <p:spPr>
          <a:xfrm>
            <a:off x="107005" y="2083333"/>
            <a:ext cx="6728000" cy="2619600"/>
          </a:xfrm>
          <a:prstGeom prst="rect">
            <a:avLst/>
          </a:prstGeom>
        </p:spPr>
        <p:txBody>
          <a:bodyPr spcFirstLastPara="1" vert="horz" wrap="square" lIns="121900" tIns="121900" rIns="121900" bIns="121900" rtlCol="0" anchor="t" anchorCtr="0">
            <a:noAutofit/>
          </a:bodyPr>
          <a:lstStyle/>
          <a:p>
            <a:pPr marL="609585" indent="-414856">
              <a:lnSpc>
                <a:spcPct val="110000"/>
              </a:lnSpc>
              <a:buClr>
                <a:srgbClr val="1E293B"/>
              </a:buClr>
              <a:buFont typeface="Nunito Medium"/>
              <a:buChar char="●"/>
            </a:pPr>
            <a:r>
              <a:rPr lang="en" dirty="0">
                <a:solidFill>
                  <a:srgbClr val="1E293B"/>
                </a:solidFill>
                <a:latin typeface="Nunito Medium"/>
                <a:ea typeface="Nunito Medium"/>
                <a:cs typeface="Nunito Medium"/>
                <a:sym typeface="Nunito Medium"/>
              </a:rPr>
              <a:t>Experiments and field studies support SIT's core proposition</a:t>
            </a:r>
          </a:p>
          <a:p>
            <a:pPr marL="194729" indent="0">
              <a:lnSpc>
                <a:spcPct val="110000"/>
              </a:lnSpc>
              <a:buClr>
                <a:srgbClr val="1E293B"/>
              </a:buClr>
            </a:pPr>
            <a:endParaRPr dirty="0">
              <a:solidFill>
                <a:srgbClr val="1E293B"/>
              </a:solidFill>
              <a:latin typeface="Nunito Medium"/>
              <a:ea typeface="Nunito Medium"/>
              <a:cs typeface="Nunito Medium"/>
              <a:sym typeface="Nunito Medium"/>
            </a:endParaRPr>
          </a:p>
          <a:p>
            <a:pPr marL="609585" indent="-414856">
              <a:lnSpc>
                <a:spcPct val="110000"/>
              </a:lnSpc>
              <a:buClr>
                <a:srgbClr val="1E293B"/>
              </a:buClr>
              <a:buFont typeface="Nunito Medium"/>
              <a:buChar char="●"/>
            </a:pPr>
            <a:r>
              <a:rPr lang="en" dirty="0">
                <a:solidFill>
                  <a:srgbClr val="1E293B"/>
                </a:solidFill>
                <a:latin typeface="Nunito Medium"/>
                <a:ea typeface="Nunito Medium"/>
                <a:cs typeface="Nunito Medium"/>
                <a:sym typeface="Nunito Medium"/>
              </a:rPr>
              <a:t>Minimal group experiments demonstrate how easily intergroup bias can be induced</a:t>
            </a:r>
          </a:p>
          <a:p>
            <a:pPr marL="194729" indent="0">
              <a:lnSpc>
                <a:spcPct val="110000"/>
              </a:lnSpc>
              <a:buClr>
                <a:srgbClr val="1E293B"/>
              </a:buClr>
            </a:pPr>
            <a:endParaRPr dirty="0">
              <a:solidFill>
                <a:srgbClr val="1E293B"/>
              </a:solidFill>
              <a:latin typeface="Nunito Medium"/>
              <a:ea typeface="Nunito Medium"/>
              <a:cs typeface="Nunito Medium"/>
              <a:sym typeface="Nunito Medium"/>
            </a:endParaRPr>
          </a:p>
          <a:p>
            <a:pPr marL="609585" indent="-414856">
              <a:lnSpc>
                <a:spcPct val="110000"/>
              </a:lnSpc>
              <a:buClr>
                <a:srgbClr val="1E293B"/>
              </a:buClr>
              <a:buFont typeface="Nunito Medium"/>
              <a:buChar char="●"/>
            </a:pPr>
            <a:r>
              <a:rPr lang="en" dirty="0">
                <a:solidFill>
                  <a:srgbClr val="1E293B"/>
                </a:solidFill>
                <a:latin typeface="Nunito Medium"/>
                <a:ea typeface="Nunito Medium"/>
                <a:cs typeface="Nunito Medium"/>
                <a:sym typeface="Nunito Medium"/>
              </a:rPr>
              <a:t>Limitations in explaining the escalation to violence</a:t>
            </a:r>
          </a:p>
          <a:p>
            <a:pPr marL="194729" indent="0">
              <a:lnSpc>
                <a:spcPct val="110000"/>
              </a:lnSpc>
              <a:buClr>
                <a:srgbClr val="1E293B"/>
              </a:buClr>
            </a:pPr>
            <a:endParaRPr dirty="0">
              <a:solidFill>
                <a:srgbClr val="1E293B"/>
              </a:solidFill>
              <a:latin typeface="Nunito Medium"/>
              <a:ea typeface="Nunito Medium"/>
              <a:cs typeface="Nunito Medium"/>
              <a:sym typeface="Nunito Medium"/>
            </a:endParaRPr>
          </a:p>
          <a:p>
            <a:pPr marL="609585" indent="-414856">
              <a:lnSpc>
                <a:spcPct val="110000"/>
              </a:lnSpc>
              <a:buClr>
                <a:srgbClr val="1E293B"/>
              </a:buClr>
              <a:buFont typeface="Nunito Medium"/>
              <a:buChar char="●"/>
            </a:pPr>
            <a:r>
              <a:rPr lang="en" dirty="0">
                <a:solidFill>
                  <a:srgbClr val="1E293B"/>
                </a:solidFill>
                <a:latin typeface="Nunito Medium"/>
                <a:ea typeface="Nunito Medium"/>
                <a:cs typeface="Nunito Medium"/>
                <a:sym typeface="Nunito Medium"/>
              </a:rPr>
              <a:t>Influence of economic, political, and historical contexts</a:t>
            </a:r>
            <a:endParaRPr dirty="0">
              <a:solidFill>
                <a:srgbClr val="1E293B"/>
              </a:solidFill>
              <a:latin typeface="Nunito Medium"/>
              <a:ea typeface="Nunito Medium"/>
              <a:cs typeface="Nunito Medium"/>
              <a:sym typeface="Nunito Medium"/>
            </a:endParaRPr>
          </a:p>
        </p:txBody>
      </p:sp>
      <p:pic>
        <p:nvPicPr>
          <p:cNvPr id="1028" name="Picture 4" descr="1 A Schematic Diagram of Social Identity Theory's Basic Principles |  Download Scientific Diagram">
            <a:extLst>
              <a:ext uri="{FF2B5EF4-FFF2-40B4-BE49-F238E27FC236}">
                <a16:creationId xmlns:a16="http://schemas.microsoft.com/office/drawing/2014/main" id="{2722954C-BF70-76F3-4D22-727703C2FCA1}"/>
              </a:ext>
            </a:extLst>
          </p:cNvPr>
          <p:cNvPicPr preferRelativeResize="0">
            <a:picLocks noGrp="1" noChangeArrowheads="1"/>
          </p:cNvPicPr>
          <p:nvPr>
            <p:ph type="pic" idx="2"/>
          </p:nvPr>
        </p:nvPicPr>
        <p:blipFill>
          <a:blip r:embed="rId3">
            <a:extLst>
              <a:ext uri="{28A0092B-C50C-407E-A947-70E740481C1C}">
                <a14:useLocalDpi xmlns:a14="http://schemas.microsoft.com/office/drawing/2010/main" val="0"/>
              </a:ext>
            </a:extLst>
          </a:blip>
          <a:stretch>
            <a:fillRect/>
          </a:stretch>
        </p:blipFill>
        <p:spPr bwMode="auto">
          <a:xfrm>
            <a:off x="6508005" y="2900457"/>
            <a:ext cx="5683995" cy="2619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33"/>
          <p:cNvSpPr txBox="1">
            <a:spLocks noGrp="1"/>
          </p:cNvSpPr>
          <p:nvPr>
            <p:ph type="subTitle" idx="1"/>
          </p:nvPr>
        </p:nvSpPr>
        <p:spPr>
          <a:xfrm>
            <a:off x="8793433" y="3074467"/>
            <a:ext cx="2794800" cy="1814000"/>
          </a:xfrm>
          <a:prstGeom prst="rect">
            <a:avLst/>
          </a:prstGeom>
        </p:spPr>
        <p:txBody>
          <a:bodyPr spcFirstLastPara="1" vert="horz" wrap="square" lIns="121900" tIns="121900" rIns="121900" bIns="121900" rtlCol="0" anchor="t" anchorCtr="0">
            <a:noAutofit/>
          </a:bodyPr>
          <a:lstStyle/>
          <a:p>
            <a:pPr marL="0" indent="0">
              <a:spcAft>
                <a:spcPts val="1600"/>
              </a:spcAft>
            </a:pPr>
            <a:r>
              <a:rPr lang="en" dirty="0">
                <a:solidFill>
                  <a:srgbClr val="1E293B"/>
                </a:solidFill>
                <a:latin typeface="Nunito Medium"/>
                <a:ea typeface="Nunito Medium"/>
                <a:cs typeface="Nunito Medium"/>
                <a:sym typeface="Nunito Medium"/>
              </a:rPr>
              <a:t>Argument for the inclusion of emotional and motivational dimensions</a:t>
            </a:r>
            <a:endParaRPr dirty="0">
              <a:solidFill>
                <a:srgbClr val="1E293B"/>
              </a:solidFill>
              <a:latin typeface="Nunito Medium"/>
              <a:ea typeface="Nunito Medium"/>
              <a:cs typeface="Nunito Medium"/>
              <a:sym typeface="Nunito Medium"/>
            </a:endParaRPr>
          </a:p>
        </p:txBody>
      </p:sp>
      <p:sp>
        <p:nvSpPr>
          <p:cNvPr id="214" name="Google Shape;214;p33"/>
          <p:cNvSpPr txBox="1">
            <a:spLocks noGrp="1"/>
          </p:cNvSpPr>
          <p:nvPr>
            <p:ph type="title"/>
          </p:nvPr>
        </p:nvSpPr>
        <p:spPr>
          <a:xfrm>
            <a:off x="2307800" y="535633"/>
            <a:ext cx="7576400" cy="564800"/>
          </a:xfrm>
          <a:prstGeom prst="rect">
            <a:avLst/>
          </a:prstGeom>
        </p:spPr>
        <p:txBody>
          <a:bodyPr spcFirstLastPara="1" vert="horz" wrap="square" lIns="121900" tIns="121900" rIns="121900" bIns="121900" rtlCol="0" anchor="ctr" anchorCtr="0">
            <a:noAutofit/>
          </a:bodyPr>
          <a:lstStyle/>
          <a:p>
            <a:r>
              <a:rPr lang="en">
                <a:solidFill>
                  <a:srgbClr val="000000"/>
                </a:solidFill>
                <a:latin typeface="Gaegu"/>
                <a:ea typeface="Gaegu"/>
                <a:cs typeface="Gaegu"/>
                <a:sym typeface="Gaegu"/>
              </a:rPr>
              <a:t>Overemphasis on Cognitive Processes</a:t>
            </a:r>
            <a:endParaRPr>
              <a:solidFill>
                <a:srgbClr val="000000"/>
              </a:solidFill>
              <a:latin typeface="Gaegu"/>
              <a:ea typeface="Gaegu"/>
              <a:cs typeface="Gaegu"/>
              <a:sym typeface="Gaegu"/>
            </a:endParaRPr>
          </a:p>
        </p:txBody>
      </p:sp>
      <p:sp>
        <p:nvSpPr>
          <p:cNvPr id="215" name="Google Shape;215;p33"/>
          <p:cNvSpPr txBox="1">
            <a:spLocks noGrp="1"/>
          </p:cNvSpPr>
          <p:nvPr>
            <p:ph type="subTitle" idx="2"/>
          </p:nvPr>
        </p:nvSpPr>
        <p:spPr>
          <a:xfrm>
            <a:off x="623233" y="1859967"/>
            <a:ext cx="2931200" cy="10968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1E293B"/>
                </a:solidFill>
                <a:latin typeface="Nunito Medium"/>
                <a:ea typeface="Nunito Medium"/>
                <a:cs typeface="Nunito Medium"/>
                <a:sym typeface="Nunito Medium"/>
              </a:rPr>
              <a:t>SIT primarily focuses on cognitive processes</a:t>
            </a:r>
            <a:endParaRPr>
              <a:solidFill>
                <a:srgbClr val="1E293B"/>
              </a:solidFill>
              <a:latin typeface="Nunito Medium"/>
              <a:ea typeface="Nunito Medium"/>
              <a:cs typeface="Nunito Medium"/>
              <a:sym typeface="Nunito Medium"/>
            </a:endParaRPr>
          </a:p>
        </p:txBody>
      </p:sp>
      <p:sp>
        <p:nvSpPr>
          <p:cNvPr id="216" name="Google Shape;216;p33"/>
          <p:cNvSpPr txBox="1">
            <a:spLocks noGrp="1"/>
          </p:cNvSpPr>
          <p:nvPr>
            <p:ph type="subTitle" idx="3"/>
          </p:nvPr>
        </p:nvSpPr>
        <p:spPr>
          <a:xfrm>
            <a:off x="608933" y="4540100"/>
            <a:ext cx="3148800" cy="1180000"/>
          </a:xfrm>
          <a:prstGeom prst="rect">
            <a:avLst/>
          </a:prstGeom>
        </p:spPr>
        <p:txBody>
          <a:bodyPr spcFirstLastPara="1" vert="horz" wrap="square" lIns="121900" tIns="121900" rIns="121900" bIns="121900" rtlCol="0" anchor="t" anchorCtr="0">
            <a:noAutofit/>
          </a:bodyPr>
          <a:lstStyle/>
          <a:p>
            <a:pPr marL="0" indent="0">
              <a:spcAft>
                <a:spcPts val="1600"/>
              </a:spcAft>
            </a:pPr>
            <a:r>
              <a:rPr lang="en" dirty="0">
                <a:solidFill>
                  <a:srgbClr val="1E293B"/>
                </a:solidFill>
                <a:latin typeface="Nunito Medium"/>
                <a:ea typeface="Nunito Medium"/>
                <a:cs typeface="Nunito Medium"/>
                <a:sym typeface="Nunito Medium"/>
              </a:rPr>
              <a:t>Intergroup Emotions Theory (IET; Mackie et al., 2002) offers an integrated approach</a:t>
            </a:r>
            <a:endParaRPr dirty="0">
              <a:solidFill>
                <a:srgbClr val="1E293B"/>
              </a:solidFill>
              <a:latin typeface="Nunito Medium"/>
              <a:ea typeface="Nunito Medium"/>
              <a:cs typeface="Nunito Medium"/>
              <a:sym typeface="Nunito Medium"/>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2" name="Google Shape;222;p34"/>
          <p:cNvSpPr txBox="1">
            <a:spLocks noGrp="1"/>
          </p:cNvSpPr>
          <p:nvPr>
            <p:ph type="title"/>
          </p:nvPr>
        </p:nvSpPr>
        <p:spPr>
          <a:xfrm>
            <a:off x="856933" y="867000"/>
            <a:ext cx="5694000" cy="969200"/>
          </a:xfrm>
          <a:prstGeom prst="rect">
            <a:avLst/>
          </a:prstGeom>
        </p:spPr>
        <p:txBody>
          <a:bodyPr spcFirstLastPara="1" vert="horz" wrap="square" lIns="121900" tIns="121900" rIns="121900" bIns="121900" rtlCol="0" anchor="ctr" anchorCtr="0">
            <a:noAutofit/>
          </a:bodyPr>
          <a:lstStyle/>
          <a:p>
            <a:r>
              <a:rPr lang="en">
                <a:solidFill>
                  <a:srgbClr val="000000"/>
                </a:solidFill>
                <a:latin typeface="Gaegu"/>
                <a:ea typeface="Gaegu"/>
                <a:cs typeface="Gaegu"/>
                <a:sym typeface="Gaegu"/>
              </a:rPr>
              <a:t>Contextual and Cultural Variability</a:t>
            </a:r>
            <a:endParaRPr>
              <a:solidFill>
                <a:srgbClr val="000000"/>
              </a:solidFill>
              <a:latin typeface="Gaegu"/>
              <a:ea typeface="Gaegu"/>
              <a:cs typeface="Gaegu"/>
              <a:sym typeface="Gaegu"/>
            </a:endParaRPr>
          </a:p>
        </p:txBody>
      </p:sp>
      <p:sp>
        <p:nvSpPr>
          <p:cNvPr id="223" name="Google Shape;223;p34"/>
          <p:cNvSpPr txBox="1">
            <a:spLocks noGrp="1"/>
          </p:cNvSpPr>
          <p:nvPr>
            <p:ph type="subTitle" idx="1"/>
          </p:nvPr>
        </p:nvSpPr>
        <p:spPr>
          <a:xfrm>
            <a:off x="1581233" y="2249500"/>
            <a:ext cx="4969600" cy="124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1E293B"/>
                </a:solidFill>
                <a:latin typeface="Nunito Medium"/>
                <a:ea typeface="Nunito Medium"/>
                <a:cs typeface="Nunito Medium"/>
                <a:sym typeface="Nunito Medium"/>
              </a:rPr>
              <a:t>Need for cultural sensitivity and cross-cultural research</a:t>
            </a:r>
            <a:endParaRPr>
              <a:solidFill>
                <a:srgbClr val="1E293B"/>
              </a:solidFill>
              <a:latin typeface="Nunito Medium"/>
              <a:ea typeface="Nunito Medium"/>
              <a:cs typeface="Nunito Medium"/>
              <a:sym typeface="Nunito Medium"/>
            </a:endParaRPr>
          </a:p>
        </p:txBody>
      </p:sp>
      <p:sp>
        <p:nvSpPr>
          <p:cNvPr id="224" name="Google Shape;224;p34"/>
          <p:cNvSpPr txBox="1">
            <a:spLocks noGrp="1"/>
          </p:cNvSpPr>
          <p:nvPr>
            <p:ph type="subTitle" idx="3"/>
          </p:nvPr>
        </p:nvSpPr>
        <p:spPr>
          <a:xfrm>
            <a:off x="1581233" y="3635100"/>
            <a:ext cx="4969600" cy="124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dirty="0">
                <a:solidFill>
                  <a:srgbClr val="1E293B"/>
                </a:solidFill>
                <a:latin typeface="Nunito Medium"/>
                <a:ea typeface="Nunito Medium"/>
                <a:cs typeface="Nunito Medium"/>
                <a:sym typeface="Nunito Medium"/>
              </a:rPr>
              <a:t>SIT's generalizability across different contexts is criticised</a:t>
            </a:r>
            <a:endParaRPr dirty="0">
              <a:solidFill>
                <a:srgbClr val="1E293B"/>
              </a:solidFill>
              <a:latin typeface="Nunito Medium"/>
              <a:ea typeface="Nunito Medium"/>
              <a:cs typeface="Nunito Medium"/>
              <a:sym typeface="Nunito Medium"/>
            </a:endParaRPr>
          </a:p>
        </p:txBody>
      </p:sp>
      <p:sp>
        <p:nvSpPr>
          <p:cNvPr id="225" name="Google Shape;225;p34"/>
          <p:cNvSpPr txBox="1">
            <a:spLocks noGrp="1"/>
          </p:cNvSpPr>
          <p:nvPr>
            <p:ph type="subTitle" idx="4"/>
          </p:nvPr>
        </p:nvSpPr>
        <p:spPr>
          <a:xfrm>
            <a:off x="1581233" y="5020700"/>
            <a:ext cx="4969600" cy="12464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1E293B"/>
                </a:solidFill>
                <a:latin typeface="Nunito Medium"/>
                <a:ea typeface="Nunito Medium"/>
                <a:cs typeface="Nunito Medium"/>
                <a:sym typeface="Nunito Medium"/>
              </a:rPr>
              <a:t>Variations in social identities and intergroup dynamics across cultures</a:t>
            </a:r>
            <a:endParaRPr>
              <a:solidFill>
                <a:srgbClr val="1E293B"/>
              </a:solidFill>
              <a:latin typeface="Nunito Medium"/>
              <a:ea typeface="Nunito Medium"/>
              <a:cs typeface="Nunito Medium"/>
              <a:sym typeface="Nunito Medium"/>
            </a:endParaRPr>
          </a:p>
        </p:txBody>
      </p:sp>
      <p:pic>
        <p:nvPicPr>
          <p:cNvPr id="2050" name="Picture 2" descr="Social) Identity Theory in an Era of Identity Politics: Theory and Practice  | Published in AIB Insights">
            <a:extLst>
              <a:ext uri="{FF2B5EF4-FFF2-40B4-BE49-F238E27FC236}">
                <a16:creationId xmlns:a16="http://schemas.microsoft.com/office/drawing/2014/main" id="{F32D22DE-F40E-0EE7-2ED4-B8AEF81AC1B8}"/>
              </a:ext>
            </a:extLst>
          </p:cNvPr>
          <p:cNvPicPr>
            <a:picLocks noGrp="1" noChangeAspect="1" noChangeArrowheads="1"/>
          </p:cNvPicPr>
          <p:nvPr>
            <p:ph type="pic" idx="2"/>
          </p:nvPr>
        </p:nvPicPr>
        <p:blipFill>
          <a:blip r:embed="rId3">
            <a:extLst>
              <a:ext uri="{28A0092B-C50C-407E-A947-70E740481C1C}">
                <a14:useLocalDpi xmlns:a14="http://schemas.microsoft.com/office/drawing/2010/main" val="0"/>
              </a:ext>
            </a:extLst>
          </a:blip>
          <a:stretch>
            <a:fillRect/>
          </a:stretch>
        </p:blipFill>
        <p:spPr bwMode="auto">
          <a:xfrm>
            <a:off x="7131496" y="1587140"/>
            <a:ext cx="4766512" cy="368372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Google Shape;230;p35"/>
          <p:cNvSpPr txBox="1">
            <a:spLocks noGrp="1"/>
          </p:cNvSpPr>
          <p:nvPr>
            <p:ph type="subTitle" idx="1"/>
          </p:nvPr>
        </p:nvSpPr>
        <p:spPr>
          <a:xfrm>
            <a:off x="8793433" y="3074467"/>
            <a:ext cx="2794800" cy="1814000"/>
          </a:xfrm>
          <a:prstGeom prst="rect">
            <a:avLst/>
          </a:prstGeom>
        </p:spPr>
        <p:txBody>
          <a:bodyPr spcFirstLastPara="1" vert="horz" wrap="square" lIns="121900" tIns="121900" rIns="121900" bIns="121900" rtlCol="0" anchor="t" anchorCtr="0">
            <a:noAutofit/>
          </a:bodyPr>
          <a:lstStyle/>
          <a:p>
            <a:pPr marL="0" indent="0">
              <a:spcAft>
                <a:spcPts val="1600"/>
              </a:spcAft>
            </a:pPr>
            <a:r>
              <a:rPr lang="en">
                <a:solidFill>
                  <a:srgbClr val="1E293B"/>
                </a:solidFill>
                <a:latin typeface="Nunito Medium"/>
                <a:ea typeface="Nunito Medium"/>
                <a:cs typeface="Nunito Medium"/>
                <a:sym typeface="Nunito Medium"/>
              </a:rPr>
              <a:t>Systemic inequality, state policies, and historical conflicts</a:t>
            </a:r>
            <a:endParaRPr>
              <a:solidFill>
                <a:srgbClr val="1E293B"/>
              </a:solidFill>
              <a:latin typeface="Nunito Medium"/>
              <a:ea typeface="Nunito Medium"/>
              <a:cs typeface="Nunito Medium"/>
              <a:sym typeface="Nunito Medium"/>
            </a:endParaRPr>
          </a:p>
        </p:txBody>
      </p:sp>
      <p:sp>
        <p:nvSpPr>
          <p:cNvPr id="231" name="Google Shape;231;p35"/>
          <p:cNvSpPr txBox="1">
            <a:spLocks noGrp="1"/>
          </p:cNvSpPr>
          <p:nvPr>
            <p:ph type="title"/>
          </p:nvPr>
        </p:nvSpPr>
        <p:spPr>
          <a:xfrm>
            <a:off x="2307800" y="535633"/>
            <a:ext cx="7576400" cy="564800"/>
          </a:xfrm>
          <a:prstGeom prst="rect">
            <a:avLst/>
          </a:prstGeom>
        </p:spPr>
        <p:txBody>
          <a:bodyPr spcFirstLastPara="1" vert="horz" wrap="square" lIns="121900" tIns="121900" rIns="121900" bIns="121900" rtlCol="0" anchor="ctr" anchorCtr="0">
            <a:noAutofit/>
          </a:bodyPr>
          <a:lstStyle/>
          <a:p>
            <a:r>
              <a:rPr lang="en">
                <a:solidFill>
                  <a:srgbClr val="000000"/>
                </a:solidFill>
                <a:latin typeface="Gaegu"/>
                <a:ea typeface="Gaegu"/>
                <a:cs typeface="Gaegu"/>
                <a:sym typeface="Gaegu"/>
              </a:rPr>
              <a:t>Neglect of Structural and Institutional Factors</a:t>
            </a:r>
            <a:endParaRPr>
              <a:solidFill>
                <a:srgbClr val="000000"/>
              </a:solidFill>
              <a:latin typeface="Gaegu"/>
              <a:ea typeface="Gaegu"/>
              <a:cs typeface="Gaegu"/>
              <a:sym typeface="Gaegu"/>
            </a:endParaRPr>
          </a:p>
        </p:txBody>
      </p:sp>
      <p:sp>
        <p:nvSpPr>
          <p:cNvPr id="232" name="Google Shape;232;p35"/>
          <p:cNvSpPr txBox="1">
            <a:spLocks noGrp="1"/>
          </p:cNvSpPr>
          <p:nvPr>
            <p:ph type="subTitle" idx="2"/>
          </p:nvPr>
        </p:nvSpPr>
        <p:spPr>
          <a:xfrm>
            <a:off x="623233" y="1859967"/>
            <a:ext cx="2931200" cy="1096800"/>
          </a:xfrm>
          <a:prstGeom prst="rect">
            <a:avLst/>
          </a:prstGeom>
        </p:spPr>
        <p:txBody>
          <a:bodyPr spcFirstLastPara="1" vert="horz" wrap="square" lIns="121900" tIns="121900" rIns="121900" bIns="121900" rtlCol="0" anchor="t" anchorCtr="0">
            <a:noAutofit/>
          </a:bodyPr>
          <a:lstStyle/>
          <a:p>
            <a:pPr marL="0" indent="0">
              <a:spcAft>
                <a:spcPts val="1600"/>
              </a:spcAft>
            </a:pPr>
            <a:r>
              <a:rPr lang="en" dirty="0">
                <a:solidFill>
                  <a:srgbClr val="1E293B"/>
                </a:solidFill>
                <a:latin typeface="Nunito Medium"/>
                <a:ea typeface="Nunito Medium"/>
                <a:cs typeface="Nunito Medium"/>
                <a:sym typeface="Nunito Medium"/>
              </a:rPr>
              <a:t>SIT criticised for overlooking structural and institutional influences</a:t>
            </a:r>
            <a:endParaRPr dirty="0">
              <a:solidFill>
                <a:srgbClr val="1E293B"/>
              </a:solidFill>
              <a:latin typeface="Nunito Medium"/>
              <a:ea typeface="Nunito Medium"/>
              <a:cs typeface="Nunito Medium"/>
              <a:sym typeface="Nunito Medium"/>
            </a:endParaRPr>
          </a:p>
        </p:txBody>
      </p:sp>
      <p:sp>
        <p:nvSpPr>
          <p:cNvPr id="233" name="Google Shape;233;p35"/>
          <p:cNvSpPr txBox="1">
            <a:spLocks noGrp="1"/>
          </p:cNvSpPr>
          <p:nvPr>
            <p:ph type="subTitle" idx="3"/>
          </p:nvPr>
        </p:nvSpPr>
        <p:spPr>
          <a:xfrm>
            <a:off x="608933" y="4540100"/>
            <a:ext cx="3148800" cy="1180000"/>
          </a:xfrm>
          <a:prstGeom prst="rect">
            <a:avLst/>
          </a:prstGeom>
        </p:spPr>
        <p:txBody>
          <a:bodyPr spcFirstLastPara="1" vert="horz" wrap="square" lIns="121900" tIns="121900" rIns="121900" bIns="121900" rtlCol="0" anchor="t" anchorCtr="0">
            <a:noAutofit/>
          </a:bodyPr>
          <a:lstStyle/>
          <a:p>
            <a:pPr marL="0" indent="0">
              <a:spcAft>
                <a:spcPts val="1600"/>
              </a:spcAft>
            </a:pPr>
            <a:r>
              <a:rPr lang="en" dirty="0">
                <a:solidFill>
                  <a:srgbClr val="1E293B"/>
                </a:solidFill>
                <a:latin typeface="Nunito Medium"/>
                <a:ea typeface="Nunito Medium"/>
                <a:cs typeface="Nunito Medium"/>
                <a:sym typeface="Nunito Medium"/>
              </a:rPr>
              <a:t>Importance of power dynamics in perpetuating violence</a:t>
            </a:r>
            <a:endParaRPr dirty="0">
              <a:solidFill>
                <a:srgbClr val="1E293B"/>
              </a:solidFill>
              <a:latin typeface="Nunito Medium"/>
              <a:ea typeface="Nunito Medium"/>
              <a:cs typeface="Nunito Medium"/>
              <a:sym typeface="Nunito Medium"/>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9" name="Google Shape;239;p36"/>
          <p:cNvSpPr txBox="1">
            <a:spLocks noGrp="1"/>
          </p:cNvSpPr>
          <p:nvPr>
            <p:ph type="subTitle" idx="1"/>
          </p:nvPr>
        </p:nvSpPr>
        <p:spPr>
          <a:xfrm>
            <a:off x="896204" y="2126900"/>
            <a:ext cx="10186196" cy="2619600"/>
          </a:xfrm>
          <a:prstGeom prst="rect">
            <a:avLst/>
          </a:prstGeom>
        </p:spPr>
        <p:txBody>
          <a:bodyPr spcFirstLastPara="1" vert="horz" wrap="square" lIns="121900" tIns="121900" rIns="121900" bIns="121900" rtlCol="0" anchor="t" anchorCtr="0">
            <a:noAutofit/>
          </a:bodyPr>
          <a:lstStyle/>
          <a:p>
            <a:pPr marL="609585" indent="-414856">
              <a:lnSpc>
                <a:spcPct val="110000"/>
              </a:lnSpc>
              <a:buClr>
                <a:srgbClr val="1E293B"/>
              </a:buClr>
              <a:buFont typeface="Nunito Medium"/>
              <a:buChar char="●"/>
            </a:pPr>
            <a:r>
              <a:rPr lang="en" dirty="0">
                <a:solidFill>
                  <a:srgbClr val="1E293B"/>
                </a:solidFill>
                <a:latin typeface="Nunito Medium"/>
                <a:ea typeface="Nunito Medium"/>
                <a:cs typeface="Nunito Medium"/>
                <a:sym typeface="Nunito Medium"/>
              </a:rPr>
              <a:t>SIT insights for intervention in intergroup violence.</a:t>
            </a:r>
          </a:p>
          <a:p>
            <a:pPr marL="194729" indent="0">
              <a:lnSpc>
                <a:spcPct val="110000"/>
              </a:lnSpc>
              <a:buClr>
                <a:srgbClr val="1E293B"/>
              </a:buClr>
            </a:pPr>
            <a:endParaRPr dirty="0">
              <a:solidFill>
                <a:srgbClr val="1E293B"/>
              </a:solidFill>
              <a:latin typeface="Nunito Medium"/>
              <a:ea typeface="Nunito Medium"/>
              <a:cs typeface="Nunito Medium"/>
              <a:sym typeface="Nunito Medium"/>
            </a:endParaRPr>
          </a:p>
          <a:p>
            <a:pPr marL="609585" indent="-414856">
              <a:lnSpc>
                <a:spcPct val="110000"/>
              </a:lnSpc>
              <a:buClr>
                <a:srgbClr val="1E293B"/>
              </a:buClr>
              <a:buFont typeface="Nunito Medium"/>
              <a:buChar char="●"/>
            </a:pPr>
            <a:r>
              <a:rPr lang="en" dirty="0">
                <a:solidFill>
                  <a:srgbClr val="1E293B"/>
                </a:solidFill>
                <a:latin typeface="Nunito Medium"/>
                <a:ea typeface="Nunito Medium"/>
                <a:cs typeface="Nunito Medium"/>
                <a:sym typeface="Nunito Medium"/>
              </a:rPr>
              <a:t>Challenges in translating theory into effective interventions.</a:t>
            </a:r>
          </a:p>
          <a:p>
            <a:pPr marL="194729" indent="0">
              <a:lnSpc>
                <a:spcPct val="110000"/>
              </a:lnSpc>
              <a:buClr>
                <a:srgbClr val="1E293B"/>
              </a:buClr>
            </a:pPr>
            <a:endParaRPr dirty="0">
              <a:solidFill>
                <a:srgbClr val="1E293B"/>
              </a:solidFill>
              <a:latin typeface="Nunito Medium"/>
              <a:ea typeface="Nunito Medium"/>
              <a:cs typeface="Nunito Medium"/>
              <a:sym typeface="Nunito Medium"/>
            </a:endParaRPr>
          </a:p>
          <a:p>
            <a:pPr marL="609585" indent="-414856">
              <a:lnSpc>
                <a:spcPct val="110000"/>
              </a:lnSpc>
              <a:buClr>
                <a:srgbClr val="1E293B"/>
              </a:buClr>
              <a:buFont typeface="Nunito Medium"/>
              <a:buChar char="●"/>
            </a:pPr>
            <a:r>
              <a:rPr lang="en" dirty="0">
                <a:solidFill>
                  <a:srgbClr val="1E293B"/>
                </a:solidFill>
                <a:latin typeface="Nunito Medium"/>
                <a:ea typeface="Nunito Medium"/>
                <a:cs typeface="Nunito Medium"/>
                <a:sym typeface="Nunito Medium"/>
              </a:rPr>
              <a:t>Importance of comprehensive strategies integrating psychological, sociopolitical, and economic interventions</a:t>
            </a:r>
            <a:endParaRPr dirty="0">
              <a:solidFill>
                <a:srgbClr val="1E293B"/>
              </a:solidFill>
              <a:latin typeface="Nunito Medium"/>
              <a:ea typeface="Nunito Medium"/>
              <a:cs typeface="Nunito Medium"/>
              <a:sym typeface="Nunito Medium"/>
            </a:endParaRPr>
          </a:p>
        </p:txBody>
      </p:sp>
      <p:sp>
        <p:nvSpPr>
          <p:cNvPr id="240" name="Google Shape;240;p36"/>
          <p:cNvSpPr txBox="1">
            <a:spLocks noGrp="1"/>
          </p:cNvSpPr>
          <p:nvPr>
            <p:ph type="title"/>
          </p:nvPr>
        </p:nvSpPr>
        <p:spPr>
          <a:xfrm>
            <a:off x="1021404" y="867000"/>
            <a:ext cx="10186196" cy="969200"/>
          </a:xfrm>
          <a:prstGeom prst="rect">
            <a:avLst/>
          </a:prstGeom>
        </p:spPr>
        <p:txBody>
          <a:bodyPr spcFirstLastPara="1" vert="horz" wrap="square" lIns="121900" tIns="121900" rIns="121900" bIns="121900" rtlCol="0" anchor="ctr" anchorCtr="0">
            <a:noAutofit/>
          </a:bodyPr>
          <a:lstStyle/>
          <a:p>
            <a:pPr algn="ctr"/>
            <a:r>
              <a:rPr lang="en" dirty="0">
                <a:solidFill>
                  <a:srgbClr val="000000"/>
                </a:solidFill>
                <a:latin typeface="Gaegu"/>
                <a:ea typeface="Gaegu"/>
                <a:cs typeface="Gaegu"/>
                <a:sym typeface="Gaegu"/>
              </a:rPr>
              <a:t>Implications for Intervention</a:t>
            </a:r>
            <a:endParaRPr dirty="0">
              <a:solidFill>
                <a:srgbClr val="000000"/>
              </a:solidFill>
              <a:latin typeface="Gaegu"/>
              <a:ea typeface="Gaegu"/>
              <a:cs typeface="Gaegu"/>
              <a:sym typeface="Gaegu"/>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B7DAF3-F103-5F67-9A28-52DB483E3F8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7A8DBF-4AD0-D052-B763-D4D5406B7F38}"/>
              </a:ext>
            </a:extLst>
          </p:cNvPr>
          <p:cNvSpPr>
            <a:spLocks noGrp="1"/>
          </p:cNvSpPr>
          <p:nvPr>
            <p:ph idx="1"/>
          </p:nvPr>
        </p:nvSpPr>
        <p:spPr/>
        <p:txBody>
          <a:bodyPr>
            <a:normAutofit/>
          </a:bodyPr>
          <a:lstStyle/>
          <a:p>
            <a:pPr marL="0" indent="0" algn="ctr">
              <a:buNone/>
            </a:pPr>
            <a:endParaRPr lang="en-GB" sz="7200" dirty="0"/>
          </a:p>
          <a:p>
            <a:pPr marL="0" indent="0" algn="ctr">
              <a:buNone/>
            </a:pPr>
            <a:r>
              <a:rPr lang="en-GB" sz="7200" dirty="0"/>
              <a:t>BREAK</a:t>
            </a:r>
          </a:p>
        </p:txBody>
      </p:sp>
    </p:spTree>
    <p:extLst>
      <p:ext uri="{BB962C8B-B14F-4D97-AF65-F5344CB8AC3E}">
        <p14:creationId xmlns:p14="http://schemas.microsoft.com/office/powerpoint/2010/main" val="19186337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5365D4-E811-C48B-8978-39C59FBEA9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EDB6E6-71E7-07D6-3418-01E7DE3E09CE}"/>
              </a:ext>
            </a:extLst>
          </p:cNvPr>
          <p:cNvSpPr>
            <a:spLocks noGrp="1"/>
          </p:cNvSpPr>
          <p:nvPr>
            <p:ph type="title"/>
          </p:nvPr>
        </p:nvSpPr>
        <p:spPr>
          <a:xfrm>
            <a:off x="358219" y="2174469"/>
            <a:ext cx="11481847" cy="1325563"/>
          </a:xfrm>
        </p:spPr>
        <p:txBody>
          <a:bodyPr>
            <a:normAutofit/>
          </a:bodyPr>
          <a:lstStyle/>
          <a:p>
            <a:pPr algn="ctr"/>
            <a:r>
              <a:rPr lang="en-GB" b="1" dirty="0"/>
              <a:t>Psychological Impact on Perpetrators</a:t>
            </a:r>
          </a:p>
        </p:txBody>
      </p:sp>
    </p:spTree>
    <p:extLst>
      <p:ext uri="{BB962C8B-B14F-4D97-AF65-F5344CB8AC3E}">
        <p14:creationId xmlns:p14="http://schemas.microsoft.com/office/powerpoint/2010/main" val="28605030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417"/>
        <p:cNvGrpSpPr/>
        <p:nvPr/>
      </p:nvGrpSpPr>
      <p:grpSpPr>
        <a:xfrm>
          <a:off x="0" y="0"/>
          <a:ext cx="0" cy="0"/>
          <a:chOff x="0" y="0"/>
          <a:chExt cx="0" cy="0"/>
        </a:xfrm>
      </p:grpSpPr>
      <p:pic>
        <p:nvPicPr>
          <p:cNvPr id="418" name="Google Shape;418;p35"/>
          <p:cNvPicPr preferRelativeResize="0">
            <a:picLocks noGrp="1"/>
          </p:cNvPicPr>
          <p:nvPr>
            <p:ph type="pic" idx="2"/>
          </p:nvPr>
        </p:nvPicPr>
        <p:blipFill rotWithShape="1">
          <a:blip r:embed="rId3">
            <a:alphaModFix/>
          </a:blip>
          <a:srcRect l="16635" r="16635"/>
          <a:stretch/>
        </p:blipFill>
        <p:spPr>
          <a:xfrm>
            <a:off x="164933" y="212300"/>
            <a:ext cx="4303200" cy="6448800"/>
          </a:xfrm>
          <a:prstGeom prst="roundRect">
            <a:avLst>
              <a:gd name="adj" fmla="val 16667"/>
            </a:avLst>
          </a:prstGeom>
        </p:spPr>
      </p:pic>
      <p:sp>
        <p:nvSpPr>
          <p:cNvPr id="419" name="Google Shape;419;p35"/>
          <p:cNvSpPr txBox="1">
            <a:spLocks noGrp="1"/>
          </p:cNvSpPr>
          <p:nvPr>
            <p:ph type="subTitle" idx="1"/>
          </p:nvPr>
        </p:nvSpPr>
        <p:spPr>
          <a:xfrm>
            <a:off x="5513600" y="2126900"/>
            <a:ext cx="5568800" cy="2619600"/>
          </a:xfrm>
          <a:prstGeom prst="rect">
            <a:avLst/>
          </a:prstGeom>
        </p:spPr>
        <p:txBody>
          <a:bodyPr spcFirstLastPara="1" vert="horz" wrap="square" lIns="121900" tIns="121900" rIns="121900" bIns="121900" rtlCol="0" anchor="t" anchorCtr="0">
            <a:noAutofit/>
          </a:bodyPr>
          <a:lstStyle/>
          <a:p>
            <a:pPr marL="609585" indent="-414856">
              <a:lnSpc>
                <a:spcPct val="110000"/>
              </a:lnSpc>
              <a:buClr>
                <a:srgbClr val="233E30"/>
              </a:buClr>
              <a:buFont typeface="Roboto"/>
              <a:buChar char="●"/>
            </a:pPr>
            <a:r>
              <a:rPr lang="en" dirty="0">
                <a:solidFill>
                  <a:srgbClr val="233E30"/>
                </a:solidFill>
                <a:latin typeface="Roboto"/>
                <a:ea typeface="Roboto"/>
                <a:cs typeface="Roboto"/>
                <a:sym typeface="Roboto"/>
              </a:rPr>
              <a:t>Perpetrators may suffer from posttraumatic stress disorder (PTSD) characterised by flashbacks, nightmares, and emotional numbing.</a:t>
            </a:r>
          </a:p>
          <a:p>
            <a:pPr marL="194728" indent="0">
              <a:lnSpc>
                <a:spcPct val="110000"/>
              </a:lnSpc>
              <a:buClr>
                <a:srgbClr val="233E30"/>
              </a:buClr>
            </a:pPr>
            <a:endParaRPr dirty="0">
              <a:solidFill>
                <a:srgbClr val="233E30"/>
              </a:solidFill>
              <a:latin typeface="Roboto"/>
              <a:ea typeface="Roboto"/>
              <a:cs typeface="Roboto"/>
              <a:sym typeface="Roboto"/>
            </a:endParaRPr>
          </a:p>
          <a:p>
            <a:pPr marL="609585" indent="-414856">
              <a:lnSpc>
                <a:spcPct val="110000"/>
              </a:lnSpc>
              <a:buClr>
                <a:srgbClr val="233E30"/>
              </a:buClr>
              <a:buFont typeface="Roboto"/>
              <a:buChar char="●"/>
            </a:pPr>
            <a:r>
              <a:rPr lang="en" dirty="0">
                <a:solidFill>
                  <a:srgbClr val="233E30"/>
                </a:solidFill>
                <a:latin typeface="Roboto"/>
                <a:ea typeface="Roboto"/>
                <a:cs typeface="Roboto"/>
                <a:sym typeface="Roboto"/>
              </a:rPr>
              <a:t>Moral injury, a concept introduced by Lifton, refers to the profound psychological wounds resulting from the violation of one's moral code.</a:t>
            </a:r>
            <a:endParaRPr dirty="0">
              <a:solidFill>
                <a:srgbClr val="233E30"/>
              </a:solidFill>
              <a:latin typeface="Roboto"/>
              <a:ea typeface="Roboto"/>
              <a:cs typeface="Roboto"/>
              <a:sym typeface="Roboto"/>
            </a:endParaRPr>
          </a:p>
        </p:txBody>
      </p:sp>
      <p:sp>
        <p:nvSpPr>
          <p:cNvPr id="420" name="Google Shape;420;p35"/>
          <p:cNvSpPr txBox="1">
            <a:spLocks noGrp="1"/>
          </p:cNvSpPr>
          <p:nvPr>
            <p:ph type="title"/>
          </p:nvPr>
        </p:nvSpPr>
        <p:spPr>
          <a:xfrm>
            <a:off x="5513600" y="867000"/>
            <a:ext cx="5694000" cy="969200"/>
          </a:xfrm>
          <a:prstGeom prst="rect">
            <a:avLst/>
          </a:prstGeom>
        </p:spPr>
        <p:txBody>
          <a:bodyPr spcFirstLastPara="1" vert="horz" wrap="square" lIns="45700" tIns="45700" rIns="45700" bIns="45700" rtlCol="0" anchor="ctr" anchorCtr="0">
            <a:noAutofit/>
          </a:bodyPr>
          <a:lstStyle/>
          <a:p>
            <a:r>
              <a:rPr lang="en">
                <a:solidFill>
                  <a:srgbClr val="08170F"/>
                </a:solidFill>
                <a:latin typeface="Krona One"/>
                <a:ea typeface="Krona One"/>
                <a:cs typeface="Krona One"/>
                <a:sym typeface="Krona One"/>
              </a:rPr>
              <a:t>Long-Term Psychological Effects</a:t>
            </a:r>
            <a:endParaRPr>
              <a:solidFill>
                <a:srgbClr val="08170F"/>
              </a:solidFill>
              <a:latin typeface="Krona One"/>
              <a:ea typeface="Krona One"/>
              <a:cs typeface="Krona One"/>
              <a:sym typeface="Krona One"/>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1F29D-EA8A-A557-62F5-F7E603426C4D}"/>
              </a:ext>
            </a:extLst>
          </p:cNvPr>
          <p:cNvSpPr>
            <a:spLocks noGrp="1"/>
          </p:cNvSpPr>
          <p:nvPr>
            <p:ph type="title"/>
          </p:nvPr>
        </p:nvSpPr>
        <p:spPr/>
        <p:txBody>
          <a:bodyPr/>
          <a:lstStyle/>
          <a:p>
            <a:endParaRPr lang="en-GB"/>
          </a:p>
        </p:txBody>
      </p:sp>
      <p:sp>
        <p:nvSpPr>
          <p:cNvPr id="426" name="Google Shape;426;p36"/>
          <p:cNvSpPr txBox="1">
            <a:spLocks noGrp="1"/>
          </p:cNvSpPr>
          <p:nvPr>
            <p:ph idx="1"/>
          </p:nvPr>
        </p:nvSpPr>
        <p:spPr>
          <a:xfrm>
            <a:off x="358775" y="1825625"/>
            <a:ext cx="11480800" cy="3576638"/>
          </a:xfrm>
          <a:prstGeom prst="rect">
            <a:avLst/>
          </a:prstGeom>
        </p:spPr>
        <p:txBody>
          <a:bodyPr spcFirstLastPara="1" vert="horz" wrap="square" lIns="121900" tIns="121900" rIns="121900" bIns="121900" rtlCol="0" anchor="t" anchorCtr="0">
            <a:noAutofit/>
          </a:bodyPr>
          <a:lstStyle/>
          <a:p>
            <a:pPr marL="0" indent="0"/>
            <a:r>
              <a:rPr lang="en" dirty="0">
                <a:solidFill>
                  <a:srgbClr val="233E30"/>
                </a:solidFill>
                <a:latin typeface="Roboto"/>
                <a:ea typeface="Roboto"/>
                <a:cs typeface="Roboto"/>
                <a:sym typeface="Roboto"/>
              </a:rPr>
              <a:t>Prevention, intervention, and psychological rehabilitation are essential to address the profound human cost of genocidal acts.</a:t>
            </a:r>
          </a:p>
          <a:p>
            <a:pPr marL="0" indent="0"/>
            <a:endParaRPr lang="en" dirty="0">
              <a:solidFill>
                <a:srgbClr val="233E30"/>
              </a:solidFill>
              <a:latin typeface="Roboto"/>
              <a:ea typeface="Roboto"/>
              <a:cs typeface="Roboto"/>
              <a:sym typeface="Roboto"/>
            </a:endParaRPr>
          </a:p>
          <a:p>
            <a:pPr marL="0" indent="0"/>
            <a:endParaRPr dirty="0">
              <a:solidFill>
                <a:srgbClr val="233E30"/>
              </a:solidFill>
              <a:latin typeface="Roboto"/>
              <a:ea typeface="Roboto"/>
              <a:cs typeface="Roboto"/>
              <a:sym typeface="Roboto"/>
            </a:endParaRPr>
          </a:p>
        </p:txBody>
      </p:sp>
      <p:sp>
        <p:nvSpPr>
          <p:cNvPr id="427" name="Google Shape;427;p36"/>
          <p:cNvSpPr txBox="1">
            <a:spLocks/>
          </p:cNvSpPr>
          <p:nvPr/>
        </p:nvSpPr>
        <p:spPr>
          <a:xfrm>
            <a:off x="358774" y="3635100"/>
            <a:ext cx="11294961" cy="1246400"/>
          </a:xfrm>
          <a:prstGeom prst="rect">
            <a:avLst/>
          </a:prstGeom>
        </p:spPr>
        <p:txBody>
          <a:bodyPr spcFirstLastPara="1" vert="horz" wrap="square" lIns="121900" tIns="121900" rIns="121900" bIns="12190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r>
              <a:rPr lang="en-GB">
                <a:solidFill>
                  <a:srgbClr val="233E30"/>
                </a:solidFill>
                <a:latin typeface="Roboto"/>
                <a:ea typeface="Roboto"/>
                <a:cs typeface="Roboto"/>
                <a:sym typeface="Roboto"/>
              </a:rPr>
              <a:t>The psychological impact on perpetrators is a complex and troubling phenomenon.</a:t>
            </a:r>
            <a:endParaRPr lang="en-GB" dirty="0">
              <a:solidFill>
                <a:srgbClr val="233E30"/>
              </a:solidFill>
              <a:latin typeface="Roboto"/>
              <a:ea typeface="Roboto"/>
              <a:cs typeface="Roboto"/>
              <a:sym typeface="Roboto"/>
            </a:endParaRPr>
          </a:p>
        </p:txBody>
      </p:sp>
    </p:spTree>
    <p:extLst>
      <p:ext uri="{BB962C8B-B14F-4D97-AF65-F5344CB8AC3E}">
        <p14:creationId xmlns:p14="http://schemas.microsoft.com/office/powerpoint/2010/main" val="850151809"/>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980E6990-2BAD-4C9B-94C1-F2D088B16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7412</Words>
  <Application>Microsoft Office PowerPoint</Application>
  <PresentationFormat>Widescreen</PresentationFormat>
  <Paragraphs>364</Paragraphs>
  <Slides>46</Slides>
  <Notes>41</Notes>
  <HiddenSlides>0</HiddenSlides>
  <MMClips>0</MMClips>
  <ScaleCrop>false</ScaleCrop>
  <HeadingPairs>
    <vt:vector size="6" baseType="variant">
      <vt:variant>
        <vt:lpstr>Fonts Used</vt:lpstr>
      </vt:variant>
      <vt:variant>
        <vt:i4>15</vt:i4>
      </vt:variant>
      <vt:variant>
        <vt:lpstr>Theme</vt:lpstr>
      </vt:variant>
      <vt:variant>
        <vt:i4>2</vt:i4>
      </vt:variant>
      <vt:variant>
        <vt:lpstr>Slide Titles</vt:lpstr>
      </vt:variant>
      <vt:variant>
        <vt:i4>46</vt:i4>
      </vt:variant>
    </vt:vector>
  </HeadingPairs>
  <TitlesOfParts>
    <vt:vector size="63" baseType="lpstr">
      <vt:lpstr>Fredoka Medium</vt:lpstr>
      <vt:lpstr>Aptos</vt:lpstr>
      <vt:lpstr>Arial</vt:lpstr>
      <vt:lpstr>Calibri</vt:lpstr>
      <vt:lpstr>Calibri Light</vt:lpstr>
      <vt:lpstr>Gaegu</vt:lpstr>
      <vt:lpstr>Krona One</vt:lpstr>
      <vt:lpstr>Lato Light</vt:lpstr>
      <vt:lpstr>Montserrat</vt:lpstr>
      <vt:lpstr>Nunito</vt:lpstr>
      <vt:lpstr>Nunito Medium</vt:lpstr>
      <vt:lpstr>Open Sans Medium</vt:lpstr>
      <vt:lpstr>Poppins</vt:lpstr>
      <vt:lpstr>Roboto</vt:lpstr>
      <vt:lpstr>Roboto Medium</vt:lpstr>
      <vt:lpstr>UWTSD Text 2</vt:lpstr>
      <vt:lpstr>UWTSD Logo Variations place image in Background</vt:lpstr>
      <vt:lpstr>PowerPoint Presentation</vt:lpstr>
      <vt:lpstr>PowerPoint Presentation</vt:lpstr>
      <vt:lpstr>PowerPoint Presentation</vt:lpstr>
      <vt:lpstr>PowerPoint Presentation</vt:lpstr>
      <vt:lpstr>PowerPoint Presentation</vt:lpstr>
      <vt:lpstr>PowerPoint Presentation</vt:lpstr>
      <vt:lpstr>Baum’s Eight Stages of Genocide Formation (Antecedents)</vt:lpstr>
      <vt:lpstr>PowerPoint Presentation</vt:lpstr>
      <vt:lpstr>PowerPoint Presentation</vt:lpstr>
      <vt:lpstr>Potential Psychological Explanations: Conformity and Obedience</vt:lpstr>
      <vt:lpstr>Milgram's Obedience Studies</vt:lpstr>
      <vt:lpstr>Social Influence and Conformity</vt:lpstr>
      <vt:lpstr>Factors Influencing Obedience</vt:lpstr>
      <vt:lpstr>Real-World Implications</vt:lpstr>
      <vt:lpstr>Application to Societal Contexts</vt:lpstr>
      <vt:lpstr>Conclusion</vt:lpstr>
      <vt:lpstr>Potential Psychological Explanations: Dehumanisation</vt:lpstr>
      <vt:lpstr>PowerPoint Presentation</vt:lpstr>
      <vt:lpstr>Dehumanisation: Moral Disengagement</vt:lpstr>
      <vt:lpstr>Moral Disengagement in Historical Examples</vt:lpstr>
      <vt:lpstr>Contemporary Relevance of Moral Disengagement</vt:lpstr>
      <vt:lpstr>Moral Disengagement in Modern-Day Conflicts</vt:lpstr>
      <vt:lpstr>Moral Disengagement in Acts of Aggression</vt:lpstr>
      <vt:lpstr>Moral Disengagement in Social Media and Propaganda</vt:lpstr>
      <vt:lpstr>Implications and Ethical Considerations</vt:lpstr>
      <vt:lpstr>PowerPoint Presentation</vt:lpstr>
      <vt:lpstr>Potential Psychological Explanations: Integrated Threat Theory</vt:lpstr>
      <vt:lpstr>Integrated Threat Theory (ITT)</vt:lpstr>
      <vt:lpstr>Empirical Evidence Supporting ITT</vt:lpstr>
      <vt:lpstr>Oversimplification of Threat Perception</vt:lpstr>
      <vt:lpstr>Limited Scope in Explaining Violence</vt:lpstr>
      <vt:lpstr>Cultural and Contextual Variability</vt:lpstr>
      <vt:lpstr>Neglect of Positive Intergroup Relations</vt:lpstr>
      <vt:lpstr>Addressing Root Causes of Perceived Threats</vt:lpstr>
      <vt:lpstr>Potential Psychological Explanations: Social Identity Theory</vt:lpstr>
      <vt:lpstr>Introduction</vt:lpstr>
      <vt:lpstr>SIT and Intergroup Violence</vt:lpstr>
      <vt:lpstr>Empirical Support and Limitations</vt:lpstr>
      <vt:lpstr>Overemphasis on Cognitive Processes</vt:lpstr>
      <vt:lpstr>Contextual and Cultural Variability</vt:lpstr>
      <vt:lpstr>Neglect of Structural and Institutional Factors</vt:lpstr>
      <vt:lpstr>Implications for Intervention</vt:lpstr>
      <vt:lpstr>PowerPoint Presentation</vt:lpstr>
      <vt:lpstr>Psychological Impact on Perpetrators</vt:lpstr>
      <vt:lpstr>Long-Term Psychological Effects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Paul Hutchings</cp:lastModifiedBy>
  <cp:revision>22</cp:revision>
  <dcterms:created xsi:type="dcterms:W3CDTF">2021-03-09T15:35:42Z</dcterms:created>
  <dcterms:modified xsi:type="dcterms:W3CDTF">2026-09-25T09:32:39Z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