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7" r:id="rId11"/>
    <p:sldId id="268" r:id="rId12"/>
    <p:sldId id="265" r:id="rId13"/>
    <p:sldId id="266" r:id="rId14"/>
    <p:sldId id="269" r:id="rId15"/>
    <p:sldId id="270" r:id="rId16"/>
    <p:sldId id="271" r:id="rId17"/>
    <p:sldId id="272" r:id="rId18"/>
    <p:sldId id="277" r:id="rId19"/>
    <p:sldId id="273" r:id="rId20"/>
    <p:sldId id="274" r:id="rId21"/>
    <p:sldId id="275" r:id="rId22"/>
    <p:sldId id="276" r:id="rId23"/>
    <p:sldId id="278"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3427" autoAdjust="0"/>
  </p:normalViewPr>
  <p:slideViewPr>
    <p:cSldViewPr snapToGrid="0">
      <p:cViewPr varScale="1">
        <p:scale>
          <a:sx n="72" d="100"/>
          <a:sy n="72" d="100"/>
        </p:scale>
        <p:origin x="178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621AB-5F11-49DA-A453-6C8E5FDE5E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974D1F4-6E83-49CE-AB5C-BE5A9B1A1118}">
      <dgm:prSet/>
      <dgm:spPr/>
      <dgm:t>
        <a:bodyPr/>
        <a:lstStyle/>
        <a:p>
          <a:r>
            <a:rPr lang="en-GB"/>
            <a:t>Q1: Assumption of all the rights of the owner?</a:t>
          </a:r>
          <a:endParaRPr lang="en-US"/>
        </a:p>
      </dgm:t>
    </dgm:pt>
    <dgm:pt modelId="{551D1F4C-63E3-4A3F-8562-7018F9C93E8F}" type="parTrans" cxnId="{3A7B7441-8CB6-4B28-B121-909C9A0ABB9B}">
      <dgm:prSet/>
      <dgm:spPr/>
      <dgm:t>
        <a:bodyPr/>
        <a:lstStyle/>
        <a:p>
          <a:endParaRPr lang="en-US"/>
        </a:p>
      </dgm:t>
    </dgm:pt>
    <dgm:pt modelId="{FD01AAFE-BA87-4647-A0A7-E81E7E2F75E4}" type="sibTrans" cxnId="{3A7B7441-8CB6-4B28-B121-909C9A0ABB9B}">
      <dgm:prSet/>
      <dgm:spPr/>
      <dgm:t>
        <a:bodyPr/>
        <a:lstStyle/>
        <a:p>
          <a:endParaRPr lang="en-US"/>
        </a:p>
      </dgm:t>
    </dgm:pt>
    <dgm:pt modelId="{E4DE9657-4499-4B9E-B9F7-65816E7B4798}">
      <dgm:prSet/>
      <dgm:spPr/>
      <dgm:t>
        <a:bodyPr/>
        <a:lstStyle/>
        <a:p>
          <a:r>
            <a:rPr lang="en-GB"/>
            <a:t>Q2: Does 'Assumption' require a physical act in relation to the property?</a:t>
          </a:r>
          <a:endParaRPr lang="en-US"/>
        </a:p>
      </dgm:t>
    </dgm:pt>
    <dgm:pt modelId="{25C0B104-7DE6-4B0B-B557-8EA63A825E06}" type="parTrans" cxnId="{75FF3ADC-11C7-4609-BB05-95650BDC0FE5}">
      <dgm:prSet/>
      <dgm:spPr/>
      <dgm:t>
        <a:bodyPr/>
        <a:lstStyle/>
        <a:p>
          <a:endParaRPr lang="en-US"/>
        </a:p>
      </dgm:t>
    </dgm:pt>
    <dgm:pt modelId="{DDBAC8D8-2D4A-4B3D-B685-D181C94763BF}" type="sibTrans" cxnId="{75FF3ADC-11C7-4609-BB05-95650BDC0FE5}">
      <dgm:prSet/>
      <dgm:spPr/>
      <dgm:t>
        <a:bodyPr/>
        <a:lstStyle/>
        <a:p>
          <a:endParaRPr lang="en-US"/>
        </a:p>
      </dgm:t>
    </dgm:pt>
    <dgm:pt modelId="{EBD6474B-CD32-4E3F-81DA-47BBA29ED60F}">
      <dgm:prSet/>
      <dgm:spPr/>
      <dgm:t>
        <a:bodyPr/>
        <a:lstStyle/>
        <a:p>
          <a:r>
            <a:rPr lang="en-GB"/>
            <a:t>Q3: Can there be an appropriation where the owner consents to the assumption of their right/s?</a:t>
          </a:r>
          <a:endParaRPr lang="en-US"/>
        </a:p>
      </dgm:t>
    </dgm:pt>
    <dgm:pt modelId="{C9379B6B-4F48-4E97-90F9-C69C16924934}" type="parTrans" cxnId="{58198BD1-C731-4DE7-9DA6-21619D5EA8E4}">
      <dgm:prSet/>
      <dgm:spPr/>
      <dgm:t>
        <a:bodyPr/>
        <a:lstStyle/>
        <a:p>
          <a:endParaRPr lang="en-US"/>
        </a:p>
      </dgm:t>
    </dgm:pt>
    <dgm:pt modelId="{0E51A4A6-C52F-499C-BD97-E983156737A8}" type="sibTrans" cxnId="{58198BD1-C731-4DE7-9DA6-21619D5EA8E4}">
      <dgm:prSet/>
      <dgm:spPr/>
      <dgm:t>
        <a:bodyPr/>
        <a:lstStyle/>
        <a:p>
          <a:endParaRPr lang="en-US"/>
        </a:p>
      </dgm:t>
    </dgm:pt>
    <dgm:pt modelId="{314820DA-3BF3-4ED6-827F-BC8BB21FC363}">
      <dgm:prSet/>
      <dgm:spPr/>
      <dgm:t>
        <a:bodyPr/>
        <a:lstStyle/>
        <a:p>
          <a:r>
            <a:rPr lang="en-GB"/>
            <a:t>Q4: Appropriation as a continuing act</a:t>
          </a:r>
          <a:endParaRPr lang="en-US"/>
        </a:p>
      </dgm:t>
    </dgm:pt>
    <dgm:pt modelId="{73087985-36DD-452A-B5C5-4644EF1BD662}" type="parTrans" cxnId="{C7C3FA6C-4640-4591-A8EA-54BCFFCD3232}">
      <dgm:prSet/>
      <dgm:spPr/>
      <dgm:t>
        <a:bodyPr/>
        <a:lstStyle/>
        <a:p>
          <a:endParaRPr lang="en-US"/>
        </a:p>
      </dgm:t>
    </dgm:pt>
    <dgm:pt modelId="{18A3D25B-F574-44AC-A299-4876FC218132}" type="sibTrans" cxnId="{C7C3FA6C-4640-4591-A8EA-54BCFFCD3232}">
      <dgm:prSet/>
      <dgm:spPr/>
      <dgm:t>
        <a:bodyPr/>
        <a:lstStyle/>
        <a:p>
          <a:endParaRPr lang="en-US"/>
        </a:p>
      </dgm:t>
    </dgm:pt>
    <dgm:pt modelId="{8789225A-739E-44D7-A33D-17667B296E72}" type="pres">
      <dgm:prSet presAssocID="{11E621AB-5F11-49DA-A453-6C8E5FDE5E28}" presName="vert0" presStyleCnt="0">
        <dgm:presLayoutVars>
          <dgm:dir/>
          <dgm:animOne val="branch"/>
          <dgm:animLvl val="lvl"/>
        </dgm:presLayoutVars>
      </dgm:prSet>
      <dgm:spPr/>
    </dgm:pt>
    <dgm:pt modelId="{3C0BA055-8177-430B-9056-DA86188FD622}" type="pres">
      <dgm:prSet presAssocID="{2974D1F4-6E83-49CE-AB5C-BE5A9B1A1118}" presName="thickLine" presStyleLbl="alignNode1" presStyleIdx="0" presStyleCnt="4"/>
      <dgm:spPr/>
    </dgm:pt>
    <dgm:pt modelId="{83A1EB11-2BEA-4DC9-84D9-B3A300F4173F}" type="pres">
      <dgm:prSet presAssocID="{2974D1F4-6E83-49CE-AB5C-BE5A9B1A1118}" presName="horz1" presStyleCnt="0"/>
      <dgm:spPr/>
    </dgm:pt>
    <dgm:pt modelId="{A1FECF18-0B88-4472-A46E-7F4EF7228975}" type="pres">
      <dgm:prSet presAssocID="{2974D1F4-6E83-49CE-AB5C-BE5A9B1A1118}" presName="tx1" presStyleLbl="revTx" presStyleIdx="0" presStyleCnt="4"/>
      <dgm:spPr/>
    </dgm:pt>
    <dgm:pt modelId="{042B808F-9C8D-4A5A-A019-175C0F032024}" type="pres">
      <dgm:prSet presAssocID="{2974D1F4-6E83-49CE-AB5C-BE5A9B1A1118}" presName="vert1" presStyleCnt="0"/>
      <dgm:spPr/>
    </dgm:pt>
    <dgm:pt modelId="{EAB11B8D-1FBE-42EC-9EB7-3B9A85B3DB6D}" type="pres">
      <dgm:prSet presAssocID="{E4DE9657-4499-4B9E-B9F7-65816E7B4798}" presName="thickLine" presStyleLbl="alignNode1" presStyleIdx="1" presStyleCnt="4"/>
      <dgm:spPr/>
    </dgm:pt>
    <dgm:pt modelId="{4ECFDAD0-4CAE-4A8C-A7E5-CACB62D10E3A}" type="pres">
      <dgm:prSet presAssocID="{E4DE9657-4499-4B9E-B9F7-65816E7B4798}" presName="horz1" presStyleCnt="0"/>
      <dgm:spPr/>
    </dgm:pt>
    <dgm:pt modelId="{CF00EC68-3190-4F41-B7FC-60FC4A5C1543}" type="pres">
      <dgm:prSet presAssocID="{E4DE9657-4499-4B9E-B9F7-65816E7B4798}" presName="tx1" presStyleLbl="revTx" presStyleIdx="1" presStyleCnt="4"/>
      <dgm:spPr/>
    </dgm:pt>
    <dgm:pt modelId="{FD56AD4F-6556-43D2-AD4D-155D7BAE6210}" type="pres">
      <dgm:prSet presAssocID="{E4DE9657-4499-4B9E-B9F7-65816E7B4798}" presName="vert1" presStyleCnt="0"/>
      <dgm:spPr/>
    </dgm:pt>
    <dgm:pt modelId="{3FC6157F-E766-4584-A249-920433C6EFE4}" type="pres">
      <dgm:prSet presAssocID="{EBD6474B-CD32-4E3F-81DA-47BBA29ED60F}" presName="thickLine" presStyleLbl="alignNode1" presStyleIdx="2" presStyleCnt="4"/>
      <dgm:spPr/>
    </dgm:pt>
    <dgm:pt modelId="{B4490254-0606-419B-8E05-C5812EE5AE33}" type="pres">
      <dgm:prSet presAssocID="{EBD6474B-CD32-4E3F-81DA-47BBA29ED60F}" presName="horz1" presStyleCnt="0"/>
      <dgm:spPr/>
    </dgm:pt>
    <dgm:pt modelId="{23E433E1-9C9B-416F-859C-776287D2D5D8}" type="pres">
      <dgm:prSet presAssocID="{EBD6474B-CD32-4E3F-81DA-47BBA29ED60F}" presName="tx1" presStyleLbl="revTx" presStyleIdx="2" presStyleCnt="4"/>
      <dgm:spPr/>
    </dgm:pt>
    <dgm:pt modelId="{C4BDF5F8-9E98-4244-B280-FE185002F2ED}" type="pres">
      <dgm:prSet presAssocID="{EBD6474B-CD32-4E3F-81DA-47BBA29ED60F}" presName="vert1" presStyleCnt="0"/>
      <dgm:spPr/>
    </dgm:pt>
    <dgm:pt modelId="{75DDBCE1-D6E2-4C56-BAA2-36EC99B132DD}" type="pres">
      <dgm:prSet presAssocID="{314820DA-3BF3-4ED6-827F-BC8BB21FC363}" presName="thickLine" presStyleLbl="alignNode1" presStyleIdx="3" presStyleCnt="4"/>
      <dgm:spPr/>
    </dgm:pt>
    <dgm:pt modelId="{9F7C62DE-1964-43F7-A643-0BBAC36C0B57}" type="pres">
      <dgm:prSet presAssocID="{314820DA-3BF3-4ED6-827F-BC8BB21FC363}" presName="horz1" presStyleCnt="0"/>
      <dgm:spPr/>
    </dgm:pt>
    <dgm:pt modelId="{E8063317-D628-4E76-9EBE-EEB5E53B8C66}" type="pres">
      <dgm:prSet presAssocID="{314820DA-3BF3-4ED6-827F-BC8BB21FC363}" presName="tx1" presStyleLbl="revTx" presStyleIdx="3" presStyleCnt="4"/>
      <dgm:spPr/>
    </dgm:pt>
    <dgm:pt modelId="{8BAB0A46-5A06-46D0-B4CB-A2E11356992E}" type="pres">
      <dgm:prSet presAssocID="{314820DA-3BF3-4ED6-827F-BC8BB21FC363}" presName="vert1" presStyleCnt="0"/>
      <dgm:spPr/>
    </dgm:pt>
  </dgm:ptLst>
  <dgm:cxnLst>
    <dgm:cxn modelId="{E8B18322-1D2B-457B-882F-93B015E828E6}" type="presOf" srcId="{314820DA-3BF3-4ED6-827F-BC8BB21FC363}" destId="{E8063317-D628-4E76-9EBE-EEB5E53B8C66}" srcOrd="0" destOrd="0" presId="urn:microsoft.com/office/officeart/2008/layout/LinedList"/>
    <dgm:cxn modelId="{58B5992B-6359-4849-9E45-A6722FC9D4FE}" type="presOf" srcId="{11E621AB-5F11-49DA-A453-6C8E5FDE5E28}" destId="{8789225A-739E-44D7-A33D-17667B296E72}" srcOrd="0" destOrd="0" presId="urn:microsoft.com/office/officeart/2008/layout/LinedList"/>
    <dgm:cxn modelId="{3A7B7441-8CB6-4B28-B121-909C9A0ABB9B}" srcId="{11E621AB-5F11-49DA-A453-6C8E5FDE5E28}" destId="{2974D1F4-6E83-49CE-AB5C-BE5A9B1A1118}" srcOrd="0" destOrd="0" parTransId="{551D1F4C-63E3-4A3F-8562-7018F9C93E8F}" sibTransId="{FD01AAFE-BA87-4647-A0A7-E81E7E2F75E4}"/>
    <dgm:cxn modelId="{C7C3FA6C-4640-4591-A8EA-54BCFFCD3232}" srcId="{11E621AB-5F11-49DA-A453-6C8E5FDE5E28}" destId="{314820DA-3BF3-4ED6-827F-BC8BB21FC363}" srcOrd="3" destOrd="0" parTransId="{73087985-36DD-452A-B5C5-4644EF1BD662}" sibTransId="{18A3D25B-F574-44AC-A299-4876FC218132}"/>
    <dgm:cxn modelId="{1C53F6B0-7E03-4AC0-A73C-5824B461BCCC}" type="presOf" srcId="{2974D1F4-6E83-49CE-AB5C-BE5A9B1A1118}" destId="{A1FECF18-0B88-4472-A46E-7F4EF7228975}" srcOrd="0" destOrd="0" presId="urn:microsoft.com/office/officeart/2008/layout/LinedList"/>
    <dgm:cxn modelId="{3DB152B8-690B-4C68-B49B-89C70B5B3771}" type="presOf" srcId="{E4DE9657-4499-4B9E-B9F7-65816E7B4798}" destId="{CF00EC68-3190-4F41-B7FC-60FC4A5C1543}" srcOrd="0" destOrd="0" presId="urn:microsoft.com/office/officeart/2008/layout/LinedList"/>
    <dgm:cxn modelId="{B5F28ACE-CFA0-49B4-AE5E-270121382A7E}" type="presOf" srcId="{EBD6474B-CD32-4E3F-81DA-47BBA29ED60F}" destId="{23E433E1-9C9B-416F-859C-776287D2D5D8}" srcOrd="0" destOrd="0" presId="urn:microsoft.com/office/officeart/2008/layout/LinedList"/>
    <dgm:cxn modelId="{58198BD1-C731-4DE7-9DA6-21619D5EA8E4}" srcId="{11E621AB-5F11-49DA-A453-6C8E5FDE5E28}" destId="{EBD6474B-CD32-4E3F-81DA-47BBA29ED60F}" srcOrd="2" destOrd="0" parTransId="{C9379B6B-4F48-4E97-90F9-C69C16924934}" sibTransId="{0E51A4A6-C52F-499C-BD97-E983156737A8}"/>
    <dgm:cxn modelId="{75FF3ADC-11C7-4609-BB05-95650BDC0FE5}" srcId="{11E621AB-5F11-49DA-A453-6C8E5FDE5E28}" destId="{E4DE9657-4499-4B9E-B9F7-65816E7B4798}" srcOrd="1" destOrd="0" parTransId="{25C0B104-7DE6-4B0B-B557-8EA63A825E06}" sibTransId="{DDBAC8D8-2D4A-4B3D-B685-D181C94763BF}"/>
    <dgm:cxn modelId="{C7881018-8F8A-4B63-8792-B02048587D31}" type="presParOf" srcId="{8789225A-739E-44D7-A33D-17667B296E72}" destId="{3C0BA055-8177-430B-9056-DA86188FD622}" srcOrd="0" destOrd="0" presId="urn:microsoft.com/office/officeart/2008/layout/LinedList"/>
    <dgm:cxn modelId="{9903E9B9-4A8A-4EA8-AEAA-933F15EB87B9}" type="presParOf" srcId="{8789225A-739E-44D7-A33D-17667B296E72}" destId="{83A1EB11-2BEA-4DC9-84D9-B3A300F4173F}" srcOrd="1" destOrd="0" presId="urn:microsoft.com/office/officeart/2008/layout/LinedList"/>
    <dgm:cxn modelId="{AF20C90F-C781-462F-938A-4F2402C5160F}" type="presParOf" srcId="{83A1EB11-2BEA-4DC9-84D9-B3A300F4173F}" destId="{A1FECF18-0B88-4472-A46E-7F4EF7228975}" srcOrd="0" destOrd="0" presId="urn:microsoft.com/office/officeart/2008/layout/LinedList"/>
    <dgm:cxn modelId="{84C1C0BB-8DDE-476E-B12B-85EB6C459158}" type="presParOf" srcId="{83A1EB11-2BEA-4DC9-84D9-B3A300F4173F}" destId="{042B808F-9C8D-4A5A-A019-175C0F032024}" srcOrd="1" destOrd="0" presId="urn:microsoft.com/office/officeart/2008/layout/LinedList"/>
    <dgm:cxn modelId="{47C8385E-2667-4836-A561-EFB9A0D145F6}" type="presParOf" srcId="{8789225A-739E-44D7-A33D-17667B296E72}" destId="{EAB11B8D-1FBE-42EC-9EB7-3B9A85B3DB6D}" srcOrd="2" destOrd="0" presId="urn:microsoft.com/office/officeart/2008/layout/LinedList"/>
    <dgm:cxn modelId="{7B205F3C-21A7-4F2D-93FB-CB32FD302FCD}" type="presParOf" srcId="{8789225A-739E-44D7-A33D-17667B296E72}" destId="{4ECFDAD0-4CAE-4A8C-A7E5-CACB62D10E3A}" srcOrd="3" destOrd="0" presId="urn:microsoft.com/office/officeart/2008/layout/LinedList"/>
    <dgm:cxn modelId="{898FAC5C-A9B4-4087-A5BF-616BC6E5BE16}" type="presParOf" srcId="{4ECFDAD0-4CAE-4A8C-A7E5-CACB62D10E3A}" destId="{CF00EC68-3190-4F41-B7FC-60FC4A5C1543}" srcOrd="0" destOrd="0" presId="urn:microsoft.com/office/officeart/2008/layout/LinedList"/>
    <dgm:cxn modelId="{7FE3A34C-DDA6-4C8C-9F0D-7FFAF2D21DA6}" type="presParOf" srcId="{4ECFDAD0-4CAE-4A8C-A7E5-CACB62D10E3A}" destId="{FD56AD4F-6556-43D2-AD4D-155D7BAE6210}" srcOrd="1" destOrd="0" presId="urn:microsoft.com/office/officeart/2008/layout/LinedList"/>
    <dgm:cxn modelId="{3081F6D4-45A1-4BA8-98FA-DCB689129D90}" type="presParOf" srcId="{8789225A-739E-44D7-A33D-17667B296E72}" destId="{3FC6157F-E766-4584-A249-920433C6EFE4}" srcOrd="4" destOrd="0" presId="urn:microsoft.com/office/officeart/2008/layout/LinedList"/>
    <dgm:cxn modelId="{B5D59DFB-197E-460F-9D1B-25593349680E}" type="presParOf" srcId="{8789225A-739E-44D7-A33D-17667B296E72}" destId="{B4490254-0606-419B-8E05-C5812EE5AE33}" srcOrd="5" destOrd="0" presId="urn:microsoft.com/office/officeart/2008/layout/LinedList"/>
    <dgm:cxn modelId="{D754562C-A794-4991-9F30-06C49BEBA2EA}" type="presParOf" srcId="{B4490254-0606-419B-8E05-C5812EE5AE33}" destId="{23E433E1-9C9B-416F-859C-776287D2D5D8}" srcOrd="0" destOrd="0" presId="urn:microsoft.com/office/officeart/2008/layout/LinedList"/>
    <dgm:cxn modelId="{1893BE40-04E8-4B71-87D3-DC5AD8E3DC13}" type="presParOf" srcId="{B4490254-0606-419B-8E05-C5812EE5AE33}" destId="{C4BDF5F8-9E98-4244-B280-FE185002F2ED}" srcOrd="1" destOrd="0" presId="urn:microsoft.com/office/officeart/2008/layout/LinedList"/>
    <dgm:cxn modelId="{795AC54E-9C9A-46E9-A33F-5F16CEC21572}" type="presParOf" srcId="{8789225A-739E-44D7-A33D-17667B296E72}" destId="{75DDBCE1-D6E2-4C56-BAA2-36EC99B132DD}" srcOrd="6" destOrd="0" presId="urn:microsoft.com/office/officeart/2008/layout/LinedList"/>
    <dgm:cxn modelId="{2A5A9EA6-AF18-47B9-B9AA-6DD415891BE9}" type="presParOf" srcId="{8789225A-739E-44D7-A33D-17667B296E72}" destId="{9F7C62DE-1964-43F7-A643-0BBAC36C0B57}" srcOrd="7" destOrd="0" presId="urn:microsoft.com/office/officeart/2008/layout/LinedList"/>
    <dgm:cxn modelId="{429DE56C-6727-4D59-86E4-891BADE1BD59}" type="presParOf" srcId="{9F7C62DE-1964-43F7-A643-0BBAC36C0B57}" destId="{E8063317-D628-4E76-9EBE-EEB5E53B8C66}" srcOrd="0" destOrd="0" presId="urn:microsoft.com/office/officeart/2008/layout/LinedList"/>
    <dgm:cxn modelId="{CC1B197E-9426-494E-88CA-7159990A3A78}" type="presParOf" srcId="{9F7C62DE-1964-43F7-A643-0BBAC36C0B57}" destId="{8BAB0A46-5A06-46D0-B4CB-A2E1135699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A055-8177-430B-9056-DA86188FD622}">
      <dsp:nvSpPr>
        <dsp:cNvPr id="0" name=""/>
        <dsp:cNvSpPr/>
      </dsp:nvSpPr>
      <dsp:spPr>
        <a:xfrm>
          <a:off x="0" y="0"/>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ECF18-0B88-4472-A46E-7F4EF7228975}">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Q1: Assumption of all the rights of the owner?</a:t>
          </a:r>
          <a:endParaRPr lang="en-US" sz="3000" kern="1200"/>
        </a:p>
      </dsp:txBody>
      <dsp:txXfrm>
        <a:off x="0" y="0"/>
        <a:ext cx="6879517" cy="1493307"/>
      </dsp:txXfrm>
    </dsp:sp>
    <dsp:sp modelId="{EAB11B8D-1FBE-42EC-9EB7-3B9A85B3DB6D}">
      <dsp:nvSpPr>
        <dsp:cNvPr id="0" name=""/>
        <dsp:cNvSpPr/>
      </dsp:nvSpPr>
      <dsp:spPr>
        <a:xfrm>
          <a:off x="0" y="1493307"/>
          <a:ext cx="687951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0EC68-3190-4F41-B7FC-60FC4A5C1543}">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Q2: Does 'Assumption' require a physical act in relation to the property?</a:t>
          </a:r>
          <a:endParaRPr lang="en-US" sz="3000" kern="1200"/>
        </a:p>
      </dsp:txBody>
      <dsp:txXfrm>
        <a:off x="0" y="1493307"/>
        <a:ext cx="6879517" cy="1493307"/>
      </dsp:txXfrm>
    </dsp:sp>
    <dsp:sp modelId="{3FC6157F-E766-4584-A249-920433C6EFE4}">
      <dsp:nvSpPr>
        <dsp:cNvPr id="0" name=""/>
        <dsp:cNvSpPr/>
      </dsp:nvSpPr>
      <dsp:spPr>
        <a:xfrm>
          <a:off x="0" y="2986615"/>
          <a:ext cx="687951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433E1-9C9B-416F-859C-776287D2D5D8}">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Q3: Can there be an appropriation where the owner consents to the assumption of their right/s?</a:t>
          </a:r>
          <a:endParaRPr lang="en-US" sz="3000" kern="1200"/>
        </a:p>
      </dsp:txBody>
      <dsp:txXfrm>
        <a:off x="0" y="2986615"/>
        <a:ext cx="6879517" cy="1493307"/>
      </dsp:txXfrm>
    </dsp:sp>
    <dsp:sp modelId="{75DDBCE1-D6E2-4C56-BAA2-36EC99B132DD}">
      <dsp:nvSpPr>
        <dsp:cNvPr id="0" name=""/>
        <dsp:cNvSpPr/>
      </dsp:nvSpPr>
      <dsp:spPr>
        <a:xfrm>
          <a:off x="0" y="4479922"/>
          <a:ext cx="687951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63317-D628-4E76-9EBE-EEB5E53B8C66}">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Q4: Appropriation as a continuing act</a:t>
          </a:r>
          <a:endParaRPr lang="en-US" sz="3000" kern="1200"/>
        </a:p>
      </dsp:txBody>
      <dsp:txXfrm>
        <a:off x="0" y="4479922"/>
        <a:ext cx="6879517" cy="14933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C42FE1-C07D-4A25-B54B-973F5642A60E}" type="datetimeFigureOut">
              <a:rPr lang="en-GB"/>
              <a:t>04/11/2022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4E3A9-8BA9-4786-8811-C67A8FE5B0E9}" type="slidenum">
              <a:rPr lang="en-GB"/>
              <a:t>‹#›</a:t>
            </a:fld>
            <a:endParaRPr lang="en-GB"/>
          </a:p>
        </p:txBody>
      </p:sp>
    </p:spTree>
    <p:extLst>
      <p:ext uri="{BB962C8B-B14F-4D97-AF65-F5344CB8AC3E}">
        <p14:creationId xmlns:p14="http://schemas.microsoft.com/office/powerpoint/2010/main" val="349801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DC4E3A9-8BA9-4786-8811-C67A8FE5B0E9}" type="slidenum">
              <a:rPr lang="en-GB"/>
              <a:t>4</a:t>
            </a:fld>
            <a:endParaRPr lang="en-GB"/>
          </a:p>
        </p:txBody>
      </p:sp>
    </p:spTree>
    <p:extLst>
      <p:ext uri="{BB962C8B-B14F-4D97-AF65-F5344CB8AC3E}">
        <p14:creationId xmlns:p14="http://schemas.microsoft.com/office/powerpoint/2010/main" val="81103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6</a:t>
            </a:fld>
            <a:endParaRPr lang="en-GB"/>
          </a:p>
        </p:txBody>
      </p:sp>
    </p:spTree>
    <p:extLst>
      <p:ext uri="{BB962C8B-B14F-4D97-AF65-F5344CB8AC3E}">
        <p14:creationId xmlns:p14="http://schemas.microsoft.com/office/powerpoint/2010/main" val="396925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would D have assumed the owner’s rights if they offered to sell the owners property without their consent? In </a:t>
            </a:r>
            <a:r>
              <a:rPr lang="en-GB" dirty="0" err="1"/>
              <a:t>Pitham</a:t>
            </a:r>
            <a:r>
              <a:rPr lang="en-GB" dirty="0"/>
              <a:t> and </a:t>
            </a:r>
            <a:r>
              <a:rPr lang="en-GB" dirty="0" err="1"/>
              <a:t>Hehl</a:t>
            </a:r>
            <a:r>
              <a:rPr lang="en-GB" dirty="0"/>
              <a:t> [1976] D offered to sell Vs furniture. It was held that this offer to sell was appropriation. </a:t>
            </a:r>
          </a:p>
          <a:p>
            <a:endParaRPr lang="en-GB" dirty="0"/>
          </a:p>
          <a:p>
            <a:r>
              <a:rPr lang="en-GB" dirty="0"/>
              <a:t>Briggs [2004]- contrary view was taken. 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
        <p:nvSpPr>
          <p:cNvPr id="4" name="Slide Number Placeholder 3"/>
          <p:cNvSpPr>
            <a:spLocks noGrp="1"/>
          </p:cNvSpPr>
          <p:nvPr>
            <p:ph type="sldNum" sz="quarter" idx="5"/>
          </p:nvPr>
        </p:nvSpPr>
        <p:spPr/>
        <p:txBody>
          <a:bodyPr/>
          <a:lstStyle/>
          <a:p>
            <a:fld id="{0DC4E3A9-8BA9-4786-8811-C67A8FE5B0E9}" type="slidenum">
              <a:rPr lang="en-GB" smtClean="0"/>
              <a:t>7</a:t>
            </a:fld>
            <a:endParaRPr lang="en-GB"/>
          </a:p>
        </p:txBody>
      </p:sp>
    </p:spTree>
    <p:extLst>
      <p:ext uri="{BB962C8B-B14F-4D97-AF65-F5344CB8AC3E}">
        <p14:creationId xmlns:p14="http://schemas.microsoft.com/office/powerpoint/2010/main" val="551232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8</a:t>
            </a:fld>
            <a:endParaRPr lang="en-GB"/>
          </a:p>
        </p:txBody>
      </p:sp>
    </p:spTree>
    <p:extLst>
      <p:ext uri="{BB962C8B-B14F-4D97-AF65-F5344CB8AC3E}">
        <p14:creationId xmlns:p14="http://schemas.microsoft.com/office/powerpoint/2010/main" val="159870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9</a:t>
            </a:fld>
            <a:endParaRPr lang="en-GB"/>
          </a:p>
        </p:txBody>
      </p:sp>
    </p:spTree>
    <p:extLst>
      <p:ext uri="{BB962C8B-B14F-4D97-AF65-F5344CB8AC3E}">
        <p14:creationId xmlns:p14="http://schemas.microsoft.com/office/powerpoint/2010/main" val="2115651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10</a:t>
            </a:fld>
            <a:endParaRPr lang="en-GB"/>
          </a:p>
        </p:txBody>
      </p:sp>
    </p:spTree>
    <p:extLst>
      <p:ext uri="{BB962C8B-B14F-4D97-AF65-F5344CB8AC3E}">
        <p14:creationId xmlns:p14="http://schemas.microsoft.com/office/powerpoint/2010/main" val="1781364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11</a:t>
            </a:fld>
            <a:endParaRPr lang="en-GB"/>
          </a:p>
        </p:txBody>
      </p:sp>
    </p:spTree>
    <p:extLst>
      <p:ext uri="{BB962C8B-B14F-4D97-AF65-F5344CB8AC3E}">
        <p14:creationId xmlns:p14="http://schemas.microsoft.com/office/powerpoint/2010/main" val="29514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12</a:t>
            </a:fld>
            <a:endParaRPr lang="en-GB"/>
          </a:p>
        </p:txBody>
      </p:sp>
    </p:spTree>
    <p:extLst>
      <p:ext uri="{BB962C8B-B14F-4D97-AF65-F5344CB8AC3E}">
        <p14:creationId xmlns:p14="http://schemas.microsoft.com/office/powerpoint/2010/main" val="1047361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13</a:t>
            </a:fld>
            <a:endParaRPr lang="en-GB"/>
          </a:p>
        </p:txBody>
      </p:sp>
    </p:spTree>
    <p:extLst>
      <p:ext uri="{BB962C8B-B14F-4D97-AF65-F5344CB8AC3E}">
        <p14:creationId xmlns:p14="http://schemas.microsoft.com/office/powerpoint/2010/main" val="3688600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15</a:t>
            </a:fld>
            <a:endParaRPr lang="en-GB"/>
          </a:p>
        </p:txBody>
      </p:sp>
    </p:spTree>
    <p:extLst>
      <p:ext uri="{BB962C8B-B14F-4D97-AF65-F5344CB8AC3E}">
        <p14:creationId xmlns:p14="http://schemas.microsoft.com/office/powerpoint/2010/main" val="577879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16</a:t>
            </a:fld>
            <a:endParaRPr lang="en-GB"/>
          </a:p>
        </p:txBody>
      </p:sp>
    </p:spTree>
    <p:extLst>
      <p:ext uri="{BB962C8B-B14F-4D97-AF65-F5344CB8AC3E}">
        <p14:creationId xmlns:p14="http://schemas.microsoft.com/office/powerpoint/2010/main" val="38307722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17</a:t>
            </a:fld>
            <a:endParaRPr lang="en-GB"/>
          </a:p>
        </p:txBody>
      </p:sp>
    </p:spTree>
    <p:extLst>
      <p:ext uri="{BB962C8B-B14F-4D97-AF65-F5344CB8AC3E}">
        <p14:creationId xmlns:p14="http://schemas.microsoft.com/office/powerpoint/2010/main" val="4004990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18</a:t>
            </a:fld>
            <a:endParaRPr lang="en-GB"/>
          </a:p>
        </p:txBody>
      </p:sp>
    </p:spTree>
    <p:extLst>
      <p:ext uri="{BB962C8B-B14F-4D97-AF65-F5344CB8AC3E}">
        <p14:creationId xmlns:p14="http://schemas.microsoft.com/office/powerpoint/2010/main" val="1310843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19</a:t>
            </a:fld>
            <a:endParaRPr lang="en-GB"/>
          </a:p>
        </p:txBody>
      </p:sp>
    </p:spTree>
    <p:extLst>
      <p:ext uri="{BB962C8B-B14F-4D97-AF65-F5344CB8AC3E}">
        <p14:creationId xmlns:p14="http://schemas.microsoft.com/office/powerpoint/2010/main" val="3059272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20</a:t>
            </a:fld>
            <a:endParaRPr lang="en-GB"/>
          </a:p>
        </p:txBody>
      </p:sp>
    </p:spTree>
    <p:extLst>
      <p:ext uri="{BB962C8B-B14F-4D97-AF65-F5344CB8AC3E}">
        <p14:creationId xmlns:p14="http://schemas.microsoft.com/office/powerpoint/2010/main" val="18407714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0DC4E3A9-8BA9-4786-8811-C67A8FE5B0E9}" type="slidenum">
              <a:rPr lang="en-GB" smtClean="0"/>
              <a:t>21</a:t>
            </a:fld>
            <a:endParaRPr lang="en-GB"/>
          </a:p>
        </p:txBody>
      </p:sp>
    </p:spTree>
    <p:extLst>
      <p:ext uri="{BB962C8B-B14F-4D97-AF65-F5344CB8AC3E}">
        <p14:creationId xmlns:p14="http://schemas.microsoft.com/office/powerpoint/2010/main" val="4187921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22</a:t>
            </a:fld>
            <a:endParaRPr lang="en-GB"/>
          </a:p>
        </p:txBody>
      </p:sp>
    </p:spTree>
    <p:extLst>
      <p:ext uri="{BB962C8B-B14F-4D97-AF65-F5344CB8AC3E}">
        <p14:creationId xmlns:p14="http://schemas.microsoft.com/office/powerpoint/2010/main" val="2597796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DC4E3A9-8BA9-4786-8811-C67A8FE5B0E9}" type="slidenum">
              <a:rPr lang="en-GB" smtClean="0"/>
              <a:t>23</a:t>
            </a:fld>
            <a:endParaRPr lang="en-GB"/>
          </a:p>
        </p:txBody>
      </p:sp>
    </p:spTree>
    <p:extLst>
      <p:ext uri="{BB962C8B-B14F-4D97-AF65-F5344CB8AC3E}">
        <p14:creationId xmlns:p14="http://schemas.microsoft.com/office/powerpoint/2010/main" val="2860467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53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01127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73010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42304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11/4/2022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31584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21006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90892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09773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6395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5942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11/4/2022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60608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11/4/2022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38060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8" name="Group 27">
            <a:extLst>
              <a:ext uri="{FF2B5EF4-FFF2-40B4-BE49-F238E27FC236}">
                <a16:creationId xmlns:a16="http://schemas.microsoft.com/office/drawing/2014/main" id="{015ECF02-0C11-4320-A868-5EC7DD53D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9" name="Straight Connector 28">
              <a:extLst>
                <a:ext uri="{FF2B5EF4-FFF2-40B4-BE49-F238E27FC236}">
                  <a16:creationId xmlns:a16="http://schemas.microsoft.com/office/drawing/2014/main" id="{8C74A336-DE5D-4AE0-9A50-8D93C4AA4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11A81C9-7A36-4A04-B14C-A45B899E4B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AE1DE35-5349-4B57-B255-C07C69270C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FE9588-5F4B-41DF-9FF6-6B4969245C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4CC9B87-707A-4D04-9336-B1418878A8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8CF5CAA-7C4D-408A-B1A8-E98C0E6633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462EA1B-90F8-4C08-AE36-FFBA2B45B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F7B5623-96F7-42F0-BAC5-78D6789E01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85D83B1-1723-4710-8FC5-18EDC879E4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998838C-DFB6-48F7-A18D-30469E8162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BDB9A78-94CB-422D-B92E-65FD2732E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A5DBD01-426B-424D-815A-96518F6007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0218DF-D55B-4D41-AE23-F1E64BAC60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8D61EB8-98CC-4243-9E20-33CAC65B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5F0944-B143-45B0-8B72-6CE34D4612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8EF7F-67D0-463D-AB84-EA24D18196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E17074E-4E65-4CBD-B1B0-9C18D6F724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CC905ED-EF46-4349-9E9B-2174310948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B91F234-1C65-45AC-8CCE-A1C4AE49C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D46B3DB-5DBB-41CF-9FA5-010ECA0C3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92A3FF8-F172-47ED-84C6-802C85C1C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5933982-9CB6-4199-B123-A3669A4FEF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CA832CD-B214-4ABC-AC95-A3DA116ACE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D7EBA147-C4BA-4B48-B61D-CA24B8B06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A8253B7-461E-48CC-B871-8A255EE3D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ADE46C3-C2E1-4492-AC59-870160A3C8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B0052E9-B440-4C1E-BC41-39957D590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31F119B-638C-42B1-8400-709B94F1EE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16299ED-D998-4895-9CCF-02427F195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4442675-84C9-45C8-9524-ABE4E2507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5BE3E63-4FA5-4EBD-9F3B-E29F5128A8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1" name="Right Triangle 60">
            <a:extLst>
              <a:ext uri="{FF2B5EF4-FFF2-40B4-BE49-F238E27FC236}">
                <a16:creationId xmlns:a16="http://schemas.microsoft.com/office/drawing/2014/main" id="{F0753E91-DF19-4FA4-BFBF-221696B8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56" y="-28737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6089726" y="722903"/>
            <a:ext cx="5415521" cy="2706098"/>
          </a:xfrm>
        </p:spPr>
        <p:txBody>
          <a:bodyPr>
            <a:normAutofit/>
          </a:bodyPr>
          <a:lstStyle/>
          <a:p>
            <a:r>
              <a:rPr lang="en-GB">
                <a:cs typeface="Angsana New"/>
              </a:rPr>
              <a:t>THEFT WORKSHOP</a:t>
            </a:r>
            <a:endParaRPr lang="en-GB"/>
          </a:p>
        </p:txBody>
      </p:sp>
      <p:sp>
        <p:nvSpPr>
          <p:cNvPr id="3" name="Subtitle 2"/>
          <p:cNvSpPr>
            <a:spLocks noGrp="1"/>
          </p:cNvSpPr>
          <p:nvPr>
            <p:ph type="subTitle" idx="1"/>
          </p:nvPr>
        </p:nvSpPr>
        <p:spPr>
          <a:xfrm>
            <a:off x="6089726" y="3674327"/>
            <a:ext cx="5415521" cy="2460770"/>
          </a:xfrm>
        </p:spPr>
        <p:txBody>
          <a:bodyPr vert="horz" lIns="91440" tIns="45720" rIns="91440" bIns="45720" rtlCol="0">
            <a:normAutofit/>
          </a:bodyPr>
          <a:lstStyle/>
          <a:p>
            <a:endParaRPr lang="en-GB" dirty="0"/>
          </a:p>
        </p:txBody>
      </p:sp>
      <p:pic>
        <p:nvPicPr>
          <p:cNvPr id="4" name="Picture 3">
            <a:extLst>
              <a:ext uri="{FF2B5EF4-FFF2-40B4-BE49-F238E27FC236}">
                <a16:creationId xmlns:a16="http://schemas.microsoft.com/office/drawing/2014/main" id="{A8ADFEB1-C3CE-4962-9FC8-6BDF3B2658B0}"/>
              </a:ext>
            </a:extLst>
          </p:cNvPr>
          <p:cNvPicPr>
            <a:picLocks noChangeAspect="1"/>
          </p:cNvPicPr>
          <p:nvPr/>
        </p:nvPicPr>
        <p:blipFill rotWithShape="1">
          <a:blip r:embed="rId2"/>
          <a:srcRect l="19816" r="16154"/>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C6C-1519-4135-AF9E-7F1CA77659A2}"/>
              </a:ext>
            </a:extLst>
          </p:cNvPr>
          <p:cNvSpPr>
            <a:spLocks noGrp="1"/>
          </p:cNvSpPr>
          <p:nvPr>
            <p:ph type="title"/>
          </p:nvPr>
        </p:nvSpPr>
        <p:spPr/>
        <p:txBody>
          <a:bodyPr/>
          <a:lstStyle/>
          <a:p>
            <a:r>
              <a:rPr lang="en-GB" dirty="0"/>
              <a:t>Definition of Theft</a:t>
            </a:r>
          </a:p>
        </p:txBody>
      </p:sp>
      <p:sp>
        <p:nvSpPr>
          <p:cNvPr id="3" name="Content Placeholder 2">
            <a:extLst>
              <a:ext uri="{FF2B5EF4-FFF2-40B4-BE49-F238E27FC236}">
                <a16:creationId xmlns:a16="http://schemas.microsoft.com/office/drawing/2014/main" id="{0C2CC612-0BEB-4EFB-BDB0-65D7D1BFF51B}"/>
              </a:ext>
            </a:extLst>
          </p:cNvPr>
          <p:cNvSpPr>
            <a:spLocks noGrp="1"/>
          </p:cNvSpPr>
          <p:nvPr>
            <p:ph idx="1"/>
          </p:nvPr>
        </p:nvSpPr>
        <p:spPr>
          <a:xfrm>
            <a:off x="691079" y="2340131"/>
            <a:ext cx="10325000" cy="627561"/>
          </a:xfrm>
        </p:spPr>
        <p:txBody>
          <a:bodyPr vert="horz" lIns="91440" tIns="45720" rIns="91440" bIns="45720" rtlCol="0" anchor="t">
            <a:normAutofit/>
          </a:bodyPr>
          <a:lstStyle/>
          <a:p>
            <a:r>
              <a:rPr lang="en-GB" dirty="0"/>
              <a:t>What is the definition of theft and where is it stated?</a:t>
            </a:r>
          </a:p>
        </p:txBody>
      </p:sp>
      <p:sp>
        <p:nvSpPr>
          <p:cNvPr id="4" name="TextBox 3">
            <a:extLst>
              <a:ext uri="{FF2B5EF4-FFF2-40B4-BE49-F238E27FC236}">
                <a16:creationId xmlns:a16="http://schemas.microsoft.com/office/drawing/2014/main" id="{84A5C1FB-63C3-4B6A-BCC5-8A02CC372C5D}"/>
              </a:ext>
            </a:extLst>
          </p:cNvPr>
          <p:cNvSpPr txBox="1"/>
          <p:nvPr/>
        </p:nvSpPr>
        <p:spPr>
          <a:xfrm>
            <a:off x="2898775" y="2970213"/>
            <a:ext cx="5902325" cy="1882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dirty="0">
                <a:solidFill>
                  <a:srgbClr val="FF0000"/>
                </a:solidFill>
                <a:ea typeface="+mn-lt"/>
                <a:cs typeface="+mn-lt"/>
              </a:rPr>
              <a:t>Section 1(1) of the Theft Act 1968 (TA 1968) </a:t>
            </a:r>
            <a:r>
              <a:rPr lang="en-GB" dirty="0">
                <a:ea typeface="+mn-lt"/>
                <a:cs typeface="+mn-lt"/>
              </a:rPr>
              <a:t>creates the offence of theft. It states:</a:t>
            </a:r>
            <a:endParaRPr lang="en-US" dirty="0">
              <a:ea typeface="+mn-lt"/>
              <a:cs typeface="+mn-lt"/>
            </a:endParaRPr>
          </a:p>
          <a:p>
            <a:pPr marL="742950" lvl="1" indent="-285750">
              <a:spcBef>
                <a:spcPts val="1000"/>
              </a:spcBef>
              <a:buFont typeface="Arial"/>
              <a:buChar char="•"/>
            </a:pPr>
            <a:r>
              <a:rPr lang="en-GB" dirty="0">
                <a:ea typeface="+mn-lt"/>
                <a:cs typeface="+mn-lt"/>
              </a:rPr>
              <a:t>"</a:t>
            </a:r>
            <a:r>
              <a:rPr lang="en-GB" b="1" dirty="0">
                <a:ea typeface="+mn-lt"/>
                <a:cs typeface="+mn-lt"/>
              </a:rPr>
              <a:t>A person is guilty of theft if he dishonestly appropriates property belonging to another with the intention of permanently depriving the other of it."</a:t>
            </a:r>
            <a:endParaRPr lang="en-GB" dirty="0"/>
          </a:p>
        </p:txBody>
      </p:sp>
      <p:sp>
        <p:nvSpPr>
          <p:cNvPr id="5" name="TextBox 4">
            <a:extLst>
              <a:ext uri="{FF2B5EF4-FFF2-40B4-BE49-F238E27FC236}">
                <a16:creationId xmlns:a16="http://schemas.microsoft.com/office/drawing/2014/main" id="{8AC5CB10-87F8-490A-A264-E3BED8F7C9C7}"/>
              </a:ext>
            </a:extLst>
          </p:cNvPr>
          <p:cNvSpPr txBox="1"/>
          <p:nvPr/>
        </p:nvSpPr>
        <p:spPr>
          <a:xfrm>
            <a:off x="1009650" y="5280025"/>
            <a:ext cx="42195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are the Actus Reus and </a:t>
            </a:r>
            <a:r>
              <a:rPr lang="en-GB" dirty="0" err="1"/>
              <a:t>Mens</a:t>
            </a:r>
            <a:r>
              <a:rPr lang="en-GB" dirty="0"/>
              <a:t> Rea elements of this offence?</a:t>
            </a:r>
          </a:p>
        </p:txBody>
      </p:sp>
      <p:pic>
        <p:nvPicPr>
          <p:cNvPr id="1026" name="Picture 2" descr="Dealing with theft at work - McCabe and Co Employment Solicitors">
            <a:extLst>
              <a:ext uri="{FF2B5EF4-FFF2-40B4-BE49-F238E27FC236}">
                <a16:creationId xmlns:a16="http://schemas.microsoft.com/office/drawing/2014/main" id="{B25A7309-4C4E-BA8A-FED4-7E9A6D1FD9A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01539" y="0"/>
            <a:ext cx="3890461" cy="2058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66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p:txBody>
          <a:bodyPr/>
          <a:lstStyle/>
          <a:p>
            <a:r>
              <a:rPr lang="en-GB" dirty="0"/>
              <a:t>Actus Reus of Theft</a:t>
            </a: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p:txBody>
          <a:bodyPr vert="horz" lIns="91440" tIns="45720" rIns="91440" bIns="45720" rtlCol="0" anchor="t">
            <a:normAutofit/>
          </a:bodyPr>
          <a:lstStyle/>
          <a:p>
            <a:r>
              <a:rPr lang="en-GB">
                <a:solidFill>
                  <a:srgbClr val="FF0000"/>
                </a:solidFill>
              </a:rPr>
              <a:t>Appropriates </a:t>
            </a:r>
          </a:p>
          <a:p>
            <a:pPr marL="0" indent="0">
              <a:buClr>
                <a:srgbClr val="8D87A6"/>
              </a:buClr>
              <a:buNone/>
            </a:pPr>
            <a:r>
              <a:rPr lang="en-GB">
                <a:solidFill>
                  <a:srgbClr val="FF0000"/>
                </a:solidFill>
              </a:rPr>
              <a:t>s.3(1) TA: </a:t>
            </a:r>
            <a:r>
              <a:rPr lang="en-GB" b="1">
                <a:solidFill>
                  <a:srgbClr val="FF0000"/>
                </a:solidFill>
                <a:ea typeface="+mn-lt"/>
                <a:cs typeface="+mn-lt"/>
              </a:rPr>
              <a:t>"Any assumption by a person of the rights of an owner amounts to an appropriation, and this includes where he has come by the </a:t>
            </a:r>
            <a:r>
              <a:rPr lang="en-GB" b="1" u="sng">
                <a:solidFill>
                  <a:srgbClr val="FF0000"/>
                </a:solidFill>
                <a:ea typeface="+mn-lt"/>
                <a:cs typeface="+mn-lt"/>
              </a:rPr>
              <a:t>property</a:t>
            </a:r>
            <a:r>
              <a:rPr lang="en-GB" b="1">
                <a:solidFill>
                  <a:srgbClr val="FF0000"/>
                </a:solidFill>
                <a:ea typeface="+mn-lt"/>
                <a:cs typeface="+mn-lt"/>
              </a:rPr>
              <a:t> (innocently or not) without stealing it, any later assumption of a right to it by keeping or dealing with it as an owner.”</a:t>
            </a:r>
            <a:endParaRPr lang="en-GB">
              <a:solidFill>
                <a:srgbClr val="FF0000"/>
              </a:solidFill>
            </a:endParaRPr>
          </a:p>
          <a:p>
            <a:pPr>
              <a:buClr>
                <a:srgbClr val="8D87A6"/>
              </a:buClr>
            </a:pPr>
            <a:r>
              <a:rPr lang="en-GB"/>
              <a:t>Property</a:t>
            </a:r>
            <a:endParaRPr lang="en-US" dirty="0"/>
          </a:p>
          <a:p>
            <a:pPr>
              <a:buClr>
                <a:srgbClr val="8D87A6"/>
              </a:buClr>
            </a:pPr>
            <a:r>
              <a:rPr lang="en-GB" dirty="0"/>
              <a:t>Belonging to another</a:t>
            </a:r>
          </a:p>
          <a:p>
            <a:pPr>
              <a:buClr>
                <a:srgbClr val="8D87A6"/>
              </a:buClr>
            </a:pPr>
            <a:endParaRPr lang="en-GB" dirty="0"/>
          </a:p>
        </p:txBody>
      </p:sp>
    </p:spTree>
    <p:extLst>
      <p:ext uri="{BB962C8B-B14F-4D97-AF65-F5344CB8AC3E}">
        <p14:creationId xmlns:p14="http://schemas.microsoft.com/office/powerpoint/2010/main" val="15879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C912-BE05-41B8-AC60-8F90418FCA3A}"/>
              </a:ext>
            </a:extLst>
          </p:cNvPr>
          <p:cNvSpPr>
            <a:spLocks noGrp="1"/>
          </p:cNvSpPr>
          <p:nvPr>
            <p:ph type="title"/>
          </p:nvPr>
        </p:nvSpPr>
        <p:spPr/>
        <p:txBody>
          <a:bodyPr/>
          <a:lstStyle/>
          <a:p>
            <a:r>
              <a:rPr lang="en-GB" dirty="0"/>
              <a:t>Appropriation</a:t>
            </a:r>
          </a:p>
        </p:txBody>
      </p:sp>
      <p:sp>
        <p:nvSpPr>
          <p:cNvPr id="3" name="Content Placeholder 2">
            <a:extLst>
              <a:ext uri="{FF2B5EF4-FFF2-40B4-BE49-F238E27FC236}">
                <a16:creationId xmlns:a16="http://schemas.microsoft.com/office/drawing/2014/main" id="{A9E4BE6D-FFC9-41EC-89A6-6BDA2001041C}"/>
              </a:ext>
            </a:extLst>
          </p:cNvPr>
          <p:cNvSpPr>
            <a:spLocks noGrp="1"/>
          </p:cNvSpPr>
          <p:nvPr>
            <p:ph idx="1"/>
          </p:nvPr>
        </p:nvSpPr>
        <p:spPr/>
        <p:txBody>
          <a:bodyPr vert="horz" lIns="91440" tIns="45720" rIns="91440" bIns="45720" rtlCol="0" anchor="t">
            <a:normAutofit/>
          </a:bodyPr>
          <a:lstStyle/>
          <a:p>
            <a:pPr>
              <a:lnSpc>
                <a:spcPct val="100000"/>
              </a:lnSpc>
            </a:pPr>
            <a:r>
              <a:rPr lang="en-GB" sz="3200" b="1" u="sng" dirty="0">
                <a:ea typeface="+mn-lt"/>
                <a:cs typeface="+mn-lt"/>
              </a:rPr>
              <a:t>Assumption of the rights of an owner</a:t>
            </a:r>
            <a:endParaRPr lang="en-US" sz="3200" dirty="0">
              <a:ea typeface="+mn-lt"/>
              <a:cs typeface="+mn-lt"/>
            </a:endParaRPr>
          </a:p>
          <a:p>
            <a:pPr lvl="1">
              <a:lnSpc>
                <a:spcPct val="100000"/>
              </a:lnSpc>
              <a:buClr>
                <a:srgbClr val="8D87A6"/>
              </a:buClr>
            </a:pPr>
            <a:r>
              <a:rPr lang="en-GB" sz="2800" dirty="0">
                <a:ea typeface="+mn-lt"/>
                <a:cs typeface="+mn-lt"/>
              </a:rPr>
              <a:t>Include the right to possess the property, the right to use it, to consume it, destroy it, sell it, give it away, lend it, move it and price it </a:t>
            </a:r>
            <a:r>
              <a:rPr lang="en-GB" sz="2800" b="1" dirty="0">
                <a:ea typeface="+mn-lt"/>
                <a:cs typeface="+mn-lt"/>
              </a:rPr>
              <a:t>(McPherson [1973])</a:t>
            </a:r>
            <a:endParaRPr lang="en-US" sz="2800" dirty="0">
              <a:ea typeface="+mn-lt"/>
              <a:cs typeface="+mn-lt"/>
            </a:endParaRPr>
          </a:p>
          <a:p>
            <a:pPr lvl="1">
              <a:lnSpc>
                <a:spcPct val="100000"/>
              </a:lnSpc>
              <a:buClr>
                <a:srgbClr val="8D87A6"/>
              </a:buClr>
            </a:pPr>
            <a:r>
              <a:rPr lang="en-GB" sz="2800" b="1" u="sng" dirty="0" err="1">
                <a:solidFill>
                  <a:srgbClr val="FF0000"/>
                </a:solidFill>
                <a:ea typeface="+mn-lt"/>
                <a:cs typeface="+mn-lt"/>
              </a:rPr>
              <a:t>Darroux</a:t>
            </a:r>
            <a:r>
              <a:rPr lang="en-GB" sz="2800" b="1" u="sng" dirty="0">
                <a:solidFill>
                  <a:srgbClr val="FF0000"/>
                </a:solidFill>
                <a:ea typeface="+mn-lt"/>
                <a:cs typeface="+mn-lt"/>
              </a:rPr>
              <a:t> [2018]</a:t>
            </a:r>
          </a:p>
          <a:p>
            <a:pPr lvl="1">
              <a:lnSpc>
                <a:spcPct val="100000"/>
              </a:lnSpc>
              <a:buClr>
                <a:srgbClr val="8D87A6"/>
              </a:buClr>
            </a:pPr>
            <a:r>
              <a:rPr lang="en-GB" sz="2800" b="1" u="sng" dirty="0">
                <a:solidFill>
                  <a:srgbClr val="FF0000"/>
                </a:solidFill>
                <a:ea typeface="+mn-lt"/>
                <a:cs typeface="+mn-lt"/>
              </a:rPr>
              <a:t>Morrison [1983]-</a:t>
            </a:r>
            <a:r>
              <a:rPr lang="en-GB" sz="2800" dirty="0">
                <a:solidFill>
                  <a:schemeClr val="tx1"/>
                </a:solidFill>
                <a:ea typeface="+mn-lt"/>
                <a:cs typeface="+mn-lt"/>
              </a:rPr>
              <a:t> D acted as though he owned the property when he didn’t.</a:t>
            </a:r>
            <a:endParaRPr lang="en-GB" sz="2800" dirty="0">
              <a:solidFill>
                <a:schemeClr val="tx1"/>
              </a:solidFill>
            </a:endParaRPr>
          </a:p>
          <a:p>
            <a:pPr lvl="1">
              <a:lnSpc>
                <a:spcPct val="100000"/>
              </a:lnSpc>
              <a:buClr>
                <a:srgbClr val="8D87A6"/>
              </a:buClr>
            </a:pPr>
            <a:endParaRPr lang="en-GB" sz="2800" dirty="0"/>
          </a:p>
        </p:txBody>
      </p:sp>
    </p:spTree>
    <p:extLst>
      <p:ext uri="{BB962C8B-B14F-4D97-AF65-F5344CB8AC3E}">
        <p14:creationId xmlns:p14="http://schemas.microsoft.com/office/powerpoint/2010/main" val="2998651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80AF755-6525-4FF6-8BDC-D40226B9144D}"/>
              </a:ext>
            </a:extLst>
          </p:cNvPr>
          <p:cNvSpPr>
            <a:spLocks noGrp="1"/>
          </p:cNvSpPr>
          <p:nvPr>
            <p:ph type="title"/>
          </p:nvPr>
        </p:nvSpPr>
        <p:spPr>
          <a:xfrm>
            <a:off x="691079" y="725950"/>
            <a:ext cx="3428812" cy="5436630"/>
          </a:xfrm>
        </p:spPr>
        <p:txBody>
          <a:bodyPr anchor="ctr">
            <a:normAutofit/>
          </a:bodyPr>
          <a:lstStyle/>
          <a:p>
            <a:r>
              <a:rPr lang="en-GB" sz="3700"/>
              <a:t>There are several legal debates in relation to appropriation.</a:t>
            </a:r>
          </a:p>
        </p:txBody>
      </p:sp>
      <p:graphicFrame>
        <p:nvGraphicFramePr>
          <p:cNvPr id="5" name="Content Placeholder 2">
            <a:extLst>
              <a:ext uri="{FF2B5EF4-FFF2-40B4-BE49-F238E27FC236}">
                <a16:creationId xmlns:a16="http://schemas.microsoft.com/office/drawing/2014/main" id="{7F8E537B-5447-4910-861F-7803F454533C}"/>
              </a:ext>
            </a:extLst>
          </p:cNvPr>
          <p:cNvGraphicFramePr>
            <a:graphicFrameLocks noGrp="1"/>
          </p:cNvGraphicFramePr>
          <p:nvPr>
            <p:ph idx="1"/>
            <p:extLst>
              <p:ext uri="{D42A27DB-BD31-4B8C-83A1-F6EECF244321}">
                <p14:modId xmlns:p14="http://schemas.microsoft.com/office/powerpoint/2010/main" val="165020912"/>
              </p:ext>
            </p:extLst>
          </p:nvPr>
        </p:nvGraphicFramePr>
        <p:xfrm>
          <a:off x="4119032" y="598795"/>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5997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C45CA-AD38-4AEB-96F4-793EFF5C6622}"/>
              </a:ext>
            </a:extLst>
          </p:cNvPr>
          <p:cNvSpPr>
            <a:spLocks noGrp="1"/>
          </p:cNvSpPr>
          <p:nvPr>
            <p:ph type="title"/>
          </p:nvPr>
        </p:nvSpPr>
        <p:spPr/>
        <p:txBody>
          <a:bodyPr/>
          <a:lstStyle/>
          <a:p>
            <a:r>
              <a:rPr lang="en-GB" dirty="0"/>
              <a:t>Q1: Assumption of all the rights of the owner</a:t>
            </a:r>
          </a:p>
        </p:txBody>
      </p:sp>
      <p:sp>
        <p:nvSpPr>
          <p:cNvPr id="3" name="Content Placeholder 2">
            <a:extLst>
              <a:ext uri="{FF2B5EF4-FFF2-40B4-BE49-F238E27FC236}">
                <a16:creationId xmlns:a16="http://schemas.microsoft.com/office/drawing/2014/main" id="{ED6CB7D7-9F55-4E6B-9E07-574F7CE460A8}"/>
              </a:ext>
            </a:extLst>
          </p:cNvPr>
          <p:cNvSpPr>
            <a:spLocks noGrp="1"/>
          </p:cNvSpPr>
          <p:nvPr>
            <p:ph idx="1"/>
          </p:nvPr>
        </p:nvSpPr>
        <p:spPr/>
        <p:txBody>
          <a:bodyPr>
            <a:normAutofit fontScale="85000" lnSpcReduction="20000"/>
          </a:bodyPr>
          <a:lstStyle/>
          <a:p>
            <a:pPr lvl="1"/>
            <a:r>
              <a:rPr lang="en-GB" sz="3500" b="1" dirty="0" err="1"/>
              <a:t>Hircock</a:t>
            </a:r>
            <a:r>
              <a:rPr lang="en-GB" sz="3500" b="1" dirty="0"/>
              <a:t> [1978] </a:t>
            </a:r>
            <a:r>
              <a:rPr lang="en-GB" sz="3500" dirty="0"/>
              <a:t>and </a:t>
            </a:r>
            <a:r>
              <a:rPr lang="en-GB" sz="3500" b="1" dirty="0" err="1"/>
              <a:t>DipKaur</a:t>
            </a:r>
            <a:r>
              <a:rPr lang="en-GB" sz="3500" b="1" dirty="0"/>
              <a:t> v Chief Constable for Hampshire [1981]</a:t>
            </a:r>
            <a:r>
              <a:rPr lang="en-GB" sz="3500" dirty="0"/>
              <a:t> – all the rights of the owner must be assumed</a:t>
            </a:r>
          </a:p>
          <a:p>
            <a:pPr lvl="1"/>
            <a:r>
              <a:rPr lang="en-GB" sz="3500" b="1" dirty="0"/>
              <a:t>Morris [1983] </a:t>
            </a:r>
            <a:r>
              <a:rPr lang="en-GB" sz="3500" dirty="0"/>
              <a:t>and </a:t>
            </a:r>
            <a:r>
              <a:rPr lang="en-GB" sz="3500" b="1" dirty="0"/>
              <a:t>Gomez [1993] </a:t>
            </a:r>
            <a:r>
              <a:rPr lang="en-GB" sz="3500" dirty="0"/>
              <a:t> - sufficient that D assumed </a:t>
            </a:r>
            <a:r>
              <a:rPr lang="en-GB" sz="3500" b="1" dirty="0"/>
              <a:t>a</a:t>
            </a:r>
            <a:r>
              <a:rPr lang="en-GB" sz="3500" dirty="0"/>
              <a:t> right of the owner but not necessarily all the rights</a:t>
            </a:r>
          </a:p>
          <a:p>
            <a:pPr lvl="1"/>
            <a:r>
              <a:rPr lang="en-GB" sz="3500" b="1" dirty="0">
                <a:solidFill>
                  <a:srgbClr val="FF0000"/>
                </a:solidFill>
              </a:rPr>
              <a:t>Wheatley v Commissioner of Police for the British Virgin Islands [2006]</a:t>
            </a:r>
          </a:p>
          <a:p>
            <a:endParaRPr lang="en-GB" dirty="0"/>
          </a:p>
        </p:txBody>
      </p:sp>
    </p:spTree>
    <p:extLst>
      <p:ext uri="{BB962C8B-B14F-4D97-AF65-F5344CB8AC3E}">
        <p14:creationId xmlns:p14="http://schemas.microsoft.com/office/powerpoint/2010/main" val="90932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7FBF-C4AA-4EE2-9229-20F3F5A54794}"/>
              </a:ext>
            </a:extLst>
          </p:cNvPr>
          <p:cNvSpPr>
            <a:spLocks noGrp="1"/>
          </p:cNvSpPr>
          <p:nvPr>
            <p:ph type="title"/>
          </p:nvPr>
        </p:nvSpPr>
        <p:spPr/>
        <p:txBody>
          <a:bodyPr/>
          <a:lstStyle/>
          <a:p>
            <a:r>
              <a:rPr lang="en-GB" dirty="0"/>
              <a:t>Q2: Does assumption require a physical act in relation to the property?</a:t>
            </a:r>
          </a:p>
        </p:txBody>
      </p:sp>
      <p:sp>
        <p:nvSpPr>
          <p:cNvPr id="3" name="Content Placeholder 2">
            <a:extLst>
              <a:ext uri="{FF2B5EF4-FFF2-40B4-BE49-F238E27FC236}">
                <a16:creationId xmlns:a16="http://schemas.microsoft.com/office/drawing/2014/main" id="{90B0BB21-089C-4267-86FF-A7BFCD0F6D6A}"/>
              </a:ext>
            </a:extLst>
          </p:cNvPr>
          <p:cNvSpPr>
            <a:spLocks noGrp="1"/>
          </p:cNvSpPr>
          <p:nvPr>
            <p:ph idx="1"/>
          </p:nvPr>
        </p:nvSpPr>
        <p:spPr/>
        <p:txBody>
          <a:bodyPr>
            <a:normAutofit fontScale="92500" lnSpcReduction="10000"/>
          </a:bodyPr>
          <a:lstStyle/>
          <a:p>
            <a:r>
              <a:rPr lang="en-GB" sz="2800" dirty="0" err="1">
                <a:solidFill>
                  <a:srgbClr val="FF0000"/>
                </a:solidFill>
              </a:rPr>
              <a:t>Pitham</a:t>
            </a:r>
            <a:r>
              <a:rPr lang="en-GB" sz="2800" dirty="0">
                <a:solidFill>
                  <a:srgbClr val="FF0000"/>
                </a:solidFill>
              </a:rPr>
              <a:t> and </a:t>
            </a:r>
            <a:r>
              <a:rPr lang="en-GB" sz="2800" dirty="0" err="1">
                <a:solidFill>
                  <a:srgbClr val="FF0000"/>
                </a:solidFill>
              </a:rPr>
              <a:t>Hehl</a:t>
            </a:r>
            <a:r>
              <a:rPr lang="en-GB" sz="2800" dirty="0">
                <a:solidFill>
                  <a:srgbClr val="FF0000"/>
                </a:solidFill>
              </a:rPr>
              <a:t> [1976] </a:t>
            </a:r>
            <a:r>
              <a:rPr lang="en-GB" sz="2800" dirty="0"/>
              <a:t>– D offered to sell V’s furniture = appropriation</a:t>
            </a:r>
          </a:p>
          <a:p>
            <a:r>
              <a:rPr lang="en-GB" sz="2800" dirty="0">
                <a:solidFill>
                  <a:srgbClr val="FF0000"/>
                </a:solidFill>
              </a:rPr>
              <a:t>Briggs [2004] </a:t>
            </a:r>
            <a:r>
              <a:rPr lang="en-GB" sz="2800" dirty="0"/>
              <a:t>– The contrary view was taken by the CoA </a:t>
            </a:r>
          </a:p>
          <a:p>
            <a:pPr marL="0" indent="0">
              <a:buNone/>
            </a:pPr>
            <a:r>
              <a:rPr lang="en-GB" sz="2800" dirty="0"/>
              <a:t>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Tree>
    <p:extLst>
      <p:ext uri="{BB962C8B-B14F-4D97-AF65-F5344CB8AC3E}">
        <p14:creationId xmlns:p14="http://schemas.microsoft.com/office/powerpoint/2010/main" val="354953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434B-6AF9-4A63-B556-EC12198F2FE8}"/>
              </a:ext>
            </a:extLst>
          </p:cNvPr>
          <p:cNvSpPr>
            <a:spLocks noGrp="1"/>
          </p:cNvSpPr>
          <p:nvPr>
            <p:ph type="title"/>
          </p:nvPr>
        </p:nvSpPr>
        <p:spPr/>
        <p:txBody>
          <a:bodyPr>
            <a:normAutofit fontScale="90000"/>
          </a:bodyPr>
          <a:lstStyle/>
          <a:p>
            <a:r>
              <a:rPr lang="en-GB" dirty="0"/>
              <a:t>Q3: Can there be an appropriation where the owner consents to the assumption of their right/s?</a:t>
            </a:r>
          </a:p>
        </p:txBody>
      </p:sp>
      <p:sp>
        <p:nvSpPr>
          <p:cNvPr id="3" name="Content Placeholder 2">
            <a:extLst>
              <a:ext uri="{FF2B5EF4-FFF2-40B4-BE49-F238E27FC236}">
                <a16:creationId xmlns:a16="http://schemas.microsoft.com/office/drawing/2014/main" id="{25D18EE7-ED08-4C0E-8C25-56C959386167}"/>
              </a:ext>
            </a:extLst>
          </p:cNvPr>
          <p:cNvSpPr>
            <a:spLocks noGrp="1"/>
          </p:cNvSpPr>
          <p:nvPr>
            <p:ph idx="1"/>
          </p:nvPr>
        </p:nvSpPr>
        <p:spPr/>
        <p:txBody>
          <a:bodyPr>
            <a:normAutofit fontScale="92500" lnSpcReduction="10000"/>
          </a:bodyPr>
          <a:lstStyle/>
          <a:p>
            <a:r>
              <a:rPr lang="en-GB" sz="3000" dirty="0"/>
              <a:t>Conflicting approaches: </a:t>
            </a:r>
          </a:p>
          <a:p>
            <a:pPr lvl="1"/>
            <a:r>
              <a:rPr lang="en-GB" sz="2600" dirty="0"/>
              <a:t>consent did not prevent an assumption of V’s rights</a:t>
            </a:r>
            <a:r>
              <a:rPr lang="en-GB" sz="2600" dirty="0">
                <a:solidFill>
                  <a:srgbClr val="FF0000"/>
                </a:solidFill>
              </a:rPr>
              <a:t> </a:t>
            </a:r>
            <a:r>
              <a:rPr lang="en-GB" sz="2600" b="1" dirty="0">
                <a:solidFill>
                  <a:srgbClr val="FF0000"/>
                </a:solidFill>
              </a:rPr>
              <a:t>(Lawrence v Metropolitan Police Commissioner [1971])</a:t>
            </a:r>
          </a:p>
          <a:p>
            <a:pPr lvl="1"/>
            <a:r>
              <a:rPr lang="en-GB" sz="2600" dirty="0"/>
              <a:t>Consent prevented an assumption of V’s rights</a:t>
            </a:r>
            <a:r>
              <a:rPr lang="en-GB" sz="2600" b="1" dirty="0"/>
              <a:t> </a:t>
            </a:r>
            <a:r>
              <a:rPr lang="en-GB" sz="2600" b="1" dirty="0">
                <a:solidFill>
                  <a:srgbClr val="FF0000"/>
                </a:solidFill>
              </a:rPr>
              <a:t>(Morris [1984])</a:t>
            </a:r>
          </a:p>
          <a:p>
            <a:pPr lvl="1"/>
            <a:r>
              <a:rPr lang="en-GB" sz="2600" b="1" dirty="0">
                <a:solidFill>
                  <a:srgbClr val="FF0000"/>
                </a:solidFill>
              </a:rPr>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solidFill>
                  <a:srgbClr val="FF0000"/>
                </a:solidFill>
              </a:rPr>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endParaRPr lang="en-GB" dirty="0"/>
          </a:p>
        </p:txBody>
      </p:sp>
    </p:spTree>
    <p:extLst>
      <p:ext uri="{BB962C8B-B14F-4D97-AF65-F5344CB8AC3E}">
        <p14:creationId xmlns:p14="http://schemas.microsoft.com/office/powerpoint/2010/main" val="1409462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7B9-723B-44BE-903D-E75674F12870}"/>
              </a:ext>
            </a:extLst>
          </p:cNvPr>
          <p:cNvSpPr>
            <a:spLocks noGrp="1"/>
          </p:cNvSpPr>
          <p:nvPr>
            <p:ph type="title"/>
          </p:nvPr>
        </p:nvSpPr>
        <p:spPr/>
        <p:txBody>
          <a:bodyPr/>
          <a:lstStyle/>
          <a:p>
            <a:r>
              <a:rPr lang="en-GB" dirty="0"/>
              <a:t>Q4: Appropriation as a continuing act</a:t>
            </a:r>
          </a:p>
        </p:txBody>
      </p:sp>
      <p:sp>
        <p:nvSpPr>
          <p:cNvPr id="3" name="Content Placeholder 2">
            <a:extLst>
              <a:ext uri="{FF2B5EF4-FFF2-40B4-BE49-F238E27FC236}">
                <a16:creationId xmlns:a16="http://schemas.microsoft.com/office/drawing/2014/main" id="{81874A4D-BF17-47F8-A4DC-C6088134AA6C}"/>
              </a:ext>
            </a:extLst>
          </p:cNvPr>
          <p:cNvSpPr>
            <a:spLocks noGrp="1"/>
          </p:cNvSpPr>
          <p:nvPr>
            <p:ph idx="1"/>
          </p:nvPr>
        </p:nvSpPr>
        <p:spPr/>
        <p:txBody>
          <a:bodyPr/>
          <a:lstStyle/>
          <a:p>
            <a:r>
              <a:rPr lang="en-GB" dirty="0" err="1"/>
              <a:t>Atakpu</a:t>
            </a:r>
            <a:r>
              <a:rPr lang="en-GB" dirty="0"/>
              <a:t> and Abrahams [1994]</a:t>
            </a:r>
          </a:p>
          <a:p>
            <a:pPr marL="0" indent="0">
              <a:buNone/>
            </a:pPr>
            <a:r>
              <a:rPr lang="en-GB" dirty="0"/>
              <a:t>D and E hired cars in Europe and drove them to England intending to sell them to bona fide purchasers. </a:t>
            </a:r>
          </a:p>
          <a:p>
            <a:pPr marL="0" indent="0">
              <a:buNone/>
            </a:pPr>
            <a:r>
              <a:rPr lang="en-GB" dirty="0"/>
              <a:t>They were charged with conspiracy to steal.</a:t>
            </a:r>
          </a:p>
          <a:p>
            <a:pPr marL="0" indent="0">
              <a:buNone/>
            </a:pPr>
            <a:r>
              <a:rPr lang="en-GB" dirty="0"/>
              <a:t> The Court of Appeal held that usually the appropriation will be a finite act, but it can be a continuing act provided the thief is still ‘on the job’.</a:t>
            </a:r>
          </a:p>
        </p:txBody>
      </p:sp>
    </p:spTree>
    <p:extLst>
      <p:ext uri="{BB962C8B-B14F-4D97-AF65-F5344CB8AC3E}">
        <p14:creationId xmlns:p14="http://schemas.microsoft.com/office/powerpoint/2010/main" val="646165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E5EB4CB0-4FFC-4579-A2D5-C397ADC70C13}"/>
              </a:ext>
            </a:extLst>
          </p:cNvPr>
          <p:cNvPicPr>
            <a:picLocks noChangeAspect="1"/>
          </p:cNvPicPr>
          <p:nvPr/>
        </p:nvPicPr>
        <p:blipFill rotWithShape="1">
          <a:blip r:embed="rId3"/>
          <a:srcRect l="21926" r="1574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11E3CBC-7AFA-4BC9-A97C-BCD4DDDE66C3}"/>
              </a:ext>
            </a:extLst>
          </p:cNvPr>
          <p:cNvSpPr>
            <a:spLocks noGrp="1"/>
          </p:cNvSpPr>
          <p:nvPr>
            <p:ph type="title"/>
          </p:nvPr>
        </p:nvSpPr>
        <p:spPr>
          <a:xfrm>
            <a:off x="1169071" y="-930464"/>
            <a:ext cx="4927425" cy="1938525"/>
          </a:xfrm>
        </p:spPr>
        <p:txBody>
          <a:bodyPr>
            <a:normAutofit/>
          </a:bodyPr>
          <a:lstStyle/>
          <a:p>
            <a:r>
              <a:rPr lang="en-GB" dirty="0"/>
              <a:t>Q1: Maggie</a:t>
            </a:r>
          </a:p>
        </p:txBody>
      </p:sp>
      <p:sp>
        <p:nvSpPr>
          <p:cNvPr id="3" name="Content Placeholder 2">
            <a:extLst>
              <a:ext uri="{FF2B5EF4-FFF2-40B4-BE49-F238E27FC236}">
                <a16:creationId xmlns:a16="http://schemas.microsoft.com/office/drawing/2014/main" id="{60FEF4A3-68C6-4D14-9338-78D6F2213BAA}"/>
              </a:ext>
            </a:extLst>
          </p:cNvPr>
          <p:cNvSpPr>
            <a:spLocks noGrp="1"/>
          </p:cNvSpPr>
          <p:nvPr>
            <p:ph idx="1"/>
          </p:nvPr>
        </p:nvSpPr>
        <p:spPr>
          <a:xfrm>
            <a:off x="691079" y="1506896"/>
            <a:ext cx="4927425" cy="4625151"/>
          </a:xfrm>
        </p:spPr>
        <p:txBody>
          <a:bodyPr>
            <a:normAutofit lnSpcReduction="10000"/>
          </a:bodyPr>
          <a:lstStyle/>
          <a:p>
            <a:pPr marL="342900" lvl="0" indent="-342900" rtl="0">
              <a:spcAft>
                <a:spcPts val="800"/>
              </a:spcAft>
              <a:buFont typeface="+mj-lt"/>
              <a:buAutoNum type="arabicPeriod"/>
            </a:pPr>
            <a:r>
              <a:rPr lang="en-GB" sz="2600" b="1" u="sng" dirty="0">
                <a:effectLst/>
                <a:latin typeface="Times New Roman" panose="02020603050405020304" pitchFamily="18" charset="0"/>
                <a:ea typeface="Times New Roman" panose="02020603050405020304" pitchFamily="18" charset="0"/>
                <a:cs typeface="Arial" panose="020B0604020202020204" pitchFamily="34" charset="0"/>
              </a:rPr>
              <a:t>Has there been appropriation in the following scenario?</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600" dirty="0">
                <a:effectLst/>
                <a:latin typeface="Times New Roman" panose="02020603050405020304" pitchFamily="18" charset="0"/>
                <a:ea typeface="Times New Roman" panose="02020603050405020304" pitchFamily="18" charset="0"/>
                <a:cs typeface="Arial" panose="020B0604020202020204" pitchFamily="34" charset="0"/>
              </a:rPr>
              <a:t>Maggie went into a sweet shop. Maggie picked up a “pick and mix” bag and filled it with sweets. Maggie intended to slip out of the shop unnoticed without paying. Maggie then lost confidence and left the sweets on the bag on the sweet tray.</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4480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09422E8C-3C66-4228-9613-0E2567A2AD29}"/>
              </a:ext>
            </a:extLst>
          </p:cNvPr>
          <p:cNvPicPr>
            <a:picLocks noChangeAspect="1"/>
          </p:cNvPicPr>
          <p:nvPr/>
        </p:nvPicPr>
        <p:blipFill rotWithShape="1">
          <a:blip r:embed="rId3"/>
          <a:srcRect l="36050" r="463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606392-0FEC-4961-BBD0-0187B5ED5A7D}"/>
              </a:ext>
            </a:extLst>
          </p:cNvPr>
          <p:cNvSpPr>
            <a:spLocks noGrp="1"/>
          </p:cNvSpPr>
          <p:nvPr>
            <p:ph type="title"/>
          </p:nvPr>
        </p:nvSpPr>
        <p:spPr>
          <a:xfrm>
            <a:off x="691079" y="725951"/>
            <a:ext cx="4927425" cy="1938525"/>
          </a:xfrm>
        </p:spPr>
        <p:txBody>
          <a:bodyPr>
            <a:normAutofit/>
          </a:bodyPr>
          <a:lstStyle/>
          <a:p>
            <a:r>
              <a:rPr lang="en-GB" dirty="0"/>
              <a:t>Q2: Gerald</a:t>
            </a:r>
          </a:p>
        </p:txBody>
      </p:sp>
      <p:sp>
        <p:nvSpPr>
          <p:cNvPr id="3" name="Content Placeholder 2">
            <a:extLst>
              <a:ext uri="{FF2B5EF4-FFF2-40B4-BE49-F238E27FC236}">
                <a16:creationId xmlns:a16="http://schemas.microsoft.com/office/drawing/2014/main" id="{FAE7DC66-B02D-4E0E-BA92-DF54E51B3645}"/>
              </a:ext>
            </a:extLst>
          </p:cNvPr>
          <p:cNvSpPr>
            <a:spLocks noGrp="1"/>
          </p:cNvSpPr>
          <p:nvPr>
            <p:ph idx="1"/>
          </p:nvPr>
        </p:nvSpPr>
        <p:spPr>
          <a:xfrm>
            <a:off x="691079" y="2886116"/>
            <a:ext cx="4927425" cy="3245931"/>
          </a:xfrm>
        </p:spPr>
        <p:txBody>
          <a:bodyPr>
            <a:normAutofit/>
          </a:bodyPr>
          <a:lstStyle/>
          <a:p>
            <a:pPr marL="0" indent="0">
              <a:buNone/>
            </a:pPr>
            <a:r>
              <a:rPr lang="en-GB"/>
              <a:t>Has there been an appropriation in the following scenario?</a:t>
            </a:r>
          </a:p>
          <a:p>
            <a:pPr marL="0" indent="0">
              <a:buNone/>
            </a:pPr>
            <a:r>
              <a:rPr lang="en-GB"/>
              <a:t>Gerald fell in his kitchen and broke his leg. Gerald’s neighbour Simone kindly cut his lawn for him the whole summer. Gerald gave Simone £50. Gerald’s son alleged that Simone stole the money.</a:t>
            </a:r>
          </a:p>
        </p:txBody>
      </p:sp>
    </p:spTree>
    <p:extLst>
      <p:ext uri="{BB962C8B-B14F-4D97-AF65-F5344CB8AC3E}">
        <p14:creationId xmlns:p14="http://schemas.microsoft.com/office/powerpoint/2010/main" val="262549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5" name="Rectangle 2094">
            <a:extLst>
              <a:ext uri="{FF2B5EF4-FFF2-40B4-BE49-F238E27FC236}">
                <a16:creationId xmlns:a16="http://schemas.microsoft.com/office/drawing/2014/main" id="{2FD1FEA2-AFB3-4160-AD46-30A807296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097" name="Group 2096">
            <a:extLst>
              <a:ext uri="{FF2B5EF4-FFF2-40B4-BE49-F238E27FC236}">
                <a16:creationId xmlns:a16="http://schemas.microsoft.com/office/drawing/2014/main" id="{514AF8D4-8E5C-4E3A-999F-1FE86654EE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098" name="Straight Connector 2097">
              <a:extLst>
                <a:ext uri="{FF2B5EF4-FFF2-40B4-BE49-F238E27FC236}">
                  <a16:creationId xmlns:a16="http://schemas.microsoft.com/office/drawing/2014/main" id="{AA8BE230-DCEC-4180-B5D3-EA65C4A343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99" name="Straight Connector 2098">
              <a:extLst>
                <a:ext uri="{FF2B5EF4-FFF2-40B4-BE49-F238E27FC236}">
                  <a16:creationId xmlns:a16="http://schemas.microsoft.com/office/drawing/2014/main" id="{54034248-80AA-4C75-A898-0CBAF23E74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0" name="Straight Connector 2099">
              <a:extLst>
                <a:ext uri="{FF2B5EF4-FFF2-40B4-BE49-F238E27FC236}">
                  <a16:creationId xmlns:a16="http://schemas.microsoft.com/office/drawing/2014/main" id="{B27431FC-0100-44D0-999E-3EF9B361E1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1" name="Straight Connector 2100">
              <a:extLst>
                <a:ext uri="{FF2B5EF4-FFF2-40B4-BE49-F238E27FC236}">
                  <a16:creationId xmlns:a16="http://schemas.microsoft.com/office/drawing/2014/main" id="{B71491DF-0796-4A80-B724-6CAAD85E57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2" name="Straight Connector 2101">
              <a:extLst>
                <a:ext uri="{FF2B5EF4-FFF2-40B4-BE49-F238E27FC236}">
                  <a16:creationId xmlns:a16="http://schemas.microsoft.com/office/drawing/2014/main" id="{5C3FFC75-C94A-4427-85D1-26F0028AC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3" name="Straight Connector 2102">
              <a:extLst>
                <a:ext uri="{FF2B5EF4-FFF2-40B4-BE49-F238E27FC236}">
                  <a16:creationId xmlns:a16="http://schemas.microsoft.com/office/drawing/2014/main" id="{C0F1554D-792C-4554-B623-F99A47B1B2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4" name="Straight Connector 2103">
              <a:extLst>
                <a:ext uri="{FF2B5EF4-FFF2-40B4-BE49-F238E27FC236}">
                  <a16:creationId xmlns:a16="http://schemas.microsoft.com/office/drawing/2014/main" id="{46371075-9273-4FF4-A45B-606B94306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5" name="Straight Connector 2104">
              <a:extLst>
                <a:ext uri="{FF2B5EF4-FFF2-40B4-BE49-F238E27FC236}">
                  <a16:creationId xmlns:a16="http://schemas.microsoft.com/office/drawing/2014/main" id="{7844A38F-298C-477B-8764-0A32E50DD6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6" name="Straight Connector 2105">
              <a:extLst>
                <a:ext uri="{FF2B5EF4-FFF2-40B4-BE49-F238E27FC236}">
                  <a16:creationId xmlns:a16="http://schemas.microsoft.com/office/drawing/2014/main" id="{9F78CA47-3A09-4651-B57D-690F14C783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7" name="Straight Connector 2106">
              <a:extLst>
                <a:ext uri="{FF2B5EF4-FFF2-40B4-BE49-F238E27FC236}">
                  <a16:creationId xmlns:a16="http://schemas.microsoft.com/office/drawing/2014/main" id="{4CB69771-B806-4E29-834E-E0BBE273B8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8" name="Straight Connector 2107">
              <a:extLst>
                <a:ext uri="{FF2B5EF4-FFF2-40B4-BE49-F238E27FC236}">
                  <a16:creationId xmlns:a16="http://schemas.microsoft.com/office/drawing/2014/main" id="{027EE3C0-1B82-43F3-AF55-5D1D6FBF47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9" name="Straight Connector 2108">
              <a:extLst>
                <a:ext uri="{FF2B5EF4-FFF2-40B4-BE49-F238E27FC236}">
                  <a16:creationId xmlns:a16="http://schemas.microsoft.com/office/drawing/2014/main" id="{91898DA7-BA6E-4B4C-8139-596D59F482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0" name="Straight Connector 2109">
              <a:extLst>
                <a:ext uri="{FF2B5EF4-FFF2-40B4-BE49-F238E27FC236}">
                  <a16:creationId xmlns:a16="http://schemas.microsoft.com/office/drawing/2014/main" id="{8F121E84-2FAA-4948-B3B3-F1FE69ED87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1" name="Straight Connector 2110">
              <a:extLst>
                <a:ext uri="{FF2B5EF4-FFF2-40B4-BE49-F238E27FC236}">
                  <a16:creationId xmlns:a16="http://schemas.microsoft.com/office/drawing/2014/main" id="{F1C2C1AC-3864-47AA-B22A-D350A3A04E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2" name="Straight Connector 2111">
              <a:extLst>
                <a:ext uri="{FF2B5EF4-FFF2-40B4-BE49-F238E27FC236}">
                  <a16:creationId xmlns:a16="http://schemas.microsoft.com/office/drawing/2014/main" id="{2DFADCA4-3AD3-4D6C-81B7-259F203594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3" name="Straight Connector 2112">
              <a:extLst>
                <a:ext uri="{FF2B5EF4-FFF2-40B4-BE49-F238E27FC236}">
                  <a16:creationId xmlns:a16="http://schemas.microsoft.com/office/drawing/2014/main" id="{46D515CD-A4F0-4B0A-B6BB-11A2774FBB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4" name="Straight Connector 2113">
              <a:extLst>
                <a:ext uri="{FF2B5EF4-FFF2-40B4-BE49-F238E27FC236}">
                  <a16:creationId xmlns:a16="http://schemas.microsoft.com/office/drawing/2014/main" id="{5CB97DD1-8D17-426C-BC2A-B34FE5836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5" name="Straight Connector 2114">
              <a:extLst>
                <a:ext uri="{FF2B5EF4-FFF2-40B4-BE49-F238E27FC236}">
                  <a16:creationId xmlns:a16="http://schemas.microsoft.com/office/drawing/2014/main" id="{05865967-B063-41EC-85BC-A5CF90367E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6" name="Straight Connector 2115">
              <a:extLst>
                <a:ext uri="{FF2B5EF4-FFF2-40B4-BE49-F238E27FC236}">
                  <a16:creationId xmlns:a16="http://schemas.microsoft.com/office/drawing/2014/main" id="{FBC63DB2-5B99-42B5-9B7F-826B0BD876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7" name="Straight Connector 2116">
              <a:extLst>
                <a:ext uri="{FF2B5EF4-FFF2-40B4-BE49-F238E27FC236}">
                  <a16:creationId xmlns:a16="http://schemas.microsoft.com/office/drawing/2014/main" id="{46B694AB-9FC1-4857-A6CD-1FEC6D183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8" name="Straight Connector 2117">
              <a:extLst>
                <a:ext uri="{FF2B5EF4-FFF2-40B4-BE49-F238E27FC236}">
                  <a16:creationId xmlns:a16="http://schemas.microsoft.com/office/drawing/2014/main" id="{C42AE103-97D9-407D-BCE0-9FA475661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9" name="Straight Connector 2118">
              <a:extLst>
                <a:ext uri="{FF2B5EF4-FFF2-40B4-BE49-F238E27FC236}">
                  <a16:creationId xmlns:a16="http://schemas.microsoft.com/office/drawing/2014/main" id="{730AC9FC-9BF1-4F78-B0F9-4E024D0C6D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0" name="Straight Connector 2119">
              <a:extLst>
                <a:ext uri="{FF2B5EF4-FFF2-40B4-BE49-F238E27FC236}">
                  <a16:creationId xmlns:a16="http://schemas.microsoft.com/office/drawing/2014/main" id="{6C77E885-6F2C-4E94-88DF-7E6BEF98AC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1" name="Straight Connector 2120">
              <a:extLst>
                <a:ext uri="{FF2B5EF4-FFF2-40B4-BE49-F238E27FC236}">
                  <a16:creationId xmlns:a16="http://schemas.microsoft.com/office/drawing/2014/main" id="{262840B5-21D6-4B05-802E-549F1A92A1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2" name="Straight Connector 2121">
              <a:extLst>
                <a:ext uri="{FF2B5EF4-FFF2-40B4-BE49-F238E27FC236}">
                  <a16:creationId xmlns:a16="http://schemas.microsoft.com/office/drawing/2014/main" id="{3B21055F-E4D5-474F-B6C7-C44BC1244B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3" name="Straight Connector 2122">
              <a:extLst>
                <a:ext uri="{FF2B5EF4-FFF2-40B4-BE49-F238E27FC236}">
                  <a16:creationId xmlns:a16="http://schemas.microsoft.com/office/drawing/2014/main" id="{8C49B031-FD8F-422C-AA54-9FB482600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4" name="Straight Connector 2123">
              <a:extLst>
                <a:ext uri="{FF2B5EF4-FFF2-40B4-BE49-F238E27FC236}">
                  <a16:creationId xmlns:a16="http://schemas.microsoft.com/office/drawing/2014/main" id="{FAF843B0-2A4F-4989-8B91-BDB7FECE7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5" name="Straight Connector 2124">
              <a:extLst>
                <a:ext uri="{FF2B5EF4-FFF2-40B4-BE49-F238E27FC236}">
                  <a16:creationId xmlns:a16="http://schemas.microsoft.com/office/drawing/2014/main" id="{90BC5B75-FAF9-427D-BD65-D37C1BF973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6" name="Straight Connector 2125">
              <a:extLst>
                <a:ext uri="{FF2B5EF4-FFF2-40B4-BE49-F238E27FC236}">
                  <a16:creationId xmlns:a16="http://schemas.microsoft.com/office/drawing/2014/main" id="{B0BFA052-2C6E-4F70-BF95-50DAC0649E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7" name="Straight Connector 2126">
              <a:extLst>
                <a:ext uri="{FF2B5EF4-FFF2-40B4-BE49-F238E27FC236}">
                  <a16:creationId xmlns:a16="http://schemas.microsoft.com/office/drawing/2014/main" id="{CDD7C7F8-6562-470D-B38E-21F56B2AB2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8" name="Straight Connector 2127">
              <a:extLst>
                <a:ext uri="{FF2B5EF4-FFF2-40B4-BE49-F238E27FC236}">
                  <a16:creationId xmlns:a16="http://schemas.microsoft.com/office/drawing/2014/main" id="{06C7B2A1-F80D-4F4A-88E1-5FFB02B70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a:xfrm>
            <a:off x="691079" y="725952"/>
            <a:ext cx="10325000" cy="1387118"/>
          </a:xfrm>
        </p:spPr>
        <p:txBody>
          <a:bodyPr>
            <a:normAutofit/>
          </a:bodyPr>
          <a:lstStyle/>
          <a:p>
            <a:r>
              <a:rPr lang="en-GB" dirty="0"/>
              <a:t>Actus Reus of Theft</a:t>
            </a:r>
          </a:p>
        </p:txBody>
      </p:sp>
      <p:sp>
        <p:nvSpPr>
          <p:cNvPr id="2130" name="Right Triangle 2129">
            <a:extLst>
              <a:ext uri="{FF2B5EF4-FFF2-40B4-BE49-F238E27FC236}">
                <a16:creationId xmlns:a16="http://schemas.microsoft.com/office/drawing/2014/main" id="{9AA2BC59-928B-43C3-B9E7-D77D4F3EE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95947" y="1516209"/>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a:xfrm>
            <a:off x="1202548" y="2340129"/>
            <a:ext cx="8817702" cy="3836833"/>
          </a:xfrm>
        </p:spPr>
        <p:txBody>
          <a:bodyPr vert="horz" lIns="91440" tIns="45720" rIns="91440" bIns="45720" rtlCol="0">
            <a:normAutofit/>
          </a:bodyPr>
          <a:lstStyle/>
          <a:p>
            <a:r>
              <a:rPr lang="en-GB"/>
              <a:t>Appropriates </a:t>
            </a:r>
          </a:p>
          <a:p>
            <a:pPr marL="0" indent="0">
              <a:buClr>
                <a:srgbClr val="8D87A6"/>
              </a:buClr>
              <a:buNone/>
            </a:pPr>
            <a:r>
              <a:rPr lang="en-GB"/>
              <a:t>s.3(1) TA: </a:t>
            </a:r>
            <a:r>
              <a:rPr lang="en-GB">
                <a:ea typeface="+mn-lt"/>
                <a:cs typeface="+mn-lt"/>
              </a:rPr>
              <a:t>"Any assumption by a person of the rights of an owner amounts to an appropriation, and this includes where he has come by the property (innocently or not) without stealing it, any later assumption of a right to it by keeping or dealing with it as an owner.”</a:t>
            </a:r>
            <a:endParaRPr lang="en-GB"/>
          </a:p>
          <a:p>
            <a:pPr>
              <a:buClr>
                <a:srgbClr val="8D87A6"/>
              </a:buClr>
            </a:pPr>
            <a:r>
              <a:rPr lang="en-GB" b="1"/>
              <a:t>Property</a:t>
            </a:r>
            <a:endParaRPr lang="en-US" b="1"/>
          </a:p>
          <a:p>
            <a:pPr>
              <a:buClr>
                <a:srgbClr val="8D87A6"/>
              </a:buClr>
            </a:pPr>
            <a:r>
              <a:rPr lang="en-GB"/>
              <a:t>Belonging to another</a:t>
            </a:r>
          </a:p>
        </p:txBody>
      </p:sp>
    </p:spTree>
    <p:extLst>
      <p:ext uri="{BB962C8B-B14F-4D97-AF65-F5344CB8AC3E}">
        <p14:creationId xmlns:p14="http://schemas.microsoft.com/office/powerpoint/2010/main" val="4072378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FFBA-10E9-4922-B5D3-E8D0B37467CC}"/>
              </a:ext>
            </a:extLst>
          </p:cNvPr>
          <p:cNvSpPr>
            <a:spLocks noGrp="1"/>
          </p:cNvSpPr>
          <p:nvPr>
            <p:ph type="title"/>
          </p:nvPr>
        </p:nvSpPr>
        <p:spPr/>
        <p:txBody>
          <a:bodyPr/>
          <a:lstStyle/>
          <a:p>
            <a:r>
              <a:rPr lang="en-GB" dirty="0"/>
              <a:t>Property</a:t>
            </a:r>
          </a:p>
        </p:txBody>
      </p:sp>
      <p:sp>
        <p:nvSpPr>
          <p:cNvPr id="3" name="Content Placeholder 2">
            <a:extLst>
              <a:ext uri="{FF2B5EF4-FFF2-40B4-BE49-F238E27FC236}">
                <a16:creationId xmlns:a16="http://schemas.microsoft.com/office/drawing/2014/main" id="{9CD2172D-B663-4EE4-9DB6-25804BCE210F}"/>
              </a:ext>
            </a:extLst>
          </p:cNvPr>
          <p:cNvSpPr>
            <a:spLocks noGrp="1"/>
          </p:cNvSpPr>
          <p:nvPr>
            <p:ph idx="1"/>
          </p:nvPr>
        </p:nvSpPr>
        <p:spPr/>
        <p:txBody>
          <a:bodyPr/>
          <a:lstStyle/>
          <a:p>
            <a:pPr marL="457200" lvl="1" indent="0">
              <a:buNone/>
            </a:pPr>
            <a:r>
              <a:rPr lang="en-GB" sz="2000" b="1" u="sng" dirty="0">
                <a:solidFill>
                  <a:srgbClr val="FF0000"/>
                </a:solidFill>
              </a:rPr>
              <a:t>Section 4(1) TA [1968] </a:t>
            </a:r>
            <a:r>
              <a:rPr lang="en-GB" sz="2000" dirty="0"/>
              <a:t>provides:</a:t>
            </a:r>
            <a:endParaRPr lang="en-GB" sz="2400" dirty="0"/>
          </a:p>
          <a:p>
            <a:pPr lvl="1"/>
            <a:r>
              <a:rPr lang="en-GB" sz="2000" dirty="0"/>
              <a:t>"Property" includes money and all other property, real or personal, including things in action and other intangible property (things which cannot be touched).</a:t>
            </a:r>
            <a:endParaRPr lang="en-GB" sz="2400" dirty="0"/>
          </a:p>
          <a:p>
            <a:pPr lvl="1"/>
            <a:r>
              <a:rPr lang="en-GB" sz="2000" dirty="0"/>
              <a:t>Money – identifiable and coins of any currency.  A cheque is not money it is a 'thing in action' </a:t>
            </a:r>
            <a:r>
              <a:rPr lang="en-GB" sz="2000" b="1" dirty="0"/>
              <a:t>(Davis [1988]) </a:t>
            </a:r>
          </a:p>
          <a:p>
            <a:pPr lvl="1"/>
            <a:r>
              <a:rPr lang="en-GB" sz="2000" dirty="0"/>
              <a:t>Personal property – all property that is not land, including jewellery, TV sets, vehicles, phones.  Include illegal drugs </a:t>
            </a:r>
            <a:r>
              <a:rPr lang="en-GB" sz="2000" b="1" dirty="0"/>
              <a:t>(Smith [2011])</a:t>
            </a:r>
            <a:endParaRPr lang="en-GB" sz="2000" dirty="0"/>
          </a:p>
          <a:p>
            <a:pPr lvl="1"/>
            <a:r>
              <a:rPr lang="en-GB" sz="2000" dirty="0"/>
              <a:t>Real property – land and buildings</a:t>
            </a:r>
          </a:p>
          <a:p>
            <a:endParaRPr lang="en-GB" dirty="0"/>
          </a:p>
        </p:txBody>
      </p:sp>
    </p:spTree>
    <p:extLst>
      <p:ext uri="{BB962C8B-B14F-4D97-AF65-F5344CB8AC3E}">
        <p14:creationId xmlns:p14="http://schemas.microsoft.com/office/powerpoint/2010/main" val="1930914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4FE4-AE7D-4228-9764-F31775DAF405}"/>
              </a:ext>
            </a:extLst>
          </p:cNvPr>
          <p:cNvSpPr>
            <a:spLocks noGrp="1"/>
          </p:cNvSpPr>
          <p:nvPr>
            <p:ph type="title"/>
          </p:nvPr>
        </p:nvSpPr>
        <p:spPr/>
        <p:txBody>
          <a:bodyPr/>
          <a:lstStyle/>
          <a:p>
            <a:r>
              <a:rPr lang="en-GB" dirty="0"/>
              <a:t>Belonging to another</a:t>
            </a:r>
          </a:p>
        </p:txBody>
      </p:sp>
      <p:sp>
        <p:nvSpPr>
          <p:cNvPr id="3" name="Content Placeholder 2">
            <a:extLst>
              <a:ext uri="{FF2B5EF4-FFF2-40B4-BE49-F238E27FC236}">
                <a16:creationId xmlns:a16="http://schemas.microsoft.com/office/drawing/2014/main" id="{39AC3021-BA94-46DE-B679-C8BC8B39E0A1}"/>
              </a:ext>
            </a:extLst>
          </p:cNvPr>
          <p:cNvSpPr>
            <a:spLocks noGrp="1"/>
          </p:cNvSpPr>
          <p:nvPr>
            <p:ph idx="1"/>
          </p:nvPr>
        </p:nvSpPr>
        <p:spPr/>
        <p:txBody>
          <a:bodyPr>
            <a:normAutofit fontScale="77500" lnSpcReduction="20000"/>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p>
          <a:p>
            <a:r>
              <a:rPr lang="en-GB" b="1" dirty="0"/>
              <a:t>Webster [2006]- </a:t>
            </a:r>
            <a:r>
              <a:rPr lang="en-GB" dirty="0"/>
              <a:t>If property is received, it can still be theft if there is an obligation to deal with the property in a particular way </a:t>
            </a:r>
          </a:p>
          <a:p>
            <a:endParaRPr lang="en-GB" sz="2000" dirty="0"/>
          </a:p>
          <a:p>
            <a:endParaRPr lang="en-GB" dirty="0"/>
          </a:p>
        </p:txBody>
      </p:sp>
    </p:spTree>
    <p:extLst>
      <p:ext uri="{BB962C8B-B14F-4D97-AF65-F5344CB8AC3E}">
        <p14:creationId xmlns:p14="http://schemas.microsoft.com/office/powerpoint/2010/main" val="326655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17B95BF4-177F-407D-B7E6-FD4B80CDDF55}"/>
              </a:ext>
            </a:extLst>
          </p:cNvPr>
          <p:cNvPicPr>
            <a:picLocks noChangeAspect="1"/>
          </p:cNvPicPr>
          <p:nvPr/>
        </p:nvPicPr>
        <p:blipFill rotWithShape="1">
          <a:blip r:embed="rId3"/>
          <a:srcRect l="3779" r="3948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B6D765-E4D4-46FD-B463-42CBDB2BE7B7}"/>
              </a:ext>
            </a:extLst>
          </p:cNvPr>
          <p:cNvSpPr>
            <a:spLocks noGrp="1"/>
          </p:cNvSpPr>
          <p:nvPr>
            <p:ph type="title"/>
          </p:nvPr>
        </p:nvSpPr>
        <p:spPr>
          <a:xfrm>
            <a:off x="876753" y="-797547"/>
            <a:ext cx="4927425" cy="1938525"/>
          </a:xfrm>
        </p:spPr>
        <p:txBody>
          <a:bodyPr>
            <a:normAutofit/>
          </a:bodyPr>
          <a:lstStyle/>
          <a:p>
            <a:r>
              <a:rPr lang="en-GB" dirty="0"/>
              <a:t>Q3: Zaid </a:t>
            </a:r>
          </a:p>
        </p:txBody>
      </p:sp>
      <p:sp>
        <p:nvSpPr>
          <p:cNvPr id="3" name="Content Placeholder 2">
            <a:extLst>
              <a:ext uri="{FF2B5EF4-FFF2-40B4-BE49-F238E27FC236}">
                <a16:creationId xmlns:a16="http://schemas.microsoft.com/office/drawing/2014/main" id="{E68200FD-2687-4D4A-996B-EAD7311F6346}"/>
              </a:ext>
            </a:extLst>
          </p:cNvPr>
          <p:cNvSpPr>
            <a:spLocks noGrp="1"/>
          </p:cNvSpPr>
          <p:nvPr>
            <p:ph idx="1"/>
          </p:nvPr>
        </p:nvSpPr>
        <p:spPr>
          <a:xfrm>
            <a:off x="691079" y="1512146"/>
            <a:ext cx="4927425" cy="4619902"/>
          </a:xfrm>
        </p:spPr>
        <p:txBody>
          <a:bodyPr>
            <a:normAutofit/>
          </a:bodyPr>
          <a:lstStyle/>
          <a:p>
            <a:pPr marL="342900" lvl="0" indent="-342900" rtl="0">
              <a:lnSpc>
                <a:spcPct val="100000"/>
              </a:lnSpc>
              <a:spcAft>
                <a:spcPts val="800"/>
              </a:spcAft>
              <a:buFont typeface="+mj-lt"/>
              <a:buAutoNum type="arabicPeriod"/>
            </a:pPr>
            <a:r>
              <a:rPr lang="en-GB" b="1" u="sng" dirty="0">
                <a:effectLst/>
                <a:latin typeface="Times New Roman" panose="02020603050405020304" pitchFamily="18" charset="0"/>
                <a:ea typeface="Times New Roman" panose="02020603050405020304" pitchFamily="18" charset="0"/>
                <a:cs typeface="Arial" panose="020B0604020202020204" pitchFamily="34" charset="0"/>
              </a:rPr>
              <a:t>Discuss the following scenario in relation to “property belonging to another”:</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dirty="0">
                <a:effectLst/>
                <a:latin typeface="Times New Roman" panose="02020603050405020304" pitchFamily="18" charset="0"/>
                <a:ea typeface="Times New Roman" panose="02020603050405020304" pitchFamily="18" charset="0"/>
                <a:cs typeface="Arial" panose="020B0604020202020204" pitchFamily="34" charset="0"/>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400" dirty="0"/>
          </a:p>
        </p:txBody>
      </p:sp>
    </p:spTree>
    <p:extLst>
      <p:ext uri="{BB962C8B-B14F-4D97-AF65-F5344CB8AC3E}">
        <p14:creationId xmlns:p14="http://schemas.microsoft.com/office/powerpoint/2010/main" val="4045795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D28-4276-4DCC-9915-B311CEE38BF8}"/>
              </a:ext>
            </a:extLst>
          </p:cNvPr>
          <p:cNvSpPr>
            <a:spLocks noGrp="1"/>
          </p:cNvSpPr>
          <p:nvPr>
            <p:ph type="title"/>
          </p:nvPr>
        </p:nvSpPr>
        <p:spPr/>
        <p:txBody>
          <a:bodyPr/>
          <a:lstStyle/>
          <a:p>
            <a:r>
              <a:rPr lang="en-GB" dirty="0"/>
              <a:t>What is the MR of Theft?</a:t>
            </a:r>
          </a:p>
        </p:txBody>
      </p:sp>
      <p:sp>
        <p:nvSpPr>
          <p:cNvPr id="3" name="Content Placeholder 2">
            <a:extLst>
              <a:ext uri="{FF2B5EF4-FFF2-40B4-BE49-F238E27FC236}">
                <a16:creationId xmlns:a16="http://schemas.microsoft.com/office/drawing/2014/main" id="{211446EF-20B9-4CB3-8481-2A2C80F66DD5}"/>
              </a:ext>
            </a:extLst>
          </p:cNvPr>
          <p:cNvSpPr>
            <a:spLocks noGrp="1"/>
          </p:cNvSpPr>
          <p:nvPr>
            <p:ph idx="1"/>
          </p:nvPr>
        </p:nvSpPr>
        <p:spPr/>
        <p:txBody>
          <a:bodyPr>
            <a:normAutofit/>
          </a:bodyPr>
          <a:lstStyle/>
          <a:p>
            <a:pPr marL="0" indent="0">
              <a:buNone/>
            </a:pPr>
            <a:r>
              <a:rPr lang="en-GB" sz="2800" dirty="0"/>
              <a:t>1. Dishonestly</a:t>
            </a:r>
          </a:p>
          <a:p>
            <a:pPr marL="0" indent="0">
              <a:buNone/>
            </a:pPr>
            <a:r>
              <a:rPr lang="en-GB" sz="2800" dirty="0"/>
              <a:t>2. Intention of permanently depriving</a:t>
            </a:r>
          </a:p>
        </p:txBody>
      </p:sp>
    </p:spTree>
    <p:extLst>
      <p:ext uri="{BB962C8B-B14F-4D97-AF65-F5344CB8AC3E}">
        <p14:creationId xmlns:p14="http://schemas.microsoft.com/office/powerpoint/2010/main" val="175781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27B8-78D3-43EB-A119-76A66B076336}"/>
              </a:ext>
            </a:extLst>
          </p:cNvPr>
          <p:cNvSpPr>
            <a:spLocks noGrp="1"/>
          </p:cNvSpPr>
          <p:nvPr>
            <p:ph type="title"/>
          </p:nvPr>
        </p:nvSpPr>
        <p:spPr/>
        <p:txBody>
          <a:bodyPr/>
          <a:lstStyle/>
          <a:p>
            <a:r>
              <a:rPr lang="en-GB" dirty="0"/>
              <a:t>M.R: Dishonestly</a:t>
            </a:r>
          </a:p>
        </p:txBody>
      </p:sp>
      <p:sp>
        <p:nvSpPr>
          <p:cNvPr id="3" name="Content Placeholder 2">
            <a:extLst>
              <a:ext uri="{FF2B5EF4-FFF2-40B4-BE49-F238E27FC236}">
                <a16:creationId xmlns:a16="http://schemas.microsoft.com/office/drawing/2014/main" id="{E072D008-16DB-44E9-95BE-4960514B02C7}"/>
              </a:ext>
            </a:extLst>
          </p:cNvPr>
          <p:cNvSpPr>
            <a:spLocks noGrp="1"/>
          </p:cNvSpPr>
          <p:nvPr>
            <p:ph idx="1"/>
          </p:nvPr>
        </p:nvSpPr>
        <p:spPr/>
        <p:txBody>
          <a:bodyPr/>
          <a:lstStyle/>
          <a:p>
            <a:pPr lvl="1"/>
            <a:r>
              <a:rPr lang="en-GB" sz="2000" b="1" dirty="0">
                <a:solidFill>
                  <a:srgbClr val="404040"/>
                </a:solidFill>
              </a:rPr>
              <a:t> Development of the common law test for dishonesty:</a:t>
            </a:r>
          </a:p>
          <a:p>
            <a:pPr marL="457200" lvl="1" indent="0">
              <a:buNone/>
            </a:pPr>
            <a:r>
              <a:rPr lang="en-GB" sz="2000" b="1" dirty="0" err="1">
                <a:solidFill>
                  <a:srgbClr val="FF0000"/>
                </a:solidFill>
              </a:rPr>
              <a:t>Gilks</a:t>
            </a:r>
            <a:r>
              <a:rPr lang="en-GB" sz="2000" b="1" dirty="0">
                <a:solidFill>
                  <a:srgbClr val="FF0000"/>
                </a:solidFill>
              </a:rPr>
              <a:t> [1972] - subjective</a:t>
            </a:r>
          </a:p>
          <a:p>
            <a:pPr marL="457200" lvl="1" indent="0">
              <a:buNone/>
            </a:pPr>
            <a:r>
              <a:rPr lang="en-GB" sz="2000" b="1" dirty="0">
                <a:solidFill>
                  <a:srgbClr val="FF0000"/>
                </a:solidFill>
              </a:rPr>
              <a:t>Feely [1973] - objective</a:t>
            </a:r>
          </a:p>
          <a:p>
            <a:pPr marL="457200" lvl="1" indent="0">
              <a:buNone/>
            </a:pPr>
            <a:r>
              <a:rPr lang="en-GB" sz="2000" b="1" dirty="0">
                <a:solidFill>
                  <a:srgbClr val="FF0000"/>
                </a:solidFill>
              </a:rPr>
              <a:t>Ghosh [1982] – objective and subjective</a:t>
            </a:r>
          </a:p>
          <a:p>
            <a:pPr marL="457200" lvl="1" indent="0">
              <a:buNone/>
            </a:pPr>
            <a:r>
              <a:rPr lang="en-GB" sz="2000" b="1" dirty="0" err="1">
                <a:solidFill>
                  <a:srgbClr val="FF0000"/>
                </a:solidFill>
              </a:rPr>
              <a:t>Jouman</a:t>
            </a:r>
            <a:r>
              <a:rPr lang="en-GB" sz="2000" b="1" dirty="0">
                <a:solidFill>
                  <a:srgbClr val="FF0000"/>
                </a:solidFill>
              </a:rPr>
              <a:t> [2012]</a:t>
            </a:r>
          </a:p>
          <a:p>
            <a:pPr marL="457200" lvl="1" indent="0">
              <a:buNone/>
            </a:pPr>
            <a:r>
              <a:rPr lang="en-GB" sz="2000" b="1" dirty="0">
                <a:solidFill>
                  <a:srgbClr val="FF0000"/>
                </a:solidFill>
              </a:rPr>
              <a:t>Hayes [2015]</a:t>
            </a:r>
          </a:p>
          <a:p>
            <a:pPr marL="0" indent="0">
              <a:buNone/>
            </a:pPr>
            <a:r>
              <a:rPr lang="en-GB" sz="3600" b="1" dirty="0">
                <a:solidFill>
                  <a:schemeClr val="accent5"/>
                </a:solidFill>
              </a:rPr>
              <a:t>CURRENT LAW: Ivey v Genting Casinos [2017]</a:t>
            </a:r>
          </a:p>
        </p:txBody>
      </p:sp>
    </p:spTree>
    <p:extLst>
      <p:ext uri="{BB962C8B-B14F-4D97-AF65-F5344CB8AC3E}">
        <p14:creationId xmlns:p14="http://schemas.microsoft.com/office/powerpoint/2010/main" val="308317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E2B8D-33C6-471E-BC72-0D3DA635CDF5}"/>
              </a:ext>
            </a:extLst>
          </p:cNvPr>
          <p:cNvSpPr>
            <a:spLocks noGrp="1"/>
          </p:cNvSpPr>
          <p:nvPr>
            <p:ph type="title"/>
          </p:nvPr>
        </p:nvSpPr>
        <p:spPr/>
        <p:txBody>
          <a:bodyPr/>
          <a:lstStyle/>
          <a:p>
            <a:r>
              <a:rPr lang="en-GB" dirty="0"/>
              <a:t>Ivey v Genting Casinos [2017]</a:t>
            </a:r>
          </a:p>
        </p:txBody>
      </p:sp>
      <p:sp>
        <p:nvSpPr>
          <p:cNvPr id="3" name="Content Placeholder 2">
            <a:extLst>
              <a:ext uri="{FF2B5EF4-FFF2-40B4-BE49-F238E27FC236}">
                <a16:creationId xmlns:a16="http://schemas.microsoft.com/office/drawing/2014/main" id="{52913F95-88D3-41C6-80CC-5430F7C06DB6}"/>
              </a:ext>
            </a:extLst>
          </p:cNvPr>
          <p:cNvSpPr>
            <a:spLocks noGrp="1"/>
          </p:cNvSpPr>
          <p:nvPr>
            <p:ph idx="1"/>
          </p:nvPr>
        </p:nvSpPr>
        <p:spPr/>
        <p:txBody>
          <a:bodyPr/>
          <a:lstStyle/>
          <a:p>
            <a:pPr marL="0" indent="0">
              <a:buNone/>
            </a:pPr>
            <a:r>
              <a:rPr lang="en-GB" sz="2000"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228600" lvl="1" indent="0">
              <a:buNone/>
            </a:pPr>
            <a:endParaRPr lang="en-GB" sz="2000" b="1" dirty="0">
              <a:solidFill>
                <a:srgbClr val="404040"/>
              </a:solidFill>
            </a:endParaRPr>
          </a:p>
        </p:txBody>
      </p:sp>
    </p:spTree>
    <p:extLst>
      <p:ext uri="{BB962C8B-B14F-4D97-AF65-F5344CB8AC3E}">
        <p14:creationId xmlns:p14="http://schemas.microsoft.com/office/powerpoint/2010/main" val="229524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88" name="Freeform: Shape 50">
            <a:extLst>
              <a:ext uri="{FF2B5EF4-FFF2-40B4-BE49-F238E27FC236}">
                <a16:creationId xmlns:a16="http://schemas.microsoft.com/office/drawing/2014/main" id="{CFDF70F4-97B6-40D8-B1FA-9580DBD23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2244" y="224448"/>
            <a:ext cx="6857996" cy="6409096"/>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3" name="Group 52">
            <a:extLst>
              <a:ext uri="{FF2B5EF4-FFF2-40B4-BE49-F238E27FC236}">
                <a16:creationId xmlns:a16="http://schemas.microsoft.com/office/drawing/2014/main" id="{807F70BA-21EF-4B7D-ACFF-D02E136D4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4" name="Straight Connector 53">
              <a:extLst>
                <a:ext uri="{FF2B5EF4-FFF2-40B4-BE49-F238E27FC236}">
                  <a16:creationId xmlns:a16="http://schemas.microsoft.com/office/drawing/2014/main" id="{7D487A9C-B45A-450B-B04B-02570D8F4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9C56948-B944-4EAA-A601-1C3F289A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3EFFD07-1C36-4595-9832-727669712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A5917E5-3154-42BC-8308-71C3D44DB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B05D64D-A9ED-421A-9ABE-761977A815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5E49393-F5BE-4823-92E3-7A624F7EA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6035503-21C0-4568-B46B-90BB750327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5CACA2B-D1AF-419E-BFBF-413F69DFD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284408D-F3CE-466F-A0C8-D27F2BCFC6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2C5065B-1474-4D66-99DB-CFEF811C0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6F4B51-92DC-4003-A3E7-28710D57AB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D5C13CE-E4FE-4F85-BC09-9C950ED752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51C5D97-1CDA-475E-BAC6-EE58999872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712EBA-54FF-45FE-9A4E-98C0C0EC2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E0AB49E-A89E-4B6C-AAAA-96E326D154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E63E817-E471-4A64-9EF6-FFB1FBB348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4BB2927-CDAC-455A-8D26-8582DD13DD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8E42F79-594B-4397-8A30-281228EF99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E578AA8-0A5F-4BAA-AAFC-8A1E07838B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BA6CB24-165E-4D82-A315-18FFF8ABC6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A7AFC89-7922-47E2-8920-9883AF13C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2D63DEE-348A-4118-952F-DCD6FC1B6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A17409-8146-400D-A3C1-1E93FE2056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21B7B93-01A0-4FDD-A6E1-5729577818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D3948D1-38CD-41AC-BBE8-291A85A70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633F3FE-70B6-41BD-A2D7-F9A53AB38E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9D1DD0D-9D4A-41EA-9650-F8215D949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148EE7C-8DC4-4A31-A981-8F838EA8FA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7F7EC5C-3015-4A5E-A9E3-B53F5293D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7AF31F-4674-411A-837A-ED991478D2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3">
              <a:extLst>
                <a:ext uri="{FF2B5EF4-FFF2-40B4-BE49-F238E27FC236}">
                  <a16:creationId xmlns:a16="http://schemas.microsoft.com/office/drawing/2014/main" id="{5D3DAED2-414E-42E1-998A-6D7EF4A4D0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6" name="Right Triangle 85">
            <a:extLst>
              <a:ext uri="{FF2B5EF4-FFF2-40B4-BE49-F238E27FC236}">
                <a16:creationId xmlns:a16="http://schemas.microsoft.com/office/drawing/2014/main" id="{9E92C66B-792F-479F-B983-F47FEE1AB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83FA364-B37D-49D4-B38D-7C7A54EF49EF}"/>
              </a:ext>
            </a:extLst>
          </p:cNvPr>
          <p:cNvSpPr>
            <a:spLocks noGrp="1"/>
          </p:cNvSpPr>
          <p:nvPr>
            <p:ph type="title"/>
          </p:nvPr>
        </p:nvSpPr>
        <p:spPr>
          <a:xfrm>
            <a:off x="691079" y="725951"/>
            <a:ext cx="5408027" cy="1442463"/>
          </a:xfrm>
        </p:spPr>
        <p:txBody>
          <a:bodyPr>
            <a:normAutofit/>
          </a:bodyPr>
          <a:lstStyle/>
          <a:p>
            <a:r>
              <a:rPr lang="en-GB" dirty="0"/>
              <a:t>Q4: Eddy</a:t>
            </a:r>
          </a:p>
        </p:txBody>
      </p:sp>
      <p:sp>
        <p:nvSpPr>
          <p:cNvPr id="3" name="Content Placeholder 2">
            <a:extLst>
              <a:ext uri="{FF2B5EF4-FFF2-40B4-BE49-F238E27FC236}">
                <a16:creationId xmlns:a16="http://schemas.microsoft.com/office/drawing/2014/main" id="{2F789488-9339-44D0-BD4D-6BCC0AF0DBC2}"/>
              </a:ext>
            </a:extLst>
          </p:cNvPr>
          <p:cNvSpPr>
            <a:spLocks noGrp="1"/>
          </p:cNvSpPr>
          <p:nvPr>
            <p:ph idx="1"/>
          </p:nvPr>
        </p:nvSpPr>
        <p:spPr>
          <a:xfrm>
            <a:off x="691079" y="2340131"/>
            <a:ext cx="4424633" cy="3791918"/>
          </a:xfrm>
        </p:spPr>
        <p:txBody>
          <a:bodyPr>
            <a:normAutofit/>
          </a:bodyPr>
          <a:lstStyle/>
          <a:p>
            <a:r>
              <a:rPr lang="en-GB">
                <a:effectLst/>
                <a:latin typeface="Times New Roman" panose="02020603050405020304" pitchFamily="18" charset="0"/>
                <a:ea typeface="Times New Roman" panose="02020603050405020304" pitchFamily="18" charset="0"/>
                <a:cs typeface="Arial" panose="020B0604020202020204" pitchFamily="34" charset="0"/>
              </a:rPr>
              <a:t>Eddy was at a football match. During half time on his way to buy a drink, he noticed a £10 note on the floor, which he picked up, used to buy his drink and kept the change. Is Eddy dishonest when he appropriated the property?</a:t>
            </a:r>
            <a:endParaRPr lang="en-GB">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4" name="Picture 3" descr="A close-up of a note&#10;&#10;Description automatically generated with medium confidence">
            <a:extLst>
              <a:ext uri="{FF2B5EF4-FFF2-40B4-BE49-F238E27FC236}">
                <a16:creationId xmlns:a16="http://schemas.microsoft.com/office/drawing/2014/main" id="{9C521B83-9E2B-4A7B-A29A-5EAECD8C882E}"/>
              </a:ext>
            </a:extLst>
          </p:cNvPr>
          <p:cNvPicPr>
            <a:picLocks noChangeAspect="1"/>
          </p:cNvPicPr>
          <p:nvPr/>
        </p:nvPicPr>
        <p:blipFill>
          <a:blip r:embed="rId3"/>
          <a:stretch>
            <a:fillRect/>
          </a:stretch>
        </p:blipFill>
        <p:spPr>
          <a:xfrm>
            <a:off x="7087094" y="2013288"/>
            <a:ext cx="4401655" cy="2837909"/>
          </a:xfrm>
          <a:prstGeom prst="rect">
            <a:avLst/>
          </a:prstGeom>
        </p:spPr>
      </p:pic>
    </p:spTree>
    <p:extLst>
      <p:ext uri="{BB962C8B-B14F-4D97-AF65-F5344CB8AC3E}">
        <p14:creationId xmlns:p14="http://schemas.microsoft.com/office/powerpoint/2010/main" val="3548432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88" name="Freeform: Shape 50">
            <a:extLst>
              <a:ext uri="{FF2B5EF4-FFF2-40B4-BE49-F238E27FC236}">
                <a16:creationId xmlns:a16="http://schemas.microsoft.com/office/drawing/2014/main" id="{CFDF70F4-97B6-40D8-B1FA-9580DBD23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2244" y="224448"/>
            <a:ext cx="6857996" cy="6409096"/>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3" name="Group 52">
            <a:extLst>
              <a:ext uri="{FF2B5EF4-FFF2-40B4-BE49-F238E27FC236}">
                <a16:creationId xmlns:a16="http://schemas.microsoft.com/office/drawing/2014/main" id="{807F70BA-21EF-4B7D-ACFF-D02E136D4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4" name="Straight Connector 53">
              <a:extLst>
                <a:ext uri="{FF2B5EF4-FFF2-40B4-BE49-F238E27FC236}">
                  <a16:creationId xmlns:a16="http://schemas.microsoft.com/office/drawing/2014/main" id="{7D487A9C-B45A-450B-B04B-02570D8F4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9C56948-B944-4EAA-A601-1C3F289A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3EFFD07-1C36-4595-9832-727669712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A5917E5-3154-42BC-8308-71C3D44DB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B05D64D-A9ED-421A-9ABE-761977A815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5E49393-F5BE-4823-92E3-7A624F7EA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6035503-21C0-4568-B46B-90BB750327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5CACA2B-D1AF-419E-BFBF-413F69DFD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284408D-F3CE-466F-A0C8-D27F2BCFC6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2C5065B-1474-4D66-99DB-CFEF811C0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6F4B51-92DC-4003-A3E7-28710D57AB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D5C13CE-E4FE-4F85-BC09-9C950ED752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51C5D97-1CDA-475E-BAC6-EE58999872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712EBA-54FF-45FE-9A4E-98C0C0EC2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E0AB49E-A89E-4B6C-AAAA-96E326D154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E63E817-E471-4A64-9EF6-FFB1FBB348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4BB2927-CDAC-455A-8D26-8582DD13DD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8E42F79-594B-4397-8A30-281228EF99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E578AA8-0A5F-4BAA-AAFC-8A1E07838B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BA6CB24-165E-4D82-A315-18FFF8ABC6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A7AFC89-7922-47E2-8920-9883AF13C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2D63DEE-348A-4118-952F-DCD6FC1B6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A17409-8146-400D-A3C1-1E93FE2056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21B7B93-01A0-4FDD-A6E1-5729577818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D3948D1-38CD-41AC-BBE8-291A85A70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633F3FE-70B6-41BD-A2D7-F9A53AB38E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9D1DD0D-9D4A-41EA-9650-F8215D949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148EE7C-8DC4-4A31-A981-8F838EA8FA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7F7EC5C-3015-4A5E-A9E3-B53F5293D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7AF31F-4674-411A-837A-ED991478D2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3">
              <a:extLst>
                <a:ext uri="{FF2B5EF4-FFF2-40B4-BE49-F238E27FC236}">
                  <a16:creationId xmlns:a16="http://schemas.microsoft.com/office/drawing/2014/main" id="{5D3DAED2-414E-42E1-998A-6D7EF4A4D0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6" name="Right Triangle 85">
            <a:extLst>
              <a:ext uri="{FF2B5EF4-FFF2-40B4-BE49-F238E27FC236}">
                <a16:creationId xmlns:a16="http://schemas.microsoft.com/office/drawing/2014/main" id="{9E92C66B-792F-479F-B983-F47FEE1AB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911659F-44D0-4108-B408-31348F3FDC1D}"/>
              </a:ext>
            </a:extLst>
          </p:cNvPr>
          <p:cNvSpPr>
            <a:spLocks noGrp="1"/>
          </p:cNvSpPr>
          <p:nvPr>
            <p:ph type="title"/>
          </p:nvPr>
        </p:nvSpPr>
        <p:spPr>
          <a:xfrm>
            <a:off x="691079" y="725951"/>
            <a:ext cx="5408027" cy="1442463"/>
          </a:xfrm>
        </p:spPr>
        <p:txBody>
          <a:bodyPr>
            <a:normAutofit/>
          </a:bodyPr>
          <a:lstStyle/>
          <a:p>
            <a:r>
              <a:rPr lang="en-GB" dirty="0"/>
              <a:t>Q5: Chelsea</a:t>
            </a:r>
            <a:br>
              <a:rPr lang="en-GB"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CE6B80A-8074-48F4-9DD9-77ADC5783682}"/>
              </a:ext>
            </a:extLst>
          </p:cNvPr>
          <p:cNvSpPr>
            <a:spLocks noGrp="1"/>
          </p:cNvSpPr>
          <p:nvPr>
            <p:ph idx="1"/>
          </p:nvPr>
        </p:nvSpPr>
        <p:spPr>
          <a:xfrm>
            <a:off x="691079" y="2340131"/>
            <a:ext cx="4424633" cy="3791918"/>
          </a:xfrm>
        </p:spPr>
        <p:txBody>
          <a:bodyPr>
            <a:normAutofit/>
          </a:bodyPr>
          <a:lstStyle/>
          <a:p>
            <a:r>
              <a:rPr lang="en-GB" sz="1900">
                <a:effectLst/>
                <a:latin typeface="Times New Roman" panose="02020603050405020304" pitchFamily="18" charset="0"/>
                <a:ea typeface="Times New Roman" panose="02020603050405020304" pitchFamily="18" charset="0"/>
                <a:cs typeface="Arial" panose="020B0604020202020204" pitchFamily="34" charset="0"/>
              </a:rPr>
              <a:t>Chelsea was doing her weekly shopping in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 Did she dishonestly appropriate the property?</a:t>
            </a:r>
            <a:endParaRPr lang="en-GB" sz="190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900"/>
          </a:p>
        </p:txBody>
      </p:sp>
      <p:pic>
        <p:nvPicPr>
          <p:cNvPr id="4" name="Picture 3" descr="A child eating a piece of food&#10;&#10;Description automatically generated with low confidence">
            <a:extLst>
              <a:ext uri="{FF2B5EF4-FFF2-40B4-BE49-F238E27FC236}">
                <a16:creationId xmlns:a16="http://schemas.microsoft.com/office/drawing/2014/main" id="{7608A791-66CC-4F51-BF74-44DE58880089}"/>
              </a:ext>
            </a:extLst>
          </p:cNvPr>
          <p:cNvPicPr>
            <a:picLocks noChangeAspect="1"/>
          </p:cNvPicPr>
          <p:nvPr/>
        </p:nvPicPr>
        <p:blipFill>
          <a:blip r:embed="rId3"/>
          <a:stretch>
            <a:fillRect/>
          </a:stretch>
        </p:blipFill>
        <p:spPr>
          <a:xfrm>
            <a:off x="7359985" y="721082"/>
            <a:ext cx="3855873" cy="5422322"/>
          </a:xfrm>
          <a:prstGeom prst="rect">
            <a:avLst/>
          </a:prstGeom>
        </p:spPr>
      </p:pic>
    </p:spTree>
    <p:extLst>
      <p:ext uri="{BB962C8B-B14F-4D97-AF65-F5344CB8AC3E}">
        <p14:creationId xmlns:p14="http://schemas.microsoft.com/office/powerpoint/2010/main" val="1320118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803E-E207-4ADE-8815-8FD9C9CEE2D7}"/>
              </a:ext>
            </a:extLst>
          </p:cNvPr>
          <p:cNvSpPr>
            <a:spLocks noGrp="1"/>
          </p:cNvSpPr>
          <p:nvPr>
            <p:ph type="title"/>
          </p:nvPr>
        </p:nvSpPr>
        <p:spPr/>
        <p:txBody>
          <a:bodyPr/>
          <a:lstStyle/>
          <a:p>
            <a:r>
              <a:rPr lang="en-GB" dirty="0"/>
              <a:t>M.R: Intention to permanently deprive?</a:t>
            </a:r>
          </a:p>
        </p:txBody>
      </p:sp>
      <p:sp>
        <p:nvSpPr>
          <p:cNvPr id="3" name="Content Placeholder 2">
            <a:extLst>
              <a:ext uri="{FF2B5EF4-FFF2-40B4-BE49-F238E27FC236}">
                <a16:creationId xmlns:a16="http://schemas.microsoft.com/office/drawing/2014/main" id="{2CF5E840-8ED1-49EF-9405-383210424AF7}"/>
              </a:ext>
            </a:extLst>
          </p:cNvPr>
          <p:cNvSpPr>
            <a:spLocks noGrp="1"/>
          </p:cNvSpPr>
          <p:nvPr>
            <p:ph idx="1"/>
          </p:nvPr>
        </p:nvSpPr>
        <p:spPr/>
        <p:txBody>
          <a:bodyPr>
            <a:normAutofit fontScale="92500"/>
          </a:bodyPr>
          <a:lstStyle/>
          <a:p>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endParaRPr lang="en-GB" dirty="0"/>
          </a:p>
        </p:txBody>
      </p:sp>
    </p:spTree>
    <p:extLst>
      <p:ext uri="{BB962C8B-B14F-4D97-AF65-F5344CB8AC3E}">
        <p14:creationId xmlns:p14="http://schemas.microsoft.com/office/powerpoint/2010/main" val="2257606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3CB04AC-71FF-4155-8E30-A8169270A41E}"/>
              </a:ext>
            </a:extLst>
          </p:cNvPr>
          <p:cNvSpPr>
            <a:spLocks noGrp="1"/>
          </p:cNvSpPr>
          <p:nvPr>
            <p:ph type="title"/>
          </p:nvPr>
        </p:nvSpPr>
        <p:spPr>
          <a:xfrm>
            <a:off x="936544" y="-742524"/>
            <a:ext cx="4038652" cy="1881178"/>
          </a:xfrm>
        </p:spPr>
        <p:txBody>
          <a:bodyPr>
            <a:normAutofit/>
          </a:bodyPr>
          <a:lstStyle/>
          <a:p>
            <a:r>
              <a:rPr lang="en-GB" dirty="0"/>
              <a:t>Q6: Amjad </a:t>
            </a:r>
          </a:p>
        </p:txBody>
      </p:sp>
      <p:sp>
        <p:nvSpPr>
          <p:cNvPr id="3" name="Content Placeholder 2">
            <a:extLst>
              <a:ext uri="{FF2B5EF4-FFF2-40B4-BE49-F238E27FC236}">
                <a16:creationId xmlns:a16="http://schemas.microsoft.com/office/drawing/2014/main" id="{64AB29F4-C6B0-4417-9F6C-CDC0FDD86F2B}"/>
              </a:ext>
            </a:extLst>
          </p:cNvPr>
          <p:cNvSpPr>
            <a:spLocks noGrp="1"/>
          </p:cNvSpPr>
          <p:nvPr>
            <p:ph idx="1"/>
          </p:nvPr>
        </p:nvSpPr>
        <p:spPr>
          <a:xfrm>
            <a:off x="691079" y="1679984"/>
            <a:ext cx="4038652" cy="4482957"/>
          </a:xfrm>
        </p:spPr>
        <p:txBody>
          <a:bodyPr>
            <a:normAutofit fontScale="92500" lnSpcReduction="10000"/>
          </a:bodyPr>
          <a:lstStyle/>
          <a:p>
            <a:pPr marL="0" indent="0">
              <a:buNone/>
            </a:pPr>
            <a:r>
              <a:rPr lang="en-GB" sz="2800" dirty="0">
                <a:effectLst/>
                <a:latin typeface="Times New Roman" panose="02020603050405020304" pitchFamily="18" charset="0"/>
                <a:ea typeface="Times New Roman" panose="02020603050405020304" pitchFamily="18" charset="0"/>
                <a:cs typeface="Arial" panose="020B0604020202020204" pitchFamily="34" charset="0"/>
              </a:rPr>
              <a:t>Amjad was a university student who was living in the halls of residence. He realised that the bigger room with a television on his corridor was unoccupied and therefore entered the room, took the television and put it in his room. Is there an intention to permanently deprive?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4" name="Picture 3" descr="A computer with a sunset in the background&#10;&#10;Description automatically generated with low confidence">
            <a:extLst>
              <a:ext uri="{FF2B5EF4-FFF2-40B4-BE49-F238E27FC236}">
                <a16:creationId xmlns:a16="http://schemas.microsoft.com/office/drawing/2014/main" id="{B4332B02-C403-406B-BE98-009286CB3D33}"/>
              </a:ext>
            </a:extLst>
          </p:cNvPr>
          <p:cNvPicPr>
            <a:picLocks noChangeAspect="1"/>
          </p:cNvPicPr>
          <p:nvPr/>
        </p:nvPicPr>
        <p:blipFill>
          <a:blip r:embed="rId3"/>
          <a:stretch>
            <a:fillRect/>
          </a:stretch>
        </p:blipFill>
        <p:spPr>
          <a:xfrm>
            <a:off x="5106333" y="1019829"/>
            <a:ext cx="6401443" cy="4833089"/>
          </a:xfrm>
          <a:prstGeom prst="rect">
            <a:avLst/>
          </a:prstGeom>
        </p:spPr>
      </p:pic>
    </p:spTree>
    <p:extLst>
      <p:ext uri="{BB962C8B-B14F-4D97-AF65-F5344CB8AC3E}">
        <p14:creationId xmlns:p14="http://schemas.microsoft.com/office/powerpoint/2010/main" val="1964836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83C70-4B4D-63AB-EAFA-CE5F90D28CDE}"/>
              </a:ext>
            </a:extLst>
          </p:cNvPr>
          <p:cNvSpPr>
            <a:spLocks noGrp="1"/>
          </p:cNvSpPr>
          <p:nvPr>
            <p:ph type="title"/>
          </p:nvPr>
        </p:nvSpPr>
        <p:spPr/>
        <p:txBody>
          <a:bodyPr/>
          <a:lstStyle/>
          <a:p>
            <a:r>
              <a:rPr lang="en-US" dirty="0"/>
              <a:t>Q7: Ryan</a:t>
            </a:r>
            <a:endParaRPr lang="en-GB" dirty="0"/>
          </a:p>
        </p:txBody>
      </p:sp>
      <p:sp>
        <p:nvSpPr>
          <p:cNvPr id="3" name="Content Placeholder 2">
            <a:extLst>
              <a:ext uri="{FF2B5EF4-FFF2-40B4-BE49-F238E27FC236}">
                <a16:creationId xmlns:a16="http://schemas.microsoft.com/office/drawing/2014/main" id="{90544D51-F5BB-2C3B-619C-50988686020A}"/>
              </a:ext>
            </a:extLst>
          </p:cNvPr>
          <p:cNvSpPr>
            <a:spLocks noGrp="1"/>
          </p:cNvSpPr>
          <p:nvPr>
            <p:ph idx="1"/>
          </p:nvPr>
        </p:nvSpPr>
        <p:spPr>
          <a:xfrm>
            <a:off x="691079" y="2340131"/>
            <a:ext cx="4053199" cy="3564436"/>
          </a:xfrm>
        </p:spPr>
        <p:txBody>
          <a:bodyPr>
            <a:normAutofit/>
          </a:bodyPr>
          <a:lstStyle/>
          <a:p>
            <a:r>
              <a:rPr lang="en-US" sz="2800" b="0" i="0" dirty="0">
                <a:solidFill>
                  <a:srgbClr val="212529"/>
                </a:solidFill>
                <a:effectLst/>
                <a:latin typeface="-apple-system"/>
              </a:rPr>
              <a:t>Ryan, a student borrowed an advance copy of an examination paper, copied the questions and then returned the paper.</a:t>
            </a:r>
          </a:p>
          <a:p>
            <a:r>
              <a:rPr lang="en-US" sz="2800" dirty="0">
                <a:solidFill>
                  <a:srgbClr val="212529"/>
                </a:solidFill>
                <a:latin typeface="-apple-system"/>
              </a:rPr>
              <a:t>Is Ryan guilty of theft?</a:t>
            </a:r>
            <a:endParaRPr lang="en-GB" sz="2800" dirty="0"/>
          </a:p>
        </p:txBody>
      </p:sp>
      <p:pic>
        <p:nvPicPr>
          <p:cNvPr id="5" name="Picture 4" descr="Letters magnified through eyeglasses">
            <a:extLst>
              <a:ext uri="{FF2B5EF4-FFF2-40B4-BE49-F238E27FC236}">
                <a16:creationId xmlns:a16="http://schemas.microsoft.com/office/drawing/2014/main" id="{ED3A78D4-D841-F911-5A4F-7C26A5D6C6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02589" y="1414086"/>
            <a:ext cx="6044108" cy="4029828"/>
          </a:xfrm>
          <a:prstGeom prst="rect">
            <a:avLst/>
          </a:prstGeom>
        </p:spPr>
      </p:pic>
    </p:spTree>
    <p:extLst>
      <p:ext uri="{BB962C8B-B14F-4D97-AF65-F5344CB8AC3E}">
        <p14:creationId xmlns:p14="http://schemas.microsoft.com/office/powerpoint/2010/main" val="4179507654"/>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112</TotalTime>
  <Words>1800</Words>
  <Application>Microsoft Office PowerPoint</Application>
  <PresentationFormat>Widescreen</PresentationFormat>
  <Paragraphs>123</Paragraphs>
  <Slides>23</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-apple-system</vt:lpstr>
      <vt:lpstr>Arial</vt:lpstr>
      <vt:lpstr>Arial</vt:lpstr>
      <vt:lpstr>Calibri</vt:lpstr>
      <vt:lpstr>Grandview</vt:lpstr>
      <vt:lpstr>Times New Roman</vt:lpstr>
      <vt:lpstr>Wingdings</vt:lpstr>
      <vt:lpstr>CosineVTI</vt:lpstr>
      <vt:lpstr>THEFT WORKSHOP</vt:lpstr>
      <vt:lpstr>Definition of Theft</vt:lpstr>
      <vt:lpstr>Actus Reus of Theft</vt:lpstr>
      <vt:lpstr>Appropriation</vt:lpstr>
      <vt:lpstr>There are several legal debates in relation to appropriation.</vt:lpstr>
      <vt:lpstr>Q1: Assumption of all the rights of the owner</vt:lpstr>
      <vt:lpstr>Q2: Does assumption require a physical act in relation to the property?</vt:lpstr>
      <vt:lpstr>Q3: Can there be an appropriation where the owner consents to the assumption of their right/s?</vt:lpstr>
      <vt:lpstr>Q4: Appropriation as a continuing act</vt:lpstr>
      <vt:lpstr>Q1: Maggie</vt:lpstr>
      <vt:lpstr>Q2: Gerald</vt:lpstr>
      <vt:lpstr>Actus Reus of Theft</vt:lpstr>
      <vt:lpstr>Property</vt:lpstr>
      <vt:lpstr>Belonging to another</vt:lpstr>
      <vt:lpstr>Q3: Zaid </vt:lpstr>
      <vt:lpstr>What is the MR of Theft?</vt:lpstr>
      <vt:lpstr>M.R: Dishonestly</vt:lpstr>
      <vt:lpstr>Ivey v Genting Casinos [2017]</vt:lpstr>
      <vt:lpstr>Q4: Eddy</vt:lpstr>
      <vt:lpstr>Q5: Chelsea </vt:lpstr>
      <vt:lpstr>M.R: Intention to permanently deprive?</vt:lpstr>
      <vt:lpstr>Q6: Amjad </vt:lpstr>
      <vt:lpstr>Q7: Ryan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Sadie France</cp:lastModifiedBy>
  <cp:revision>81</cp:revision>
  <dcterms:created xsi:type="dcterms:W3CDTF">2021-10-21T14:15:14Z</dcterms:created>
  <dcterms:modified xsi:type="dcterms:W3CDTF">2022-11-04T14:32:52Z</dcterms:modified>
</cp:coreProperties>
</file>