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A8468D-0BA1-448E-9996-CBD95C2A94B9}" type="datetimeFigureOut">
              <a:rPr lang="en-GB" smtClean="0"/>
              <a:t>27/09/2021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BEBF2C-2F40-4223-AEAD-87CD4B0814CD}" type="slidenum">
              <a:rPr lang="en-GB" smtClean="0"/>
              <a:t>‹#›</a:t>
            </a:fld>
            <a:endParaRPr lang="en-GB"/>
          </a:p>
        </p:txBody>
      </p:sp>
    </p:spTree>
    <p:extLst>
      <p:ext uri="{BB962C8B-B14F-4D97-AF65-F5344CB8AC3E}">
        <p14:creationId xmlns:p14="http://schemas.microsoft.com/office/powerpoint/2010/main" val="3163322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ngland.nhs.uk/wp-content/uploads/2018/10/towards-commissioning-for-workplace-compassion-a-support-guide-v2.pdf"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hape 126"/>
          <p:cNvSpPr>
            <a:spLocks noGrp="1" noRot="1" noChangeAspect="1"/>
          </p:cNvSpPr>
          <p:nvPr>
            <p:ph type="sldImg"/>
          </p:nvPr>
        </p:nvSpPr>
        <p:spPr>
          <a:prstGeom prst="rect">
            <a:avLst/>
          </a:prstGeom>
        </p:spPr>
        <p:txBody>
          <a:bodyPr/>
          <a:lstStyle/>
          <a:p>
            <a:endParaRPr/>
          </a:p>
        </p:txBody>
      </p:sp>
      <p:sp>
        <p:nvSpPr>
          <p:cNvPr id="127" name="Shape 127"/>
          <p:cNvSpPr>
            <a:spLocks noGrp="1"/>
          </p:cNvSpPr>
          <p:nvPr>
            <p:ph type="body" sz="quarter" idx="1"/>
          </p:nvPr>
        </p:nvSpPr>
        <p:spPr>
          <a:prstGeom prst="rect">
            <a:avLst/>
          </a:prstGeom>
        </p:spPr>
        <p:txBody>
          <a:bodyPr/>
          <a:lstStyle/>
          <a:p>
            <a:r>
              <a:t>This slideset is part of a pack of resources for you to adapt and use in your local NHS organisation to support the experience of compassion in the workplace. You will find further resources about culture and values in the pack of materials – they include video clips and activities that you can link with this slide set.</a:t>
            </a:r>
          </a:p>
          <a:p>
            <a:endParaRPr/>
          </a:p>
          <a:p>
            <a:r>
              <a:t>You can find the background to NHS England’s initiative to support and improve staff experience, and workplace compassion in particular, in our support guide: </a:t>
            </a:r>
            <a:r>
              <a:rPr u="sng">
                <a:solidFill>
                  <a:srgbClr val="0000FF"/>
                </a:solidFill>
                <a:uFill>
                  <a:solidFill>
                    <a:srgbClr val="0000FF"/>
                  </a:solidFill>
                </a:uFill>
                <a:hlinkClick r:id="rId3"/>
              </a:rPr>
              <a:t>https://www.england.nhs.uk/wp-content/uploads/2018/10/towards-commissioning-for-workplace-compassion-a-support-guide-v2.pdf</a:t>
            </a:r>
            <a:r>
              <a:t> </a:t>
            </a:r>
          </a:p>
          <a:p>
            <a:endParaRPr/>
          </a:p>
          <a:p>
            <a:r>
              <a:t>The resource pack for workplace compassion includes handouts for you to use in conjunction with these slides.</a:t>
            </a:r>
          </a:p>
          <a:p>
            <a:endParaRPr/>
          </a:p>
          <a:p>
            <a:r>
              <a:t>This set of slides is intended to introduce a series of resource materials that support workplace compassion for you to adapt and apply in your workplace. </a:t>
            </a:r>
          </a:p>
          <a:p>
            <a:endParaRPr/>
          </a:p>
          <a:p>
            <a:r>
              <a:t>All the resources can be adapted or tailored, so do please add your own logo, and adapt and change the slides to suit your own workshop or presenting style and your local situation and audience.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Shape 131"/>
          <p:cNvSpPr>
            <a:spLocks noGrp="1" noRot="1" noChangeAspect="1"/>
          </p:cNvSpPr>
          <p:nvPr>
            <p:ph type="sldImg"/>
          </p:nvPr>
        </p:nvSpPr>
        <p:spPr>
          <a:prstGeom prst="rect">
            <a:avLst/>
          </a:prstGeom>
        </p:spPr>
        <p:txBody>
          <a:bodyPr/>
          <a:lstStyle/>
          <a:p>
            <a:endParaRPr/>
          </a:p>
        </p:txBody>
      </p:sp>
      <p:sp>
        <p:nvSpPr>
          <p:cNvPr id="132" name="Shape 132"/>
          <p:cNvSpPr>
            <a:spLocks noGrp="1"/>
          </p:cNvSpPr>
          <p:nvPr>
            <p:ph type="body" sz="quarter" idx="1"/>
          </p:nvPr>
        </p:nvSpPr>
        <p:spPr>
          <a:prstGeom prst="rect">
            <a:avLst/>
          </a:prstGeom>
        </p:spPr>
        <p:txBody>
          <a:bodyPr/>
          <a:lstStyle/>
          <a:p>
            <a:r>
              <a:t>Given the centrality of compassion in the delivery of care, a key question for us all is how can we create compassionate cultures where staff can both deliver compassionate care and thrive themselves. We know that compassion is a key issue for both patients and staff. Our focus here is on how we can go about prioritising and creating such a culture.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Shape 136"/>
          <p:cNvSpPr>
            <a:spLocks noGrp="1" noRot="1" noChangeAspect="1"/>
          </p:cNvSpPr>
          <p:nvPr>
            <p:ph type="sldImg"/>
          </p:nvPr>
        </p:nvSpPr>
        <p:spPr>
          <a:prstGeom prst="rect">
            <a:avLst/>
          </a:prstGeom>
        </p:spPr>
        <p:txBody>
          <a:bodyPr/>
          <a:lstStyle/>
          <a:p>
            <a:endParaRPr/>
          </a:p>
        </p:txBody>
      </p:sp>
      <p:sp>
        <p:nvSpPr>
          <p:cNvPr id="137" name="Shape 137"/>
          <p:cNvSpPr>
            <a:spLocks noGrp="1"/>
          </p:cNvSpPr>
          <p:nvPr>
            <p:ph type="body" sz="quarter" idx="1"/>
          </p:nvPr>
        </p:nvSpPr>
        <p:spPr>
          <a:prstGeom prst="rect">
            <a:avLst/>
          </a:prstGeom>
        </p:spPr>
        <p:txBody>
          <a:bodyPr/>
          <a:lstStyle/>
          <a:p>
            <a:r>
              <a:t>Workplace compassion has some important characteristics and is demonstrated particularly through peoples’ connections with one another </a:t>
            </a:r>
          </a:p>
          <a:p>
            <a:r>
              <a:t>Compassion towards staff, like compassion towards patients, has a significant interpersonal behaviour component. We are all responsible for shaping the culture in which we work. Everything we do, all of our actions and interaction shape the culture of our teams and our organisations.</a:t>
            </a:r>
          </a:p>
          <a:p>
            <a:endParaRPr/>
          </a:p>
          <a:p>
            <a:r>
              <a:t>You may wish to draw on the text in Element 1: Culture and values for workplace compassion for further background and inspiration for your presentation or workshop.</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xfrm>
            <a:off x="381000" y="685800"/>
            <a:ext cx="6096000" cy="3429000"/>
          </a:xfrm>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r>
              <a:t>Compassion towards staff, like compassion towards patients, has a significant interpersonal behaviour component. We are all responsible for shaping the culture in which we work. Everything we do, all of our actions and interaction shape the culture of our teams and our organisations.</a:t>
            </a:r>
          </a:p>
          <a:p>
            <a:endParaRPr/>
          </a:p>
          <a:p>
            <a:r>
              <a:t>Ypu can draw on the text in Element 1: Culture and values for workplace compassion for further background and inspiration for your presentation or workshop.</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 name="Shape 164"/>
          <p:cNvSpPr>
            <a:spLocks noGrp="1" noRot="1" noChangeAspect="1"/>
          </p:cNvSpPr>
          <p:nvPr>
            <p:ph type="sldImg"/>
          </p:nvPr>
        </p:nvSpPr>
        <p:spPr>
          <a:xfrm>
            <a:off x="381000" y="685800"/>
            <a:ext cx="6096000" cy="3429000"/>
          </a:xfrm>
          <a:prstGeom prst="rect">
            <a:avLst/>
          </a:prstGeom>
        </p:spPr>
        <p:txBody>
          <a:bodyPr/>
          <a:lstStyle/>
          <a:p>
            <a:endParaRPr/>
          </a:p>
        </p:txBody>
      </p:sp>
      <p:sp>
        <p:nvSpPr>
          <p:cNvPr id="165" name="Shape 165"/>
          <p:cNvSpPr>
            <a:spLocks noGrp="1"/>
          </p:cNvSpPr>
          <p:nvPr>
            <p:ph type="body" sz="quarter" idx="1"/>
          </p:nvPr>
        </p:nvSpPr>
        <p:spPr>
          <a:prstGeom prst="rect">
            <a:avLst/>
          </a:prstGeom>
        </p:spPr>
        <p:txBody>
          <a:bodyPr/>
          <a:lstStyle/>
          <a:p>
            <a:r>
              <a:t>We know that many organisations have put in place and support a wide range of different measures, activities and ways of supporting staff . The research and insights that informed the development of the NHS England guide point specifically to the importance of workplace compassion.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hape 169"/>
          <p:cNvSpPr>
            <a:spLocks noGrp="1" noRot="1" noChangeAspect="1"/>
          </p:cNvSpPr>
          <p:nvPr>
            <p:ph type="sldImg"/>
          </p:nvPr>
        </p:nvSpPr>
        <p:spPr>
          <a:prstGeom prst="rect">
            <a:avLst/>
          </a:prstGeom>
        </p:spPr>
        <p:txBody>
          <a:bodyPr/>
          <a:lstStyle/>
          <a:p>
            <a:endParaRPr/>
          </a:p>
        </p:txBody>
      </p:sp>
      <p:sp>
        <p:nvSpPr>
          <p:cNvPr id="170" name="Shape 170"/>
          <p:cNvSpPr>
            <a:spLocks noGrp="1"/>
          </p:cNvSpPr>
          <p:nvPr>
            <p:ph type="body" sz="quarter" idx="1"/>
          </p:nvPr>
        </p:nvSpPr>
        <p:spPr>
          <a:prstGeom prst="rect">
            <a:avLst/>
          </a:prstGeom>
        </p:spPr>
        <p:txBody>
          <a:bodyPr/>
          <a:lstStyle/>
          <a:p>
            <a:r>
              <a:t>It is becoming increasingly clear across professional groups and system wide initiatives and strategic publications that there is gathering momentum reflecting the importance of work place cultures with regard to outcomes and experiences for both patients and staff. </a:t>
            </a:r>
          </a:p>
          <a:p>
            <a:r>
              <a:t>In May 2016, NHS England launched Leading Change, Adding Value, a framework to support nursing, midwifery and care staff to take an active role in leading change in health services. It included a commitment to staff, alongside commitments to support better experience for patients.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914400" y="2130425"/>
            <a:ext cx="10363200" cy="1470027"/>
          </a:xfrm>
          <a:prstGeom prst="rect">
            <a:avLst/>
          </a:prstGeom>
        </p:spPr>
        <p:txBody>
          <a:bodyPr/>
          <a:lstStyle/>
          <a:p>
            <a:r>
              <a:t>Title Text</a:t>
            </a:r>
          </a:p>
        </p:txBody>
      </p:sp>
      <p:sp>
        <p:nvSpPr>
          <p:cNvPr id="12" name="Body Level One…"/>
          <p:cNvSpPr txBox="1">
            <a:spLocks noGrp="1"/>
          </p:cNvSpPr>
          <p:nvPr>
            <p:ph type="body" sz="quarter" idx="1"/>
          </p:nvPr>
        </p:nvSpPr>
        <p:spPr>
          <a:xfrm>
            <a:off x="1828800" y="3886200"/>
            <a:ext cx="8534400" cy="1752600"/>
          </a:xfrm>
          <a:prstGeom prst="rect">
            <a:avLst/>
          </a:prstGeom>
        </p:spPr>
        <p:txBody>
          <a:bodyPr/>
          <a:lstStyle>
            <a:lvl1pPr marL="0" indent="0" algn="ctr">
              <a:buSzTx/>
              <a:buFontTx/>
              <a:buNone/>
              <a:defRPr>
                <a:solidFill>
                  <a:srgbClr val="888888"/>
                </a:solidFill>
              </a:defRPr>
            </a:lvl1pPr>
            <a:lvl2pPr marL="0" indent="457189" algn="ctr">
              <a:buSzTx/>
              <a:buFontTx/>
              <a:buNone/>
              <a:defRPr>
                <a:solidFill>
                  <a:srgbClr val="888888"/>
                </a:solidFill>
              </a:defRPr>
            </a:lvl2pPr>
            <a:lvl3pPr marL="0" indent="914377" algn="ctr">
              <a:buSzTx/>
              <a:buFontTx/>
              <a:buNone/>
              <a:defRPr>
                <a:solidFill>
                  <a:srgbClr val="888888"/>
                </a:solidFill>
              </a:defRPr>
            </a:lvl3pPr>
            <a:lvl4pPr marL="0" indent="1371566" algn="ctr">
              <a:buSzTx/>
              <a:buFontTx/>
              <a:buNone/>
              <a:defRPr>
                <a:solidFill>
                  <a:srgbClr val="888888"/>
                </a:solidFill>
              </a:defRPr>
            </a:lvl4pPr>
            <a:lvl5pPr marL="0" indent="1828754"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071335122"/>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87816856"/>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963084" y="4406902"/>
            <a:ext cx="10363201" cy="1362076"/>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963084" y="2906713"/>
            <a:ext cx="10363201" cy="1500188"/>
          </a:xfrm>
          <a:prstGeom prst="rect">
            <a:avLst/>
          </a:prstGeom>
        </p:spPr>
        <p:txBody>
          <a:bodyPr anchor="b"/>
          <a:lstStyle>
            <a:lvl1pPr marL="0" indent="0">
              <a:spcBef>
                <a:spcPts val="400"/>
              </a:spcBef>
              <a:buSzTx/>
              <a:buFontTx/>
              <a:buNone/>
              <a:defRPr sz="2000">
                <a:solidFill>
                  <a:srgbClr val="888888"/>
                </a:solidFill>
              </a:defRPr>
            </a:lvl1pPr>
            <a:lvl2pPr marL="0" indent="457189">
              <a:spcBef>
                <a:spcPts val="400"/>
              </a:spcBef>
              <a:buSzTx/>
              <a:buFontTx/>
              <a:buNone/>
              <a:defRPr sz="2000">
                <a:solidFill>
                  <a:srgbClr val="888888"/>
                </a:solidFill>
              </a:defRPr>
            </a:lvl2pPr>
            <a:lvl3pPr marL="0" indent="914377">
              <a:spcBef>
                <a:spcPts val="400"/>
              </a:spcBef>
              <a:buSzTx/>
              <a:buFontTx/>
              <a:buNone/>
              <a:defRPr sz="2000">
                <a:solidFill>
                  <a:srgbClr val="888888"/>
                </a:solidFill>
              </a:defRPr>
            </a:lvl3pPr>
            <a:lvl4pPr marL="0" indent="1371566">
              <a:spcBef>
                <a:spcPts val="400"/>
              </a:spcBef>
              <a:buSzTx/>
              <a:buFontTx/>
              <a:buNone/>
              <a:defRPr sz="2000">
                <a:solidFill>
                  <a:srgbClr val="888888"/>
                </a:solidFill>
              </a:defRPr>
            </a:lvl4pPr>
            <a:lvl5pPr marL="0" indent="1828754">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438713907"/>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609600" y="1600201"/>
            <a:ext cx="5384800" cy="4525964"/>
          </a:xfrm>
          <a:prstGeom prst="rect">
            <a:avLst/>
          </a:prstGeom>
        </p:spPr>
        <p:txBody>
          <a:bodyPr/>
          <a:lstStyle>
            <a:lvl1pPr>
              <a:defRPr sz="2800"/>
            </a:lvl1pPr>
            <a:lvl2pPr marL="790555" indent="-333366">
              <a:defRPr sz="2800"/>
            </a:lvl2pPr>
            <a:lvl3pPr marL="1234409" indent="-320032">
              <a:defRPr sz="2800"/>
            </a:lvl3pPr>
            <a:lvl4pPr marL="1740832" indent="-369267">
              <a:defRPr sz="2800"/>
            </a:lvl4pPr>
            <a:lvl5pPr marL="2198021" indent="-369267">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108078422"/>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609600" y="1535113"/>
            <a:ext cx="5386917" cy="639764"/>
          </a:xfrm>
          <a:prstGeom prst="rect">
            <a:avLst/>
          </a:prstGeom>
        </p:spPr>
        <p:txBody>
          <a:bodyPr anchor="b"/>
          <a:lstStyle>
            <a:lvl1pPr marL="0" indent="0">
              <a:spcBef>
                <a:spcPts val="533"/>
              </a:spcBef>
              <a:buSzTx/>
              <a:buFontTx/>
              <a:buNone/>
              <a:defRPr sz="2400" b="1"/>
            </a:lvl1pPr>
            <a:lvl2pPr marL="0" indent="457189">
              <a:spcBef>
                <a:spcPts val="533"/>
              </a:spcBef>
              <a:buSzTx/>
              <a:buFontTx/>
              <a:buNone/>
              <a:defRPr sz="2400" b="1"/>
            </a:lvl2pPr>
            <a:lvl3pPr marL="0" indent="914377">
              <a:spcBef>
                <a:spcPts val="533"/>
              </a:spcBef>
              <a:buSzTx/>
              <a:buFontTx/>
              <a:buNone/>
              <a:defRPr sz="2400" b="1"/>
            </a:lvl3pPr>
            <a:lvl4pPr marL="0" indent="1371566">
              <a:spcBef>
                <a:spcPts val="533"/>
              </a:spcBef>
              <a:buSzTx/>
              <a:buFontTx/>
              <a:buNone/>
              <a:defRPr sz="2400" b="1"/>
            </a:lvl4pPr>
            <a:lvl5pPr marL="0" indent="1828754">
              <a:spcBef>
                <a:spcPts val="533"/>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13"/>
          </p:nvPr>
        </p:nvSpPr>
        <p:spPr>
          <a:xfrm>
            <a:off x="6193368" y="1535113"/>
            <a:ext cx="5389035" cy="639764"/>
          </a:xfrm>
          <a:prstGeom prst="rect">
            <a:avLst/>
          </a:prstGeom>
        </p:spPr>
        <p:txBody>
          <a:bodyPr anchor="b"/>
          <a:lstStyle>
            <a:lvl1pPr marL="0" indent="0">
              <a:spcBef>
                <a:spcPts val="533"/>
              </a:spcBef>
              <a:buSzTx/>
              <a:buFontTx/>
              <a:buNone/>
              <a:defRPr sz="1800" b="1"/>
            </a:lvl1pPr>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57294655"/>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102924716"/>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57359737"/>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609602" y="273049"/>
            <a:ext cx="4011085" cy="1162052"/>
          </a:xfrm>
          <a:prstGeom prst="rect">
            <a:avLst/>
          </a:prstGeom>
        </p:spPr>
        <p:txBody>
          <a:bodyPr anchor="b"/>
          <a:lstStyle>
            <a:lvl1pPr algn="l">
              <a:defRPr sz="2000" b="1"/>
            </a:lvl1pPr>
          </a:lstStyle>
          <a:p>
            <a:r>
              <a:t>Title Text</a:t>
            </a:r>
          </a:p>
        </p:txBody>
      </p:sp>
      <p:sp>
        <p:nvSpPr>
          <p:cNvPr id="73" name="Body Level One…"/>
          <p:cNvSpPr txBox="1">
            <a:spLocks noGrp="1"/>
          </p:cNvSpPr>
          <p:nvPr>
            <p:ph type="body" idx="1"/>
          </p:nvPr>
        </p:nvSpPr>
        <p:spPr>
          <a:xfrm>
            <a:off x="4766733" y="273051"/>
            <a:ext cx="6815667" cy="585311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half" idx="13"/>
          </p:nvPr>
        </p:nvSpPr>
        <p:spPr>
          <a:xfrm>
            <a:off x="609601" y="1435102"/>
            <a:ext cx="4011087" cy="4691063"/>
          </a:xfrm>
          <a:prstGeom prst="rect">
            <a:avLst/>
          </a:prstGeom>
        </p:spPr>
        <p:txBody>
          <a:bodyPr/>
          <a:lstStyle>
            <a:lvl1pPr marL="0" indent="0">
              <a:spcBef>
                <a:spcPts val="267"/>
              </a:spcBef>
              <a:buSzTx/>
              <a:buFontTx/>
              <a:buNone/>
              <a:defRPr sz="1000"/>
            </a:lvl1p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975810"/>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2389718" y="4800600"/>
            <a:ext cx="7315201" cy="566739"/>
          </a:xfrm>
          <a:prstGeom prst="rect">
            <a:avLst/>
          </a:prstGeom>
        </p:spPr>
        <p:txBody>
          <a:bodyPr anchor="b"/>
          <a:lstStyle>
            <a:lvl1pPr algn="l">
              <a:defRPr sz="2000" b="1"/>
            </a:lvl1pPr>
          </a:lstStyle>
          <a:p>
            <a:r>
              <a:t>Title Text</a:t>
            </a:r>
          </a:p>
        </p:txBody>
      </p:sp>
      <p:sp>
        <p:nvSpPr>
          <p:cNvPr id="83" name="Picture Placeholder 2"/>
          <p:cNvSpPr>
            <a:spLocks noGrp="1"/>
          </p:cNvSpPr>
          <p:nvPr>
            <p:ph type="pic" sz="half" idx="13"/>
          </p:nvPr>
        </p:nvSpPr>
        <p:spPr>
          <a:xfrm>
            <a:off x="2389718" y="612776"/>
            <a:ext cx="7315201" cy="4114801"/>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2389718" y="5367337"/>
            <a:ext cx="7315201" cy="804864"/>
          </a:xfrm>
          <a:prstGeom prst="rect">
            <a:avLst/>
          </a:prstGeom>
        </p:spPr>
        <p:txBody>
          <a:bodyPr/>
          <a:lstStyle>
            <a:lvl1pPr marL="0" indent="0">
              <a:spcBef>
                <a:spcPts val="267"/>
              </a:spcBef>
              <a:buSzTx/>
              <a:buFontTx/>
              <a:buNone/>
              <a:defRPr sz="1333"/>
            </a:lvl1pPr>
            <a:lvl2pPr marL="0" indent="457189">
              <a:spcBef>
                <a:spcPts val="267"/>
              </a:spcBef>
              <a:buSzTx/>
              <a:buFontTx/>
              <a:buNone/>
              <a:defRPr sz="1333"/>
            </a:lvl2pPr>
            <a:lvl3pPr marL="0" indent="914377">
              <a:spcBef>
                <a:spcPts val="267"/>
              </a:spcBef>
              <a:buSzTx/>
              <a:buFontTx/>
              <a:buNone/>
              <a:defRPr sz="1333"/>
            </a:lvl3pPr>
            <a:lvl4pPr marL="0" indent="1371566">
              <a:spcBef>
                <a:spcPts val="267"/>
              </a:spcBef>
              <a:buSzTx/>
              <a:buFontTx/>
              <a:buNone/>
              <a:defRPr sz="1333"/>
            </a:lvl4pPr>
            <a:lvl5pPr marL="0" indent="1828754">
              <a:spcBef>
                <a:spcPts val="267"/>
              </a:spcBef>
              <a:buSzTx/>
              <a:buFontTx/>
              <a:buNone/>
              <a:defRPr sz="1333"/>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360412412"/>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2" name="Title Text"/>
          <p:cNvSpPr txBox="1">
            <a:spLocks noGrp="1"/>
          </p:cNvSpPr>
          <p:nvPr>
            <p:ph type="title"/>
          </p:nvPr>
        </p:nvSpPr>
        <p:spPr>
          <a:prstGeom prst="rect">
            <a:avLst/>
          </a:prstGeom>
        </p:spPr>
        <p:txBody>
          <a:bodyPr/>
          <a:lstStyle/>
          <a:p>
            <a:r>
              <a:t>Title Text</a:t>
            </a:r>
          </a:p>
        </p:txBody>
      </p:sp>
      <p:sp>
        <p:nvSpPr>
          <p:cNvPr id="93"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268241677"/>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1" name="Title Text"/>
          <p:cNvSpPr txBox="1">
            <a:spLocks noGrp="1"/>
          </p:cNvSpPr>
          <p:nvPr>
            <p:ph type="title"/>
          </p:nvPr>
        </p:nvSpPr>
        <p:spPr>
          <a:xfrm>
            <a:off x="8839200" y="274637"/>
            <a:ext cx="2743200" cy="5851528"/>
          </a:xfrm>
          <a:prstGeom prst="rect">
            <a:avLst/>
          </a:prstGeom>
        </p:spPr>
        <p:txBody>
          <a:bodyPr/>
          <a:lstStyle/>
          <a:p>
            <a:r>
              <a:t>Title Text</a:t>
            </a:r>
          </a:p>
        </p:txBody>
      </p:sp>
      <p:sp>
        <p:nvSpPr>
          <p:cNvPr id="102" name="Body Level One…"/>
          <p:cNvSpPr txBox="1">
            <a:spLocks noGrp="1"/>
          </p:cNvSpPr>
          <p:nvPr>
            <p:ph type="body" idx="1"/>
          </p:nvPr>
        </p:nvSpPr>
        <p:spPr>
          <a:xfrm>
            <a:off x="609600" y="274637"/>
            <a:ext cx="8026400" cy="585152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485890882"/>
      </p:ext>
    </p:extLst>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Slide 1">
    <p:spTree>
      <p:nvGrpSpPr>
        <p:cNvPr id="1" name=""/>
        <p:cNvGrpSpPr/>
        <p:nvPr/>
      </p:nvGrpSpPr>
      <p:grpSpPr>
        <a:xfrm>
          <a:off x="0" y="0"/>
          <a:ext cx="0" cy="0"/>
          <a:chOff x="0" y="0"/>
          <a:chExt cx="0" cy="0"/>
        </a:xfrm>
      </p:grpSpPr>
      <p:sp>
        <p:nvSpPr>
          <p:cNvPr id="110" name="Date Placeholder 3"/>
          <p:cNvSpPr txBox="1"/>
          <p:nvPr/>
        </p:nvSpPr>
        <p:spPr>
          <a:xfrm>
            <a:off x="609600" y="6420966"/>
            <a:ext cx="2844800" cy="235896"/>
          </a:xfrm>
          <a:prstGeom prst="rect">
            <a:avLst/>
          </a:prstGeom>
          <a:ln w="12700">
            <a:miter lim="400000"/>
          </a:ln>
          <a:extLst>
            <a:ext uri="{C572A759-6A51-4108-AA02-DFA0A04FC94B}">
              <ma14:wrappingTextBoxFlag xmlns="" xmlns:ma14="http://schemas.microsoft.com/office/mac/drawingml/2011/main" val="1"/>
            </a:ext>
          </a:extLst>
        </p:spPr>
        <p:txBody>
          <a:bodyPr lIns="45719" tIns="45719" rIns="45719" bIns="45719" anchor="ctr">
            <a:spAutoFit/>
          </a:bodyPr>
          <a:lstStyle>
            <a:lvl1pPr>
              <a:defRPr sz="700"/>
            </a:lvl1pPr>
          </a:lstStyle>
          <a:p>
            <a:r>
              <a:rPr sz="933"/>
              <a:t>www.england.nhs.uk</a:t>
            </a:r>
          </a:p>
        </p:txBody>
      </p:sp>
      <p:sp>
        <p:nvSpPr>
          <p:cNvPr id="111" name="Title Text"/>
          <p:cNvSpPr txBox="1">
            <a:spLocks noGrp="1"/>
          </p:cNvSpPr>
          <p:nvPr>
            <p:ph type="title"/>
          </p:nvPr>
        </p:nvSpPr>
        <p:spPr>
          <a:xfrm>
            <a:off x="633101" y="1402937"/>
            <a:ext cx="9059192" cy="3622523"/>
          </a:xfrm>
          <a:prstGeom prst="rect">
            <a:avLst/>
          </a:prstGeom>
        </p:spPr>
        <p:txBody>
          <a:bodyPr anchor="t"/>
          <a:lstStyle>
            <a:lvl1pPr>
              <a:defRPr sz="6533"/>
            </a:lvl1pPr>
          </a:lstStyle>
          <a:p>
            <a:r>
              <a:t>Title Text</a:t>
            </a:r>
          </a:p>
        </p:txBody>
      </p:sp>
      <p:sp>
        <p:nvSpPr>
          <p:cNvPr id="112" name="Body Level One…"/>
          <p:cNvSpPr txBox="1">
            <a:spLocks noGrp="1"/>
          </p:cNvSpPr>
          <p:nvPr>
            <p:ph type="body" sz="quarter" idx="1"/>
          </p:nvPr>
        </p:nvSpPr>
        <p:spPr>
          <a:xfrm>
            <a:off x="609600" y="5025460"/>
            <a:ext cx="9082693" cy="959928"/>
          </a:xfrm>
          <a:prstGeom prst="rect">
            <a:avLst/>
          </a:prstGeom>
        </p:spPr>
        <p:txBody>
          <a:bodyPr anchor="b"/>
          <a:lstStyle>
            <a:lvl1pPr marL="0" indent="0">
              <a:spcBef>
                <a:spcPts val="400"/>
              </a:spcBef>
              <a:buSzTx/>
              <a:buFontTx/>
              <a:buNone/>
              <a:defRPr sz="2400">
                <a:solidFill>
                  <a:srgbClr val="00ADC6"/>
                </a:solidFill>
              </a:defRPr>
            </a:lvl1pPr>
            <a:lvl2pPr marL="838179" indent="-380990">
              <a:spcBef>
                <a:spcPts val="400"/>
              </a:spcBef>
              <a:buFontTx/>
              <a:defRPr sz="2400">
                <a:solidFill>
                  <a:srgbClr val="00ADC6"/>
                </a:solidFill>
              </a:defRPr>
            </a:lvl2pPr>
            <a:lvl3pPr>
              <a:spcBef>
                <a:spcPts val="400"/>
              </a:spcBef>
              <a:buFontTx/>
              <a:defRPr sz="2400">
                <a:solidFill>
                  <a:srgbClr val="00ADC6"/>
                </a:solidFill>
              </a:defRPr>
            </a:lvl3pPr>
            <a:lvl4pPr marL="1676358" indent="-304792">
              <a:spcBef>
                <a:spcPts val="400"/>
              </a:spcBef>
              <a:buFontTx/>
              <a:defRPr sz="2400">
                <a:solidFill>
                  <a:srgbClr val="00ADC6"/>
                </a:solidFill>
              </a:defRPr>
            </a:lvl4pPr>
            <a:lvl5pPr marL="2133547" indent="-304792">
              <a:spcBef>
                <a:spcPts val="400"/>
              </a:spcBef>
              <a:buFontTx/>
              <a:defRPr sz="2400">
                <a:solidFill>
                  <a:srgbClr val="00ADC6"/>
                </a:solidFill>
              </a:defRPr>
            </a:lvl5pPr>
          </a:lstStyle>
          <a:p>
            <a:r>
              <a:t>Body Level One</a:t>
            </a:r>
          </a:p>
          <a:p>
            <a:pPr lvl="1"/>
            <a:r>
              <a:t>Body Level Two</a:t>
            </a:r>
          </a:p>
          <a:p>
            <a:pPr lvl="2"/>
            <a:r>
              <a:t>Body Level Three</a:t>
            </a:r>
          </a:p>
          <a:p>
            <a:pPr lvl="3"/>
            <a:r>
              <a:t>Body Level Four</a:t>
            </a:r>
          </a:p>
          <a:p>
            <a:pPr lvl="4"/>
            <a:r>
              <a:t>Body Level Five</a:t>
            </a:r>
          </a:p>
        </p:txBody>
      </p:sp>
      <p:sp>
        <p:nvSpPr>
          <p:cNvPr id="113" name="Rectangle 20"/>
          <p:cNvSpPr/>
          <p:nvPr/>
        </p:nvSpPr>
        <p:spPr>
          <a:xfrm>
            <a:off x="609602" y="6459741"/>
            <a:ext cx="2426541" cy="240873"/>
          </a:xfrm>
          <a:prstGeom prst="rect">
            <a:avLst/>
          </a:prstGeom>
          <a:solidFill>
            <a:srgbClr val="FFFFFF"/>
          </a:solidFill>
          <a:ln w="12700">
            <a:miter lim="400000"/>
          </a:ln>
        </p:spPr>
        <p:txBody>
          <a:bodyPr lIns="60959" rIns="60959" anchor="ctr"/>
          <a:lstStyle/>
          <a:p>
            <a:pPr algn="ctr">
              <a:defRPr sz="1300"/>
            </a:pPr>
            <a:endParaRPr sz="1733"/>
          </a:p>
        </p:txBody>
      </p:sp>
      <p:pic>
        <p:nvPicPr>
          <p:cNvPr id="114" name="Picture 7" descr="Picture 7"/>
          <p:cNvPicPr>
            <a:picLocks noChangeAspect="1"/>
          </p:cNvPicPr>
          <p:nvPr/>
        </p:nvPicPr>
        <p:blipFill>
          <a:blip r:embed="rId2"/>
          <a:stretch>
            <a:fillRect/>
          </a:stretch>
        </p:blipFill>
        <p:spPr>
          <a:xfrm>
            <a:off x="10248480" y="5303268"/>
            <a:ext cx="1627635" cy="1272808"/>
          </a:xfrm>
          <a:prstGeom prst="rect">
            <a:avLst/>
          </a:prstGeom>
          <a:ln w="12700">
            <a:miter lim="400000"/>
          </a:ln>
        </p:spPr>
      </p:pic>
      <p:pic>
        <p:nvPicPr>
          <p:cNvPr id="115" name="Picture 7" descr="Picture 7"/>
          <p:cNvPicPr>
            <a:picLocks noChangeAspect="1"/>
          </p:cNvPicPr>
          <p:nvPr/>
        </p:nvPicPr>
        <p:blipFill>
          <a:blip r:embed="rId3"/>
          <a:stretch>
            <a:fillRect/>
          </a:stretch>
        </p:blipFill>
        <p:spPr>
          <a:xfrm>
            <a:off x="10639234" y="409689"/>
            <a:ext cx="1236879" cy="495311"/>
          </a:xfrm>
          <a:prstGeom prst="rect">
            <a:avLst/>
          </a:prstGeom>
          <a:ln w="12700">
            <a:miter lim="400000"/>
          </a:ln>
        </p:spPr>
      </p:pic>
      <p:sp>
        <p:nvSpPr>
          <p:cNvPr id="116" name="Slide Number"/>
          <p:cNvSpPr txBox="1">
            <a:spLocks noGrp="1"/>
          </p:cNvSpPr>
          <p:nvPr>
            <p:ph type="sldNum" sz="quarter" idx="2"/>
          </p:nvPr>
        </p:nvSpPr>
        <p:spPr>
          <a:xfrm>
            <a:off x="11307329" y="6217853"/>
            <a:ext cx="275073" cy="276999"/>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3784747855"/>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609600" y="274638"/>
            <a:ext cx="10972800" cy="1143001"/>
          </a:xfrm>
          <a:prstGeom prst="rect">
            <a:avLst/>
          </a:prstGeom>
          <a:ln w="12700">
            <a:miter lim="400000"/>
          </a:ln>
          <a:extLst>
            <a:ext uri="{C572A759-6A51-4108-AA02-DFA0A04FC94B}">
              <ma14:wrappingTextBoxFlag xmlns=""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609600" y="1600201"/>
            <a:ext cx="10972800" cy="4525964"/>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307329" y="6400414"/>
            <a:ext cx="275073" cy="276999"/>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extLst>
      <p:ext uri="{BB962C8B-B14F-4D97-AF65-F5344CB8AC3E}">
        <p14:creationId xmlns:p14="http://schemas.microsoft.com/office/powerpoint/2010/main" val="368473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spd="med"/>
  <p:txStyles>
    <p:titleStyle>
      <a:lvl1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1pPr>
      <a:lvl2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2pPr>
      <a:lvl3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3pPr>
      <a:lvl4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4pPr>
      <a:lvl5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5pPr>
      <a:lvl6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6pPr>
      <a:lvl7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7pPr>
      <a:lvl8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8pPr>
      <a:lvl9pPr marL="0" marR="0" indent="0" algn="ctr" defTabSz="457189"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9pPr>
    </p:titleStyle>
    <p:bodyStyle>
      <a:lvl1pPr marL="342891" marR="0" indent="-342891"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1pPr>
      <a:lvl2pPr marL="783752" marR="0" indent="-326564"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2pPr>
      <a:lvl3pPr marL="1219170" marR="0" indent="-304792"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3pPr>
      <a:lvl4pPr marL="1737315" marR="0" indent="-365750"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4pPr>
      <a:lvl5pPr marL="2194505" marR="0" indent="-365751"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5pPr>
      <a:lvl6pPr marL="2651694" marR="0" indent="-365751"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6pPr>
      <a:lvl7pPr marL="3108882" marR="0" indent="-365751"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7pPr>
      <a:lvl8pPr marL="3566071" marR="0" indent="-365751"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8pPr>
      <a:lvl9pPr marL="4023259" marR="0" indent="-365751" algn="l" defTabSz="457189" rtl="0" latinLnBrk="0">
        <a:lnSpc>
          <a:spcPct val="100000"/>
        </a:lnSpc>
        <a:spcBef>
          <a:spcPts val="667"/>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9pPr>
    </p:bodyStyle>
    <p:otherStyle>
      <a:lvl1pPr marL="0" marR="0" indent="0"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1pPr>
      <a:lvl2pPr marL="0" marR="0" indent="609585"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2pPr>
      <a:lvl3pPr marL="0" marR="0" indent="1219170"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3pPr>
      <a:lvl4pPr marL="0" marR="0" indent="1828754"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4pPr>
      <a:lvl5pPr marL="0" marR="0" indent="2438339"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5pPr>
      <a:lvl6pPr marL="0" marR="0" indent="3047924"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6pPr>
      <a:lvl7pPr marL="0" marR="0" indent="3657509"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7pPr>
      <a:lvl8pPr marL="0" marR="0" indent="4267093"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8pPr>
      <a:lvl9pPr marL="0" marR="0" indent="4876678" algn="r" defTabSz="609585"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www.england.nhs.uk/wp-content/uploads/2016/05/nursing-framework.pdf"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Title 1"/>
          <p:cNvSpPr txBox="1">
            <a:spLocks noGrp="1"/>
          </p:cNvSpPr>
          <p:nvPr>
            <p:ph type="title"/>
          </p:nvPr>
        </p:nvSpPr>
        <p:spPr>
          <a:xfrm>
            <a:off x="1991543" y="1393653"/>
            <a:ext cx="7770216" cy="3775209"/>
          </a:xfrm>
          <a:prstGeom prst="rect">
            <a:avLst/>
          </a:prstGeom>
        </p:spPr>
        <p:txBody>
          <a:bodyPr/>
          <a:lstStyle/>
          <a:p>
            <a:pPr defTabSz="469378">
              <a:defRPr sz="5000" b="1"/>
            </a:pPr>
            <a:br/>
            <a:r>
              <a:rPr sz="5333">
                <a:latin typeface="Arial"/>
                <a:ea typeface="Arial"/>
                <a:cs typeface="Arial"/>
                <a:sym typeface="Arial"/>
              </a:rPr>
              <a:t>Culture and values for workplace compassion </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Content Placeholder 2"/>
          <p:cNvSpPr txBox="1">
            <a:spLocks noGrp="1"/>
          </p:cNvSpPr>
          <p:nvPr>
            <p:ph type="title"/>
          </p:nvPr>
        </p:nvSpPr>
        <p:spPr>
          <a:xfrm>
            <a:off x="720359" y="2435871"/>
            <a:ext cx="7625484" cy="3622523"/>
          </a:xfrm>
          <a:prstGeom prst="rect">
            <a:avLst/>
          </a:prstGeom>
        </p:spPr>
        <p:txBody>
          <a:bodyPr/>
          <a:lstStyle/>
          <a:p>
            <a:pPr algn="l">
              <a:defRPr sz="2000">
                <a:latin typeface="Arial"/>
                <a:ea typeface="Arial"/>
                <a:cs typeface="Arial"/>
                <a:sym typeface="Arial"/>
              </a:defRPr>
            </a:pPr>
            <a:r>
              <a:t>“If we want staff to treat patients with compassion and respect and care and dignity, then we must treat staff with compassion and care and respect and dignity”</a:t>
            </a:r>
            <a:br/>
            <a:r>
              <a:t>Michael West</a:t>
            </a:r>
            <a:br/>
            <a:r>
              <a:t> </a:t>
            </a:r>
            <a:r>
              <a:rPr u="sng">
                <a:solidFill>
                  <a:srgbClr val="0000FF"/>
                </a:solidFill>
              </a:rPr>
              <a:t>www.kingsfund.org.uk/audio-video/michael-west-leading-culturescompassionate-care</a:t>
            </a:r>
            <a:br>
              <a:rPr u="sng">
                <a:solidFill>
                  <a:srgbClr val="0000FF"/>
                </a:solidFill>
              </a:rPr>
            </a:br>
            <a:endParaRPr u="sng">
              <a:solidFill>
                <a:srgbClr val="0000FF"/>
              </a:solidFill>
            </a:endParaRPr>
          </a:p>
        </p:txBody>
      </p:sp>
      <p:sp>
        <p:nvSpPr>
          <p:cNvPr id="130" name="TextBox 1"/>
          <p:cNvSpPr txBox="1"/>
          <p:nvPr/>
        </p:nvSpPr>
        <p:spPr>
          <a:xfrm>
            <a:off x="720359" y="1083051"/>
            <a:ext cx="4326400" cy="1077218"/>
          </a:xfrm>
          <a:prstGeom prst="rect">
            <a:avLst/>
          </a:prstGeom>
          <a:ln w="12700">
            <a:miter lim="400000"/>
          </a:ln>
          <a:extLst>
            <a:ext uri="{C572A759-6A51-4108-AA02-DFA0A04FC94B}">
              <ma14:wrappingTextBoxFlag xmlns="" xmlns:ma14="http://schemas.microsoft.com/office/mac/drawingml/2011/main" val="1"/>
            </a:ext>
          </a:extLst>
        </p:spPr>
        <p:txBody>
          <a:bodyPr lIns="60959" rIns="60959">
            <a:spAutoFit/>
          </a:bodyPr>
          <a:lstStyle/>
          <a:p>
            <a:pPr defTabSz="609585" hangingPunct="0">
              <a:defRPr sz="2400" b="1">
                <a:latin typeface="Arial"/>
                <a:ea typeface="Arial"/>
                <a:cs typeface="Arial"/>
                <a:sym typeface="Arial"/>
              </a:defRPr>
            </a:pPr>
            <a:r>
              <a:rPr sz="3200" b="1" kern="0">
                <a:solidFill>
                  <a:srgbClr val="000000"/>
                </a:solidFill>
                <a:latin typeface="Arial"/>
                <a:cs typeface="Arial"/>
                <a:sym typeface="Arial"/>
              </a:rPr>
              <a:t>Culture and values…</a:t>
            </a:r>
          </a:p>
          <a:p>
            <a:pPr defTabSz="609585" hangingPunct="0">
              <a:defRPr sz="2400" b="1">
                <a:latin typeface="Arial"/>
                <a:ea typeface="Arial"/>
                <a:cs typeface="Arial"/>
                <a:sym typeface="Arial"/>
              </a:defRPr>
            </a:pPr>
            <a:r>
              <a:rPr sz="3200" b="1" kern="0">
                <a:solidFill>
                  <a:srgbClr val="000000"/>
                </a:solidFill>
                <a:latin typeface="Arial"/>
                <a:cs typeface="Arial"/>
                <a:sym typeface="Arial"/>
              </a:rPr>
              <a:t>a key principle</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Content Placeholder 2"/>
          <p:cNvSpPr txBox="1"/>
          <p:nvPr/>
        </p:nvSpPr>
        <p:spPr>
          <a:xfrm>
            <a:off x="720359" y="2435871"/>
            <a:ext cx="7625484" cy="2144498"/>
          </a:xfrm>
          <a:prstGeom prst="rect">
            <a:avLst/>
          </a:prstGeom>
          <a:ln w="12700">
            <a:miter lim="400000"/>
          </a:ln>
          <a:extLst>
            <a:ext uri="{C572A759-6A51-4108-AA02-DFA0A04FC94B}">
              <ma14:wrappingTextBoxFlag xmlns="" xmlns:ma14="http://schemas.microsoft.com/office/mac/drawingml/2011/main" val="1"/>
            </a:ext>
          </a:extLst>
        </p:spPr>
        <p:txBody>
          <a:bodyPr lIns="60959" rIns="60959">
            <a:spAutoFit/>
          </a:bodyPr>
          <a:lstStyle/>
          <a:p>
            <a:pPr defTabSz="457189" hangingPunct="0">
              <a:defRPr sz="2000">
                <a:latin typeface="Arial"/>
                <a:ea typeface="Arial"/>
                <a:cs typeface="Arial"/>
                <a:sym typeface="Arial"/>
              </a:defRPr>
            </a:pPr>
            <a:r>
              <a:rPr sz="2667" kern="0">
                <a:solidFill>
                  <a:srgbClr val="000000"/>
                </a:solidFill>
                <a:latin typeface="Arial"/>
                <a:cs typeface="Arial"/>
                <a:sym typeface="Arial"/>
              </a:rPr>
              <a:t>While workplace compassion exists in the details of policies and procedures, in terms of cultures and values it is enacted interpersonally between members of staff.  </a:t>
            </a:r>
            <a:br>
              <a:rPr sz="2667" kern="0">
                <a:solidFill>
                  <a:srgbClr val="000000"/>
                </a:solidFill>
                <a:latin typeface="Arial"/>
                <a:cs typeface="Arial"/>
                <a:sym typeface="Arial"/>
              </a:rPr>
            </a:br>
            <a:endParaRPr sz="2667" kern="0">
              <a:solidFill>
                <a:srgbClr val="000000"/>
              </a:solidFill>
              <a:latin typeface="Arial"/>
              <a:cs typeface="Arial"/>
              <a:sym typeface="Arial"/>
            </a:endParaRPr>
          </a:p>
        </p:txBody>
      </p:sp>
      <p:sp>
        <p:nvSpPr>
          <p:cNvPr id="135" name="TextBox 6"/>
          <p:cNvSpPr txBox="1"/>
          <p:nvPr/>
        </p:nvSpPr>
        <p:spPr>
          <a:xfrm>
            <a:off x="720359" y="1083051"/>
            <a:ext cx="7932576" cy="1077218"/>
          </a:xfrm>
          <a:prstGeom prst="rect">
            <a:avLst/>
          </a:prstGeom>
          <a:ln w="12700">
            <a:miter lim="400000"/>
          </a:ln>
          <a:extLst>
            <a:ext uri="{C572A759-6A51-4108-AA02-DFA0A04FC94B}">
              <ma14:wrappingTextBoxFlag xmlns="" xmlns:ma14="http://schemas.microsoft.com/office/mac/drawingml/2011/main" val="1"/>
            </a:ext>
          </a:extLst>
        </p:spPr>
        <p:txBody>
          <a:bodyPr lIns="60959" rIns="60959">
            <a:spAutoFit/>
          </a:bodyPr>
          <a:lstStyle/>
          <a:p>
            <a:pPr defTabSz="609585" hangingPunct="0">
              <a:defRPr sz="2400" b="1">
                <a:latin typeface="Arial"/>
                <a:ea typeface="Arial"/>
                <a:cs typeface="Arial"/>
                <a:sym typeface="Arial"/>
              </a:defRPr>
            </a:pPr>
            <a:r>
              <a:rPr sz="3200" b="1" kern="0">
                <a:solidFill>
                  <a:srgbClr val="000000"/>
                </a:solidFill>
                <a:latin typeface="Arial"/>
                <a:cs typeface="Arial"/>
                <a:sym typeface="Arial"/>
              </a:rPr>
              <a:t>Both culture and compassion  </a:t>
            </a:r>
          </a:p>
          <a:p>
            <a:pPr defTabSz="609585" hangingPunct="0">
              <a:defRPr sz="2400" b="1">
                <a:latin typeface="Arial"/>
                <a:ea typeface="Arial"/>
                <a:cs typeface="Arial"/>
                <a:sym typeface="Arial"/>
              </a:defRPr>
            </a:pPr>
            <a:r>
              <a:rPr sz="3200" b="1" kern="0">
                <a:solidFill>
                  <a:srgbClr val="000000"/>
                </a:solidFill>
                <a:latin typeface="Arial"/>
                <a:cs typeface="Arial"/>
                <a:sym typeface="Arial"/>
              </a:rPr>
              <a:t>are enacted interpersonally</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Title 1"/>
          <p:cNvSpPr txBox="1"/>
          <p:nvPr/>
        </p:nvSpPr>
        <p:spPr>
          <a:xfrm>
            <a:off x="1742402" y="479754"/>
            <a:ext cx="7772401" cy="1443721"/>
          </a:xfrm>
          <a:prstGeom prst="rect">
            <a:avLst/>
          </a:prstGeom>
          <a:ln w="12700">
            <a:miter lim="400000"/>
          </a:ln>
          <a:extLst>
            <a:ext uri="{C572A759-6A51-4108-AA02-DFA0A04FC94B}">
              <ma14:wrappingTextBoxFlag xmlns="" xmlns:ma14="http://schemas.microsoft.com/office/mac/drawingml/2011/main" val="1"/>
            </a:ext>
          </a:extLst>
        </p:spPr>
        <p:txBody>
          <a:bodyPr lIns="45720" tIns="45720" rIns="45720" bIns="45720">
            <a:normAutofit/>
          </a:bodyPr>
          <a:lstStyle>
            <a:lvl1pPr>
              <a:defRPr sz="2400" b="1">
                <a:latin typeface="Arial"/>
                <a:ea typeface="Arial"/>
                <a:cs typeface="Arial"/>
                <a:sym typeface="Arial"/>
              </a:defRPr>
            </a:lvl1pPr>
          </a:lstStyle>
          <a:p>
            <a:pPr defTabSz="609585" hangingPunct="0"/>
            <a:r>
              <a:rPr sz="3200" kern="0">
                <a:solidFill>
                  <a:srgbClr val="000000"/>
                </a:solidFill>
              </a:rPr>
              <a:t>Examples of culture and values of workplace compassion in action</a:t>
            </a:r>
          </a:p>
        </p:txBody>
      </p:sp>
      <p:grpSp>
        <p:nvGrpSpPr>
          <p:cNvPr id="142" name="officeArt object">
            <a:extLst>
              <a:ext uri="{C183D7F6-B498-43B3-948B-1728B52AA6E4}">
                <adec:decorative xmlns:adec="http://schemas.microsoft.com/office/drawing/2017/decorative" val="1"/>
              </a:ext>
            </a:extLst>
          </p:cNvPr>
          <p:cNvGrpSpPr/>
          <p:nvPr/>
        </p:nvGrpSpPr>
        <p:grpSpPr>
          <a:xfrm>
            <a:off x="2080824" y="1781758"/>
            <a:ext cx="2568109" cy="1517142"/>
            <a:chOff x="0" y="0"/>
            <a:chExt cx="1926080" cy="1137854"/>
          </a:xfrm>
        </p:grpSpPr>
        <p:sp>
          <p:nvSpPr>
            <p:cNvPr id="140" name="Quote Bubble"/>
            <p:cNvSpPr/>
            <p:nvPr/>
          </p:nvSpPr>
          <p:spPr>
            <a:xfrm>
              <a:off x="0" y="0"/>
              <a:ext cx="1926080" cy="1137854"/>
            </a:xfrm>
            <a:prstGeom prst="wedgeEllipseCallout">
              <a:avLst>
                <a:gd name="adj1" fmla="val 48714"/>
                <a:gd name="adj2" fmla="val 41537"/>
              </a:avLst>
            </a:prstGeom>
            <a:solidFill>
              <a:srgbClr val="0280FF"/>
            </a:solidFill>
            <a:ln w="12700" cap="flat">
              <a:noFill/>
              <a:miter lim="400000"/>
            </a:ln>
            <a:effectLst/>
          </p:spPr>
          <p:txBody>
            <a:bodyPr wrap="square" lIns="60959" tIns="60959" rIns="60959" bIns="60959" numCol="1" anchor="ctr">
              <a:noAutofit/>
            </a:bodyPr>
            <a:lstStyle/>
            <a:p>
              <a:pPr algn="ctr" defTabSz="609585" hangingPunct="0">
                <a:defRPr sz="1200">
                  <a:solidFill>
                    <a:srgbClr val="FEFEFE"/>
                  </a:solidFill>
                  <a:latin typeface="Arial"/>
                  <a:ea typeface="Arial"/>
                  <a:cs typeface="Arial"/>
                  <a:sym typeface="Arial"/>
                </a:defRPr>
              </a:pPr>
              <a:endParaRPr sz="1600" kern="0">
                <a:solidFill>
                  <a:srgbClr val="FEFEFE"/>
                </a:solidFill>
                <a:latin typeface="Arial"/>
                <a:cs typeface="Arial"/>
                <a:sym typeface="Arial"/>
              </a:endParaRPr>
            </a:p>
          </p:txBody>
        </p:sp>
        <p:sp>
          <p:nvSpPr>
            <p:cNvPr id="141" name="pleasantries, saying hello when someone…" descr="pleasantries, saying hello when someone arrives, politeness, "/>
            <p:cNvSpPr txBox="1"/>
            <p:nvPr/>
          </p:nvSpPr>
          <p:spPr>
            <a:xfrm>
              <a:off x="282067" y="161123"/>
              <a:ext cx="1361945" cy="815606"/>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p>
              <a:pPr algn="ctr" defTabSz="609585" hangingPunct="0">
                <a:defRPr sz="1200">
                  <a:solidFill>
                    <a:srgbClr val="FEFEFE"/>
                  </a:solidFill>
                  <a:latin typeface="Arial"/>
                  <a:ea typeface="Arial"/>
                  <a:cs typeface="Arial"/>
                  <a:sym typeface="Arial"/>
                </a:defRPr>
              </a:pPr>
              <a:r>
                <a:rPr sz="1600" kern="0" dirty="0">
                  <a:solidFill>
                    <a:srgbClr val="FEFEFE"/>
                  </a:solidFill>
                  <a:latin typeface="Arial"/>
                  <a:cs typeface="Arial"/>
                  <a:sym typeface="Arial"/>
                </a:rPr>
                <a:t>pleasantries, saying hello when someone </a:t>
              </a:r>
            </a:p>
            <a:p>
              <a:pPr algn="ctr" defTabSz="609585" hangingPunct="0">
                <a:defRPr sz="1200">
                  <a:solidFill>
                    <a:srgbClr val="FEFEFE"/>
                  </a:solidFill>
                  <a:latin typeface="Arial"/>
                  <a:ea typeface="Arial"/>
                  <a:cs typeface="Arial"/>
                  <a:sym typeface="Arial"/>
                </a:defRPr>
              </a:pPr>
              <a:r>
                <a:rPr sz="1600" kern="0" dirty="0">
                  <a:solidFill>
                    <a:srgbClr val="FEFEFE"/>
                  </a:solidFill>
                  <a:latin typeface="Arial"/>
                  <a:cs typeface="Arial"/>
                  <a:sym typeface="Arial"/>
                </a:rPr>
                <a:t> arrives, politeness</a:t>
              </a:r>
            </a:p>
          </p:txBody>
        </p:sp>
      </p:grpSp>
      <p:grpSp>
        <p:nvGrpSpPr>
          <p:cNvPr id="145" name="officeArt object">
            <a:extLst>
              <a:ext uri="{C183D7F6-B498-43B3-948B-1728B52AA6E4}">
                <adec:decorative xmlns:adec="http://schemas.microsoft.com/office/drawing/2017/decorative" val="1"/>
              </a:ext>
            </a:extLst>
          </p:cNvPr>
          <p:cNvGrpSpPr/>
          <p:nvPr/>
        </p:nvGrpSpPr>
        <p:grpSpPr>
          <a:xfrm>
            <a:off x="1919536" y="3810491"/>
            <a:ext cx="2426973" cy="1421912"/>
            <a:chOff x="0" y="0"/>
            <a:chExt cx="1820229" cy="1066433"/>
          </a:xfrm>
        </p:grpSpPr>
        <p:sp>
          <p:nvSpPr>
            <p:cNvPr id="143" name="Quote Bubble" descr="support and sharing when things go wrong"/>
            <p:cNvSpPr/>
            <p:nvPr/>
          </p:nvSpPr>
          <p:spPr>
            <a:xfrm>
              <a:off x="0" y="0"/>
              <a:ext cx="1820229" cy="1066433"/>
            </a:xfrm>
            <a:prstGeom prst="wedgeEllipseCallout">
              <a:avLst>
                <a:gd name="adj1" fmla="val 36765"/>
                <a:gd name="adj2" fmla="val 57926"/>
              </a:avLst>
            </a:prstGeom>
            <a:solidFill>
              <a:srgbClr val="C100EB"/>
            </a:solidFill>
            <a:ln w="12700" cap="flat">
              <a:noFill/>
              <a:miter lim="400000"/>
            </a:ln>
            <a:effectLst/>
          </p:spPr>
          <p:txBody>
            <a:bodyPr wrap="square" lIns="60959" tIns="60959" rIns="60959" bIns="60959" numCol="1" anchor="ctr">
              <a:noAutofit/>
            </a:bodyPr>
            <a:lstStyle/>
            <a:p>
              <a:pPr algn="ctr" defTabSz="609585" hangingPunct="0">
                <a:defRPr sz="1200">
                  <a:solidFill>
                    <a:srgbClr val="FEFEFE"/>
                  </a:solidFill>
                  <a:latin typeface="Arial"/>
                  <a:ea typeface="Arial"/>
                  <a:cs typeface="Arial"/>
                  <a:sym typeface="Arial"/>
                </a:defRPr>
              </a:pPr>
              <a:endParaRPr sz="1600" kern="0">
                <a:solidFill>
                  <a:srgbClr val="FEFEFE"/>
                </a:solidFill>
                <a:latin typeface="Arial"/>
                <a:cs typeface="Arial"/>
                <a:sym typeface="Arial"/>
              </a:endParaRPr>
            </a:p>
          </p:txBody>
        </p:sp>
        <p:sp>
          <p:nvSpPr>
            <p:cNvPr id="144" name="support and sharing when things go wrong" descr="support and sharing when things go wrong&#10;"/>
            <p:cNvSpPr txBox="1"/>
            <p:nvPr/>
          </p:nvSpPr>
          <p:spPr>
            <a:xfrm>
              <a:off x="266565" y="217747"/>
              <a:ext cx="1287098" cy="630941"/>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lgn="ctr">
                <a:defRPr sz="1200">
                  <a:solidFill>
                    <a:srgbClr val="FEFEFE"/>
                  </a:solidFill>
                  <a:latin typeface="Arial"/>
                  <a:ea typeface="Arial"/>
                  <a:cs typeface="Arial"/>
                  <a:sym typeface="Arial"/>
                </a:defRPr>
              </a:lvl1pPr>
            </a:lstStyle>
            <a:p>
              <a:pPr defTabSz="609585" hangingPunct="0"/>
              <a:r>
                <a:rPr sz="1600" kern="0" dirty="0"/>
                <a:t>support and sharing when things go wrong</a:t>
              </a:r>
            </a:p>
          </p:txBody>
        </p:sp>
      </p:grpSp>
      <p:grpSp>
        <p:nvGrpSpPr>
          <p:cNvPr id="148" name="officeArt object">
            <a:extLst>
              <a:ext uri="{C183D7F6-B498-43B3-948B-1728B52AA6E4}">
                <adec:decorative xmlns:adec="http://schemas.microsoft.com/office/drawing/2017/decorative" val="1"/>
              </a:ext>
            </a:extLst>
          </p:cNvPr>
          <p:cNvGrpSpPr/>
          <p:nvPr/>
        </p:nvGrpSpPr>
        <p:grpSpPr>
          <a:xfrm>
            <a:off x="7265970" y="4392648"/>
            <a:ext cx="2248833" cy="1443640"/>
            <a:chOff x="0" y="0"/>
            <a:chExt cx="1686624" cy="1082729"/>
          </a:xfrm>
        </p:grpSpPr>
        <p:sp>
          <p:nvSpPr>
            <p:cNvPr id="146" name="Quote Bubble"/>
            <p:cNvSpPr/>
            <p:nvPr/>
          </p:nvSpPr>
          <p:spPr>
            <a:xfrm>
              <a:off x="0" y="0"/>
              <a:ext cx="1686624" cy="1082729"/>
            </a:xfrm>
            <a:prstGeom prst="wedgeEllipseCallout">
              <a:avLst>
                <a:gd name="adj1" fmla="val 31963"/>
                <a:gd name="adj2" fmla="val 57389"/>
              </a:avLst>
            </a:prstGeom>
            <a:solidFill>
              <a:schemeClr val="accent1"/>
            </a:solidFill>
            <a:ln w="12700" cap="flat">
              <a:noFill/>
              <a:miter lim="400000"/>
            </a:ln>
            <a:effectLst/>
          </p:spPr>
          <p:txBody>
            <a:bodyPr wrap="square" lIns="60959" tIns="60959" rIns="60959" bIns="60959" numCol="1" anchor="ctr">
              <a:noAutofit/>
            </a:bodyPr>
            <a:lstStyle/>
            <a:p>
              <a:pPr algn="ctr" defTabSz="609585" hangingPunct="0">
                <a:defRPr sz="1200">
                  <a:solidFill>
                    <a:srgbClr val="FEFEFE"/>
                  </a:solidFill>
                  <a:latin typeface="Helvetica Neue"/>
                  <a:ea typeface="Helvetica Neue"/>
                  <a:cs typeface="Helvetica Neue"/>
                  <a:sym typeface="Helvetica Neue"/>
                </a:defRPr>
              </a:pPr>
              <a:endParaRPr sz="1600" kern="0">
                <a:solidFill>
                  <a:srgbClr val="FEFEFE"/>
                </a:solidFill>
                <a:latin typeface="Helvetica Neue"/>
                <a:sym typeface="Helvetica Neue"/>
              </a:endParaRPr>
            </a:p>
          </p:txBody>
        </p:sp>
        <p:sp>
          <p:nvSpPr>
            <p:cNvPr id="147" name="positive organisational climate or ‘vibe’" descr="positive organisational climate or ‘vibe’&#10;"/>
            <p:cNvSpPr txBox="1"/>
            <p:nvPr/>
          </p:nvSpPr>
          <p:spPr>
            <a:xfrm>
              <a:off x="246999" y="225893"/>
              <a:ext cx="1192625" cy="630941"/>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p>
              <a:pPr algn="ctr" defTabSz="609585" hangingPunct="0">
                <a:defRPr sz="1200">
                  <a:solidFill>
                    <a:srgbClr val="FEFEFE"/>
                  </a:solidFill>
                  <a:latin typeface="Arial"/>
                  <a:ea typeface="Arial"/>
                  <a:cs typeface="Arial"/>
                  <a:sym typeface="Arial"/>
                </a:defRPr>
              </a:pPr>
              <a:r>
                <a:rPr sz="1600" kern="0" dirty="0">
                  <a:solidFill>
                    <a:srgbClr val="FEFEFE"/>
                  </a:solidFill>
                  <a:latin typeface="Arial"/>
                  <a:cs typeface="Arial"/>
                  <a:sym typeface="Arial"/>
                </a:rPr>
                <a:t>positive </a:t>
              </a:r>
              <a:r>
                <a:rPr sz="1600" kern="0" dirty="0" err="1">
                  <a:solidFill>
                    <a:srgbClr val="FEFEFE"/>
                  </a:solidFill>
                  <a:latin typeface="Arial"/>
                  <a:cs typeface="Arial"/>
                  <a:sym typeface="Arial"/>
                </a:rPr>
                <a:t>organisational</a:t>
              </a:r>
              <a:r>
                <a:rPr sz="1600" kern="0" dirty="0">
                  <a:solidFill>
                    <a:srgbClr val="FEFEFE"/>
                  </a:solidFill>
                  <a:latin typeface="Arial"/>
                  <a:cs typeface="Arial"/>
                  <a:sym typeface="Arial"/>
                </a:rPr>
                <a:t> climate or ‘vibe</a:t>
              </a:r>
              <a:r>
                <a:rPr sz="1200" kern="0" dirty="0">
                  <a:solidFill>
                    <a:srgbClr val="FEFEFE"/>
                  </a:solidFill>
                  <a:latin typeface="Helvetica Neue"/>
                  <a:ea typeface="Helvetica Neue"/>
                  <a:cs typeface="Helvetica Neue"/>
                  <a:sym typeface="Helvetica Neue"/>
                </a:rPr>
                <a:t>’</a:t>
              </a:r>
            </a:p>
          </p:txBody>
        </p:sp>
      </p:grpSp>
      <p:grpSp>
        <p:nvGrpSpPr>
          <p:cNvPr id="151" name="officeArt object">
            <a:extLst>
              <a:ext uri="{C183D7F6-B498-43B3-948B-1728B52AA6E4}">
                <adec:decorative xmlns:adec="http://schemas.microsoft.com/office/drawing/2017/decorative" val="1"/>
              </a:ext>
            </a:extLst>
          </p:cNvPr>
          <p:cNvGrpSpPr/>
          <p:nvPr/>
        </p:nvGrpSpPr>
        <p:grpSpPr>
          <a:xfrm>
            <a:off x="4346507" y="4892904"/>
            <a:ext cx="2204823" cy="1447801"/>
            <a:chOff x="0" y="0"/>
            <a:chExt cx="1653615" cy="1085850"/>
          </a:xfrm>
        </p:grpSpPr>
        <p:sp>
          <p:nvSpPr>
            <p:cNvPr id="149" name="Quote Bubble"/>
            <p:cNvSpPr/>
            <p:nvPr/>
          </p:nvSpPr>
          <p:spPr>
            <a:xfrm>
              <a:off x="0" y="0"/>
              <a:ext cx="1653615" cy="1085850"/>
            </a:xfrm>
            <a:prstGeom prst="wedgeEllipseCallout">
              <a:avLst>
                <a:gd name="adj1" fmla="val -52723"/>
                <a:gd name="adj2" fmla="val 37061"/>
              </a:avLst>
            </a:prstGeom>
            <a:solidFill>
              <a:srgbClr val="0280FF"/>
            </a:solidFill>
            <a:ln w="12700" cap="flat">
              <a:noFill/>
              <a:miter lim="400000"/>
            </a:ln>
            <a:effectLst/>
          </p:spPr>
          <p:txBody>
            <a:bodyPr wrap="square" lIns="60959" tIns="60959" rIns="60959" bIns="60959" numCol="1" anchor="ctr">
              <a:noAutofit/>
            </a:bodyPr>
            <a:lstStyle/>
            <a:p>
              <a:pPr algn="ctr" defTabSz="609585" hangingPunct="0"/>
              <a:endParaRPr sz="2400" kern="0">
                <a:solidFill>
                  <a:srgbClr val="000000"/>
                </a:solidFill>
                <a:latin typeface="Calibri"/>
                <a:cs typeface="Calibri"/>
                <a:sym typeface="Calibri"/>
              </a:endParaRPr>
            </a:p>
          </p:txBody>
        </p:sp>
        <p:sp>
          <p:nvSpPr>
            <p:cNvPr id="150" name="recognising what matters to one another" descr="recognising what matters to one another&#10;"/>
            <p:cNvSpPr txBox="1"/>
            <p:nvPr/>
          </p:nvSpPr>
          <p:spPr>
            <a:xfrm>
              <a:off x="242166" y="227455"/>
              <a:ext cx="1169283" cy="630942"/>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lgn="ctr">
                <a:defRPr sz="1200">
                  <a:solidFill>
                    <a:srgbClr val="FEFEFE"/>
                  </a:solidFill>
                  <a:latin typeface="Arial"/>
                  <a:ea typeface="Arial"/>
                  <a:cs typeface="Arial"/>
                  <a:sym typeface="Arial"/>
                </a:defRPr>
              </a:lvl1pPr>
            </a:lstStyle>
            <a:p>
              <a:pPr defTabSz="609585" hangingPunct="0"/>
              <a:r>
                <a:rPr sz="1600" kern="0" dirty="0" err="1"/>
                <a:t>recognising</a:t>
              </a:r>
              <a:r>
                <a:rPr sz="1600" kern="0" dirty="0"/>
                <a:t> what matters to one another</a:t>
              </a:r>
            </a:p>
          </p:txBody>
        </p:sp>
      </p:grpSp>
      <p:grpSp>
        <p:nvGrpSpPr>
          <p:cNvPr id="154" name="officeArt object">
            <a:extLst>
              <a:ext uri="{C183D7F6-B498-43B3-948B-1728B52AA6E4}">
                <adec:decorative xmlns:adec="http://schemas.microsoft.com/office/drawing/2017/decorative" val="1"/>
              </a:ext>
            </a:extLst>
          </p:cNvPr>
          <p:cNvGrpSpPr/>
          <p:nvPr/>
        </p:nvGrpSpPr>
        <p:grpSpPr>
          <a:xfrm>
            <a:off x="4648933" y="2814412"/>
            <a:ext cx="2617041" cy="1774737"/>
            <a:chOff x="0" y="0"/>
            <a:chExt cx="1962780" cy="1331052"/>
          </a:xfrm>
        </p:grpSpPr>
        <p:sp>
          <p:nvSpPr>
            <p:cNvPr id="152" name="Quote Bubble"/>
            <p:cNvSpPr/>
            <p:nvPr/>
          </p:nvSpPr>
          <p:spPr>
            <a:xfrm>
              <a:off x="0" y="0"/>
              <a:ext cx="1962780" cy="1331052"/>
            </a:xfrm>
            <a:prstGeom prst="wedgeEllipseCallout">
              <a:avLst>
                <a:gd name="adj1" fmla="val -42105"/>
                <a:gd name="adj2" fmla="val 66456"/>
              </a:avLst>
            </a:prstGeom>
            <a:solidFill>
              <a:schemeClr val="accent1"/>
            </a:solidFill>
            <a:ln w="12700" cap="flat">
              <a:noFill/>
              <a:miter lim="400000"/>
            </a:ln>
            <a:effectLst/>
          </p:spPr>
          <p:txBody>
            <a:bodyPr wrap="square" lIns="60959" tIns="60959" rIns="60959" bIns="60959" numCol="1" anchor="ctr">
              <a:noAutofit/>
            </a:bodyPr>
            <a:lstStyle/>
            <a:p>
              <a:pPr defTabSz="609585" hangingPunct="0"/>
              <a:endParaRPr sz="2400" kern="0">
                <a:solidFill>
                  <a:srgbClr val="000000"/>
                </a:solidFill>
                <a:latin typeface="Calibri"/>
                <a:cs typeface="Calibri"/>
                <a:sym typeface="Calibri"/>
              </a:endParaRPr>
            </a:p>
          </p:txBody>
        </p:sp>
        <p:sp>
          <p:nvSpPr>
            <p:cNvPr id="153" name="remember words can be weapons. A team that avoids belittling language" descr="remember words can be weapons. A team that avoids belittling language &#10;"/>
            <p:cNvSpPr txBox="1"/>
            <p:nvPr/>
          </p:nvSpPr>
          <p:spPr>
            <a:xfrm>
              <a:off x="287441" y="257722"/>
              <a:ext cx="1387897" cy="815607"/>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defRPr sz="1200">
                  <a:solidFill>
                    <a:srgbClr val="FFFFFF"/>
                  </a:solidFill>
                  <a:latin typeface="Arial"/>
                  <a:ea typeface="Arial"/>
                  <a:cs typeface="Arial"/>
                  <a:sym typeface="Arial"/>
                </a:defRPr>
              </a:lvl1pPr>
            </a:lstStyle>
            <a:p>
              <a:pPr defTabSz="609585" hangingPunct="0"/>
              <a:r>
                <a:rPr sz="1600" kern="0" dirty="0"/>
                <a:t>remember words can be weapons. A team that avoids belittling language </a:t>
              </a:r>
            </a:p>
          </p:txBody>
        </p:sp>
      </p:grpSp>
      <p:grpSp>
        <p:nvGrpSpPr>
          <p:cNvPr id="157" name="officeArt object">
            <a:extLst>
              <a:ext uri="{C183D7F6-B498-43B3-948B-1728B52AA6E4}">
                <adec:decorative xmlns:adec="http://schemas.microsoft.com/office/drawing/2017/decorative" val="1"/>
              </a:ext>
            </a:extLst>
          </p:cNvPr>
          <p:cNvGrpSpPr/>
          <p:nvPr/>
        </p:nvGrpSpPr>
        <p:grpSpPr>
          <a:xfrm>
            <a:off x="7422870" y="2103192"/>
            <a:ext cx="2426973" cy="1421913"/>
            <a:chOff x="0" y="0"/>
            <a:chExt cx="1820229" cy="1066433"/>
          </a:xfrm>
        </p:grpSpPr>
        <p:sp>
          <p:nvSpPr>
            <p:cNvPr id="155" name="Quote Bubble"/>
            <p:cNvSpPr/>
            <p:nvPr/>
          </p:nvSpPr>
          <p:spPr>
            <a:xfrm>
              <a:off x="0" y="0"/>
              <a:ext cx="1820229" cy="1066433"/>
            </a:xfrm>
            <a:prstGeom prst="wedgeEllipseCallout">
              <a:avLst>
                <a:gd name="adj1" fmla="val 36765"/>
                <a:gd name="adj2" fmla="val 57926"/>
              </a:avLst>
            </a:prstGeom>
            <a:solidFill>
              <a:srgbClr val="C100EB"/>
            </a:solidFill>
            <a:ln w="12700" cap="flat">
              <a:noFill/>
              <a:miter lim="400000"/>
            </a:ln>
            <a:effectLst/>
          </p:spPr>
          <p:txBody>
            <a:bodyPr wrap="square" lIns="60959" tIns="60959" rIns="60959" bIns="60959" numCol="1" anchor="ctr">
              <a:noAutofit/>
            </a:bodyPr>
            <a:lstStyle/>
            <a:p>
              <a:pPr algn="ctr" defTabSz="609585" hangingPunct="0">
                <a:defRPr sz="1200">
                  <a:solidFill>
                    <a:srgbClr val="FEFEFE"/>
                  </a:solidFill>
                  <a:latin typeface="Arial"/>
                  <a:ea typeface="Arial"/>
                  <a:cs typeface="Arial"/>
                  <a:sym typeface="Arial"/>
                </a:defRPr>
              </a:pPr>
              <a:endParaRPr sz="1600" kern="0">
                <a:solidFill>
                  <a:srgbClr val="FEFEFE"/>
                </a:solidFill>
                <a:latin typeface="Arial"/>
                <a:cs typeface="Arial"/>
                <a:sym typeface="Arial"/>
              </a:endParaRPr>
            </a:p>
          </p:txBody>
        </p:sp>
        <p:sp>
          <p:nvSpPr>
            <p:cNvPr id="156" name="trusting me to do the right thing" descr="trusting me to do the right thing&#10;"/>
            <p:cNvSpPr txBox="1"/>
            <p:nvPr/>
          </p:nvSpPr>
          <p:spPr>
            <a:xfrm>
              <a:off x="266565" y="310079"/>
              <a:ext cx="1287098" cy="446276"/>
            </a:xfrm>
            <a:prstGeom prst="rect">
              <a:avLst/>
            </a:prstGeom>
            <a:noFill/>
            <a:ln w="12700" cap="flat">
              <a:noFill/>
              <a:miter lim="400000"/>
            </a:ln>
            <a:effectLst/>
            <a:extLst>
              <a:ext uri="{C572A759-6A51-4108-AA02-DFA0A04FC94B}">
                <ma14:wrappingTextBoxFlag xmlns="" xmlns:ma14="http://schemas.microsoft.com/office/mac/drawingml/2011/main" val="1"/>
              </a:ext>
            </a:extLst>
          </p:spPr>
          <p:txBody>
            <a:bodyPr wrap="square" lIns="50800" tIns="50800" rIns="50800" bIns="50800" numCol="1" anchor="ctr">
              <a:spAutoFit/>
            </a:bodyPr>
            <a:lstStyle>
              <a:lvl1pPr algn="ctr">
                <a:defRPr sz="1200">
                  <a:solidFill>
                    <a:srgbClr val="FEFEFE"/>
                  </a:solidFill>
                  <a:latin typeface="Arial"/>
                  <a:ea typeface="Arial"/>
                  <a:cs typeface="Arial"/>
                  <a:sym typeface="Arial"/>
                </a:defRPr>
              </a:lvl1pPr>
            </a:lstStyle>
            <a:p>
              <a:pPr defTabSz="609585" hangingPunct="0"/>
              <a:r>
                <a:rPr sz="1600" kern="0" dirty="0"/>
                <a:t>trusting me to do the right thing</a:t>
              </a:r>
            </a:p>
          </p:txBody>
        </p:sp>
      </p:gr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Title 1"/>
          <p:cNvSpPr txBox="1">
            <a:spLocks noGrp="1"/>
          </p:cNvSpPr>
          <p:nvPr>
            <p:ph type="title"/>
          </p:nvPr>
        </p:nvSpPr>
        <p:spPr>
          <a:xfrm>
            <a:off x="1735676" y="467957"/>
            <a:ext cx="7039920" cy="1419649"/>
          </a:xfrm>
          <a:prstGeom prst="rect">
            <a:avLst/>
          </a:prstGeom>
        </p:spPr>
        <p:txBody>
          <a:bodyPr/>
          <a:lstStyle>
            <a:lvl1pPr>
              <a:defRPr sz="2400" b="1">
                <a:latin typeface="Arial"/>
                <a:ea typeface="Arial"/>
                <a:cs typeface="Arial"/>
                <a:sym typeface="Arial"/>
              </a:defRPr>
            </a:lvl1pPr>
          </a:lstStyle>
          <a:p>
            <a:r>
              <a:t>Wide range of measures to support health and wellbeing…</a:t>
            </a:r>
          </a:p>
        </p:txBody>
      </p:sp>
      <p:pic>
        <p:nvPicPr>
          <p:cNvPr id="162" name="Object 3" descr="Examples of well-being activities such as running shoes, dumbbell. "/>
          <p:cNvPicPr>
            <a:picLocks noChangeAspect="1"/>
          </p:cNvPicPr>
          <p:nvPr/>
        </p:nvPicPr>
        <p:blipFill>
          <a:blip r:embed="rId3"/>
          <a:stretch>
            <a:fillRect/>
          </a:stretch>
        </p:blipFill>
        <p:spPr>
          <a:xfrm>
            <a:off x="1981200" y="2099005"/>
            <a:ext cx="6577619" cy="3565268"/>
          </a:xfrm>
          <a:prstGeom prst="rect">
            <a:avLst/>
          </a:prstGeom>
          <a:ln w="12700">
            <a:miter lim="400000"/>
          </a:ln>
        </p:spPr>
      </p:pic>
      <p:sp>
        <p:nvSpPr>
          <p:cNvPr id="163" name="Rectangle 4"/>
          <p:cNvSpPr txBox="1"/>
          <p:nvPr/>
        </p:nvSpPr>
        <p:spPr>
          <a:xfrm>
            <a:off x="5415216" y="2305981"/>
            <a:ext cx="5252784" cy="2554930"/>
          </a:xfrm>
          <a:prstGeom prst="rect">
            <a:avLst/>
          </a:prstGeom>
          <a:ln w="12700">
            <a:miter lim="400000"/>
          </a:ln>
          <a:extLst>
            <a:ext uri="{C572A759-6A51-4108-AA02-DFA0A04FC94B}">
              <ma14:wrappingTextBoxFlag xmlns="" xmlns:ma14="http://schemas.microsoft.com/office/mac/drawingml/2011/main" val="1"/>
            </a:ext>
          </a:extLst>
        </p:spPr>
        <p:txBody>
          <a:bodyPr lIns="60959" rIns="60959">
            <a:spAutoFit/>
          </a:bodyPr>
          <a:lstStyle/>
          <a:p>
            <a:pPr marL="285744" indent="-285744" defTabSz="609585" hangingPunct="0">
              <a:buSzPct val="100000"/>
              <a:buFont typeface="Arial"/>
              <a:buChar char="•"/>
              <a:defRPr sz="2000">
                <a:latin typeface="Arial"/>
                <a:ea typeface="Arial"/>
                <a:cs typeface="Arial"/>
                <a:sym typeface="Arial"/>
              </a:defRPr>
            </a:pPr>
            <a:r>
              <a:rPr sz="2667" kern="0">
                <a:solidFill>
                  <a:srgbClr val="000000"/>
                </a:solidFill>
                <a:latin typeface="Arial"/>
                <a:cs typeface="Arial"/>
                <a:sym typeface="Arial"/>
              </a:rPr>
              <a:t>Special attention is needed to the importance and significance of compassionate workplaces.</a:t>
            </a:r>
          </a:p>
          <a:p>
            <a:pPr marL="285744" indent="-285744" defTabSz="609585" hangingPunct="0">
              <a:buSzPct val="100000"/>
              <a:buFont typeface="Arial"/>
              <a:buChar char="•"/>
              <a:defRPr sz="2000">
                <a:latin typeface="Arial"/>
                <a:ea typeface="Arial"/>
                <a:cs typeface="Arial"/>
                <a:sym typeface="Arial"/>
              </a:defRPr>
            </a:pPr>
            <a:r>
              <a:rPr sz="2667" kern="0">
                <a:solidFill>
                  <a:srgbClr val="000000"/>
                </a:solidFill>
                <a:latin typeface="Arial"/>
                <a:cs typeface="Arial"/>
                <a:sym typeface="Arial"/>
              </a:rPr>
              <a:t>Consistently thoughtful, caring and empathetic towards one another</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Title 1"/>
          <p:cNvSpPr txBox="1"/>
          <p:nvPr/>
        </p:nvSpPr>
        <p:spPr>
          <a:xfrm>
            <a:off x="1608667" y="1045105"/>
            <a:ext cx="8229600" cy="1143001"/>
          </a:xfrm>
          <a:prstGeom prst="rect">
            <a:avLst/>
          </a:prstGeom>
          <a:ln w="12700">
            <a:miter lim="400000"/>
          </a:ln>
          <a:extLst>
            <a:ext uri="{C572A759-6A51-4108-AA02-DFA0A04FC94B}">
              <ma14:wrappingTextBoxFlag xmlns="" xmlns:ma14="http://schemas.microsoft.com/office/mac/drawingml/2011/main" val="1"/>
            </a:ext>
          </a:extLst>
        </p:spPr>
        <p:txBody>
          <a:bodyPr lIns="45720" tIns="45720" rIns="45720" bIns="45720">
            <a:normAutofit/>
          </a:bodyPr>
          <a:lstStyle>
            <a:lvl1pPr algn="ctr">
              <a:defRPr sz="2400" b="1">
                <a:latin typeface="Arial"/>
                <a:ea typeface="Arial"/>
                <a:cs typeface="Arial"/>
                <a:sym typeface="Arial"/>
              </a:defRPr>
            </a:lvl1pPr>
          </a:lstStyle>
          <a:p>
            <a:pPr defTabSz="609585" hangingPunct="0"/>
            <a:r>
              <a:rPr sz="3200" kern="0">
                <a:solidFill>
                  <a:srgbClr val="000000"/>
                </a:solidFill>
              </a:rPr>
              <a:t>National calls to action</a:t>
            </a:r>
          </a:p>
        </p:txBody>
      </p:sp>
      <p:sp>
        <p:nvSpPr>
          <p:cNvPr id="168" name="Content Placeholder 2"/>
          <p:cNvSpPr txBox="1">
            <a:spLocks noGrp="1"/>
          </p:cNvSpPr>
          <p:nvPr>
            <p:ph type="title"/>
          </p:nvPr>
        </p:nvSpPr>
        <p:spPr>
          <a:xfrm>
            <a:off x="2083491" y="1961709"/>
            <a:ext cx="7427780" cy="3622523"/>
          </a:xfrm>
          <a:prstGeom prst="rect">
            <a:avLst/>
          </a:prstGeom>
        </p:spPr>
        <p:txBody>
          <a:bodyPr/>
          <a:lstStyle/>
          <a:p>
            <a:pPr defTabSz="434328">
              <a:defRPr sz="1520" b="1">
                <a:latin typeface="Arial"/>
                <a:ea typeface="Arial"/>
                <a:cs typeface="Arial"/>
                <a:sym typeface="Arial"/>
              </a:defRPr>
            </a:pPr>
            <a:r>
              <a:t> “We will actively respond to what matters most to our staff and colleagues.”</a:t>
            </a:r>
          </a:p>
          <a:p>
            <a:pPr defTabSz="434328">
              <a:defRPr sz="1520" b="1">
                <a:latin typeface="Arial"/>
                <a:ea typeface="Arial"/>
                <a:cs typeface="Arial"/>
                <a:sym typeface="Arial"/>
              </a:defRPr>
            </a:pPr>
            <a:endParaRPr/>
          </a:p>
          <a:p>
            <a:pPr defTabSz="434328">
              <a:defRPr sz="1520" b="1">
                <a:latin typeface="Arial"/>
                <a:ea typeface="Arial"/>
                <a:cs typeface="Arial"/>
                <a:sym typeface="Arial"/>
              </a:defRPr>
            </a:pPr>
            <a:r>
              <a:t>“We must show the same care and consideration to ourselves and our colleagues, as we do to those we serve. …. providing an appropriate culture, terms and conditions will mean we gain the most from our staff.”</a:t>
            </a:r>
            <a:br/>
            <a:endParaRPr/>
          </a:p>
          <a:p>
            <a:pPr algn="l" defTabSz="434328">
              <a:defRPr sz="1520">
                <a:latin typeface="Arial"/>
                <a:ea typeface="Arial"/>
                <a:cs typeface="Arial"/>
                <a:sym typeface="Arial"/>
              </a:defRPr>
            </a:pPr>
            <a:r>
              <a:t>Leading Change, Adding Value, NHS England (2016)</a:t>
            </a:r>
          </a:p>
          <a:p>
            <a:pPr defTabSz="434328">
              <a:defRPr sz="1520">
                <a:latin typeface="Arial"/>
                <a:ea typeface="Arial"/>
                <a:cs typeface="Arial"/>
                <a:sym typeface="Arial"/>
              </a:defRPr>
            </a:pPr>
            <a:r>
              <a:rPr u="sng">
                <a:solidFill>
                  <a:srgbClr val="0000FF"/>
                </a:solidFill>
                <a:uFill>
                  <a:solidFill>
                    <a:srgbClr val="0000FF"/>
                  </a:solidFill>
                </a:uFill>
                <a:hlinkClick r:id="rId3"/>
              </a:rPr>
              <a:t>https://www.england.nhs.uk/wp-content/uploads/2016/05/nursing-framework.pdf</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 name="Content Placeholder 2"/>
          <p:cNvSpPr txBox="1">
            <a:spLocks noGrp="1"/>
          </p:cNvSpPr>
          <p:nvPr>
            <p:ph type="title"/>
          </p:nvPr>
        </p:nvSpPr>
        <p:spPr>
          <a:xfrm>
            <a:off x="1727200" y="2081008"/>
            <a:ext cx="8483600" cy="3622521"/>
          </a:xfrm>
          <a:prstGeom prst="rect">
            <a:avLst/>
          </a:prstGeom>
        </p:spPr>
        <p:txBody>
          <a:bodyPr/>
          <a:lstStyle/>
          <a:p>
            <a:pPr>
              <a:defRPr sz="2000">
                <a:latin typeface="Arial"/>
                <a:ea typeface="Arial"/>
                <a:cs typeface="Arial"/>
                <a:sym typeface="Arial"/>
              </a:defRPr>
            </a:pPr>
            <a:r>
              <a:t>The Point of Care Foundation publication Behind Closed Doors (2017) stresses that:</a:t>
            </a:r>
            <a:br/>
            <a:br/>
            <a:r>
              <a:t> “delivering high quality care is only possible if staff get the practical and emotional support they need... staff experience should be given equal priority to patient experience at all levels of the healthcare system.”</a:t>
            </a:r>
            <a:br/>
            <a:endParaRPr/>
          </a:p>
        </p:txBody>
      </p:sp>
      <p:sp>
        <p:nvSpPr>
          <p:cNvPr id="173" name="Rectangle 1"/>
          <p:cNvSpPr txBox="1"/>
          <p:nvPr/>
        </p:nvSpPr>
        <p:spPr>
          <a:xfrm>
            <a:off x="1727200" y="1200395"/>
            <a:ext cx="8483600" cy="584775"/>
          </a:xfrm>
          <a:prstGeom prst="rect">
            <a:avLst/>
          </a:prstGeom>
          <a:ln w="12700">
            <a:miter lim="400000"/>
          </a:ln>
          <a:extLst>
            <a:ext uri="{C572A759-6A51-4108-AA02-DFA0A04FC94B}">
              <ma14:wrappingTextBoxFlag xmlns="" xmlns:ma14="http://schemas.microsoft.com/office/mac/drawingml/2011/main" val="1"/>
            </a:ext>
          </a:extLst>
        </p:spPr>
        <p:txBody>
          <a:bodyPr lIns="60959" rIns="60959">
            <a:spAutoFit/>
          </a:bodyPr>
          <a:lstStyle>
            <a:lvl1pPr algn="ctr">
              <a:defRPr sz="2400" b="1">
                <a:latin typeface="Arial"/>
                <a:ea typeface="Arial"/>
                <a:cs typeface="Arial"/>
                <a:sym typeface="Arial"/>
              </a:defRPr>
            </a:lvl1pPr>
          </a:lstStyle>
          <a:p>
            <a:pPr defTabSz="609585" hangingPunct="0"/>
            <a:r>
              <a:rPr sz="3200" kern="0">
                <a:solidFill>
                  <a:srgbClr val="000000"/>
                </a:solidFill>
              </a:rPr>
              <a:t>Behind Closed Doors </a:t>
            </a:r>
          </a:p>
        </p:txBody>
      </p:sp>
    </p:spTree>
  </p:cSld>
  <p:clrMapOvr>
    <a:masterClrMapping/>
  </p:clrMapOvr>
  <p:transition spd="med"/>
</p:sld>
</file>

<file path=ppt/theme/theme1.xml><?xml version="1.0" encoding="utf-8"?>
<a:theme xmlns:a="http://schemas.openxmlformats.org/drawingml/2006/main" name="1_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4572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903</Words>
  <Application>Microsoft Office PowerPoint</Application>
  <PresentationFormat>Widescreen</PresentationFormat>
  <Paragraphs>46</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Helvetica Neue</vt:lpstr>
      <vt:lpstr>1_Office Theme</vt:lpstr>
      <vt:lpstr> Culture and values for workplace compassion </vt:lpstr>
      <vt:lpstr>“If we want staff to treat patients with compassion and respect and care and dignity, then we must treat staff with compassion and care and respect and dignity” Michael West  www.kingsfund.org.uk/audio-video/michael-west-leading-culturescompassionate-care </vt:lpstr>
      <vt:lpstr>PowerPoint Presentation</vt:lpstr>
      <vt:lpstr>PowerPoint Presentation</vt:lpstr>
      <vt:lpstr>Wide range of measures to support health and wellbeing…</vt:lpstr>
      <vt:lpstr> “We will actively respond to what matters most to our staff and colleagues.”  “We must show the same care and consideration to ourselves and our colleagues, as we do to those we serve. …. providing an appropriate culture, terms and conditions will mean we gain the most from our staff.”  Leading Change, Adding Value, NHS England (2016) https://www.england.nhs.uk/wp-content/uploads/2016/05/nursing-framework.pdf</vt:lpstr>
      <vt:lpstr>The Point of Care Foundation publication Behind Closed Doors (2017) stresses that:   “delivering high quality care is only possible if staff get the practical and emotional support they need... staff experience should be given equal priority to patient experience at all levels of the healthcare system.”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Culture and values for workplace compassion </dc:title>
  <dc:creator>Neil Hapgood</dc:creator>
  <cp:lastModifiedBy>Neil Hapgood</cp:lastModifiedBy>
  <cp:revision>1</cp:revision>
  <dcterms:created xsi:type="dcterms:W3CDTF">2021-09-27T08:53:27Z</dcterms:created>
  <dcterms:modified xsi:type="dcterms:W3CDTF">2021-09-27T08:53:52Z</dcterms:modified>
</cp:coreProperties>
</file>