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3"/>
  </p:notesMasterIdLst>
  <p:sldIdLst>
    <p:sldId id="272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RUTVIK\Downloads\Plan%20ans%20work%20time%20schedule%20(1)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5884328767585723"/>
          <c:y val="3.4121365079310802E-2"/>
          <c:w val="0.81168189989113093"/>
          <c:h val="0.3425594540972383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Sheet1!$A$2:$C$2</c:f>
              <c:strCache>
                <c:ptCount val="3"/>
                <c:pt idx="0">
                  <c:v>Intitation of the Research </c:v>
                </c:pt>
                <c:pt idx="1">
                  <c:v>16 Weeks</c:v>
                </c:pt>
                <c:pt idx="2">
                  <c:v>1/2/2024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val>
            <c:numRef>
              <c:f>Sheet1!$D$2</c:f>
              <c:numCache>
                <c:formatCode>m/d/yyyy</c:formatCode>
                <c:ptCount val="1"/>
                <c:pt idx="0">
                  <c:v>45323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580-4AFB-8021-2DDAC8C9A5BB}"/>
            </c:ext>
          </c:extLst>
        </c:ser>
        <c:ser>
          <c:idx val="1"/>
          <c:order val="1"/>
          <c:tx>
            <c:strRef>
              <c:f>Sheet1!$A$3:$C$3</c:f>
              <c:strCache>
                <c:ptCount val="3"/>
                <c:pt idx="0">
                  <c:v>Selection of the research topic </c:v>
                </c:pt>
                <c:pt idx="1">
                  <c:v>1 Week</c:v>
                </c:pt>
                <c:pt idx="2">
                  <c:v>1/2/2024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val>
            <c:numRef>
              <c:f>Sheet1!$D$3</c:f>
              <c:numCache>
                <c:formatCode>m/d/yyyy</c:formatCode>
                <c:ptCount val="1"/>
                <c:pt idx="0">
                  <c:v>45323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580-4AFB-8021-2DDAC8C9A5BB}"/>
            </c:ext>
          </c:extLst>
        </c:ser>
        <c:ser>
          <c:idx val="2"/>
          <c:order val="2"/>
          <c:tx>
            <c:strRef>
              <c:f>Sheet1!$A$4:$C$4</c:f>
              <c:strCache>
                <c:ptCount val="3"/>
                <c:pt idx="0">
                  <c:v>Understanding of the Background </c:v>
                </c:pt>
                <c:pt idx="1">
                  <c:v>2 Week</c:v>
                </c:pt>
                <c:pt idx="2">
                  <c:v>4/2/2024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val>
            <c:numRef>
              <c:f>Sheet1!$D$4</c:f>
              <c:numCache>
                <c:formatCode>m/d/yyyy</c:formatCode>
                <c:ptCount val="1"/>
                <c:pt idx="0">
                  <c:v>45326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580-4AFB-8021-2DDAC8C9A5BB}"/>
            </c:ext>
          </c:extLst>
        </c:ser>
        <c:ser>
          <c:idx val="3"/>
          <c:order val="3"/>
          <c:tx>
            <c:strRef>
              <c:f>Sheet1!$A$5:$C$5</c:f>
              <c:strCache>
                <c:ptCount val="3"/>
                <c:pt idx="0">
                  <c:v>Choice of research aim and objectives </c:v>
                </c:pt>
                <c:pt idx="1">
                  <c:v>3 Week</c:v>
                </c:pt>
                <c:pt idx="2">
                  <c:v>8/2/2024</c:v>
                </c:pt>
              </c:strCache>
            </c:strRef>
          </c:tx>
          <c:spPr>
            <a:solidFill>
              <a:schemeClr val="accent1">
                <a:lumMod val="60000"/>
              </a:schemeClr>
            </a:solidFill>
            <a:ln>
              <a:noFill/>
            </a:ln>
            <a:effectLst/>
          </c:spPr>
          <c:invertIfNegative val="0"/>
          <c:val>
            <c:numRef>
              <c:f>Sheet1!$D$5</c:f>
              <c:numCache>
                <c:formatCode>m/d/yyyy</c:formatCode>
                <c:ptCount val="1"/>
                <c:pt idx="0">
                  <c:v>45330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580-4AFB-8021-2DDAC8C9A5BB}"/>
            </c:ext>
          </c:extLst>
        </c:ser>
        <c:ser>
          <c:idx val="4"/>
          <c:order val="4"/>
          <c:tx>
            <c:strRef>
              <c:f>Sheet1!$A$6:$C$6</c:f>
              <c:strCache>
                <c:ptCount val="3"/>
                <c:pt idx="0">
                  <c:v>Creation of literature review </c:v>
                </c:pt>
                <c:pt idx="1">
                  <c:v>4 Week</c:v>
                </c:pt>
                <c:pt idx="2">
                  <c:v>15/2/2024</c:v>
                </c:pt>
              </c:strCache>
            </c:strRef>
          </c:tx>
          <c:spPr>
            <a:solidFill>
              <a:schemeClr val="accent3">
                <a:lumMod val="60000"/>
              </a:schemeClr>
            </a:solidFill>
            <a:ln>
              <a:noFill/>
            </a:ln>
            <a:effectLst/>
          </c:spPr>
          <c:invertIfNegative val="0"/>
          <c:val>
            <c:numRef>
              <c:f>Sheet1!$D$6</c:f>
              <c:numCache>
                <c:formatCode>m/d/yyyy</c:formatCode>
                <c:ptCount val="1"/>
                <c:pt idx="0">
                  <c:v>45337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580-4AFB-8021-2DDAC8C9A5BB}"/>
            </c:ext>
          </c:extLst>
        </c:ser>
        <c:ser>
          <c:idx val="6"/>
          <c:order val="5"/>
          <c:tx>
            <c:strRef>
              <c:f>Sheet1!$A$8:$C$8</c:f>
              <c:strCache>
                <c:ptCount val="3"/>
                <c:pt idx="0">
                  <c:v>Choice of data collection process </c:v>
                </c:pt>
                <c:pt idx="1">
                  <c:v>6 Week</c:v>
                </c:pt>
                <c:pt idx="2">
                  <c:v>18/02/2024</c:v>
                </c:pt>
              </c:strCache>
            </c:strRef>
          </c:tx>
          <c:spPr>
            <a:solidFill>
              <a:schemeClr val="accent1">
                <a:lumMod val="80000"/>
                <a:lumOff val="20000"/>
              </a:schemeClr>
            </a:solidFill>
            <a:ln>
              <a:noFill/>
            </a:ln>
            <a:effectLst/>
          </c:spPr>
          <c:invertIfNegative val="0"/>
          <c:val>
            <c:numRef>
              <c:f>Sheet1!$D$8</c:f>
              <c:numCache>
                <c:formatCode>m/d/yyyy</c:formatCode>
                <c:ptCount val="1"/>
                <c:pt idx="0">
                  <c:v>45340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1580-4AFB-8021-2DDAC8C9A5BB}"/>
            </c:ext>
          </c:extLst>
        </c:ser>
        <c:ser>
          <c:idx val="7"/>
          <c:order val="6"/>
          <c:tx>
            <c:strRef>
              <c:f>Sheet1!$A$9:$C$9</c:f>
              <c:strCache>
                <c:ptCount val="3"/>
                <c:pt idx="0">
                  <c:v>Selection of data analysis techniques </c:v>
                </c:pt>
                <c:pt idx="1">
                  <c:v>7 Week</c:v>
                </c:pt>
                <c:pt idx="2">
                  <c:v>22/02/2024</c:v>
                </c:pt>
              </c:strCache>
            </c:strRef>
          </c:tx>
          <c:spPr>
            <a:solidFill>
              <a:schemeClr val="accent3">
                <a:lumMod val="80000"/>
                <a:lumOff val="20000"/>
              </a:schemeClr>
            </a:solidFill>
            <a:ln>
              <a:noFill/>
            </a:ln>
            <a:effectLst/>
          </c:spPr>
          <c:invertIfNegative val="0"/>
          <c:val>
            <c:numRef>
              <c:f>Sheet1!$D$9</c:f>
              <c:numCache>
                <c:formatCode>m/d/yyyy</c:formatCode>
                <c:ptCount val="1"/>
                <c:pt idx="0">
                  <c:v>45344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1580-4AFB-8021-2DDAC8C9A5BB}"/>
            </c:ext>
          </c:extLst>
        </c:ser>
        <c:ser>
          <c:idx val="9"/>
          <c:order val="7"/>
          <c:tx>
            <c:strRef>
              <c:f>Sheet1!$A$11:$C$11</c:f>
              <c:strCache>
                <c:ptCount val="3"/>
                <c:pt idx="0">
                  <c:v>Generating research finding </c:v>
                </c:pt>
                <c:pt idx="1">
                  <c:v>9 Week</c:v>
                </c:pt>
                <c:pt idx="2">
                  <c:v>5/3/2024</c:v>
                </c:pt>
              </c:strCache>
            </c:strRef>
          </c:tx>
          <c:spPr>
            <a:solidFill>
              <a:schemeClr val="accent1">
                <a:lumMod val="80000"/>
              </a:schemeClr>
            </a:solidFill>
            <a:ln>
              <a:noFill/>
            </a:ln>
            <a:effectLst/>
          </c:spPr>
          <c:invertIfNegative val="0"/>
          <c:val>
            <c:numRef>
              <c:f>Sheet1!$D$11</c:f>
              <c:numCache>
                <c:formatCode>m/d/yyyy</c:formatCode>
                <c:ptCount val="1"/>
                <c:pt idx="0">
                  <c:v>45356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1580-4AFB-8021-2DDAC8C9A5BB}"/>
            </c:ext>
          </c:extLst>
        </c:ser>
        <c:ser>
          <c:idx val="10"/>
          <c:order val="8"/>
          <c:tx>
            <c:strRef>
              <c:f>Sheet1!$A$12:$C$12</c:f>
              <c:strCache>
                <c:ptCount val="3"/>
                <c:pt idx="0">
                  <c:v>Discussion of the finding </c:v>
                </c:pt>
                <c:pt idx="1">
                  <c:v>10 Week</c:v>
                </c:pt>
                <c:pt idx="2">
                  <c:v>7/3/2024</c:v>
                </c:pt>
              </c:strCache>
            </c:strRef>
          </c:tx>
          <c:spPr>
            <a:solidFill>
              <a:schemeClr val="accent3">
                <a:lumMod val="80000"/>
              </a:schemeClr>
            </a:solidFill>
            <a:ln>
              <a:noFill/>
            </a:ln>
            <a:effectLst/>
          </c:spPr>
          <c:invertIfNegative val="0"/>
          <c:val>
            <c:numRef>
              <c:f>Sheet1!$D$12</c:f>
              <c:numCache>
                <c:formatCode>m/d/yyyy</c:formatCode>
                <c:ptCount val="1"/>
                <c:pt idx="0">
                  <c:v>45358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1580-4AFB-8021-2DDAC8C9A5BB}"/>
            </c:ext>
          </c:extLst>
        </c:ser>
        <c:ser>
          <c:idx val="11"/>
          <c:order val="9"/>
          <c:tx>
            <c:strRef>
              <c:f>Sheet1!$A$13:$C$13</c:f>
              <c:strCache>
                <c:ptCount val="3"/>
                <c:pt idx="0">
                  <c:v>Creating link among the objective</c:v>
                </c:pt>
                <c:pt idx="1">
                  <c:v>11 Week</c:v>
                </c:pt>
                <c:pt idx="2">
                  <c:v>10/3/2024</c:v>
                </c:pt>
              </c:strCache>
            </c:strRef>
          </c:tx>
          <c:spPr>
            <a:solidFill>
              <a:schemeClr val="accent5">
                <a:lumMod val="80000"/>
              </a:schemeClr>
            </a:solidFill>
            <a:ln>
              <a:noFill/>
            </a:ln>
            <a:effectLst/>
          </c:spPr>
          <c:invertIfNegative val="0"/>
          <c:val>
            <c:numRef>
              <c:f>Sheet1!$D$13</c:f>
              <c:numCache>
                <c:formatCode>m/d/yyyy</c:formatCode>
                <c:ptCount val="1"/>
                <c:pt idx="0">
                  <c:v>45361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1580-4AFB-8021-2DDAC8C9A5BB}"/>
            </c:ext>
          </c:extLst>
        </c:ser>
        <c:ser>
          <c:idx val="12"/>
          <c:order val="10"/>
          <c:tx>
            <c:strRef>
              <c:f>Sheet1!$A$14:$C$14</c:f>
              <c:strCache>
                <c:ptCount val="3"/>
                <c:pt idx="0">
                  <c:v>Suggesting  recommendations </c:v>
                </c:pt>
                <c:pt idx="1">
                  <c:v>15 Week</c:v>
                </c:pt>
                <c:pt idx="2">
                  <c:v>14/3/2024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/>
          </c:spPr>
          <c:invertIfNegative val="0"/>
          <c:val>
            <c:numRef>
              <c:f>Sheet1!$D$14</c:f>
              <c:numCache>
                <c:formatCode>m/d/yyyy</c:formatCode>
                <c:ptCount val="1"/>
                <c:pt idx="0">
                  <c:v>45365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1580-4AFB-8021-2DDAC8C9A5BB}"/>
            </c:ext>
          </c:extLst>
        </c:ser>
        <c:ser>
          <c:idx val="13"/>
          <c:order val="11"/>
          <c:tx>
            <c:strRef>
              <c:f>Sheet1!$A$15:$C$15</c:f>
              <c:strCache>
                <c:ptCount val="3"/>
                <c:pt idx="0">
                  <c:v>Final submission </c:v>
                </c:pt>
                <c:pt idx="1">
                  <c:v>16 Week</c:v>
                </c:pt>
                <c:pt idx="2">
                  <c:v>16/3/2024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ffectLst/>
          </c:spPr>
          <c:invertIfNegative val="0"/>
          <c:val>
            <c:numRef>
              <c:f>Sheet1!$D$15</c:f>
              <c:numCache>
                <c:formatCode>m/d/yyyy</c:formatCode>
                <c:ptCount val="1"/>
                <c:pt idx="0">
                  <c:v>45367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D-1580-4AFB-8021-2DDAC8C9A5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545672480"/>
        <c:axId val="1553238480"/>
      </c:barChart>
      <c:catAx>
        <c:axId val="1545672480"/>
        <c:scaling>
          <c:orientation val="minMax"/>
        </c:scaling>
        <c:delete val="1"/>
        <c:axPos val="b"/>
        <c:majorTickMark val="none"/>
        <c:minorTickMark val="none"/>
        <c:tickLblPos val="nextTo"/>
        <c:crossAx val="1553238480"/>
        <c:crosses val="autoZero"/>
        <c:auto val="1"/>
        <c:lblAlgn val="ctr"/>
        <c:lblOffset val="100"/>
        <c:noMultiLvlLbl val="0"/>
      </c:catAx>
      <c:valAx>
        <c:axId val="1553238480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m/d/yyyy" sourceLinked="1"/>
        <c:majorTickMark val="none"/>
        <c:minorTickMark val="none"/>
        <c:tickLblPos val="nextTo"/>
        <c:crossAx val="15456724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0251793376567112"/>
          <c:y val="0.40764455998380944"/>
          <c:w val="0.7976188064916323"/>
          <c:h val="0.5395667392651425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3635DB-03E9-48CE-BCC4-A62A056D2CB0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401C0F-C73C-4DD6-95A4-C692CC34C9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256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9807f9184d_0_1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Google Shape;136;g29807f9184d_0_1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dirty="0"/>
          </a:p>
        </p:txBody>
      </p:sp>
    </p:spTree>
    <p:extLst>
      <p:ext uri="{BB962C8B-B14F-4D97-AF65-F5344CB8AC3E}">
        <p14:creationId xmlns:p14="http://schemas.microsoft.com/office/powerpoint/2010/main" val="3806085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DAB2A-64C0-4D49-83F4-73721205F232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01A9F-5672-4E09-82C4-4995C0DB4ACA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298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DAB2A-64C0-4D49-83F4-73721205F232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01A9F-5672-4E09-82C4-4995C0DB4A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371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DAB2A-64C0-4D49-83F4-73721205F232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01A9F-5672-4E09-82C4-4995C0DB4ACA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1353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DAB2A-64C0-4D49-83F4-73721205F232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01A9F-5672-4E09-82C4-4995C0DB4A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513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DAB2A-64C0-4D49-83F4-73721205F232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01A9F-5672-4E09-82C4-4995C0DB4A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103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DAB2A-64C0-4D49-83F4-73721205F232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01A9F-5672-4E09-82C4-4995C0DB4A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120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DAB2A-64C0-4D49-83F4-73721205F232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01A9F-5672-4E09-82C4-4995C0DB4A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771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E6CDAB2A-64C0-4D49-83F4-73721205F232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601A9F-5672-4E09-82C4-4995C0DB4A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867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DAB2A-64C0-4D49-83F4-73721205F232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01A9F-5672-4E09-82C4-4995C0DB4A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958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DAB2A-64C0-4D49-83F4-73721205F232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01A9F-5672-4E09-82C4-4995C0DB4A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301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DAB2A-64C0-4D49-83F4-73721205F232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01A9F-5672-4E09-82C4-4995C0DB4A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932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bg>
      <p:bgPr>
        <a:solidFill>
          <a:schemeClr val="dk2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4"/>
          <p:cNvSpPr txBox="1">
            <a:spLocks noGrp="1"/>
          </p:cNvSpPr>
          <p:nvPr>
            <p:ph type="title"/>
          </p:nvPr>
        </p:nvSpPr>
        <p:spPr>
          <a:xfrm>
            <a:off x="1092200" y="1127467"/>
            <a:ext cx="10007600" cy="127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endParaRPr/>
          </a:p>
        </p:txBody>
      </p:sp>
      <p:sp>
        <p:nvSpPr>
          <p:cNvPr id="54" name="Google Shape;54;p4"/>
          <p:cNvSpPr txBox="1">
            <a:spLocks noGrp="1"/>
          </p:cNvSpPr>
          <p:nvPr>
            <p:ph type="body" idx="1"/>
          </p:nvPr>
        </p:nvSpPr>
        <p:spPr>
          <a:xfrm>
            <a:off x="1092200" y="2654300"/>
            <a:ext cx="10007600" cy="326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14856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1219170" lvl="1" indent="-397923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828754" lvl="2" indent="-397923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2438339" lvl="3" indent="-397923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3047924" lvl="4" indent="-397923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3657509" lvl="5" indent="-397923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4267093" lvl="6" indent="-397923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4876678" lvl="7" indent="-397923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5486263" lvl="8" indent="-397923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5" name="Google Shape;55;p4"/>
          <p:cNvSpPr txBox="1">
            <a:spLocks noGrp="1"/>
          </p:cNvSpPr>
          <p:nvPr>
            <p:ph type="sldNum" idx="12"/>
          </p:nvPr>
        </p:nvSpPr>
        <p:spPr>
          <a:xfrm>
            <a:off x="11187645" y="6058224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70400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E6CDAB2A-64C0-4D49-83F4-73721205F232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96601A9F-5672-4E09-82C4-4995C0DB4ACA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7346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96408" y="259033"/>
            <a:ext cx="5934445" cy="5795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</a:rPr>
              <a:t>PLAN OF WORK AND TIME SCHEDULE</a:t>
            </a:r>
            <a:endParaRPr lang="en-US" sz="2400" b="1" kern="0" dirty="0">
              <a:latin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031403" y="6136033"/>
            <a:ext cx="2318263" cy="417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ea typeface="Times New Roman" panose="02020603050405020304" pitchFamily="18" charset="0"/>
              </a:rPr>
              <a:t>(Source: Self-created)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2FD61126-4106-6D04-66AF-85EE5B7828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2991032"/>
              </p:ext>
            </p:extLst>
          </p:nvPr>
        </p:nvGraphicFramePr>
        <p:xfrm>
          <a:off x="365881" y="869373"/>
          <a:ext cx="4780742" cy="509071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65045">
                  <a:extLst>
                    <a:ext uri="{9D8B030D-6E8A-4147-A177-3AD203B41FA5}">
                      <a16:colId xmlns:a16="http://schemas.microsoft.com/office/drawing/2014/main" val="2315320261"/>
                    </a:ext>
                  </a:extLst>
                </a:gridCol>
                <a:gridCol w="2015697">
                  <a:extLst>
                    <a:ext uri="{9D8B030D-6E8A-4147-A177-3AD203B41FA5}">
                      <a16:colId xmlns:a16="http://schemas.microsoft.com/office/drawing/2014/main" val="1184602780"/>
                    </a:ext>
                  </a:extLst>
                </a:gridCol>
              </a:tblGrid>
              <a:tr h="26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i="0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  <a:latin typeface="Arial" panose="020B0604020202020204" pitchFamily="34" charset="0"/>
                        </a:rPr>
                        <a:t>                       Topic</a:t>
                      </a: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    Duration 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3752363186"/>
                  </a:ext>
                </a:extLst>
              </a:tr>
              <a:tr h="296989">
                <a:tc>
                  <a:txBody>
                    <a:bodyPr/>
                    <a:lstStyle/>
                    <a:p>
                      <a:pPr marL="228600" indent="-228600" algn="l" fontAlgn="b">
                        <a:buFont typeface="Wingdings" panose="05000000000000000000" pitchFamily="2" charset="2"/>
                        <a:buChar char="q"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 </a:t>
                      </a:r>
                      <a:r>
                        <a:rPr lang="en-US" sz="1300" b="1" u="none" strike="noStrike" dirty="0" err="1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Intitation</a:t>
                      </a: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 of the Research 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16 Weeks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3077458606"/>
                  </a:ext>
                </a:extLst>
              </a:tr>
              <a:tr h="263355">
                <a:tc>
                  <a:txBody>
                    <a:bodyPr/>
                    <a:lstStyle/>
                    <a:p>
                      <a:pPr marL="228600" indent="-228600" algn="l" fontAlgn="b">
                        <a:buFont typeface="Wingdings" panose="05000000000000000000" pitchFamily="2" charset="2"/>
                        <a:buChar char="§"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Selection of the research topic 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1 Week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1839182000"/>
                  </a:ext>
                </a:extLst>
              </a:tr>
              <a:tr h="263355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Involving ethical considerations </a:t>
                      </a: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2 Week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1778854726"/>
                  </a:ext>
                </a:extLst>
              </a:tr>
              <a:tr h="411335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Understanding of the Background 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3 Week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83631175"/>
                  </a:ext>
                </a:extLst>
              </a:tr>
              <a:tr h="416560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Choice of research aim and objectives 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4 Week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3500173262"/>
                  </a:ext>
                </a:extLst>
              </a:tr>
              <a:tr h="411335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Creation of literature review 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5 Week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3827770919"/>
                  </a:ext>
                </a:extLst>
              </a:tr>
              <a:tr h="416560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Selection of the research methodology 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6 Week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1241501345"/>
                  </a:ext>
                </a:extLst>
              </a:tr>
              <a:tr h="411335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Choice of data collection process 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7 Week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1907276460"/>
                  </a:ext>
                </a:extLst>
              </a:tr>
              <a:tr h="619760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Selection of data analysis techniques 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  <a:p>
                      <a:pPr marL="228600" indent="-228600" algn="l" fontAlgn="b">
                        <a:buFont typeface="Wingdings" panose="05000000000000000000" pitchFamily="2" charset="2"/>
                        <a:buChar char="§"/>
                      </a:pP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8 Week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3685200892"/>
                  </a:ext>
                </a:extLst>
              </a:tr>
              <a:tr h="263355">
                <a:tc>
                  <a:txBody>
                    <a:bodyPr/>
                    <a:lstStyle/>
                    <a:p>
                      <a:pPr marL="228600" indent="-228600" algn="l" fontAlgn="b">
                        <a:buFont typeface="Wingdings" panose="05000000000000000000" pitchFamily="2" charset="2"/>
                        <a:buChar char="§"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Generating research finding 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9 Week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3248221329"/>
                  </a:ext>
                </a:extLst>
              </a:tr>
              <a:tr h="263355">
                <a:tc>
                  <a:txBody>
                    <a:bodyPr/>
                    <a:lstStyle/>
                    <a:p>
                      <a:pPr marL="228600" indent="-228600" algn="l" fontAlgn="b">
                        <a:buFont typeface="Wingdings" panose="05000000000000000000" pitchFamily="2" charset="2"/>
                        <a:buChar char="§"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Discussion of the finding 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10 Week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1969390642"/>
                  </a:ext>
                </a:extLst>
              </a:tr>
              <a:tr h="263355">
                <a:tc>
                  <a:txBody>
                    <a:bodyPr/>
                    <a:lstStyle/>
                    <a:p>
                      <a:pPr marL="228600" indent="-228600" algn="l" fontAlgn="b">
                        <a:buFont typeface="Wingdings" panose="05000000000000000000" pitchFamily="2" charset="2"/>
                        <a:buChar char="§"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Creating link among the objective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11 Week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465527154"/>
                  </a:ext>
                </a:extLst>
              </a:tr>
              <a:tr h="263355">
                <a:tc>
                  <a:txBody>
                    <a:bodyPr/>
                    <a:lstStyle/>
                    <a:p>
                      <a:pPr marL="228600" indent="-228600" algn="l" fontAlgn="b">
                        <a:buFont typeface="Wingdings" panose="05000000000000000000" pitchFamily="2" charset="2"/>
                        <a:buChar char="§"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Suggesting  recommendations 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15 Week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3529507389"/>
                  </a:ext>
                </a:extLst>
              </a:tr>
              <a:tr h="263355">
                <a:tc>
                  <a:txBody>
                    <a:bodyPr/>
                    <a:lstStyle/>
                    <a:p>
                      <a:pPr marL="228600" indent="-228600" algn="l" fontAlgn="b">
                        <a:buFont typeface="Wingdings" panose="05000000000000000000" pitchFamily="2" charset="2"/>
                        <a:buChar char="§"/>
                      </a:pPr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Final submission 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b="1" u="none" strike="noStrike" dirty="0">
                          <a:solidFill>
                            <a:schemeClr val="bg2"/>
                          </a:solidFill>
                          <a:effectLst/>
                          <a:highlight>
                            <a:srgbClr val="000000"/>
                          </a:highlight>
                        </a:rPr>
                        <a:t>16 Week</a:t>
                      </a:r>
                      <a:endParaRPr lang="en-US" sz="1300" b="1" i="0" u="none" strike="noStrike" dirty="0">
                        <a:solidFill>
                          <a:schemeClr val="bg2"/>
                        </a:solidFill>
                        <a:effectLst/>
                        <a:highlight>
                          <a:srgbClr val="0000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0160" marR="10160" marT="10160" marB="0" anchor="b"/>
                </a:tc>
                <a:extLst>
                  <a:ext uri="{0D108BD9-81ED-4DB2-BD59-A6C34878D82A}">
                    <a16:rowId xmlns:a16="http://schemas.microsoft.com/office/drawing/2014/main" val="501723438"/>
                  </a:ext>
                </a:extLst>
              </a:tr>
            </a:tbl>
          </a:graphicData>
        </a:graphic>
      </p:graphicFrame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AD188630-5A0D-F7A9-269E-013CFE68FEA8}"/>
              </a:ext>
            </a:extLst>
          </p:cNvPr>
          <p:cNvGraphicFramePr>
            <a:graphicFrameLocks/>
          </p:cNvGraphicFramePr>
          <p:nvPr/>
        </p:nvGraphicFramePr>
        <p:xfrm>
          <a:off x="5250436" y="869372"/>
          <a:ext cx="6290555" cy="536280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3598043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101</Words>
  <Application>Microsoft Office PowerPoint</Application>
  <PresentationFormat>Widescreen</PresentationFormat>
  <Paragraphs>32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Wingdings</vt:lpstr>
      <vt:lpstr>Retrospect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Sivaanilkumar Lella (2241658)</dc:creator>
  <cp:lastModifiedBy>Sivaanilkumar Lella (2241658)</cp:lastModifiedBy>
  <cp:revision>1</cp:revision>
  <dcterms:created xsi:type="dcterms:W3CDTF">2024-01-05T01:04:38Z</dcterms:created>
  <dcterms:modified xsi:type="dcterms:W3CDTF">2024-01-05T01:05:35Z</dcterms:modified>
</cp:coreProperties>
</file>