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 id="2147483685" r:id="rId6"/>
  </p:sldMasterIdLst>
  <p:notesMasterIdLst>
    <p:notesMasterId r:id="rId36"/>
  </p:notesMasterIdLst>
  <p:handoutMasterIdLst>
    <p:handoutMasterId r:id="rId37"/>
  </p:handoutMasterIdLst>
  <p:sldIdLst>
    <p:sldId id="388" r:id="rId7"/>
    <p:sldId id="389" r:id="rId8"/>
    <p:sldId id="275" r:id="rId9"/>
    <p:sldId id="257" r:id="rId10"/>
    <p:sldId id="259" r:id="rId11"/>
    <p:sldId id="258" r:id="rId12"/>
    <p:sldId id="260" r:id="rId13"/>
    <p:sldId id="261" r:id="rId14"/>
    <p:sldId id="262" r:id="rId15"/>
    <p:sldId id="276" r:id="rId16"/>
    <p:sldId id="263" r:id="rId17"/>
    <p:sldId id="264" r:id="rId18"/>
    <p:sldId id="265" r:id="rId19"/>
    <p:sldId id="266" r:id="rId20"/>
    <p:sldId id="268" r:id="rId21"/>
    <p:sldId id="269" r:id="rId22"/>
    <p:sldId id="270" r:id="rId23"/>
    <p:sldId id="271" r:id="rId24"/>
    <p:sldId id="272" r:id="rId25"/>
    <p:sldId id="273" r:id="rId26"/>
    <p:sldId id="274" r:id="rId27"/>
    <p:sldId id="278" r:id="rId28"/>
    <p:sldId id="277" r:id="rId29"/>
    <p:sldId id="279" r:id="rId30"/>
    <p:sldId id="280" r:id="rId31"/>
    <p:sldId id="283" r:id="rId32"/>
    <p:sldId id="281" r:id="rId33"/>
    <p:sldId id="282" r:id="rId34"/>
    <p:sldId id="390"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A8757F-ED0F-3CF6-3B09-1C018D021710}" v="74" dt="2022-10-04T13:55:28.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p:cViewPr varScale="1">
        <p:scale>
          <a:sx n="106" d="100"/>
          <a:sy n="106" d="100"/>
        </p:scale>
        <p:origin x="1764"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viewProps" Target="viewProps.xml"/><Relationship Id="rId21" Type="http://schemas.openxmlformats.org/officeDocument/2006/relationships/slide" Target="slides/slide15.xml"/><Relationship Id="rId34" Type="http://schemas.openxmlformats.org/officeDocument/2006/relationships/slide" Target="slides/slide28.xml"/><Relationship Id="rId42" Type="http://schemas.microsoft.com/office/2016/11/relationships/changesInfo" Target="changesInfos/changesInfo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notesMaster" Target="notesMasters/notesMaster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microsoft.com/office/2015/10/relationships/revisionInfo" Target="revisionInfo.xml"/><Relationship Id="rId8" Type="http://schemas.openxmlformats.org/officeDocument/2006/relationships/slide" Target="slides/slide2.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a Schriek" userId="S::m.schriek@uwtsd.ac.uk::8566d291-0b64-4992-ae76-86453673c738" providerId="AD" clId="Web-{C3A8757F-ED0F-3CF6-3B09-1C018D021710}"/>
    <pc:docChg chg="addSld modSld">
      <pc:chgData name="Michaela Schriek" userId="S::m.schriek@uwtsd.ac.uk::8566d291-0b64-4992-ae76-86453673c738" providerId="AD" clId="Web-{C3A8757F-ED0F-3CF6-3B09-1C018D021710}" dt="2022-10-04T13:55:28.832" v="73" actId="14100"/>
      <pc:docMkLst>
        <pc:docMk/>
      </pc:docMkLst>
      <pc:sldChg chg="modSp">
        <pc:chgData name="Michaela Schriek" userId="S::m.schriek@uwtsd.ac.uk::8566d291-0b64-4992-ae76-86453673c738" providerId="AD" clId="Web-{C3A8757F-ED0F-3CF6-3B09-1C018D021710}" dt="2022-10-04T13:55:28.832" v="73" actId="14100"/>
        <pc:sldMkLst>
          <pc:docMk/>
          <pc:sldMk cId="3034296039" sldId="282"/>
        </pc:sldMkLst>
        <pc:spChg chg="mod">
          <ac:chgData name="Michaela Schriek" userId="S::m.schriek@uwtsd.ac.uk::8566d291-0b64-4992-ae76-86453673c738" providerId="AD" clId="Web-{C3A8757F-ED0F-3CF6-3B09-1C018D021710}" dt="2022-10-04T13:55:28.832" v="73" actId="14100"/>
          <ac:spMkLst>
            <pc:docMk/>
            <pc:sldMk cId="3034296039" sldId="282"/>
            <ac:spMk id="3" creationId="{6F764939-0E68-47DB-8C71-A3EEB8A6E4E3}"/>
          </ac:spMkLst>
        </pc:spChg>
      </pc:sldChg>
      <pc:sldChg chg="modSp add replId">
        <pc:chgData name="Michaela Schriek" userId="S::m.schriek@uwtsd.ac.uk::8566d291-0b64-4992-ae76-86453673c738" providerId="AD" clId="Web-{C3A8757F-ED0F-3CF6-3B09-1C018D021710}" dt="2022-10-04T13:54:22.440" v="32" actId="14100"/>
        <pc:sldMkLst>
          <pc:docMk/>
          <pc:sldMk cId="305172772" sldId="390"/>
        </pc:sldMkLst>
        <pc:spChg chg="mod">
          <ac:chgData name="Michaela Schriek" userId="S::m.schriek@uwtsd.ac.uk::8566d291-0b64-4992-ae76-86453673c738" providerId="AD" clId="Web-{C3A8757F-ED0F-3CF6-3B09-1C018D021710}" dt="2022-10-04T13:51:19.670" v="4" actId="14100"/>
          <ac:spMkLst>
            <pc:docMk/>
            <pc:sldMk cId="305172772" sldId="390"/>
            <ac:spMk id="2" creationId="{61954F0F-1B87-4BCA-89AC-EE60161CE732}"/>
          </ac:spMkLst>
        </pc:spChg>
        <pc:spChg chg="mod">
          <ac:chgData name="Michaela Schriek" userId="S::m.schriek@uwtsd.ac.uk::8566d291-0b64-4992-ae76-86453673c738" providerId="AD" clId="Web-{C3A8757F-ED0F-3CF6-3B09-1C018D021710}" dt="2022-10-04T13:54:22.440" v="32" actId="14100"/>
          <ac:spMkLst>
            <pc:docMk/>
            <pc:sldMk cId="305172772" sldId="390"/>
            <ac:spMk id="3" creationId="{6F764939-0E68-47DB-8C71-A3EEB8A6E4E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17/10/2023</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dirty="0"/>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7BB56-5CC2-473D-BCF8-21DA2A382AF0}" type="datetimeFigureOut">
              <a:rPr lang="en-GB" smtClean="0"/>
              <a:t>17/10/2023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EE6043-C90E-43C2-941E-EC3EB113F6DE}" type="slidenum">
              <a:rPr lang="en-GB" smtClean="0"/>
              <a:t>‹#›</a:t>
            </a:fld>
            <a:endParaRPr lang="en-GB"/>
          </a:p>
        </p:txBody>
      </p:sp>
    </p:spTree>
    <p:extLst>
      <p:ext uri="{BB962C8B-B14F-4D97-AF65-F5344CB8AC3E}">
        <p14:creationId xmlns:p14="http://schemas.microsoft.com/office/powerpoint/2010/main" val="39489580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this with the group.  What are the implications? Self awareness helps us recognise and evaluate our own beliefs, values, motives, actions, reactions, biases and prejudices….and how we view others and their actions, etc.</a:t>
            </a:r>
          </a:p>
        </p:txBody>
      </p:sp>
      <p:sp>
        <p:nvSpPr>
          <p:cNvPr id="4" name="Slide Number Placeholder 3"/>
          <p:cNvSpPr>
            <a:spLocks noGrp="1"/>
          </p:cNvSpPr>
          <p:nvPr>
            <p:ph type="sldNum" sz="quarter" idx="10"/>
          </p:nvPr>
        </p:nvSpPr>
        <p:spPr/>
        <p:txBody>
          <a:bodyPr/>
          <a:lstStyle/>
          <a:p>
            <a:fld id="{3EEE6043-C90E-43C2-941E-EC3EB113F6DE}" type="slidenum">
              <a:rPr lang="en-GB" smtClean="0"/>
              <a:t>4</a:t>
            </a:fld>
            <a:endParaRPr lang="en-GB"/>
          </a:p>
        </p:txBody>
      </p:sp>
    </p:spTree>
    <p:extLst>
      <p:ext uri="{BB962C8B-B14F-4D97-AF65-F5344CB8AC3E}">
        <p14:creationId xmlns:p14="http://schemas.microsoft.com/office/powerpoint/2010/main" val="3900187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pose the questions – perhaps getting half the group to answer the first question, and the other half to answer the second part.  Lead a discussion on their responses by engaging the whole group.</a:t>
            </a:r>
          </a:p>
        </p:txBody>
      </p:sp>
      <p:sp>
        <p:nvSpPr>
          <p:cNvPr id="4" name="Slide Number Placeholder 3"/>
          <p:cNvSpPr>
            <a:spLocks noGrp="1"/>
          </p:cNvSpPr>
          <p:nvPr>
            <p:ph type="sldNum" sz="quarter" idx="10"/>
          </p:nvPr>
        </p:nvSpPr>
        <p:spPr/>
        <p:txBody>
          <a:bodyPr/>
          <a:lstStyle/>
          <a:p>
            <a:fld id="{3EEE6043-C90E-43C2-941E-EC3EB113F6DE}" type="slidenum">
              <a:rPr lang="en-GB" smtClean="0"/>
              <a:t>5</a:t>
            </a:fld>
            <a:endParaRPr lang="en-GB"/>
          </a:p>
        </p:txBody>
      </p:sp>
    </p:spTree>
    <p:extLst>
      <p:ext uri="{BB962C8B-B14F-4D97-AF65-F5344CB8AC3E}">
        <p14:creationId xmlns:p14="http://schemas.microsoft.com/office/powerpoint/2010/main" val="17633708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group for their thoughts on each of these before examining them further in the following slides.</a:t>
            </a:r>
          </a:p>
        </p:txBody>
      </p:sp>
      <p:sp>
        <p:nvSpPr>
          <p:cNvPr id="4" name="Slide Number Placeholder 3"/>
          <p:cNvSpPr>
            <a:spLocks noGrp="1"/>
          </p:cNvSpPr>
          <p:nvPr>
            <p:ph type="sldNum" sz="quarter" idx="10"/>
          </p:nvPr>
        </p:nvSpPr>
        <p:spPr/>
        <p:txBody>
          <a:bodyPr/>
          <a:lstStyle/>
          <a:p>
            <a:fld id="{3EEE6043-C90E-43C2-941E-EC3EB113F6DE}" type="slidenum">
              <a:rPr lang="en-GB" smtClean="0"/>
              <a:t>7</a:t>
            </a:fld>
            <a:endParaRPr lang="en-GB"/>
          </a:p>
        </p:txBody>
      </p:sp>
    </p:spTree>
    <p:extLst>
      <p:ext uri="{BB962C8B-B14F-4D97-AF65-F5344CB8AC3E}">
        <p14:creationId xmlns:p14="http://schemas.microsoft.com/office/powerpoint/2010/main" val="2703114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about this.  Do people understand the importance of this?  Do they see the value?  The difference between ‘making it happen’, and hoping that they get time to do it?</a:t>
            </a:r>
          </a:p>
        </p:txBody>
      </p:sp>
      <p:sp>
        <p:nvSpPr>
          <p:cNvPr id="4" name="Slide Number Placeholder 3"/>
          <p:cNvSpPr>
            <a:spLocks noGrp="1"/>
          </p:cNvSpPr>
          <p:nvPr>
            <p:ph type="sldNum" sz="quarter" idx="10"/>
          </p:nvPr>
        </p:nvSpPr>
        <p:spPr/>
        <p:txBody>
          <a:bodyPr/>
          <a:lstStyle/>
          <a:p>
            <a:fld id="{3EEE6043-C90E-43C2-941E-EC3EB113F6DE}" type="slidenum">
              <a:rPr lang="en-GB" smtClean="0"/>
              <a:t>8</a:t>
            </a:fld>
            <a:endParaRPr lang="en-GB"/>
          </a:p>
        </p:txBody>
      </p:sp>
    </p:spTree>
    <p:extLst>
      <p:ext uri="{BB962C8B-B14F-4D97-AF65-F5344CB8AC3E}">
        <p14:creationId xmlns:p14="http://schemas.microsoft.com/office/powerpoint/2010/main" val="1664847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merits of such profiling and the value of discussing and debating the results – it drives true reflection, especially if facilitated by a coaching approach.  The Learning Styles questionnaires that have been undertaken by the group are also profiling tools that help increase our self awareness.</a:t>
            </a:r>
          </a:p>
        </p:txBody>
      </p:sp>
      <p:sp>
        <p:nvSpPr>
          <p:cNvPr id="4" name="Slide Number Placeholder 3"/>
          <p:cNvSpPr>
            <a:spLocks noGrp="1"/>
          </p:cNvSpPr>
          <p:nvPr>
            <p:ph type="sldNum" sz="quarter" idx="10"/>
          </p:nvPr>
        </p:nvSpPr>
        <p:spPr/>
        <p:txBody>
          <a:bodyPr/>
          <a:lstStyle/>
          <a:p>
            <a:fld id="{3EEE6043-C90E-43C2-941E-EC3EB113F6DE}" type="slidenum">
              <a:rPr lang="en-GB" smtClean="0"/>
              <a:t>11</a:t>
            </a:fld>
            <a:endParaRPr lang="en-GB"/>
          </a:p>
        </p:txBody>
      </p:sp>
    </p:spTree>
    <p:extLst>
      <p:ext uri="{BB962C8B-B14F-4D97-AF65-F5344CB8AC3E}">
        <p14:creationId xmlns:p14="http://schemas.microsoft.com/office/powerpoint/2010/main" val="37313533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5318992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17/10/2023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123073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17/10/2023</a:t>
            </a:fld>
            <a:endParaRPr lang="en-GB" dirty="0"/>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98749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17/10/2023</a:t>
            </a:fld>
            <a:endParaRPr lang="en-GB" dirty="0"/>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475740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17/10/2023</a:t>
            </a:fld>
            <a:endParaRPr lang="en-GB" dirty="0"/>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58012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17/10/2023</a:t>
            </a:fld>
            <a:endParaRPr lang="en-GB" dirty="0"/>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4247288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17/10/2023</a:t>
            </a:fld>
            <a:endParaRPr lang="en-GB" dirty="0"/>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982591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17/10/2023</a:t>
            </a:fld>
            <a:endParaRPr lang="en-GB" dirty="0"/>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72402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17/10/2023</a:t>
            </a:fld>
            <a:endParaRPr lang="en-GB" dirty="0"/>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301437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17/10/2023</a:t>
            </a:fld>
            <a:endParaRPr lang="en-GB" dirty="0"/>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32567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17/10/2023</a:t>
            </a:fld>
            <a:endParaRPr lang="en-GB" dirty="0"/>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364318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414716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057623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935616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03441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10/17/2023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375393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10/17/2023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947340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10/17/2023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585090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715941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10/17/2023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451600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2305505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10/17/2023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1155594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3287737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17/10/2023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041693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17/10/2023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76681234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17/10/2023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81873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17/10/2023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337298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17/10/2023</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6710169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6.xml"/><Relationship Id="rId7" Type="http://schemas.openxmlformats.org/officeDocument/2006/relationships/image" Target="../media/image1.jpg"/><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theme" Target="../theme/theme3.xml"/><Relationship Id="rId5" Type="http://schemas.openxmlformats.org/officeDocument/2006/relationships/slideLayout" Target="../slideLayouts/slideLayout28.xml"/><Relationship Id="rId4"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21143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10/17/2023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34316794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43219260"/>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BMSK4011 </a:t>
            </a:r>
            <a:br>
              <a:rPr lang="en-GB" altLang="en-US" sz="1800" dirty="0"/>
            </a:br>
            <a:r>
              <a:rPr lang="en-GB" sz="1800" dirty="0"/>
              <a:t>Continuous Professional Development</a:t>
            </a:r>
            <a:br>
              <a:rPr lang="en-GB" sz="4000" dirty="0"/>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225632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3</a:t>
            </a:r>
            <a:r>
              <a:rPr lang="en-GB" sz="3300" dirty="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343179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85B17-C354-45C3-9AAA-9D11CD6A357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Today’s Session</a:t>
            </a:r>
          </a:p>
        </p:txBody>
      </p:sp>
      <p:sp>
        <p:nvSpPr>
          <p:cNvPr id="3" name="Content Placeholder 2">
            <a:extLst>
              <a:ext uri="{FF2B5EF4-FFF2-40B4-BE49-F238E27FC236}">
                <a16:creationId xmlns:a16="http://schemas.microsoft.com/office/drawing/2014/main" id="{5FB25EBE-9507-4473-AA8D-07B1226B3D43}"/>
              </a:ext>
            </a:extLst>
          </p:cNvPr>
          <p:cNvSpPr>
            <a:spLocks noGrp="1"/>
          </p:cNvSpPr>
          <p:nvPr>
            <p:ph idx="1"/>
          </p:nvPr>
        </p:nvSpPr>
        <p:spPr/>
        <p:txBody>
          <a:bodyPr/>
          <a:lstStyle/>
          <a:p>
            <a:r>
              <a:rPr lang="en-GB" dirty="0"/>
              <a:t>Increasing our self awareness</a:t>
            </a:r>
          </a:p>
          <a:p>
            <a:r>
              <a:rPr lang="en-GB" dirty="0"/>
              <a:t>Profiling tools</a:t>
            </a:r>
          </a:p>
          <a:p>
            <a:r>
              <a:rPr lang="en-GB" dirty="0"/>
              <a:t>VARK</a:t>
            </a:r>
          </a:p>
          <a:p>
            <a:r>
              <a:rPr lang="en-GB" dirty="0"/>
              <a:t>Honey &amp; Mumford</a:t>
            </a:r>
          </a:p>
          <a:p>
            <a:r>
              <a:rPr lang="en-GB" dirty="0"/>
              <a:t>Implications for </a:t>
            </a:r>
            <a:r>
              <a:rPr lang="en-GB" i="1" dirty="0"/>
              <a:t>learning</a:t>
            </a:r>
          </a:p>
          <a:p>
            <a:r>
              <a:rPr lang="en-GB" dirty="0"/>
              <a:t>Implications for </a:t>
            </a:r>
            <a:r>
              <a:rPr lang="en-GB" i="1" dirty="0"/>
              <a:t>training</a:t>
            </a:r>
          </a:p>
        </p:txBody>
      </p:sp>
    </p:spTree>
    <p:extLst>
      <p:ext uri="{BB962C8B-B14F-4D97-AF65-F5344CB8AC3E}">
        <p14:creationId xmlns:p14="http://schemas.microsoft.com/office/powerpoint/2010/main" val="2474969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Self Awareness</a:t>
            </a:r>
          </a:p>
        </p:txBody>
      </p:sp>
      <p:sp>
        <p:nvSpPr>
          <p:cNvPr id="3" name="Content Placeholder 2"/>
          <p:cNvSpPr>
            <a:spLocks noGrp="1"/>
          </p:cNvSpPr>
          <p:nvPr>
            <p:ph idx="1"/>
          </p:nvPr>
        </p:nvSpPr>
        <p:spPr/>
        <p:txBody>
          <a:bodyPr>
            <a:normAutofit/>
          </a:bodyPr>
          <a:lstStyle/>
          <a:p>
            <a:pPr marL="0" indent="0">
              <a:buNone/>
            </a:pPr>
            <a:r>
              <a:rPr lang="en-GB" dirty="0"/>
              <a:t>“Self awareness enables us to stand apart and examine even the way we “see” ourselves – our self-paradigm, the most fundamental paradigm of effectiveness.  It affects not only our own attitudes and behaviours, but also how we see other people.  It becomes our map of the basic nature of mankind.”  </a:t>
            </a:r>
            <a:r>
              <a:rPr lang="en-GB" sz="1900" dirty="0"/>
              <a:t>Stephen Covey, 1999, P.66 -67</a:t>
            </a:r>
          </a:p>
        </p:txBody>
      </p:sp>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6B1CD-29FA-47CF-A740-07142E148129}"/>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Self Awareness	 - </a:t>
            </a:r>
            <a:r>
              <a:rPr lang="en-GB" sz="3600" b="1" i="1" dirty="0">
                <a:latin typeface="Arial" panose="020B0604020202020204" pitchFamily="34" charset="0"/>
                <a:cs typeface="Arial" panose="020B0604020202020204" pitchFamily="34" charset="0"/>
              </a:rPr>
              <a:t>10 mins</a:t>
            </a:r>
          </a:p>
        </p:txBody>
      </p:sp>
      <p:sp>
        <p:nvSpPr>
          <p:cNvPr id="3" name="Content Placeholder 2">
            <a:extLst>
              <a:ext uri="{FF2B5EF4-FFF2-40B4-BE49-F238E27FC236}">
                <a16:creationId xmlns:a16="http://schemas.microsoft.com/office/drawing/2014/main" id="{20935532-0216-4945-9D87-22FB41FC3894}"/>
              </a:ext>
            </a:extLst>
          </p:cNvPr>
          <p:cNvSpPr>
            <a:spLocks noGrp="1"/>
          </p:cNvSpPr>
          <p:nvPr>
            <p:ph idx="1"/>
          </p:nvPr>
        </p:nvSpPr>
        <p:spPr/>
        <p:txBody>
          <a:bodyPr>
            <a:normAutofit/>
          </a:bodyPr>
          <a:lstStyle/>
          <a:p>
            <a:r>
              <a:rPr lang="en-GB" i="1" dirty="0"/>
              <a:t>Self-awareness</a:t>
            </a:r>
            <a:r>
              <a:rPr lang="en-GB" dirty="0"/>
              <a:t> is vitally important as the foundation for maximizing our leadership and management skills.  </a:t>
            </a:r>
          </a:p>
          <a:p>
            <a:pPr marL="0" indent="0">
              <a:spcBef>
                <a:spcPts val="0"/>
              </a:spcBef>
              <a:spcAft>
                <a:spcPts val="1200"/>
              </a:spcAft>
              <a:buNone/>
            </a:pPr>
            <a:r>
              <a:rPr lang="en-GB" b="1" dirty="0"/>
              <a:t>			Question: Why?  </a:t>
            </a:r>
          </a:p>
          <a:p>
            <a:pPr>
              <a:spcBef>
                <a:spcPts val="1200"/>
              </a:spcBef>
            </a:pPr>
            <a:r>
              <a:rPr lang="en-GB" i="1" dirty="0"/>
              <a:t>Self-awareness</a:t>
            </a:r>
            <a:r>
              <a:rPr lang="en-GB" dirty="0"/>
              <a:t> can improve our judgement and help us identify opportunities for our professional development and personal growth, </a:t>
            </a:r>
            <a:r>
              <a:rPr lang="en-GB" i="1" dirty="0"/>
              <a:t>and</a:t>
            </a:r>
            <a:r>
              <a:rPr lang="en-GB" dirty="0"/>
              <a:t> the development and growth of others.</a:t>
            </a:r>
          </a:p>
          <a:p>
            <a:pPr marL="0" indent="0">
              <a:buNone/>
            </a:pPr>
            <a:r>
              <a:rPr lang="en-GB" b="1" dirty="0"/>
              <a:t>			Question: How?</a:t>
            </a:r>
          </a:p>
        </p:txBody>
      </p:sp>
    </p:spTree>
    <p:extLst>
      <p:ext uri="{BB962C8B-B14F-4D97-AF65-F5344CB8AC3E}">
        <p14:creationId xmlns:p14="http://schemas.microsoft.com/office/powerpoint/2010/main" val="3034137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0E9D4-46C1-4E5B-B0FF-A58EADCA3ACC}"/>
              </a:ext>
            </a:extLst>
          </p:cNvPr>
          <p:cNvSpPr>
            <a:spLocks noGrp="1"/>
          </p:cNvSpPr>
          <p:nvPr>
            <p:ph type="title"/>
          </p:nvPr>
        </p:nvSpPr>
        <p:spPr>
          <a:xfrm>
            <a:off x="539552" y="332656"/>
            <a:ext cx="7886700" cy="1325563"/>
          </a:xfrm>
        </p:spPr>
        <p:txBody>
          <a:bodyPr>
            <a:normAutofit/>
          </a:bodyPr>
          <a:lstStyle/>
          <a:p>
            <a:r>
              <a:rPr lang="en-GB" sz="3600" b="1" dirty="0">
                <a:latin typeface="Arial" panose="020B0604020202020204" pitchFamily="34" charset="0"/>
                <a:cs typeface="Arial" panose="020B0604020202020204" pitchFamily="34" charset="0"/>
              </a:rPr>
              <a:t>How can we improve our self awareness?</a:t>
            </a:r>
          </a:p>
        </p:txBody>
      </p:sp>
      <p:sp>
        <p:nvSpPr>
          <p:cNvPr id="3" name="Content Placeholder 2">
            <a:extLst>
              <a:ext uri="{FF2B5EF4-FFF2-40B4-BE49-F238E27FC236}">
                <a16:creationId xmlns:a16="http://schemas.microsoft.com/office/drawing/2014/main" id="{515F2D97-5E08-4A85-805E-A13B8107765E}"/>
              </a:ext>
            </a:extLst>
          </p:cNvPr>
          <p:cNvSpPr>
            <a:spLocks noGrp="1"/>
          </p:cNvSpPr>
          <p:nvPr>
            <p:ph idx="1"/>
          </p:nvPr>
        </p:nvSpPr>
        <p:spPr>
          <a:xfrm>
            <a:off x="457200" y="2132855"/>
            <a:ext cx="8229600" cy="3384377"/>
          </a:xfrm>
        </p:spPr>
        <p:txBody>
          <a:bodyPr/>
          <a:lstStyle/>
          <a:p>
            <a:pPr marL="0" indent="0">
              <a:buNone/>
            </a:pPr>
            <a:r>
              <a:rPr lang="en-GB" dirty="0"/>
              <a:t>Think about what we can do to raise our levels of self awareness.</a:t>
            </a:r>
          </a:p>
          <a:p>
            <a:pPr marL="0" indent="0">
              <a:buNone/>
            </a:pPr>
            <a:endParaRPr lang="en-GB" dirty="0"/>
          </a:p>
        </p:txBody>
      </p:sp>
    </p:spTree>
    <p:extLst>
      <p:ext uri="{BB962C8B-B14F-4D97-AF65-F5344CB8AC3E}">
        <p14:creationId xmlns:p14="http://schemas.microsoft.com/office/powerpoint/2010/main" val="3707492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72FF7-BA85-49F9-AFB5-3005EE0B32AF}"/>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Increasing Self Awareness</a:t>
            </a:r>
          </a:p>
        </p:txBody>
      </p:sp>
      <p:sp>
        <p:nvSpPr>
          <p:cNvPr id="3" name="Content Placeholder 2">
            <a:extLst>
              <a:ext uri="{FF2B5EF4-FFF2-40B4-BE49-F238E27FC236}">
                <a16:creationId xmlns:a16="http://schemas.microsoft.com/office/drawing/2014/main" id="{D4268FA6-080D-403E-B03F-505BB773B814}"/>
              </a:ext>
            </a:extLst>
          </p:cNvPr>
          <p:cNvSpPr>
            <a:spLocks noGrp="1"/>
          </p:cNvSpPr>
          <p:nvPr>
            <p:ph idx="1"/>
          </p:nvPr>
        </p:nvSpPr>
        <p:spPr>
          <a:xfrm>
            <a:off x="628650" y="1253331"/>
            <a:ext cx="7886700" cy="4351338"/>
          </a:xfrm>
        </p:spPr>
        <p:txBody>
          <a:bodyPr>
            <a:normAutofit/>
          </a:bodyPr>
          <a:lstStyle/>
          <a:p>
            <a:pPr marL="0" indent="0">
              <a:buNone/>
            </a:pPr>
            <a:r>
              <a:rPr lang="en-GB" dirty="0"/>
              <a:t>According to a Harvard Business Review article in 2015, there are 5 ways to increase self awareness.  These are: -</a:t>
            </a:r>
          </a:p>
          <a:p>
            <a:pPr marL="514350" indent="-514350">
              <a:buFont typeface="+mj-lt"/>
              <a:buAutoNum type="arabicPeriod"/>
            </a:pPr>
            <a:r>
              <a:rPr lang="en-GB" dirty="0"/>
              <a:t>Meditate</a:t>
            </a:r>
          </a:p>
          <a:p>
            <a:pPr marL="514350" indent="-514350">
              <a:buFont typeface="+mj-lt"/>
              <a:buAutoNum type="arabicPeriod"/>
            </a:pPr>
            <a:r>
              <a:rPr lang="en-GB" dirty="0"/>
              <a:t>Write down your key plans and priorities</a:t>
            </a:r>
          </a:p>
          <a:p>
            <a:pPr marL="514350" indent="-514350">
              <a:buFont typeface="+mj-lt"/>
              <a:buAutoNum type="arabicPeriod"/>
            </a:pPr>
            <a:r>
              <a:rPr lang="en-GB" dirty="0"/>
              <a:t>Undertake psychometric tests and profiling</a:t>
            </a:r>
          </a:p>
          <a:p>
            <a:pPr marL="514350" indent="-514350">
              <a:buFont typeface="+mj-lt"/>
              <a:buAutoNum type="arabicPeriod"/>
            </a:pPr>
            <a:r>
              <a:rPr lang="en-GB" dirty="0"/>
              <a:t>Ask trusted friends</a:t>
            </a:r>
          </a:p>
          <a:p>
            <a:pPr marL="514350" indent="-514350">
              <a:buFont typeface="+mj-lt"/>
              <a:buAutoNum type="arabicPeriod"/>
            </a:pPr>
            <a:r>
              <a:rPr lang="en-GB" dirty="0"/>
              <a:t>Get regular feedback at work</a:t>
            </a:r>
          </a:p>
        </p:txBody>
      </p:sp>
    </p:spTree>
    <p:extLst>
      <p:ext uri="{BB962C8B-B14F-4D97-AF65-F5344CB8AC3E}">
        <p14:creationId xmlns:p14="http://schemas.microsoft.com/office/powerpoint/2010/main" val="24897609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F6255-BB36-42F6-AA7E-B1AC51D9B1F5}"/>
              </a:ext>
            </a:extLst>
          </p:cNvPr>
          <p:cNvSpPr>
            <a:spLocks noGrp="1"/>
          </p:cNvSpPr>
          <p:nvPr>
            <p:ph type="title"/>
          </p:nvPr>
        </p:nvSpPr>
        <p:spPr>
          <a:xfrm>
            <a:off x="457200" y="332656"/>
            <a:ext cx="7886700" cy="1325563"/>
          </a:xfrm>
        </p:spPr>
        <p:txBody>
          <a:bodyPr/>
          <a:lstStyle/>
          <a:p>
            <a:r>
              <a:rPr lang="en-GB" sz="3600" b="1" dirty="0">
                <a:latin typeface="Arial" panose="020B0604020202020204" pitchFamily="34" charset="0"/>
                <a:cs typeface="Arial" panose="020B0604020202020204" pitchFamily="34" charset="0"/>
              </a:rPr>
              <a:t>Meditate</a:t>
            </a:r>
          </a:p>
        </p:txBody>
      </p:sp>
      <p:sp>
        <p:nvSpPr>
          <p:cNvPr id="3" name="Content Placeholder 2">
            <a:extLst>
              <a:ext uri="{FF2B5EF4-FFF2-40B4-BE49-F238E27FC236}">
                <a16:creationId xmlns:a16="http://schemas.microsoft.com/office/drawing/2014/main" id="{938A3654-737D-48BE-A32E-EDF0A2BF866F}"/>
              </a:ext>
            </a:extLst>
          </p:cNvPr>
          <p:cNvSpPr>
            <a:spLocks noGrp="1"/>
          </p:cNvSpPr>
          <p:nvPr>
            <p:ph idx="1"/>
          </p:nvPr>
        </p:nvSpPr>
        <p:spPr>
          <a:xfrm>
            <a:off x="457200" y="1417638"/>
            <a:ext cx="8229600" cy="4099595"/>
          </a:xfrm>
        </p:spPr>
        <p:txBody>
          <a:bodyPr>
            <a:normAutofit fontScale="85000" lnSpcReduction="20000"/>
          </a:bodyPr>
          <a:lstStyle/>
          <a:p>
            <a:r>
              <a:rPr lang="en-GB" dirty="0"/>
              <a:t>The key point is that greater clarity and understanding can be achieved from </a:t>
            </a:r>
            <a:r>
              <a:rPr lang="en-GB" b="1" i="1" dirty="0"/>
              <a:t>regular moments of pause and reflection</a:t>
            </a:r>
            <a:r>
              <a:rPr lang="en-GB" dirty="0"/>
              <a:t>. </a:t>
            </a:r>
          </a:p>
          <a:p>
            <a:r>
              <a:rPr lang="en-GB" dirty="0"/>
              <a:t>During your reflections, ask yourself a set of questions, among them:</a:t>
            </a:r>
          </a:p>
          <a:p>
            <a:pPr lvl="1"/>
            <a:r>
              <a:rPr lang="en-GB" dirty="0"/>
              <a:t>What am I trying to achieve?</a:t>
            </a:r>
          </a:p>
          <a:p>
            <a:pPr lvl="1"/>
            <a:r>
              <a:rPr lang="en-GB" dirty="0"/>
              <a:t>What am I doing that is working?</a:t>
            </a:r>
          </a:p>
          <a:p>
            <a:pPr lvl="1"/>
            <a:r>
              <a:rPr lang="en-GB" dirty="0"/>
              <a:t>What am I doing that is slowing me down?</a:t>
            </a:r>
          </a:p>
          <a:p>
            <a:pPr lvl="1">
              <a:spcAft>
                <a:spcPts val="1800"/>
              </a:spcAft>
            </a:pPr>
            <a:r>
              <a:rPr lang="en-GB" dirty="0"/>
              <a:t>What can I do to change?</a:t>
            </a:r>
          </a:p>
          <a:p>
            <a:r>
              <a:rPr lang="en-GB" dirty="0"/>
              <a:t>The main thing is to find something </a:t>
            </a:r>
            <a:r>
              <a:rPr lang="en-GB" b="1" i="1" dirty="0"/>
              <a:t>that works for you</a:t>
            </a:r>
            <a:r>
              <a:rPr lang="en-GB" dirty="0"/>
              <a:t>, and then practice it regularly……it might be when you sit quietly in your garden, or a park, or listening to music, or by the seaside but build in some quiet time to your working week!</a:t>
            </a:r>
          </a:p>
          <a:p>
            <a:endParaRPr lang="en-GB" dirty="0"/>
          </a:p>
        </p:txBody>
      </p:sp>
    </p:spTree>
    <p:extLst>
      <p:ext uri="{BB962C8B-B14F-4D97-AF65-F5344CB8AC3E}">
        <p14:creationId xmlns:p14="http://schemas.microsoft.com/office/powerpoint/2010/main" val="3391821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3207C-842D-44DA-BB53-6144E79E9F76}"/>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Write down your key plans and priorities</a:t>
            </a:r>
          </a:p>
        </p:txBody>
      </p:sp>
      <p:sp>
        <p:nvSpPr>
          <p:cNvPr id="3" name="Content Placeholder 2">
            <a:extLst>
              <a:ext uri="{FF2B5EF4-FFF2-40B4-BE49-F238E27FC236}">
                <a16:creationId xmlns:a16="http://schemas.microsoft.com/office/drawing/2014/main" id="{8C361087-E2B2-4705-B784-7A3DA768EF94}"/>
              </a:ext>
            </a:extLst>
          </p:cNvPr>
          <p:cNvSpPr>
            <a:spLocks noGrp="1"/>
          </p:cNvSpPr>
          <p:nvPr>
            <p:ph idx="1"/>
          </p:nvPr>
        </p:nvSpPr>
        <p:spPr>
          <a:xfrm>
            <a:off x="457200" y="2060847"/>
            <a:ext cx="8229600" cy="3456385"/>
          </a:xfrm>
        </p:spPr>
        <p:txBody>
          <a:bodyPr>
            <a:normAutofit/>
          </a:bodyPr>
          <a:lstStyle/>
          <a:p>
            <a:pPr>
              <a:spcAft>
                <a:spcPts val="1200"/>
              </a:spcAft>
            </a:pPr>
            <a:r>
              <a:rPr lang="en-GB" dirty="0"/>
              <a:t>One of the best ways to increase self-awareness is to write down what you want to do and track your progress. </a:t>
            </a:r>
          </a:p>
          <a:p>
            <a:endParaRPr lang="en-GB" dirty="0"/>
          </a:p>
        </p:txBody>
      </p:sp>
    </p:spTree>
    <p:extLst>
      <p:ext uri="{BB962C8B-B14F-4D97-AF65-F5344CB8AC3E}">
        <p14:creationId xmlns:p14="http://schemas.microsoft.com/office/powerpoint/2010/main" val="1310530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7A2F5-92DB-413B-AFA4-6F1666FF37B4}"/>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Write down your key plans and priorities</a:t>
            </a:r>
          </a:p>
        </p:txBody>
      </p:sp>
      <p:sp>
        <p:nvSpPr>
          <p:cNvPr id="3" name="Content Placeholder 2">
            <a:extLst>
              <a:ext uri="{FF2B5EF4-FFF2-40B4-BE49-F238E27FC236}">
                <a16:creationId xmlns:a16="http://schemas.microsoft.com/office/drawing/2014/main" id="{1393681C-2879-4B14-A212-626807DD7975}"/>
              </a:ext>
            </a:extLst>
          </p:cNvPr>
          <p:cNvSpPr>
            <a:spLocks noGrp="1"/>
          </p:cNvSpPr>
          <p:nvPr>
            <p:ph idx="1"/>
          </p:nvPr>
        </p:nvSpPr>
        <p:spPr/>
        <p:txBody>
          <a:bodyPr>
            <a:normAutofit/>
          </a:bodyPr>
          <a:lstStyle/>
          <a:p>
            <a:r>
              <a:rPr lang="en-GB" dirty="0"/>
              <a:t>Benjamin Franklin kept a “balance sheet” of both the assets and liabilities of his personal traits. </a:t>
            </a:r>
          </a:p>
          <a:p>
            <a:r>
              <a:rPr lang="en-GB" dirty="0"/>
              <a:t>By diarizing any new strength he believed he could learn from someone else, and marking down any self-perceived weaknesses, he could better assess whether the “net worth” of his character was growing over time.</a:t>
            </a:r>
          </a:p>
          <a:p>
            <a:endParaRPr lang="en-GB" dirty="0"/>
          </a:p>
        </p:txBody>
      </p:sp>
    </p:spTree>
    <p:extLst>
      <p:ext uri="{BB962C8B-B14F-4D97-AF65-F5344CB8AC3E}">
        <p14:creationId xmlns:p14="http://schemas.microsoft.com/office/powerpoint/2010/main" val="889484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5F2D5-2923-43E8-83EA-09BED69E608F}"/>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Take Psychometric tests</a:t>
            </a:r>
          </a:p>
        </p:txBody>
      </p:sp>
      <p:sp>
        <p:nvSpPr>
          <p:cNvPr id="3" name="Content Placeholder 2">
            <a:extLst>
              <a:ext uri="{FF2B5EF4-FFF2-40B4-BE49-F238E27FC236}">
                <a16:creationId xmlns:a16="http://schemas.microsoft.com/office/drawing/2014/main" id="{213B65A9-61C4-406E-8597-6F6278D39A18}"/>
              </a:ext>
            </a:extLst>
          </p:cNvPr>
          <p:cNvSpPr>
            <a:spLocks noGrp="1"/>
          </p:cNvSpPr>
          <p:nvPr>
            <p:ph idx="1"/>
          </p:nvPr>
        </p:nvSpPr>
        <p:spPr>
          <a:xfrm>
            <a:off x="457200" y="1417638"/>
            <a:ext cx="8229600" cy="4099595"/>
          </a:xfrm>
        </p:spPr>
        <p:txBody>
          <a:bodyPr>
            <a:normAutofit fontScale="92500"/>
          </a:bodyPr>
          <a:lstStyle/>
          <a:p>
            <a:r>
              <a:rPr lang="en-GB" dirty="0"/>
              <a:t>Among the best known of these tests are Myers-Briggs, Predictive Index and Insights Discovery, but all are aimed at serving as a data point towards greater self-awareness. </a:t>
            </a:r>
          </a:p>
          <a:p>
            <a:r>
              <a:rPr lang="en-GB" dirty="0"/>
              <a:t>A common design point with all of them is that there </a:t>
            </a:r>
            <a:r>
              <a:rPr lang="en-GB" b="1" dirty="0"/>
              <a:t>are no </a:t>
            </a:r>
            <a:r>
              <a:rPr lang="en-GB" dirty="0"/>
              <a:t>particular </a:t>
            </a:r>
            <a:r>
              <a:rPr lang="en-GB" b="1" dirty="0"/>
              <a:t>right or wrong answers</a:t>
            </a:r>
            <a:r>
              <a:rPr lang="en-GB" dirty="0"/>
              <a:t>. Instead, they are designed to compel respondents to consider a set of traits or characteristics that most accurately describe them relative to other people. </a:t>
            </a:r>
          </a:p>
          <a:p>
            <a:r>
              <a:rPr lang="en-GB" dirty="0"/>
              <a:t>Reflecting on </a:t>
            </a:r>
            <a:r>
              <a:rPr lang="en-GB" b="1" dirty="0"/>
              <a:t>forced trade-off </a:t>
            </a:r>
            <a:r>
              <a:rPr lang="en-GB" dirty="0"/>
              <a:t>questions help test-takers better understand their own true characters.</a:t>
            </a:r>
          </a:p>
        </p:txBody>
      </p:sp>
    </p:spTree>
    <p:extLst>
      <p:ext uri="{BB962C8B-B14F-4D97-AF65-F5344CB8AC3E}">
        <p14:creationId xmlns:p14="http://schemas.microsoft.com/office/powerpoint/2010/main" val="236721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6018A-D1DA-47FB-9620-2416B07475D3}"/>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Ask trusted friends</a:t>
            </a:r>
          </a:p>
        </p:txBody>
      </p:sp>
      <p:sp>
        <p:nvSpPr>
          <p:cNvPr id="3" name="Content Placeholder 2">
            <a:extLst>
              <a:ext uri="{FF2B5EF4-FFF2-40B4-BE49-F238E27FC236}">
                <a16:creationId xmlns:a16="http://schemas.microsoft.com/office/drawing/2014/main" id="{5920F380-CF59-47B7-8A69-BCCC2F609A16}"/>
              </a:ext>
            </a:extLst>
          </p:cNvPr>
          <p:cNvSpPr>
            <a:spLocks noGrp="1"/>
          </p:cNvSpPr>
          <p:nvPr>
            <p:ph idx="1"/>
          </p:nvPr>
        </p:nvSpPr>
        <p:spPr>
          <a:xfrm>
            <a:off x="457200" y="1600201"/>
            <a:ext cx="8363272" cy="3917032"/>
          </a:xfrm>
        </p:spPr>
        <p:txBody>
          <a:bodyPr>
            <a:normAutofit/>
          </a:bodyPr>
          <a:lstStyle/>
          <a:p>
            <a:r>
              <a:rPr lang="en-GB" dirty="0"/>
              <a:t>Have your friends play the role of the honest mirror, by letting them know when you are seeking candid, critical, objective perspectives</a:t>
            </a:r>
          </a:p>
          <a:p>
            <a:r>
              <a:rPr lang="en-GB" dirty="0"/>
              <a:t>Make your friend or colleague feel safe to give you an informal, but direct and honest view. </a:t>
            </a:r>
            <a:endParaRPr lang="en-GB" i="1" dirty="0"/>
          </a:p>
        </p:txBody>
      </p:sp>
    </p:spTree>
    <p:extLst>
      <p:ext uri="{BB962C8B-B14F-4D97-AF65-F5344CB8AC3E}">
        <p14:creationId xmlns:p14="http://schemas.microsoft.com/office/powerpoint/2010/main" val="41009034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B3A71-A8B5-4A96-AE66-40B207877558}"/>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Ask trusted friends</a:t>
            </a:r>
          </a:p>
        </p:txBody>
      </p:sp>
      <p:sp>
        <p:nvSpPr>
          <p:cNvPr id="3" name="Content Placeholder 2">
            <a:extLst>
              <a:ext uri="{FF2B5EF4-FFF2-40B4-BE49-F238E27FC236}">
                <a16:creationId xmlns:a16="http://schemas.microsoft.com/office/drawing/2014/main" id="{C4010D38-1F64-4599-A00B-5E30CD11DCAC}"/>
              </a:ext>
            </a:extLst>
          </p:cNvPr>
          <p:cNvSpPr>
            <a:spLocks noGrp="1"/>
          </p:cNvSpPr>
          <p:nvPr>
            <p:ph idx="1"/>
          </p:nvPr>
        </p:nvSpPr>
        <p:spPr/>
        <p:txBody>
          <a:bodyPr>
            <a:normAutofit/>
          </a:bodyPr>
          <a:lstStyle/>
          <a:p>
            <a:r>
              <a:rPr lang="en-GB" dirty="0"/>
              <a:t>Another strategy is to ask friends to call you out when you exhibit a behaviour you already know you want to change. </a:t>
            </a:r>
          </a:p>
        </p:txBody>
      </p:sp>
    </p:spTree>
    <p:extLst>
      <p:ext uri="{BB962C8B-B14F-4D97-AF65-F5344CB8AC3E}">
        <p14:creationId xmlns:p14="http://schemas.microsoft.com/office/powerpoint/2010/main" val="22605648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37576-457D-4AE6-B6B2-F8AC9B609984}"/>
              </a:ext>
            </a:extLst>
          </p:cNvPr>
          <p:cNvSpPr>
            <a:spLocks noGrp="1"/>
          </p:cNvSpPr>
          <p:nvPr>
            <p:ph type="title"/>
          </p:nvPr>
        </p:nvSpPr>
        <p:spPr>
          <a:xfrm>
            <a:off x="467544" y="332656"/>
            <a:ext cx="7886700" cy="1325563"/>
          </a:xfrm>
        </p:spPr>
        <p:txBody>
          <a:bodyPr/>
          <a:lstStyle/>
          <a:p>
            <a:r>
              <a:rPr lang="en-GB" sz="3600" b="1" dirty="0">
                <a:latin typeface="Arial" panose="020B0604020202020204" pitchFamily="34" charset="0"/>
                <a:cs typeface="Arial" panose="020B0604020202020204" pitchFamily="34" charset="0"/>
              </a:rPr>
              <a:t>Get regular feedback at work</a:t>
            </a:r>
          </a:p>
        </p:txBody>
      </p:sp>
      <p:sp>
        <p:nvSpPr>
          <p:cNvPr id="3" name="Content Placeholder 2">
            <a:extLst>
              <a:ext uri="{FF2B5EF4-FFF2-40B4-BE49-F238E27FC236}">
                <a16:creationId xmlns:a16="http://schemas.microsoft.com/office/drawing/2014/main" id="{0DE356D2-BF63-4D6F-BFBD-04F256A5235A}"/>
              </a:ext>
            </a:extLst>
          </p:cNvPr>
          <p:cNvSpPr>
            <a:spLocks noGrp="1"/>
          </p:cNvSpPr>
          <p:nvPr>
            <p:ph idx="1"/>
          </p:nvPr>
        </p:nvSpPr>
        <p:spPr>
          <a:xfrm>
            <a:off x="323528" y="1253331"/>
            <a:ext cx="7886700" cy="4351338"/>
          </a:xfrm>
        </p:spPr>
        <p:txBody>
          <a:bodyPr>
            <a:normAutofit/>
          </a:bodyPr>
          <a:lstStyle/>
          <a:p>
            <a:r>
              <a:rPr lang="en-GB" dirty="0"/>
              <a:t>In addition to asking friends and family, use the formal processes and mechanisms at your workplace. </a:t>
            </a:r>
          </a:p>
          <a:p>
            <a:r>
              <a:rPr lang="en-GB" dirty="0"/>
              <a:t>If these don’t exist, see if you can establish some formal feedback loops. </a:t>
            </a:r>
          </a:p>
          <a:p>
            <a:r>
              <a:rPr lang="en-GB" dirty="0"/>
              <a:t>Provided it is done well, constructive, formalized feedback allows us to better see our own strengths and weaknesses. </a:t>
            </a:r>
          </a:p>
          <a:p>
            <a:r>
              <a:rPr lang="en-GB" i="1" dirty="0"/>
              <a:t>The imperative here is to not wait around for things to happen, but to proactively seek out the feedback</a:t>
            </a:r>
          </a:p>
        </p:txBody>
      </p:sp>
    </p:spTree>
    <p:extLst>
      <p:ext uri="{BB962C8B-B14F-4D97-AF65-F5344CB8AC3E}">
        <p14:creationId xmlns:p14="http://schemas.microsoft.com/office/powerpoint/2010/main" val="569599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FCEF3-7CCC-4865-8DD8-A568F64BC80F}"/>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Learning Styles</a:t>
            </a:r>
          </a:p>
        </p:txBody>
      </p:sp>
      <p:sp>
        <p:nvSpPr>
          <p:cNvPr id="3" name="Content Placeholder 2">
            <a:extLst>
              <a:ext uri="{FF2B5EF4-FFF2-40B4-BE49-F238E27FC236}">
                <a16:creationId xmlns:a16="http://schemas.microsoft.com/office/drawing/2014/main" id="{39C2FD29-301A-43BB-B9F8-ECDCEFEE50ED}"/>
              </a:ext>
            </a:extLst>
          </p:cNvPr>
          <p:cNvSpPr>
            <a:spLocks noGrp="1"/>
          </p:cNvSpPr>
          <p:nvPr>
            <p:ph idx="1"/>
          </p:nvPr>
        </p:nvSpPr>
        <p:spPr/>
        <p:txBody>
          <a:bodyPr>
            <a:normAutofit/>
          </a:bodyPr>
          <a:lstStyle/>
          <a:p>
            <a:r>
              <a:rPr lang="en-GB" dirty="0"/>
              <a:t>Let’s discuss the profiling instruments we have used, namely:</a:t>
            </a:r>
          </a:p>
          <a:p>
            <a:r>
              <a:rPr lang="en-GB" dirty="0"/>
              <a:t>Honey &amp; Mumford</a:t>
            </a:r>
          </a:p>
          <a:p>
            <a:r>
              <a:rPr lang="en-GB" dirty="0"/>
              <a:t>VARK</a:t>
            </a:r>
          </a:p>
          <a:p>
            <a:endParaRPr lang="en-GB" dirty="0"/>
          </a:p>
          <a:p>
            <a:pPr marL="0" indent="0">
              <a:buNone/>
            </a:pPr>
            <a:r>
              <a:rPr lang="en-GB" dirty="0"/>
              <a:t>What was it like completing these questionnaires?  Did it make you think about yourself, and your preferences? </a:t>
            </a:r>
          </a:p>
        </p:txBody>
      </p:sp>
    </p:spTree>
    <p:extLst>
      <p:ext uri="{BB962C8B-B14F-4D97-AF65-F5344CB8AC3E}">
        <p14:creationId xmlns:p14="http://schemas.microsoft.com/office/powerpoint/2010/main" val="8166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ADB90-DE89-44C7-96BA-58C3F4922C10}"/>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VARK</a:t>
            </a:r>
            <a:endParaRPr lang="en-GB" sz="3600" b="1" dirty="0"/>
          </a:p>
        </p:txBody>
      </p:sp>
      <p:pic>
        <p:nvPicPr>
          <p:cNvPr id="4" name="Picture 2" descr="http://learningon.theloop.school.nz/moodle/file.php/945/images/vark_strip.jpg">
            <a:extLst>
              <a:ext uri="{FF2B5EF4-FFF2-40B4-BE49-F238E27FC236}">
                <a16:creationId xmlns:a16="http://schemas.microsoft.com/office/drawing/2014/main" id="{FDE602E3-CCBE-4325-840E-06816FCE3A9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340768"/>
            <a:ext cx="8168981" cy="369549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46AFD6B-D03A-4E84-96B4-7F091AEE0437}"/>
              </a:ext>
            </a:extLst>
          </p:cNvPr>
          <p:cNvSpPr/>
          <p:nvPr/>
        </p:nvSpPr>
        <p:spPr>
          <a:xfrm>
            <a:off x="3728660" y="5036260"/>
            <a:ext cx="1686679" cy="369332"/>
          </a:xfrm>
          <a:prstGeom prst="rect">
            <a:avLst/>
          </a:prstGeom>
        </p:spPr>
        <p:txBody>
          <a:bodyPr wrap="none">
            <a:spAutoFit/>
          </a:bodyPr>
          <a:lstStyle/>
          <a:p>
            <a:pPr algn="ctr"/>
            <a:r>
              <a:rPr lang="en-GB" i="1" dirty="0"/>
              <a:t>Fleming (1987)</a:t>
            </a:r>
          </a:p>
        </p:txBody>
      </p:sp>
    </p:spTree>
    <p:extLst>
      <p:ext uri="{BB962C8B-B14F-4D97-AF65-F5344CB8AC3E}">
        <p14:creationId xmlns:p14="http://schemas.microsoft.com/office/powerpoint/2010/main" val="10948549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C74F1-A5EC-4039-9F42-DC618927D476}"/>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Visual</a:t>
            </a:r>
          </a:p>
        </p:txBody>
      </p:sp>
      <p:sp>
        <p:nvSpPr>
          <p:cNvPr id="3" name="Content Placeholder 2">
            <a:extLst>
              <a:ext uri="{FF2B5EF4-FFF2-40B4-BE49-F238E27FC236}">
                <a16:creationId xmlns:a16="http://schemas.microsoft.com/office/drawing/2014/main" id="{0FE860D5-EE80-4595-92F9-E15DB4B44005}"/>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 Notice details</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Observe rather than act or talk</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Find verbal instructions difficult</a:t>
            </a:r>
          </a:p>
          <a:p>
            <a:endParaRPr lang="en-GB" sz="1050"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Memorise by looking at  pictures/videos </a:t>
            </a:r>
          </a:p>
          <a:p>
            <a:endParaRPr lang="en-GB" dirty="0"/>
          </a:p>
        </p:txBody>
      </p:sp>
      <p:pic>
        <p:nvPicPr>
          <p:cNvPr id="4" name="Picture 2" descr="http://de.sap.info/wp-content/uploads/2012/08/visual_intelligence_bi_4.jpg">
            <a:extLst>
              <a:ext uri="{FF2B5EF4-FFF2-40B4-BE49-F238E27FC236}">
                <a16:creationId xmlns:a16="http://schemas.microsoft.com/office/drawing/2014/main" id="{DC3B5B76-8BDA-444B-ADF2-2CA40204942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96136" y="535750"/>
            <a:ext cx="3034453" cy="1763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04012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A74FF-7DA5-4787-A39A-6DB83D138927}"/>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Auditory</a:t>
            </a:r>
          </a:p>
        </p:txBody>
      </p:sp>
      <p:sp>
        <p:nvSpPr>
          <p:cNvPr id="4" name="Content Placeholder 4">
            <a:extLst>
              <a:ext uri="{FF2B5EF4-FFF2-40B4-BE49-F238E27FC236}">
                <a16:creationId xmlns:a16="http://schemas.microsoft.com/office/drawing/2014/main" id="{60859CC3-6C09-42E0-85A9-347E841B2482}"/>
              </a:ext>
            </a:extLst>
          </p:cNvPr>
          <p:cNvSpPr>
            <a:spLocks noGrp="1"/>
          </p:cNvSpPr>
          <p:nvPr>
            <p:ph idx="1"/>
          </p:nvPr>
        </p:nvSpPr>
        <p:spPr>
          <a:xfrm>
            <a:off x="628650" y="1825625"/>
            <a:ext cx="7886700" cy="3763615"/>
          </a:xfrm>
        </p:spPr>
        <p:txBody>
          <a:bodyPr>
            <a:normAutofit fontScale="62500" lnSpcReduction="20000"/>
          </a:bodyPr>
          <a:lstStyle/>
          <a:p>
            <a:r>
              <a:rPr lang="en-GB" dirty="0">
                <a:cs typeface="Arial" panose="020B0604020202020204" pitchFamily="34" charset="0"/>
              </a:rPr>
              <a:t> Enjoy talking and listening to others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Like to try new things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Hum, sing and whisper or talk out loud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Easily distracted</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Have difficulty with written instructions</a:t>
            </a:r>
          </a:p>
          <a:p>
            <a:endParaRPr lang="en-GB" sz="800" dirty="0">
              <a:cs typeface="Arial" panose="020B0604020202020204" pitchFamily="34" charset="0"/>
            </a:endParaRPr>
          </a:p>
          <a:p>
            <a:endParaRPr lang="en-GB" sz="800" dirty="0">
              <a:cs typeface="Arial" panose="020B0604020202020204" pitchFamily="34" charset="0"/>
            </a:endParaRPr>
          </a:p>
          <a:p>
            <a:r>
              <a:rPr lang="en-GB" dirty="0">
                <a:cs typeface="Arial" panose="020B0604020202020204" pitchFamily="34" charset="0"/>
              </a:rPr>
              <a:t> Don’t like noisy environments </a:t>
            </a:r>
          </a:p>
        </p:txBody>
      </p:sp>
      <p:pic>
        <p:nvPicPr>
          <p:cNvPr id="5" name="Picture 2" descr="http://c3e308.medialib.glogster.com/media/05/05ccd3d90218ee01719bf756d849ff9a4e1215f7b096cdd6801d6bed22202b2a/auditory-transduction-poster-jpg.jpg">
            <a:extLst>
              <a:ext uri="{FF2B5EF4-FFF2-40B4-BE49-F238E27FC236}">
                <a16:creationId xmlns:a16="http://schemas.microsoft.com/office/drawing/2014/main" id="{FD6FD798-BCD6-4EDA-8218-EF627B9B10D3}"/>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8935" y="29344"/>
            <a:ext cx="1979712" cy="1457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8032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9" end="9"/>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9" end="9"/>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12" end="1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2" end="1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5" end="1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5" end="15"/>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E9DE1-2A20-47EC-BA73-838134605F40}"/>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Read/Write </a:t>
            </a:r>
          </a:p>
        </p:txBody>
      </p:sp>
      <p:sp>
        <p:nvSpPr>
          <p:cNvPr id="3" name="Content Placeholder 2">
            <a:extLst>
              <a:ext uri="{FF2B5EF4-FFF2-40B4-BE49-F238E27FC236}">
                <a16:creationId xmlns:a16="http://schemas.microsoft.com/office/drawing/2014/main" id="{7A57AAF0-9543-4A63-8C38-731CCC4D9682}"/>
              </a:ext>
            </a:extLst>
          </p:cNvPr>
          <p:cNvSpPr>
            <a:spLocks noGrp="1"/>
          </p:cNvSpPr>
          <p:nvPr>
            <p:ph idx="1"/>
          </p:nvPr>
        </p:nvSpPr>
        <p:spPr/>
        <p:txBody>
          <a:bodyPr/>
          <a:lstStyle/>
          <a:p>
            <a:r>
              <a:rPr lang="en-GB" dirty="0">
                <a:cs typeface="Arial" panose="020B0604020202020204" pitchFamily="34" charset="0"/>
              </a:rPr>
              <a:t> Like solitary activities</a:t>
            </a:r>
          </a:p>
          <a:p>
            <a:endParaRPr lang="en-GB" sz="1800" dirty="0">
              <a:cs typeface="Arial" panose="020B0604020202020204" pitchFamily="34" charset="0"/>
            </a:endParaRPr>
          </a:p>
          <a:p>
            <a:endParaRPr lang="en-GB" sz="900" dirty="0">
              <a:cs typeface="Arial" panose="020B0604020202020204" pitchFamily="34" charset="0"/>
            </a:endParaRPr>
          </a:p>
          <a:p>
            <a:r>
              <a:rPr lang="en-GB" dirty="0">
                <a:cs typeface="Arial" panose="020B0604020202020204" pitchFamily="34" charset="0"/>
              </a:rPr>
              <a:t> Learn best from reading &amp; writing </a:t>
            </a:r>
          </a:p>
          <a:p>
            <a:endParaRPr lang="en-GB" sz="900" dirty="0">
              <a:cs typeface="Arial" panose="020B0604020202020204" pitchFamily="34" charset="0"/>
            </a:endParaRPr>
          </a:p>
          <a:p>
            <a:endParaRPr lang="en-GB" sz="1800" dirty="0">
              <a:cs typeface="Arial" panose="020B0604020202020204" pitchFamily="34" charset="0"/>
            </a:endParaRPr>
          </a:p>
          <a:p>
            <a:r>
              <a:rPr lang="en-GB" dirty="0">
                <a:cs typeface="Arial" panose="020B0604020202020204" pitchFamily="34" charset="0"/>
              </a:rPr>
              <a:t> Like reading and often good at spelling </a:t>
            </a:r>
          </a:p>
          <a:p>
            <a:endParaRPr lang="en-GB" dirty="0"/>
          </a:p>
        </p:txBody>
      </p:sp>
      <p:pic>
        <p:nvPicPr>
          <p:cNvPr id="4" name="Picture 2" descr="http://4.bp.blogspot.com/_Iz5kbDG6WwE/TTBoYuofJTI/AAAAAAAAAJ8/_FNLZ3gSagc/s1600/read%2Bwrite%2Bexcite.gif">
            <a:extLst>
              <a:ext uri="{FF2B5EF4-FFF2-40B4-BE49-F238E27FC236}">
                <a16:creationId xmlns:a16="http://schemas.microsoft.com/office/drawing/2014/main" id="{1CED3503-0639-4701-BCCF-752202AA60F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33954" y="413025"/>
            <a:ext cx="2876837" cy="21917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16976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C93BB-3814-4FFA-9E98-7856363695D3}"/>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Kinaesthetic</a:t>
            </a:r>
          </a:p>
        </p:txBody>
      </p:sp>
      <p:sp>
        <p:nvSpPr>
          <p:cNvPr id="3" name="Content Placeholder 2">
            <a:extLst>
              <a:ext uri="{FF2B5EF4-FFF2-40B4-BE49-F238E27FC236}">
                <a16:creationId xmlns:a16="http://schemas.microsoft.com/office/drawing/2014/main" id="{7A4CA90C-D020-4E3F-931C-F63594DD15E6}"/>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Like physical activities</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Fidget with pens whilst studying</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Like to try new things</a:t>
            </a: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Do not like reading and often </a:t>
            </a:r>
            <a:r>
              <a:rPr lang="en-GB">
                <a:latin typeface="Arial" panose="020B0604020202020204" pitchFamily="34" charset="0"/>
                <a:cs typeface="Arial" panose="020B0604020202020204" pitchFamily="34" charset="0"/>
              </a:rPr>
              <a:t>poor at spelling </a:t>
            </a:r>
            <a:endParaRPr lang="en-GB"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Use their hands whilst talking</a:t>
            </a:r>
          </a:p>
          <a:p>
            <a:endParaRPr lang="en-GB" dirty="0"/>
          </a:p>
        </p:txBody>
      </p:sp>
      <p:pic>
        <p:nvPicPr>
          <p:cNvPr id="4" name="Picture 2" descr="http://lmit.edu.au/blog/wp-content/uploads/2010/11/kinaesthetic-300x271.jpg">
            <a:extLst>
              <a:ext uri="{FF2B5EF4-FFF2-40B4-BE49-F238E27FC236}">
                <a16:creationId xmlns:a16="http://schemas.microsoft.com/office/drawing/2014/main" id="{44C140AE-8103-41EA-9F24-027761677D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736" y="0"/>
            <a:ext cx="2195264" cy="19830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22185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BA1CE-D175-4B6F-B8B7-8AF7BDCBFAC6}"/>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Discussion</a:t>
            </a:r>
          </a:p>
        </p:txBody>
      </p:sp>
      <p:sp>
        <p:nvSpPr>
          <p:cNvPr id="3" name="Content Placeholder 2">
            <a:extLst>
              <a:ext uri="{FF2B5EF4-FFF2-40B4-BE49-F238E27FC236}">
                <a16:creationId xmlns:a16="http://schemas.microsoft.com/office/drawing/2014/main" id="{D84F697E-E569-4C3F-9A1F-3D93A359F841}"/>
              </a:ext>
            </a:extLst>
          </p:cNvPr>
          <p:cNvSpPr>
            <a:spLocks noGrp="1"/>
          </p:cNvSpPr>
          <p:nvPr>
            <p:ph idx="1"/>
          </p:nvPr>
        </p:nvSpPr>
        <p:spPr/>
        <p:txBody>
          <a:bodyPr>
            <a:normAutofit/>
          </a:bodyPr>
          <a:lstStyle/>
          <a:p>
            <a:r>
              <a:rPr lang="en-GB" dirty="0"/>
              <a:t>Take some time to review your results for VARK</a:t>
            </a:r>
          </a:p>
          <a:p>
            <a:pPr lvl="1"/>
            <a:r>
              <a:rPr lang="en-GB" dirty="0"/>
              <a:t>Do you agree with them?</a:t>
            </a:r>
          </a:p>
          <a:p>
            <a:pPr lvl="1"/>
            <a:r>
              <a:rPr lang="en-GB" dirty="0"/>
              <a:t>What have you realised about yourself?</a:t>
            </a:r>
          </a:p>
          <a:p>
            <a:pPr lvl="1"/>
            <a:r>
              <a:rPr lang="en-GB" dirty="0"/>
              <a:t>Talk to your colleagues – compare &amp; contrast your profiles</a:t>
            </a:r>
          </a:p>
          <a:p>
            <a:pPr lvl="1"/>
            <a:r>
              <a:rPr lang="en-GB" dirty="0"/>
              <a:t>What are the challenges for teaching a group with different preferences?</a:t>
            </a:r>
          </a:p>
        </p:txBody>
      </p:sp>
    </p:spTree>
    <p:extLst>
      <p:ext uri="{BB962C8B-B14F-4D97-AF65-F5344CB8AC3E}">
        <p14:creationId xmlns:p14="http://schemas.microsoft.com/office/powerpoint/2010/main" val="6883123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50A40-0665-4F8C-BC46-6FFC25622FC3}"/>
              </a:ext>
            </a:extLst>
          </p:cNvPr>
          <p:cNvSpPr>
            <a:spLocks noGrp="1"/>
          </p:cNvSpPr>
          <p:nvPr>
            <p:ph type="title"/>
          </p:nvPr>
        </p:nvSpPr>
        <p:spPr>
          <a:xfrm>
            <a:off x="457200" y="327271"/>
            <a:ext cx="7886700" cy="1325563"/>
          </a:xfrm>
        </p:spPr>
        <p:txBody>
          <a:bodyPr/>
          <a:lstStyle/>
          <a:p>
            <a:r>
              <a:rPr lang="en-GB" sz="3600" b="1" dirty="0">
                <a:latin typeface="Arial" panose="020B0604020202020204" pitchFamily="34" charset="0"/>
                <a:cs typeface="Arial" panose="020B0604020202020204" pitchFamily="34" charset="0"/>
              </a:rPr>
              <a:t>Honey &amp; Mumford</a:t>
            </a:r>
          </a:p>
        </p:txBody>
      </p:sp>
      <p:sp>
        <p:nvSpPr>
          <p:cNvPr id="3" name="Content Placeholder 2">
            <a:extLst>
              <a:ext uri="{FF2B5EF4-FFF2-40B4-BE49-F238E27FC236}">
                <a16:creationId xmlns:a16="http://schemas.microsoft.com/office/drawing/2014/main" id="{788DB4D5-F4D0-41F7-A89D-EB9F12900B91}"/>
              </a:ext>
            </a:extLst>
          </p:cNvPr>
          <p:cNvSpPr>
            <a:spLocks noGrp="1"/>
          </p:cNvSpPr>
          <p:nvPr>
            <p:ph idx="1"/>
          </p:nvPr>
        </p:nvSpPr>
        <p:spPr>
          <a:xfrm>
            <a:off x="457200" y="1340768"/>
            <a:ext cx="8229600" cy="3917032"/>
          </a:xfrm>
        </p:spPr>
        <p:txBody>
          <a:bodyPr>
            <a:normAutofit/>
          </a:bodyPr>
          <a:lstStyle/>
          <a:p>
            <a:pPr marL="274320" indent="-274320">
              <a:spcBef>
                <a:spcPts val="580"/>
              </a:spcBef>
              <a:buNone/>
              <a:defRPr/>
            </a:pPr>
            <a:r>
              <a:rPr lang="en-GB" dirty="0"/>
              <a:t>Honey &amp; Mumford (1986) suggest </a:t>
            </a:r>
          </a:p>
          <a:p>
            <a:pPr marL="274320" indent="-274320">
              <a:spcBef>
                <a:spcPts val="580"/>
              </a:spcBef>
              <a:buNone/>
              <a:defRPr/>
            </a:pPr>
            <a:r>
              <a:rPr lang="en-GB" dirty="0"/>
              <a:t>that there are 4 types of learners:</a:t>
            </a:r>
          </a:p>
          <a:p>
            <a:pPr marL="274320" indent="-274320">
              <a:spcBef>
                <a:spcPts val="580"/>
              </a:spcBef>
              <a:buNone/>
              <a:defRPr/>
            </a:pPr>
            <a:endParaRPr lang="en-GB" sz="800" dirty="0"/>
          </a:p>
          <a:p>
            <a:pPr marL="514350" indent="-514350">
              <a:spcBef>
                <a:spcPts val="580"/>
              </a:spcBef>
              <a:defRPr/>
            </a:pPr>
            <a:r>
              <a:rPr lang="en-GB" sz="2800" dirty="0"/>
              <a:t>Activist</a:t>
            </a:r>
          </a:p>
          <a:p>
            <a:pPr marL="514350" indent="-514350">
              <a:spcBef>
                <a:spcPts val="580"/>
              </a:spcBef>
              <a:defRPr/>
            </a:pPr>
            <a:endParaRPr lang="en-GB" sz="800" dirty="0"/>
          </a:p>
          <a:p>
            <a:pPr marL="514350" indent="-514350">
              <a:spcBef>
                <a:spcPts val="580"/>
              </a:spcBef>
              <a:defRPr/>
            </a:pPr>
            <a:r>
              <a:rPr lang="en-GB" sz="2800" dirty="0"/>
              <a:t>Pragmatist</a:t>
            </a:r>
          </a:p>
          <a:p>
            <a:pPr marL="0" indent="0">
              <a:spcBef>
                <a:spcPts val="580"/>
              </a:spcBef>
              <a:buNone/>
              <a:defRPr/>
            </a:pPr>
            <a:endParaRPr lang="en-GB" sz="800" dirty="0"/>
          </a:p>
          <a:p>
            <a:pPr marL="514350" indent="-514350">
              <a:spcBef>
                <a:spcPts val="580"/>
              </a:spcBef>
              <a:defRPr/>
            </a:pPr>
            <a:r>
              <a:rPr lang="en-GB" sz="2800" dirty="0"/>
              <a:t>Theorist </a:t>
            </a:r>
          </a:p>
          <a:p>
            <a:pPr marL="0" indent="0">
              <a:spcBef>
                <a:spcPts val="580"/>
              </a:spcBef>
              <a:buNone/>
              <a:defRPr/>
            </a:pPr>
            <a:endParaRPr lang="en-GB" sz="800" dirty="0"/>
          </a:p>
          <a:p>
            <a:pPr marL="514350" indent="-514350">
              <a:spcBef>
                <a:spcPts val="580"/>
              </a:spcBef>
              <a:defRPr/>
            </a:pPr>
            <a:r>
              <a:rPr lang="en-GB" sz="2800" dirty="0"/>
              <a:t>Reflector </a:t>
            </a:r>
          </a:p>
          <a:p>
            <a:endParaRPr lang="en-GB" dirty="0"/>
          </a:p>
        </p:txBody>
      </p:sp>
      <p:pic>
        <p:nvPicPr>
          <p:cNvPr id="4" name="Picture 3">
            <a:extLst>
              <a:ext uri="{FF2B5EF4-FFF2-40B4-BE49-F238E27FC236}">
                <a16:creationId xmlns:a16="http://schemas.microsoft.com/office/drawing/2014/main" id="{9A6B7429-7964-4932-B459-BA54498A8C2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59832" y="2651446"/>
            <a:ext cx="2460849" cy="2957069"/>
          </a:xfrm>
          <a:prstGeom prst="rect">
            <a:avLst/>
          </a:prstGeom>
        </p:spPr>
      </p:pic>
      <p:sp>
        <p:nvSpPr>
          <p:cNvPr id="6" name="Text Placeholder 6">
            <a:extLst>
              <a:ext uri="{FF2B5EF4-FFF2-40B4-BE49-F238E27FC236}">
                <a16:creationId xmlns:a16="http://schemas.microsoft.com/office/drawing/2014/main" id="{0DDB1A08-E3A0-47DB-9261-F502AC785F53}"/>
              </a:ext>
            </a:extLst>
          </p:cNvPr>
          <p:cNvSpPr txBox="1">
            <a:spLocks/>
          </p:cNvSpPr>
          <p:nvPr/>
        </p:nvSpPr>
        <p:spPr>
          <a:xfrm>
            <a:off x="6021144" y="2742728"/>
            <a:ext cx="3015352" cy="2270448"/>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t>“Every student can learn, just not on the same day, or the same way.”         		</a:t>
            </a:r>
          </a:p>
          <a:p>
            <a:pPr marL="0" indent="0" algn="ctr">
              <a:buNone/>
            </a:pPr>
            <a:r>
              <a:rPr lang="en-GB" sz="2400" b="1" i="1" dirty="0"/>
              <a:t>George Evans</a:t>
            </a:r>
            <a:br>
              <a:rPr lang="en-GB" i="1" dirty="0"/>
            </a:br>
            <a:br>
              <a:rPr lang="en-GB" dirty="0"/>
            </a:br>
            <a:endParaRPr lang="en-GB" dirty="0"/>
          </a:p>
          <a:p>
            <a:pPr marL="0" indent="0" algn="ctr">
              <a:buFont typeface="Arial" pitchFamily="34" charset="0"/>
              <a:buNone/>
            </a:pPr>
            <a:endParaRPr lang="en-GB" dirty="0"/>
          </a:p>
        </p:txBody>
      </p:sp>
    </p:spTree>
    <p:extLst>
      <p:ext uri="{BB962C8B-B14F-4D97-AF65-F5344CB8AC3E}">
        <p14:creationId xmlns:p14="http://schemas.microsoft.com/office/powerpoint/2010/main" val="1909723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575D64-2FE1-4758-A0FF-F8F538540678}"/>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Types of Learners </a:t>
            </a:r>
          </a:p>
        </p:txBody>
      </p:sp>
      <p:sp>
        <p:nvSpPr>
          <p:cNvPr id="4" name="Text Placeholder 7">
            <a:extLst>
              <a:ext uri="{FF2B5EF4-FFF2-40B4-BE49-F238E27FC236}">
                <a16:creationId xmlns:a16="http://schemas.microsoft.com/office/drawing/2014/main" id="{845DDF99-D258-4B52-873C-A09BCBB38DF2}"/>
              </a:ext>
            </a:extLst>
          </p:cNvPr>
          <p:cNvSpPr>
            <a:spLocks noGrp="1"/>
          </p:cNvSpPr>
          <p:nvPr>
            <p:ph idx="1"/>
          </p:nvPr>
        </p:nvSpPr>
        <p:spPr>
          <a:xfrm>
            <a:off x="457200" y="1342345"/>
            <a:ext cx="3898776" cy="3917032"/>
          </a:xfrm>
        </p:spPr>
        <p:txBody>
          <a:bodyPr>
            <a:normAutofit lnSpcReduction="10000"/>
          </a:bodyPr>
          <a:lstStyle/>
          <a:p>
            <a:pPr lvl="1">
              <a:spcBef>
                <a:spcPts val="580"/>
              </a:spcBef>
              <a:buNone/>
              <a:defRPr/>
            </a:pPr>
            <a:r>
              <a:rPr lang="en-GB" sz="3800" b="1" u="none" dirty="0">
                <a:cs typeface="Arial" panose="020B0604020202020204" pitchFamily="34" charset="0"/>
              </a:rPr>
              <a:t>Activist</a:t>
            </a:r>
          </a:p>
          <a:p>
            <a:pPr eaLnBrk="1" fontAlgn="auto" hangingPunct="1">
              <a:spcBef>
                <a:spcPts val="580"/>
              </a:spcBef>
              <a:spcAft>
                <a:spcPts val="0"/>
              </a:spcAft>
              <a:buFont typeface="Wingdings 2"/>
              <a:buNone/>
              <a:defRPr/>
            </a:pPr>
            <a:endParaRPr lang="en-GB" sz="2800" dirty="0">
              <a:latin typeface="Arial" panose="020B0604020202020204" pitchFamily="34" charset="0"/>
              <a:cs typeface="Arial" panose="020B0604020202020204" pitchFamily="34" charset="0"/>
            </a:endParaRPr>
          </a:p>
          <a:p>
            <a:pPr>
              <a:spcBef>
                <a:spcPts val="580"/>
              </a:spcBef>
              <a:defRPr/>
            </a:pPr>
            <a:r>
              <a:rPr lang="en-GB" sz="2600" dirty="0">
                <a:cs typeface="Arial" panose="020B0604020202020204" pitchFamily="34" charset="0"/>
              </a:rPr>
              <a:t>Like to deal with new problems</a:t>
            </a:r>
          </a:p>
          <a:p>
            <a:pPr marL="0" indent="0">
              <a:spcBef>
                <a:spcPts val="580"/>
              </a:spcBef>
              <a:buNone/>
              <a:defRPr/>
            </a:pPr>
            <a:endParaRPr lang="en-GB" sz="800" dirty="0">
              <a:cs typeface="Arial" panose="020B0604020202020204" pitchFamily="34" charset="0"/>
            </a:endParaRPr>
          </a:p>
          <a:p>
            <a:pPr>
              <a:spcBef>
                <a:spcPts val="580"/>
              </a:spcBef>
              <a:defRPr/>
            </a:pPr>
            <a:r>
              <a:rPr lang="en-GB" sz="2600" dirty="0">
                <a:cs typeface="Arial" panose="020B0604020202020204" pitchFamily="34" charset="0"/>
              </a:rPr>
              <a:t>Like new experiences</a:t>
            </a:r>
          </a:p>
          <a:p>
            <a:pPr>
              <a:spcBef>
                <a:spcPts val="580"/>
              </a:spcBef>
              <a:defRPr/>
            </a:pPr>
            <a:r>
              <a:rPr lang="en-GB" sz="800" dirty="0">
                <a:cs typeface="Arial" panose="020B0604020202020204" pitchFamily="34" charset="0"/>
              </a:rPr>
              <a:t> </a:t>
            </a:r>
          </a:p>
          <a:p>
            <a:pPr>
              <a:spcBef>
                <a:spcPts val="580"/>
              </a:spcBef>
              <a:defRPr/>
            </a:pPr>
            <a:r>
              <a:rPr lang="en-GB" sz="2600" dirty="0">
                <a:cs typeface="Arial" panose="020B0604020202020204" pitchFamily="34" charset="0"/>
              </a:rPr>
              <a:t>Like lots of activity's to keep them busy</a:t>
            </a:r>
          </a:p>
          <a:p>
            <a:pPr>
              <a:spcBef>
                <a:spcPts val="580"/>
              </a:spcBef>
              <a:defRPr/>
            </a:pPr>
            <a:endParaRPr lang="en-GB" sz="800" dirty="0">
              <a:cs typeface="Arial" panose="020B0604020202020204" pitchFamily="34" charset="0"/>
            </a:endParaRPr>
          </a:p>
          <a:p>
            <a:pPr>
              <a:spcBef>
                <a:spcPts val="580"/>
              </a:spcBef>
              <a:defRPr/>
            </a:pPr>
            <a:r>
              <a:rPr lang="en-GB" sz="2400" dirty="0">
                <a:cs typeface="Arial" panose="020B0604020202020204" pitchFamily="34" charset="0"/>
              </a:rPr>
              <a:t>They love challenges</a:t>
            </a:r>
          </a:p>
          <a:p>
            <a:pPr eaLnBrk="1" fontAlgn="auto" hangingPunct="1">
              <a:spcBef>
                <a:spcPts val="580"/>
              </a:spcBef>
              <a:spcAft>
                <a:spcPts val="0"/>
              </a:spcAft>
              <a:buFont typeface="Wingdings 2"/>
              <a:buNone/>
              <a:defRPr/>
            </a:pPr>
            <a:endParaRPr lang="en-GB" u="none" dirty="0">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99195535-B923-4396-9C9B-C2560D7511FC}"/>
              </a:ext>
            </a:extLst>
          </p:cNvPr>
          <p:cNvSpPr txBox="1">
            <a:spLocks/>
          </p:cNvSpPr>
          <p:nvPr/>
        </p:nvSpPr>
        <p:spPr>
          <a:xfrm>
            <a:off x="4572000" y="1268760"/>
            <a:ext cx="4392488" cy="3917032"/>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spcBef>
                <a:spcPts val="580"/>
              </a:spcBef>
              <a:buFont typeface="Arial" pitchFamily="34" charset="0"/>
              <a:buNone/>
              <a:defRPr/>
            </a:pPr>
            <a:r>
              <a:rPr lang="en-GB" sz="3800" b="1" dirty="0">
                <a:cs typeface="Arial" panose="020B0604020202020204" pitchFamily="34" charset="0"/>
              </a:rPr>
              <a:t>Pragmatist</a:t>
            </a:r>
          </a:p>
          <a:p>
            <a:pPr>
              <a:spcBef>
                <a:spcPts val="580"/>
              </a:spcBef>
              <a:buFont typeface="Wingdings 2"/>
              <a:buNone/>
              <a:defRPr/>
            </a:pPr>
            <a:endParaRPr lang="en-GB" sz="2800" dirty="0">
              <a:latin typeface="Arial" panose="020B0604020202020204" pitchFamily="34" charset="0"/>
              <a:cs typeface="Arial" panose="020B0604020202020204" pitchFamily="34" charset="0"/>
            </a:endParaRPr>
          </a:p>
          <a:p>
            <a:pPr>
              <a:spcBef>
                <a:spcPts val="580"/>
              </a:spcBef>
              <a:defRPr/>
            </a:pPr>
            <a:r>
              <a:rPr lang="en-GB" sz="2600" dirty="0">
                <a:cs typeface="Arial" panose="020B0604020202020204" pitchFamily="34" charset="0"/>
              </a:rPr>
              <a:t>Like to apply what they learnt to practical situations</a:t>
            </a:r>
          </a:p>
          <a:p>
            <a:pPr marL="0" indent="0">
              <a:spcBef>
                <a:spcPts val="580"/>
              </a:spcBef>
              <a:buFont typeface="Arial" pitchFamily="34" charset="0"/>
              <a:buNone/>
              <a:defRPr/>
            </a:pPr>
            <a:endParaRPr lang="en-GB" sz="800" dirty="0">
              <a:cs typeface="Arial" panose="020B0604020202020204" pitchFamily="34" charset="0"/>
            </a:endParaRPr>
          </a:p>
          <a:p>
            <a:pPr>
              <a:spcBef>
                <a:spcPts val="580"/>
              </a:spcBef>
              <a:defRPr/>
            </a:pPr>
            <a:r>
              <a:rPr lang="en-GB" sz="2600" dirty="0">
                <a:cs typeface="Arial" panose="020B0604020202020204" pitchFamily="34" charset="0"/>
              </a:rPr>
              <a:t>They like logical reasons for doing something</a:t>
            </a:r>
          </a:p>
          <a:p>
            <a:pPr>
              <a:spcBef>
                <a:spcPts val="580"/>
              </a:spcBef>
              <a:defRPr/>
            </a:pPr>
            <a:r>
              <a:rPr lang="en-GB" sz="800" dirty="0">
                <a:cs typeface="Arial" panose="020B0604020202020204" pitchFamily="34" charset="0"/>
              </a:rPr>
              <a:t> </a:t>
            </a:r>
          </a:p>
          <a:p>
            <a:pPr>
              <a:spcBef>
                <a:spcPts val="580"/>
              </a:spcBef>
              <a:defRPr/>
            </a:pPr>
            <a:r>
              <a:rPr lang="en-GB" sz="2600" dirty="0">
                <a:cs typeface="Arial" panose="020B0604020202020204" pitchFamily="34" charset="0"/>
              </a:rPr>
              <a:t>They like to be hands on</a:t>
            </a:r>
          </a:p>
          <a:p>
            <a:pPr>
              <a:spcBef>
                <a:spcPts val="580"/>
              </a:spcBef>
              <a:defRPr/>
            </a:pPr>
            <a:endParaRPr lang="en-GB" sz="800" dirty="0">
              <a:cs typeface="Arial" panose="020B0604020202020204" pitchFamily="34" charset="0"/>
            </a:endParaRPr>
          </a:p>
          <a:p>
            <a:pPr>
              <a:spcBef>
                <a:spcPts val="580"/>
              </a:spcBef>
              <a:defRPr/>
            </a:pPr>
            <a:r>
              <a:rPr lang="en-GB" sz="2400" dirty="0">
                <a:cs typeface="Arial" panose="020B0604020202020204" pitchFamily="34" charset="0"/>
              </a:rPr>
              <a:t>They are enthusiastic</a:t>
            </a:r>
          </a:p>
          <a:p>
            <a:pPr>
              <a:spcBef>
                <a:spcPts val="580"/>
              </a:spcBef>
              <a:buFont typeface="Wingdings 2"/>
              <a:buNone/>
              <a:defRP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4858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C6B1-FCF9-4CBA-8229-6BEBE357CFE2}"/>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Types of Learners </a:t>
            </a:r>
          </a:p>
        </p:txBody>
      </p:sp>
      <p:sp>
        <p:nvSpPr>
          <p:cNvPr id="4" name="Content Placeholder 6">
            <a:extLst>
              <a:ext uri="{FF2B5EF4-FFF2-40B4-BE49-F238E27FC236}">
                <a16:creationId xmlns:a16="http://schemas.microsoft.com/office/drawing/2014/main" id="{0C387171-E20B-4D89-BFE8-92522BE0B315}"/>
              </a:ext>
            </a:extLst>
          </p:cNvPr>
          <p:cNvSpPr txBox="1">
            <a:spLocks/>
          </p:cNvSpPr>
          <p:nvPr/>
        </p:nvSpPr>
        <p:spPr>
          <a:xfrm>
            <a:off x="323528" y="1844824"/>
            <a:ext cx="3885828" cy="455199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cs typeface="Arial" panose="020B0604020202020204" pitchFamily="34" charset="0"/>
              </a:rPr>
              <a:t>Students need to take time to take in information</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prefer to read lots of material </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think about something before applying it</a:t>
            </a:r>
          </a:p>
        </p:txBody>
      </p:sp>
      <p:sp>
        <p:nvSpPr>
          <p:cNvPr id="5" name="Content Placeholder 7">
            <a:extLst>
              <a:ext uri="{FF2B5EF4-FFF2-40B4-BE49-F238E27FC236}">
                <a16:creationId xmlns:a16="http://schemas.microsoft.com/office/drawing/2014/main" id="{FF83BB2E-F9E8-4C8F-B5E4-A48D439B55C2}"/>
              </a:ext>
            </a:extLst>
          </p:cNvPr>
          <p:cNvSpPr txBox="1">
            <a:spLocks/>
          </p:cNvSpPr>
          <p:nvPr/>
        </p:nvSpPr>
        <p:spPr>
          <a:xfrm>
            <a:off x="5004048" y="1844824"/>
            <a:ext cx="3898776" cy="3951288"/>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cs typeface="Arial" panose="020B0604020202020204" pitchFamily="34" charset="0"/>
              </a:rPr>
              <a:t>Students think deeply about what they are learning</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They like things to be tried and tested</a:t>
            </a:r>
          </a:p>
          <a:p>
            <a:endParaRPr lang="en-GB" sz="800" dirty="0">
              <a:latin typeface="Arial" panose="020B0604020202020204" pitchFamily="34" charset="0"/>
              <a:cs typeface="Arial" panose="020B0604020202020204" pitchFamily="34" charset="0"/>
            </a:endParaRPr>
          </a:p>
          <a:p>
            <a:r>
              <a:rPr lang="en-GB" sz="2400" dirty="0">
                <a:cs typeface="Arial" panose="020B0604020202020204" pitchFamily="34" charset="0"/>
              </a:rPr>
              <a:t>Tend to be reserved </a:t>
            </a:r>
          </a:p>
          <a:p>
            <a:endParaRPr lang="en-GB" dirty="0">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D2E6DF3-2C25-43CF-9E65-FDFEE8C911E9}"/>
              </a:ext>
            </a:extLst>
          </p:cNvPr>
          <p:cNvSpPr/>
          <p:nvPr/>
        </p:nvSpPr>
        <p:spPr>
          <a:xfrm>
            <a:off x="1088865" y="1231248"/>
            <a:ext cx="1965795" cy="646331"/>
          </a:xfrm>
          <a:prstGeom prst="rect">
            <a:avLst/>
          </a:prstGeom>
        </p:spPr>
        <p:txBody>
          <a:bodyPr wrap="none">
            <a:spAutoFit/>
          </a:bodyPr>
          <a:lstStyle/>
          <a:p>
            <a:r>
              <a:rPr lang="en-GB" sz="3600" b="1" dirty="0">
                <a:cs typeface="Arial" panose="020B0604020202020204" pitchFamily="34" charset="0"/>
              </a:rPr>
              <a:t>Theorist</a:t>
            </a:r>
            <a:endParaRPr lang="en-GB" sz="3600" b="1" dirty="0"/>
          </a:p>
        </p:txBody>
      </p:sp>
      <p:sp>
        <p:nvSpPr>
          <p:cNvPr id="7" name="Rectangle 6">
            <a:extLst>
              <a:ext uri="{FF2B5EF4-FFF2-40B4-BE49-F238E27FC236}">
                <a16:creationId xmlns:a16="http://schemas.microsoft.com/office/drawing/2014/main" id="{0C61671C-0DFE-4F30-A612-8993F179F994}"/>
              </a:ext>
            </a:extLst>
          </p:cNvPr>
          <p:cNvSpPr/>
          <p:nvPr/>
        </p:nvSpPr>
        <p:spPr>
          <a:xfrm>
            <a:off x="5652120" y="1231248"/>
            <a:ext cx="2150140" cy="646331"/>
          </a:xfrm>
          <a:prstGeom prst="rect">
            <a:avLst/>
          </a:prstGeom>
        </p:spPr>
        <p:txBody>
          <a:bodyPr wrap="none">
            <a:spAutoFit/>
          </a:bodyPr>
          <a:lstStyle/>
          <a:p>
            <a:r>
              <a:rPr lang="en-GB" sz="3600" b="1" dirty="0">
                <a:cs typeface="Arial" panose="020B0604020202020204" pitchFamily="34" charset="0"/>
              </a:rPr>
              <a:t>Reflector</a:t>
            </a:r>
            <a:endParaRPr lang="en-GB" sz="3600" b="1" dirty="0"/>
          </a:p>
        </p:txBody>
      </p:sp>
    </p:spTree>
    <p:extLst>
      <p:ext uri="{BB962C8B-B14F-4D97-AF65-F5344CB8AC3E}">
        <p14:creationId xmlns:p14="http://schemas.microsoft.com/office/powerpoint/2010/main" val="2804587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rgbClr val="00CCFF"/>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rgbClr val="00CCFF"/>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rgbClr val="00CCFF"/>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rgbClr val="00CCFF"/>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rgbClr val="00CCFF"/>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rgbClr val="00CCFF"/>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4E82A-A209-440D-A557-DEF7FCB9D559}"/>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If you were to set up a new television, What would you do?</a:t>
            </a:r>
          </a:p>
        </p:txBody>
      </p:sp>
      <p:sp>
        <p:nvSpPr>
          <p:cNvPr id="4" name="Content Placeholder 9">
            <a:extLst>
              <a:ext uri="{FF2B5EF4-FFF2-40B4-BE49-F238E27FC236}">
                <a16:creationId xmlns:a16="http://schemas.microsoft.com/office/drawing/2014/main" id="{827AA5D9-3ACB-4F2F-9D4E-D3F6CF8DB05C}"/>
              </a:ext>
            </a:extLst>
          </p:cNvPr>
          <p:cNvSpPr>
            <a:spLocks noGrp="1"/>
          </p:cNvSpPr>
          <p:nvPr>
            <p:ph idx="1"/>
          </p:nvPr>
        </p:nvSpPr>
        <p:spPr>
          <a:xfrm>
            <a:off x="683568" y="1844824"/>
            <a:ext cx="7776864" cy="4824536"/>
          </a:xfrm>
        </p:spPr>
        <p:txBody>
          <a:bodyPr>
            <a:normAutofit/>
          </a:bodyPr>
          <a:lstStyle/>
          <a:p>
            <a:r>
              <a:rPr lang="en-GB" sz="2400" dirty="0">
                <a:cs typeface="Arial" panose="020B0604020202020204" pitchFamily="34" charset="0"/>
              </a:rPr>
              <a:t>Jump right in and press all the buttons  </a:t>
            </a:r>
            <a:r>
              <a:rPr lang="en-GB" sz="2400" b="1" dirty="0">
                <a:cs typeface="Arial" panose="020B0604020202020204" pitchFamily="34" charset="0"/>
              </a:rPr>
              <a:t>(Activist)</a:t>
            </a:r>
          </a:p>
          <a:p>
            <a:endParaRPr lang="en-GB" sz="800" b="1" dirty="0">
              <a:cs typeface="Arial" panose="020B0604020202020204" pitchFamily="34" charset="0"/>
            </a:endParaRPr>
          </a:p>
          <a:p>
            <a:r>
              <a:rPr lang="en-GB" sz="2400" dirty="0">
                <a:cs typeface="Arial" panose="020B0604020202020204" pitchFamily="34" charset="0"/>
              </a:rPr>
              <a:t>Look briefly at the instructions and then have a go </a:t>
            </a:r>
            <a:r>
              <a:rPr lang="en-GB" sz="2400" b="1" dirty="0">
                <a:cs typeface="Arial" panose="020B0604020202020204" pitchFamily="34" charset="0"/>
              </a:rPr>
              <a:t>(Pragmatist) </a:t>
            </a:r>
          </a:p>
          <a:p>
            <a:endParaRPr lang="en-GB" sz="800" b="1" dirty="0">
              <a:cs typeface="Arial" panose="020B0604020202020204" pitchFamily="34" charset="0"/>
            </a:endParaRPr>
          </a:p>
          <a:p>
            <a:r>
              <a:rPr lang="en-GB" sz="2400" dirty="0">
                <a:cs typeface="Arial" panose="020B0604020202020204" pitchFamily="34" charset="0"/>
              </a:rPr>
              <a:t>Read the instructions, then think it through first </a:t>
            </a:r>
            <a:r>
              <a:rPr lang="en-GB" sz="2400" b="1" dirty="0">
                <a:cs typeface="Arial" panose="020B0604020202020204" pitchFamily="34" charset="0"/>
              </a:rPr>
              <a:t>(Theorist)</a:t>
            </a:r>
          </a:p>
          <a:p>
            <a:endParaRPr lang="en-GB" sz="800" b="1" dirty="0">
              <a:cs typeface="Arial" panose="020B0604020202020204" pitchFamily="34" charset="0"/>
            </a:endParaRPr>
          </a:p>
          <a:p>
            <a:r>
              <a:rPr lang="en-GB" sz="2400" dirty="0">
                <a:cs typeface="Arial" panose="020B0604020202020204" pitchFamily="34" charset="0"/>
              </a:rPr>
              <a:t>Read the full manual and consider ways of doing it </a:t>
            </a:r>
            <a:r>
              <a:rPr lang="en-GB" sz="2400" b="1" dirty="0">
                <a:cs typeface="Arial" panose="020B0604020202020204" pitchFamily="34" charset="0"/>
              </a:rPr>
              <a:t>(Reflector)</a:t>
            </a:r>
          </a:p>
        </p:txBody>
      </p:sp>
    </p:spTree>
    <p:extLst>
      <p:ext uri="{BB962C8B-B14F-4D97-AF65-F5344CB8AC3E}">
        <p14:creationId xmlns:p14="http://schemas.microsoft.com/office/powerpoint/2010/main" val="4276071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ACFC9-3ADB-4E5E-8948-3BC1A4A22584}"/>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Discussion</a:t>
            </a:r>
          </a:p>
        </p:txBody>
      </p:sp>
      <p:sp>
        <p:nvSpPr>
          <p:cNvPr id="4" name="Content Placeholder 2">
            <a:extLst>
              <a:ext uri="{FF2B5EF4-FFF2-40B4-BE49-F238E27FC236}">
                <a16:creationId xmlns:a16="http://schemas.microsoft.com/office/drawing/2014/main" id="{C848BBFD-AC26-4AE6-AA0C-925572E94136}"/>
              </a:ext>
            </a:extLst>
          </p:cNvPr>
          <p:cNvSpPr>
            <a:spLocks noGrp="1"/>
          </p:cNvSpPr>
          <p:nvPr>
            <p:ph idx="1"/>
          </p:nvPr>
        </p:nvSpPr>
        <p:spPr/>
        <p:txBody>
          <a:bodyPr>
            <a:normAutofit/>
          </a:bodyPr>
          <a:lstStyle/>
          <a:p>
            <a:r>
              <a:rPr lang="en-GB" dirty="0"/>
              <a:t>Take some time to review your results for Honey &amp; Mumford results</a:t>
            </a:r>
          </a:p>
          <a:p>
            <a:pPr lvl="1"/>
            <a:r>
              <a:rPr lang="en-GB" dirty="0"/>
              <a:t>Do you agree with them?</a:t>
            </a:r>
          </a:p>
          <a:p>
            <a:pPr lvl="1"/>
            <a:r>
              <a:rPr lang="en-GB" dirty="0"/>
              <a:t>What have you realised about yourself?</a:t>
            </a:r>
          </a:p>
          <a:p>
            <a:pPr lvl="1"/>
            <a:r>
              <a:rPr lang="en-GB" dirty="0"/>
              <a:t>Talk to your colleagues – compare &amp; contrast your profiles</a:t>
            </a:r>
          </a:p>
          <a:p>
            <a:pPr lvl="1"/>
            <a:r>
              <a:rPr lang="en-GB" dirty="0"/>
              <a:t>What are the challenges for teaching a group with different preferences?</a:t>
            </a:r>
          </a:p>
        </p:txBody>
      </p:sp>
    </p:spTree>
    <p:extLst>
      <p:ext uri="{BB962C8B-B14F-4D97-AF65-F5344CB8AC3E}">
        <p14:creationId xmlns:p14="http://schemas.microsoft.com/office/powerpoint/2010/main" val="12153230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5DAD2-9691-448A-AA85-E5EC88442498}"/>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58C49485-A728-498F-8D23-DB1092D09EE5}"/>
              </a:ext>
            </a:extLst>
          </p:cNvPr>
          <p:cNvSpPr>
            <a:spLocks noGrp="1"/>
          </p:cNvSpPr>
          <p:nvPr>
            <p:ph idx="1"/>
          </p:nvPr>
        </p:nvSpPr>
        <p:spPr/>
        <p:txBody>
          <a:bodyPr/>
          <a:lstStyle/>
          <a:p>
            <a:r>
              <a:rPr lang="en-GB" dirty="0"/>
              <a:t>Take 5 minutes to reflect on the day and summarise your learning from today.</a:t>
            </a:r>
          </a:p>
          <a:p>
            <a:pPr marL="0" indent="0">
              <a:buNone/>
            </a:pPr>
            <a:endParaRPr lang="en-GB" dirty="0"/>
          </a:p>
        </p:txBody>
      </p:sp>
    </p:spTree>
    <p:extLst>
      <p:ext uri="{BB962C8B-B14F-4D97-AF65-F5344CB8AC3E}">
        <p14:creationId xmlns:p14="http://schemas.microsoft.com/office/powerpoint/2010/main" val="24865372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54F0F-1B87-4BCA-89AC-EE60161CE732}"/>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Further Research</a:t>
            </a:r>
          </a:p>
        </p:txBody>
      </p:sp>
      <p:sp>
        <p:nvSpPr>
          <p:cNvPr id="3" name="Content Placeholder 2">
            <a:extLst>
              <a:ext uri="{FF2B5EF4-FFF2-40B4-BE49-F238E27FC236}">
                <a16:creationId xmlns:a16="http://schemas.microsoft.com/office/drawing/2014/main" id="{6F764939-0E68-47DB-8C71-A3EEB8A6E4E3}"/>
              </a:ext>
            </a:extLst>
          </p:cNvPr>
          <p:cNvSpPr>
            <a:spLocks noGrp="1"/>
          </p:cNvSpPr>
          <p:nvPr>
            <p:ph idx="1"/>
          </p:nvPr>
        </p:nvSpPr>
        <p:spPr>
          <a:xfrm>
            <a:off x="386603" y="1395319"/>
            <a:ext cx="7886700" cy="4172044"/>
          </a:xfrm>
        </p:spPr>
        <p:txBody>
          <a:bodyPr lIns="91440" tIns="45720" rIns="91440" bIns="45720" anchor="t">
            <a:normAutofit/>
          </a:bodyPr>
          <a:lstStyle/>
          <a:p>
            <a:r>
              <a:rPr lang="en-GB" dirty="0">
                <a:solidFill>
                  <a:srgbClr val="0070C0"/>
                </a:solidFill>
                <a:cs typeface="Calibri"/>
              </a:rPr>
              <a:t>Complete the learning style questionnaires yourself and ask a team member to complete them too</a:t>
            </a:r>
          </a:p>
        </p:txBody>
      </p:sp>
    </p:spTree>
    <p:extLst>
      <p:ext uri="{BB962C8B-B14F-4D97-AF65-F5344CB8AC3E}">
        <p14:creationId xmlns:p14="http://schemas.microsoft.com/office/powerpoint/2010/main" val="30342960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54F0F-1B87-4BCA-89AC-EE60161CE732}"/>
              </a:ext>
            </a:extLst>
          </p:cNvPr>
          <p:cNvSpPr>
            <a:spLocks noGrp="1"/>
          </p:cNvSpPr>
          <p:nvPr>
            <p:ph type="title"/>
          </p:nvPr>
        </p:nvSpPr>
        <p:spPr>
          <a:xfrm>
            <a:off x="628650" y="365125"/>
            <a:ext cx="7886700" cy="590458"/>
          </a:xfrm>
        </p:spPr>
        <p:txBody>
          <a:bodyPr lIns="91440" tIns="45720" rIns="91440" bIns="45720" anchor="t"/>
          <a:lstStyle/>
          <a:p>
            <a:r>
              <a:rPr lang="en-GB" sz="3600" b="1" dirty="0">
                <a:latin typeface="Arial"/>
                <a:cs typeface="Arial"/>
              </a:rPr>
              <a:t>References</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764939-0E68-47DB-8C71-A3EEB8A6E4E3}"/>
              </a:ext>
            </a:extLst>
          </p:cNvPr>
          <p:cNvSpPr>
            <a:spLocks noGrp="1"/>
          </p:cNvSpPr>
          <p:nvPr>
            <p:ph idx="1"/>
          </p:nvPr>
        </p:nvSpPr>
        <p:spPr>
          <a:xfrm>
            <a:off x="314885" y="1009836"/>
            <a:ext cx="7886700" cy="4611314"/>
          </a:xfrm>
        </p:spPr>
        <p:txBody>
          <a:bodyPr lIns="91440" tIns="45720" rIns="91440" bIns="45720" anchor="t">
            <a:normAutofit fontScale="92500" lnSpcReduction="20000"/>
          </a:bodyPr>
          <a:lstStyle/>
          <a:p>
            <a:r>
              <a:rPr lang="en-GB" dirty="0">
                <a:solidFill>
                  <a:srgbClr val="0070C0"/>
                </a:solidFill>
              </a:rPr>
              <a:t>Morgan, P. , (2017). </a:t>
            </a:r>
            <a:r>
              <a:rPr lang="en-GB" i="1" dirty="0">
                <a:solidFill>
                  <a:srgbClr val="0070C0"/>
                </a:solidFill>
              </a:rPr>
              <a:t>The business student’s guide to study and employability</a:t>
            </a:r>
            <a:r>
              <a:rPr lang="en-GB" dirty="0">
                <a:solidFill>
                  <a:srgbClr val="0070C0"/>
                </a:solidFill>
              </a:rPr>
              <a:t>. Sage Publications Ltd</a:t>
            </a:r>
          </a:p>
          <a:p>
            <a:r>
              <a:rPr lang="en-GB" dirty="0">
                <a:solidFill>
                  <a:srgbClr val="7030A0"/>
                </a:solidFill>
              </a:rPr>
              <a:t>Dowson, P., (2015). </a:t>
            </a:r>
            <a:r>
              <a:rPr lang="en-GB" i="1" dirty="0">
                <a:solidFill>
                  <a:srgbClr val="7030A0"/>
                </a:solidFill>
              </a:rPr>
              <a:t>Personal and professional development for business students. </a:t>
            </a:r>
            <a:r>
              <a:rPr lang="en-GB" dirty="0">
                <a:solidFill>
                  <a:srgbClr val="7030A0"/>
                </a:solidFill>
              </a:rPr>
              <a:t>Sage Publications Ltd.</a:t>
            </a:r>
          </a:p>
          <a:p>
            <a:r>
              <a:rPr lang="en-GB" dirty="0">
                <a:solidFill>
                  <a:srgbClr val="002060"/>
                </a:solidFill>
              </a:rPr>
              <a:t>Covey, S. R., (1999). </a:t>
            </a:r>
            <a:r>
              <a:rPr lang="en-GB" i="1" dirty="0">
                <a:solidFill>
                  <a:srgbClr val="002060"/>
                </a:solidFill>
              </a:rPr>
              <a:t>The seven habits of highly effective people. </a:t>
            </a:r>
            <a:r>
              <a:rPr lang="en-GB" dirty="0">
                <a:solidFill>
                  <a:srgbClr val="002060"/>
                </a:solidFill>
              </a:rPr>
              <a:t>Simon &amp; Schuster UK Ltd.</a:t>
            </a:r>
          </a:p>
          <a:p>
            <a:r>
              <a:rPr lang="en-GB" dirty="0">
                <a:ea typeface="+mn-lt"/>
                <a:cs typeface="+mn-lt"/>
              </a:rPr>
              <a:t>Honey, P., &amp; Mumford, A. (1992). </a:t>
            </a:r>
            <a:r>
              <a:rPr lang="en-GB" i="1" dirty="0">
                <a:ea typeface="+mn-lt"/>
                <a:cs typeface="+mn-lt"/>
              </a:rPr>
              <a:t>The manual of learning styles</a:t>
            </a:r>
            <a:r>
              <a:rPr lang="en-GB" dirty="0">
                <a:ea typeface="+mn-lt"/>
                <a:cs typeface="+mn-lt"/>
              </a:rPr>
              <a:t>.  Ardingly House.</a:t>
            </a:r>
            <a:endParaRPr lang="en-GB" dirty="0">
              <a:solidFill>
                <a:srgbClr val="002060"/>
              </a:solidFill>
              <a:cs typeface="Calibri"/>
            </a:endParaRPr>
          </a:p>
          <a:p>
            <a:r>
              <a:rPr lang="en-GB" dirty="0">
                <a:ea typeface="+mn-lt"/>
                <a:cs typeface="+mn-lt"/>
              </a:rPr>
              <a:t>Fleming, N. D. (1995). “I’m different: not dumb” Modes of presentation (VARK) in the tertiary classroom. </a:t>
            </a:r>
            <a:r>
              <a:rPr lang="en-GB" i="1" dirty="0">
                <a:ea typeface="+mn-lt"/>
                <a:cs typeface="+mn-lt"/>
              </a:rPr>
              <a:t>Research and Development in Higher Education and Research Development Society of Australasia</a:t>
            </a:r>
            <a:r>
              <a:rPr lang="en-GB" dirty="0">
                <a:ea typeface="+mn-lt"/>
                <a:cs typeface="+mn-lt"/>
              </a:rPr>
              <a:t>, </a:t>
            </a:r>
            <a:r>
              <a:rPr lang="en-GB" i="1" dirty="0">
                <a:ea typeface="+mn-lt"/>
                <a:cs typeface="+mn-lt"/>
              </a:rPr>
              <a:t>18</a:t>
            </a:r>
            <a:r>
              <a:rPr lang="en-GB" dirty="0">
                <a:ea typeface="+mn-lt"/>
                <a:cs typeface="+mn-lt"/>
              </a:rPr>
              <a:t>(18).</a:t>
            </a:r>
            <a:endParaRPr lang="en-GB" dirty="0">
              <a:solidFill>
                <a:srgbClr val="000000"/>
              </a:solidFill>
              <a:cs typeface="Calibri"/>
            </a:endParaRPr>
          </a:p>
          <a:p>
            <a:endParaRPr lang="en-GB" dirty="0">
              <a:solidFill>
                <a:srgbClr val="000000"/>
              </a:solidFill>
              <a:cs typeface="Calibri"/>
            </a:endParaRPr>
          </a:p>
          <a:p>
            <a:endParaRPr lang="en-GB" dirty="0">
              <a:solidFill>
                <a:srgbClr val="002060"/>
              </a:solidFill>
              <a:cs typeface="Calibri"/>
            </a:endParaRPr>
          </a:p>
        </p:txBody>
      </p:sp>
    </p:spTree>
    <p:extLst>
      <p:ext uri="{BB962C8B-B14F-4D97-AF65-F5344CB8AC3E}">
        <p14:creationId xmlns:p14="http://schemas.microsoft.com/office/powerpoint/2010/main" val="305172772"/>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4" ma:contentTypeDescription="Create a new document." ma:contentTypeScope="" ma:versionID="cec8d62e3a1b228e7af5acaa79863b1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f3a8708ca21d61af3c1c9603eadbe1f9"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E3DE4DD-3D71-4C45-8CE1-ED5E9D7907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 Template</Template>
  <TotalTime>23</TotalTime>
  <Words>1518</Words>
  <Application>Microsoft Office PowerPoint</Application>
  <PresentationFormat>On-screen Show (4:3)</PresentationFormat>
  <Paragraphs>191</Paragraphs>
  <Slides>29</Slides>
  <Notes>5</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29</vt:i4>
      </vt:variant>
    </vt:vector>
  </HeadingPairs>
  <TitlesOfParts>
    <vt:vector size="37" baseType="lpstr">
      <vt:lpstr>Arial</vt:lpstr>
      <vt:lpstr>Arial Rounded MT Bold</vt:lpstr>
      <vt:lpstr>Calibri</vt:lpstr>
      <vt:lpstr>Calibri Light</vt:lpstr>
      <vt:lpstr>Wingdings 2</vt:lpstr>
      <vt:lpstr>Custom Design</vt:lpstr>
      <vt:lpstr>3_Title Slide 1</vt:lpstr>
      <vt:lpstr>ALAMO Theme</vt:lpstr>
      <vt:lpstr>CertHE Applied Leadership and Management in the Workplace    Module: BMSK4011  Continuous Professional Development    </vt:lpstr>
      <vt:lpstr>PowerPoint Presentation</vt:lpstr>
      <vt:lpstr>Today’s Session</vt:lpstr>
      <vt:lpstr>Self Awareness</vt:lpstr>
      <vt:lpstr>Self Awareness  - 10 mins</vt:lpstr>
      <vt:lpstr>How can we improve our self awareness?</vt:lpstr>
      <vt:lpstr>Increasing Self Awareness</vt:lpstr>
      <vt:lpstr>Meditate</vt:lpstr>
      <vt:lpstr>Write down your key plans and priorities</vt:lpstr>
      <vt:lpstr>Write down your key plans and priorities</vt:lpstr>
      <vt:lpstr>Take Psychometric tests</vt:lpstr>
      <vt:lpstr>Ask trusted friends</vt:lpstr>
      <vt:lpstr>Ask trusted friends</vt:lpstr>
      <vt:lpstr>Get regular feedback at work</vt:lpstr>
      <vt:lpstr>Learning Styles</vt:lpstr>
      <vt:lpstr>VARK</vt:lpstr>
      <vt:lpstr>Visual</vt:lpstr>
      <vt:lpstr>Auditory</vt:lpstr>
      <vt:lpstr>Read/Write </vt:lpstr>
      <vt:lpstr>Kinaesthetic</vt:lpstr>
      <vt:lpstr>Discussion</vt:lpstr>
      <vt:lpstr>Honey &amp; Mumford</vt:lpstr>
      <vt:lpstr>Types of Learners </vt:lpstr>
      <vt:lpstr>Types of Learners </vt:lpstr>
      <vt:lpstr>If you were to set up a new television, What would you do?</vt:lpstr>
      <vt:lpstr>Discussion</vt:lpstr>
      <vt:lpstr>Summary</vt:lpstr>
      <vt:lpstr>Further Research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40</cp:revision>
  <dcterms:created xsi:type="dcterms:W3CDTF">2015-04-14T15:21:28Z</dcterms:created>
  <dcterms:modified xsi:type="dcterms:W3CDTF">2023-10-17T12:03:32Z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