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9"/>
  </p:notesMasterIdLst>
  <p:sldIdLst>
    <p:sldId id="256" r:id="rId2"/>
    <p:sldId id="260" r:id="rId3"/>
    <p:sldId id="261" r:id="rId4"/>
    <p:sldId id="262" r:id="rId5"/>
    <p:sldId id="257" r:id="rId6"/>
    <p:sldId id="258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671846-38EC-4D50-88DD-2CDB1154C15D}" type="datetimeFigureOut">
              <a:rPr lang="en-GB" smtClean="0"/>
              <a:t>13/03/2018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DB9796-DEBE-418E-92D2-216ED34DEA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10565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895F96D8-ADD7-4952-9493-3575D3D262A2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 smtClean="0"/>
          </a:p>
        </p:txBody>
      </p:sp>
      <p:sp>
        <p:nvSpPr>
          <p:cNvPr id="6147" name="Rectangle 2"/>
          <p:cNvSpPr>
            <a:spLocks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7535024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3/13/2018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68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FINAL ASSIGNMENT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86200"/>
            <a:ext cx="6400800" cy="1947333"/>
          </a:xfrm>
        </p:spPr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RECORDING OF PRACTICE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WRITTEN EVIDENCE : REFLECTIVE </a:t>
            </a:r>
            <a:r>
              <a:rPr lang="en-GB" dirty="0">
                <a:solidFill>
                  <a:schemeClr val="tx1"/>
                </a:solidFill>
              </a:rPr>
              <a:t>PIECE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WRITTEN EVIDENCE OF CONTACT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6306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 smtClean="0">
                <a:solidFill>
                  <a:schemeClr val="bg1"/>
                </a:solidFill>
                <a:latin typeface="Arial" panose="020B0604020202020204" pitchFamily="34" charset="0"/>
              </a:rPr>
              <a:t>Scene Setting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just" eaLnBrk="1" hangingPunct="1"/>
            <a:r>
              <a:rPr lang="en-GB" altLang="en-US" dirty="0" smtClean="0">
                <a:solidFill>
                  <a:schemeClr val="bg1"/>
                </a:solidFill>
                <a:latin typeface="Arial" panose="020B0604020202020204" pitchFamily="34" charset="0"/>
                <a:cs typeface="Times New Roman" panose="02020603050405020304" pitchFamily="18" charset="0"/>
              </a:rPr>
              <a:t>Opening round (‘Check in’ for students to ‘park’ any issues from outside)</a:t>
            </a:r>
          </a:p>
          <a:p>
            <a:pPr algn="just" eaLnBrk="1" hangingPunct="1"/>
            <a:endParaRPr lang="en-GB" altLang="en-US" dirty="0" smtClean="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 eaLnBrk="1" hangingPunct="1"/>
            <a:endParaRPr lang="en-GB" altLang="en-US" dirty="0" smtClean="0">
              <a:latin typeface="Arial" panose="020B0604020202020204" pitchFamily="34" charset="0"/>
            </a:endParaRPr>
          </a:p>
        </p:txBody>
      </p:sp>
      <p:cxnSp>
        <p:nvCxnSpPr>
          <p:cNvPr id="3" name="Straight Arrow Connector 2"/>
          <p:cNvCxnSpPr/>
          <p:nvPr/>
        </p:nvCxnSpPr>
        <p:spPr>
          <a:xfrm>
            <a:off x="9840416" y="2780928"/>
            <a:ext cx="0" cy="1008112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467" y="2493433"/>
            <a:ext cx="9770533" cy="234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10307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 smtClean="0">
                <a:solidFill>
                  <a:schemeClr val="bg1"/>
                </a:solidFill>
              </a:rPr>
              <a:t> </a:t>
            </a:r>
            <a:endParaRPr lang="en-GB" altLang="en-US" dirty="0" smtClean="0">
              <a:solidFill>
                <a:schemeClr val="bg1"/>
              </a:solidFill>
            </a:endParaRPr>
          </a:p>
          <a:p>
            <a:endParaRPr lang="en-GB" altLang="en-US" dirty="0" smtClean="0"/>
          </a:p>
        </p:txBody>
      </p:sp>
      <p:sp>
        <p:nvSpPr>
          <p:cNvPr id="7171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 smtClean="0">
                <a:solidFill>
                  <a:schemeClr val="bg1"/>
                </a:solidFill>
              </a:rPr>
              <a:t>Opening round</a:t>
            </a:r>
            <a:r>
              <a:rPr lang="en-GB" altLang="en-US" dirty="0" smtClean="0">
                <a:solidFill>
                  <a:schemeClr val="bg1"/>
                </a:solidFill>
              </a:rPr>
              <a:t>……. DISCUSSION</a:t>
            </a:r>
            <a:endParaRPr lang="en-GB" altLang="en-US" dirty="0" smtClean="0">
              <a:solidFill>
                <a:schemeClr val="bg1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412" y="795864"/>
            <a:ext cx="8128000" cy="3691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600060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>
          <a:xfrm rot="10800000" flipV="1">
            <a:off x="2209800" y="188913"/>
            <a:ext cx="7772400" cy="1028700"/>
          </a:xfrm>
        </p:spPr>
        <p:txBody>
          <a:bodyPr>
            <a:normAutofit fontScale="90000"/>
          </a:bodyPr>
          <a:lstStyle/>
          <a:p>
            <a:r>
              <a:rPr lang="en-GB" altLang="en-US" smtClean="0">
                <a:solidFill>
                  <a:schemeClr val="bg1"/>
                </a:solidFill>
              </a:rPr>
              <a:t>Next assignment: Assignment Three!!!!!!!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2351088" y="1989138"/>
            <a:ext cx="7772400" cy="4114800"/>
          </a:xfrm>
        </p:spPr>
        <p:txBody>
          <a:bodyPr/>
          <a:lstStyle/>
          <a:p>
            <a:r>
              <a:rPr lang="en-GB" altLang="en-US" smtClean="0">
                <a:solidFill>
                  <a:schemeClr val="bg1"/>
                </a:solidFill>
              </a:rPr>
              <a:t>Video</a:t>
            </a:r>
          </a:p>
          <a:p>
            <a:endParaRPr lang="en-GB" altLang="en-US" smtClean="0">
              <a:solidFill>
                <a:schemeClr val="bg1"/>
              </a:solidFill>
            </a:endParaRPr>
          </a:p>
          <a:p>
            <a:endParaRPr lang="en-GB" altLang="en-US" smtClean="0">
              <a:solidFill>
                <a:schemeClr val="bg1"/>
              </a:solidFill>
            </a:endParaRPr>
          </a:p>
          <a:p>
            <a:r>
              <a:rPr lang="en-GB" altLang="en-US" smtClean="0">
                <a:solidFill>
                  <a:schemeClr val="bg1"/>
                </a:solidFill>
              </a:rPr>
              <a:t>Reflective Piece</a:t>
            </a:r>
          </a:p>
          <a:p>
            <a:endParaRPr lang="en-GB" altLang="en-US" smtClean="0">
              <a:solidFill>
                <a:schemeClr val="bg1"/>
              </a:solidFill>
            </a:endParaRPr>
          </a:p>
          <a:p>
            <a:endParaRPr lang="en-GB" altLang="en-US" smtClean="0">
              <a:solidFill>
                <a:schemeClr val="bg1"/>
              </a:solidFill>
            </a:endParaRPr>
          </a:p>
          <a:p>
            <a:r>
              <a:rPr lang="en-GB" altLang="en-US" smtClean="0">
                <a:solidFill>
                  <a:schemeClr val="bg1"/>
                </a:solidFill>
              </a:rPr>
              <a:t>Contract</a:t>
            </a:r>
          </a:p>
        </p:txBody>
      </p:sp>
      <p:pic>
        <p:nvPicPr>
          <p:cNvPr id="8196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5500" y="1992314"/>
            <a:ext cx="316865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2588" y="3786188"/>
            <a:ext cx="1979612" cy="1223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850" y="5233989"/>
            <a:ext cx="2857500" cy="1495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0903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solidFill>
                  <a:schemeClr val="tx1"/>
                </a:solidFill>
              </a:rPr>
              <a:t>Establish and maintain a secure frame for therapeutic work.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Negotiate an appropriate therapeutic contract using all available information. 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Communicate the scope and limits of confidentiality clearly and ethically to clients. 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Set and maintain appropriate professional boundaries. </a:t>
            </a:r>
          </a:p>
          <a:p>
            <a:pPr lvl="0"/>
            <a:r>
              <a:rPr lang="en-GB" dirty="0">
                <a:solidFill>
                  <a:schemeClr val="tx1"/>
                </a:solidFill>
              </a:rPr>
              <a:t>Establish and sustain a therapeutic alliance.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13593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do I</a:t>
            </a:r>
            <a:r>
              <a:rPr lang="en-GB" i="1" dirty="0" smtClean="0"/>
              <a:t> </a:t>
            </a:r>
            <a:r>
              <a:rPr lang="en-GB" dirty="0" smtClean="0"/>
              <a:t>have to do?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“This assignment is set as a DVD recording demonstrating your professional skills in a counselling skill session and will consider the importance of confidentiality and appropriate contract and boundaries”   </a:t>
            </a:r>
          </a:p>
          <a:p>
            <a:r>
              <a:rPr lang="en-GB" dirty="0">
                <a:solidFill>
                  <a:schemeClr val="tx1"/>
                </a:solidFill>
              </a:rPr>
              <a:t>SUBMISSION DETAILS:  Classroom </a:t>
            </a:r>
            <a:r>
              <a:rPr lang="en-GB" dirty="0" smtClean="0">
                <a:solidFill>
                  <a:schemeClr val="tx1"/>
                </a:solidFill>
              </a:rPr>
              <a:t>Assimilated.   </a:t>
            </a:r>
            <a:r>
              <a:rPr lang="en-GB" dirty="0" err="1" smtClean="0">
                <a:solidFill>
                  <a:schemeClr val="tx1"/>
                </a:solidFill>
              </a:rPr>
              <a:t>Dvd</a:t>
            </a:r>
            <a:r>
              <a:rPr lang="en-GB" dirty="0" smtClean="0">
                <a:solidFill>
                  <a:schemeClr val="tx1"/>
                </a:solidFill>
              </a:rPr>
              <a:t>. To be handed to Lecturer</a:t>
            </a:r>
          </a:p>
          <a:p>
            <a:r>
              <a:rPr lang="en-GB" dirty="0" smtClean="0">
                <a:solidFill>
                  <a:schemeClr val="tx1"/>
                </a:solidFill>
              </a:rPr>
              <a:t>SUBMISSION DATE: BEFORE 12.00 NOON ON 14</a:t>
            </a:r>
            <a:r>
              <a:rPr lang="en-GB" baseline="30000" dirty="0" smtClean="0">
                <a:solidFill>
                  <a:schemeClr val="tx1"/>
                </a:solidFill>
              </a:rPr>
              <a:t>TH</a:t>
            </a:r>
            <a:r>
              <a:rPr lang="en-GB" dirty="0" smtClean="0">
                <a:solidFill>
                  <a:schemeClr val="tx1"/>
                </a:solidFill>
              </a:rPr>
              <a:t> MAY 2018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36150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 I</a:t>
            </a:r>
            <a:r>
              <a:rPr lang="en-GB" dirty="0" smtClean="0"/>
              <a:t> </a:t>
            </a:r>
            <a:r>
              <a:rPr lang="en-GB" dirty="0"/>
              <a:t>have to do?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457200" indent="-457200">
              <a:buAutoNum type="arabicParenR"/>
            </a:pPr>
            <a:r>
              <a:rPr lang="en-GB" sz="3600" dirty="0" smtClean="0">
                <a:solidFill>
                  <a:schemeClr val="tx1"/>
                </a:solidFill>
              </a:rPr>
              <a:t>A </a:t>
            </a:r>
            <a:r>
              <a:rPr lang="en-GB" sz="3600" dirty="0">
                <a:solidFill>
                  <a:schemeClr val="tx1"/>
                </a:solidFill>
              </a:rPr>
              <a:t>twenty minute video recording of your practice within triad </a:t>
            </a:r>
            <a:r>
              <a:rPr lang="en-GB" sz="3600" dirty="0" smtClean="0">
                <a:solidFill>
                  <a:schemeClr val="tx1"/>
                </a:solidFill>
              </a:rPr>
              <a:t>work</a:t>
            </a:r>
            <a:endParaRPr lang="en-GB" sz="3600" dirty="0">
              <a:solidFill>
                <a:schemeClr val="tx1"/>
              </a:solidFill>
            </a:endParaRPr>
          </a:p>
          <a:p>
            <a:pPr marL="457200" indent="-457200">
              <a:buFont typeface="Wingdings 3" panose="05040102010807070707" pitchFamily="18" charset="2"/>
              <a:buAutoNum type="arabicParenR"/>
            </a:pPr>
            <a:r>
              <a:rPr lang="en-GB" sz="3600" dirty="0" smtClean="0">
                <a:solidFill>
                  <a:schemeClr val="tx1"/>
                </a:solidFill>
              </a:rPr>
              <a:t>Written </a:t>
            </a:r>
            <a:r>
              <a:rPr lang="en-GB" sz="3600" dirty="0">
                <a:solidFill>
                  <a:schemeClr val="tx1"/>
                </a:solidFill>
              </a:rPr>
              <a:t>evidence of your contract with your ‘client</a:t>
            </a:r>
            <a:r>
              <a:rPr lang="en-GB" sz="3600" dirty="0" smtClean="0">
                <a:solidFill>
                  <a:schemeClr val="tx1"/>
                </a:solidFill>
              </a:rPr>
              <a:t>’</a:t>
            </a:r>
          </a:p>
          <a:p>
            <a:pPr marL="457200" indent="-457200">
              <a:buFont typeface="Wingdings 3" panose="05040102010807070707" pitchFamily="18" charset="2"/>
              <a:buAutoNum type="arabicParenR"/>
            </a:pPr>
            <a:r>
              <a:rPr lang="en-GB" sz="3600" dirty="0">
                <a:solidFill>
                  <a:schemeClr val="tx1"/>
                </a:solidFill>
              </a:rPr>
              <a:t>A reflective account of your work (1000 words) to be handed to Module Tutor</a:t>
            </a:r>
          </a:p>
          <a:p>
            <a:pPr marL="0" indent="0">
              <a:buNone/>
            </a:pPr>
            <a:r>
              <a:rPr lang="en-GB" dirty="0" smtClean="0">
                <a:solidFill>
                  <a:schemeClr val="tx1"/>
                </a:solidFill>
              </a:rPr>
              <a:t> </a:t>
            </a:r>
            <a:endParaRPr lang="en-GB" dirty="0">
              <a:solidFill>
                <a:schemeClr val="tx1"/>
              </a:solidFill>
            </a:endParaRPr>
          </a:p>
          <a:p>
            <a:pPr marL="457200" indent="-457200">
              <a:buAutoNum type="arabicParenR"/>
            </a:pPr>
            <a:endParaRPr lang="en-GB" dirty="0">
              <a:solidFill>
                <a:schemeClr val="tx1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096098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15</TotalTime>
  <Words>204</Words>
  <Application>Microsoft Office PowerPoint</Application>
  <PresentationFormat>Widescreen</PresentationFormat>
  <Paragraphs>32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Century Gothic</vt:lpstr>
      <vt:lpstr>Times New Roman</vt:lpstr>
      <vt:lpstr>Wingdings 3</vt:lpstr>
      <vt:lpstr>Slice</vt:lpstr>
      <vt:lpstr>FINAL ASSIGNMENT</vt:lpstr>
      <vt:lpstr>Scene Setting</vt:lpstr>
      <vt:lpstr>Opening round……. DISCUSSION</vt:lpstr>
      <vt:lpstr>Next assignment: Assignment Three!!!!!!!</vt:lpstr>
      <vt:lpstr>LEARNING OUTCOMES</vt:lpstr>
      <vt:lpstr>What do I have to do?</vt:lpstr>
      <vt:lpstr>What do I have to do?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FINAL ASSIGNMENT</dc:title>
  <dc:creator>Beverly Cole</dc:creator>
  <cp:lastModifiedBy>Beverly Cole</cp:lastModifiedBy>
  <cp:revision>3</cp:revision>
  <dcterms:created xsi:type="dcterms:W3CDTF">2018-03-13T10:50:46Z</dcterms:created>
  <dcterms:modified xsi:type="dcterms:W3CDTF">2018-03-13T11:06:44Z</dcterms:modified>
</cp:coreProperties>
</file>